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6" r:id="rId2"/>
    <p:sldId id="258" r:id="rId3"/>
    <p:sldId id="350" r:id="rId4"/>
    <p:sldId id="259" r:id="rId5"/>
    <p:sldId id="324" r:id="rId6"/>
    <p:sldId id="325" r:id="rId7"/>
    <p:sldId id="326" r:id="rId8"/>
    <p:sldId id="327" r:id="rId9"/>
    <p:sldId id="328" r:id="rId10"/>
    <p:sldId id="260" r:id="rId11"/>
    <p:sldId id="351" r:id="rId12"/>
    <p:sldId id="261" r:id="rId13"/>
    <p:sldId id="289" r:id="rId14"/>
    <p:sldId id="317" r:id="rId15"/>
    <p:sldId id="318" r:id="rId16"/>
    <p:sldId id="337" r:id="rId17"/>
    <p:sldId id="290" r:id="rId18"/>
    <p:sldId id="271" r:id="rId19"/>
    <p:sldId id="292" r:id="rId20"/>
    <p:sldId id="266" r:id="rId21"/>
    <p:sldId id="291" r:id="rId22"/>
    <p:sldId id="267" r:id="rId23"/>
    <p:sldId id="268" r:id="rId24"/>
    <p:sldId id="293" r:id="rId25"/>
    <p:sldId id="305" r:id="rId26"/>
    <p:sldId id="306" r:id="rId27"/>
    <p:sldId id="294" r:id="rId28"/>
    <p:sldId id="302" r:id="rId29"/>
    <p:sldId id="296" r:id="rId30"/>
    <p:sldId id="275" r:id="rId31"/>
    <p:sldId id="276" r:id="rId32"/>
    <p:sldId id="295" r:id="rId33"/>
    <p:sldId id="297" r:id="rId34"/>
    <p:sldId id="352" r:id="rId35"/>
    <p:sldId id="307" r:id="rId36"/>
    <p:sldId id="309" r:id="rId37"/>
    <p:sldId id="310" r:id="rId38"/>
    <p:sldId id="311" r:id="rId39"/>
    <p:sldId id="312" r:id="rId40"/>
    <p:sldId id="353" r:id="rId41"/>
    <p:sldId id="315" r:id="rId42"/>
    <p:sldId id="354" r:id="rId43"/>
    <p:sldId id="323" r:id="rId44"/>
    <p:sldId id="332" r:id="rId45"/>
    <p:sldId id="333" r:id="rId46"/>
    <p:sldId id="339" r:id="rId47"/>
    <p:sldId id="340" r:id="rId48"/>
    <p:sldId id="331" r:id="rId49"/>
    <p:sldId id="334" r:id="rId50"/>
    <p:sldId id="335" r:id="rId51"/>
    <p:sldId id="322" r:id="rId52"/>
    <p:sldId id="329" r:id="rId53"/>
    <p:sldId id="330" r:id="rId54"/>
    <p:sldId id="341" r:id="rId55"/>
    <p:sldId id="342" r:id="rId56"/>
    <p:sldId id="345" r:id="rId57"/>
    <p:sldId id="343" r:id="rId58"/>
    <p:sldId id="344" r:id="rId59"/>
    <p:sldId id="346" r:id="rId60"/>
    <p:sldId id="347" r:id="rId61"/>
    <p:sldId id="348" r:id="rId6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CC00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CA35-E166-47D5-8471-2154B7271718}" type="datetimeFigureOut">
              <a:rPr kumimoji="1" lang="ja-JP" altLang="en-US" smtClean="0"/>
              <a:pPr/>
              <a:t>2013/12/3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9CAC2-B70F-4E04-A703-399E84DB47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BC2A93-4B6B-4DC7-8DDA-2F9E8A615DFF}" type="slidenum">
              <a:rPr lang="ja-JP" altLang="en-US" smtClean="0"/>
              <a:pPr/>
              <a:t>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CAC2-B70F-4E04-A703-399E84DB47B1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31DF9-5F6B-4D0E-AA0E-EDABD30E1073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ja-JP" smtClean="0"/>
          </a:p>
        </p:txBody>
      </p:sp>
      <p:sp>
        <p:nvSpPr>
          <p:cNvPr id="5734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87388" y="4341813"/>
            <a:ext cx="5486400" cy="4116387"/>
          </a:xfrm>
          <a:noFill/>
        </p:spPr>
        <p:txBody>
          <a:bodyPr wrap="square" lIns="92137" tIns="46072" rIns="92137" bIns="4607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  <p:sp>
        <p:nvSpPr>
          <p:cNvPr id="57349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7" tIns="46072" rIns="92137" bIns="46072" anchor="b"/>
          <a:lstStyle/>
          <a:p>
            <a:pPr algn="r"/>
            <a:fld id="{9CA409CE-2BB7-4B9E-B7A4-F166A09924A0}" type="slidenum">
              <a:rPr lang="en-US" altLang="ja-JP" sz="1200">
                <a:latin typeface="Book Antiqua" pitchFamily="18" charset="0"/>
                <a:ea typeface="ＭＳ Ｐ明朝" pitchFamily="18" charset="-128"/>
              </a:rPr>
              <a:pPr algn="r"/>
              <a:t>33</a:t>
            </a:fld>
            <a:endParaRPr lang="en-US" altLang="ja-JP" sz="1200">
              <a:latin typeface="Book Antiqua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757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BBA3B-AE13-4B00-9FD9-821BA4E4E66A}" type="slidenum">
              <a:rPr lang="ja-JP" altLang="en-US" smtClean="0"/>
              <a:pPr/>
              <a:t>47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33C290-E61A-421C-9A55-84045AC84922}" type="slidenum">
              <a:rPr lang="ja-JP" altLang="en-US" smtClean="0">
                <a:ea typeface="ＭＳ Ｐ明朝" charset="-128"/>
              </a:rPr>
              <a:pPr/>
              <a:t>48</a:t>
            </a:fld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94E193-C630-44DA-B781-823989557DFA}" type="slidenum">
              <a:rPr lang="ja-JP" altLang="en-US" smtClean="0">
                <a:ea typeface="ＭＳ Ｐ明朝" charset="-128"/>
              </a:rPr>
              <a:pPr/>
              <a:t>49</a:t>
            </a:fld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D561-A658-4995-B7EE-84A7E7145EAA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C01C3-4182-40D7-A370-A2800034FFFD}" type="slidenum">
              <a:rPr lang="ja-JP" altLang="en-US" smtClean="0"/>
              <a:pPr/>
              <a:t>51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9345-9D26-4A7E-AA08-30D562CC17D2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9345-9D26-4A7E-AA08-30D562CC17D2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0B90B-23B0-4EB3-87F8-3E57763DE96D}" type="slidenum">
              <a:rPr lang="ja-JP" altLang="en-US" smtClean="0"/>
              <a:pPr/>
              <a:t>54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1pPr>
            <a:lvl2pPr marL="742760" indent="-285677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2pPr>
            <a:lvl3pPr marL="1142708" indent="-228542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3pPr>
            <a:lvl4pPr marL="1599790" indent="-228542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4pPr>
            <a:lvl5pPr marL="2056872" indent="-228542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5pPr>
            <a:lvl6pPr marL="2513955" indent="-2285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6pPr>
            <a:lvl7pPr marL="2971039" indent="-2285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7pPr>
            <a:lvl8pPr marL="3428121" indent="-2285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8pPr>
            <a:lvl9pPr marL="3885204" indent="-2285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FD5B9B9E-E7C7-43B3-B0BA-382FB250A75E}" type="slidenum">
              <a:rPr lang="ja-JP" altLang="en-US" smtClean="0">
                <a:ea typeface="ＭＳ Ｐ明朝" pitchFamily="18" charset="-128"/>
              </a:rPr>
              <a:pPr eaLnBrk="1" hangingPunct="1"/>
              <a:t>4</a:t>
            </a:fld>
            <a:endParaRPr lang="ja-JP" altLang="en-US" smtClean="0"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DE6BA9-833D-40BD-8A2F-2D408C9CA878}" type="slidenum">
              <a:rPr lang="ja-JP" altLang="en-US" smtClean="0"/>
              <a:pPr/>
              <a:t>55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8129A-AEAC-48FD-880C-6F4F1369741A}" type="slidenum">
              <a:rPr lang="ja-JP" altLang="en-US" smtClean="0"/>
              <a:pPr/>
              <a:t>56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841030-3F67-4283-85E6-1C449F11AD1C}" type="slidenum">
              <a:rPr lang="ja-JP" altLang="en-US" smtClean="0"/>
              <a:pPr/>
              <a:t>57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24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2FEE78-916A-4285-A232-D4EBC8EB5321}" type="slidenum">
              <a:rPr lang="ja-JP" altLang="en-US" smtClean="0"/>
              <a:pPr/>
              <a:t>58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68C34B-531F-4698-88B6-38B7C9F08701}" type="slidenum">
              <a:rPr lang="ja-JP" altLang="en-US" smtClean="0"/>
              <a:pPr/>
              <a:t>59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B881B-9857-482C-9A5F-8B8CB6D0A699}" type="slidenum">
              <a:rPr lang="ja-JP" altLang="en-US" smtClean="0"/>
              <a:pPr/>
              <a:t>60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22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7BDACC-F4DC-4F64-9AAB-12E3BF6357BE}" type="slidenum">
              <a:rPr lang="ja-JP" altLang="en-US" smtClean="0"/>
              <a:pPr/>
              <a:t>61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1pPr>
            <a:lvl2pPr marL="742760" indent="-285677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2pPr>
            <a:lvl3pPr marL="1142708" indent="-228542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3pPr>
            <a:lvl4pPr marL="1599790" indent="-228542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4pPr>
            <a:lvl5pPr marL="2056872" indent="-228542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5pPr>
            <a:lvl6pPr marL="2513955" indent="-2285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6pPr>
            <a:lvl7pPr marL="2971039" indent="-2285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7pPr>
            <a:lvl8pPr marL="3428121" indent="-2285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8pPr>
            <a:lvl9pPr marL="3885204" indent="-2285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557CC5A0-A9B0-4E6B-9D99-7F3A765FF17D}" type="slidenum">
              <a:rPr lang="ja-JP" altLang="en-US" smtClean="0">
                <a:ea typeface="ＭＳ Ｐ明朝" pitchFamily="18" charset="-128"/>
              </a:rPr>
              <a:pPr eaLnBrk="1" hangingPunct="1"/>
              <a:t>10</a:t>
            </a:fld>
            <a:endParaRPr lang="ja-JP" altLang="en-US" smtClean="0"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CAC2-B70F-4E04-A703-399E84DB47B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CAC2-B70F-4E04-A703-399E84DB47B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41DDB9-1557-47F9-BEBB-84CDC90A7985}" type="slidenum">
              <a:rPr lang="ja-JP" altLang="en-US" smtClean="0">
                <a:ea typeface="ＭＳ Ｐ明朝" charset="-128"/>
              </a:rPr>
              <a:pPr/>
              <a:t>18</a:t>
            </a:fld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542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B01620-A4A8-44DB-A654-2F71092439D1}" type="slidenum">
              <a:rPr lang="ja-JP" altLang="en-US" smtClean="0"/>
              <a:pPr/>
              <a:t>20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49906C-4A54-4190-ACF9-764293470B29}" type="slidenum">
              <a:rPr lang="ja-JP" altLang="en-US" smtClean="0"/>
              <a:pPr/>
              <a:t>22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63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EF981A-5F3B-4B14-ADC4-6CE462EDD427}" type="slidenum">
              <a:rPr lang="ja-JP" altLang="en-US" smtClean="0"/>
              <a:pPr/>
              <a:t>23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2013/12/3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Harada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C2CC-D7F6-4F19-85B5-535F455A4703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2013/12/3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E0A2-A1CA-4656-8272-F5CC271DFD0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764705"/>
            <a:ext cx="8136904" cy="283574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Lattice imperfections and numerical simulation</a:t>
            </a:r>
            <a:br>
              <a:rPr lang="en-US" altLang="ja-JP" dirty="0" smtClean="0"/>
            </a:br>
            <a:r>
              <a:rPr lang="en-US" altLang="ja-JP" dirty="0" smtClean="0"/>
              <a:t>in the J-PARC </a:t>
            </a:r>
            <a:r>
              <a:rPr lang="en-US" altLang="ja-JP" dirty="0"/>
              <a:t>3-GeV RCS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16824" cy="2351112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Hiroyuki Harada</a:t>
            </a:r>
          </a:p>
          <a:p>
            <a:r>
              <a:rPr lang="en-US" altLang="ja-JP" dirty="0" smtClean="0"/>
              <a:t>J-PARC/JAEA</a:t>
            </a:r>
          </a:p>
          <a:p>
            <a:r>
              <a:rPr kumimoji="1" lang="en-US" altLang="ja-JP" dirty="0" smtClean="0"/>
              <a:t>“Beam Dynamics meets Magnets” Workshop</a:t>
            </a:r>
          </a:p>
          <a:p>
            <a:r>
              <a:rPr lang="en-US" altLang="ja-JP" dirty="0" smtClean="0"/>
              <a:t>2-4 December, 2013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0" y="1976694"/>
            <a:ext cx="6995431" cy="31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9145" y="476672"/>
            <a:ext cx="8569325" cy="64871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ja-JP" sz="3200" b="1" kern="0" dirty="0">
                <a:solidFill>
                  <a:schemeClr val="accent1"/>
                </a:solidFill>
                <a:ea typeface="HG創英角ﾎﾟｯﾌﾟ体" pitchFamily="49" charset="-128"/>
                <a:cs typeface="+mj-cs"/>
              </a:rPr>
              <a:t>History of </a:t>
            </a:r>
            <a:r>
              <a:rPr lang="en-US" altLang="ja-JP" sz="3200" b="1" kern="0" dirty="0" smtClean="0">
                <a:solidFill>
                  <a:schemeClr val="accent1"/>
                </a:solidFill>
                <a:ea typeface="HG創英角ﾎﾟｯﾌﾟ体" pitchFamily="49" charset="-128"/>
                <a:cs typeface="+mj-cs"/>
              </a:rPr>
              <a:t>the RCS </a:t>
            </a:r>
            <a:r>
              <a:rPr lang="en-US" altLang="ja-JP" sz="3200" b="1" kern="0" dirty="0">
                <a:solidFill>
                  <a:schemeClr val="accent1"/>
                </a:solidFill>
                <a:ea typeface="HG創英角ﾎﾟｯﾌﾟ体" pitchFamily="49" charset="-128"/>
                <a:cs typeface="+mj-cs"/>
              </a:rPr>
              <a:t>output beam power</a:t>
            </a:r>
          </a:p>
        </p:txBody>
      </p:sp>
      <p:sp>
        <p:nvSpPr>
          <p:cNvPr id="5124" name="テキスト ボックス 5"/>
          <p:cNvSpPr txBox="1">
            <a:spLocks noChangeArrowheads="1"/>
          </p:cNvSpPr>
          <p:nvPr/>
        </p:nvSpPr>
        <p:spPr bwMode="auto">
          <a:xfrm>
            <a:off x="646461" y="1013536"/>
            <a:ext cx="56187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u"/>
            </a:pPr>
            <a:r>
              <a:rPr lang="en-US" altLang="ja-JP" dirty="0">
                <a:latin typeface="+mn-lt"/>
              </a:rPr>
              <a:t>Beam commissioning of the linac	; November 2006~</a:t>
            </a:r>
          </a:p>
          <a:p>
            <a:pPr marL="285750" indent="-285750" eaLnBrk="1" hangingPunct="1">
              <a:buFont typeface="Wingdings" pitchFamily="2" charset="2"/>
              <a:buChar char="u"/>
            </a:pPr>
            <a:r>
              <a:rPr lang="en-US" altLang="ja-JP" dirty="0">
                <a:latin typeface="+mn-lt"/>
              </a:rPr>
              <a:t>Beam commissioning of the RCS	; October 2007~</a:t>
            </a:r>
          </a:p>
          <a:p>
            <a:pPr marL="285750" indent="-285750" eaLnBrk="1" hangingPunct="1">
              <a:buFont typeface="Wingdings" pitchFamily="2" charset="2"/>
              <a:buChar char="u"/>
            </a:pPr>
            <a:r>
              <a:rPr lang="en-US" altLang="ja-JP" dirty="0">
                <a:latin typeface="+mn-lt"/>
              </a:rPr>
              <a:t>Startup of the MLF user operation	; December 2008~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5736" y="4236859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00000"/>
                </a:solidFill>
              </a:rPr>
              <a:t>4 kW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05816" y="4117226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20</a:t>
            </a:r>
            <a:r>
              <a:rPr kumimoji="1" lang="en-US" altLang="ja-JP" sz="1400" dirty="0" smtClean="0">
                <a:solidFill>
                  <a:srgbClr val="C00000"/>
                </a:solidFill>
              </a:rPr>
              <a:t> kW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18649" y="3744535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120</a:t>
            </a:r>
            <a:r>
              <a:rPr kumimoji="1" lang="en-US" altLang="ja-JP" sz="1400" dirty="0" smtClean="0">
                <a:solidFill>
                  <a:srgbClr val="C00000"/>
                </a:solidFill>
              </a:rPr>
              <a:t> kW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66397" y="294604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300</a:t>
            </a:r>
            <a:r>
              <a:rPr lang="en-US" altLang="ja-JP" sz="1400" dirty="0">
                <a:solidFill>
                  <a:srgbClr val="C00000"/>
                </a:solidFill>
              </a:rPr>
              <a:t>-</a:t>
            </a:r>
            <a:r>
              <a:rPr kumimoji="1" lang="en-US" altLang="ja-JP" sz="1400" dirty="0" smtClean="0">
                <a:solidFill>
                  <a:srgbClr val="C00000"/>
                </a:solidFill>
              </a:rPr>
              <a:t>kW demo.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83022" y="3307502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210</a:t>
            </a:r>
            <a:r>
              <a:rPr kumimoji="1" lang="en-US" altLang="ja-JP" sz="1400" dirty="0" smtClean="0">
                <a:solidFill>
                  <a:srgbClr val="C00000"/>
                </a:solidFill>
              </a:rPr>
              <a:t> kW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00747" y="3316308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210</a:t>
            </a:r>
            <a:r>
              <a:rPr kumimoji="1" lang="en-US" altLang="ja-JP" sz="1400" dirty="0" smtClean="0">
                <a:solidFill>
                  <a:srgbClr val="C00000"/>
                </a:solidFill>
              </a:rPr>
              <a:t> kW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95113" y="2835028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>
                <a:solidFill>
                  <a:srgbClr val="C00000"/>
                </a:solidFill>
              </a:rPr>
              <a:t>300</a:t>
            </a:r>
            <a:r>
              <a:rPr kumimoji="1" lang="en-US" altLang="ja-JP" sz="2400" u="sng" dirty="0" smtClean="0">
                <a:solidFill>
                  <a:srgbClr val="C00000"/>
                </a:solidFill>
              </a:rPr>
              <a:t> kW</a:t>
            </a:r>
            <a:endParaRPr kumimoji="1" lang="ja-JP" altLang="en-US" sz="2400" u="sng" dirty="0">
              <a:solidFill>
                <a:srgbClr val="C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66148" y="2006848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>
                <a:solidFill>
                  <a:srgbClr val="C00000"/>
                </a:solidFill>
              </a:rPr>
              <a:t>540-</a:t>
            </a:r>
            <a:r>
              <a:rPr kumimoji="1" lang="en-US" altLang="ja-JP" sz="2400" u="sng" dirty="0" smtClean="0">
                <a:solidFill>
                  <a:srgbClr val="C00000"/>
                </a:solidFill>
              </a:rPr>
              <a:t>kW demo.</a:t>
            </a:r>
            <a:endParaRPr kumimoji="1" lang="ja-JP" altLang="en-US" sz="2400" u="sng" dirty="0">
              <a:solidFill>
                <a:srgbClr val="C0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1880714" y="2480787"/>
            <a:ext cx="49872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2" name="直線矢印コネクタ 21"/>
          <p:cNvCxnSpPr/>
          <p:nvPr/>
        </p:nvCxnSpPr>
        <p:spPr bwMode="auto">
          <a:xfrm>
            <a:off x="3349449" y="2480787"/>
            <a:ext cx="49872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3" name="直線矢印コネクタ 22"/>
          <p:cNvCxnSpPr/>
          <p:nvPr/>
        </p:nvCxnSpPr>
        <p:spPr bwMode="auto">
          <a:xfrm>
            <a:off x="4458144" y="2486120"/>
            <a:ext cx="101763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5" name="直線矢印コネクタ 24"/>
          <p:cNvCxnSpPr/>
          <p:nvPr/>
        </p:nvCxnSpPr>
        <p:spPr bwMode="auto">
          <a:xfrm>
            <a:off x="6248819" y="2480787"/>
            <a:ext cx="49872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1712315" y="2000072"/>
            <a:ext cx="863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 smtClean="0"/>
              <a:t>Summer</a:t>
            </a:r>
          </a:p>
          <a:p>
            <a:r>
              <a:rPr lang="en-US" altLang="ja-JP" sz="1300" dirty="0" smtClean="0"/>
              <a:t>shutdown</a:t>
            </a:r>
            <a:endParaRPr kumimoji="1" lang="ja-JP" altLang="en-US" sz="13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72180" y="1995781"/>
            <a:ext cx="863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 smtClean="0"/>
              <a:t>Summer</a:t>
            </a:r>
          </a:p>
          <a:p>
            <a:r>
              <a:rPr lang="en-US" altLang="ja-JP" sz="1300" dirty="0" smtClean="0"/>
              <a:t>shutdown</a:t>
            </a:r>
            <a:endParaRPr kumimoji="1" lang="ja-JP" altLang="en-US" sz="13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86408" y="1997869"/>
            <a:ext cx="863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 smtClean="0"/>
              <a:t>Summer</a:t>
            </a:r>
          </a:p>
          <a:p>
            <a:r>
              <a:rPr lang="en-US" altLang="ja-JP" sz="1300" dirty="0" smtClean="0"/>
              <a:t>shutdown</a:t>
            </a:r>
            <a:endParaRPr kumimoji="1" lang="ja-JP" altLang="en-US" sz="13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19464" y="2490312"/>
            <a:ext cx="2419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300" dirty="0" smtClean="0"/>
              <a:t>Recovery from damages</a:t>
            </a:r>
          </a:p>
          <a:p>
            <a:pPr algn="ctr"/>
            <a:r>
              <a:rPr lang="en-US" altLang="ja-JP" sz="1300" dirty="0" smtClean="0"/>
              <a:t>caused by East Japan earthquake</a:t>
            </a:r>
            <a:endParaRPr kumimoji="1" lang="ja-JP" altLang="en-US" sz="1300" dirty="0"/>
          </a:p>
        </p:txBody>
      </p:sp>
      <p:sp>
        <p:nvSpPr>
          <p:cNvPr id="2" name="テキスト ボックス 1"/>
          <p:cNvSpPr txBox="1"/>
          <p:nvPr/>
        </p:nvSpPr>
        <p:spPr>
          <a:xfrm rot="16200000">
            <a:off x="-889596" y="2992866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Output power to MLF (kW)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58144" y="2890808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E</a:t>
            </a:r>
            <a:r>
              <a:rPr kumimoji="1" lang="en-US" altLang="ja-JP" sz="2400" baseline="-25000" dirty="0" smtClean="0">
                <a:solidFill>
                  <a:srgbClr val="C00000"/>
                </a:solidFill>
              </a:rPr>
              <a:t>inj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=181 MeV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62968" y="6300028"/>
            <a:ext cx="495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ja-JP" dirty="0" smtClean="0">
                <a:solidFill>
                  <a:schemeClr val="accent2"/>
                </a:solidFill>
              </a:rPr>
              <a:t>RCS is stably providing 300 kW beam for users.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26" name="テキスト ボックス 20"/>
          <p:cNvSpPr txBox="1">
            <a:spLocks noChangeArrowheads="1"/>
          </p:cNvSpPr>
          <p:nvPr/>
        </p:nvSpPr>
        <p:spPr bwMode="auto">
          <a:xfrm>
            <a:off x="1152117" y="5180999"/>
            <a:ext cx="6758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u"/>
            </a:pPr>
            <a:r>
              <a:rPr lang="en-US" altLang="ja-JP" dirty="0">
                <a:solidFill>
                  <a:schemeClr val="accent2"/>
                </a:solidFill>
                <a:latin typeface="+mn-lt"/>
              </a:rPr>
              <a:t>The </a:t>
            </a:r>
            <a:r>
              <a:rPr lang="en-US" altLang="ja-JP" dirty="0" smtClean="0">
                <a:solidFill>
                  <a:schemeClr val="accent2"/>
                </a:solidFill>
                <a:latin typeface="+mn-lt"/>
              </a:rPr>
              <a:t>beam </a:t>
            </a:r>
            <a:r>
              <a:rPr lang="en-US" altLang="ja-JP" dirty="0">
                <a:solidFill>
                  <a:schemeClr val="accent2"/>
                </a:solidFill>
                <a:latin typeface="+mn-lt"/>
              </a:rPr>
              <a:t>power </a:t>
            </a:r>
            <a:r>
              <a:rPr lang="en-US" altLang="ja-JP" dirty="0" smtClean="0">
                <a:solidFill>
                  <a:schemeClr val="accent2"/>
                </a:solidFill>
                <a:latin typeface="+mn-lt"/>
              </a:rPr>
              <a:t>ramp-up of RCS has steadily proceeded </a:t>
            </a:r>
            <a:r>
              <a:rPr lang="en-US" altLang="ja-JP" dirty="0">
                <a:solidFill>
                  <a:schemeClr val="accent2"/>
                </a:solidFill>
                <a:latin typeface="+mn-lt"/>
              </a:rPr>
              <a:t>following;</a:t>
            </a:r>
          </a:p>
          <a:p>
            <a:pPr eaLnBrk="1" hangingPunct="1"/>
            <a:r>
              <a:rPr lang="en-US" altLang="ja-JP" dirty="0">
                <a:solidFill>
                  <a:schemeClr val="accent2"/>
                </a:solidFill>
                <a:latin typeface="+mn-lt"/>
              </a:rPr>
              <a:t>      - Progression </a:t>
            </a:r>
            <a:r>
              <a:rPr lang="en-US" altLang="ja-JP" dirty="0" smtClean="0">
                <a:solidFill>
                  <a:schemeClr val="accent2"/>
                </a:solidFill>
                <a:latin typeface="+mn-lt"/>
              </a:rPr>
              <a:t>in </a:t>
            </a:r>
            <a:r>
              <a:rPr lang="en-US" altLang="ja-JP" dirty="0">
                <a:solidFill>
                  <a:schemeClr val="accent2"/>
                </a:solidFill>
                <a:latin typeface="+mn-lt"/>
              </a:rPr>
              <a:t>beam </a:t>
            </a:r>
            <a:r>
              <a:rPr lang="en-US" altLang="ja-JP" dirty="0" smtClean="0">
                <a:solidFill>
                  <a:schemeClr val="accent2"/>
                </a:solidFill>
                <a:latin typeface="+mn-lt"/>
              </a:rPr>
              <a:t>tuning and numerical simulation</a:t>
            </a:r>
          </a:p>
          <a:p>
            <a:pPr eaLnBrk="1" hangingPunct="1"/>
            <a:r>
              <a:rPr lang="en-US" altLang="ja-JP" dirty="0" smtClean="0">
                <a:solidFill>
                  <a:schemeClr val="accent2"/>
                </a:solidFill>
                <a:latin typeface="+mn-lt"/>
              </a:rPr>
              <a:t>      - Hardware improvements</a:t>
            </a:r>
            <a:endParaRPr lang="en-US" altLang="ja-JP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altLang="ja-JP" dirty="0">
                <a:solidFill>
                  <a:schemeClr val="accent2"/>
                </a:solidFill>
                <a:latin typeface="+mn-lt"/>
              </a:rPr>
              <a:t>      - Careful monitoring of the trend of residual activation levels.</a:t>
            </a:r>
            <a:endParaRPr lang="ja-JP" alt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4046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/>
              <a:t>Contents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1844824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3200" dirty="0" smtClean="0"/>
              <a:t> Introduction of the 3GeV RCS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</a:t>
            </a:r>
            <a:r>
              <a:rPr lang="en-US" altLang="ja-JP" sz="3200" dirty="0" smtClean="0">
                <a:solidFill>
                  <a:srgbClr val="0000FF"/>
                </a:solidFill>
              </a:rPr>
              <a:t>Lattice imperfections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3200" dirty="0" smtClean="0"/>
              <a:t> Comparison between experiments and simulations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Measures of the lattice imperfections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Summary</a:t>
            </a:r>
            <a:endParaRPr kumimoji="1" lang="ja-JP" altLang="en-US" sz="32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374119" y="374005"/>
            <a:ext cx="820891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Simpsons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(PIC particle tracking code developed by Dr. Shinji Machida)</a:t>
            </a:r>
            <a:endParaRPr lang="en-US" altLang="ja-JP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Imperfections included: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independent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- Measured main and </a:t>
            </a:r>
            <a:r>
              <a:rPr lang="en-US" altLang="ja-JP" dirty="0" err="1" smtClean="0">
                <a:solidFill>
                  <a:prstClr val="black"/>
                </a:solidFill>
                <a:latin typeface="+mn-lt"/>
                <a:ea typeface="ＭＳ Ｐ明朝" charset="-128"/>
              </a:rPr>
              <a:t>multipole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field components for all the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main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   BM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0~6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QM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1, 5, </a:t>
            </a:r>
            <a:r>
              <a:rPr lang="en-US" altLang="ja-JP" baseline="-25000" dirty="0">
                <a:solidFill>
                  <a:prstClr val="black"/>
                </a:solidFill>
                <a:latin typeface="+mn-lt"/>
                <a:ea typeface="ＭＳ Ｐ明朝" charset="-128"/>
              </a:rPr>
              <a:t>9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and SM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2, 8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) obtained from field measurements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- Alignment errors (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Δs,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</a:t>
            </a:r>
            <a:r>
              <a:rPr lang="en-US" altLang="ja-JP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) after the earthquake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Edge focus of the injection bump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from measured optical functions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Static leakage fields from the extraction beam </a:t>
            </a:r>
            <a:r>
              <a:rPr lang="en-US" altLang="ja-JP" dirty="0" smtClean="0">
                <a:latin typeface="+mn-lt"/>
                <a:ea typeface="ＭＳ Ｐ明朝" charset="-128"/>
              </a:rPr>
              <a:t>line: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  </a:t>
            </a:r>
            <a:r>
              <a:rPr lang="ja-JP" altLang="en-US" dirty="0" smtClean="0"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and SK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COD and optical </a:t>
            </a:r>
            <a:r>
              <a:rPr lang="en-US" altLang="ja-JP" dirty="0" smtClean="0">
                <a:latin typeface="+mn-lt"/>
                <a:ea typeface="ＭＳ Ｐ明朝" charset="-128"/>
              </a:rPr>
              <a:t>functions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BM-QM field tracking errors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</a:t>
            </a:r>
            <a:r>
              <a:rPr lang="en-US" altLang="ja-JP" dirty="0" smtClean="0">
                <a:latin typeface="+mn-lt"/>
                <a:ea typeface="ＭＳ Ｐ明朝" charset="-128"/>
              </a:rPr>
              <a:t>tune variation over acceleration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- 1-kHz BM ripple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measured orbit variation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- 100-kHz ripple induced by injection bump magnets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turn-by-turn BPM data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u="sng" dirty="0">
                <a:solidFill>
                  <a:prstClr val="black"/>
                </a:solidFill>
                <a:latin typeface="+mn-lt"/>
                <a:ea typeface="ＭＳ Ｐ明朝" charset="-128"/>
              </a:rPr>
              <a:t>Foil scattering: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Coulomb &amp; nuclear scattering angle distribution calculated with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GEANT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9116"/>
            <a:ext cx="85010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>
                <a:solidFill>
                  <a:schemeClr val="accent1"/>
                </a:solidFill>
              </a:rPr>
              <a:t>N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>umerical simulation setup</a:t>
            </a:r>
            <a:endParaRPr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8030" y="5890046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We are improving calculation model step-by-step following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the progression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beam experiment in collaboration </a:t>
            </a:r>
            <a:r>
              <a:rPr lang="en-US" altLang="ja-JP" dirty="0" smtClean="0">
                <a:solidFill>
                  <a:srgbClr val="FF0000"/>
                </a:solidFill>
              </a:rPr>
              <a:t>with Dr. S. Machida(STFC/RAL),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discussing space-charge effect and its combined effects with machine imperfections.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0490" y="4286820"/>
            <a:ext cx="3301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33CC"/>
                </a:solidFill>
              </a:rPr>
              <a:t>T</a:t>
            </a:r>
            <a:r>
              <a:rPr kumimoji="1" lang="en-US" altLang="ja-JP" dirty="0" smtClean="0">
                <a:solidFill>
                  <a:srgbClr val="FF33CC"/>
                </a:solidFill>
              </a:rPr>
              <a:t>ime-dependent imperfections</a:t>
            </a:r>
          </a:p>
          <a:p>
            <a:r>
              <a:rPr kumimoji="1" lang="en-US" altLang="ja-JP" dirty="0" smtClean="0">
                <a:solidFill>
                  <a:srgbClr val="FF33CC"/>
                </a:solidFill>
              </a:rPr>
              <a:t>can be </a:t>
            </a:r>
            <a:r>
              <a:rPr lang="en-US" altLang="ja-JP" dirty="0" smtClean="0">
                <a:solidFill>
                  <a:srgbClr val="FF33CC"/>
                </a:solidFill>
              </a:rPr>
              <a:t>included easily,</a:t>
            </a:r>
          </a:p>
          <a:p>
            <a:r>
              <a:rPr kumimoji="1" lang="en-US" altLang="ja-JP" dirty="0" smtClean="0">
                <a:solidFill>
                  <a:srgbClr val="FF33CC"/>
                </a:solidFill>
              </a:rPr>
              <a:t>because “Simpsons” </a:t>
            </a:r>
            <a:r>
              <a:rPr lang="en-US" altLang="ja-JP" dirty="0" smtClean="0">
                <a:solidFill>
                  <a:srgbClr val="FF33CC"/>
                </a:solidFill>
              </a:rPr>
              <a:t>takes “time”</a:t>
            </a:r>
          </a:p>
          <a:p>
            <a:r>
              <a:rPr lang="en-US" altLang="ja-JP" dirty="0" smtClean="0">
                <a:solidFill>
                  <a:srgbClr val="FF33CC"/>
                </a:solidFill>
              </a:rPr>
              <a:t>as an independent variable.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5029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374119" y="374005"/>
            <a:ext cx="820891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Simpsons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(PIC particle tracking code developed by Dr. Shinji Machida)</a:t>
            </a:r>
            <a:endParaRPr lang="en-US" altLang="ja-JP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Imperfections included: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independent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- Measured main and </a:t>
            </a:r>
            <a:r>
              <a:rPr lang="en-US" altLang="ja-JP" b="1" dirty="0" err="1" smtClean="0">
                <a:solidFill>
                  <a:srgbClr val="0000FF"/>
                </a:solidFill>
                <a:latin typeface="+mn-lt"/>
                <a:ea typeface="ＭＳ Ｐ明朝" charset="-128"/>
              </a:rPr>
              <a:t>multipole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field components for all the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main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   BM (K</a:t>
            </a:r>
            <a:r>
              <a:rPr lang="en-US" altLang="ja-JP" b="1" baseline="-25000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0~6</a:t>
            </a: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QM (K</a:t>
            </a:r>
            <a:r>
              <a:rPr lang="en-US" altLang="ja-JP" b="1" baseline="-25000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1, 5, </a:t>
            </a:r>
            <a:r>
              <a:rPr lang="en-US" altLang="ja-JP" b="1" baseline="-25000" dirty="0">
                <a:solidFill>
                  <a:srgbClr val="0000FF"/>
                </a:solidFill>
                <a:latin typeface="+mn-lt"/>
                <a:ea typeface="ＭＳ Ｐ明朝" charset="-128"/>
              </a:rPr>
              <a:t>9</a:t>
            </a: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and SM (K</a:t>
            </a:r>
            <a:r>
              <a:rPr lang="en-US" altLang="ja-JP" b="1" baseline="-25000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2, 8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) obtained from field measurements</a:t>
            </a:r>
            <a:endParaRPr lang="en-US" altLang="ja-JP" b="1" dirty="0">
              <a:solidFill>
                <a:srgbClr val="0000FF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- Alignment errors (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Δs,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</a:t>
            </a:r>
            <a:r>
              <a:rPr lang="en-US" altLang="ja-JP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) after the earthquake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Edge focus of the injection bump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from measured optical functions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Static leakage fields from the extraction beam </a:t>
            </a:r>
            <a:r>
              <a:rPr lang="en-US" altLang="ja-JP" dirty="0" smtClean="0">
                <a:latin typeface="+mn-lt"/>
                <a:ea typeface="ＭＳ Ｐ明朝" charset="-128"/>
              </a:rPr>
              <a:t>line: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  </a:t>
            </a:r>
            <a:r>
              <a:rPr lang="ja-JP" altLang="en-US" dirty="0" smtClean="0"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and SK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COD and optical </a:t>
            </a:r>
            <a:r>
              <a:rPr lang="en-US" altLang="ja-JP" dirty="0" smtClean="0">
                <a:latin typeface="+mn-lt"/>
                <a:ea typeface="ＭＳ Ｐ明朝" charset="-128"/>
              </a:rPr>
              <a:t>functions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BM-QM field tracking errors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</a:t>
            </a:r>
            <a:r>
              <a:rPr lang="en-US" altLang="ja-JP" dirty="0" smtClean="0">
                <a:latin typeface="+mn-lt"/>
                <a:ea typeface="ＭＳ Ｐ明朝" charset="-128"/>
              </a:rPr>
              <a:t>tune variation over acceleration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- 1-kHz BM ripple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measured orbit variation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- 100-kHz ripple induced by injection bump magnets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turn-by-turn BPM data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u="sng" dirty="0">
                <a:solidFill>
                  <a:prstClr val="black"/>
                </a:solidFill>
                <a:latin typeface="+mn-lt"/>
                <a:ea typeface="ＭＳ Ｐ明朝" charset="-128"/>
              </a:rPr>
              <a:t>Foil scattering: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Coulomb &amp; nuclear scattering angle distribution calculated with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GEANT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9116"/>
            <a:ext cx="85010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>
                <a:solidFill>
                  <a:schemeClr val="accent1"/>
                </a:solidFill>
              </a:rPr>
              <a:t>N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>umerical simulation setup</a:t>
            </a:r>
            <a:endParaRPr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29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3028"/>
            <a:ext cx="7772400" cy="6477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4000" b="1" dirty="0" smtClean="0">
                <a:solidFill>
                  <a:schemeClr val="accent1"/>
                </a:solidFill>
                <a:latin typeface="+mn-lt"/>
              </a:rPr>
              <a:t>BM field measurement</a:t>
            </a:r>
            <a:endParaRPr lang="en-US" altLang="ja-JP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6925" name="Text Box 61"/>
          <p:cNvSpPr txBox="1">
            <a:spLocks noChangeArrowheads="1"/>
          </p:cNvSpPr>
          <p:nvPr/>
        </p:nvSpPr>
        <p:spPr bwMode="auto">
          <a:xfrm>
            <a:off x="5364088" y="1340768"/>
            <a:ext cx="33361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Mapping data of 12431 </a:t>
            </a:r>
            <a:r>
              <a:rPr lang="en-US" altLang="ja-JP" sz="20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points </a:t>
            </a:r>
            <a:endParaRPr lang="en-US" altLang="ja-JP" sz="2000" dirty="0" smtClean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0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ja-JP" sz="20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the medium plane:</a:t>
            </a:r>
          </a:p>
          <a:p>
            <a:r>
              <a:rPr lang="en-US" altLang="ja-JP" sz="20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    x= </a:t>
            </a:r>
            <a:r>
              <a:rPr lang="ja-JP" altLang="en-US" sz="20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ja-JP" sz="20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0.15 </a:t>
            </a:r>
            <a:r>
              <a:rPr lang="en-US" altLang="ja-JP" sz="20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~ 0.15 m,</a:t>
            </a:r>
          </a:p>
          <a:p>
            <a:r>
              <a:rPr lang="en-US" altLang="ja-JP" sz="20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    y=  0,</a:t>
            </a:r>
          </a:p>
          <a:p>
            <a:r>
              <a:rPr lang="en-US" altLang="ja-JP" sz="20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    s= </a:t>
            </a:r>
            <a:r>
              <a:rPr lang="ja-JP" altLang="en-US" sz="20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ja-JP" sz="20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ja-JP" sz="20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~ 2 m,</a:t>
            </a:r>
          </a:p>
          <a:p>
            <a:r>
              <a:rPr lang="en-US" altLang="ja-JP" sz="20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ja-JP" sz="20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step = 0.01 m</a:t>
            </a:r>
            <a:endParaRPr lang="en-US" altLang="ja-JP" sz="20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65670" y="1844824"/>
            <a:ext cx="4478338" cy="4341813"/>
            <a:chOff x="323850" y="1412875"/>
            <a:chExt cx="4478338" cy="4341813"/>
          </a:xfrm>
        </p:grpSpPr>
        <p:pic>
          <p:nvPicPr>
            <p:cNvPr id="36868" name="Picture 4" descr="b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888" y="1428750"/>
              <a:ext cx="4105275" cy="399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4162425" y="5387975"/>
              <a:ext cx="6397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(cm)</a:t>
              </a:r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 rot="-5400000">
              <a:off x="187325" y="1549400"/>
              <a:ext cx="6397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(cm)</a:t>
              </a:r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 flipV="1">
              <a:off x="4057650" y="3932238"/>
              <a:ext cx="393700" cy="393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4376738" y="3668713"/>
              <a:ext cx="2889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4106863" y="4100513"/>
              <a:ext cx="2984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ja-JP" i="1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4213225" y="4095750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4043363" y="3752850"/>
              <a:ext cx="263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2798763" y="3000375"/>
              <a:ext cx="0" cy="358775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 flipV="1">
              <a:off x="2797175" y="3408363"/>
              <a:ext cx="0" cy="371475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1857375" y="2862263"/>
              <a:ext cx="865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>
                  <a:solidFill>
                    <a:srgbClr val="FF33CC"/>
                  </a:solidFill>
                  <a:latin typeface="Times New Roman" pitchFamily="18" charset="0"/>
                </a:rPr>
                <a:t>~6.7mm</a:t>
              </a:r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auto">
            <a:xfrm>
              <a:off x="4259263" y="4137025"/>
              <a:ext cx="236537" cy="222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140"/>
                </a:cxn>
              </a:cxnLst>
              <a:rect l="0" t="0" r="r" b="b"/>
              <a:pathLst>
                <a:path w="149" h="140">
                  <a:moveTo>
                    <a:pt x="0" y="0"/>
                  </a:moveTo>
                  <a:lnTo>
                    <a:pt x="149" y="14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6903" name="Text Box 39"/>
            <p:cNvSpPr txBox="1">
              <a:spLocks noChangeArrowheads="1"/>
            </p:cNvSpPr>
            <p:nvPr/>
          </p:nvSpPr>
          <p:spPr bwMode="auto">
            <a:xfrm>
              <a:off x="2752725" y="3381375"/>
              <a:ext cx="488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>
                  <a:solidFill>
                    <a:srgbClr val="FF0000"/>
                  </a:solidFill>
                </a:rPr>
                <a:t>s=0</a:t>
              </a:r>
            </a:p>
          </p:txBody>
        </p:sp>
        <p:sp>
          <p:nvSpPr>
            <p:cNvPr id="36907" name="Freeform 43"/>
            <p:cNvSpPr>
              <a:spLocks/>
            </p:cNvSpPr>
            <p:nvPr/>
          </p:nvSpPr>
          <p:spPr bwMode="auto">
            <a:xfrm>
              <a:off x="1049338" y="4235450"/>
              <a:ext cx="182562" cy="16668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5" y="0"/>
                </a:cxn>
              </a:cxnLst>
              <a:rect l="0" t="0" r="r" b="b"/>
              <a:pathLst>
                <a:path w="115" h="105">
                  <a:moveTo>
                    <a:pt x="0" y="105"/>
                  </a:moveTo>
                  <a:lnTo>
                    <a:pt x="115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6926" name="Text Box 62"/>
            <p:cNvSpPr txBox="1">
              <a:spLocks noChangeArrowheads="1"/>
            </p:cNvSpPr>
            <p:nvPr/>
          </p:nvSpPr>
          <p:spPr bwMode="auto">
            <a:xfrm>
              <a:off x="2124075" y="2276475"/>
              <a:ext cx="539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/>
                <a:t>BM</a:t>
              </a:r>
            </a:p>
          </p:txBody>
        </p:sp>
      </p:grpSp>
      <p:pic>
        <p:nvPicPr>
          <p:cNvPr id="19" name="Picture 6" descr="b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4060304"/>
            <a:ext cx="4009060" cy="1774503"/>
          </a:xfrm>
          <a:noFill/>
          <a:ln/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 rot="-5400000">
            <a:off x="4458841" y="4101455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1400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 (T)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334375" y="5788496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s (m)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40152" y="4204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3GeV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96136" y="51311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181M</a:t>
            </a:r>
            <a:r>
              <a:rPr kumimoji="1" lang="en-US" altLang="ja-JP" dirty="0" smtClean="0"/>
              <a:t>eV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24128" y="3645024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By vs. s (x=0, y=0)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28184" y="5949280"/>
            <a:ext cx="167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－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entr</a:t>
            </a:r>
            <a:r>
              <a:rPr kumimoji="1" lang="en-US" altLang="ja-JP" dirty="0" smtClean="0">
                <a:solidFill>
                  <a:srgbClr val="FF0000"/>
                </a:solidFill>
              </a:rPr>
              <a:t>. 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－ </a:t>
            </a:r>
            <a:r>
              <a:rPr lang="en-US" altLang="ja-JP" dirty="0" smtClean="0">
                <a:solidFill>
                  <a:srgbClr val="0070C0"/>
                </a:solidFill>
              </a:rPr>
              <a:t>exit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9552" y="134076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Field measurement coordinate (x, y, s)</a:t>
            </a:r>
            <a:endParaRPr kumimoji="1" lang="ja-JP" altLang="en-US" sz="2000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1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772400" cy="792162"/>
          </a:xfrm>
          <a:noFill/>
          <a:ln/>
        </p:spPr>
        <p:txBody>
          <a:bodyPr/>
          <a:lstStyle/>
          <a:p>
            <a:pPr algn="l"/>
            <a:r>
              <a:rPr lang="en-US" altLang="ja-JP" sz="4000" b="1" dirty="0">
                <a:solidFill>
                  <a:schemeClr val="accent1"/>
                </a:solidFill>
              </a:rPr>
              <a:t>B</a:t>
            </a:r>
            <a:r>
              <a:rPr lang="en-US" altLang="ja-JP" sz="4000" b="1" baseline="-25000" dirty="0">
                <a:solidFill>
                  <a:schemeClr val="accent1"/>
                </a:solidFill>
              </a:rPr>
              <a:t>y</a:t>
            </a:r>
            <a:r>
              <a:rPr lang="en-US" altLang="ja-JP" sz="4000" b="1" dirty="0">
                <a:solidFill>
                  <a:schemeClr val="accent1"/>
                </a:solidFill>
              </a:rPr>
              <a:t>L vs. x distribution</a:t>
            </a:r>
          </a:p>
        </p:txBody>
      </p:sp>
      <p:pic>
        <p:nvPicPr>
          <p:cNvPr id="84998" name="Picture 6" descr="by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6360" y="981075"/>
            <a:ext cx="3195637" cy="1414463"/>
          </a:xfrm>
          <a:noFill/>
          <a:ln/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 rot="-5400000">
            <a:off x="354385" y="1022350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1400"/>
              <a:t>B</a:t>
            </a:r>
            <a:r>
              <a:rPr lang="en-US" altLang="ja-JP" sz="1400" baseline="-25000"/>
              <a:t>y</a:t>
            </a:r>
            <a:r>
              <a:rPr lang="en-US" altLang="ja-JP" sz="1400"/>
              <a:t> (T)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530972" y="2332038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1400" dirty="0"/>
              <a:t>s (m)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125910" y="13668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Ⅰ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403722" y="13668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Ⅱ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1646610" y="13668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Ⅲ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930772" y="13668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Ⅳ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2178422" y="13668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Ⅴ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2460997" y="13668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Ⅵ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2716585" y="13668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Ⅶ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2992810" y="13668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Ⅷ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3254747" y="13668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Ⅸ</a:t>
            </a: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3526210" y="136366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Ⅹ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03648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3GeV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59632" y="17635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181M</a:t>
            </a:r>
            <a:r>
              <a:rPr kumimoji="1" lang="en-US" altLang="ja-JP" dirty="0" smtClean="0"/>
              <a:t>eV</a:t>
            </a:r>
            <a:endParaRPr kumimoji="1"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179512" y="2593975"/>
            <a:ext cx="4277420" cy="4264025"/>
            <a:chOff x="179512" y="2593975"/>
            <a:chExt cx="4277420" cy="4264025"/>
          </a:xfrm>
        </p:grpSpPr>
        <p:pic>
          <p:nvPicPr>
            <p:cNvPr id="85014" name="Picture 22" descr="bl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2870200"/>
              <a:ext cx="3987800" cy="3987800"/>
            </a:xfrm>
            <a:prstGeom prst="rect">
              <a:avLst/>
            </a:prstGeom>
            <a:noFill/>
          </p:spPr>
        </p:pic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1093019" y="2593975"/>
              <a:ext cx="10486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3399"/>
                  </a:solidFill>
                </a:rPr>
                <a:t>@3 </a:t>
              </a:r>
              <a:r>
                <a:rPr lang="en-US" altLang="ja-JP" sz="2000" b="1" dirty="0" err="1">
                  <a:solidFill>
                    <a:srgbClr val="FF3399"/>
                  </a:solidFill>
                </a:rPr>
                <a:t>GeV</a:t>
              </a:r>
              <a:endParaRPr lang="en-US" altLang="ja-JP" sz="2000" b="1" dirty="0">
                <a:solidFill>
                  <a:srgbClr val="FF3399"/>
                </a:solidFill>
              </a:endParaRPr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853307" y="2747963"/>
              <a:ext cx="3365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Times New Roman" pitchFamily="18" charset="0"/>
                </a:rPr>
                <a:t>Ⅰ</a:t>
              </a:r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2812282" y="2741613"/>
              <a:ext cx="3365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Times New Roman" pitchFamily="18" charset="0"/>
                </a:rPr>
                <a:t>Ⅱ</a:t>
              </a:r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858069" y="3479800"/>
              <a:ext cx="336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Times New Roman" pitchFamily="18" charset="0"/>
                </a:rPr>
                <a:t>Ⅲ</a:t>
              </a:r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2812282" y="3482975"/>
              <a:ext cx="336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Times New Roman" pitchFamily="18" charset="0"/>
                </a:rPr>
                <a:t>Ⅳ</a:t>
              </a:r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858069" y="4232275"/>
              <a:ext cx="336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Times New Roman" pitchFamily="18" charset="0"/>
                </a:rPr>
                <a:t>Ⅴ</a:t>
              </a:r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2829744" y="4233863"/>
              <a:ext cx="3365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Times New Roman" pitchFamily="18" charset="0"/>
                </a:rPr>
                <a:t>Ⅵ</a:t>
              </a:r>
            </a:p>
          </p:txBody>
        </p:sp>
        <p:sp>
          <p:nvSpPr>
            <p:cNvPr id="85036" name="Text Box 44"/>
            <p:cNvSpPr txBox="1">
              <a:spLocks noChangeArrowheads="1"/>
            </p:cNvSpPr>
            <p:nvPr/>
          </p:nvSpPr>
          <p:spPr bwMode="auto">
            <a:xfrm>
              <a:off x="858069" y="4986338"/>
              <a:ext cx="3365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Times New Roman" pitchFamily="18" charset="0"/>
                </a:rPr>
                <a:t>Ⅶ</a:t>
              </a:r>
            </a:p>
          </p:txBody>
        </p:sp>
        <p:sp>
          <p:nvSpPr>
            <p:cNvPr id="85037" name="Text Box 45"/>
            <p:cNvSpPr txBox="1">
              <a:spLocks noChangeArrowheads="1"/>
            </p:cNvSpPr>
            <p:nvPr/>
          </p:nvSpPr>
          <p:spPr bwMode="auto">
            <a:xfrm>
              <a:off x="2828157" y="4984750"/>
              <a:ext cx="336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Times New Roman" pitchFamily="18" charset="0"/>
                </a:rPr>
                <a:t>Ⅷ</a:t>
              </a:r>
            </a:p>
          </p:txBody>
        </p:sp>
        <p:sp>
          <p:nvSpPr>
            <p:cNvPr id="85038" name="Text Box 46"/>
            <p:cNvSpPr txBox="1">
              <a:spLocks noChangeArrowheads="1"/>
            </p:cNvSpPr>
            <p:nvPr/>
          </p:nvSpPr>
          <p:spPr bwMode="auto">
            <a:xfrm>
              <a:off x="858069" y="5724525"/>
              <a:ext cx="336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Times New Roman" pitchFamily="18" charset="0"/>
                </a:rPr>
                <a:t>Ⅸ</a:t>
              </a:r>
            </a:p>
          </p:txBody>
        </p:sp>
        <p:sp>
          <p:nvSpPr>
            <p:cNvPr id="85039" name="Text Box 47"/>
            <p:cNvSpPr txBox="1">
              <a:spLocks noChangeArrowheads="1"/>
            </p:cNvSpPr>
            <p:nvPr/>
          </p:nvSpPr>
          <p:spPr bwMode="auto">
            <a:xfrm>
              <a:off x="2817044" y="5718175"/>
              <a:ext cx="336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Times New Roman" pitchFamily="18" charset="0"/>
                </a:rPr>
                <a:t>Ⅹ</a:t>
              </a:r>
            </a:p>
          </p:txBody>
        </p:sp>
        <p:sp>
          <p:nvSpPr>
            <p:cNvPr id="85040" name="Text Box 48"/>
            <p:cNvSpPr txBox="1">
              <a:spLocks noChangeArrowheads="1"/>
            </p:cNvSpPr>
            <p:nvPr/>
          </p:nvSpPr>
          <p:spPr bwMode="auto">
            <a:xfrm rot="-5400000">
              <a:off x="-305470" y="3265909"/>
              <a:ext cx="12747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ja-JP" sz="1400" dirty="0"/>
                <a:t>B</a:t>
              </a:r>
              <a:r>
                <a:rPr lang="en-US" altLang="ja-JP" sz="1400" baseline="-25000" dirty="0"/>
                <a:t>y</a:t>
              </a:r>
              <a:r>
                <a:rPr lang="en-US" altLang="ja-JP" sz="1400" dirty="0"/>
                <a:t>L (Tm)</a:t>
              </a:r>
            </a:p>
          </p:txBody>
        </p:sp>
        <p:sp>
          <p:nvSpPr>
            <p:cNvPr id="85041" name="Text Box 49"/>
            <p:cNvSpPr txBox="1">
              <a:spLocks noChangeArrowheads="1"/>
            </p:cNvSpPr>
            <p:nvPr/>
          </p:nvSpPr>
          <p:spPr bwMode="auto">
            <a:xfrm>
              <a:off x="3861619" y="6553200"/>
              <a:ext cx="5953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/>
                <a:t>x (m)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547664" y="6488668"/>
              <a:ext cx="1673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－</a:t>
              </a:r>
              <a:r>
                <a:rPr kumimoji="1" lang="en-US" altLang="ja-JP" dirty="0" err="1" smtClean="0">
                  <a:solidFill>
                    <a:srgbClr val="FF0000"/>
                  </a:solidFill>
                </a:rPr>
                <a:t>entr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. </a:t>
              </a:r>
              <a:r>
                <a:rPr kumimoji="1" lang="ja-JP" altLang="en-US" dirty="0" smtClean="0">
                  <a:solidFill>
                    <a:srgbClr val="FF0000"/>
                  </a:solidFill>
                </a:rPr>
                <a:t>　</a:t>
              </a:r>
              <a:r>
                <a:rPr lang="ja-JP" altLang="en-US" dirty="0" smtClean="0">
                  <a:solidFill>
                    <a:srgbClr val="0070C0"/>
                  </a:solidFill>
                </a:rPr>
                <a:t>－ </a:t>
              </a:r>
              <a:r>
                <a:rPr lang="en-US" altLang="ja-JP" dirty="0" smtClean="0">
                  <a:solidFill>
                    <a:srgbClr val="0070C0"/>
                  </a:solidFill>
                </a:rPr>
                <a:t>exit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716016" y="1115452"/>
            <a:ext cx="4283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-25000" dirty="0" smtClean="0"/>
              <a:t>y</a:t>
            </a:r>
            <a:r>
              <a:rPr kumimoji="1" lang="en-US" altLang="ja-JP" dirty="0" smtClean="0"/>
              <a:t>L distribution for x direction in 10 points.</a:t>
            </a:r>
          </a:p>
          <a:p>
            <a:r>
              <a:rPr lang="en-US" altLang="ja-JP" dirty="0" err="1" smtClean="0"/>
              <a:t>Multipole</a:t>
            </a:r>
            <a:r>
              <a:rPr lang="en-US" altLang="ja-JP" dirty="0" smtClean="0"/>
              <a:t> expansion by Polynomial fitting up to 6 order (saturated </a:t>
            </a:r>
            <a:r>
              <a:rPr lang="en-US" altLang="ja-JP" dirty="0" smtClean="0">
                <a:latin typeface="Symbol" pitchFamily="18" charset="2"/>
              </a:rPr>
              <a:t>c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 .</a:t>
            </a:r>
          </a:p>
          <a:p>
            <a:r>
              <a:rPr kumimoji="1" lang="en-US" altLang="ja-JP" dirty="0" err="1" smtClean="0"/>
              <a:t>Multipole</a:t>
            </a:r>
            <a:r>
              <a:rPr kumimoji="1" lang="en-US" altLang="ja-JP" dirty="0" smtClean="0"/>
              <a:t> components exist in the magnet edge.</a:t>
            </a:r>
            <a:endParaRPr kumimoji="1" lang="ja-JP" altLang="en-US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4932040" y="2910938"/>
            <a:ext cx="4211960" cy="3947062"/>
            <a:chOff x="4932040" y="2910938"/>
            <a:chExt cx="4211960" cy="3947062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910938"/>
              <a:ext cx="3941991" cy="36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8334375" y="5661248"/>
              <a:ext cx="809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ja-JP" sz="1400" dirty="0"/>
                <a:t>s (m)</a:t>
              </a: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6372200" y="6553200"/>
              <a:ext cx="809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ja-JP" sz="1400" dirty="0"/>
                <a:t>s (m)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236296" y="6165304"/>
              <a:ext cx="1673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－</a:t>
              </a:r>
              <a:r>
                <a:rPr kumimoji="1" lang="en-US" altLang="ja-JP" dirty="0" err="1" smtClean="0">
                  <a:solidFill>
                    <a:srgbClr val="FF0000"/>
                  </a:solidFill>
                </a:rPr>
                <a:t>entr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. </a:t>
              </a:r>
              <a:r>
                <a:rPr kumimoji="1" lang="ja-JP" altLang="en-US" dirty="0" smtClean="0">
                  <a:solidFill>
                    <a:srgbClr val="FF0000"/>
                  </a:solidFill>
                </a:rPr>
                <a:t>　</a:t>
              </a:r>
              <a:r>
                <a:rPr lang="ja-JP" altLang="en-US" dirty="0" smtClean="0">
                  <a:solidFill>
                    <a:srgbClr val="0070C0"/>
                  </a:solidFill>
                </a:rPr>
                <a:t>－ </a:t>
              </a:r>
              <a:r>
                <a:rPr lang="en-US" altLang="ja-JP" dirty="0" smtClean="0">
                  <a:solidFill>
                    <a:srgbClr val="0070C0"/>
                  </a:solidFill>
                </a:rPr>
                <a:t>exit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5364088" y="3378478"/>
              <a:ext cx="36099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K</a:t>
              </a:r>
              <a:r>
                <a:rPr lang="en-US" altLang="ja-JP" sz="1600" baseline="-25000" dirty="0"/>
                <a:t>0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7381799" y="3378478"/>
              <a:ext cx="7906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K</a:t>
              </a:r>
              <a:r>
                <a:rPr lang="en-US" altLang="ja-JP" sz="1600" baseline="-25000" dirty="0"/>
                <a:t>1 </a:t>
              </a:r>
              <a:r>
                <a:rPr lang="en-US" altLang="ja-JP" sz="1600" dirty="0"/>
                <a:t>(m</a:t>
              </a:r>
              <a:r>
                <a:rPr lang="en-US" altLang="ja-JP" sz="1600" baseline="30000" dirty="0"/>
                <a:t>-1</a:t>
              </a:r>
              <a:r>
                <a:rPr lang="en-US" altLang="ja-JP" sz="1600" dirty="0"/>
                <a:t>)</a:t>
              </a: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5364088" y="4314582"/>
              <a:ext cx="7906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K</a:t>
              </a:r>
              <a:r>
                <a:rPr lang="en-US" altLang="ja-JP" sz="1600" baseline="-25000" dirty="0"/>
                <a:t>2</a:t>
              </a:r>
              <a:r>
                <a:rPr lang="en-US" altLang="ja-JP" sz="1600" baseline="-25000" dirty="0" smtClean="0"/>
                <a:t> </a:t>
              </a:r>
              <a:r>
                <a:rPr lang="en-US" altLang="ja-JP" sz="1600" dirty="0"/>
                <a:t>(</a:t>
              </a:r>
              <a:r>
                <a:rPr lang="en-US" altLang="ja-JP" sz="1600" dirty="0" smtClean="0"/>
                <a:t>m</a:t>
              </a:r>
              <a:r>
                <a:rPr lang="en-US" altLang="ja-JP" sz="1600" baseline="30000" dirty="0" smtClean="0"/>
                <a:t>-2</a:t>
              </a:r>
              <a:r>
                <a:rPr lang="en-US" altLang="ja-JP" sz="1600" dirty="0" smtClean="0"/>
                <a:t>)</a:t>
              </a:r>
              <a:endParaRPr lang="en-US" altLang="ja-JP" sz="1600" dirty="0"/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7381799" y="4314582"/>
              <a:ext cx="7906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K</a:t>
              </a:r>
              <a:r>
                <a:rPr lang="en-US" altLang="ja-JP" sz="1600" baseline="-25000" dirty="0" smtClean="0"/>
                <a:t>3 </a:t>
              </a:r>
              <a:r>
                <a:rPr lang="en-US" altLang="ja-JP" sz="1600" dirty="0"/>
                <a:t>(</a:t>
              </a:r>
              <a:r>
                <a:rPr lang="en-US" altLang="ja-JP" sz="1600" dirty="0" smtClean="0"/>
                <a:t>m</a:t>
              </a:r>
              <a:r>
                <a:rPr lang="en-US" altLang="ja-JP" sz="1600" baseline="30000" dirty="0" smtClean="0"/>
                <a:t>-3</a:t>
              </a:r>
              <a:r>
                <a:rPr lang="en-US" altLang="ja-JP" sz="1600" dirty="0" smtClean="0"/>
                <a:t>)</a:t>
              </a:r>
              <a:endParaRPr lang="en-US" altLang="ja-JP" sz="1600" dirty="0"/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5364088" y="5250686"/>
              <a:ext cx="7906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K</a:t>
              </a:r>
              <a:r>
                <a:rPr lang="en-US" altLang="ja-JP" sz="1600" baseline="-25000" dirty="0" smtClean="0"/>
                <a:t>4 </a:t>
              </a:r>
              <a:r>
                <a:rPr lang="en-US" altLang="ja-JP" sz="1600" dirty="0"/>
                <a:t>(</a:t>
              </a:r>
              <a:r>
                <a:rPr lang="en-US" altLang="ja-JP" sz="1600" dirty="0" smtClean="0"/>
                <a:t>m</a:t>
              </a:r>
              <a:r>
                <a:rPr lang="en-US" altLang="ja-JP" sz="1600" baseline="30000" dirty="0" smtClean="0"/>
                <a:t>-4</a:t>
              </a:r>
              <a:r>
                <a:rPr lang="en-US" altLang="ja-JP" sz="1600" dirty="0" smtClean="0"/>
                <a:t>)</a:t>
              </a:r>
              <a:endParaRPr lang="en-US" altLang="ja-JP" sz="1600" dirty="0"/>
            </a:p>
          </p:txBody>
        </p:sp>
        <p:sp>
          <p:nvSpPr>
            <p:cNvPr id="43" name="Text Box 24"/>
            <p:cNvSpPr txBox="1">
              <a:spLocks noChangeArrowheads="1"/>
            </p:cNvSpPr>
            <p:nvPr/>
          </p:nvSpPr>
          <p:spPr bwMode="auto">
            <a:xfrm>
              <a:off x="7380312" y="5250686"/>
              <a:ext cx="7906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K</a:t>
              </a:r>
              <a:r>
                <a:rPr lang="en-US" altLang="ja-JP" sz="1600" baseline="-25000" dirty="0"/>
                <a:t>5</a:t>
              </a:r>
              <a:r>
                <a:rPr lang="en-US" altLang="ja-JP" sz="1600" baseline="-25000" dirty="0" smtClean="0"/>
                <a:t> </a:t>
              </a:r>
              <a:r>
                <a:rPr lang="en-US" altLang="ja-JP" sz="1600" dirty="0"/>
                <a:t>(</a:t>
              </a:r>
              <a:r>
                <a:rPr lang="en-US" altLang="ja-JP" sz="1600" dirty="0" smtClean="0"/>
                <a:t>m</a:t>
              </a:r>
              <a:r>
                <a:rPr lang="en-US" altLang="ja-JP" sz="1600" baseline="30000" dirty="0" smtClean="0"/>
                <a:t>-5</a:t>
              </a:r>
              <a:r>
                <a:rPr lang="en-US" altLang="ja-JP" sz="1600" dirty="0" smtClean="0"/>
                <a:t>)</a:t>
              </a:r>
              <a:endParaRPr lang="en-US" altLang="ja-JP" sz="1600" dirty="0"/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7906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K</a:t>
              </a:r>
              <a:r>
                <a:rPr lang="en-US" altLang="ja-JP" sz="1600" baseline="-25000" dirty="0" smtClean="0"/>
                <a:t>6 </a:t>
              </a:r>
              <a:r>
                <a:rPr lang="en-US" altLang="ja-JP" sz="1600" dirty="0"/>
                <a:t>(</a:t>
              </a:r>
              <a:r>
                <a:rPr lang="en-US" altLang="ja-JP" sz="1600" dirty="0" smtClean="0"/>
                <a:t>m</a:t>
              </a:r>
              <a:r>
                <a:rPr lang="en-US" altLang="ja-JP" sz="1600" baseline="30000" dirty="0" smtClean="0"/>
                <a:t>-6</a:t>
              </a:r>
              <a:r>
                <a:rPr lang="en-US" altLang="ja-JP" sz="1600" dirty="0" smtClean="0"/>
                <a:t>)</a:t>
              </a:r>
              <a:endParaRPr lang="en-US" altLang="ja-JP" sz="1600" dirty="0"/>
            </a:p>
          </p:txBody>
        </p:sp>
      </p:grpSp>
      <p:sp>
        <p:nvSpPr>
          <p:cNvPr id="48" name="スライド番号プレースホルダ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m_exit181_p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79" y="1530325"/>
            <a:ext cx="4752975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93691" y="4835500"/>
            <a:ext cx="712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x (m)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 rot="16200000">
            <a:off x="-258415" y="2285182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B</a:t>
            </a:r>
            <a:r>
              <a:rPr lang="en-US" altLang="ja-JP" sz="1800" baseline="-25000"/>
              <a:t>y</a:t>
            </a:r>
            <a:r>
              <a:rPr lang="en-US" altLang="ja-JP" sz="1800"/>
              <a:t>L (Tm)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47581" y="732187"/>
            <a:ext cx="5981700" cy="966788"/>
            <a:chOff x="864" y="3568"/>
            <a:chExt cx="3768" cy="609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461" y="3730"/>
              <a:ext cx="2267" cy="32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461" y="3792"/>
              <a:ext cx="2267" cy="19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864" y="3896"/>
              <a:ext cx="36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2592" y="3608"/>
              <a:ext cx="0" cy="55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rot="420000">
              <a:off x="3729" y="3995"/>
              <a:ext cx="7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592" y="3896"/>
              <a:ext cx="1140" cy="51"/>
            </a:xfrm>
            <a:custGeom>
              <a:avLst/>
              <a:gdLst>
                <a:gd name="T0" fmla="*/ 0 w 1140"/>
                <a:gd name="T1" fmla="*/ 0 h 51"/>
                <a:gd name="T2" fmla="*/ 261 w 1140"/>
                <a:gd name="T3" fmla="*/ 0 h 51"/>
                <a:gd name="T4" fmla="*/ 495 w 1140"/>
                <a:gd name="T5" fmla="*/ 9 h 51"/>
                <a:gd name="T6" fmla="*/ 723 w 1140"/>
                <a:gd name="T7" fmla="*/ 18 h 51"/>
                <a:gd name="T8" fmla="*/ 933 w 1140"/>
                <a:gd name="T9" fmla="*/ 33 h 51"/>
                <a:gd name="T10" fmla="*/ 1140 w 1140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0" h="51">
                  <a:moveTo>
                    <a:pt x="0" y="0"/>
                  </a:moveTo>
                  <a:lnTo>
                    <a:pt x="261" y="0"/>
                  </a:lnTo>
                  <a:lnTo>
                    <a:pt x="495" y="9"/>
                  </a:lnTo>
                  <a:lnTo>
                    <a:pt x="723" y="18"/>
                  </a:lnTo>
                  <a:lnTo>
                    <a:pt x="933" y="33"/>
                  </a:lnTo>
                  <a:lnTo>
                    <a:pt x="1140" y="51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rot="420000" flipV="1">
              <a:off x="3936" y="3744"/>
              <a:ext cx="0" cy="4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880" y="3568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/>
                <a:t>x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4462" y="3928"/>
              <a:ext cx="1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/>
                <a:t>s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920" y="394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/>
                <a:t>y</a:t>
              </a:r>
            </a:p>
          </p:txBody>
        </p:sp>
      </p:grp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736669" y="690912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BM</a:t>
            </a: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7795957"/>
              </p:ext>
            </p:extLst>
          </p:nvPr>
        </p:nvGraphicFramePr>
        <p:xfrm>
          <a:off x="4895404" y="1835604"/>
          <a:ext cx="363703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80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Multipoles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effectLst/>
                          <a:latin typeface="ＭＳ Ｐゴシック"/>
                        </a:rPr>
                        <a:t>(2.6180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ＭＳ Ｐゴシック"/>
                        </a:rPr>
                        <a:t>±0.0003)x10</a:t>
                      </a:r>
                      <a:r>
                        <a:rPr lang="en-US" sz="1800" b="0" i="0" u="none" strike="noStrike" baseline="30000" dirty="0" smtClean="0">
                          <a:effectLst/>
                          <a:latin typeface="ＭＳ Ｐゴシック"/>
                        </a:rPr>
                        <a:t>-1</a:t>
                      </a:r>
                      <a:endParaRPr lang="en-US" sz="1800" b="0" i="0" u="none" strike="noStrike" baseline="30000" dirty="0"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K1 (m-1)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effectLst/>
                          <a:latin typeface="ＭＳ Ｐゴシック"/>
                        </a:rPr>
                        <a:t>(-2.023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ＭＳ Ｐゴシック"/>
                        </a:rPr>
                        <a:t>±0.049)x10</a:t>
                      </a:r>
                      <a:r>
                        <a:rPr lang="en-US" sz="1800" b="0" i="0" u="none" strike="noStrike" baseline="30000" dirty="0" smtClean="0">
                          <a:effectLst/>
                          <a:latin typeface="ＭＳ Ｐゴシック"/>
                        </a:rPr>
                        <a:t>-2</a:t>
                      </a:r>
                      <a:endParaRPr lang="en-US" sz="1800" b="0" i="0" u="none" strike="noStrike" baseline="30000" dirty="0"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K2 (m-2)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effectLst/>
                          <a:latin typeface="ＭＳ Ｐゴシック"/>
                        </a:rPr>
                        <a:t>(-1.006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ＭＳ Ｐゴシック"/>
                        </a:rPr>
                        <a:t>±0.100)x10</a:t>
                      </a:r>
                      <a:r>
                        <a:rPr lang="en-US" sz="1800" b="0" i="0" u="none" strike="noStrike" baseline="30000" dirty="0" smtClean="0">
                          <a:effectLst/>
                          <a:latin typeface="ＭＳ Ｐゴシック"/>
                        </a:rPr>
                        <a:t>-1</a:t>
                      </a:r>
                      <a:endParaRPr lang="en-US" sz="1800" b="0" i="0" u="none" strike="noStrike" baseline="30000" dirty="0"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K3 (m-3)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effectLst/>
                          <a:latin typeface="ＭＳ Ｐゴシック"/>
                        </a:rPr>
                        <a:t>(3.635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ＭＳ Ｐゴシック"/>
                        </a:rPr>
                        <a:t>±1.003)x10</a:t>
                      </a:r>
                      <a:r>
                        <a:rPr lang="en-US" sz="1800" b="0" i="0" u="none" strike="noStrike" baseline="30000" dirty="0" smtClean="0">
                          <a:effectLst/>
                          <a:latin typeface="ＭＳ Ｐゴシック"/>
                        </a:rPr>
                        <a:t>-1</a:t>
                      </a:r>
                      <a:endParaRPr lang="en-US" sz="1800" b="0" i="0" u="none" strike="noStrike" baseline="30000" dirty="0"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K4 (m-4)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effectLst/>
                          <a:latin typeface="ＭＳ Ｐゴシック"/>
                        </a:rPr>
                        <a:t>(-1.332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ＭＳ Ｐゴシック"/>
                        </a:rPr>
                        <a:t>±0.140)x10</a:t>
                      </a:r>
                      <a:r>
                        <a:rPr lang="en-US" sz="1800" b="0" i="0" u="none" strike="noStrike" baseline="30000" dirty="0" smtClean="0">
                          <a:effectLst/>
                          <a:latin typeface="ＭＳ Ｐゴシック"/>
                        </a:rPr>
                        <a:t>+1</a:t>
                      </a:r>
                      <a:endParaRPr lang="en-US" sz="1800" b="0" i="0" u="none" strike="noStrike" baseline="30000" dirty="0"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K5 (m-5)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effectLst/>
                          <a:latin typeface="ＭＳ Ｐゴシック"/>
                        </a:rPr>
                        <a:t>(2.340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ＭＳ Ｐゴシック"/>
                        </a:rPr>
                        <a:t>±0.176)x10</a:t>
                      </a:r>
                      <a:r>
                        <a:rPr lang="en-US" sz="1800" b="0" i="0" u="none" strike="noStrike" baseline="30000" dirty="0" smtClean="0">
                          <a:effectLst/>
                          <a:latin typeface="ＭＳ Ｐゴシック"/>
                        </a:rPr>
                        <a:t>+2</a:t>
                      </a:r>
                      <a:endParaRPr lang="en-US" sz="1800" b="0" i="0" u="none" strike="noStrike" baseline="30000" dirty="0"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K6 (m-6)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effectLst/>
                          <a:latin typeface="ＭＳ Ｐゴシック"/>
                        </a:rPr>
                        <a:t>(-6.370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ＭＳ Ｐゴシック"/>
                        </a:rPr>
                        <a:t>±0.314)x10</a:t>
                      </a:r>
                      <a:r>
                        <a:rPr lang="en-US" sz="1800" b="0" i="0" u="none" strike="noStrike" baseline="30000" dirty="0" smtClean="0">
                          <a:effectLst/>
                          <a:latin typeface="ＭＳ Ｐゴシック"/>
                        </a:rPr>
                        <a:t>+4</a:t>
                      </a:r>
                      <a:endParaRPr lang="en-US" sz="1800" b="0" i="0" u="none" strike="noStrike" baseline="30000" dirty="0"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4860032" y="4870901"/>
            <a:ext cx="429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Errors when </a:t>
            </a:r>
            <a:r>
              <a:rPr kumimoji="1" lang="en-US" altLang="ja-JP" dirty="0" smtClean="0"/>
              <a:t>assuming</a:t>
            </a:r>
          </a:p>
          <a:p>
            <a:r>
              <a:rPr kumimoji="1" lang="en-US" altLang="ja-JP" dirty="0" smtClean="0"/>
              <a:t>the field measurement accuracy of ~1 x 10</a:t>
            </a:r>
            <a:r>
              <a:rPr kumimoji="1" lang="en-US" altLang="ja-JP" baseline="30000" dirty="0" smtClean="0"/>
              <a:t>-4</a:t>
            </a:r>
            <a:endParaRPr kumimoji="1" lang="ja-JP" altLang="en-US" baseline="30000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1520" y="44326"/>
            <a:ext cx="7270576" cy="50435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Multipole</a:t>
            </a: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field components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4016" y="5517232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Multipole</a:t>
            </a:r>
            <a:r>
              <a:rPr kumimoji="1" lang="en-US" altLang="ja-JP" dirty="0" smtClean="0"/>
              <a:t> components of all main magnets have been estimated from the similar method of field measurement.</a:t>
            </a:r>
          </a:p>
          <a:p>
            <a:r>
              <a:rPr lang="en-US" altLang="ja-JP" dirty="0" smtClean="0"/>
              <a:t>The estimated components have been added into accelerator model of numerical simulation.</a:t>
            </a:r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2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346923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374119" y="374005"/>
            <a:ext cx="820891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Simpsons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(PIC particle tracking code developed by Dr. Shinji Machida)</a:t>
            </a:r>
            <a:endParaRPr lang="en-US" altLang="ja-JP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Imperfections included: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independent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- Measured main and </a:t>
            </a:r>
            <a:r>
              <a:rPr lang="en-US" altLang="ja-JP" dirty="0" err="1" smtClean="0">
                <a:solidFill>
                  <a:prstClr val="black"/>
                </a:solidFill>
                <a:latin typeface="+mn-lt"/>
                <a:ea typeface="ＭＳ Ｐ明朝" charset="-128"/>
              </a:rPr>
              <a:t>multipole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field components for all the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main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   BM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0~6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QM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1, 5, </a:t>
            </a:r>
            <a:r>
              <a:rPr lang="en-US" altLang="ja-JP" baseline="-25000" dirty="0">
                <a:solidFill>
                  <a:prstClr val="black"/>
                </a:solidFill>
                <a:latin typeface="+mn-lt"/>
                <a:ea typeface="ＭＳ Ｐ明朝" charset="-128"/>
              </a:rPr>
              <a:t>9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and SM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2, 8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) obtained from field measurements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- Alignment errors (</a:t>
            </a:r>
            <a:r>
              <a:rPr lang="en-US" altLang="ja-JP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Δx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ja-JP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Δy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, Δs, </a:t>
            </a:r>
            <a:r>
              <a:rPr lang="en-US" altLang="ja-JP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Δ</a:t>
            </a:r>
            <a:r>
              <a:rPr lang="en-US" altLang="ja-JP" b="1" dirty="0" err="1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) after the earthquake</a:t>
            </a:r>
            <a:endParaRPr lang="en-US" altLang="ja-JP" b="1" dirty="0">
              <a:solidFill>
                <a:srgbClr val="0000FF"/>
              </a:solidFill>
              <a:latin typeface="+mn-lt"/>
              <a:ea typeface="ＭＳ Ｐ明朝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Edge focus of the injection bump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from measured optical functions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Static leakage fields from the extraction beam </a:t>
            </a:r>
            <a:r>
              <a:rPr lang="en-US" altLang="ja-JP" dirty="0" smtClean="0">
                <a:latin typeface="+mn-lt"/>
                <a:ea typeface="ＭＳ Ｐ明朝" charset="-128"/>
              </a:rPr>
              <a:t>line: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  </a:t>
            </a:r>
            <a:r>
              <a:rPr lang="ja-JP" altLang="en-US" dirty="0" smtClean="0"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and SK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COD and optical </a:t>
            </a:r>
            <a:r>
              <a:rPr lang="en-US" altLang="ja-JP" dirty="0" smtClean="0">
                <a:latin typeface="+mn-lt"/>
                <a:ea typeface="ＭＳ Ｐ明朝" charset="-128"/>
              </a:rPr>
              <a:t>functions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BM-QM field tracking errors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</a:t>
            </a:r>
            <a:r>
              <a:rPr lang="en-US" altLang="ja-JP" dirty="0" smtClean="0">
                <a:latin typeface="+mn-lt"/>
                <a:ea typeface="ＭＳ Ｐ明朝" charset="-128"/>
              </a:rPr>
              <a:t>tune variation over acceleration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- 1-kHz BM ripple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measured orbit variation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- 100-kHz ripple induced by injection bump magnets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turn-by-turn BPM data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u="sng" dirty="0">
                <a:solidFill>
                  <a:prstClr val="black"/>
                </a:solidFill>
                <a:latin typeface="+mn-lt"/>
                <a:ea typeface="ＭＳ Ｐ明朝" charset="-128"/>
              </a:rPr>
              <a:t>Foil scattering: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Coulomb &amp; nuclear scattering angle distribution calculated with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GEANT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9116"/>
            <a:ext cx="85010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>
                <a:solidFill>
                  <a:schemeClr val="accent1"/>
                </a:solidFill>
              </a:rPr>
              <a:t>N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>umerical simulation setup</a:t>
            </a:r>
            <a:endParaRPr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29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1"/>
          <p:cNvSpPr txBox="1">
            <a:spLocks noChangeArrowheads="1"/>
          </p:cNvSpPr>
          <p:nvPr/>
        </p:nvSpPr>
        <p:spPr bwMode="auto">
          <a:xfrm>
            <a:off x="107504" y="-27384"/>
            <a:ext cx="91701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RCS alignment errors (position &amp; rotation) </a:t>
            </a:r>
          </a:p>
          <a:p>
            <a:r>
              <a:rPr lang="en-US" altLang="ja-JP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after the earthquake</a:t>
            </a:r>
            <a:endParaRPr lang="ja-JP" altLang="en-US" sz="2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38" y="1425228"/>
            <a:ext cx="3813175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テキスト ボックス 3"/>
          <p:cNvSpPr txBox="1">
            <a:spLocks noChangeArrowheads="1"/>
          </p:cNvSpPr>
          <p:nvPr/>
        </p:nvSpPr>
        <p:spPr bwMode="auto">
          <a:xfrm rot="-5400000">
            <a:off x="-115648" y="1812370"/>
            <a:ext cx="928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(mm)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テキスト ボックス 4"/>
          <p:cNvSpPr txBox="1">
            <a:spLocks noChangeArrowheads="1"/>
          </p:cNvSpPr>
          <p:nvPr/>
        </p:nvSpPr>
        <p:spPr bwMode="auto">
          <a:xfrm rot="-5400000">
            <a:off x="-115648" y="3137932"/>
            <a:ext cx="928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Δy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(mm)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テキスト ボックス 5"/>
          <p:cNvSpPr txBox="1">
            <a:spLocks noChangeArrowheads="1"/>
          </p:cNvSpPr>
          <p:nvPr/>
        </p:nvSpPr>
        <p:spPr bwMode="auto">
          <a:xfrm>
            <a:off x="3483101" y="6600478"/>
            <a:ext cx="6142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s (m)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テキスト ボックス 6"/>
          <p:cNvSpPr txBox="1">
            <a:spLocks noChangeArrowheads="1"/>
          </p:cNvSpPr>
          <p:nvPr/>
        </p:nvSpPr>
        <p:spPr bwMode="auto">
          <a:xfrm rot="-5400000">
            <a:off x="-104427" y="4473813"/>
            <a:ext cx="9060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Δs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(mm)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テキスト ボックス 7"/>
          <p:cNvSpPr txBox="1">
            <a:spLocks noChangeArrowheads="1"/>
          </p:cNvSpPr>
          <p:nvPr/>
        </p:nvSpPr>
        <p:spPr bwMode="auto">
          <a:xfrm rot="-5400000">
            <a:off x="-164540" y="5792232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mrad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テキスト ボックス 8"/>
          <p:cNvSpPr txBox="1">
            <a:spLocks noChangeArrowheads="1"/>
          </p:cNvSpPr>
          <p:nvPr/>
        </p:nvSpPr>
        <p:spPr bwMode="auto">
          <a:xfrm>
            <a:off x="724026" y="1498253"/>
            <a:ext cx="4475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out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テキスト ボックス 9"/>
          <p:cNvSpPr txBox="1">
            <a:spLocks noChangeArrowheads="1"/>
          </p:cNvSpPr>
          <p:nvPr/>
        </p:nvSpPr>
        <p:spPr bwMode="auto">
          <a:xfrm>
            <a:off x="683568" y="2204690"/>
            <a:ext cx="6206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inner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テキスト ボックス 10"/>
          <p:cNvSpPr txBox="1">
            <a:spLocks noChangeArrowheads="1"/>
          </p:cNvSpPr>
          <p:nvPr/>
        </p:nvSpPr>
        <p:spPr bwMode="auto">
          <a:xfrm>
            <a:off x="724026" y="2833340"/>
            <a:ext cx="399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テキスト ボックス 11"/>
          <p:cNvSpPr txBox="1">
            <a:spLocks noChangeArrowheads="1"/>
          </p:cNvSpPr>
          <p:nvPr/>
        </p:nvSpPr>
        <p:spPr bwMode="auto">
          <a:xfrm>
            <a:off x="676524" y="3563590"/>
            <a:ext cx="655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down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テキスト ボックス 12"/>
          <p:cNvSpPr txBox="1">
            <a:spLocks noChangeArrowheads="1"/>
          </p:cNvSpPr>
          <p:nvPr/>
        </p:nvSpPr>
        <p:spPr bwMode="auto">
          <a:xfrm>
            <a:off x="683568" y="4152553"/>
            <a:ext cx="6003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forth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テキスト ボックス 13"/>
          <p:cNvSpPr txBox="1">
            <a:spLocks noChangeArrowheads="1"/>
          </p:cNvSpPr>
          <p:nvPr/>
        </p:nvSpPr>
        <p:spPr bwMode="auto">
          <a:xfrm>
            <a:off x="683568" y="4903440"/>
            <a:ext cx="569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back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テキスト ボックス 14"/>
          <p:cNvSpPr txBox="1">
            <a:spLocks noChangeArrowheads="1"/>
          </p:cNvSpPr>
          <p:nvPr/>
        </p:nvSpPr>
        <p:spPr bwMode="auto">
          <a:xfrm>
            <a:off x="724026" y="5492403"/>
            <a:ext cx="4475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out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テキスト ボックス 15"/>
          <p:cNvSpPr txBox="1">
            <a:spLocks noChangeArrowheads="1"/>
          </p:cNvSpPr>
          <p:nvPr/>
        </p:nvSpPr>
        <p:spPr bwMode="auto">
          <a:xfrm>
            <a:off x="683568" y="6200428"/>
            <a:ext cx="6206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inner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159001" y="980728"/>
            <a:ext cx="0" cy="5545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835276" y="990253"/>
            <a:ext cx="0" cy="5545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257551" y="980728"/>
            <a:ext cx="0" cy="5545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949701" y="980728"/>
            <a:ext cx="0" cy="5545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400551" y="991840"/>
            <a:ext cx="0" cy="55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076826" y="988665"/>
            <a:ext cx="0" cy="55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17676" y="990253"/>
            <a:ext cx="0" cy="5545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4" name="テキスト ボックス 23"/>
          <p:cNvSpPr txBox="1">
            <a:spLocks noChangeArrowheads="1"/>
          </p:cNvSpPr>
          <p:nvPr/>
        </p:nvSpPr>
        <p:spPr bwMode="auto">
          <a:xfrm>
            <a:off x="679947" y="1025178"/>
            <a:ext cx="546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Ins.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(Inj.)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5" name="テキスト ボックス 24"/>
          <p:cNvSpPr txBox="1">
            <a:spLocks noChangeArrowheads="1"/>
          </p:cNvSpPr>
          <p:nvPr/>
        </p:nvSpPr>
        <p:spPr bwMode="auto">
          <a:xfrm>
            <a:off x="1760001" y="1025178"/>
            <a:ext cx="596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Ins.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(Ext.)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6" name="テキスト ボックス 25"/>
          <p:cNvSpPr txBox="1">
            <a:spLocks noChangeArrowheads="1"/>
          </p:cNvSpPr>
          <p:nvPr/>
        </p:nvSpPr>
        <p:spPr bwMode="auto">
          <a:xfrm>
            <a:off x="2920820" y="1025178"/>
            <a:ext cx="522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Ins.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(RF)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7" name="テキスト ボックス 26"/>
          <p:cNvSpPr txBox="1">
            <a:spLocks noChangeArrowheads="1"/>
          </p:cNvSpPr>
          <p:nvPr/>
        </p:nvSpPr>
        <p:spPr bwMode="auto">
          <a:xfrm>
            <a:off x="1273329" y="1025178"/>
            <a:ext cx="4539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Arc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8" name="テキスト ボックス 27"/>
          <p:cNvSpPr txBox="1">
            <a:spLocks noChangeArrowheads="1"/>
          </p:cNvSpPr>
          <p:nvPr/>
        </p:nvSpPr>
        <p:spPr bwMode="auto">
          <a:xfrm>
            <a:off x="2381403" y="1023590"/>
            <a:ext cx="4539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Arc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9" name="テキスト ボックス 28"/>
          <p:cNvSpPr txBox="1">
            <a:spLocks noChangeArrowheads="1"/>
          </p:cNvSpPr>
          <p:nvPr/>
        </p:nvSpPr>
        <p:spPr bwMode="auto">
          <a:xfrm>
            <a:off x="3514879" y="1025178"/>
            <a:ext cx="4539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Arc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0" name="テキスト ボックス 29"/>
          <p:cNvSpPr txBox="1">
            <a:spLocks noChangeArrowheads="1"/>
          </p:cNvSpPr>
          <p:nvPr/>
        </p:nvSpPr>
        <p:spPr bwMode="auto">
          <a:xfrm>
            <a:off x="-36512" y="836712"/>
            <a:ext cx="869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Tani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11960" y="1628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:  - 4mm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～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+6mm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11960" y="43651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Δs  :  - 3mm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～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+3mm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11960" y="19261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:  - 3mm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～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+1mm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11960" y="57239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:  - 0.4mrad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～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+0.2mrad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139952" y="1268760"/>
            <a:ext cx="453650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Position errors for horizontal &amp; vertical plane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83968" y="256490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cause the COD (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=±5mm,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=±2mm)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reduce the physical aperture for the beam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correctable by the steering magnets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139952" y="4067780"/>
            <a:ext cx="453650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Position errors for longitudinal plane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283968" y="460493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cause the phase advance distortion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139952" y="5363924"/>
            <a:ext cx="453650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Rotation errors for transverse plane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83968" y="602302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enhance the linear coupling resonance</a:t>
            </a:r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48E-A01C-4013-8494-A87DA52275F5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374119" y="374005"/>
            <a:ext cx="820891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Simpsons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(PIC particle tracking code developed by Dr. Shinji Machida)</a:t>
            </a:r>
            <a:endParaRPr lang="en-US" altLang="ja-JP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Imperfections included: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independent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- Measured main and </a:t>
            </a:r>
            <a:r>
              <a:rPr lang="en-US" altLang="ja-JP" dirty="0" err="1" smtClean="0">
                <a:solidFill>
                  <a:prstClr val="black"/>
                </a:solidFill>
                <a:latin typeface="+mn-lt"/>
                <a:ea typeface="ＭＳ Ｐ明朝" charset="-128"/>
              </a:rPr>
              <a:t>multipole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field components for all the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main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   BM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0~6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QM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1, 5, </a:t>
            </a:r>
            <a:r>
              <a:rPr lang="en-US" altLang="ja-JP" baseline="-25000" dirty="0">
                <a:solidFill>
                  <a:prstClr val="black"/>
                </a:solidFill>
                <a:latin typeface="+mn-lt"/>
                <a:ea typeface="ＭＳ Ｐ明朝" charset="-128"/>
              </a:rPr>
              <a:t>9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and SM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2, 8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) obtained from field measurements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- Alignment errors (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Δs,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</a:t>
            </a:r>
            <a:r>
              <a:rPr lang="en-US" altLang="ja-JP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) after the earthquake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- Edge focus of the injection bump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   </a:t>
            </a:r>
            <a:r>
              <a:rPr lang="ja-JP" altLang="en-US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K</a:t>
            </a:r>
            <a:r>
              <a:rPr lang="en-US" altLang="ja-JP" b="1" baseline="-25000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1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estimated from measured optical functions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　　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Static leakage fields from the extraction beam </a:t>
            </a:r>
            <a:r>
              <a:rPr lang="en-US" altLang="ja-JP" dirty="0" smtClean="0">
                <a:latin typeface="+mn-lt"/>
                <a:ea typeface="ＭＳ Ｐ明朝" charset="-128"/>
              </a:rPr>
              <a:t>line: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  </a:t>
            </a:r>
            <a:r>
              <a:rPr lang="ja-JP" altLang="en-US" dirty="0" smtClean="0"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and SK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COD and optical </a:t>
            </a:r>
            <a:r>
              <a:rPr lang="en-US" altLang="ja-JP" dirty="0" smtClean="0">
                <a:latin typeface="+mn-lt"/>
                <a:ea typeface="ＭＳ Ｐ明朝" charset="-128"/>
              </a:rPr>
              <a:t>functions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BM-QM field tracking errors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</a:t>
            </a:r>
            <a:r>
              <a:rPr lang="en-US" altLang="ja-JP" dirty="0" smtClean="0">
                <a:latin typeface="+mn-lt"/>
                <a:ea typeface="ＭＳ Ｐ明朝" charset="-128"/>
              </a:rPr>
              <a:t>tune variation over acceleration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- 1-kHz BM ripple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measured orbit variation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- 100-kHz ripple induced by injection bump magnets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turn-by-turn BPM data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u="sng" dirty="0">
                <a:solidFill>
                  <a:prstClr val="black"/>
                </a:solidFill>
                <a:latin typeface="+mn-lt"/>
                <a:ea typeface="ＭＳ Ｐ明朝" charset="-128"/>
              </a:rPr>
              <a:t>Foil scattering: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Coulomb &amp; nuclear scattering angle distribution calculated with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GEANT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9116"/>
            <a:ext cx="85010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>
                <a:solidFill>
                  <a:schemeClr val="accent1"/>
                </a:solidFill>
              </a:rPr>
              <a:t>N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>umerical simulation setup</a:t>
            </a:r>
            <a:endParaRPr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29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Line 9"/>
          <p:cNvSpPr>
            <a:spLocks noChangeShapeType="1"/>
          </p:cNvSpPr>
          <p:nvPr/>
        </p:nvSpPr>
        <p:spPr bwMode="auto">
          <a:xfrm>
            <a:off x="949325" y="5919788"/>
            <a:ext cx="423863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1409700" y="5756275"/>
            <a:ext cx="2055813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ja-JP" b="1" dirty="0">
                <a:solidFill>
                  <a:srgbClr val="00CC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JFY 2009</a:t>
            </a:r>
          </a:p>
        </p:txBody>
      </p:sp>
      <p:sp>
        <p:nvSpPr>
          <p:cNvPr id="6154" name="Line 18"/>
          <p:cNvSpPr>
            <a:spLocks noChangeShapeType="1"/>
          </p:cNvSpPr>
          <p:nvPr/>
        </p:nvSpPr>
        <p:spPr bwMode="auto">
          <a:xfrm>
            <a:off x="949325" y="5651500"/>
            <a:ext cx="423863" cy="0"/>
          </a:xfrm>
          <a:prstGeom prst="lin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Rectangle 19"/>
          <p:cNvSpPr>
            <a:spLocks noChangeArrowheads="1"/>
          </p:cNvSpPr>
          <p:nvPr/>
        </p:nvSpPr>
        <p:spPr bwMode="auto">
          <a:xfrm>
            <a:off x="1411288" y="5476875"/>
            <a:ext cx="27654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ja-JP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JFY 2008</a:t>
            </a:r>
          </a:p>
        </p:txBody>
      </p:sp>
      <p:sp>
        <p:nvSpPr>
          <p:cNvPr id="6159" name="Rectangle 24"/>
          <p:cNvSpPr>
            <a:spLocks noChangeArrowheads="1"/>
          </p:cNvSpPr>
          <p:nvPr/>
        </p:nvSpPr>
        <p:spPr bwMode="auto">
          <a:xfrm>
            <a:off x="1433513" y="5214938"/>
            <a:ext cx="3138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6666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JFY 2006 / 2007</a:t>
            </a:r>
          </a:p>
        </p:txBody>
      </p:sp>
      <p:sp>
        <p:nvSpPr>
          <p:cNvPr id="6160" name="Line 25"/>
          <p:cNvSpPr>
            <a:spLocks noChangeShapeType="1"/>
          </p:cNvSpPr>
          <p:nvPr/>
        </p:nvSpPr>
        <p:spPr bwMode="auto">
          <a:xfrm>
            <a:off x="957263" y="5408613"/>
            <a:ext cx="423862" cy="0"/>
          </a:xfrm>
          <a:prstGeom prst="line">
            <a:avLst/>
          </a:prstGeom>
          <a:noFill/>
          <a:ln w="57150">
            <a:solidFill>
              <a:srgbClr val="FF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1" name="Rectangle 26"/>
          <p:cNvSpPr>
            <a:spLocks noChangeArrowheads="1"/>
          </p:cNvSpPr>
          <p:nvPr/>
        </p:nvSpPr>
        <p:spPr bwMode="auto">
          <a:xfrm>
            <a:off x="730250" y="5246688"/>
            <a:ext cx="2709863" cy="846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428625" y="2000250"/>
            <a:ext cx="6454775" cy="1085850"/>
            <a:chOff x="428625" y="2000250"/>
            <a:chExt cx="6454775" cy="1085850"/>
          </a:xfrm>
        </p:grpSpPr>
        <p:sp>
          <p:nvSpPr>
            <p:cNvPr id="6147" name="Freeform 7"/>
            <p:cNvSpPr>
              <a:spLocks/>
            </p:cNvSpPr>
            <p:nvPr/>
          </p:nvSpPr>
          <p:spPr bwMode="auto">
            <a:xfrm>
              <a:off x="1638300" y="2698750"/>
              <a:ext cx="5245100" cy="387350"/>
            </a:xfrm>
            <a:custGeom>
              <a:avLst/>
              <a:gdLst>
                <a:gd name="T0" fmla="*/ 2147483647 w 3894"/>
                <a:gd name="T1" fmla="*/ 2147483647 h 408"/>
                <a:gd name="T2" fmla="*/ 2147483647 w 3894"/>
                <a:gd name="T3" fmla="*/ 2147483647 h 408"/>
                <a:gd name="T4" fmla="*/ 2147483647 w 3894"/>
                <a:gd name="T5" fmla="*/ 2147483647 h 408"/>
                <a:gd name="T6" fmla="*/ 2147483647 w 3894"/>
                <a:gd name="T7" fmla="*/ 2147483647 h 408"/>
                <a:gd name="T8" fmla="*/ 2147483647 w 3894"/>
                <a:gd name="T9" fmla="*/ 2147483647 h 408"/>
                <a:gd name="T10" fmla="*/ 2147483647 w 3894"/>
                <a:gd name="T11" fmla="*/ 2147483647 h 408"/>
                <a:gd name="T12" fmla="*/ 0 w 3894"/>
                <a:gd name="T13" fmla="*/ 2147483647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4"/>
                <a:gd name="T22" fmla="*/ 0 h 408"/>
                <a:gd name="T23" fmla="*/ 3894 w 3894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4" h="408">
                  <a:moveTo>
                    <a:pt x="3894" y="408"/>
                  </a:moveTo>
                  <a:cubicBezTo>
                    <a:pt x="3865" y="368"/>
                    <a:pt x="3789" y="232"/>
                    <a:pt x="3723" y="170"/>
                  </a:cubicBezTo>
                  <a:cubicBezTo>
                    <a:pt x="3657" y="108"/>
                    <a:pt x="3609" y="62"/>
                    <a:pt x="3496" y="34"/>
                  </a:cubicBezTo>
                  <a:cubicBezTo>
                    <a:pt x="3383" y="6"/>
                    <a:pt x="3238" y="6"/>
                    <a:pt x="3042" y="3"/>
                  </a:cubicBezTo>
                  <a:cubicBezTo>
                    <a:pt x="2846" y="0"/>
                    <a:pt x="2574" y="4"/>
                    <a:pt x="2319" y="13"/>
                  </a:cubicBezTo>
                  <a:cubicBezTo>
                    <a:pt x="2064" y="22"/>
                    <a:pt x="1895" y="43"/>
                    <a:pt x="1509" y="60"/>
                  </a:cubicBezTo>
                  <a:cubicBezTo>
                    <a:pt x="1123" y="77"/>
                    <a:pt x="314" y="105"/>
                    <a:pt x="0" y="117"/>
                  </a:cubicBezTo>
                </a:path>
              </a:pathLst>
            </a:custGeom>
            <a:noFill/>
            <a:ln w="57150">
              <a:solidFill>
                <a:srgbClr val="00CC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428625" y="2000250"/>
              <a:ext cx="2786063" cy="73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386" tIns="34193" rIns="68386" bIns="34193">
              <a:spAutoFit/>
            </a:bodyPr>
            <a:lstStyle/>
            <a:p>
              <a:pPr defTabSz="957263">
                <a:spcBef>
                  <a:spcPct val="50000"/>
                </a:spcBef>
                <a:defRPr/>
              </a:pPr>
              <a:r>
                <a:rPr lang="en-US" altLang="ja-JP" sz="2200" b="1" dirty="0">
                  <a:solidFill>
                    <a:srgbClr val="00CC00"/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Neutrino Beam Line to </a:t>
              </a:r>
              <a:r>
                <a:rPr lang="en-US" altLang="ja-JP" sz="2200" b="1" dirty="0" err="1">
                  <a:solidFill>
                    <a:srgbClr val="00CC00"/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Kamioka</a:t>
              </a:r>
              <a:r>
                <a:rPr lang="ja-JP" altLang="en-US" sz="2200" b="1" dirty="0">
                  <a:solidFill>
                    <a:srgbClr val="00CC00"/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 </a:t>
              </a:r>
              <a:r>
                <a:rPr lang="en-US" altLang="ja-JP" sz="2200" b="1" dirty="0">
                  <a:solidFill>
                    <a:srgbClr val="00CC00"/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(NU)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3075806" y="1871663"/>
            <a:ext cx="2415357" cy="2709465"/>
            <a:chOff x="3075806" y="1871663"/>
            <a:chExt cx="2415357" cy="2709465"/>
          </a:xfrm>
        </p:grpSpPr>
        <p:sp>
          <p:nvSpPr>
            <p:cNvPr id="6152" name="Freeform 14"/>
            <p:cNvSpPr>
              <a:spLocks/>
            </p:cNvSpPr>
            <p:nvPr/>
          </p:nvSpPr>
          <p:spPr bwMode="auto">
            <a:xfrm rot="600000">
              <a:off x="4856163" y="1871663"/>
              <a:ext cx="635000" cy="1520825"/>
            </a:xfrm>
            <a:custGeom>
              <a:avLst/>
              <a:gdLst>
                <a:gd name="T0" fmla="*/ 2147483647 w 578"/>
                <a:gd name="T1" fmla="*/ 0 h 1033"/>
                <a:gd name="T2" fmla="*/ 2147483647 w 578"/>
                <a:gd name="T3" fmla="*/ 2147483647 h 1033"/>
                <a:gd name="T4" fmla="*/ 2147483647 w 578"/>
                <a:gd name="T5" fmla="*/ 2147483647 h 1033"/>
                <a:gd name="T6" fmla="*/ 2147483647 w 578"/>
                <a:gd name="T7" fmla="*/ 2147483647 h 1033"/>
                <a:gd name="T8" fmla="*/ 2147483647 w 578"/>
                <a:gd name="T9" fmla="*/ 2147483647 h 1033"/>
                <a:gd name="T10" fmla="*/ 2147483647 w 578"/>
                <a:gd name="T11" fmla="*/ 2147483647 h 10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8"/>
                <a:gd name="T19" fmla="*/ 0 h 1033"/>
                <a:gd name="T20" fmla="*/ 578 w 578"/>
                <a:gd name="T21" fmla="*/ 1033 h 10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8" h="1033">
                  <a:moveTo>
                    <a:pt x="578" y="0"/>
                  </a:moveTo>
                  <a:cubicBezTo>
                    <a:pt x="551" y="16"/>
                    <a:pt x="503" y="13"/>
                    <a:pt x="416" y="99"/>
                  </a:cubicBezTo>
                  <a:cubicBezTo>
                    <a:pt x="329" y="185"/>
                    <a:pt x="118" y="414"/>
                    <a:pt x="59" y="514"/>
                  </a:cubicBezTo>
                  <a:cubicBezTo>
                    <a:pt x="0" y="614"/>
                    <a:pt x="51" y="626"/>
                    <a:pt x="64" y="699"/>
                  </a:cubicBezTo>
                  <a:cubicBezTo>
                    <a:pt x="77" y="772"/>
                    <a:pt x="120" y="896"/>
                    <a:pt x="136" y="952"/>
                  </a:cubicBezTo>
                  <a:cubicBezTo>
                    <a:pt x="152" y="1008"/>
                    <a:pt x="154" y="1016"/>
                    <a:pt x="159" y="1033"/>
                  </a:cubicBezTo>
                </a:path>
              </a:pathLst>
            </a:cu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3" name="Text Box 15"/>
            <p:cNvSpPr txBox="1">
              <a:spLocks noChangeArrowheads="1"/>
            </p:cNvSpPr>
            <p:nvPr/>
          </p:nvSpPr>
          <p:spPr bwMode="auto">
            <a:xfrm>
              <a:off x="3075806" y="3773090"/>
              <a:ext cx="2000250" cy="808038"/>
            </a:xfrm>
            <a:prstGeom prst="rect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68386" tIns="34193" rIns="68386" bIns="34193">
              <a:spAutoFit/>
            </a:bodyPr>
            <a:lstStyle/>
            <a:p>
              <a:pPr defTabSz="957263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ja-JP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Materials &amp; Life Science Facility (MLF)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4673600" y="1370013"/>
            <a:ext cx="3827463" cy="712228"/>
            <a:chOff x="4673600" y="1370013"/>
            <a:chExt cx="3827463" cy="712228"/>
          </a:xfrm>
        </p:grpSpPr>
        <p:sp>
          <p:nvSpPr>
            <p:cNvPr id="6158" name="Oval 23"/>
            <p:cNvSpPr>
              <a:spLocks noChangeArrowheads="1"/>
            </p:cNvSpPr>
            <p:nvPr/>
          </p:nvSpPr>
          <p:spPr bwMode="auto">
            <a:xfrm>
              <a:off x="4673600" y="1463675"/>
              <a:ext cx="1066800" cy="566738"/>
            </a:xfrm>
            <a:prstGeom prst="ellipse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5857875" y="1370013"/>
              <a:ext cx="2643188" cy="712228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  <a:ln w="254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5740" tIns="47870" rIns="95740" bIns="47870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en-US" altLang="ja-JP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3 GeV Rapid Cycling  Synchrotron (RCS)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3028950" y="4851400"/>
            <a:ext cx="5757863" cy="1724025"/>
            <a:chOff x="3028950" y="4851400"/>
            <a:chExt cx="5757863" cy="1724025"/>
          </a:xfrm>
        </p:grpSpPr>
        <p:sp>
          <p:nvSpPr>
            <p:cNvPr id="6151" name="Freeform 13"/>
            <p:cNvSpPr>
              <a:spLocks/>
            </p:cNvSpPr>
            <p:nvPr/>
          </p:nvSpPr>
          <p:spPr bwMode="auto">
            <a:xfrm>
              <a:off x="3028950" y="4851400"/>
              <a:ext cx="3105150" cy="920750"/>
            </a:xfrm>
            <a:custGeom>
              <a:avLst/>
              <a:gdLst>
                <a:gd name="T0" fmla="*/ 0 w 1956"/>
                <a:gd name="T1" fmla="*/ 0 h 580"/>
                <a:gd name="T2" fmla="*/ 2147483647 w 1956"/>
                <a:gd name="T3" fmla="*/ 2147483647 h 580"/>
                <a:gd name="T4" fmla="*/ 0 60000 65536"/>
                <a:gd name="T5" fmla="*/ 0 60000 65536"/>
                <a:gd name="T6" fmla="*/ 0 w 1956"/>
                <a:gd name="T7" fmla="*/ 0 h 580"/>
                <a:gd name="T8" fmla="*/ 1956 w 1956"/>
                <a:gd name="T9" fmla="*/ 580 h 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6" h="580">
                  <a:moveTo>
                    <a:pt x="0" y="0"/>
                  </a:moveTo>
                  <a:lnTo>
                    <a:pt x="1956" y="580"/>
                  </a:lnTo>
                </a:path>
              </a:pathLst>
            </a:cu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5" name="Text Box 14"/>
            <p:cNvSpPr txBox="1">
              <a:spLocks noChangeArrowheads="1"/>
            </p:cNvSpPr>
            <p:nvPr/>
          </p:nvSpPr>
          <p:spPr bwMode="auto">
            <a:xfrm>
              <a:off x="6664325" y="5500688"/>
              <a:ext cx="2122488" cy="1074737"/>
            </a:xfrm>
            <a:prstGeom prst="rect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68386" tIns="34193" rIns="68386" bIns="34193">
              <a:spAutoFit/>
            </a:bodyPr>
            <a:lstStyle/>
            <a:p>
              <a:pPr defTabSz="957263">
                <a:spcBef>
                  <a:spcPct val="50000"/>
                </a:spcBef>
              </a:pPr>
              <a:r>
                <a:rPr lang="en-US" altLang="ja-JP" sz="2200" b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Hadron Experimental Hall (HD)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719513" y="122238"/>
            <a:ext cx="3228975" cy="1370012"/>
            <a:chOff x="3719513" y="122238"/>
            <a:chExt cx="3228975" cy="1370012"/>
          </a:xfrm>
        </p:grpSpPr>
        <p:sp>
          <p:nvSpPr>
            <p:cNvPr id="6157" name="Line 21"/>
            <p:cNvSpPr>
              <a:spLocks noChangeShapeType="1"/>
            </p:cNvSpPr>
            <p:nvPr/>
          </p:nvSpPr>
          <p:spPr bwMode="auto">
            <a:xfrm flipH="1">
              <a:off x="3719513" y="276225"/>
              <a:ext cx="58737" cy="1216025"/>
            </a:xfrm>
            <a:prstGeom prst="line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2" name="Text Box 20"/>
            <p:cNvSpPr txBox="1">
              <a:spLocks noChangeArrowheads="1"/>
            </p:cNvSpPr>
            <p:nvPr/>
          </p:nvSpPr>
          <p:spPr bwMode="auto">
            <a:xfrm>
              <a:off x="4000500" y="122238"/>
              <a:ext cx="2947988" cy="712787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  <a:ln w="254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5740" tIns="47870" rIns="95740" bIns="47870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en-US" altLang="ja-JP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400 MeV H</a:t>
              </a:r>
              <a:r>
                <a:rPr lang="en-US" altLang="ja-JP" sz="2000" b="1" baseline="30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-</a:t>
              </a:r>
              <a:r>
                <a:rPr lang="en-US" altLang="ja-JP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 Linac                          [181 MeV at present]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1441450" y="2025650"/>
            <a:ext cx="7512050" cy="3206750"/>
            <a:chOff x="1441450" y="2025650"/>
            <a:chExt cx="7512050" cy="3206750"/>
          </a:xfrm>
        </p:grpSpPr>
        <p:sp>
          <p:nvSpPr>
            <p:cNvPr id="6150" name="Freeform 12"/>
            <p:cNvSpPr>
              <a:spLocks/>
            </p:cNvSpPr>
            <p:nvPr/>
          </p:nvSpPr>
          <p:spPr bwMode="auto">
            <a:xfrm>
              <a:off x="3803650" y="2025650"/>
              <a:ext cx="1663700" cy="577850"/>
            </a:xfrm>
            <a:custGeom>
              <a:avLst/>
              <a:gdLst>
                <a:gd name="T0" fmla="*/ 2147483647 w 1048"/>
                <a:gd name="T1" fmla="*/ 0 h 364"/>
                <a:gd name="T2" fmla="*/ 0 w 1048"/>
                <a:gd name="T3" fmla="*/ 2147483647 h 364"/>
                <a:gd name="T4" fmla="*/ 0 60000 65536"/>
                <a:gd name="T5" fmla="*/ 0 60000 65536"/>
                <a:gd name="T6" fmla="*/ 0 w 1048"/>
                <a:gd name="T7" fmla="*/ 0 h 364"/>
                <a:gd name="T8" fmla="*/ 1048 w 1048"/>
                <a:gd name="T9" fmla="*/ 364 h 3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8" h="364">
                  <a:moveTo>
                    <a:pt x="1048" y="0"/>
                  </a:moveTo>
                  <a:lnTo>
                    <a:pt x="0" y="364"/>
                  </a:lnTo>
                </a:path>
              </a:pathLst>
            </a:cu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3" name="Freeform 17"/>
            <p:cNvSpPr>
              <a:spLocks/>
            </p:cNvSpPr>
            <p:nvPr/>
          </p:nvSpPr>
          <p:spPr bwMode="auto">
            <a:xfrm>
              <a:off x="1441450" y="2395538"/>
              <a:ext cx="5783263" cy="2836862"/>
            </a:xfrm>
            <a:custGeom>
              <a:avLst/>
              <a:gdLst>
                <a:gd name="T0" fmla="*/ 2147483647 w 3643"/>
                <a:gd name="T1" fmla="*/ 2147483647 h 1787"/>
                <a:gd name="T2" fmla="*/ 2147483647 w 3643"/>
                <a:gd name="T3" fmla="*/ 2147483647 h 1787"/>
                <a:gd name="T4" fmla="*/ 2147483647 w 3643"/>
                <a:gd name="T5" fmla="*/ 2147483647 h 1787"/>
                <a:gd name="T6" fmla="*/ 2147483647 w 3643"/>
                <a:gd name="T7" fmla="*/ 2147483647 h 1787"/>
                <a:gd name="T8" fmla="*/ 2147483647 w 3643"/>
                <a:gd name="T9" fmla="*/ 2147483647 h 1787"/>
                <a:gd name="T10" fmla="*/ 2147483647 w 3643"/>
                <a:gd name="T11" fmla="*/ 2147483647 h 1787"/>
                <a:gd name="T12" fmla="*/ 2147483647 w 3643"/>
                <a:gd name="T13" fmla="*/ 2147483647 h 1787"/>
                <a:gd name="T14" fmla="*/ 2147483647 w 3643"/>
                <a:gd name="T15" fmla="*/ 2147483647 h 1787"/>
                <a:gd name="T16" fmla="*/ 2147483647 w 3643"/>
                <a:gd name="T17" fmla="*/ 2147483647 h 1787"/>
                <a:gd name="T18" fmla="*/ 2147483647 w 3643"/>
                <a:gd name="T19" fmla="*/ 2147483647 h 1787"/>
                <a:gd name="T20" fmla="*/ 2147483647 w 3643"/>
                <a:gd name="T21" fmla="*/ 2147483647 h 1787"/>
                <a:gd name="T22" fmla="*/ 2147483647 w 3643"/>
                <a:gd name="T23" fmla="*/ 2147483647 h 1787"/>
                <a:gd name="T24" fmla="*/ 2147483647 w 3643"/>
                <a:gd name="T25" fmla="*/ 2147483647 h 1787"/>
                <a:gd name="T26" fmla="*/ 2147483647 w 3643"/>
                <a:gd name="T27" fmla="*/ 2147483647 h 1787"/>
                <a:gd name="T28" fmla="*/ 2147483647 w 3643"/>
                <a:gd name="T29" fmla="*/ 2147483647 h 1787"/>
                <a:gd name="T30" fmla="*/ 2147483647 w 3643"/>
                <a:gd name="T31" fmla="*/ 2147483647 h 1787"/>
                <a:gd name="T32" fmla="*/ 2147483647 w 3643"/>
                <a:gd name="T33" fmla="*/ 2147483647 h 1787"/>
                <a:gd name="T34" fmla="*/ 2147483647 w 3643"/>
                <a:gd name="T35" fmla="*/ 2147483647 h 1787"/>
                <a:gd name="T36" fmla="*/ 2147483647 w 3643"/>
                <a:gd name="T37" fmla="*/ 2147483647 h 1787"/>
                <a:gd name="T38" fmla="*/ 2147483647 w 3643"/>
                <a:gd name="T39" fmla="*/ 2147483647 h 1787"/>
                <a:gd name="T40" fmla="*/ 2147483647 w 3643"/>
                <a:gd name="T41" fmla="*/ 2147483647 h 17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43"/>
                <a:gd name="T64" fmla="*/ 0 h 1787"/>
                <a:gd name="T65" fmla="*/ 3643 w 3643"/>
                <a:gd name="T66" fmla="*/ 1787 h 17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43" h="1787">
                  <a:moveTo>
                    <a:pt x="368" y="1323"/>
                  </a:moveTo>
                  <a:cubicBezTo>
                    <a:pt x="419" y="1344"/>
                    <a:pt x="488" y="1388"/>
                    <a:pt x="676" y="1447"/>
                  </a:cubicBezTo>
                  <a:cubicBezTo>
                    <a:pt x="864" y="1506"/>
                    <a:pt x="1223" y="1623"/>
                    <a:pt x="1499" y="1678"/>
                  </a:cubicBezTo>
                  <a:cubicBezTo>
                    <a:pt x="1775" y="1733"/>
                    <a:pt x="2096" y="1769"/>
                    <a:pt x="2332" y="1777"/>
                  </a:cubicBezTo>
                  <a:cubicBezTo>
                    <a:pt x="2569" y="1787"/>
                    <a:pt x="2742" y="1771"/>
                    <a:pt x="2917" y="1730"/>
                  </a:cubicBezTo>
                  <a:cubicBezTo>
                    <a:pt x="3094" y="1690"/>
                    <a:pt x="3268" y="1622"/>
                    <a:pt x="3387" y="1531"/>
                  </a:cubicBezTo>
                  <a:cubicBezTo>
                    <a:pt x="3504" y="1440"/>
                    <a:pt x="3613" y="1348"/>
                    <a:pt x="3629" y="1185"/>
                  </a:cubicBezTo>
                  <a:cubicBezTo>
                    <a:pt x="3643" y="1023"/>
                    <a:pt x="3542" y="713"/>
                    <a:pt x="3478" y="558"/>
                  </a:cubicBezTo>
                  <a:cubicBezTo>
                    <a:pt x="3413" y="401"/>
                    <a:pt x="3350" y="333"/>
                    <a:pt x="3238" y="249"/>
                  </a:cubicBezTo>
                  <a:cubicBezTo>
                    <a:pt x="3128" y="166"/>
                    <a:pt x="2957" y="100"/>
                    <a:pt x="2814" y="59"/>
                  </a:cubicBezTo>
                  <a:cubicBezTo>
                    <a:pt x="2670" y="18"/>
                    <a:pt x="2536" y="4"/>
                    <a:pt x="2376" y="1"/>
                  </a:cubicBezTo>
                  <a:cubicBezTo>
                    <a:pt x="2216" y="0"/>
                    <a:pt x="2060" y="12"/>
                    <a:pt x="1852" y="48"/>
                  </a:cubicBezTo>
                  <a:cubicBezTo>
                    <a:pt x="1644" y="84"/>
                    <a:pt x="1310" y="172"/>
                    <a:pt x="1124" y="219"/>
                  </a:cubicBezTo>
                  <a:cubicBezTo>
                    <a:pt x="938" y="266"/>
                    <a:pt x="839" y="299"/>
                    <a:pt x="735" y="331"/>
                  </a:cubicBezTo>
                  <a:cubicBezTo>
                    <a:pt x="631" y="363"/>
                    <a:pt x="566" y="387"/>
                    <a:pt x="500" y="411"/>
                  </a:cubicBezTo>
                  <a:cubicBezTo>
                    <a:pt x="434" y="435"/>
                    <a:pt x="397" y="445"/>
                    <a:pt x="340" y="475"/>
                  </a:cubicBezTo>
                  <a:cubicBezTo>
                    <a:pt x="283" y="505"/>
                    <a:pt x="209" y="542"/>
                    <a:pt x="158" y="589"/>
                  </a:cubicBezTo>
                  <a:cubicBezTo>
                    <a:pt x="107" y="636"/>
                    <a:pt x="58" y="688"/>
                    <a:pt x="35" y="755"/>
                  </a:cubicBezTo>
                  <a:cubicBezTo>
                    <a:pt x="12" y="822"/>
                    <a:pt x="0" y="920"/>
                    <a:pt x="20" y="991"/>
                  </a:cubicBezTo>
                  <a:cubicBezTo>
                    <a:pt x="40" y="1062"/>
                    <a:pt x="96" y="1123"/>
                    <a:pt x="156" y="1179"/>
                  </a:cubicBezTo>
                  <a:cubicBezTo>
                    <a:pt x="216" y="1235"/>
                    <a:pt x="333" y="1296"/>
                    <a:pt x="380" y="1327"/>
                  </a:cubicBezTo>
                </a:path>
              </a:pathLst>
            </a:cu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3" name="Text Box 13"/>
            <p:cNvSpPr txBox="1">
              <a:spLocks noChangeArrowheads="1"/>
            </p:cNvSpPr>
            <p:nvPr/>
          </p:nvSpPr>
          <p:spPr bwMode="auto">
            <a:xfrm>
              <a:off x="6018213" y="3214688"/>
              <a:ext cx="2935287" cy="835025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5740" tIns="47870" rIns="95740" bIns="47870">
              <a:spAutoFit/>
            </a:bodyPr>
            <a:lstStyle/>
            <a:p>
              <a:pPr algn="ctr" defTabSz="957263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ja-JP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HG創英角ﾎﾟｯﾌﾟ体" pitchFamily="49" charset="-128"/>
                  <a:cs typeface="Times New Roman" pitchFamily="18" charset="0"/>
                </a:rPr>
                <a:t>50 GeV Main Ring Synchrotron (MR)             [30 GeV at present]</a:t>
              </a:r>
            </a:p>
          </p:txBody>
        </p:sp>
      </p:grpSp>
      <p:sp>
        <p:nvSpPr>
          <p:cNvPr id="6168" name="Rectangle 6"/>
          <p:cNvSpPr>
            <a:spLocks noChangeArrowheads="1"/>
          </p:cNvSpPr>
          <p:nvPr/>
        </p:nvSpPr>
        <p:spPr bwMode="auto">
          <a:xfrm>
            <a:off x="101600" y="117475"/>
            <a:ext cx="2598738" cy="954088"/>
          </a:xfrm>
          <a:prstGeom prst="rect">
            <a:avLst/>
          </a:prstGeom>
          <a:solidFill>
            <a:srgbClr val="000080">
              <a:alpha val="54117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b="1">
                <a:solidFill>
                  <a:schemeClr val="bg1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J-PARC</a:t>
            </a:r>
          </a:p>
          <a:p>
            <a:pPr algn="ctr"/>
            <a:r>
              <a:rPr lang="en-US" altLang="ja-JP" sz="2800" b="1">
                <a:solidFill>
                  <a:schemeClr val="bg1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(JAEA &amp; KEK)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6444208" y="2060848"/>
            <a:ext cx="1234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1 MW </a:t>
            </a:r>
            <a:endParaRPr lang="ja-JP" alt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188294" y="4089326"/>
            <a:ext cx="168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0.75 MW </a:t>
            </a:r>
            <a:endParaRPr lang="ja-JP" alt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V="1">
            <a:off x="3706813" y="1477963"/>
            <a:ext cx="1362075" cy="7937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15900" y="1588"/>
            <a:ext cx="88931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Beam-based measurements</a:t>
            </a:r>
          </a:p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 of lattice imperfections in the RCS - </a:t>
            </a:r>
            <a:r>
              <a:rPr lang="en-US" altLang="ja-JP" sz="3200" b="1" i="1" dirty="0" smtClean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I </a:t>
            </a:r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-</a:t>
            </a:r>
          </a:p>
        </p:txBody>
      </p:sp>
      <p:pic>
        <p:nvPicPr>
          <p:cNvPr id="20483" name="図 19" descr="beta_s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94370"/>
            <a:ext cx="3512765" cy="370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テキスト ボックス 21"/>
          <p:cNvSpPr txBox="1">
            <a:spLocks noChangeArrowheads="1"/>
          </p:cNvSpPr>
          <p:nvPr/>
        </p:nvSpPr>
        <p:spPr bwMode="auto">
          <a:xfrm rot="-5400000">
            <a:off x="-96331" y="4610686"/>
            <a:ext cx="10342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ja-JP" sz="16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ja-JP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ja-JP" sz="16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(m)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テキスト ボックス 26"/>
          <p:cNvSpPr txBox="1">
            <a:spLocks noChangeArrowheads="1"/>
          </p:cNvSpPr>
          <p:nvPr/>
        </p:nvSpPr>
        <p:spPr bwMode="auto">
          <a:xfrm>
            <a:off x="3332163" y="6502400"/>
            <a:ext cx="6142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s (m)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テキスト ボックス 29"/>
          <p:cNvSpPr txBox="1">
            <a:spLocks noChangeArrowheads="1"/>
          </p:cNvSpPr>
          <p:nvPr/>
        </p:nvSpPr>
        <p:spPr bwMode="auto">
          <a:xfrm>
            <a:off x="4202113" y="5653088"/>
            <a:ext cx="31614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Edge focus</a:t>
            </a:r>
          </a:p>
          <a:p>
            <a:r>
              <a:rPr lang="en-US" altLang="ja-JP" sz="20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estimated;  K</a:t>
            </a:r>
            <a:r>
              <a:rPr lang="en-US" altLang="ja-JP" sz="2000" baseline="-250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0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~-0.003335m</a:t>
            </a:r>
            <a:r>
              <a:rPr lang="en-US" altLang="ja-JP" sz="2000" baseline="300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ja-JP" altLang="en-US" sz="2000" baseline="3000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円/楕円 31"/>
          <p:cNvSpPr>
            <a:spLocks noChangeArrowheads="1"/>
          </p:cNvSpPr>
          <p:nvPr/>
        </p:nvSpPr>
        <p:spPr bwMode="auto">
          <a:xfrm>
            <a:off x="3990975" y="5516563"/>
            <a:ext cx="3667125" cy="936625"/>
          </a:xfrm>
          <a:prstGeom prst="ellipse">
            <a:avLst/>
          </a:prstGeom>
          <a:noFill/>
          <a:ln w="9525" algn="ctr">
            <a:solidFill>
              <a:srgbClr val="FF33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0488" name="正方形/長方形 18"/>
          <p:cNvSpPr>
            <a:spLocks noChangeArrowheads="1"/>
          </p:cNvSpPr>
          <p:nvPr/>
        </p:nvSpPr>
        <p:spPr bwMode="auto">
          <a:xfrm>
            <a:off x="3493120" y="1708795"/>
            <a:ext cx="357188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0489" name="正方形/長方形 19"/>
          <p:cNvSpPr>
            <a:spLocks noChangeArrowheads="1"/>
          </p:cNvSpPr>
          <p:nvPr/>
        </p:nvSpPr>
        <p:spPr bwMode="auto">
          <a:xfrm>
            <a:off x="4261470" y="1700858"/>
            <a:ext cx="357188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0490" name="正方形/長方形 20"/>
          <p:cNvSpPr>
            <a:spLocks noChangeArrowheads="1"/>
          </p:cNvSpPr>
          <p:nvPr/>
        </p:nvSpPr>
        <p:spPr bwMode="auto">
          <a:xfrm>
            <a:off x="5012358" y="1708795"/>
            <a:ext cx="357187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0491" name="正方形/長方形 21"/>
          <p:cNvSpPr>
            <a:spLocks noChangeArrowheads="1"/>
          </p:cNvSpPr>
          <p:nvPr/>
        </p:nvSpPr>
        <p:spPr bwMode="auto">
          <a:xfrm>
            <a:off x="5787058" y="1708795"/>
            <a:ext cx="357187" cy="1000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cxnSp>
        <p:nvCxnSpPr>
          <p:cNvPr id="20492" name="直線矢印コネクタ 25"/>
          <p:cNvCxnSpPr>
            <a:cxnSpLocks noChangeShapeType="1"/>
          </p:cNvCxnSpPr>
          <p:nvPr/>
        </p:nvCxnSpPr>
        <p:spPr bwMode="auto">
          <a:xfrm flipV="1">
            <a:off x="3674095" y="1905645"/>
            <a:ext cx="792163" cy="358775"/>
          </a:xfrm>
          <a:prstGeom prst="straightConnector1">
            <a:avLst/>
          </a:prstGeom>
          <a:noFill/>
          <a:ln w="22225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20493" name="直線コネクタ 27"/>
          <p:cNvCxnSpPr>
            <a:cxnSpLocks noChangeShapeType="1"/>
          </p:cNvCxnSpPr>
          <p:nvPr/>
        </p:nvCxnSpPr>
        <p:spPr bwMode="auto">
          <a:xfrm>
            <a:off x="4450383" y="1913583"/>
            <a:ext cx="785812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20494" name="直線矢印コネクタ 29"/>
          <p:cNvCxnSpPr>
            <a:cxnSpLocks noChangeShapeType="1"/>
          </p:cNvCxnSpPr>
          <p:nvPr/>
        </p:nvCxnSpPr>
        <p:spPr bwMode="auto">
          <a:xfrm>
            <a:off x="5194920" y="1905645"/>
            <a:ext cx="808038" cy="392113"/>
          </a:xfrm>
          <a:prstGeom prst="straightConnector1">
            <a:avLst/>
          </a:prstGeom>
          <a:noFill/>
          <a:ln w="222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20495" name="円/楕円 33"/>
          <p:cNvSpPr>
            <a:spLocks noChangeArrowheads="1"/>
          </p:cNvSpPr>
          <p:nvPr/>
        </p:nvSpPr>
        <p:spPr bwMode="auto">
          <a:xfrm>
            <a:off x="3664570" y="1923108"/>
            <a:ext cx="357188" cy="5000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0496" name="円/楕円 35"/>
          <p:cNvSpPr>
            <a:spLocks noChangeArrowheads="1"/>
          </p:cNvSpPr>
          <p:nvPr/>
        </p:nvSpPr>
        <p:spPr bwMode="auto">
          <a:xfrm>
            <a:off x="4118595" y="1743720"/>
            <a:ext cx="357188" cy="500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0497" name="円/楕円 36"/>
          <p:cNvSpPr>
            <a:spLocks noChangeArrowheads="1"/>
          </p:cNvSpPr>
          <p:nvPr/>
        </p:nvSpPr>
        <p:spPr bwMode="auto">
          <a:xfrm>
            <a:off x="5190158" y="1743720"/>
            <a:ext cx="357187" cy="500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0498" name="円/楕円 37"/>
          <p:cNvSpPr>
            <a:spLocks noChangeArrowheads="1"/>
          </p:cNvSpPr>
          <p:nvPr/>
        </p:nvSpPr>
        <p:spPr bwMode="auto">
          <a:xfrm>
            <a:off x="5644183" y="1923108"/>
            <a:ext cx="357187" cy="5000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0499" name="テキスト ボックス 30"/>
          <p:cNvSpPr txBox="1">
            <a:spLocks noChangeArrowheads="1"/>
          </p:cNvSpPr>
          <p:nvPr/>
        </p:nvSpPr>
        <p:spPr bwMode="auto">
          <a:xfrm>
            <a:off x="2555776" y="2352700"/>
            <a:ext cx="9749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~58 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mrad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0" name="テキスト ボックス 33"/>
          <p:cNvSpPr txBox="1">
            <a:spLocks noChangeArrowheads="1"/>
          </p:cNvSpPr>
          <p:nvPr/>
        </p:nvSpPr>
        <p:spPr bwMode="auto">
          <a:xfrm>
            <a:off x="530225" y="981075"/>
            <a:ext cx="48221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000">
                <a:solidFill>
                  <a:srgbClr val="1070FC"/>
                </a:solidFill>
                <a:latin typeface="Times New Roman" pitchFamily="18" charset="0"/>
                <a:cs typeface="Times New Roman" pitchFamily="18" charset="0"/>
              </a:rPr>
              <a:t> Edge focus of the injection-bump magnets</a:t>
            </a:r>
          </a:p>
          <a:p>
            <a:r>
              <a:rPr lang="en-US" altLang="ja-JP" sz="2000">
                <a:solidFill>
                  <a:srgbClr val="1070FC"/>
                </a:solidFill>
                <a:latin typeface="Times New Roman" pitchFamily="18" charset="0"/>
                <a:cs typeface="Times New Roman" pitchFamily="18" charset="0"/>
              </a:rPr>
              <a:t>      (0.5 ms flattop + 0.5 ms fall time)</a:t>
            </a:r>
            <a:endParaRPr lang="ja-JP" altLang="en-US" sz="2000">
              <a:solidFill>
                <a:srgbClr val="1070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01" name="直線コネクタ 35"/>
          <p:cNvCxnSpPr>
            <a:cxnSpLocks noChangeShapeType="1"/>
          </p:cNvCxnSpPr>
          <p:nvPr/>
        </p:nvCxnSpPr>
        <p:spPr bwMode="auto">
          <a:xfrm>
            <a:off x="2666033" y="2281883"/>
            <a:ext cx="439261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502" name="直線コネクタ 23"/>
          <p:cNvCxnSpPr>
            <a:cxnSpLocks noChangeShapeType="1"/>
          </p:cNvCxnSpPr>
          <p:nvPr/>
        </p:nvCxnSpPr>
        <p:spPr bwMode="auto">
          <a:xfrm>
            <a:off x="2850183" y="2277120"/>
            <a:ext cx="857250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20503" name="直線矢印コネクタ 31"/>
          <p:cNvCxnSpPr>
            <a:cxnSpLocks noChangeShapeType="1"/>
          </p:cNvCxnSpPr>
          <p:nvPr/>
        </p:nvCxnSpPr>
        <p:spPr bwMode="auto">
          <a:xfrm>
            <a:off x="5987083" y="2281883"/>
            <a:ext cx="928687" cy="1587"/>
          </a:xfrm>
          <a:prstGeom prst="straightConnector1">
            <a:avLst/>
          </a:prstGeom>
          <a:noFill/>
          <a:ln w="222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20504" name="テキスト ボックス 39"/>
          <p:cNvSpPr txBox="1">
            <a:spLocks noChangeArrowheads="1"/>
          </p:cNvSpPr>
          <p:nvPr/>
        </p:nvSpPr>
        <p:spPr bwMode="auto">
          <a:xfrm>
            <a:off x="746125" y="2636912"/>
            <a:ext cx="3954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Result of beta modulation measurements</a:t>
            </a:r>
          </a:p>
        </p:txBody>
      </p:sp>
      <p:sp>
        <p:nvSpPr>
          <p:cNvPr id="20505" name="テキスト ボックス 41"/>
          <p:cNvSpPr txBox="1">
            <a:spLocks noChangeArrowheads="1"/>
          </p:cNvSpPr>
          <p:nvPr/>
        </p:nvSpPr>
        <p:spPr bwMode="auto">
          <a:xfrm>
            <a:off x="4483248" y="4934049"/>
            <a:ext cx="2842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calculation      (injection bump ; ON)</a:t>
            </a:r>
          </a:p>
        </p:txBody>
      </p:sp>
      <p:sp>
        <p:nvSpPr>
          <p:cNvPr id="20506" name="正方形/長方形 42"/>
          <p:cNvSpPr>
            <a:spLocks noChangeArrowheads="1"/>
          </p:cNvSpPr>
          <p:nvPr/>
        </p:nvSpPr>
        <p:spPr bwMode="auto">
          <a:xfrm>
            <a:off x="4283223" y="4721324"/>
            <a:ext cx="2996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700">
                <a:latin typeface="Times New Roman" pitchFamily="18" charset="0"/>
                <a:cs typeface="Times New Roman" pitchFamily="18" charset="0"/>
              </a:rPr>
              <a:t>●  </a:t>
            </a:r>
            <a:r>
              <a:rPr lang="ja-JP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measurement (injection bump ; ON)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7" name="テキスト ボックス 43"/>
          <p:cNvSpPr txBox="1">
            <a:spLocks noChangeArrowheads="1"/>
          </p:cNvSpPr>
          <p:nvPr/>
        </p:nvSpPr>
        <p:spPr bwMode="auto">
          <a:xfrm>
            <a:off x="4092723" y="4340324"/>
            <a:ext cx="1939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Horizontal beta function</a:t>
            </a:r>
          </a:p>
          <a:p>
            <a:r>
              <a:rPr lang="en-US" altLang="ja-JP" sz="1400">
                <a:solidFill>
                  <a:srgbClr val="1070FC"/>
                </a:solidFill>
                <a:latin typeface="Times New Roman" pitchFamily="18" charset="0"/>
                <a:cs typeface="Times New Roman" pitchFamily="18" charset="0"/>
              </a:rPr>
              <a:t>Vertical beta function</a:t>
            </a:r>
          </a:p>
        </p:txBody>
      </p:sp>
      <p:sp>
        <p:nvSpPr>
          <p:cNvPr id="20508" name="テキスト ボックス 44"/>
          <p:cNvSpPr txBox="1">
            <a:spLocks noChangeArrowheads="1"/>
          </p:cNvSpPr>
          <p:nvPr/>
        </p:nvSpPr>
        <p:spPr bwMode="auto">
          <a:xfrm>
            <a:off x="4481661" y="5137249"/>
            <a:ext cx="29113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calculation      (injection bump ; OFF)</a:t>
            </a:r>
          </a:p>
        </p:txBody>
      </p:sp>
      <p:cxnSp>
        <p:nvCxnSpPr>
          <p:cNvPr id="20509" name="直線コネクタ 46"/>
          <p:cNvCxnSpPr>
            <a:cxnSpLocks noChangeShapeType="1"/>
          </p:cNvCxnSpPr>
          <p:nvPr/>
        </p:nvCxnSpPr>
        <p:spPr bwMode="auto">
          <a:xfrm>
            <a:off x="4308623" y="5099149"/>
            <a:ext cx="2159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0510" name="直線コネクタ 50"/>
          <p:cNvCxnSpPr>
            <a:cxnSpLocks noChangeShapeType="1"/>
          </p:cNvCxnSpPr>
          <p:nvPr/>
        </p:nvCxnSpPr>
        <p:spPr bwMode="auto">
          <a:xfrm>
            <a:off x="4308623" y="5292824"/>
            <a:ext cx="2159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511" name="テキスト ボックス 31"/>
          <p:cNvSpPr txBox="1">
            <a:spLocks noChangeArrowheads="1"/>
          </p:cNvSpPr>
          <p:nvPr/>
        </p:nvSpPr>
        <p:spPr bwMode="auto">
          <a:xfrm>
            <a:off x="4489450" y="3140968"/>
            <a:ext cx="41472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Beta modulation caused by the edge focus;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   - makes a distortion of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      the lattice super-periodicity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   - drives random lattice resonances.</a:t>
            </a:r>
          </a:p>
        </p:txBody>
      </p:sp>
      <p:sp>
        <p:nvSpPr>
          <p:cNvPr id="20512" name="テキスト ボックス 32"/>
          <p:cNvSpPr txBox="1">
            <a:spLocks noChangeArrowheads="1"/>
          </p:cNvSpPr>
          <p:nvPr/>
        </p:nvSpPr>
        <p:spPr bwMode="auto">
          <a:xfrm>
            <a:off x="6205339" y="1848644"/>
            <a:ext cx="214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Injection or bit bump</a:t>
            </a:r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  <p:bldP spid="205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374119" y="374005"/>
            <a:ext cx="820891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Simpsons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(PIC particle tracking code developed by Dr. Shinji Machida)</a:t>
            </a:r>
            <a:endParaRPr lang="en-US" altLang="ja-JP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Imperfections included: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independent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- Measured main and </a:t>
            </a:r>
            <a:r>
              <a:rPr lang="en-US" altLang="ja-JP" dirty="0" err="1" smtClean="0">
                <a:solidFill>
                  <a:prstClr val="black"/>
                </a:solidFill>
                <a:latin typeface="+mn-lt"/>
                <a:ea typeface="ＭＳ Ｐ明朝" charset="-128"/>
              </a:rPr>
              <a:t>multipole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field components for all the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main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   BM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0~6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QM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1, 5, </a:t>
            </a:r>
            <a:r>
              <a:rPr lang="en-US" altLang="ja-JP" baseline="-25000" dirty="0">
                <a:solidFill>
                  <a:prstClr val="black"/>
                </a:solidFill>
                <a:latin typeface="+mn-lt"/>
                <a:ea typeface="ＭＳ Ｐ明朝" charset="-128"/>
              </a:rPr>
              <a:t>9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and SM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2, 8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) obtained from field measurements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- Alignment errors (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Δs,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</a:t>
            </a:r>
            <a:r>
              <a:rPr lang="en-US" altLang="ja-JP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) after the earthquake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Edge focus of the injection bump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from measured optical functions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ja-JP" altLang="en-US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- </a:t>
            </a: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Static leakage fields from the extraction beam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line:</a:t>
            </a:r>
            <a:endParaRPr lang="en-US" altLang="ja-JP" b="1" dirty="0">
              <a:solidFill>
                <a:srgbClr val="0000FF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</a:t>
            </a:r>
            <a:r>
              <a:rPr lang="ja-JP" altLang="en-US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K</a:t>
            </a:r>
            <a:r>
              <a:rPr lang="en-US" altLang="ja-JP" b="1" baseline="-25000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0,1</a:t>
            </a: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and SK</a:t>
            </a:r>
            <a:r>
              <a:rPr lang="en-US" altLang="ja-JP" b="1" baseline="-25000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0,1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estimated </a:t>
            </a: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from measured COD and optical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functions</a:t>
            </a:r>
            <a:endParaRPr lang="en-US" altLang="ja-JP" b="1" dirty="0">
              <a:solidFill>
                <a:srgbClr val="0000FF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BM-QM field tracking errors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</a:t>
            </a:r>
            <a:r>
              <a:rPr lang="en-US" altLang="ja-JP" dirty="0" smtClean="0">
                <a:latin typeface="+mn-lt"/>
                <a:ea typeface="ＭＳ Ｐ明朝" charset="-128"/>
              </a:rPr>
              <a:t>tune variation over acceleration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- 1-kHz BM ripple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measured orbit variation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- 100-kHz ripple induced by injection bump magnets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turn-by-turn BPM data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u="sng" dirty="0">
                <a:solidFill>
                  <a:prstClr val="black"/>
                </a:solidFill>
                <a:latin typeface="+mn-lt"/>
                <a:ea typeface="ＭＳ Ｐ明朝" charset="-128"/>
              </a:rPr>
              <a:t>Foil scattering: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Coulomb &amp; nuclear scattering angle distribution calculated with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GEANT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9116"/>
            <a:ext cx="85010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>
                <a:solidFill>
                  <a:schemeClr val="accent1"/>
                </a:solidFill>
              </a:rPr>
              <a:t>N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>umerical simulation setup</a:t>
            </a:r>
            <a:endParaRPr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8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29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350" y="44450"/>
            <a:ext cx="8893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Beam-based measurements</a:t>
            </a:r>
          </a:p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 of lattice imperfections in the RCS - </a:t>
            </a:r>
            <a:r>
              <a:rPr lang="en-US" altLang="ja-JP" sz="3200" b="1" i="1" dirty="0" smtClean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II </a:t>
            </a:r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-</a:t>
            </a:r>
          </a:p>
        </p:txBody>
      </p:sp>
      <p:pic>
        <p:nvPicPr>
          <p:cNvPr id="21507" name="Picture 6" descr="THPP112f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8" y="2243138"/>
            <a:ext cx="33988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Oval 32"/>
          <p:cNvSpPr>
            <a:spLocks noChangeArrowheads="1"/>
          </p:cNvSpPr>
          <p:nvPr/>
        </p:nvSpPr>
        <p:spPr bwMode="auto">
          <a:xfrm>
            <a:off x="2168525" y="2681288"/>
            <a:ext cx="668338" cy="6429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Oval 36"/>
          <p:cNvSpPr>
            <a:spLocks noChangeArrowheads="1"/>
          </p:cNvSpPr>
          <p:nvPr/>
        </p:nvSpPr>
        <p:spPr bwMode="auto">
          <a:xfrm>
            <a:off x="227013" y="2100263"/>
            <a:ext cx="865187" cy="7143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テキスト ボックス 25"/>
          <p:cNvSpPr txBox="1">
            <a:spLocks noChangeArrowheads="1"/>
          </p:cNvSpPr>
          <p:nvPr/>
        </p:nvSpPr>
        <p:spPr bwMode="auto">
          <a:xfrm rot="1740000">
            <a:off x="1012825" y="2165350"/>
            <a:ext cx="2339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Extraction beam line DC magnets</a:t>
            </a:r>
            <a:endParaRPr lang="ja-JP" altLang="en-US" sz="1600">
              <a:solidFill>
                <a:srgbClr val="FF0000"/>
              </a:solidFill>
              <a:latin typeface="Times New Roman" pitchFamily="18" charset="0"/>
              <a:ea typeface="HG創英角ﾎﾟｯﾌﾟ体" pitchFamily="49" charset="-128"/>
              <a:cs typeface="Times New Roman" pitchFamily="18" charset="0"/>
            </a:endParaRPr>
          </a:p>
        </p:txBody>
      </p:sp>
      <p:sp>
        <p:nvSpPr>
          <p:cNvPr id="21519" name="テキスト ボックス 20"/>
          <p:cNvSpPr txBox="1">
            <a:spLocks noChangeArrowheads="1"/>
          </p:cNvSpPr>
          <p:nvPr/>
        </p:nvSpPr>
        <p:spPr bwMode="auto">
          <a:xfrm>
            <a:off x="150813" y="1052513"/>
            <a:ext cx="6699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000">
                <a:solidFill>
                  <a:srgbClr val="1070FC"/>
                </a:solidFill>
                <a:latin typeface="Times New Roman" pitchFamily="18" charset="0"/>
                <a:cs typeface="Times New Roman" pitchFamily="18" charset="0"/>
              </a:rPr>
              <a:t> Leakage fields from the extraction beam line DC magnets;</a:t>
            </a:r>
          </a:p>
          <a:p>
            <a:r>
              <a:rPr lang="en-US" altLang="ja-JP" sz="2000">
                <a:solidFill>
                  <a:srgbClr val="1070FC"/>
                </a:solidFill>
                <a:latin typeface="Times New Roman" pitchFamily="18" charset="0"/>
                <a:cs typeface="Times New Roman" pitchFamily="18" charset="0"/>
              </a:rPr>
              <a:t>         - evaluation of dipole and normal quadrupole components</a:t>
            </a:r>
            <a:endParaRPr lang="ja-JP" altLang="en-US" sz="2000">
              <a:solidFill>
                <a:srgbClr val="1070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テキスト ボックス 21"/>
          <p:cNvSpPr txBox="1">
            <a:spLocks noChangeArrowheads="1"/>
          </p:cNvSpPr>
          <p:nvPr/>
        </p:nvSpPr>
        <p:spPr bwMode="auto">
          <a:xfrm>
            <a:off x="4425950" y="5826125"/>
            <a:ext cx="4083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Normal quadrupole component estimated</a:t>
            </a:r>
          </a:p>
          <a:p>
            <a:r>
              <a:rPr lang="en-US" altLang="ja-JP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from the optics measurements; 0.0048 m</a:t>
            </a:r>
            <a:r>
              <a:rPr lang="en-US" altLang="ja-JP" baseline="300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1524" name="円/楕円 15"/>
          <p:cNvSpPr>
            <a:spLocks noChangeArrowheads="1"/>
          </p:cNvSpPr>
          <p:nvPr/>
        </p:nvSpPr>
        <p:spPr bwMode="auto">
          <a:xfrm>
            <a:off x="4279900" y="5599113"/>
            <a:ext cx="4679950" cy="1050925"/>
          </a:xfrm>
          <a:prstGeom prst="ellipse">
            <a:avLst/>
          </a:prstGeom>
          <a:noFill/>
          <a:ln w="9525" algn="ctr">
            <a:solidFill>
              <a:srgbClr val="FF33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1525" name="正方形/長方形 26"/>
          <p:cNvSpPr>
            <a:spLocks noChangeArrowheads="1"/>
          </p:cNvSpPr>
          <p:nvPr/>
        </p:nvSpPr>
        <p:spPr bwMode="auto">
          <a:xfrm rot="1800000">
            <a:off x="52388" y="3476625"/>
            <a:ext cx="2195512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1526" name="テキスト ボックス 25"/>
          <p:cNvSpPr txBox="1">
            <a:spLocks noChangeArrowheads="1"/>
          </p:cNvSpPr>
          <p:nvPr/>
        </p:nvSpPr>
        <p:spPr bwMode="auto">
          <a:xfrm rot="1740000">
            <a:off x="382588" y="3422650"/>
            <a:ext cx="2000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362ED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RCS ring</a:t>
            </a:r>
            <a:endParaRPr lang="ja-JP" altLang="en-US" sz="1600">
              <a:solidFill>
                <a:srgbClr val="0362ED"/>
              </a:solidFill>
              <a:latin typeface="Times New Roman" pitchFamily="18" charset="0"/>
              <a:ea typeface="HG創英角ﾎﾟｯﾌﾟ体" pitchFamily="49" charset="-128"/>
              <a:cs typeface="Times New Roman" pitchFamily="18" charset="0"/>
            </a:endParaRPr>
          </a:p>
        </p:txBody>
      </p:sp>
      <p:sp>
        <p:nvSpPr>
          <p:cNvPr id="21527" name="テキスト ボックス 25"/>
          <p:cNvSpPr txBox="1">
            <a:spLocks noChangeArrowheads="1"/>
          </p:cNvSpPr>
          <p:nvPr/>
        </p:nvSpPr>
        <p:spPr bwMode="auto">
          <a:xfrm>
            <a:off x="150813" y="3860800"/>
            <a:ext cx="36856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Leakage field includes; 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Dipole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component;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- makes COD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(correctable by steering magnets)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・ </a:t>
            </a:r>
            <a:r>
              <a:rPr lang="en-US" altLang="ja-JP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altLang="ja-JP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quadrupole</a:t>
            </a:r>
            <a:r>
              <a:rPr lang="en-US" altLang="ja-JP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component;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 - makes a distortion of the lattice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   super-periodicity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 - drives random lattice resonances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・ </a:t>
            </a:r>
            <a:r>
              <a:rPr lang="en-US" altLang="ja-JP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Skew </a:t>
            </a:r>
            <a:r>
              <a:rPr lang="en-US" altLang="ja-JP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quadrupole</a:t>
            </a:r>
            <a:r>
              <a:rPr lang="en-US" altLang="ja-JP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component;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 - causes linear coupling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3622775" y="1785938"/>
            <a:ext cx="5489475" cy="3803452"/>
            <a:chOff x="3622775" y="1785938"/>
            <a:chExt cx="5489475" cy="3803452"/>
          </a:xfrm>
        </p:grpSpPr>
        <p:pic>
          <p:nvPicPr>
            <p:cNvPr id="21508" name="図 2" descr="cod_fr_lk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29050" y="2114550"/>
              <a:ext cx="3278188" cy="325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テキスト ボックス 10"/>
            <p:cNvSpPr txBox="1">
              <a:spLocks noChangeArrowheads="1"/>
            </p:cNvSpPr>
            <p:nvPr/>
          </p:nvSpPr>
          <p:spPr bwMode="auto">
            <a:xfrm>
              <a:off x="6588125" y="5281613"/>
              <a:ext cx="5581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  <a:cs typeface="Times New Roman" pitchFamily="18" charset="0"/>
                </a:rPr>
                <a:t>s (m)</a:t>
              </a:r>
              <a:endParaRPr lang="ja-JP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0" name="正方形/長方形 13"/>
            <p:cNvSpPr>
              <a:spLocks noChangeArrowheads="1"/>
            </p:cNvSpPr>
            <p:nvPr/>
          </p:nvSpPr>
          <p:spPr bwMode="auto">
            <a:xfrm>
              <a:off x="7019925" y="3151188"/>
              <a:ext cx="208915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Dipole component</a:t>
              </a:r>
            </a:p>
            <a:p>
              <a:r>
                <a:rPr lang="en-US" altLang="ja-JP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estimated;</a:t>
              </a:r>
            </a:p>
            <a:p>
              <a:r>
                <a:rPr lang="en-US" altLang="ja-JP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  -1.14 mrad (hor.)</a:t>
              </a:r>
            </a:p>
            <a:p>
              <a:r>
                <a:rPr lang="en-US" altLang="ja-JP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  -0.12 mrad (ver.)</a:t>
              </a:r>
            </a:p>
          </p:txBody>
        </p:sp>
        <p:sp>
          <p:nvSpPr>
            <p:cNvPr id="21511" name="円/楕円 15"/>
            <p:cNvSpPr>
              <a:spLocks noChangeArrowheads="1"/>
            </p:cNvSpPr>
            <p:nvPr/>
          </p:nvSpPr>
          <p:spPr bwMode="auto">
            <a:xfrm>
              <a:off x="6951663" y="2862263"/>
              <a:ext cx="2160587" cy="1655762"/>
            </a:xfrm>
            <a:prstGeom prst="ellipse">
              <a:avLst/>
            </a:prstGeom>
            <a:noFill/>
            <a:ln w="9525" algn="ctr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>
                <a:latin typeface="Times New Roman" pitchFamily="18" charset="0"/>
                <a:ea typeface="ＭＳ Ｐ明朝" pitchFamily="18" charset="-128"/>
                <a:cs typeface="Times New Roman" pitchFamily="18" charset="0"/>
              </a:endParaRPr>
            </a:p>
          </p:txBody>
        </p:sp>
        <p:sp>
          <p:nvSpPr>
            <p:cNvPr id="21512" name="テキスト ボックス 18"/>
            <p:cNvSpPr txBox="1">
              <a:spLocks noChangeArrowheads="1"/>
            </p:cNvSpPr>
            <p:nvPr/>
          </p:nvSpPr>
          <p:spPr bwMode="auto">
            <a:xfrm>
              <a:off x="3851275" y="1785938"/>
              <a:ext cx="33201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COD caused by the leakage fields</a:t>
              </a:r>
            </a:p>
          </p:txBody>
        </p:sp>
        <p:sp>
          <p:nvSpPr>
            <p:cNvPr id="21513" name="テキスト ボックス 19"/>
            <p:cNvSpPr txBox="1">
              <a:spLocks noChangeArrowheads="1"/>
            </p:cNvSpPr>
            <p:nvPr/>
          </p:nvSpPr>
          <p:spPr bwMode="auto">
            <a:xfrm rot="-5400000">
              <a:off x="3370943" y="2279749"/>
              <a:ext cx="8114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Δx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m)</a:t>
              </a:r>
              <a:r>
                <a:rPr lang="ja-JP" altLang="en-US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　</a:t>
              </a:r>
              <a:endParaRPr lang="ja-JP" alt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4" name="テキスト ボックス 20"/>
            <p:cNvSpPr txBox="1">
              <a:spLocks noChangeArrowheads="1"/>
            </p:cNvSpPr>
            <p:nvPr/>
          </p:nvSpPr>
          <p:spPr bwMode="auto">
            <a:xfrm rot="-5400000">
              <a:off x="3442953" y="3997424"/>
              <a:ext cx="69281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Δy</a:t>
              </a:r>
              <a:r>
                <a:rPr lang="en-US" altLang="ja-JP" sz="1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(m)</a:t>
              </a:r>
              <a:endParaRPr lang="ja-JP" altLang="en-U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テキスト ボックス 11"/>
            <p:cNvSpPr txBox="1">
              <a:spLocks noChangeArrowheads="1"/>
            </p:cNvSpPr>
            <p:nvPr/>
          </p:nvSpPr>
          <p:spPr bwMode="auto">
            <a:xfrm>
              <a:off x="4595813" y="3203575"/>
              <a:ext cx="12570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05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□</a:t>
              </a:r>
              <a:r>
                <a:rPr lang="ja-JP" altLang="en-US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calculation</a:t>
              </a:r>
            </a:p>
          </p:txBody>
        </p:sp>
        <p:sp>
          <p:nvSpPr>
            <p:cNvPr id="21521" name="正方形/長方形 23"/>
            <p:cNvSpPr>
              <a:spLocks noChangeArrowheads="1"/>
            </p:cNvSpPr>
            <p:nvPr/>
          </p:nvSpPr>
          <p:spPr bwMode="auto">
            <a:xfrm>
              <a:off x="4640263" y="3338513"/>
              <a:ext cx="13885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7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●</a:t>
              </a:r>
              <a:r>
                <a:rPr lang="ja-JP" alt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measurement</a:t>
              </a:r>
              <a:endParaRPr lang="ja-JP" alt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テキスト ボックス 24"/>
            <p:cNvSpPr txBox="1">
              <a:spLocks noChangeArrowheads="1"/>
            </p:cNvSpPr>
            <p:nvPr/>
          </p:nvSpPr>
          <p:spPr bwMode="auto">
            <a:xfrm>
              <a:off x="4591050" y="4816475"/>
              <a:ext cx="12570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050" dirty="0">
                  <a:solidFill>
                    <a:srgbClr val="1070FC"/>
                  </a:solidFill>
                  <a:latin typeface="Times New Roman" pitchFamily="18" charset="0"/>
                  <a:cs typeface="Times New Roman" pitchFamily="18" charset="0"/>
                </a:rPr>
                <a:t>□</a:t>
              </a:r>
              <a:r>
                <a:rPr lang="ja-JP" altLang="en-US" sz="1400" dirty="0">
                  <a:solidFill>
                    <a:srgbClr val="1070F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>
                  <a:solidFill>
                    <a:srgbClr val="1070FC"/>
                  </a:solidFill>
                  <a:latin typeface="Times New Roman" pitchFamily="18" charset="0"/>
                  <a:cs typeface="Times New Roman" pitchFamily="18" charset="0"/>
                </a:rPr>
                <a:t>- calculation</a:t>
              </a:r>
            </a:p>
          </p:txBody>
        </p:sp>
        <p:sp>
          <p:nvSpPr>
            <p:cNvPr id="21523" name="正方形/長方形 25"/>
            <p:cNvSpPr>
              <a:spLocks noChangeArrowheads="1"/>
            </p:cNvSpPr>
            <p:nvPr/>
          </p:nvSpPr>
          <p:spPr bwMode="auto">
            <a:xfrm>
              <a:off x="4635500" y="4951413"/>
              <a:ext cx="13885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700">
                  <a:solidFill>
                    <a:srgbClr val="1070FC"/>
                  </a:solidFill>
                  <a:latin typeface="Times New Roman" pitchFamily="18" charset="0"/>
                  <a:cs typeface="Times New Roman" pitchFamily="18" charset="0"/>
                </a:rPr>
                <a:t>●</a:t>
              </a:r>
              <a:r>
                <a:rPr lang="ja-JP" altLang="en-US" sz="1600">
                  <a:solidFill>
                    <a:srgbClr val="1070F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>
                  <a:solidFill>
                    <a:srgbClr val="1070FC"/>
                  </a:solidFill>
                  <a:latin typeface="Times New Roman" pitchFamily="18" charset="0"/>
                  <a:cs typeface="Times New Roman" pitchFamily="18" charset="0"/>
                </a:rPr>
                <a:t>- measurement</a:t>
              </a:r>
              <a:endParaRPr lang="ja-JP" altLang="en-US" sz="1600">
                <a:solidFill>
                  <a:srgbClr val="1070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8" name="テキスト ボックス 23"/>
            <p:cNvSpPr txBox="1">
              <a:spLocks noChangeArrowheads="1"/>
            </p:cNvSpPr>
            <p:nvPr/>
          </p:nvSpPr>
          <p:spPr bwMode="auto">
            <a:xfrm>
              <a:off x="5580063" y="4005263"/>
              <a:ext cx="10182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Times New Roman" pitchFamily="18" charset="0"/>
                  <a:cs typeface="Times New Roman" pitchFamily="18" charset="0"/>
                </a:rPr>
                <a:t>±1.5 mm</a:t>
              </a:r>
              <a:endParaRPr lang="ja-JP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9" name="テキスト ボックス 25"/>
            <p:cNvSpPr txBox="1">
              <a:spLocks noChangeArrowheads="1"/>
            </p:cNvSpPr>
            <p:nvPr/>
          </p:nvSpPr>
          <p:spPr bwMode="auto">
            <a:xfrm>
              <a:off x="5580063" y="2162175"/>
              <a:ext cx="9669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Times New Roman" pitchFamily="18" charset="0"/>
                  <a:cs typeface="Times New Roman" pitchFamily="18" charset="0"/>
                </a:rPr>
                <a:t>±10 mm</a:t>
              </a:r>
              <a:endParaRPr lang="ja-JP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図 2" descr="cod_skewq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98800"/>
            <a:ext cx="3027363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ボックス 3"/>
          <p:cNvSpPr txBox="1">
            <a:spLocks noChangeArrowheads="1"/>
          </p:cNvSpPr>
          <p:nvPr/>
        </p:nvSpPr>
        <p:spPr bwMode="auto">
          <a:xfrm rot="-5400000">
            <a:off x="120870" y="3289707"/>
            <a:ext cx="7425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Δx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(mm</a:t>
            </a:r>
            <a:r>
              <a:rPr lang="en-US" altLang="ja-JP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テキスト ボックス 4"/>
          <p:cNvSpPr txBox="1">
            <a:spLocks noChangeArrowheads="1"/>
          </p:cNvSpPr>
          <p:nvPr/>
        </p:nvSpPr>
        <p:spPr bwMode="auto">
          <a:xfrm rot="-5400000">
            <a:off x="133571" y="4085838"/>
            <a:ext cx="7425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Δy</a:t>
            </a:r>
            <a:r>
              <a:rPr lang="en-US" altLang="ja-JP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mm)</a:t>
            </a:r>
            <a:endParaRPr lang="ja-JP" altLang="en-US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5763" y="2519363"/>
          <a:ext cx="4257675" cy="511175"/>
        </p:xfrm>
        <a:graphic>
          <a:graphicData uri="http://schemas.openxmlformats.org/presentationml/2006/ole">
            <p:oleObj spid="_x0000_s3074" name="数式" r:id="rId5" imgW="4241520" imgH="507960" progId="Equation.3">
              <p:embed/>
            </p:oleObj>
          </a:graphicData>
        </a:graphic>
      </p:graphicFrame>
      <p:sp>
        <p:nvSpPr>
          <p:cNvPr id="1031" name="テキスト ボックス 11"/>
          <p:cNvSpPr txBox="1">
            <a:spLocks noChangeArrowheads="1"/>
          </p:cNvSpPr>
          <p:nvPr/>
        </p:nvSpPr>
        <p:spPr bwMode="auto">
          <a:xfrm>
            <a:off x="3124200" y="6181725"/>
            <a:ext cx="5052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 New Roman" pitchFamily="18" charset="0"/>
                <a:cs typeface="Times New Roman" pitchFamily="18" charset="0"/>
              </a:rPr>
              <a:t>s (m)</a:t>
            </a:r>
            <a:endParaRPr lang="ja-JP" alt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下矢印 52"/>
          <p:cNvSpPr>
            <a:spLocks noChangeArrowheads="1"/>
          </p:cNvSpPr>
          <p:nvPr/>
        </p:nvSpPr>
        <p:spPr bwMode="auto">
          <a:xfrm>
            <a:off x="1231900" y="3652838"/>
            <a:ext cx="214313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33" name="下矢印 53"/>
          <p:cNvSpPr>
            <a:spLocks noChangeArrowheads="1"/>
          </p:cNvSpPr>
          <p:nvPr/>
        </p:nvSpPr>
        <p:spPr bwMode="auto">
          <a:xfrm>
            <a:off x="1239838" y="5259388"/>
            <a:ext cx="214312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34" name="テキスト ボックス 54"/>
          <p:cNvSpPr txBox="1">
            <a:spLocks noChangeArrowheads="1"/>
          </p:cNvSpPr>
          <p:nvPr/>
        </p:nvSpPr>
        <p:spPr bwMode="auto">
          <a:xfrm rot="-5400000">
            <a:off x="117695" y="4942294"/>
            <a:ext cx="7425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Δx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mm)</a:t>
            </a:r>
            <a:endParaRPr lang="ja-JP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テキスト ボックス 55"/>
          <p:cNvSpPr txBox="1">
            <a:spLocks noChangeArrowheads="1"/>
          </p:cNvSpPr>
          <p:nvPr/>
        </p:nvSpPr>
        <p:spPr bwMode="auto">
          <a:xfrm rot="-5400000">
            <a:off x="129601" y="5661432"/>
            <a:ext cx="7425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Δy</a:t>
            </a:r>
            <a:r>
              <a:rPr lang="en-US" altLang="ja-JP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mm)</a:t>
            </a:r>
            <a:endParaRPr lang="ja-JP" altLang="en-US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6" name="直線矢印コネクタ 31"/>
          <p:cNvCxnSpPr>
            <a:cxnSpLocks noChangeShapeType="1"/>
          </p:cNvCxnSpPr>
          <p:nvPr/>
        </p:nvCxnSpPr>
        <p:spPr bwMode="auto">
          <a:xfrm rot="5400000">
            <a:off x="2643188" y="3284538"/>
            <a:ext cx="357187" cy="1587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37" name="テキスト ボックス 32"/>
          <p:cNvSpPr txBox="1">
            <a:spLocks noChangeArrowheads="1"/>
          </p:cNvSpPr>
          <p:nvPr/>
        </p:nvSpPr>
        <p:spPr bwMode="auto">
          <a:xfrm>
            <a:off x="2759075" y="3084513"/>
            <a:ext cx="547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Kick</a:t>
            </a:r>
            <a:endParaRPr lang="ja-JP" altLang="en-US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8" name="直線矢印コネクタ 33"/>
          <p:cNvCxnSpPr>
            <a:cxnSpLocks noChangeShapeType="1"/>
          </p:cNvCxnSpPr>
          <p:nvPr/>
        </p:nvCxnSpPr>
        <p:spPr bwMode="auto">
          <a:xfrm rot="5400000">
            <a:off x="3305175" y="4892675"/>
            <a:ext cx="357188" cy="1588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39" name="テキスト ボックス 34"/>
          <p:cNvSpPr txBox="1">
            <a:spLocks noChangeArrowheads="1"/>
          </p:cNvSpPr>
          <p:nvPr/>
        </p:nvSpPr>
        <p:spPr bwMode="auto">
          <a:xfrm>
            <a:off x="3411538" y="4689475"/>
            <a:ext cx="546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Kick</a:t>
            </a:r>
            <a:endParaRPr lang="ja-JP" altLang="en-US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円/楕円 43"/>
          <p:cNvSpPr>
            <a:spLocks noChangeArrowheads="1"/>
          </p:cNvSpPr>
          <p:nvPr/>
        </p:nvSpPr>
        <p:spPr bwMode="auto">
          <a:xfrm>
            <a:off x="303213" y="2998788"/>
            <a:ext cx="3643312" cy="17557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pic>
        <p:nvPicPr>
          <p:cNvPr id="1041" name="図 2" descr="tune_meas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65613"/>
            <a:ext cx="435768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テキスト ボックス 4"/>
          <p:cNvSpPr txBox="1">
            <a:spLocks noChangeArrowheads="1"/>
          </p:cNvSpPr>
          <p:nvPr/>
        </p:nvSpPr>
        <p:spPr bwMode="auto">
          <a:xfrm>
            <a:off x="4713288" y="4187825"/>
            <a:ext cx="44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ja-JP" baseline="-25000" dirty="0" smtClean="0">
                <a:latin typeface="Times New Roman" pitchFamily="18" charset="0"/>
                <a:cs typeface="Times New Roman" pitchFamily="18" charset="0"/>
              </a:rPr>
              <a:t>±</a:t>
            </a:r>
            <a:endParaRPr lang="ja-JP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テキスト ボックス 5"/>
          <p:cNvSpPr txBox="1">
            <a:spLocks noChangeArrowheads="1"/>
          </p:cNvSpPr>
          <p:nvPr/>
        </p:nvSpPr>
        <p:spPr bwMode="auto">
          <a:xfrm>
            <a:off x="6661150" y="4810125"/>
            <a:ext cx="458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baseline="-25000" dirty="0">
                <a:latin typeface="Times New Roman" pitchFamily="18" charset="0"/>
                <a:cs typeface="Times New Roman" pitchFamily="18" charset="0"/>
              </a:rPr>
              <a:t>rev</a:t>
            </a:r>
            <a:endParaRPr lang="ja-JP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テキスト ボックス 42"/>
          <p:cNvSpPr txBox="1">
            <a:spLocks noChangeArrowheads="1"/>
          </p:cNvSpPr>
          <p:nvPr/>
        </p:nvSpPr>
        <p:spPr bwMode="auto">
          <a:xfrm>
            <a:off x="5364163" y="4367213"/>
            <a:ext cx="2476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ea typeface="HGSｺﾞｼｯｸE" pitchFamily="50" charset="-128"/>
                <a:cs typeface="Times New Roman" pitchFamily="18" charset="0"/>
              </a:rPr>
              <a:t>FT </a:t>
            </a:r>
            <a:r>
              <a:rPr lang="en-US" altLang="ja-JP" sz="1600" dirty="0">
                <a:latin typeface="Times New Roman" pitchFamily="18" charset="0"/>
                <a:ea typeface="HGSｺﾞｼｯｸE" pitchFamily="50" charset="-128"/>
                <a:cs typeface="Times New Roman" pitchFamily="18" charset="0"/>
              </a:rPr>
              <a:t>spectrum of BPM signal</a:t>
            </a:r>
            <a:endParaRPr lang="ja-JP" altLang="en-US" sz="1600" dirty="0">
              <a:latin typeface="Times New Roman" pitchFamily="18" charset="0"/>
              <a:ea typeface="HGSｺﾞｼｯｸE" pitchFamily="50" charset="-128"/>
              <a:cs typeface="Times New Roman" pitchFamily="18" charset="0"/>
            </a:endParaRPr>
          </a:p>
        </p:txBody>
      </p:sp>
      <p:sp>
        <p:nvSpPr>
          <p:cNvPr id="1045" name="円/楕円 43"/>
          <p:cNvSpPr>
            <a:spLocks noChangeArrowheads="1"/>
          </p:cNvSpPr>
          <p:nvPr/>
        </p:nvSpPr>
        <p:spPr bwMode="auto">
          <a:xfrm>
            <a:off x="4643438" y="4006850"/>
            <a:ext cx="571500" cy="17589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883150" y="2555875"/>
          <a:ext cx="3559175" cy="1665288"/>
        </p:xfrm>
        <a:graphic>
          <a:graphicData uri="http://schemas.openxmlformats.org/presentationml/2006/ole">
            <p:oleObj spid="_x0000_s3075" name="数式" r:id="rId7" imgW="3644640" imgH="1701720" progId="Equation.3">
              <p:embed/>
            </p:oleObj>
          </a:graphicData>
        </a:graphic>
      </p:graphicFrame>
      <p:sp>
        <p:nvSpPr>
          <p:cNvPr id="1046" name="テキスト ボックス 11"/>
          <p:cNvSpPr txBox="1">
            <a:spLocks noChangeArrowheads="1"/>
          </p:cNvSpPr>
          <p:nvPr/>
        </p:nvSpPr>
        <p:spPr bwMode="auto">
          <a:xfrm>
            <a:off x="8228013" y="5965825"/>
            <a:ext cx="5052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 New Roman" pitchFamily="18" charset="0"/>
                <a:cs typeface="Times New Roman" pitchFamily="18" charset="0"/>
              </a:rPr>
              <a:t> (Hz)</a:t>
            </a:r>
            <a:endParaRPr lang="ja-JP" alt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7" name="円/楕円 32"/>
          <p:cNvSpPr>
            <a:spLocks noChangeArrowheads="1"/>
          </p:cNvSpPr>
          <p:nvPr/>
        </p:nvSpPr>
        <p:spPr bwMode="auto">
          <a:xfrm>
            <a:off x="2395538" y="2568575"/>
            <a:ext cx="500062" cy="42862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48" name="円/楕円 33"/>
          <p:cNvSpPr>
            <a:spLocks noChangeArrowheads="1"/>
          </p:cNvSpPr>
          <p:nvPr/>
        </p:nvSpPr>
        <p:spPr bwMode="auto">
          <a:xfrm>
            <a:off x="1966913" y="2578100"/>
            <a:ext cx="500062" cy="42862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49" name="円/楕円 34"/>
          <p:cNvSpPr>
            <a:spLocks noChangeArrowheads="1"/>
          </p:cNvSpPr>
          <p:nvPr/>
        </p:nvSpPr>
        <p:spPr bwMode="auto">
          <a:xfrm>
            <a:off x="357188" y="2578100"/>
            <a:ext cx="500062" cy="42862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50" name="円/楕円 35"/>
          <p:cNvSpPr>
            <a:spLocks noChangeArrowheads="1"/>
          </p:cNvSpPr>
          <p:nvPr/>
        </p:nvSpPr>
        <p:spPr bwMode="auto">
          <a:xfrm>
            <a:off x="5329238" y="3433763"/>
            <a:ext cx="500062" cy="42862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51" name="円/楕円 36"/>
          <p:cNvSpPr>
            <a:spLocks noChangeArrowheads="1"/>
          </p:cNvSpPr>
          <p:nvPr/>
        </p:nvSpPr>
        <p:spPr bwMode="auto">
          <a:xfrm>
            <a:off x="7553325" y="3433763"/>
            <a:ext cx="500063" cy="42862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52" name="円/楕円 37"/>
          <p:cNvSpPr>
            <a:spLocks noChangeArrowheads="1"/>
          </p:cNvSpPr>
          <p:nvPr/>
        </p:nvSpPr>
        <p:spPr bwMode="auto">
          <a:xfrm>
            <a:off x="6786563" y="3810000"/>
            <a:ext cx="500062" cy="42862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cxnSp>
        <p:nvCxnSpPr>
          <p:cNvPr id="1053" name="直線矢印コネクタ 38"/>
          <p:cNvCxnSpPr>
            <a:cxnSpLocks noChangeShapeType="1"/>
          </p:cNvCxnSpPr>
          <p:nvPr/>
        </p:nvCxnSpPr>
        <p:spPr bwMode="auto">
          <a:xfrm rot="5400000">
            <a:off x="4726781" y="4680744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54" name="直線矢印コネクタ 39"/>
          <p:cNvCxnSpPr>
            <a:cxnSpLocks noChangeShapeType="1"/>
          </p:cNvCxnSpPr>
          <p:nvPr/>
        </p:nvCxnSpPr>
        <p:spPr bwMode="auto">
          <a:xfrm rot="5400000">
            <a:off x="4845050" y="4679950"/>
            <a:ext cx="287338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55" name="テキスト ボックス 7"/>
          <p:cNvSpPr txBox="1">
            <a:spLocks noChangeArrowheads="1"/>
          </p:cNvSpPr>
          <p:nvPr/>
        </p:nvSpPr>
        <p:spPr bwMode="auto">
          <a:xfrm>
            <a:off x="323850" y="1668463"/>
            <a:ext cx="3475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Orbit leak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Δy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) to the vertical plane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by a horizontal single kick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" name="円/楕円 43"/>
          <p:cNvSpPr>
            <a:spLocks noChangeArrowheads="1"/>
          </p:cNvSpPr>
          <p:nvPr/>
        </p:nvSpPr>
        <p:spPr bwMode="auto">
          <a:xfrm>
            <a:off x="280988" y="4627563"/>
            <a:ext cx="3643312" cy="17557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57" name="テキスト ボックス 34"/>
          <p:cNvSpPr txBox="1">
            <a:spLocks noChangeArrowheads="1"/>
          </p:cNvSpPr>
          <p:nvPr/>
        </p:nvSpPr>
        <p:spPr bwMode="auto">
          <a:xfrm>
            <a:off x="4705350" y="1666875"/>
            <a:ext cx="411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Systematic measurement of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two normal mode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betatron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tunes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(ν</a:t>
            </a:r>
            <a:r>
              <a:rPr lang="en-US" altLang="ja-JP" baseline="-250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near a linear coupling resonance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8" name="テキスト ボックス 8"/>
          <p:cNvSpPr txBox="1">
            <a:spLocks noChangeArrowheads="1"/>
          </p:cNvSpPr>
          <p:nvPr/>
        </p:nvSpPr>
        <p:spPr bwMode="auto">
          <a:xfrm>
            <a:off x="3663950" y="6129338"/>
            <a:ext cx="3884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Skew quadrupole component estimated;</a:t>
            </a:r>
          </a:p>
          <a:p>
            <a:r>
              <a:rPr lang="en-US" altLang="ja-JP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-0.00112 m</a:t>
            </a:r>
            <a:r>
              <a:rPr lang="en-US" altLang="ja-JP" baseline="300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ja-JP" altLang="en-US" baseline="3000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9" name="円/楕円 9"/>
          <p:cNvSpPr>
            <a:spLocks noChangeArrowheads="1"/>
          </p:cNvSpPr>
          <p:nvPr/>
        </p:nvSpPr>
        <p:spPr bwMode="auto">
          <a:xfrm>
            <a:off x="3492500" y="6002338"/>
            <a:ext cx="4602163" cy="788987"/>
          </a:xfrm>
          <a:prstGeom prst="ellipse">
            <a:avLst/>
          </a:prstGeom>
          <a:noFill/>
          <a:ln w="9525" algn="ctr">
            <a:solidFill>
              <a:srgbClr val="FF33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60" name="Rectangle 4"/>
          <p:cNvSpPr>
            <a:spLocks noChangeArrowheads="1"/>
          </p:cNvSpPr>
          <p:nvPr/>
        </p:nvSpPr>
        <p:spPr bwMode="auto">
          <a:xfrm>
            <a:off x="107950" y="44450"/>
            <a:ext cx="8893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Beam-based measurements</a:t>
            </a:r>
          </a:p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 of lattice imperfections in the RCS - </a:t>
            </a:r>
            <a:r>
              <a:rPr lang="en-US" altLang="ja-JP" sz="3200" b="1" i="1" dirty="0" smtClean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II </a:t>
            </a:r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-</a:t>
            </a:r>
          </a:p>
        </p:txBody>
      </p:sp>
      <p:sp>
        <p:nvSpPr>
          <p:cNvPr id="1061" name="テキスト ボックス 46"/>
          <p:cNvSpPr txBox="1">
            <a:spLocks noChangeArrowheads="1"/>
          </p:cNvSpPr>
          <p:nvPr/>
        </p:nvSpPr>
        <p:spPr bwMode="auto">
          <a:xfrm>
            <a:off x="225425" y="1017588"/>
            <a:ext cx="64780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000">
                <a:solidFill>
                  <a:srgbClr val="1070FC"/>
                </a:solidFill>
                <a:latin typeface="Times New Roman" pitchFamily="18" charset="0"/>
                <a:cs typeface="Times New Roman" pitchFamily="18" charset="0"/>
              </a:rPr>
              <a:t> Leakage fields from the extraction beam line DC magnets;</a:t>
            </a:r>
          </a:p>
          <a:p>
            <a:r>
              <a:rPr lang="en-US" altLang="ja-JP" sz="2000">
                <a:solidFill>
                  <a:srgbClr val="1070FC"/>
                </a:solidFill>
                <a:latin typeface="Times New Roman" pitchFamily="18" charset="0"/>
                <a:cs typeface="Times New Roman" pitchFamily="18" charset="0"/>
              </a:rPr>
              <a:t>           - evaluation of skew quadrupole component</a:t>
            </a:r>
            <a:endParaRPr lang="ja-JP" altLang="en-US" sz="2000">
              <a:solidFill>
                <a:srgbClr val="1070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3563938" y="3602038"/>
            <a:ext cx="1257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050" dirty="0">
                <a:latin typeface="Times New Roman" pitchFamily="18" charset="0"/>
                <a:cs typeface="Times New Roman" pitchFamily="18" charset="0"/>
              </a:rPr>
              <a:t>□</a:t>
            </a:r>
            <a:r>
              <a:rPr lang="ja-JP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- calculation</a:t>
            </a:r>
          </a:p>
        </p:txBody>
      </p:sp>
      <p:sp>
        <p:nvSpPr>
          <p:cNvPr id="1063" name="正方形/長方形 23"/>
          <p:cNvSpPr>
            <a:spLocks noChangeArrowheads="1"/>
          </p:cNvSpPr>
          <p:nvPr/>
        </p:nvSpPr>
        <p:spPr bwMode="auto">
          <a:xfrm>
            <a:off x="3608388" y="3736975"/>
            <a:ext cx="1388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70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ja-JP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- measurement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スライド番号プレースホル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374119" y="374005"/>
            <a:ext cx="820891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Simpsons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(PIC particle tracking code developed by Dr. Shinji Machida)</a:t>
            </a:r>
            <a:endParaRPr lang="en-US" altLang="ja-JP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Imperfections included: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independent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- Measured main and </a:t>
            </a:r>
            <a:r>
              <a:rPr lang="en-US" altLang="ja-JP" dirty="0" err="1" smtClean="0">
                <a:solidFill>
                  <a:prstClr val="black"/>
                </a:solidFill>
                <a:latin typeface="+mn-lt"/>
                <a:ea typeface="ＭＳ Ｐ明朝" charset="-128"/>
              </a:rPr>
              <a:t>multipole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field components for all the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main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   BM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0~6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QM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1, 5, </a:t>
            </a:r>
            <a:r>
              <a:rPr lang="en-US" altLang="ja-JP" baseline="-25000" dirty="0">
                <a:solidFill>
                  <a:prstClr val="black"/>
                </a:solidFill>
                <a:latin typeface="+mn-lt"/>
                <a:ea typeface="ＭＳ Ｐ明朝" charset="-128"/>
              </a:rPr>
              <a:t>9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and SM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2, 8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) obtained from field measurements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- Alignment errors (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Δs,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</a:t>
            </a:r>
            <a:r>
              <a:rPr lang="en-US" altLang="ja-JP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) after the earthquake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Edge focus of the injection bump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from measured optical functions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Static leakage fields from the extraction beam </a:t>
            </a:r>
            <a:r>
              <a:rPr lang="en-US" altLang="ja-JP" dirty="0" smtClean="0">
                <a:latin typeface="+mn-lt"/>
                <a:ea typeface="ＭＳ Ｐ明朝" charset="-128"/>
              </a:rPr>
              <a:t>line: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  </a:t>
            </a:r>
            <a:r>
              <a:rPr lang="ja-JP" altLang="en-US" dirty="0" smtClean="0"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and SK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COD and optical </a:t>
            </a:r>
            <a:r>
              <a:rPr lang="en-US" altLang="ja-JP" dirty="0" smtClean="0">
                <a:latin typeface="+mn-lt"/>
                <a:ea typeface="ＭＳ Ｐ明朝" charset="-128"/>
              </a:rPr>
              <a:t>functions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- </a:t>
            </a: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BM-QM field tracking errors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estimated </a:t>
            </a: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from measured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tune variation over acceleration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- 1-kHz BM ripple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measured orbit variation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- 100-kHz ripple induced by injection bump magnets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turn-by-turn BPM data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u="sng" dirty="0">
                <a:solidFill>
                  <a:prstClr val="black"/>
                </a:solidFill>
                <a:latin typeface="+mn-lt"/>
                <a:ea typeface="ＭＳ Ｐ明朝" charset="-128"/>
              </a:rPr>
              <a:t>Foil scattering: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Coulomb &amp; nuclear scattering angle distribution calculated with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GEANT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9116"/>
            <a:ext cx="85010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>
                <a:solidFill>
                  <a:schemeClr val="accent1"/>
                </a:solidFill>
              </a:rPr>
              <a:t>N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>umerical simulation setup</a:t>
            </a:r>
            <a:endParaRPr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29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311467" y="44624"/>
            <a:ext cx="752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70C0"/>
                </a:solidFill>
              </a:rPr>
              <a:t>BM-QM field tracking error in acceleration mode 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9552" y="4213537"/>
            <a:ext cx="716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BM-QM field tracking error causes</a:t>
            </a:r>
          </a:p>
          <a:p>
            <a:r>
              <a:rPr lang="en-US" altLang="ja-JP" sz="2000" dirty="0" smtClean="0"/>
              <a:t>  - tune excursion during acceleration</a:t>
            </a:r>
            <a:endParaRPr kumimoji="1"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- </a:t>
            </a:r>
            <a:r>
              <a:rPr lang="en-US" altLang="ja-JP" sz="2000" dirty="0" err="1" smtClean="0"/>
              <a:t>emittance</a:t>
            </a:r>
            <a:r>
              <a:rPr lang="en-US" altLang="ja-JP" sz="2000" dirty="0" smtClean="0"/>
              <a:t> growth or beam loss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76470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BM-QM field tracking error </a:t>
            </a:r>
          </a:p>
        </p:txBody>
      </p:sp>
      <p:cxnSp>
        <p:nvCxnSpPr>
          <p:cNvPr id="20" name="直線コネクタ 19"/>
          <p:cNvCxnSpPr/>
          <p:nvPr/>
        </p:nvCxnSpPr>
        <p:spPr>
          <a:xfrm>
            <a:off x="467544" y="219557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67544" y="291565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67544" y="1475492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endCxn id="45" idx="0"/>
          </p:cNvCxnSpPr>
          <p:nvPr/>
        </p:nvCxnSpPr>
        <p:spPr>
          <a:xfrm>
            <a:off x="683568" y="133147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979712" y="133147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275856" y="133147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フリーフォーム 36"/>
          <p:cNvSpPr/>
          <p:nvPr/>
        </p:nvSpPr>
        <p:spPr>
          <a:xfrm>
            <a:off x="-604911" y="1459559"/>
            <a:ext cx="5176911" cy="1465385"/>
          </a:xfrm>
          <a:custGeom>
            <a:avLst/>
            <a:gdLst>
              <a:gd name="connsiteX0" fmla="*/ 0 w 5176911"/>
              <a:gd name="connsiteY0" fmla="*/ 731520 h 1465385"/>
              <a:gd name="connsiteX1" fmla="*/ 1308296 w 5176911"/>
              <a:gd name="connsiteY1" fmla="*/ 1463040 h 1465385"/>
              <a:gd name="connsiteX2" fmla="*/ 2588456 w 5176911"/>
              <a:gd name="connsiteY2" fmla="*/ 717453 h 1465385"/>
              <a:gd name="connsiteX3" fmla="*/ 3896751 w 5176911"/>
              <a:gd name="connsiteY3" fmla="*/ 0 h 1465385"/>
              <a:gd name="connsiteX4" fmla="*/ 5176911 w 5176911"/>
              <a:gd name="connsiteY4" fmla="*/ 717453 h 146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911" h="1465385">
                <a:moveTo>
                  <a:pt x="0" y="731520"/>
                </a:moveTo>
                <a:cubicBezTo>
                  <a:pt x="438443" y="1098452"/>
                  <a:pt x="876887" y="1465385"/>
                  <a:pt x="1308296" y="1463040"/>
                </a:cubicBezTo>
                <a:cubicBezTo>
                  <a:pt x="1739705" y="1460696"/>
                  <a:pt x="2157047" y="961293"/>
                  <a:pt x="2588456" y="717453"/>
                </a:cubicBezTo>
                <a:cubicBezTo>
                  <a:pt x="3019865" y="473613"/>
                  <a:pt x="3465342" y="0"/>
                  <a:pt x="3896751" y="0"/>
                </a:cubicBezTo>
                <a:cubicBezTo>
                  <a:pt x="4328160" y="0"/>
                  <a:pt x="4752535" y="358726"/>
                  <a:pt x="5176911" y="717453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-633046" y="1440803"/>
            <a:ext cx="5205046" cy="1484141"/>
          </a:xfrm>
          <a:custGeom>
            <a:avLst/>
            <a:gdLst>
              <a:gd name="connsiteX0" fmla="*/ 0 w 5205046"/>
              <a:gd name="connsiteY0" fmla="*/ 719797 h 1484141"/>
              <a:gd name="connsiteX1" fmla="*/ 1322363 w 5205046"/>
              <a:gd name="connsiteY1" fmla="*/ 1465384 h 1484141"/>
              <a:gd name="connsiteX2" fmla="*/ 2602523 w 5205046"/>
              <a:gd name="connsiteY2" fmla="*/ 832338 h 1484141"/>
              <a:gd name="connsiteX3" fmla="*/ 3910818 w 5205046"/>
              <a:gd name="connsiteY3" fmla="*/ 16412 h 1484141"/>
              <a:gd name="connsiteX4" fmla="*/ 5205046 w 5205046"/>
              <a:gd name="connsiteY4" fmla="*/ 733864 h 14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046" h="1484141">
                <a:moveTo>
                  <a:pt x="0" y="719797"/>
                </a:moveTo>
                <a:cubicBezTo>
                  <a:pt x="444304" y="1083212"/>
                  <a:pt x="888609" y="1446627"/>
                  <a:pt x="1322363" y="1465384"/>
                </a:cubicBezTo>
                <a:cubicBezTo>
                  <a:pt x="1756117" y="1484141"/>
                  <a:pt x="2171114" y="1073833"/>
                  <a:pt x="2602523" y="832338"/>
                </a:cubicBezTo>
                <a:cubicBezTo>
                  <a:pt x="3033932" y="590843"/>
                  <a:pt x="3477064" y="32824"/>
                  <a:pt x="3910818" y="16412"/>
                </a:cubicBezTo>
                <a:cubicBezTo>
                  <a:pt x="4344572" y="0"/>
                  <a:pt x="4774809" y="366932"/>
                  <a:pt x="5205046" y="733864"/>
                </a:cubicBez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79512" y="305966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Injection</a:t>
            </a:r>
          </a:p>
          <a:p>
            <a:pPr algn="ctr"/>
            <a:r>
              <a:rPr lang="en-US" altLang="ja-JP" dirty="0" smtClean="0"/>
              <a:t>(0ms)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627784" y="305966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Extraction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(20ms)</a:t>
            </a:r>
            <a:endParaRPr kumimoji="1" lang="ja-JP" altLang="en-US" dirty="0"/>
          </a:p>
        </p:txBody>
      </p:sp>
      <p:cxnSp>
        <p:nvCxnSpPr>
          <p:cNvPr id="62" name="直線コネクタ 61"/>
          <p:cNvCxnSpPr/>
          <p:nvPr/>
        </p:nvCxnSpPr>
        <p:spPr>
          <a:xfrm>
            <a:off x="2555776" y="3851756"/>
            <a:ext cx="432048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2987824" y="36357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QM field pattern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(sine-curve)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>
            <a:off x="251520" y="3851756"/>
            <a:ext cx="43204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683568" y="36357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kumimoji="1" lang="en-US" altLang="ja-JP" dirty="0" smtClean="0">
                <a:solidFill>
                  <a:srgbClr val="FF0000"/>
                </a:solidFill>
              </a:rPr>
              <a:t>M field pattern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( no sine-curve)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1763688" y="1835532"/>
            <a:ext cx="504056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矢印コネクタ 67"/>
          <p:cNvCxnSpPr>
            <a:stCxn id="21" idx="2"/>
            <a:endCxn id="66" idx="0"/>
          </p:cNvCxnSpPr>
          <p:nvPr/>
        </p:nvCxnSpPr>
        <p:spPr>
          <a:xfrm flipH="1">
            <a:off x="2015716" y="1164814"/>
            <a:ext cx="324036" cy="6707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539552" y="5445224"/>
            <a:ext cx="7164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It is important to</a:t>
            </a:r>
          </a:p>
          <a:p>
            <a:r>
              <a:rPr lang="en-US" altLang="ja-JP" sz="2000" dirty="0" smtClean="0"/>
              <a:t>  - understand the tracking error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  - control the tune during acceleration</a:t>
            </a:r>
          </a:p>
          <a:p>
            <a:r>
              <a:rPr lang="en-US" altLang="ja-JP" sz="2000" dirty="0" smtClean="0"/>
              <a:t>  - </a:t>
            </a:r>
            <a:r>
              <a:rPr lang="en-US" altLang="ja-JP" sz="2000" dirty="0" smtClean="0"/>
              <a:t>reproduce </a:t>
            </a:r>
            <a:r>
              <a:rPr lang="en-US" altLang="ja-JP" sz="2000" dirty="0" smtClean="0"/>
              <a:t>the error and tune excursion in simulation</a:t>
            </a:r>
          </a:p>
        </p:txBody>
      </p:sp>
      <p:grpSp>
        <p:nvGrpSpPr>
          <p:cNvPr id="81" name="グループ化 80"/>
          <p:cNvGrpSpPr/>
          <p:nvPr/>
        </p:nvGrpSpPr>
        <p:grpSpPr>
          <a:xfrm>
            <a:off x="5148064" y="467380"/>
            <a:ext cx="4032448" cy="5624175"/>
            <a:chOff x="5148064" y="467380"/>
            <a:chExt cx="4032448" cy="5624175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732240" y="4797152"/>
              <a:ext cx="111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Time (ms)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6200000">
              <a:off x="4315752" y="1525008"/>
              <a:ext cx="2033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Measured h</a:t>
              </a:r>
              <a:r>
                <a:rPr kumimoji="1" lang="en-US" altLang="ja-JP" dirty="0" smtClean="0"/>
                <a:t>or. tune</a:t>
              </a:r>
              <a:endParaRPr kumimoji="1" lang="ja-JP" altLang="en-US" dirty="0"/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620688"/>
              <a:ext cx="3267075" cy="42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テキスト ボックス 72"/>
            <p:cNvSpPr txBox="1"/>
            <p:nvPr/>
          </p:nvSpPr>
          <p:spPr>
            <a:xfrm rot="16200000">
              <a:off x="4328898" y="3541232"/>
              <a:ext cx="2007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Measured ve</a:t>
              </a:r>
              <a:r>
                <a:rPr kumimoji="1" lang="en-US" altLang="ja-JP" dirty="0" smtClean="0"/>
                <a:t>r. tune</a:t>
              </a:r>
              <a:endParaRPr kumimoji="1" lang="ja-JP" altLang="en-US" dirty="0"/>
            </a:p>
          </p:txBody>
        </p:sp>
        <p:cxnSp>
          <p:nvCxnSpPr>
            <p:cNvPr id="75" name="直線コネクタ 74"/>
            <p:cNvCxnSpPr/>
            <p:nvPr/>
          </p:nvCxnSpPr>
          <p:spPr>
            <a:xfrm>
              <a:off x="5364088" y="5661248"/>
              <a:ext cx="432048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5364088" y="5373216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5760640" y="5157192"/>
              <a:ext cx="3419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Measured tune w/o manipulation</a:t>
              </a:r>
              <a:endParaRPr kumimoji="1" lang="ja-JP" altLang="en-US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5760640" y="5445224"/>
              <a:ext cx="3419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Measured tune w/ manipulation</a:t>
              </a:r>
            </a:p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(QFM top 98% and QDL top 99%)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5688632" y="467380"/>
              <a:ext cx="2987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Operating point = (6.42, 6.42)</a:t>
              </a:r>
              <a:endParaRPr kumimoji="1" lang="ja-JP" altLang="en-US" dirty="0"/>
            </a:p>
          </p:txBody>
        </p:sp>
      </p:grp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148791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/>
          <p:cNvSpPr txBox="1">
            <a:spLocks noChangeArrowheads="1"/>
          </p:cNvSpPr>
          <p:nvPr/>
        </p:nvSpPr>
        <p:spPr bwMode="auto">
          <a:xfrm>
            <a:off x="467544" y="188640"/>
            <a:ext cx="62832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chemeClr val="accent1"/>
                </a:solidFill>
              </a:rPr>
              <a:t>Reconstruction of BM-QM tracking error </a:t>
            </a:r>
          </a:p>
          <a:p>
            <a:r>
              <a:rPr lang="en-US" altLang="ja-JP" sz="2800" b="1" dirty="0" smtClean="0">
                <a:solidFill>
                  <a:schemeClr val="accent1"/>
                </a:solidFill>
              </a:rPr>
              <a:t>in the simulation</a:t>
            </a:r>
            <a:endParaRPr lang="ja-JP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5652"/>
            <a:ext cx="7299151" cy="344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283968" y="644404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Time (ms)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615794" y="3775514"/>
            <a:ext cx="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Tune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55776" y="2555612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Horizontal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56176" y="2555612"/>
            <a:ext cx="90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Vertical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16550" y="5291916"/>
            <a:ext cx="167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Measured tune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Calculated tune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72934" y="5291916"/>
            <a:ext cx="167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Measured tune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Calculated tune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3608" y="128153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measured tune patterns </a:t>
            </a:r>
            <a:r>
              <a:rPr lang="en-US" altLang="ja-JP" dirty="0" smtClean="0"/>
              <a:t>were </a:t>
            </a:r>
            <a:r>
              <a:rPr lang="en-US" altLang="ja-JP" dirty="0" smtClean="0"/>
              <a:t>well reconstructed in our simulation.</a:t>
            </a:r>
          </a:p>
          <a:p>
            <a:r>
              <a:rPr lang="en-US" altLang="ja-JP" dirty="0" smtClean="0"/>
              <a:t>Tune </a:t>
            </a:r>
            <a:r>
              <a:rPr lang="en-US" altLang="ja-JP" dirty="0" smtClean="0"/>
              <a:t>during acceleration process was well controlled by changing QMs top current. </a:t>
            </a:r>
            <a:endParaRPr kumimoji="1"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17919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374119" y="374005"/>
            <a:ext cx="820891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Simpsons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(PIC particle tracking code developed by Dr. Shinji Machida)</a:t>
            </a:r>
            <a:endParaRPr lang="en-US" altLang="ja-JP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Imperfections included: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independent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- Measured main and </a:t>
            </a:r>
            <a:r>
              <a:rPr lang="en-US" altLang="ja-JP" dirty="0" err="1" smtClean="0">
                <a:solidFill>
                  <a:prstClr val="black"/>
                </a:solidFill>
                <a:latin typeface="+mn-lt"/>
                <a:ea typeface="ＭＳ Ｐ明朝" charset="-128"/>
              </a:rPr>
              <a:t>multipole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field components for all the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main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   BM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0~6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QM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1, 5, </a:t>
            </a:r>
            <a:r>
              <a:rPr lang="en-US" altLang="ja-JP" baseline="-25000" dirty="0">
                <a:solidFill>
                  <a:prstClr val="black"/>
                </a:solidFill>
                <a:latin typeface="+mn-lt"/>
                <a:ea typeface="ＭＳ Ｐ明朝" charset="-128"/>
              </a:rPr>
              <a:t>9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and SM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2, 8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) obtained from field measurements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- Alignment errors (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Δs,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</a:t>
            </a:r>
            <a:r>
              <a:rPr lang="en-US" altLang="ja-JP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) after the earthquake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Edge focus of the injection bump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from measured optical functions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Static leakage fields from the extraction beam </a:t>
            </a:r>
            <a:r>
              <a:rPr lang="en-US" altLang="ja-JP" dirty="0" smtClean="0">
                <a:latin typeface="+mn-lt"/>
                <a:ea typeface="ＭＳ Ｐ明朝" charset="-128"/>
              </a:rPr>
              <a:t>line: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  </a:t>
            </a:r>
            <a:r>
              <a:rPr lang="ja-JP" altLang="en-US" dirty="0" smtClean="0"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and SK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COD and optical </a:t>
            </a:r>
            <a:r>
              <a:rPr lang="en-US" altLang="ja-JP" dirty="0" smtClean="0">
                <a:latin typeface="+mn-lt"/>
                <a:ea typeface="ＭＳ Ｐ明朝" charset="-128"/>
              </a:rPr>
              <a:t>functions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BM-QM field tracking errors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</a:t>
            </a:r>
            <a:r>
              <a:rPr lang="en-US" altLang="ja-JP" dirty="0" smtClean="0">
                <a:latin typeface="+mn-lt"/>
                <a:ea typeface="ＭＳ Ｐ明朝" charset="-128"/>
              </a:rPr>
              <a:t>tune variation over acceleration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- 1-kHz BM ripple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   </a:t>
            </a:r>
            <a:r>
              <a:rPr lang="ja-JP" altLang="en-US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estimated from measured orbit variation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- 100-kHz ripple induced by injection bump magnets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turn-by-turn BPM data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u="sng" dirty="0">
                <a:solidFill>
                  <a:prstClr val="black"/>
                </a:solidFill>
                <a:latin typeface="+mn-lt"/>
                <a:ea typeface="ＭＳ Ｐ明朝" charset="-128"/>
              </a:rPr>
              <a:t>Foil scattering: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Coulomb &amp; nuclear scattering angle distribution calculated with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GEANT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9116"/>
            <a:ext cx="85010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>
                <a:solidFill>
                  <a:schemeClr val="accent1"/>
                </a:solidFill>
              </a:rPr>
              <a:t>N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>umerical simulation setup</a:t>
            </a:r>
            <a:endParaRPr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29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4" y="1859420"/>
            <a:ext cx="403813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89599" y="1268760"/>
            <a:ext cx="2304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COD</a:t>
            </a:r>
            <a:r>
              <a:rPr lang="ja-JP" altLang="en-US" dirty="0"/>
              <a:t> </a:t>
            </a:r>
            <a:r>
              <a:rPr lang="en-US" altLang="ja-JP" dirty="0" smtClean="0"/>
              <a:t>time dependence</a:t>
            </a:r>
          </a:p>
          <a:p>
            <a:r>
              <a:rPr kumimoji="1" lang="en-US" altLang="ja-JP" dirty="0" smtClean="0"/>
              <a:t>@ AC mode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94400" y="1268760"/>
            <a:ext cx="1921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w/o 1kHz COD cor.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w/ 1kHz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COD cor.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5169" y="609329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(ms)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895466" y="3768464"/>
            <a:ext cx="21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Horizontal COD (mm)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467" y="116632"/>
            <a:ext cx="7932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70C0"/>
                </a:solidFill>
              </a:rPr>
              <a:t>COD caused by 1-kHz BM ripple </a:t>
            </a:r>
            <a:r>
              <a:rPr lang="en-US" altLang="ja-JP" sz="3200" b="1" dirty="0" smtClean="0">
                <a:solidFill>
                  <a:srgbClr val="0070C0"/>
                </a:solidFill>
              </a:rPr>
              <a:t>and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 COD correction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3445" y="19403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BPM0101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07129" y="30141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BPM0301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07130" y="40770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BPM0701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07131" y="51479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BPM1501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55976" y="2060848"/>
            <a:ext cx="4788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COD by 1-kHz BM ripple makes</a:t>
            </a:r>
          </a:p>
          <a:p>
            <a:r>
              <a:rPr lang="en-US" altLang="ja-JP" sz="2000" dirty="0" smtClean="0"/>
              <a:t>  - reduction </a:t>
            </a:r>
            <a:r>
              <a:rPr kumimoji="1" lang="en-US" altLang="ja-JP" sz="2000" dirty="0" smtClean="0"/>
              <a:t>of collimator physical aperture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- deformation of injection painting function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- tune fluctuation from COD and </a:t>
            </a:r>
            <a:r>
              <a:rPr kumimoji="1" lang="en-US" altLang="ja-JP" sz="2000" dirty="0" err="1" smtClean="0"/>
              <a:t>sextupole</a:t>
            </a:r>
            <a:r>
              <a:rPr kumimoji="1" lang="en-US" altLang="ja-JP" sz="2000" dirty="0" smtClean="0"/>
              <a:t>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</a:t>
            </a:r>
            <a:r>
              <a:rPr kumimoji="1" lang="en-US" altLang="ja-JP" sz="2000" dirty="0" smtClean="0"/>
              <a:t>components (K1=K2</a:t>
            </a:r>
            <a:r>
              <a:rPr lang="en-US" altLang="ja-JP" sz="2000" dirty="0" smtClean="0">
                <a:latin typeface="Symbol" pitchFamily="18" charset="2"/>
              </a:rPr>
              <a:t>D</a:t>
            </a:r>
            <a:r>
              <a:rPr kumimoji="1" lang="en-US" altLang="ja-JP" sz="2000" dirty="0" smtClean="0"/>
              <a:t>x)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55976" y="4077072"/>
            <a:ext cx="4788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Successful to correct the 1-kHz COD fluctuation from BM ripple by steering magnets.</a:t>
            </a:r>
            <a:endParaRPr lang="en-US" altLang="ja-JP" sz="2000" dirty="0"/>
          </a:p>
          <a:p>
            <a:r>
              <a:rPr lang="en-US" altLang="ja-JP" sz="2000" dirty="0" smtClean="0"/>
              <a:t>Remain CODs were added into the simulation.</a:t>
            </a:r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23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148791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374119" y="374005"/>
            <a:ext cx="820891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Simpsons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(PIC particle tracking code developed by Dr. Shinji Machida)</a:t>
            </a:r>
            <a:endParaRPr lang="en-US" altLang="ja-JP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Imperfections included: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independent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- Measured main and </a:t>
            </a:r>
            <a:r>
              <a:rPr lang="en-US" altLang="ja-JP" dirty="0" err="1" smtClean="0">
                <a:solidFill>
                  <a:prstClr val="black"/>
                </a:solidFill>
                <a:latin typeface="+mn-lt"/>
                <a:ea typeface="ＭＳ Ｐ明朝" charset="-128"/>
              </a:rPr>
              <a:t>multipole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field components for all the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main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   BM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0~6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QM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1, 5, </a:t>
            </a:r>
            <a:r>
              <a:rPr lang="en-US" altLang="ja-JP" baseline="-25000" dirty="0">
                <a:solidFill>
                  <a:prstClr val="black"/>
                </a:solidFill>
                <a:latin typeface="+mn-lt"/>
                <a:ea typeface="ＭＳ Ｐ明朝" charset="-128"/>
              </a:rPr>
              <a:t>9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and SM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2, 8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) obtained from field measurements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- Alignment errors (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Δs,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</a:t>
            </a:r>
            <a:r>
              <a:rPr lang="en-US" altLang="ja-JP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) after the earthquake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Edge focus of the injection bump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from measured optical functions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Static leakage fields from the extraction beam </a:t>
            </a:r>
            <a:r>
              <a:rPr lang="en-US" altLang="ja-JP" dirty="0" smtClean="0">
                <a:latin typeface="+mn-lt"/>
                <a:ea typeface="ＭＳ Ｐ明朝" charset="-128"/>
              </a:rPr>
              <a:t>line: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  </a:t>
            </a:r>
            <a:r>
              <a:rPr lang="ja-JP" altLang="en-US" dirty="0" smtClean="0"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and SK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COD and optical </a:t>
            </a:r>
            <a:r>
              <a:rPr lang="en-US" altLang="ja-JP" dirty="0" smtClean="0">
                <a:latin typeface="+mn-lt"/>
                <a:ea typeface="ＭＳ Ｐ明朝" charset="-128"/>
              </a:rPr>
              <a:t>functions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BM-QM field tracking errors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</a:t>
            </a:r>
            <a:r>
              <a:rPr lang="en-US" altLang="ja-JP" dirty="0" smtClean="0">
                <a:latin typeface="+mn-lt"/>
                <a:ea typeface="ＭＳ Ｐ明朝" charset="-128"/>
              </a:rPr>
              <a:t>tune variation over acceleration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- 1-kHz BM ripple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measured orbit variation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- 100-kHz ripple induced by injection bump magnets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   </a:t>
            </a:r>
            <a:r>
              <a:rPr lang="ja-JP" altLang="en-US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estimated from turn-by-turn BPM data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u="sng" dirty="0">
                <a:solidFill>
                  <a:prstClr val="black"/>
                </a:solidFill>
                <a:latin typeface="+mn-lt"/>
                <a:ea typeface="ＭＳ Ｐ明朝" charset="-128"/>
              </a:rPr>
              <a:t>Foil scattering: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Coulomb &amp; nuclear scattering angle distribution calculated with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GEANT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9116"/>
            <a:ext cx="85010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>
                <a:solidFill>
                  <a:schemeClr val="accent1"/>
                </a:solidFill>
              </a:rPr>
              <a:t>N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>umerical simulation setup</a:t>
            </a:r>
            <a:endParaRPr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29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4046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/>
              <a:t>Outline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1844824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3200" dirty="0" smtClean="0"/>
              <a:t> Introduction of the 3GeV RCS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Lattice imperfections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3200" dirty="0" smtClean="0"/>
              <a:t> Comparison between experiments and simulations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Measures of the lattice imperfections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Summary</a:t>
            </a:r>
            <a:endParaRPr kumimoji="1" lang="ja-JP" altLang="en-US" sz="32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グループ化 46"/>
          <p:cNvGrpSpPr/>
          <p:nvPr/>
        </p:nvGrpSpPr>
        <p:grpSpPr>
          <a:xfrm>
            <a:off x="264722" y="3784778"/>
            <a:ext cx="5298836" cy="2999720"/>
            <a:chOff x="264722" y="3784778"/>
            <a:chExt cx="5298836" cy="299972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57" y="4323761"/>
              <a:ext cx="4860032" cy="215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2456499" y="6415166"/>
              <a:ext cx="1144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Time (ms)</a:t>
              </a:r>
              <a:endParaRPr lang="ja-JP" altLang="en-US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 rot="16200000">
              <a:off x="-912524" y="497338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Kick angle of ripple (mrad)</a:t>
              </a:r>
              <a:endParaRPr lang="ja-JP" altLang="en-US" dirty="0">
                <a:solidFill>
                  <a:prstClr val="black"/>
                </a:solidFill>
                <a:ea typeface="ＭＳ Ｐゴシック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2568743" y="4107737"/>
              <a:ext cx="0" cy="208823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" name="直線コネクタ 5"/>
            <p:cNvCxnSpPr/>
            <p:nvPr/>
          </p:nvCxnSpPr>
          <p:spPr>
            <a:xfrm>
              <a:off x="1047050" y="4107737"/>
              <a:ext cx="0" cy="208823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" name="直線矢印コネクタ 6"/>
            <p:cNvCxnSpPr/>
            <p:nvPr/>
          </p:nvCxnSpPr>
          <p:spPr>
            <a:xfrm>
              <a:off x="1047050" y="4374564"/>
              <a:ext cx="150982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8" name="テキスト ボックス 7"/>
            <p:cNvSpPr txBox="1"/>
            <p:nvPr/>
          </p:nvSpPr>
          <p:spPr>
            <a:xfrm>
              <a:off x="1249072" y="4079792"/>
              <a:ext cx="896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 </a:t>
              </a:r>
              <a:r>
                <a:rPr lang="en-US" altLang="ja-JP" dirty="0">
                  <a:solidFill>
                    <a:prstClr val="black"/>
                  </a:solidFill>
                  <a:ea typeface="ＭＳ Ｐゴシック"/>
                </a:rPr>
                <a:t>F</a:t>
              </a: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lattop</a:t>
              </a:r>
              <a:endParaRPr lang="ja-JP" altLang="en-US" dirty="0">
                <a:solidFill>
                  <a:prstClr val="black"/>
                </a:solidFill>
                <a:ea typeface="ＭＳ Ｐゴシック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3989853" y="4132120"/>
              <a:ext cx="0" cy="208823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" name="直線矢印コネクタ 9"/>
            <p:cNvCxnSpPr/>
            <p:nvPr/>
          </p:nvCxnSpPr>
          <p:spPr>
            <a:xfrm>
              <a:off x="2566402" y="4371386"/>
              <a:ext cx="143297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1" name="テキスト ボックス 10"/>
            <p:cNvSpPr txBox="1"/>
            <p:nvPr/>
          </p:nvSpPr>
          <p:spPr>
            <a:xfrm>
              <a:off x="2652127" y="4087779"/>
              <a:ext cx="1848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>
                  <a:solidFill>
                    <a:prstClr val="black"/>
                  </a:solidFill>
                  <a:ea typeface="ＭＳ Ｐゴシック"/>
                </a:rPr>
                <a:t>F</a:t>
              </a: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all time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of injection bump</a:t>
              </a:r>
              <a:endParaRPr lang="ja-JP" altLang="en-US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83568" y="3784778"/>
              <a:ext cx="4879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 smtClean="0">
                  <a:solidFill>
                    <a:prstClr val="black"/>
                  </a:solidFill>
                  <a:ea typeface="ＭＳ Ｐゴシック"/>
                </a:rPr>
                <a:t>Time structure of 100-kHz dipole field ripple</a:t>
              </a:r>
              <a:endParaRPr lang="ja-JP" altLang="en-US" sz="200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109486" y="4666068"/>
              <a:ext cx="1171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srgbClr val="FF0000"/>
                  </a:solidFill>
                  <a:ea typeface="ＭＳ Ｐゴシック"/>
                </a:rPr>
                <a:t>Horizontal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srgbClr val="0000FF"/>
                  </a:solidFill>
                  <a:ea typeface="ＭＳ Ｐゴシック"/>
                </a:rPr>
                <a:t>Vertical</a:t>
              </a:r>
              <a:endParaRPr lang="ja-JP" altLang="en-US" dirty="0">
                <a:solidFill>
                  <a:srgbClr val="0000FF"/>
                </a:solidFill>
                <a:ea typeface="ＭＳ Ｐゴシック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128153" y="5594088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~100 kHz</a:t>
              </a:r>
              <a:endParaRPr lang="ja-JP" altLang="en-US" dirty="0">
                <a:solidFill>
                  <a:prstClr val="black"/>
                </a:solidFill>
                <a:ea typeface="ＭＳ Ｐゴシック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9" y="1476330"/>
            <a:ext cx="4786225" cy="20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290468" y="3449121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Frequency (MHz)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-172965" y="2121108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Power (dB)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5576" y="1179368"/>
            <a:ext cx="4886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FFT spectrum of BPM signal when bump ON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160590" y="1798258"/>
            <a:ext cx="0" cy="36064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3037392" y="151083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f</a:t>
            </a:r>
            <a:r>
              <a:rPr lang="en-US" altLang="ja-JP" baseline="-25000" dirty="0" smtClean="0">
                <a:solidFill>
                  <a:prstClr val="black"/>
                </a:solidFill>
                <a:ea typeface="ＭＳ Ｐゴシック"/>
              </a:rPr>
              <a:t>rev 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x 5</a:t>
            </a:r>
            <a:endParaRPr lang="en-US" altLang="ja-JP" baseline="-25000" dirty="0" smtClean="0">
              <a:solidFill>
                <a:prstClr val="black"/>
              </a:solidFill>
              <a:ea typeface="ＭＳ Ｐゴシック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1541814" y="1501308"/>
            <a:ext cx="1285929" cy="646331"/>
            <a:chOff x="1541814" y="1501308"/>
            <a:chExt cx="1285929" cy="646331"/>
          </a:xfrm>
        </p:grpSpPr>
        <p:cxnSp>
          <p:nvCxnSpPr>
            <p:cNvPr id="21" name="直線矢印コネクタ 20"/>
            <p:cNvCxnSpPr/>
            <p:nvPr/>
          </p:nvCxnSpPr>
          <p:spPr>
            <a:xfrm>
              <a:off x="2698134" y="1826833"/>
              <a:ext cx="0" cy="28924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2" name="テキスト ボックス 21"/>
            <p:cNvSpPr txBox="1"/>
            <p:nvPr/>
          </p:nvSpPr>
          <p:spPr>
            <a:xfrm>
              <a:off x="1541814" y="1501308"/>
              <a:ext cx="12859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latin typeface="Symbol" pitchFamily="18" charset="2"/>
                  <a:ea typeface="ＭＳ Ｐゴシック"/>
                </a:rPr>
                <a:t>b</a:t>
              </a: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 side-band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Peak</a:t>
              </a: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2843808" y="1628800"/>
            <a:ext cx="5962189" cy="923330"/>
            <a:chOff x="2843808" y="1628800"/>
            <a:chExt cx="5962189" cy="923330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2843808" y="2276872"/>
              <a:ext cx="8800" cy="15326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4" name="直線コネクタ 23"/>
            <p:cNvCxnSpPr/>
            <p:nvPr/>
          </p:nvCxnSpPr>
          <p:spPr>
            <a:xfrm>
              <a:off x="2843808" y="2276872"/>
              <a:ext cx="273630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5" name="テキスト ボックス 24"/>
            <p:cNvSpPr txBox="1"/>
            <p:nvPr/>
          </p:nvSpPr>
          <p:spPr>
            <a:xfrm>
              <a:off x="5652120" y="1628800"/>
              <a:ext cx="31538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Side-band peak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excited by 100-kHz ripple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induced by injection bump field</a:t>
              </a:r>
              <a:endParaRPr lang="en-US" altLang="ja-JP" dirty="0">
                <a:solidFill>
                  <a:prstClr val="black"/>
                </a:solidFill>
                <a:ea typeface="ＭＳ Ｐゴシック"/>
              </a:endParaRP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295369" y="243264"/>
            <a:ext cx="709814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100" b="1" dirty="0" smtClean="0">
                <a:solidFill>
                  <a:schemeClr val="accent1"/>
                </a:solidFill>
              </a:rPr>
              <a:t>100</a:t>
            </a:r>
            <a:r>
              <a:rPr lang="en-US" altLang="ja-JP" sz="3100" b="1" dirty="0">
                <a:solidFill>
                  <a:schemeClr val="accent1"/>
                </a:solidFill>
              </a:rPr>
              <a:t>-</a:t>
            </a:r>
            <a:r>
              <a:rPr lang="en-US" altLang="ja-JP" sz="3100" b="1" dirty="0" smtClean="0">
                <a:solidFill>
                  <a:schemeClr val="accent1"/>
                </a:solidFill>
              </a:rPr>
              <a:t>kHz dipole field ripple</a:t>
            </a:r>
          </a:p>
          <a:p>
            <a:r>
              <a:rPr lang="en-US" altLang="ja-JP" sz="3100" b="1" dirty="0" smtClean="0">
                <a:solidFill>
                  <a:schemeClr val="accent1"/>
                </a:solidFill>
              </a:rPr>
              <a:t>induced by injection bump field</a:t>
            </a:r>
            <a:endParaRPr lang="ja-JP" altLang="en-US" sz="3100" b="1" dirty="0">
              <a:solidFill>
                <a:schemeClr val="accent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05526" y="161315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srgbClr val="FF0000"/>
                </a:solidFill>
                <a:ea typeface="ＭＳ Ｐゴシック"/>
              </a:rPr>
              <a:t>Horizontal</a:t>
            </a:r>
          </a:p>
        </p:txBody>
      </p:sp>
      <p:grpSp>
        <p:nvGrpSpPr>
          <p:cNvPr id="48" name="グループ化 47"/>
          <p:cNvGrpSpPr/>
          <p:nvPr/>
        </p:nvGrpSpPr>
        <p:grpSpPr>
          <a:xfrm>
            <a:off x="5436096" y="2564904"/>
            <a:ext cx="3744416" cy="4176464"/>
            <a:chOff x="5436096" y="2564904"/>
            <a:chExt cx="3744416" cy="4176464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5452951" y="5417929"/>
              <a:ext cx="35835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 smtClean="0">
                  <a:solidFill>
                    <a:srgbClr val="0000FF"/>
                  </a:solidFill>
                  <a:ea typeface="ＭＳ Ｐゴシック"/>
                </a:rPr>
                <a:t>This fast ripple excites additional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 smtClean="0">
                  <a:solidFill>
                    <a:srgbClr val="0000FF"/>
                  </a:solidFill>
                  <a:ea typeface="ＭＳ Ｐゴシック"/>
                </a:rPr>
                <a:t>betatron resonances at 0.2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 smtClean="0">
                  <a:solidFill>
                    <a:srgbClr val="0000FF"/>
                  </a:solidFill>
                  <a:ea typeface="ＭＳ Ｐゴシック"/>
                </a:rPr>
                <a:t>during injection (first ~1 ms)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 smtClean="0">
                  <a:solidFill>
                    <a:srgbClr val="0000FF"/>
                  </a:solidFill>
                  <a:ea typeface="ＭＳ Ｐゴシック"/>
                </a:rPr>
                <a:t>and affects the beam.</a:t>
              </a:r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5868144" y="2852936"/>
              <a:ext cx="3312368" cy="2500331"/>
              <a:chOff x="630407" y="986960"/>
              <a:chExt cx="3312368" cy="2500331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137" y="1255276"/>
                <a:ext cx="2341527" cy="2197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0" name="直線コネクタ 29"/>
              <p:cNvCxnSpPr/>
              <p:nvPr/>
            </p:nvCxnSpPr>
            <p:spPr>
              <a:xfrm>
                <a:off x="1187982" y="1884531"/>
                <a:ext cx="183750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470654" y="1336818"/>
                <a:ext cx="0" cy="1839432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32" name="テキスト ボックス 31"/>
              <p:cNvSpPr txBox="1"/>
              <p:nvPr/>
            </p:nvSpPr>
            <p:spPr>
              <a:xfrm rot="16200000">
                <a:off x="624155" y="1206030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Symbol" pitchFamily="18" charset="2"/>
                    <a:ea typeface="ＭＳ Ｐゴシック"/>
                  </a:rPr>
                  <a:t>n</a:t>
                </a:r>
                <a:r>
                  <a:rPr lang="en-US" altLang="ja-JP" baseline="-25000" dirty="0" smtClean="0">
                    <a:solidFill>
                      <a:prstClr val="black"/>
                    </a:solidFill>
                    <a:ea typeface="ＭＳ Ｐゴシック"/>
                  </a:rPr>
                  <a:t>x</a:t>
                </a:r>
                <a:endParaRPr lang="ja-JP" altLang="en-US" baseline="-250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020637" y="1591166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dirty="0" smtClean="0">
                    <a:solidFill>
                      <a:srgbClr val="FF0000"/>
                    </a:solidFill>
                    <a:ea typeface="ＭＳ Ｐゴシック"/>
                  </a:rPr>
                  <a:t>0.2</a:t>
                </a:r>
                <a:endParaRPr lang="ja-JP" altLang="en-US" dirty="0">
                  <a:solidFill>
                    <a:srgbClr val="FF0000"/>
                  </a:solidFill>
                  <a:ea typeface="ＭＳ Ｐゴシック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 rot="16200000">
                <a:off x="2340542" y="1353312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dirty="0" smtClean="0">
                    <a:solidFill>
                      <a:srgbClr val="FF0000"/>
                    </a:solidFill>
                    <a:ea typeface="ＭＳ Ｐゴシック"/>
                  </a:rPr>
                  <a:t>0.2</a:t>
                </a:r>
                <a:endParaRPr lang="ja-JP" altLang="en-US" dirty="0">
                  <a:solidFill>
                    <a:srgbClr val="FF0000"/>
                  </a:solidFill>
                  <a:ea typeface="ＭＳ Ｐゴシック"/>
                </a:endParaRPr>
              </a:p>
            </p:txBody>
          </p:sp>
          <p:sp>
            <p:nvSpPr>
              <p:cNvPr id="35" name="円/楕円 34"/>
              <p:cNvSpPr>
                <a:spLocks noChangeAspect="1"/>
              </p:cNvSpPr>
              <p:nvPr/>
            </p:nvSpPr>
            <p:spPr>
              <a:xfrm>
                <a:off x="2823181" y="1448058"/>
                <a:ext cx="109452" cy="109452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83915" y="3117959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Symbol" pitchFamily="18" charset="2"/>
                  </a:rPr>
                  <a:t>n</a:t>
                </a:r>
                <a:r>
                  <a:rPr lang="en-US" altLang="ja-JP" baseline="-25000" dirty="0"/>
                  <a:t>y</a:t>
                </a:r>
                <a:endParaRPr kumimoji="1" lang="ja-JP" altLang="en-US" baseline="-25000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730584" y="986960"/>
                <a:ext cx="1212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(6.45,6.42)</a:t>
                </a:r>
                <a:endParaRPr kumimoji="1" lang="ja-JP" altLang="en-US" dirty="0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5436096" y="2564904"/>
              <a:ext cx="3707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Tune footprint calculated at the end of beam injection</a:t>
              </a:r>
              <a:endParaRPr lang="ja-JP" altLang="en-US" dirty="0">
                <a:solidFill>
                  <a:prstClr val="black"/>
                </a:solidFill>
                <a:ea typeface="ＭＳ Ｐゴシック"/>
              </a:endParaRPr>
            </a:p>
          </p:txBody>
        </p:sp>
      </p:grpSp>
      <p:sp>
        <p:nvSpPr>
          <p:cNvPr id="45" name="スライド番号プレースホル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854507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rcsinjarea-saham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85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2" y="5052366"/>
            <a:ext cx="286455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7" y="2825451"/>
            <a:ext cx="2305682" cy="217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矢印コネクタ 3"/>
          <p:cNvCxnSpPr/>
          <p:nvPr/>
        </p:nvCxnSpPr>
        <p:spPr bwMode="auto">
          <a:xfrm flipH="1">
            <a:off x="2299141" y="3153446"/>
            <a:ext cx="504056" cy="246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テキスト ボックス 4"/>
          <p:cNvSpPr txBox="1"/>
          <p:nvPr/>
        </p:nvSpPr>
        <p:spPr>
          <a:xfrm>
            <a:off x="2748304" y="295606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RF shield strip</a:t>
            </a:r>
          </a:p>
          <a:p>
            <a:r>
              <a:rPr kumimoji="1" lang="en-US" altLang="ja-JP" dirty="0" smtClean="0"/>
              <a:t> (Cu)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 bwMode="auto">
          <a:xfrm>
            <a:off x="1432418" y="3153446"/>
            <a:ext cx="358970" cy="401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771897" y="2854394"/>
            <a:ext cx="107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Capacitor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2749" y="424947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Flange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2350621"/>
            <a:ext cx="539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Schematic drawing of the rf-shielded ceramics chamber</a:t>
            </a:r>
          </a:p>
          <a:p>
            <a:r>
              <a:rPr lang="en-US" altLang="ja-JP" dirty="0"/>
              <a:t>i</a:t>
            </a:r>
            <a:r>
              <a:rPr kumimoji="1" lang="en-US" altLang="ja-JP" dirty="0" smtClean="0"/>
              <a:t>nstalled in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the injection bump magnets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6602" y="4817620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quivalent </a:t>
            </a:r>
            <a:r>
              <a:rPr lang="en-US" altLang="ja-JP" dirty="0"/>
              <a:t>circuit of the RF shield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44624"/>
            <a:ext cx="6614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Source of 100-kHz dipole field ripple</a:t>
            </a:r>
            <a:endParaRPr lang="ja-JP" altLang="en-US" sz="3200" b="1" dirty="0">
              <a:solidFill>
                <a:schemeClr val="accent1"/>
              </a:solidFill>
              <a:ea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39952" y="3012335"/>
            <a:ext cx="500404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</a:t>
            </a:r>
            <a:r>
              <a:rPr lang="en-US" altLang="ja-JP" dirty="0" smtClean="0">
                <a:solidFill>
                  <a:srgbClr val="FF0000"/>
                </a:solidFill>
              </a:rPr>
              <a:t>esonant current in the rf shield loop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</a:t>
            </a:r>
            <a:r>
              <a:rPr lang="en-US" altLang="ja-JP" dirty="0" smtClean="0">
                <a:solidFill>
                  <a:srgbClr val="FF0000"/>
                </a:solidFill>
              </a:rPr>
              <a:t>nduced by dB/</a:t>
            </a:r>
            <a:r>
              <a:rPr lang="en-US" altLang="ja-JP" dirty="0" err="1" smtClean="0">
                <a:solidFill>
                  <a:srgbClr val="FF0000"/>
                </a:solidFill>
              </a:rPr>
              <a:t>dt</a:t>
            </a:r>
            <a:r>
              <a:rPr lang="en-US" altLang="ja-JP" dirty="0" smtClean="0">
                <a:solidFill>
                  <a:srgbClr val="FF0000"/>
                </a:solidFill>
              </a:rPr>
              <a:t> of the injection bump field</a:t>
            </a:r>
          </a:p>
          <a:p>
            <a:endParaRPr lang="en-US" altLang="ja-JP" sz="700" dirty="0"/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dirty="0" smtClean="0"/>
              <a:t> If the </a:t>
            </a:r>
            <a:r>
              <a:rPr lang="en-US" altLang="ja-JP" dirty="0" err="1" smtClean="0"/>
              <a:t>rf</a:t>
            </a:r>
            <a:r>
              <a:rPr lang="en-US" altLang="ja-JP" dirty="0"/>
              <a:t> </a:t>
            </a:r>
            <a:r>
              <a:rPr lang="en-US" altLang="ja-JP" dirty="0" smtClean="0"/>
              <a:t>shield keep a symmetric configuration,</a:t>
            </a:r>
          </a:p>
          <a:p>
            <a:r>
              <a:rPr lang="en-US" altLang="ja-JP" dirty="0" smtClean="0"/>
              <a:t>       the ripple field can be canceled out through</a:t>
            </a:r>
          </a:p>
          <a:p>
            <a:r>
              <a:rPr lang="en-US" altLang="ja-JP" dirty="0" smtClean="0"/>
              <a:t>       the four injection bump magnets (- + + -).</a:t>
            </a:r>
            <a:endParaRPr lang="en-US" altLang="ja-JP" dirty="0"/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dirty="0"/>
              <a:t> </a:t>
            </a:r>
            <a:r>
              <a:rPr lang="en-US" altLang="ja-JP" dirty="0" smtClean="0"/>
              <a:t>But now the symmetric condition is destroyed</a:t>
            </a:r>
          </a:p>
          <a:p>
            <a:r>
              <a:rPr lang="en-US" altLang="ja-JP" dirty="0" smtClean="0"/>
              <a:t>       because a part of capacitors is now removed;</a:t>
            </a:r>
          </a:p>
          <a:p>
            <a:r>
              <a:rPr lang="en-US" altLang="ja-JP" dirty="0" smtClean="0"/>
              <a:t>       some capacitors burned out</a:t>
            </a:r>
          </a:p>
          <a:p>
            <a:r>
              <a:rPr lang="en-US" altLang="ja-JP" dirty="0" smtClean="0"/>
              <a:t>       in turning on the injection bump field</a:t>
            </a:r>
          </a:p>
          <a:p>
            <a:r>
              <a:rPr lang="en-US" altLang="ja-JP" dirty="0" smtClean="0"/>
              <a:t>       because of the lack of withstand voltage.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dirty="0" smtClean="0"/>
              <a:t>Such asymmetric configurations of the </a:t>
            </a:r>
            <a:r>
              <a:rPr lang="en-US" altLang="ja-JP" dirty="0" err="1" smtClean="0"/>
              <a:t>rf</a:t>
            </a:r>
            <a:r>
              <a:rPr lang="en-US" altLang="ja-JP" dirty="0" smtClean="0"/>
              <a:t> shield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spoil the cancelation and the remaining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field ripple component affects the beam.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004048" y="2602243"/>
            <a:ext cx="4139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dirty="0" smtClean="0">
                <a:solidFill>
                  <a:schemeClr val="accent2"/>
                </a:solidFill>
              </a:rPr>
              <a:t>Y. Shobuda et al, PRST-AB 12, 032401 (2009)</a:t>
            </a:r>
            <a:endParaRPr lang="ja-JP" altLang="en-US" sz="1600" u="sng" dirty="0">
              <a:solidFill>
                <a:schemeClr val="accent2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779912" y="1484784"/>
            <a:ext cx="165618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002423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374119" y="374005"/>
            <a:ext cx="820891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Simpsons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(PIC particle tracking code developed by Dr. Shinji Machida)</a:t>
            </a:r>
            <a:endParaRPr lang="en-US" altLang="ja-JP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明朝" charset="-128"/>
              </a:rPr>
              <a:t>Imperfections included: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independent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- Measured main and </a:t>
            </a:r>
            <a:r>
              <a:rPr lang="en-US" altLang="ja-JP" dirty="0" err="1" smtClean="0">
                <a:solidFill>
                  <a:prstClr val="black"/>
                </a:solidFill>
                <a:latin typeface="+mn-lt"/>
                <a:ea typeface="ＭＳ Ｐ明朝" charset="-128"/>
              </a:rPr>
              <a:t>multipole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field components for all the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main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      BM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0~6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QM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1, 5, </a:t>
            </a:r>
            <a:r>
              <a:rPr lang="en-US" altLang="ja-JP" baseline="-25000" dirty="0">
                <a:solidFill>
                  <a:prstClr val="black"/>
                </a:solidFill>
                <a:latin typeface="+mn-lt"/>
                <a:ea typeface="ＭＳ Ｐ明朝" charset="-128"/>
              </a:rPr>
              <a:t>9</a:t>
            </a:r>
            <a:r>
              <a:rPr lang="en-US" altLang="ja-JP" dirty="0">
                <a:solidFill>
                  <a:prstClr val="black"/>
                </a:solidFill>
                <a:latin typeface="+mn-lt"/>
                <a:ea typeface="ＭＳ Ｐ明朝" charset="-128"/>
              </a:rPr>
              <a:t>),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and SM (K</a:t>
            </a:r>
            <a:r>
              <a:rPr lang="en-US" altLang="ja-JP" baseline="-25000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2, 8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) obtained from field measurements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- Alignment errors (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, Δs, </a:t>
            </a:r>
            <a:r>
              <a:rPr lang="en-US" altLang="ja-JP" dirty="0" err="1" smtClean="0">
                <a:latin typeface="+mn-lt"/>
                <a:cs typeface="Times New Roman" pitchFamily="18" charset="0"/>
              </a:rPr>
              <a:t>Δ</a:t>
            </a:r>
            <a:r>
              <a:rPr lang="en-US" altLang="ja-JP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dirty="0" smtClean="0">
                <a:latin typeface="+mn-lt"/>
                <a:cs typeface="Times New Roman" pitchFamily="18" charset="0"/>
              </a:rPr>
              <a:t>) after the earthquake</a:t>
            </a:r>
            <a:endParaRPr lang="en-US" altLang="ja-JP" dirty="0">
              <a:solidFill>
                <a:prstClr val="black"/>
              </a:solidFill>
              <a:latin typeface="+mn-lt"/>
              <a:ea typeface="ＭＳ Ｐ明朝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Time 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Edge focus of the injection bump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from measured optical functions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Static leakage fields from the extraction beam </a:t>
            </a:r>
            <a:r>
              <a:rPr lang="en-US" altLang="ja-JP" dirty="0" smtClean="0">
                <a:latin typeface="+mn-lt"/>
                <a:ea typeface="ＭＳ Ｐ明朝" charset="-128"/>
              </a:rPr>
              <a:t>line: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  </a:t>
            </a:r>
            <a:r>
              <a:rPr lang="ja-JP" altLang="en-US" dirty="0" smtClean="0">
                <a:latin typeface="+mn-lt"/>
                <a:ea typeface="ＭＳ Ｐ明朝" charset="-128"/>
              </a:rPr>
              <a:t>　   </a:t>
            </a:r>
            <a:r>
              <a:rPr lang="en-US" altLang="ja-JP" dirty="0" smtClean="0">
                <a:latin typeface="+mn-lt"/>
                <a:ea typeface="ＭＳ Ｐ明朝" charset="-128"/>
              </a:rPr>
              <a:t>   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>
                <a:latin typeface="+mn-lt"/>
                <a:ea typeface="ＭＳ Ｐ明朝" charset="-128"/>
              </a:rPr>
              <a:t> </a:t>
            </a:r>
            <a:r>
              <a:rPr lang="en-US" altLang="ja-JP" dirty="0" smtClean="0">
                <a:latin typeface="+mn-lt"/>
                <a:ea typeface="ＭＳ Ｐ明朝" charset="-128"/>
              </a:rPr>
              <a:t>and SK</a:t>
            </a:r>
            <a:r>
              <a:rPr lang="en-US" altLang="ja-JP" baseline="-25000" dirty="0" smtClean="0">
                <a:latin typeface="+mn-lt"/>
                <a:ea typeface="ＭＳ Ｐ明朝" charset="-128"/>
              </a:rPr>
              <a:t>0,1</a:t>
            </a:r>
            <a:r>
              <a:rPr lang="en-US" altLang="ja-JP" dirty="0" smtClean="0">
                <a:latin typeface="+mn-lt"/>
                <a:ea typeface="ＭＳ Ｐ明朝" charset="-128"/>
              </a:rPr>
              <a:t>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COD and optical </a:t>
            </a:r>
            <a:r>
              <a:rPr lang="en-US" altLang="ja-JP" dirty="0" smtClean="0">
                <a:latin typeface="+mn-lt"/>
                <a:ea typeface="ＭＳ Ｐ明朝" charset="-128"/>
              </a:rPr>
              <a:t>functions</a:t>
            </a:r>
            <a:endParaRPr lang="en-US" altLang="ja-JP" dirty="0">
              <a:latin typeface="+mn-lt"/>
              <a:ea typeface="ＭＳ Ｐ明朝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</a:t>
            </a:r>
            <a:r>
              <a:rPr lang="en-US" altLang="ja-JP" dirty="0">
                <a:latin typeface="+mn-lt"/>
                <a:ea typeface="ＭＳ Ｐ明朝" charset="-128"/>
              </a:rPr>
              <a:t>BM-QM field tracking errors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latin typeface="+mn-lt"/>
                <a:ea typeface="ＭＳ Ｐ明朝" charset="-128"/>
              </a:rPr>
              <a:t>   </a:t>
            </a:r>
            <a:r>
              <a:rPr lang="en-US" altLang="ja-JP" dirty="0" smtClean="0">
                <a:latin typeface="+mn-lt"/>
                <a:ea typeface="ＭＳ Ｐ明朝" charset="-128"/>
              </a:rPr>
              <a:t>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</a:t>
            </a:r>
            <a:r>
              <a:rPr lang="en-US" altLang="ja-JP" dirty="0">
                <a:latin typeface="+mn-lt"/>
                <a:ea typeface="ＭＳ Ｐ明朝" charset="-128"/>
              </a:rPr>
              <a:t>from measured </a:t>
            </a:r>
            <a:r>
              <a:rPr lang="en-US" altLang="ja-JP" dirty="0" smtClean="0">
                <a:latin typeface="+mn-lt"/>
                <a:ea typeface="ＭＳ Ｐ明朝" charset="-128"/>
              </a:rPr>
              <a:t>tune variation over acceleration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- 1-kHz BM ripple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measured orbit variation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+mn-lt"/>
                <a:ea typeface="ＭＳ Ｐ明朝" charset="-128"/>
              </a:rPr>
              <a:t>   　</a:t>
            </a:r>
            <a:r>
              <a:rPr lang="en-US" altLang="ja-JP" dirty="0" smtClean="0">
                <a:latin typeface="+mn-lt"/>
                <a:ea typeface="ＭＳ Ｐ明朝" charset="-128"/>
              </a:rPr>
              <a:t>- 100-kHz ripple induced by injection bump magnets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latin typeface="+mn-lt"/>
                <a:ea typeface="ＭＳ Ｐ明朝" charset="-128"/>
              </a:rPr>
              <a:t>      </a:t>
            </a:r>
            <a:r>
              <a:rPr lang="ja-JP" altLang="en-US" dirty="0" smtClean="0">
                <a:latin typeface="+mn-lt"/>
                <a:ea typeface="ＭＳ Ｐ明朝" charset="-128"/>
              </a:rPr>
              <a:t>　</a:t>
            </a:r>
            <a:r>
              <a:rPr lang="en-US" altLang="ja-JP" dirty="0" smtClean="0">
                <a:latin typeface="+mn-lt"/>
                <a:ea typeface="ＭＳ Ｐ明朝" charset="-128"/>
              </a:rPr>
              <a:t>   estimated from turn-by-turn BPM data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</a:t>
            </a:r>
            <a:r>
              <a:rPr lang="en-US" altLang="ja-JP" b="1" u="sng" dirty="0">
                <a:solidFill>
                  <a:srgbClr val="0000FF"/>
                </a:solidFill>
                <a:latin typeface="+mn-lt"/>
                <a:ea typeface="ＭＳ Ｐ明朝" charset="-128"/>
              </a:rPr>
              <a:t>Foil scattering: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   </a:t>
            </a:r>
            <a:r>
              <a:rPr lang="ja-JP" altLang="en-US" b="1" dirty="0">
                <a:solidFill>
                  <a:srgbClr val="0000FF"/>
                </a:solidFill>
                <a:latin typeface="+mn-lt"/>
                <a:ea typeface="ＭＳ Ｐ明朝" charset="-128"/>
              </a:rPr>
              <a:t>　</a:t>
            </a:r>
            <a:r>
              <a:rPr lang="ja-JP" altLang="en-US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   </a:t>
            </a:r>
            <a:r>
              <a:rPr lang="en-US" altLang="ja-JP" b="1" dirty="0">
                <a:solidFill>
                  <a:srgbClr val="0000FF"/>
                </a:solidFill>
                <a:latin typeface="+mn-lt"/>
                <a:ea typeface="ＭＳ Ｐ明朝" charset="-128"/>
              </a:rPr>
              <a:t>Coulomb &amp; nuclear scattering angle distribution calculated with 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GEANT</a:t>
            </a:r>
            <a:endParaRPr lang="en-US" altLang="ja-JP" b="1" dirty="0">
              <a:solidFill>
                <a:srgbClr val="0000FF"/>
              </a:solidFill>
              <a:latin typeface="+mn-lt"/>
              <a:ea typeface="ＭＳ Ｐ明朝" charset="-12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9116"/>
            <a:ext cx="85010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>
                <a:solidFill>
                  <a:schemeClr val="accent1"/>
                </a:solidFill>
              </a:rPr>
              <a:t>N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>umerical simulation setup</a:t>
            </a:r>
            <a:endParaRPr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29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142875" y="116632"/>
            <a:ext cx="45731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ja-JP" sz="4400" dirty="0">
                <a:latin typeface="Times New Roman" pitchFamily="18" charset="0"/>
                <a:cs typeface="Times New Roman" pitchFamily="18" charset="0"/>
              </a:rPr>
              <a:t>Foil </a:t>
            </a:r>
            <a:r>
              <a:rPr lang="en-US" altLang="ja-JP" sz="4400" dirty="0" smtClean="0">
                <a:latin typeface="Times New Roman" pitchFamily="18" charset="0"/>
                <a:cs typeface="Times New Roman" pitchFamily="18" charset="0"/>
              </a:rPr>
              <a:t>Scattering</a:t>
            </a:r>
            <a:endParaRPr lang="ja-JP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6" name="テキスト ボックス 14"/>
          <p:cNvSpPr txBox="1">
            <a:spLocks noChangeArrowheads="1"/>
          </p:cNvSpPr>
          <p:nvPr/>
        </p:nvSpPr>
        <p:spPr bwMode="auto">
          <a:xfrm>
            <a:off x="467544" y="5661248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Hit particles (red in plots) at the foil are identified.</a:t>
            </a:r>
          </a:p>
          <a:p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Hit particles are given the scattering 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angle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calculated by 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GEANT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simulator.</a:t>
            </a:r>
            <a:endParaRPr lang="ja-JP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5148064" y="908720"/>
            <a:ext cx="3816424" cy="4543177"/>
            <a:chOff x="179513" y="980728"/>
            <a:chExt cx="3816424" cy="4543177"/>
          </a:xfrm>
        </p:grpSpPr>
        <p:pic>
          <p:nvPicPr>
            <p:cNvPr id="38916" name="図 3" descr="angd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953" y="1643162"/>
              <a:ext cx="3581400" cy="359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8" name="テキスト ボックス 5"/>
            <p:cNvSpPr txBox="1">
              <a:spLocks noChangeArrowheads="1"/>
            </p:cNvSpPr>
            <p:nvPr/>
          </p:nvSpPr>
          <p:spPr bwMode="auto">
            <a:xfrm>
              <a:off x="3314328" y="5075337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rad</a:t>
              </a:r>
            </a:p>
          </p:txBody>
        </p:sp>
        <p:sp>
          <p:nvSpPr>
            <p:cNvPr id="38922" name="テキスト ボックス 9"/>
            <p:cNvSpPr txBox="1">
              <a:spLocks noChangeArrowheads="1"/>
            </p:cNvSpPr>
            <p:nvPr/>
          </p:nvSpPr>
          <p:spPr bwMode="auto">
            <a:xfrm>
              <a:off x="671140" y="1847949"/>
              <a:ext cx="28520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Multiple Coulomb scattering</a:t>
              </a:r>
            </a:p>
          </p:txBody>
        </p:sp>
        <p:sp>
          <p:nvSpPr>
            <p:cNvPr id="38923" name="テキスト ボックス 10"/>
            <p:cNvSpPr txBox="1">
              <a:spLocks noChangeArrowheads="1"/>
            </p:cNvSpPr>
            <p:nvPr/>
          </p:nvSpPr>
          <p:spPr bwMode="auto">
            <a:xfrm>
              <a:off x="690190" y="2932212"/>
              <a:ext cx="18710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Nuclear scattering</a:t>
              </a:r>
            </a:p>
          </p:txBody>
        </p:sp>
        <p:sp>
          <p:nvSpPr>
            <p:cNvPr id="38924" name="テキスト ボックス 11"/>
            <p:cNvSpPr txBox="1">
              <a:spLocks noChangeArrowheads="1"/>
            </p:cNvSpPr>
            <p:nvPr/>
          </p:nvSpPr>
          <p:spPr bwMode="auto">
            <a:xfrm>
              <a:off x="671140" y="4075212"/>
              <a:ext cx="29738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Coulomb &amp; nuclear scattering</a:t>
              </a:r>
            </a:p>
          </p:txBody>
        </p:sp>
        <p:sp>
          <p:nvSpPr>
            <p:cNvPr id="38934" name="Text Box 23"/>
            <p:cNvSpPr txBox="1">
              <a:spLocks noChangeArrowheads="1"/>
            </p:cNvSpPr>
            <p:nvPr/>
          </p:nvSpPr>
          <p:spPr bwMode="auto">
            <a:xfrm>
              <a:off x="1403648" y="5157192"/>
              <a:ext cx="15843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By H. </a:t>
              </a:r>
              <a:r>
                <a:rPr lang="en-US" altLang="ja-JP" dirty="0" err="1">
                  <a:latin typeface="Times New Roman" pitchFamily="18" charset="0"/>
                  <a:cs typeface="Times New Roman" pitchFamily="18" charset="0"/>
                </a:rPr>
                <a:t>Hotchi</a:t>
              </a:r>
              <a:endParaRPr lang="en-US" altLang="ja-JP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テキスト ボックス 14"/>
            <p:cNvSpPr txBox="1">
              <a:spLocks noChangeArrowheads="1"/>
            </p:cNvSpPr>
            <p:nvPr/>
          </p:nvSpPr>
          <p:spPr bwMode="auto">
            <a:xfrm>
              <a:off x="179513" y="980728"/>
              <a:ext cx="38164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latin typeface="Times New Roman" pitchFamily="18" charset="0"/>
                  <a:ea typeface="KaiTi" pitchFamily="49" charset="-122"/>
                  <a:cs typeface="Times New Roman" pitchFamily="18" charset="0"/>
                </a:rPr>
                <a:t>Scattering distribution by GEANT simulator (foil thickness : 300μg/cm</a:t>
              </a:r>
              <a:r>
                <a:rPr lang="en-US" altLang="ja-JP" b="1" baseline="30000" dirty="0" smtClean="0">
                  <a:latin typeface="Times New Roman" pitchFamily="18" charset="0"/>
                  <a:ea typeface="KaiTi" pitchFamily="49" charset="-122"/>
                  <a:cs typeface="Times New Roman" pitchFamily="18" charset="0"/>
                </a:rPr>
                <a:t>2</a:t>
              </a:r>
              <a:r>
                <a:rPr lang="en-US" altLang="ja-JP" b="1" dirty="0" smtClean="0">
                  <a:latin typeface="Times New Roman" pitchFamily="18" charset="0"/>
                  <a:ea typeface="KaiTi" pitchFamily="49" charset="-122"/>
                  <a:cs typeface="Times New Roman" pitchFamily="18" charset="0"/>
                </a:rPr>
                <a:t>)</a:t>
              </a:r>
              <a:endParaRPr lang="ja-JP" altLang="en-US" b="1" dirty="0">
                <a:latin typeface="Times New Roman" pitchFamily="18" charset="0"/>
                <a:ea typeface="KaiTi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0" y="1052736"/>
            <a:ext cx="4788024" cy="3777967"/>
            <a:chOff x="4355976" y="980728"/>
            <a:chExt cx="4788024" cy="3777967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0073" y="1772816"/>
              <a:ext cx="2362167" cy="1440160"/>
            </a:xfrm>
            <a:prstGeom prst="rect">
              <a:avLst/>
            </a:prstGeom>
            <a:noFill/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5976" y="3284984"/>
              <a:ext cx="2411760" cy="1473711"/>
            </a:xfrm>
            <a:prstGeom prst="rect">
              <a:avLst/>
            </a:prstGeom>
            <a:noFill/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75568" y="3284985"/>
              <a:ext cx="2368432" cy="1440160"/>
            </a:xfrm>
            <a:prstGeom prst="rect">
              <a:avLst/>
            </a:prstGeom>
            <a:noFill/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68752" y="1801818"/>
              <a:ext cx="2339752" cy="1434287"/>
            </a:xfrm>
            <a:prstGeom prst="rect">
              <a:avLst/>
            </a:prstGeom>
            <a:noFill/>
          </p:spPr>
        </p:pic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4572000" y="1844824"/>
              <a:ext cx="1007914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>
                  <a:latin typeface="Times New Roman" pitchFamily="18" charset="0"/>
                  <a:cs typeface="Times New Roman" pitchFamily="18" charset="0"/>
                </a:rPr>
                <a:t>1 turn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7020470" y="1844824"/>
              <a:ext cx="1007914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10 turns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4572000" y="3356992"/>
              <a:ext cx="1007914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0 turns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7020272" y="3356992"/>
              <a:ext cx="1007914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30 turns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テキスト ボックス 14"/>
            <p:cNvSpPr txBox="1">
              <a:spLocks noChangeArrowheads="1"/>
            </p:cNvSpPr>
            <p:nvPr/>
          </p:nvSpPr>
          <p:spPr bwMode="auto">
            <a:xfrm>
              <a:off x="4572000" y="980728"/>
              <a:ext cx="43924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Horizontal phase space @ foil (simulation)</a:t>
              </a:r>
            </a:p>
            <a:p>
              <a:pPr algn="ctr"/>
              <a:r>
                <a:rPr lang="en-US" altLang="ja-JP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No hit particles</a:t>
              </a: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hit particles</a:t>
              </a:r>
              <a:endParaRPr lang="ja-JP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868144" y="1772816"/>
              <a:ext cx="864096" cy="1296144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8244408" y="1772816"/>
              <a:ext cx="899592" cy="1296144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8244408" y="3284984"/>
              <a:ext cx="899592" cy="1296144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868144" y="3284984"/>
              <a:ext cx="864096" cy="1368152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5868144" y="1844824"/>
              <a:ext cx="7920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Foil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8244408" y="1844824"/>
              <a:ext cx="7920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Foil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8244408" y="3356992"/>
              <a:ext cx="7920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Foil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5940152" y="3356992"/>
              <a:ext cx="7920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Foil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スライド番号プレースホル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4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4046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/>
              <a:t>Contents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1844824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3200" dirty="0" smtClean="0"/>
              <a:t> Introduction of the 3GeV RCS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Lattice imperfections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3200" dirty="0" smtClean="0"/>
              <a:t>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Comparison between experiments and simulations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Measures of the lattice imperfections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Summary</a:t>
            </a:r>
            <a:endParaRPr kumimoji="1" lang="ja-JP" altLang="en-US" sz="32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66" y="2787549"/>
            <a:ext cx="3874765" cy="328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 rot="16200000">
            <a:off x="3042089" y="4182782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Beam survival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50557" y="5981218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Li pulse length (</a:t>
            </a:r>
            <a:r>
              <a:rPr lang="en-US" altLang="ja-JP" sz="2000" dirty="0" smtClean="0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s)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6573730" y="43401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FF0000"/>
                </a:solidFill>
                <a:ea typeface="ＭＳ Ｐゴシック"/>
              </a:rPr>
              <a:t>539 kW</a:t>
            </a:r>
            <a:endParaRPr lang="ja-JP" altLang="en-US" b="1" dirty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6098249" y="3636573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70C0"/>
                </a:solidFill>
                <a:ea typeface="ＭＳ Ｐゴシック"/>
              </a:rPr>
              <a:t>433 kW</a:t>
            </a:r>
            <a:endParaRPr lang="ja-JP" altLang="en-US" b="1" dirty="0">
              <a:solidFill>
                <a:srgbClr val="0070C0"/>
              </a:solidFill>
              <a:ea typeface="ＭＳ Ｐゴシック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 rot="16200000">
            <a:off x="5655536" y="484940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B050"/>
                </a:solidFill>
                <a:ea typeface="ＭＳ Ｐゴシック"/>
              </a:rPr>
              <a:t>326 kW</a:t>
            </a:r>
            <a:endParaRPr lang="ja-JP" altLang="en-US" b="1" dirty="0">
              <a:solidFill>
                <a:srgbClr val="00B050"/>
              </a:solidFill>
              <a:ea typeface="ＭＳ Ｐゴシック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5181429" y="484940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FF3399"/>
                </a:solidFill>
                <a:ea typeface="ＭＳ Ｐゴシック"/>
              </a:rPr>
              <a:t>217 kW</a:t>
            </a:r>
            <a:endParaRPr lang="ja-JP" altLang="en-US" b="1" dirty="0">
              <a:solidFill>
                <a:srgbClr val="FF3399"/>
              </a:solidFill>
              <a:ea typeface="ＭＳ Ｐゴシック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rot="16200000">
            <a:off x="4716847" y="485295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B0F0"/>
                </a:solidFill>
                <a:ea typeface="ＭＳ Ｐゴシック"/>
              </a:rPr>
              <a:t>104 kW</a:t>
            </a:r>
            <a:endParaRPr lang="ja-JP" altLang="en-US" b="1" dirty="0">
              <a:solidFill>
                <a:srgbClr val="00B0F0"/>
              </a:solidFill>
              <a:ea typeface="ＭＳ Ｐゴシック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1560" y="2897835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539 kW (Li pulse 500 </a:t>
            </a: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s)</a:t>
            </a:r>
            <a:endParaRPr lang="ja-JP" altLang="en-US" sz="2000" b="1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7595" y="3196263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 smtClean="0">
                <a:solidFill>
                  <a:srgbClr val="0070C0"/>
                </a:solidFill>
                <a:latin typeface="Calibri"/>
                <a:ea typeface="ＭＳ Ｐゴシック"/>
              </a:rPr>
              <a:t>433 kW (Li pulse 400 </a:t>
            </a:r>
            <a:r>
              <a:rPr lang="en-US" altLang="ja-JP" sz="2000" b="1" dirty="0" smtClean="0">
                <a:solidFill>
                  <a:srgbClr val="0070C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sz="2000" b="1" dirty="0" smtClean="0">
                <a:solidFill>
                  <a:srgbClr val="0070C0"/>
                </a:solidFill>
                <a:latin typeface="Calibri"/>
                <a:ea typeface="ＭＳ Ｐゴシック"/>
              </a:rPr>
              <a:t>s)</a:t>
            </a:r>
            <a:endParaRPr lang="ja-JP" altLang="en-US" sz="2000" b="1" dirty="0">
              <a:solidFill>
                <a:srgbClr val="0070C0"/>
              </a:solidFill>
              <a:latin typeface="Calibri"/>
              <a:ea typeface="ＭＳ Ｐゴシック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1449" y="3502990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325 kW (Li pulse 300 </a:t>
            </a:r>
            <a:r>
              <a:rPr lang="en-US" altLang="ja-JP" sz="2000" b="1" dirty="0" smtClean="0">
                <a:solidFill>
                  <a:srgbClr val="00B05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sz="2000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s)</a:t>
            </a:r>
            <a:endParaRPr lang="ja-JP" altLang="en-US" sz="2000" b="1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7595" y="3810839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 smtClean="0">
                <a:solidFill>
                  <a:srgbClr val="FF3399"/>
                </a:solidFill>
                <a:latin typeface="Calibri"/>
                <a:ea typeface="ＭＳ Ｐゴシック"/>
              </a:rPr>
              <a:t>217 kW (Li pulse 200 </a:t>
            </a:r>
            <a:r>
              <a:rPr lang="en-US" altLang="ja-JP" sz="2000" b="1" dirty="0" smtClean="0">
                <a:solidFill>
                  <a:srgbClr val="FF3399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sz="2000" b="1" dirty="0" smtClean="0">
                <a:solidFill>
                  <a:srgbClr val="FF3399"/>
                </a:solidFill>
                <a:latin typeface="Calibri"/>
                <a:ea typeface="ＭＳ Ｐゴシック"/>
              </a:rPr>
              <a:t>s)</a:t>
            </a:r>
            <a:endParaRPr lang="ja-JP" altLang="en-US" sz="2000" b="1" dirty="0">
              <a:solidFill>
                <a:srgbClr val="FF3399"/>
              </a:solidFill>
              <a:latin typeface="Calibri"/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17595" y="4116455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 smtClean="0">
                <a:solidFill>
                  <a:srgbClr val="00B0F0"/>
                </a:solidFill>
                <a:latin typeface="Calibri"/>
                <a:ea typeface="ＭＳ Ｐゴシック"/>
              </a:rPr>
              <a:t>104 kW (Li pulse 100 </a:t>
            </a:r>
            <a:r>
              <a:rPr lang="en-US" altLang="ja-JP" sz="2000" b="1" dirty="0" smtClean="0">
                <a:solidFill>
                  <a:srgbClr val="00B0F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sz="2000" b="1" dirty="0" smtClean="0">
                <a:solidFill>
                  <a:srgbClr val="00B0F0"/>
                </a:solidFill>
                <a:latin typeface="Calibri"/>
                <a:ea typeface="ＭＳ Ｐゴシック"/>
              </a:rPr>
              <a:t>s)</a:t>
            </a:r>
            <a:endParaRPr lang="ja-JP" altLang="en-US" sz="2000" b="1" dirty="0">
              <a:solidFill>
                <a:srgbClr val="00B0F0"/>
              </a:solidFill>
              <a:latin typeface="Calibri"/>
              <a:ea typeface="ＭＳ Ｐゴシック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038228" y="1840190"/>
            <a:ext cx="3768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Beam survival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  ratio of output intensity (DCCT)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  to </a:t>
            </a:r>
            <a:r>
              <a:rPr lang="en-US" altLang="ja-JP" sz="2000" dirty="0">
                <a:solidFill>
                  <a:prstClr val="black"/>
                </a:solidFill>
                <a:ea typeface="ＭＳ Ｐゴシック"/>
              </a:rPr>
              <a:t>i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nput intensity (SCT76)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7911" y="1861656"/>
            <a:ext cx="308558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P</a:t>
            </a:r>
            <a:r>
              <a:rPr kumimoji="1" lang="en-US" altLang="ja-JP" sz="2000" dirty="0" smtClean="0"/>
              <a:t>ainting parameter</a:t>
            </a:r>
            <a:r>
              <a:rPr lang="en-US" altLang="ja-JP" sz="2000" dirty="0" smtClean="0"/>
              <a:t> :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- 100</a:t>
            </a:r>
            <a:r>
              <a:rPr kumimoji="1" lang="en-US" altLang="ja-JP" sz="2000" dirty="0" smtClean="0">
                <a:latin typeface="Symbol" pitchFamily="18" charset="2"/>
              </a:rPr>
              <a:t>p</a:t>
            </a:r>
            <a:r>
              <a:rPr kumimoji="1" lang="en-US" altLang="ja-JP" sz="2000" dirty="0" smtClean="0"/>
              <a:t> transverse painting</a:t>
            </a:r>
          </a:p>
          <a:p>
            <a:r>
              <a:rPr lang="en-US" altLang="ja-JP" sz="2000" dirty="0"/>
              <a:t>  </a:t>
            </a:r>
            <a:r>
              <a:rPr lang="en-US" altLang="ja-JP" sz="2000" dirty="0" smtClean="0"/>
              <a:t>- </a:t>
            </a:r>
            <a:r>
              <a:rPr lang="en-US" altLang="ja-JP" sz="2000" dirty="0"/>
              <a:t>F</a:t>
            </a:r>
            <a:r>
              <a:rPr lang="en-US" altLang="ja-JP" sz="2000" dirty="0" smtClean="0"/>
              <a:t>ull longitudinal painting</a:t>
            </a:r>
            <a:endParaRPr kumimoji="1" lang="en-US" altLang="ja-JP" sz="2000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3528" y="692696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Measurement </a:t>
            </a:r>
            <a:r>
              <a:rPr lang="en-US" altLang="ja-JP" sz="3200" b="1" dirty="0" err="1" smtClean="0">
                <a:solidFill>
                  <a:schemeClr val="accent1"/>
                </a:solidFill>
                <a:ea typeface="ＭＳ Ｐゴシック"/>
              </a:rPr>
              <a:t>vs</a:t>
            </a: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 Simulation: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>
                <a:solidFill>
                  <a:schemeClr val="accent1"/>
                </a:solidFill>
                <a:ea typeface="ＭＳ Ｐゴシック"/>
              </a:rPr>
              <a:t>i</a:t>
            </a: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ntensity dependence of beam loss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741765" y="3042375"/>
            <a:ext cx="1895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ea typeface="ＭＳ Ｐゴシック"/>
              </a:rPr>
              <a:t>●</a:t>
            </a:r>
            <a:r>
              <a:rPr lang="ja-JP" altLang="en-US" sz="2000" dirty="0" smtClean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Measurements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ea typeface="ＭＳ Ｐゴシック"/>
              </a:rPr>
              <a:t>○</a:t>
            </a:r>
            <a:r>
              <a:rPr lang="ja-JP" altLang="en-US" sz="2000" dirty="0" smtClean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Simulations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    (Preliminary)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4941168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Intensity dependence of  the measured beam survival is similar globally with that of simulations.</a:t>
            </a:r>
            <a:endParaRPr kumimoji="1" lang="ja-JP" altLang="en-US" sz="2000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23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93544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44" grpId="0"/>
      <p:bldP spid="41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23" y="1438449"/>
            <a:ext cx="6012188" cy="48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467544" y="188640"/>
            <a:ext cx="835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Measurement </a:t>
            </a:r>
            <a:r>
              <a:rPr lang="en-US" altLang="ja-JP" sz="3200" b="1" dirty="0" err="1" smtClean="0">
                <a:solidFill>
                  <a:schemeClr val="accent1"/>
                </a:solidFill>
                <a:ea typeface="ＭＳ Ｐゴシック"/>
              </a:rPr>
              <a:t>vs</a:t>
            </a: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 Simulation: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>
                <a:solidFill>
                  <a:schemeClr val="accent1"/>
                </a:solidFill>
                <a:ea typeface="ＭＳ Ｐゴシック"/>
              </a:rPr>
              <a:t>b</a:t>
            </a: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unching factor from injection to extraction</a:t>
            </a:r>
            <a:endParaRPr lang="ja-JP" altLang="en-US" sz="3200" b="1" dirty="0">
              <a:solidFill>
                <a:schemeClr val="accent1"/>
              </a:solidFill>
              <a:ea typeface="ＭＳ Ｐゴシック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92847" y="6266348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Time (ms)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-188595" y="3594228"/>
            <a:ext cx="185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Bunching factor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03466" y="4665336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Time (ms)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22060" y="158171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539 kW (500 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13574" y="1605287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70C0"/>
                </a:solidFill>
                <a:latin typeface="Calibri"/>
                <a:ea typeface="ＭＳ Ｐゴシック"/>
              </a:rPr>
              <a:t>433 kW (400 </a:t>
            </a:r>
            <a:r>
              <a:rPr lang="en-US" altLang="ja-JP" b="1" dirty="0" smtClean="0">
                <a:solidFill>
                  <a:srgbClr val="0070C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70C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70C0"/>
              </a:solidFill>
              <a:latin typeface="Calibri"/>
              <a:ea typeface="ＭＳ Ｐゴシック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03407" y="3179807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326 kW (300 </a:t>
            </a:r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13574" y="3179807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FF3399"/>
                </a:solidFill>
                <a:latin typeface="Calibri"/>
                <a:ea typeface="ＭＳ Ｐゴシック"/>
              </a:rPr>
              <a:t>217 kW (200 </a:t>
            </a:r>
            <a:r>
              <a:rPr lang="en-US" altLang="ja-JP" b="1" dirty="0" smtClean="0">
                <a:solidFill>
                  <a:srgbClr val="FF3399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FF3399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FF3399"/>
              </a:solidFill>
              <a:latin typeface="Calibri"/>
              <a:ea typeface="ＭＳ Ｐゴシック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03407" y="4836816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B0F0"/>
                </a:solidFill>
                <a:latin typeface="Calibri"/>
                <a:ea typeface="ＭＳ Ｐゴシック"/>
              </a:rPr>
              <a:t>104 kW (100 </a:t>
            </a:r>
            <a:r>
              <a:rPr lang="en-US" altLang="ja-JP" b="1" dirty="0" smtClean="0">
                <a:solidFill>
                  <a:srgbClr val="00B0F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B0F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B0F0"/>
              </a:solidFill>
              <a:latin typeface="Calibri"/>
              <a:ea typeface="ＭＳ Ｐゴシック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65502" y="1145428"/>
            <a:ext cx="172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― Simulations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8024" y="5157192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Time structure of measured bunching factor for each intense is in good agreement with simulated results.</a:t>
            </a:r>
            <a:endParaRPr kumimoji="1" lang="ja-JP" altLang="en-US" sz="2000" dirty="0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28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541681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3131"/>
            <a:ext cx="3456384" cy="263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1" y="1619042"/>
            <a:ext cx="4117379" cy="41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317356" y="44624"/>
            <a:ext cx="7206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Measurement </a:t>
            </a:r>
            <a:r>
              <a:rPr lang="en-US" altLang="ja-JP" sz="3200" b="1" dirty="0" err="1" smtClean="0">
                <a:solidFill>
                  <a:schemeClr val="accent1"/>
                </a:solidFill>
                <a:ea typeface="ＭＳ Ｐゴシック"/>
              </a:rPr>
              <a:t>vs</a:t>
            </a: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 Simulation: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>
                <a:solidFill>
                  <a:schemeClr val="accent1"/>
                </a:solidFill>
                <a:ea typeface="ＭＳ Ｐゴシック"/>
              </a:rPr>
              <a:t>e</a:t>
            </a: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xtraction beam profile at 3 GeV</a:t>
            </a:r>
            <a:endParaRPr lang="ja-JP" altLang="en-US" sz="3200" b="1" dirty="0">
              <a:solidFill>
                <a:schemeClr val="accent1"/>
              </a:solidFill>
              <a:ea typeface="ＭＳ Ｐゴシック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93408" y="1671032"/>
            <a:ext cx="1996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ea typeface="ＭＳ Ｐゴシック"/>
              </a:rPr>
              <a:t>― 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Simulations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       (preliminary)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4289" y="980728"/>
            <a:ext cx="347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MWPM @ extraction beam line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20366" y="1671032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539 kW (500 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26401" y="2493477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70C0"/>
                </a:solidFill>
                <a:latin typeface="Calibri"/>
                <a:ea typeface="ＭＳ Ｐゴシック"/>
              </a:rPr>
              <a:t>433 kW (400 </a:t>
            </a:r>
            <a:r>
              <a:rPr lang="en-US" altLang="ja-JP" b="1" dirty="0" smtClean="0">
                <a:solidFill>
                  <a:srgbClr val="0070C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70C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70C0"/>
              </a:solidFill>
              <a:latin typeface="Calibri"/>
              <a:ea typeface="ＭＳ Ｐゴシック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20255" y="332899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326 kW (300 </a:t>
            </a:r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26401" y="4159186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FF3399"/>
                </a:solidFill>
                <a:latin typeface="Calibri"/>
                <a:ea typeface="ＭＳ Ｐゴシック"/>
              </a:rPr>
              <a:t>217 kW (200 </a:t>
            </a:r>
            <a:r>
              <a:rPr lang="en-US" altLang="ja-JP" b="1" dirty="0" smtClean="0">
                <a:solidFill>
                  <a:srgbClr val="FF3399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FF3399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FF3399"/>
              </a:solidFill>
              <a:latin typeface="Calibri"/>
              <a:ea typeface="ＭＳ Ｐ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26401" y="4975657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B0F0"/>
                </a:solidFill>
                <a:latin typeface="Calibri"/>
                <a:ea typeface="ＭＳ Ｐゴシック"/>
              </a:rPr>
              <a:t>104 kW (100 </a:t>
            </a:r>
            <a:r>
              <a:rPr lang="en-US" altLang="ja-JP" b="1" dirty="0" smtClean="0">
                <a:solidFill>
                  <a:srgbClr val="00B0F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B0F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B0F0"/>
              </a:solidFill>
              <a:latin typeface="Calibri"/>
              <a:ea typeface="ＭＳ Ｐゴシック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 rot="16200000">
            <a:off x="-866535" y="3186640"/>
            <a:ext cx="2421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Charge density (Arb.)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71985" y="5627921"/>
            <a:ext cx="164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Position (mm)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238850" y="5207559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Li pulse length (ms)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4482024" y="3647435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RMS width (mm)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77557" y="3125769"/>
            <a:ext cx="971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Vertical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020272" y="4240982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Horizontal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40152" y="2118355"/>
            <a:ext cx="296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ea typeface="ＭＳ Ｐゴシック"/>
              </a:rPr>
              <a:t>●</a:t>
            </a:r>
            <a:r>
              <a:rPr lang="ja-JP" altLang="en-US" sz="2000" dirty="0" smtClean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Measurements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ea typeface="ＭＳ Ｐゴシック"/>
              </a:rPr>
              <a:t>○</a:t>
            </a:r>
            <a:r>
              <a:rPr lang="ja-JP" altLang="en-US" sz="2000" dirty="0" smtClean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Simulations(preliminary)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84734" y="1330275"/>
            <a:ext cx="1284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Horizontal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059832" y="1327051"/>
            <a:ext cx="990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Vertical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40152" y="1519273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ea typeface="ＭＳ Ｐゴシック"/>
              </a:rPr>
              <a:t>Intensity dependence of RMS beam width</a:t>
            </a:r>
            <a:endParaRPr lang="ja-JP" altLang="en-US" sz="20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34289" y="6036262"/>
            <a:ext cx="7269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Our </a:t>
            </a:r>
            <a:r>
              <a:rPr lang="en-US" altLang="ja-JP" sz="2000" dirty="0">
                <a:solidFill>
                  <a:srgbClr val="FF0000"/>
                </a:solidFill>
              </a:rPr>
              <a:t>numerical simulation well globally </a:t>
            </a:r>
            <a:r>
              <a:rPr lang="en-US" altLang="ja-JP" sz="2000" dirty="0" smtClean="0">
                <a:solidFill>
                  <a:srgbClr val="FF0000"/>
                </a:solidFill>
              </a:rPr>
              <a:t>reproduced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the </a:t>
            </a:r>
            <a:r>
              <a:rPr lang="en-US" altLang="ja-JP" sz="2000" dirty="0">
                <a:solidFill>
                  <a:srgbClr val="FF0000"/>
                </a:solidFill>
              </a:rPr>
              <a:t>experimental results up to 540 kW intensity </a:t>
            </a:r>
            <a:r>
              <a:rPr lang="en-US" altLang="ja-JP" sz="2000" dirty="0" smtClean="0">
                <a:solidFill>
                  <a:srgbClr val="FF0000"/>
                </a:solidFill>
              </a:rPr>
              <a:t>beam.</a:t>
            </a:r>
            <a:endParaRPr lang="ja-JP" altLang="ja-JP" sz="2000" dirty="0">
              <a:solidFill>
                <a:srgbClr val="FF0000"/>
              </a:solidFill>
            </a:endParaRPr>
          </a:p>
        </p:txBody>
      </p:sp>
      <p:sp>
        <p:nvSpPr>
          <p:cNvPr id="43" name="スライド番号プレースホル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82061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4497771" y="827187"/>
            <a:ext cx="4352716" cy="4726359"/>
            <a:chOff x="4497771" y="827187"/>
            <a:chExt cx="4352716" cy="472635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578" y="1110973"/>
              <a:ext cx="4054909" cy="41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378844" y="5184214"/>
              <a:ext cx="1144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Time (ms)</a:t>
              </a:r>
              <a:endParaRPr lang="ja-JP" altLang="en-US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3543022" y="2033191"/>
              <a:ext cx="2278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# of lost particles/turn</a:t>
              </a:r>
              <a:endParaRPr lang="ja-JP" altLang="en-US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6200000">
              <a:off x="3917985" y="389148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Beam loss (%)</a:t>
              </a:r>
              <a:endParaRPr lang="ja-JP" altLang="en-US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256228" y="827187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prstClr val="black"/>
                  </a:solidFill>
                  <a:ea typeface="ＭＳ Ｐゴシック"/>
                </a:rPr>
                <a:t>Simulations</a:t>
              </a:r>
              <a:endParaRPr lang="ja-JP" altLang="en-US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948264" y="1628800"/>
              <a:ext cx="1659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i="1" dirty="0" smtClean="0">
                  <a:solidFill>
                    <a:schemeClr val="bg1">
                      <a:lumMod val="50000"/>
                    </a:schemeClr>
                  </a:solidFill>
                  <a:ea typeface="ＭＳ Ｐゴシック"/>
                  <a:cs typeface="Times New Roman" pitchFamily="18" charset="0"/>
                </a:rPr>
                <a:t>Preliminary</a:t>
              </a:r>
              <a:endParaRPr lang="ja-JP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/>
                <a:cs typeface="Times New Roman" pitchFamily="18" charset="0"/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4" y="1066498"/>
            <a:ext cx="4173476" cy="42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730911" y="121185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539 kW (500 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36946" y="1462653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70C0"/>
                </a:solidFill>
                <a:latin typeface="Calibri"/>
                <a:ea typeface="ＭＳ Ｐゴシック"/>
              </a:rPr>
              <a:t>433 kW (400 </a:t>
            </a:r>
            <a:r>
              <a:rPr lang="en-US" altLang="ja-JP" b="1" dirty="0" smtClean="0">
                <a:solidFill>
                  <a:srgbClr val="0070C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70C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70C0"/>
              </a:solidFill>
              <a:latin typeface="Calibri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0800" y="1721755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326 kW (300 </a:t>
            </a:r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6946" y="1981979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FF3399"/>
                </a:solidFill>
                <a:latin typeface="Calibri"/>
                <a:ea typeface="ＭＳ Ｐゴシック"/>
              </a:rPr>
              <a:t>217 kW (200 </a:t>
            </a:r>
            <a:r>
              <a:rPr lang="en-US" altLang="ja-JP" b="1" dirty="0" smtClean="0">
                <a:solidFill>
                  <a:srgbClr val="FF3399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FF3399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FF3399"/>
              </a:solidFill>
              <a:latin typeface="Calibri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36946" y="223997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B0F0"/>
                </a:solidFill>
                <a:latin typeface="Calibri"/>
                <a:ea typeface="ＭＳ Ｐゴシック"/>
              </a:rPr>
              <a:t>104 kW (100 </a:t>
            </a:r>
            <a:r>
              <a:rPr lang="en-US" altLang="ja-JP" b="1" dirty="0" smtClean="0">
                <a:solidFill>
                  <a:srgbClr val="00B0F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B0F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B0F0"/>
              </a:solidFill>
              <a:latin typeface="Calibri"/>
              <a:ea typeface="ＭＳ Ｐゴシック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289647" y="1205181"/>
            <a:ext cx="0" cy="407331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2112451" y="5158452"/>
            <a:ext cx="114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Time (ms)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3932" y="5150064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0.7 ms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End of foil scattering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661102" y="1831285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SBLM signal (Arb.)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407828" y="390864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Beam loss (%)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5557169" y="1207845"/>
            <a:ext cx="0" cy="407065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5141454" y="5159589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0.7 ms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End of foil scattering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98545" y="840156"/>
            <a:ext cx="36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/>
              </a:rPr>
              <a:t>S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cintillation type BLM @ </a:t>
            </a:r>
            <a:r>
              <a:rPr lang="en-US" altLang="ja-JP" dirty="0">
                <a:solidFill>
                  <a:prstClr val="black"/>
                </a:solidFill>
                <a:ea typeface="ＭＳ Ｐゴシック"/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ollimator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7622" y="5818038"/>
            <a:ext cx="814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The beam loss appears only for the first 4 ms in the low energy region: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Beam loss of (A)  </a:t>
            </a:r>
            <a:r>
              <a:rPr lang="en-US" altLang="ja-JP" dirty="0">
                <a:solidFill>
                  <a:prstClr val="black"/>
                </a:solidFill>
                <a:ea typeface="ＭＳ Ｐゴシック"/>
              </a:rPr>
              <a:t>F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oil scattering during charge-exchange (H</a:t>
            </a:r>
            <a:r>
              <a:rPr lang="en-US" altLang="ja-JP" baseline="30000" dirty="0" smtClean="0">
                <a:solidFill>
                  <a:prstClr val="black"/>
                </a:solidFill>
                <a:ea typeface="ＭＳ Ｐゴシック"/>
              </a:rPr>
              <a:t>-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 to proton) injection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Beam loss of (B)  100-kHz dipole field ripple induced by injection bump field</a:t>
            </a:r>
          </a:p>
        </p:txBody>
      </p:sp>
      <p:sp>
        <p:nvSpPr>
          <p:cNvPr id="22" name="円/楕円 21"/>
          <p:cNvSpPr/>
          <p:nvPr/>
        </p:nvSpPr>
        <p:spPr bwMode="auto">
          <a:xfrm>
            <a:off x="931082" y="1110973"/>
            <a:ext cx="358565" cy="187688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明朝" pitchFamily="18" charset="-128"/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1328392" y="1110974"/>
            <a:ext cx="1073312" cy="186250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明朝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762" y="121185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(A)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04669" y="139651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(B)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5164100" y="1105694"/>
            <a:ext cx="358565" cy="187688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明朝" pitchFamily="18" charset="-128"/>
            </a:endParaRPr>
          </a:p>
        </p:txBody>
      </p:sp>
      <p:sp>
        <p:nvSpPr>
          <p:cNvPr id="27" name="円/楕円 26"/>
          <p:cNvSpPr/>
          <p:nvPr/>
        </p:nvSpPr>
        <p:spPr bwMode="auto">
          <a:xfrm>
            <a:off x="5561410" y="1110975"/>
            <a:ext cx="1073312" cy="185722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明朝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01780" y="1206571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(A)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37687" y="1391237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(B)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00874" y="3490584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Calibri" pitchFamily="34" charset="0"/>
              </a:rPr>
              <a:t>2%</a:t>
            </a:r>
            <a:endParaRPr kumimoji="1" lang="ja-JP" alt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0514" y="24159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Time structure of beam loss</a:t>
            </a:r>
          </a:p>
        </p:txBody>
      </p:sp>
      <p:sp>
        <p:nvSpPr>
          <p:cNvPr id="35" name="スライド番号プレースホル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807316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3" y="1153319"/>
            <a:ext cx="6941746" cy="447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16200000">
            <a:off x="-39168" y="125452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n</a:t>
            </a:r>
            <a:r>
              <a:rPr lang="en-US" altLang="ja-JP" sz="2400" b="1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x</a:t>
            </a:r>
            <a:endParaRPr lang="ja-JP" altLang="en-US" sz="2400" b="1" baseline="-25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34871" y="5396261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n</a:t>
            </a:r>
            <a:r>
              <a:rPr lang="en-US" altLang="ja-JP" sz="2400" b="1" baseline="-25000" dirty="0">
                <a:solidFill>
                  <a:prstClr val="black"/>
                </a:solidFill>
                <a:latin typeface="Calibri"/>
                <a:ea typeface="ＭＳ Ｐゴシック"/>
              </a:rPr>
              <a:t>y</a:t>
            </a:r>
            <a:endParaRPr lang="ja-JP" altLang="en-US" sz="2400" b="1" baseline="-25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43732" y="3511025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539 kW (500 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8186" y="3506833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70C0"/>
                </a:solidFill>
                <a:latin typeface="Calibri"/>
                <a:ea typeface="ＭＳ Ｐゴシック"/>
              </a:rPr>
              <a:t>433 kW (400 </a:t>
            </a:r>
            <a:r>
              <a:rPr lang="en-US" altLang="ja-JP" b="1" dirty="0" smtClean="0">
                <a:solidFill>
                  <a:srgbClr val="0070C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70C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70C0"/>
              </a:solidFill>
              <a:latin typeface="Calibri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95030" y="129507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326 kW (300 </a:t>
            </a:r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43732" y="1297693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FF3399"/>
                </a:solidFill>
                <a:latin typeface="Calibri"/>
                <a:ea typeface="ＭＳ Ｐゴシック"/>
              </a:rPr>
              <a:t>217 kW (200 </a:t>
            </a:r>
            <a:r>
              <a:rPr lang="en-US" altLang="ja-JP" b="1" dirty="0" smtClean="0">
                <a:solidFill>
                  <a:srgbClr val="FF3399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FF3399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FF3399"/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9550" y="1300605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srgbClr val="00B0F0"/>
                </a:solidFill>
                <a:latin typeface="Calibri"/>
                <a:ea typeface="ＭＳ Ｐゴシック"/>
              </a:rPr>
              <a:t>104 kW (100 </a:t>
            </a:r>
            <a:r>
              <a:rPr lang="en-US" altLang="ja-JP" b="1" dirty="0" smtClean="0">
                <a:solidFill>
                  <a:srgbClr val="00B0F0"/>
                </a:solidFill>
                <a:latin typeface="Symbol" pitchFamily="18" charset="2"/>
                <a:ea typeface="ＭＳ Ｐゴシック"/>
              </a:rPr>
              <a:t>m</a:t>
            </a:r>
            <a:r>
              <a:rPr lang="en-US" altLang="ja-JP" b="1" dirty="0" smtClean="0">
                <a:solidFill>
                  <a:srgbClr val="00B0F0"/>
                </a:solidFill>
                <a:latin typeface="Calibri"/>
                <a:ea typeface="ＭＳ Ｐゴシック"/>
              </a:rPr>
              <a:t>s)</a:t>
            </a:r>
            <a:endParaRPr lang="ja-JP" altLang="en-US" b="1" dirty="0">
              <a:solidFill>
                <a:srgbClr val="00B0F0"/>
              </a:solidFill>
              <a:latin typeface="Calibri"/>
              <a:ea typeface="ＭＳ Ｐゴシック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1032339" y="2039507"/>
            <a:ext cx="0" cy="11037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直線コネクタ 10"/>
          <p:cNvCxnSpPr/>
          <p:nvPr/>
        </p:nvCxnSpPr>
        <p:spPr>
          <a:xfrm>
            <a:off x="691293" y="2762370"/>
            <a:ext cx="94047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810593" y="1754491"/>
            <a:ext cx="21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0.2 (100 kHz/</a:t>
            </a:r>
            <a:r>
              <a:rPr lang="en-US" altLang="ja-JP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f</a:t>
            </a:r>
            <a:r>
              <a:rPr lang="en-US" altLang="ja-JP" baseline="-25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rev</a:t>
            </a:r>
            <a:endParaRPr lang="en-US" altLang="ja-JP" baseline="-250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      at injection)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06020" y="25734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0.2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2280" y="232073"/>
            <a:ext cx="6462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 smtClean="0">
                <a:solidFill>
                  <a:schemeClr val="accent1"/>
                </a:solidFill>
                <a:ea typeface="ＭＳ Ｐゴシック"/>
              </a:rPr>
              <a:t>Effect of 100-kHz dipole field ripple</a:t>
            </a:r>
            <a:endParaRPr lang="ja-JP" altLang="en-US" sz="3200" b="1" dirty="0">
              <a:solidFill>
                <a:schemeClr val="accent1"/>
              </a:solidFill>
              <a:ea typeface="ＭＳ Ｐゴシック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9018" y="768067"/>
            <a:ext cx="466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Tune footprint calculated at the end of injection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75521" y="3482694"/>
            <a:ext cx="38649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100-kHz ripple makes additional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      betatron resonances at 0.2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     for the first 1 ms period.</a:t>
            </a:r>
            <a:endParaRPr lang="en-US" altLang="ja-JP" dirty="0">
              <a:solidFill>
                <a:prstClr val="black"/>
              </a:solidFill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A part of beam particles reaches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      0.2 lines due to space-charge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     tune</a:t>
            </a:r>
            <a:r>
              <a:rPr lang="en-US" altLang="ja-JP" dirty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depression,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     where the effect of ripple builds up,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     leading to emittance growth.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284778" y="2048799"/>
            <a:ext cx="0" cy="11037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直線コネクタ 17"/>
          <p:cNvCxnSpPr/>
          <p:nvPr/>
        </p:nvCxnSpPr>
        <p:spPr>
          <a:xfrm>
            <a:off x="2943732" y="2771662"/>
            <a:ext cx="94047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3063032" y="176378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0.2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8459" y="258272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0.2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5560714" y="2048799"/>
            <a:ext cx="0" cy="11037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直線コネクタ 21"/>
          <p:cNvCxnSpPr/>
          <p:nvPr/>
        </p:nvCxnSpPr>
        <p:spPr>
          <a:xfrm>
            <a:off x="5219668" y="2771662"/>
            <a:ext cx="94047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5338968" y="176378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0.2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34395" y="258272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0.2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1037672" y="4279464"/>
            <a:ext cx="0" cy="11037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直線コネクタ 25"/>
          <p:cNvCxnSpPr/>
          <p:nvPr/>
        </p:nvCxnSpPr>
        <p:spPr>
          <a:xfrm>
            <a:off x="696626" y="5002327"/>
            <a:ext cx="94047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815926" y="399444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0.2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11353" y="48133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0.2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3299891" y="4279464"/>
            <a:ext cx="0" cy="11037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直線コネクタ 29"/>
          <p:cNvCxnSpPr/>
          <p:nvPr/>
        </p:nvCxnSpPr>
        <p:spPr>
          <a:xfrm>
            <a:off x="2958845" y="5002327"/>
            <a:ext cx="94047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1" name="テキスト ボックス 30"/>
          <p:cNvSpPr txBox="1"/>
          <p:nvPr/>
        </p:nvSpPr>
        <p:spPr>
          <a:xfrm>
            <a:off x="3078145" y="399444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0.2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73572" y="48133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0.2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1436171" y="2348584"/>
            <a:ext cx="100350" cy="1003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3670037" y="2358109"/>
            <a:ext cx="100350" cy="1003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5945718" y="2358109"/>
            <a:ext cx="100350" cy="1003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1426646" y="4586398"/>
            <a:ext cx="100350" cy="1003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3670037" y="4590357"/>
            <a:ext cx="100350" cy="1003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75753" y="2819261"/>
            <a:ext cx="17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Core on 0.2 lines</a:t>
            </a:r>
            <a:endParaRPr lang="ja-JP" altLang="en-US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330875" y="5041455"/>
            <a:ext cx="171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 smtClean="0">
                <a:solidFill>
                  <a:prstClr val="black"/>
                </a:solidFill>
                <a:ea typeface="ＭＳ Ｐゴシック"/>
              </a:rPr>
              <a:t>Tail on 0.2 lines</a:t>
            </a:r>
            <a:endParaRPr lang="ja-JP" altLang="en-US" b="1" dirty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6062417" y="1664410"/>
            <a:ext cx="1158362" cy="69369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1" name="テキスト ボックス 40"/>
          <p:cNvSpPr txBox="1"/>
          <p:nvPr/>
        </p:nvSpPr>
        <p:spPr>
          <a:xfrm>
            <a:off x="7145978" y="1468403"/>
            <a:ext cx="163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Present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operating point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16024" y="5805264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The situation for higher intensity beams is more </a:t>
            </a:r>
            <a:r>
              <a:rPr lang="en-US" altLang="ja-JP" dirty="0" smtClean="0"/>
              <a:t>critical in </a:t>
            </a:r>
            <a:r>
              <a:rPr lang="en-US" altLang="ja-JP" dirty="0"/>
              <a:t>terms of halo/tail formation and its resultant beam </a:t>
            </a:r>
            <a:r>
              <a:rPr lang="en-US" altLang="ja-JP" dirty="0" smtClean="0"/>
              <a:t>loss, because </a:t>
            </a:r>
            <a:r>
              <a:rPr lang="en-US" altLang="ja-JP" dirty="0"/>
              <a:t>the 100-kHz ripple directly affects a tail part of the beam</a:t>
            </a:r>
            <a:r>
              <a:rPr lang="en-US" altLang="ja-JP" dirty="0" smtClean="0"/>
              <a:t>.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The simulation studies for understanding the mechanism are under working!</a:t>
            </a:r>
          </a:p>
        </p:txBody>
      </p:sp>
      <p:sp>
        <p:nvSpPr>
          <p:cNvPr id="44" name="スライド番号プレースホル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468880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10" y="888976"/>
            <a:ext cx="5009586" cy="351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6102" y="35099"/>
            <a:ext cx="8957897" cy="8064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ja-JP" sz="3200" b="1" kern="0" dirty="0">
                <a:solidFill>
                  <a:schemeClr val="accent1"/>
                </a:solidFill>
                <a:ea typeface="HG創英角ﾎﾟｯﾌﾟ体" pitchFamily="49" charset="-128"/>
                <a:cs typeface="+mj-cs"/>
              </a:rPr>
              <a:t>Design parameters </a:t>
            </a:r>
            <a:r>
              <a:rPr lang="en-US" altLang="ja-JP" sz="3200" b="1" kern="0" dirty="0" smtClean="0">
                <a:solidFill>
                  <a:schemeClr val="accent1"/>
                </a:solidFill>
                <a:ea typeface="HG創英角ﾎﾟｯﾌﾟ体" pitchFamily="49" charset="-128"/>
                <a:cs typeface="+mj-cs"/>
              </a:rPr>
              <a:t>and layout of </a:t>
            </a:r>
            <a:r>
              <a:rPr lang="en-US" altLang="ja-JP" sz="3200" b="1" kern="0" dirty="0">
                <a:solidFill>
                  <a:schemeClr val="accent1"/>
                </a:solidFill>
                <a:ea typeface="HG創英角ﾎﾟｯﾌﾟ体" pitchFamily="49" charset="-128"/>
                <a:cs typeface="+mj-cs"/>
              </a:rPr>
              <a:t>the </a:t>
            </a:r>
            <a:r>
              <a:rPr lang="en-US" altLang="ja-JP" sz="3200" b="1" kern="0" dirty="0" smtClean="0">
                <a:solidFill>
                  <a:schemeClr val="accent1"/>
                </a:solidFill>
                <a:ea typeface="HG創英角ﾎﾟｯﾌﾟ体" pitchFamily="49" charset="-128"/>
                <a:cs typeface="+mj-cs"/>
              </a:rPr>
              <a:t>3GeV RCS</a:t>
            </a:r>
            <a:endParaRPr lang="en-US" altLang="ja-JP" sz="3200" b="1" kern="0" dirty="0">
              <a:solidFill>
                <a:schemeClr val="accent1"/>
              </a:solidFill>
              <a:ea typeface="HG創英角ﾎﾟｯﾌﾟ体" pitchFamily="49" charset="-128"/>
              <a:cs typeface="+mj-cs"/>
            </a:endParaRPr>
          </a:p>
        </p:txBody>
      </p:sp>
      <p:graphicFrame>
        <p:nvGraphicFramePr>
          <p:cNvPr id="8" name="Group 1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727168"/>
              </p:ext>
            </p:extLst>
          </p:nvPr>
        </p:nvGraphicFramePr>
        <p:xfrm>
          <a:off x="259698" y="904320"/>
          <a:ext cx="4286250" cy="5437632"/>
        </p:xfrm>
        <a:graphic>
          <a:graphicData uri="http://schemas.openxmlformats.org/drawingml/2006/table">
            <a:tbl>
              <a:tblPr/>
              <a:tblGrid>
                <a:gridCol w="1804988"/>
                <a:gridCol w="2481262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Circumference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348.333 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Super-periodicity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Injection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Charge-exchange,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Multi-turn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Injection period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0.5 ms (235/305 turns)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Injection energy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181 MeV 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⇒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400 MeV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Extraction energy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3 GeV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Repetition rate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25 Hz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Harmonic number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Number of bunches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Particles per pulse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2.5e13 - 5e13 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⇒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8.3e13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Output beam power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300-600 kW 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⇒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1 MW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Transition gamma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9.14 GeV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Number of dipoles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      quadrupoles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60 (7 families)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       sextupoles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18 (3 families)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        steerings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      RF cavities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創英角ﾎﾟｯﾌﾟ体" pitchFamily="49" charset="-128"/>
                        </a:rPr>
                        <a:t>12 (11 at present)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131" name="直線矢印コネクタ 6"/>
          <p:cNvCxnSpPr>
            <a:cxnSpLocks noChangeShapeType="1"/>
          </p:cNvCxnSpPr>
          <p:nvPr/>
        </p:nvCxnSpPr>
        <p:spPr bwMode="auto">
          <a:xfrm rot="5400000" flipH="1" flipV="1">
            <a:off x="4508954" y="4190920"/>
            <a:ext cx="431800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32" name="直線矢印コネクタ 9"/>
          <p:cNvCxnSpPr>
            <a:cxnSpLocks noChangeShapeType="1"/>
          </p:cNvCxnSpPr>
          <p:nvPr/>
        </p:nvCxnSpPr>
        <p:spPr bwMode="auto">
          <a:xfrm rot="5400000" flipH="1" flipV="1">
            <a:off x="4444660" y="3453527"/>
            <a:ext cx="801687" cy="2397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テキスト ボックス 1"/>
          <p:cNvSpPr txBox="1"/>
          <p:nvPr/>
        </p:nvSpPr>
        <p:spPr>
          <a:xfrm>
            <a:off x="4355388" y="3315324"/>
            <a:ext cx="402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6067" y="4401686"/>
            <a:ext cx="497290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Linac upgrade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sz="1600" dirty="0" smtClean="0"/>
              <a:t>Output</a:t>
            </a:r>
            <a:r>
              <a:rPr kumimoji="1" lang="en-US" altLang="ja-JP" sz="1600" dirty="0" smtClean="0"/>
              <a:t> energy upgrade</a:t>
            </a:r>
            <a:r>
              <a:rPr lang="en-US" altLang="ja-JP" sz="1600" dirty="0"/>
              <a:t> </a:t>
            </a:r>
            <a:r>
              <a:rPr kumimoji="1" lang="en-US" altLang="ja-JP" sz="1600" dirty="0" smtClean="0"/>
              <a:t>by adding an ACS </a:t>
            </a:r>
            <a:r>
              <a:rPr kumimoji="1" lang="en-US" altLang="ja-JP" sz="1600" dirty="0" err="1" smtClean="0"/>
              <a:t>linac</a:t>
            </a:r>
            <a:r>
              <a:rPr kumimoji="1" lang="en-US" altLang="ja-JP" sz="1600" dirty="0" smtClean="0"/>
              <a:t> section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</a:t>
            </a:r>
            <a:r>
              <a:rPr kumimoji="1" lang="en-US" altLang="ja-JP" sz="1600" dirty="0" smtClean="0"/>
              <a:t>in 2013 summer-autumn maintenance period</a:t>
            </a:r>
          </a:p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           181 MeV 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⇒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400 MeV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sz="1600" dirty="0" smtClean="0"/>
              <a:t>Intensity upgrade by replacing </a:t>
            </a:r>
            <a:r>
              <a:rPr kumimoji="1" lang="en-US" altLang="ja-JP" sz="1600" dirty="0" smtClean="0"/>
              <a:t>IS and RFQ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</a:t>
            </a:r>
            <a:r>
              <a:rPr kumimoji="1" lang="en-US" altLang="ja-JP" sz="1600" dirty="0" smtClean="0"/>
              <a:t>in 2014 summer maintenance period</a:t>
            </a:r>
          </a:p>
          <a:p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          </a:t>
            </a:r>
            <a:r>
              <a:rPr lang="en-US" altLang="ja-JP" sz="1600" dirty="0">
                <a:solidFill>
                  <a:srgbClr val="FF0000"/>
                </a:solidFill>
              </a:rPr>
              <a:t>P</a:t>
            </a:r>
            <a:r>
              <a:rPr lang="en-US" altLang="ja-JP" sz="1600" dirty="0" smtClean="0">
                <a:solidFill>
                  <a:srgbClr val="FF0000"/>
                </a:solidFill>
              </a:rPr>
              <a:t>eak current 30 mA </a:t>
            </a:r>
            <a:r>
              <a:rPr lang="ja-JP" altLang="en-US" sz="1600" dirty="0" smtClean="0">
                <a:solidFill>
                  <a:srgbClr val="FF0000"/>
                </a:solidFill>
              </a:rPr>
              <a:t>⇒ </a:t>
            </a:r>
            <a:r>
              <a:rPr lang="en-US" altLang="ja-JP" sz="1600" dirty="0" smtClean="0">
                <a:solidFill>
                  <a:srgbClr val="FF0000"/>
                </a:solidFill>
              </a:rPr>
              <a:t>50 mA</a:t>
            </a:r>
          </a:p>
          <a:p>
            <a:endParaRPr lang="en-US" altLang="ja-JP" sz="400" dirty="0" smtClean="0">
              <a:solidFill>
                <a:srgbClr val="FF0000"/>
              </a:solidFill>
            </a:endParaRPr>
          </a:p>
          <a:p>
            <a:r>
              <a:rPr lang="en-US" altLang="ja-JP" sz="1600" dirty="0">
                <a:solidFill>
                  <a:srgbClr val="FF0000"/>
                </a:solidFill>
              </a:rPr>
              <a:t>W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e will aim at the design output beam power of 1 MW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after upgrading the linac.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6620035" y="1052736"/>
            <a:ext cx="400237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テキスト ボックス 5"/>
          <p:cNvSpPr txBox="1"/>
          <p:nvPr/>
        </p:nvSpPr>
        <p:spPr>
          <a:xfrm>
            <a:off x="5203302" y="572949"/>
            <a:ext cx="2452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Pulse dipole magnet</a:t>
            </a:r>
          </a:p>
          <a:p>
            <a:r>
              <a:rPr lang="en-US" altLang="ja-JP" sz="1400" dirty="0" smtClean="0"/>
              <a:t>to switch the beam destination</a:t>
            </a:r>
            <a:endParaRPr kumimoji="1" lang="ja-JP" altLang="en-US" sz="1400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4046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/>
              <a:t>Contents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1844824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3200" dirty="0" smtClean="0"/>
              <a:t> Introduction of the 3GeV RCS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Lattice imperfections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3200" dirty="0" smtClean="0"/>
              <a:t> Comparison between experiments and simulations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</a:t>
            </a:r>
            <a:r>
              <a:rPr lang="en-US" altLang="ja-JP" sz="3200" dirty="0" smtClean="0">
                <a:solidFill>
                  <a:srgbClr val="0000FF"/>
                </a:solidFill>
              </a:rPr>
              <a:t>Measures of the lattice imperfections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3200" dirty="0" smtClean="0"/>
              <a:t> Summary</a:t>
            </a:r>
            <a:endParaRPr kumimoji="1" lang="ja-JP" altLang="en-US" sz="32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374118" y="476672"/>
            <a:ext cx="8769881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ＭＳ Ｐゴシック" charset="-128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Time independent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   - Measured main and </a:t>
            </a:r>
            <a:r>
              <a:rPr lang="en-US" altLang="ja-JP" dirty="0" err="1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multipole</a:t>
            </a:r>
            <a:r>
              <a:rPr lang="en-US" altLang="ja-JP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field components for all the </a:t>
            </a:r>
            <a:r>
              <a:rPr lang="en-US" altLang="ja-JP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main magnets:</a:t>
            </a:r>
          </a:p>
          <a:p>
            <a:pPr lvl="1" eaLnBrk="1" hangingPunct="1"/>
            <a:r>
              <a:rPr lang="en-US" altLang="ja-JP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  * No measures</a:t>
            </a:r>
            <a:endParaRPr lang="en-US" altLang="ja-JP" dirty="0">
              <a:solidFill>
                <a:prstClr val="black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　   </a:t>
            </a:r>
            <a:r>
              <a:rPr lang="en-US" altLang="ja-JP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- Alignment errors (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Δs,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Δq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 after the earthquake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　　　　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* Realignment in 2013 summer-autumn maintenance period</a:t>
            </a:r>
            <a:r>
              <a:rPr lang="en-US" altLang="ja-JP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 </a:t>
            </a:r>
            <a:endParaRPr lang="en-US" altLang="ja-JP" dirty="0">
              <a:solidFill>
                <a:prstClr val="black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u="sng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Time dependent imperfections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  　</a:t>
            </a:r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- Edge focus of the injection bump magnets: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　   </a:t>
            </a:r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- Static </a:t>
            </a:r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leakage fields from the extraction beam </a:t>
            </a:r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line:</a:t>
            </a:r>
            <a:endParaRPr lang="en-US" altLang="ja-JP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lvl="1" eaLnBrk="1" hangingPunct="1"/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* Installation of  6 quadruple correctors for keeping the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superperiodicity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 in 2013 summer-autumn maintenance period</a:t>
            </a:r>
          </a:p>
          <a:p>
            <a:pPr lvl="1" eaLnBrk="1" hangingPunct="1"/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  * Installation of additional shield at the extraction line in 2012 and success of leakage fields reduction (K</a:t>
            </a:r>
            <a:r>
              <a:rPr lang="en-US" altLang="ja-JP" b="1" baseline="-25000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0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:50%, K</a:t>
            </a:r>
            <a:r>
              <a:rPr lang="en-US" altLang="ja-JP" b="1" baseline="-25000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1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:40%, SK</a:t>
            </a:r>
            <a:r>
              <a:rPr lang="en-US" altLang="ja-JP" b="1" baseline="-25000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1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:75%)</a:t>
            </a:r>
            <a:endParaRPr lang="en-US" altLang="ja-JP" b="1" dirty="0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  　</a:t>
            </a:r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- </a:t>
            </a:r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BM-QM field tracking </a:t>
            </a:r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errors</a:t>
            </a:r>
            <a:endParaRPr lang="en-US" altLang="ja-JP" b="1" dirty="0" smtClean="0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lvl="1" eaLnBrk="1" hangingPunct="1"/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* Adjustment of tune manipulation for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emittance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 growth reduction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  　</a:t>
            </a:r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- 1-kHz BM ripple</a:t>
            </a:r>
          </a:p>
          <a:p>
            <a:pPr lvl="1" eaLnBrk="1" hangingPunct="1"/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* Ripple reduction by low-path filter and COD correction by steering magnets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  　</a:t>
            </a:r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- 100-kHz ripple induced by injection bump magnets</a:t>
            </a:r>
          </a:p>
          <a:p>
            <a:pPr lvl="1" eaLnBrk="1" hangingPunct="1"/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* Installation of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ceramics chamber with modified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-shield structure in 2013 summer-autumn </a:t>
            </a:r>
            <a:endParaRPr lang="en-US" altLang="ja-JP" b="1" dirty="0" smtClean="0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ja-JP" b="1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</a:t>
            </a:r>
            <a:r>
              <a:rPr lang="en-US" altLang="ja-JP" b="1" u="sng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Foil scattering:</a:t>
            </a:r>
          </a:p>
          <a:p>
            <a:pPr lvl="1" eaLnBrk="1" hangingPunct="1"/>
            <a:r>
              <a:rPr lang="en-US" altLang="ja-JP" b="1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 </a:t>
            </a:r>
            <a:r>
              <a:rPr lang="en-US" altLang="ja-JP" b="1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* Adjustment of foil position and transverse painting function</a:t>
            </a:r>
            <a:endParaRPr lang="en-US" altLang="ja-JP" b="1" dirty="0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9116"/>
            <a:ext cx="85010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Imperfections and measures</a:t>
            </a:r>
            <a:endParaRPr lang="ja-JP" altLang="en-US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5029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11663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Summary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196752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800" dirty="0" smtClean="0"/>
              <a:t> </a:t>
            </a:r>
            <a:r>
              <a:rPr kumimoji="1" lang="en-US" altLang="ja-JP" sz="2800" dirty="0" smtClean="0"/>
              <a:t>Lattice imperfections were also measured/estimated from field measurements and beam experiment.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800" dirty="0" smtClean="0"/>
              <a:t> </a:t>
            </a:r>
            <a:r>
              <a:rPr lang="en-US" altLang="ja-JP" sz="2800" dirty="0" smtClean="0"/>
              <a:t>The simulation input were created in the beam experiment.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800" dirty="0" smtClean="0"/>
              <a:t> Our numerical simulation well globally </a:t>
            </a:r>
            <a:r>
              <a:rPr lang="en-US" altLang="ja-JP" sz="2800" dirty="0" smtClean="0"/>
              <a:t>reproduced the </a:t>
            </a:r>
            <a:r>
              <a:rPr lang="en-US" altLang="ja-JP" sz="2800" dirty="0" smtClean="0"/>
              <a:t>experimental </a:t>
            </a:r>
            <a:r>
              <a:rPr lang="en-US" altLang="ja-JP" sz="2800" dirty="0" smtClean="0"/>
              <a:t>results.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2800" dirty="0" smtClean="0"/>
              <a:t> </a:t>
            </a:r>
            <a:r>
              <a:rPr kumimoji="1" lang="en-US" altLang="ja-JP" sz="2800" dirty="0" smtClean="0"/>
              <a:t>Source of beam loss and </a:t>
            </a:r>
            <a:r>
              <a:rPr kumimoji="1" lang="en-US" altLang="ja-JP" sz="2800" dirty="0" err="1" smtClean="0"/>
              <a:t>emittance</a:t>
            </a:r>
            <a:r>
              <a:rPr kumimoji="1" lang="en-US" altLang="ja-JP" sz="2800" dirty="0" smtClean="0"/>
              <a:t> growth are discussed based on the realistic numerical simulation.</a:t>
            </a:r>
            <a:endParaRPr kumimoji="1" lang="en-US" altLang="ja-JP" sz="28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800" dirty="0" smtClean="0"/>
              <a:t> We </a:t>
            </a:r>
            <a:r>
              <a:rPr lang="en-US" altLang="ja-JP" sz="2800" dirty="0" smtClean="0"/>
              <a:t>will aim at the design output beam power of </a:t>
            </a:r>
            <a:r>
              <a:rPr lang="en-US" altLang="ja-JP" sz="2800" dirty="0" smtClean="0"/>
              <a:t>1MW after </a:t>
            </a:r>
            <a:r>
              <a:rPr lang="en-US" altLang="ja-JP" sz="2800" dirty="0" smtClean="0"/>
              <a:t>upgrading the </a:t>
            </a:r>
            <a:r>
              <a:rPr lang="en-US" altLang="ja-JP" sz="2800" dirty="0" err="1" smtClean="0"/>
              <a:t>linac</a:t>
            </a:r>
            <a:r>
              <a:rPr lang="en-US" altLang="ja-JP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kumimoji="1" lang="ja-JP" altLang="en-US" sz="28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Hiroyuki Harada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9632" y="2564904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/>
              <a:t>Back up</a:t>
            </a:r>
            <a:endParaRPr kumimoji="1" lang="ja-JP" altLang="en-US" sz="6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3"/>
          <p:cNvGrpSpPr/>
          <p:nvPr/>
        </p:nvGrpSpPr>
        <p:grpSpPr>
          <a:xfrm>
            <a:off x="251520" y="105443"/>
            <a:ext cx="4248472" cy="6131869"/>
            <a:chOff x="524528" y="105443"/>
            <a:chExt cx="4407512" cy="6491909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528" y="105443"/>
              <a:ext cx="4400000" cy="217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040" y="2265683"/>
              <a:ext cx="4400000" cy="217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4528" y="4425923"/>
              <a:ext cx="4400000" cy="217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テキスト ボックス 12"/>
          <p:cNvSpPr txBox="1">
            <a:spLocks noChangeArrowheads="1"/>
          </p:cNvSpPr>
          <p:nvPr/>
        </p:nvSpPr>
        <p:spPr bwMode="auto">
          <a:xfrm>
            <a:off x="4211960" y="6125234"/>
            <a:ext cx="652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s(m)</a:t>
            </a:r>
            <a:endParaRPr lang="ja-JP" altLang="en-US" sz="2000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8" name="円/楕円 16"/>
          <p:cNvSpPr>
            <a:spLocks noChangeArrowheads="1"/>
          </p:cNvSpPr>
          <p:nvPr/>
        </p:nvSpPr>
        <p:spPr bwMode="auto">
          <a:xfrm>
            <a:off x="395536" y="6598492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1" name="テキスト ボックス 23"/>
          <p:cNvSpPr txBox="1">
            <a:spLocks noChangeArrowheads="1"/>
          </p:cNvSpPr>
          <p:nvPr/>
        </p:nvSpPr>
        <p:spPr bwMode="auto">
          <a:xfrm>
            <a:off x="495548" y="6474822"/>
            <a:ext cx="1412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Measured </a:t>
            </a:r>
            <a:endParaRPr lang="ja-JP" altLang="en-US" sz="1600" dirty="0">
              <a:solidFill>
                <a:srgbClr val="FF3399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737766" y="6643265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23"/>
          <p:cNvSpPr txBox="1">
            <a:spLocks noChangeArrowheads="1"/>
          </p:cNvSpPr>
          <p:nvPr/>
        </p:nvSpPr>
        <p:spPr bwMode="auto">
          <a:xfrm>
            <a:off x="1881782" y="6474822"/>
            <a:ext cx="1422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Designed </a:t>
            </a:r>
            <a:endParaRPr lang="ja-JP" altLang="en-US" sz="1600" dirty="0">
              <a:solidFill>
                <a:srgbClr val="FF3399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087836" y="6643265"/>
            <a:ext cx="216024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23"/>
          <p:cNvSpPr txBox="1">
            <a:spLocks noChangeArrowheads="1"/>
          </p:cNvSpPr>
          <p:nvPr/>
        </p:nvSpPr>
        <p:spPr bwMode="auto">
          <a:xfrm>
            <a:off x="3303860" y="6474822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Reconstructed </a:t>
            </a:r>
            <a:endParaRPr lang="ja-JP" altLang="en-US" sz="1600" dirty="0">
              <a:solidFill>
                <a:srgbClr val="FF3399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220072" y="5661248"/>
            <a:ext cx="3528392" cy="100811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The measured optics can be reasonably well-reconstructed in our accelerator model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8024" y="0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Optics Measurement</a:t>
            </a:r>
          </a:p>
        </p:txBody>
      </p:sp>
      <p:sp>
        <p:nvSpPr>
          <p:cNvPr id="25" name="テキスト ボックス 6"/>
          <p:cNvSpPr txBox="1">
            <a:spLocks noChangeArrowheads="1"/>
          </p:cNvSpPr>
          <p:nvPr/>
        </p:nvSpPr>
        <p:spPr bwMode="auto">
          <a:xfrm>
            <a:off x="635447" y="1259468"/>
            <a:ext cx="1584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Injection + Arc</a:t>
            </a:r>
            <a:endParaRPr lang="ja-JP" altLang="en-US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6" name="テキスト ボックス 7"/>
          <p:cNvSpPr txBox="1">
            <a:spLocks noChangeArrowheads="1"/>
          </p:cNvSpPr>
          <p:nvPr/>
        </p:nvSpPr>
        <p:spPr bwMode="auto">
          <a:xfrm>
            <a:off x="683568" y="3284984"/>
            <a:ext cx="1725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Extraction + Arc</a:t>
            </a:r>
            <a:endParaRPr lang="ja-JP" altLang="en-US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683568" y="5373216"/>
            <a:ext cx="1045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RF + Arc</a:t>
            </a:r>
            <a:endParaRPr lang="ja-JP" altLang="en-US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-445657" y="381762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1" lang="en-US" altLang="ja-JP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(m)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-301642" y="1426385"/>
            <a:ext cx="89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kumimoji="1" lang="en-US" altLang="ja-JP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(m)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テキスト ボックス 5"/>
          <p:cNvSpPr txBox="1">
            <a:spLocks noChangeArrowheads="1"/>
          </p:cNvSpPr>
          <p:nvPr/>
        </p:nvSpPr>
        <p:spPr bwMode="auto">
          <a:xfrm>
            <a:off x="4644008" y="3933056"/>
            <a:ext cx="44279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u="sng" dirty="0" smtClean="0">
                <a:solidFill>
                  <a:srgbClr val="1070FC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Beta functions </a:t>
            </a:r>
            <a:r>
              <a:rPr lang="en-US" altLang="ja-JP" dirty="0" smtClean="0">
                <a:solidFill>
                  <a:srgbClr val="1070FC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: Estimated </a:t>
            </a:r>
            <a:r>
              <a:rPr lang="en-US" altLang="ja-JP" dirty="0">
                <a:solidFill>
                  <a:srgbClr val="1070FC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from a </a:t>
            </a:r>
            <a:r>
              <a:rPr lang="en-US" altLang="ja-JP" dirty="0" smtClean="0">
                <a:solidFill>
                  <a:srgbClr val="1070FC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response of </a:t>
            </a:r>
            <a:r>
              <a:rPr lang="en-US" altLang="ja-JP" dirty="0">
                <a:solidFill>
                  <a:srgbClr val="1070FC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the closed orbit for a dipole kick (STM) : </a:t>
            </a:r>
            <a:endParaRPr lang="ja-JP" altLang="en-US" dirty="0">
              <a:solidFill>
                <a:srgbClr val="1070FC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graphicFrame>
        <p:nvGraphicFramePr>
          <p:cNvPr id="60417" name="Object 2"/>
          <p:cNvGraphicFramePr>
            <a:graphicFrameLocks noChangeAspect="1"/>
          </p:cNvGraphicFramePr>
          <p:nvPr/>
        </p:nvGraphicFramePr>
        <p:xfrm>
          <a:off x="6137672" y="4610164"/>
          <a:ext cx="1890712" cy="714375"/>
        </p:xfrm>
        <a:graphic>
          <a:graphicData uri="http://schemas.openxmlformats.org/presentationml/2006/ole">
            <p:oleObj spid="_x0000_s11266" name="数式" r:id="rId6" imgW="1143000" imgH="431640" progId="Equation.3">
              <p:embed/>
            </p:oleObj>
          </a:graphicData>
        </a:graphic>
      </p:graphicFrame>
      <p:sp>
        <p:nvSpPr>
          <p:cNvPr id="40" name="正方形/長方形 39"/>
          <p:cNvSpPr/>
          <p:nvPr/>
        </p:nvSpPr>
        <p:spPr>
          <a:xfrm>
            <a:off x="4644008" y="2708920"/>
            <a:ext cx="4355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Dispersion functions </a:t>
            </a:r>
            <a:r>
              <a:rPr lang="en-US" altLang="ja-JP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Measured by looking at a </a:t>
            </a:r>
            <a:r>
              <a:rPr lang="en-US" altLang="ja-JP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altLang="ja-JP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-frequency dependence of the closed orbit</a:t>
            </a:r>
            <a:endParaRPr lang="ja-JP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161930" y="3499638"/>
          <a:ext cx="1722438" cy="379413"/>
        </p:xfrm>
        <a:graphic>
          <a:graphicData uri="http://schemas.openxmlformats.org/presentationml/2006/ole">
            <p:oleObj spid="_x0000_s11267" name="数式" r:id="rId7" imgW="1041120" imgH="228600" progId="Equation.3">
              <p:embed/>
            </p:oleObj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4644008" y="764704"/>
            <a:ext cx="4355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Betatron</a:t>
            </a:r>
            <a:r>
              <a:rPr lang="en-US" altLang="ja-JP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tunes </a:t>
            </a:r>
            <a:r>
              <a:rPr lang="en-US" altLang="ja-JP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Measured by Fourier transform analysis of detected transverse beam oscillation</a:t>
            </a:r>
            <a:endParaRPr lang="ja-JP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292080" y="177281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2079FC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Tune set              :  (6.640, 6.250)</a:t>
            </a:r>
            <a:endParaRPr lang="en-US" altLang="ja-JP" u="sng" dirty="0" smtClean="0">
              <a:solidFill>
                <a:srgbClr val="2079FC"/>
              </a:solidFill>
              <a:latin typeface="Times New Roman" pitchFamily="18" charset="0"/>
              <a:ea typeface="HG創英角ﾎﾟｯﾌﾟ体" pitchFamily="49" charset="-128"/>
              <a:cs typeface="Times New Roman" pitchFamily="18" charset="0"/>
            </a:endParaRPr>
          </a:p>
          <a:p>
            <a:r>
              <a:rPr lang="en-US" altLang="ja-JP" dirty="0" smtClean="0">
                <a:solidFill>
                  <a:srgbClr val="2079FC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Tune measured  :  (6.672, 6.240)</a:t>
            </a:r>
          </a:p>
          <a:p>
            <a:pPr algn="r"/>
            <a:r>
              <a:rPr lang="en-US" altLang="ja-JP" dirty="0" smtClean="0">
                <a:solidFill>
                  <a:srgbClr val="2079FC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@ Day-1</a:t>
            </a: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sp>
        <p:nvSpPr>
          <p:cNvPr id="32" name="フッター プレースホル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4788024" y="4149080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3399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The optics parameters (beta functions, </a:t>
            </a:r>
            <a:r>
              <a:rPr lang="en-US" altLang="ja-JP" sz="2400" dirty="0" err="1" smtClean="0">
                <a:solidFill>
                  <a:srgbClr val="FF3399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betatron</a:t>
            </a:r>
            <a:r>
              <a:rPr lang="en-US" altLang="ja-JP" sz="2400" dirty="0" smtClean="0">
                <a:solidFill>
                  <a:srgbClr val="FF3399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 tunes and dispersion functions) were well corrected to the design value with no iteration by our accelerator model</a:t>
            </a:r>
          </a:p>
          <a:p>
            <a:endParaRPr lang="en-US" altLang="ja-JP" sz="2400" dirty="0">
              <a:solidFill>
                <a:srgbClr val="FF3399"/>
              </a:solidFill>
              <a:latin typeface="Times New Roman" pitchFamily="18" charset="0"/>
              <a:ea typeface="HG創英角ﾎﾟｯﾌﾟ体" pitchFamily="49" charset="-128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44008" y="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Optics Correction</a:t>
            </a:r>
          </a:p>
          <a:p>
            <a:r>
              <a:rPr lang="en-US" altLang="ja-JP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Based accelerator model</a:t>
            </a:r>
            <a:endParaRPr kumimoji="1" lang="ja-JP" altLang="en-US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26"/>
          <p:cNvGrpSpPr/>
          <p:nvPr/>
        </p:nvGrpSpPr>
        <p:grpSpPr>
          <a:xfrm>
            <a:off x="251520" y="105443"/>
            <a:ext cx="4248472" cy="6131869"/>
            <a:chOff x="539552" y="105443"/>
            <a:chExt cx="4400000" cy="6491909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05443"/>
              <a:ext cx="4400000" cy="217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265683"/>
              <a:ext cx="4400000" cy="217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4425923"/>
              <a:ext cx="4400000" cy="217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テキスト ボックス 6"/>
          <p:cNvSpPr txBox="1">
            <a:spLocks noChangeArrowheads="1"/>
          </p:cNvSpPr>
          <p:nvPr/>
        </p:nvSpPr>
        <p:spPr bwMode="auto">
          <a:xfrm>
            <a:off x="635447" y="1340768"/>
            <a:ext cx="1584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Injection + Arc</a:t>
            </a:r>
            <a:endParaRPr lang="ja-JP" altLang="en-US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49" name="テキスト ボックス 7"/>
          <p:cNvSpPr txBox="1">
            <a:spLocks noChangeArrowheads="1"/>
          </p:cNvSpPr>
          <p:nvPr/>
        </p:nvSpPr>
        <p:spPr bwMode="auto">
          <a:xfrm>
            <a:off x="683568" y="3501008"/>
            <a:ext cx="1725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Extraction + Arc</a:t>
            </a:r>
            <a:endParaRPr lang="ja-JP" altLang="en-US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50" name="テキスト ボックス 8"/>
          <p:cNvSpPr txBox="1">
            <a:spLocks noChangeArrowheads="1"/>
          </p:cNvSpPr>
          <p:nvPr/>
        </p:nvSpPr>
        <p:spPr bwMode="auto">
          <a:xfrm>
            <a:off x="683568" y="5661248"/>
            <a:ext cx="1045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RF + Arc</a:t>
            </a:r>
            <a:endParaRPr lang="ja-JP" altLang="en-US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 rot="16200000">
            <a:off x="-301642" y="1426385"/>
            <a:ext cx="89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kumimoji="1" lang="en-US" altLang="ja-JP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(m)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 rot="16200000">
            <a:off x="-445657" y="381762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1" lang="en-US" altLang="ja-JP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(m)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4644008" y="1268760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3399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“Fudge factor”: the difference of the set and reconstructed </a:t>
            </a:r>
            <a:r>
              <a:rPr lang="en-US" altLang="ja-JP" sz="2400" dirty="0" err="1" smtClean="0">
                <a:solidFill>
                  <a:srgbClr val="FF3399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quadrupole</a:t>
            </a:r>
            <a:r>
              <a:rPr lang="en-US" altLang="ja-JP" sz="2400" dirty="0" smtClean="0">
                <a:solidFill>
                  <a:srgbClr val="FF3399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 strength with 7 families in our accelerator model</a:t>
            </a:r>
          </a:p>
        </p:txBody>
      </p:sp>
      <p:sp>
        <p:nvSpPr>
          <p:cNvPr id="54" name="下矢印 53"/>
          <p:cNvSpPr/>
          <p:nvPr/>
        </p:nvSpPr>
        <p:spPr>
          <a:xfrm>
            <a:off x="6228184" y="3068960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テキスト ボックス 12"/>
          <p:cNvSpPr txBox="1">
            <a:spLocks noChangeArrowheads="1"/>
          </p:cNvSpPr>
          <p:nvPr/>
        </p:nvSpPr>
        <p:spPr bwMode="auto">
          <a:xfrm>
            <a:off x="4211960" y="6125234"/>
            <a:ext cx="652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s(m)</a:t>
            </a:r>
            <a:endParaRPr lang="ja-JP" altLang="en-US" sz="2000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56" name="円/楕円 16"/>
          <p:cNvSpPr>
            <a:spLocks noChangeArrowheads="1"/>
          </p:cNvSpPr>
          <p:nvPr/>
        </p:nvSpPr>
        <p:spPr bwMode="auto">
          <a:xfrm>
            <a:off x="1015604" y="6598492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57" name="テキスト ボックス 23"/>
          <p:cNvSpPr txBox="1">
            <a:spLocks noChangeArrowheads="1"/>
          </p:cNvSpPr>
          <p:nvPr/>
        </p:nvSpPr>
        <p:spPr bwMode="auto">
          <a:xfrm>
            <a:off x="1115616" y="6474822"/>
            <a:ext cx="1412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Measured </a:t>
            </a:r>
            <a:endParaRPr lang="ja-JP" altLang="en-US" sz="1600" dirty="0">
              <a:solidFill>
                <a:srgbClr val="FF3399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2357834" y="6643265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23"/>
          <p:cNvSpPr txBox="1">
            <a:spLocks noChangeArrowheads="1"/>
          </p:cNvSpPr>
          <p:nvPr/>
        </p:nvSpPr>
        <p:spPr bwMode="auto">
          <a:xfrm>
            <a:off x="2501850" y="6474822"/>
            <a:ext cx="1422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Designed </a:t>
            </a:r>
            <a:endParaRPr lang="ja-JP" altLang="en-US" sz="1600" dirty="0">
              <a:solidFill>
                <a:srgbClr val="FF3399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b="1" i="1" dirty="0" smtClean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Ring Optics</a:t>
            </a:r>
            <a:endParaRPr lang="en-US" altLang="ja-JP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7544" y="997274"/>
          <a:ext cx="4752528" cy="1984023"/>
        </p:xfrm>
        <a:graphic>
          <a:graphicData uri="http://schemas.openxmlformats.org/presentationml/2006/ole">
            <p:oleObj spid="_x0000_s82947" name="ビットマップ イメージ" r:id="rId4" imgW="8783276" imgH="3666667" progId="PBrush">
              <p:embed/>
            </p:oleObj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5496124" y="1693257"/>
            <a:ext cx="27482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ja-JP" sz="2400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,ν</a:t>
            </a:r>
            <a:r>
              <a:rPr lang="en-US" altLang="ja-JP" sz="2400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)=(6.38,6.45)</a:t>
            </a:r>
          </a:p>
          <a:p>
            <a:pPr algn="ctr">
              <a:spcBef>
                <a:spcPct val="50000"/>
              </a:spcBef>
            </a:pP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on 2008/05/26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589240"/>
            <a:ext cx="85010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can </a:t>
            </a:r>
            <a:r>
              <a:rPr lang="en-US" altLang="ja-JP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altLang="ja-JP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ring optics </a:t>
            </a:r>
            <a:r>
              <a:rPr lang="en-US" altLang="ja-JP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by our accelerator model and discuss the various lattice imperfections in the real machine based on the accelerator model.</a:t>
            </a:r>
            <a:endParaRPr lang="ja-JP" altLang="en-US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520" y="908721"/>
            <a:ext cx="288032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301641" y="1354378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1" lang="en-US" altLang="ja-JP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(m)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157626" y="2290482"/>
            <a:ext cx="89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kumimoji="1" lang="en-US" altLang="ja-JP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(m)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95536" y="5445225"/>
            <a:ext cx="55446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2339752" y="1052736"/>
            <a:ext cx="0" cy="18002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99592" y="9714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Insertion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31840" y="9807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Arc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24"/>
          <p:cNvGrpSpPr/>
          <p:nvPr/>
        </p:nvGrpSpPr>
        <p:grpSpPr>
          <a:xfrm>
            <a:off x="107505" y="3122384"/>
            <a:ext cx="8076875" cy="2394848"/>
            <a:chOff x="107505" y="3122384"/>
            <a:chExt cx="8076875" cy="2394848"/>
          </a:xfrm>
        </p:grpSpPr>
        <p:sp>
          <p:nvSpPr>
            <p:cNvPr id="15" name="テキスト ボックス 14"/>
            <p:cNvSpPr txBox="1">
              <a:spLocks noChangeArrowheads="1"/>
            </p:cNvSpPr>
            <p:nvPr/>
          </p:nvSpPr>
          <p:spPr bwMode="auto">
            <a:xfrm>
              <a:off x="5004048" y="5117122"/>
              <a:ext cx="6527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latin typeface="Times New Roman" pitchFamily="18" charset="0"/>
                  <a:ea typeface="ＭＳ Ｐ明朝" pitchFamily="18" charset="-128"/>
                  <a:cs typeface="Times New Roman" pitchFamily="18" charset="0"/>
                </a:rPr>
                <a:t>s(m)</a:t>
              </a:r>
              <a:endParaRPr lang="ja-JP" altLang="en-US" sz="2000" dirty="0">
                <a:latin typeface="Times New Roman" pitchFamily="18" charset="0"/>
                <a:ea typeface="ＭＳ Ｐ明朝" pitchFamily="18" charset="-128"/>
                <a:cs typeface="Times New Roman" pitchFamily="18" charset="0"/>
              </a:endParaRPr>
            </a:p>
          </p:txBody>
        </p:sp>
        <p:grpSp>
          <p:nvGrpSpPr>
            <p:cNvPr id="3" name="グループ化 23"/>
            <p:cNvGrpSpPr/>
            <p:nvPr/>
          </p:nvGrpSpPr>
          <p:grpSpPr>
            <a:xfrm>
              <a:off x="107505" y="3122384"/>
              <a:ext cx="8076875" cy="2116787"/>
              <a:chOff x="107505" y="3122384"/>
              <a:chExt cx="8076875" cy="2116787"/>
            </a:xfrm>
          </p:grpSpPr>
          <p:graphicFrame>
            <p:nvGraphicFramePr>
              <p:cNvPr id="1026" name="Object 2"/>
              <p:cNvGraphicFramePr>
                <a:graphicFrameLocks noChangeAspect="1"/>
              </p:cNvGraphicFramePr>
              <p:nvPr/>
            </p:nvGraphicFramePr>
            <p:xfrm>
              <a:off x="402828" y="3140968"/>
              <a:ext cx="4817244" cy="2098203"/>
            </p:xfrm>
            <a:graphic>
              <a:graphicData uri="http://schemas.openxmlformats.org/presentationml/2006/ole">
                <p:oleObj spid="_x0000_s82946" name="ビットマップ イメージ" r:id="rId5" imgW="8857143" imgH="3858164" progId="PBrush">
                  <p:embed/>
                </p:oleObj>
              </a:graphicData>
            </a:graphic>
          </p:graphicFrame>
          <p:sp>
            <p:nvSpPr>
              <p:cNvPr id="1030" name="Text Box 9"/>
              <p:cNvSpPr txBox="1">
                <a:spLocks noChangeArrowheads="1"/>
              </p:cNvSpPr>
              <p:nvPr/>
            </p:nvSpPr>
            <p:spPr bwMode="auto">
              <a:xfrm>
                <a:off x="5436096" y="3501008"/>
                <a:ext cx="2748284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sz="2400" dirty="0" err="1">
                    <a:latin typeface="Times New Roman" pitchFamily="18" charset="0"/>
                    <a:cs typeface="Times New Roman" pitchFamily="18" charset="0"/>
                  </a:rPr>
                  <a:t>ν</a:t>
                </a:r>
                <a:r>
                  <a:rPr lang="en-US" altLang="ja-JP" sz="2400" baseline="-25000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ja-JP" sz="2400" dirty="0" err="1">
                    <a:latin typeface="Times New Roman" pitchFamily="18" charset="0"/>
                    <a:cs typeface="Times New Roman" pitchFamily="18" charset="0"/>
                  </a:rPr>
                  <a:t>,ν</a:t>
                </a:r>
                <a:r>
                  <a:rPr lang="en-US" altLang="ja-JP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)=(6.40,6.42)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on 2009/11/02</a:t>
                </a: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-301641" y="3550115"/>
                <a:ext cx="1187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kumimoji="1" lang="en-US" altLang="ja-JP" b="1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1" lang="en-US" altLang="ja-JP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kumimoji="1" lang="en-US" altLang="ja-JP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kumimoji="1" lang="en-US" altLang="ja-JP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1" lang="en-US" altLang="ja-JP" b="1" dirty="0" smtClean="0">
                    <a:latin typeface="Times New Roman" pitchFamily="18" charset="0"/>
                    <a:cs typeface="Times New Roman" pitchFamily="18" charset="0"/>
                  </a:rPr>
                  <a:t>(m)</a:t>
                </a:r>
                <a:endParaRPr kumimoji="1" lang="ja-JP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 rot="16200000">
                <a:off x="-157626" y="4270195"/>
                <a:ext cx="899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η</a:t>
                </a:r>
                <a:r>
                  <a:rPr kumimoji="1" lang="en-US" altLang="ja-JP" b="1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1" lang="en-US" altLang="ja-JP" b="1" dirty="0" smtClean="0">
                    <a:latin typeface="Times New Roman" pitchFamily="18" charset="0"/>
                    <a:cs typeface="Times New Roman" pitchFamily="18" charset="0"/>
                  </a:rPr>
                  <a:t>(m)</a:t>
                </a:r>
                <a:endParaRPr kumimoji="1" lang="ja-JP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直線コネクタ 17"/>
              <p:cNvCxnSpPr/>
              <p:nvPr/>
            </p:nvCxnSpPr>
            <p:spPr>
              <a:xfrm flipV="1">
                <a:off x="2339752" y="3212976"/>
                <a:ext cx="0" cy="18002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テキスト ボックス 20"/>
              <p:cNvSpPr txBox="1"/>
              <p:nvPr/>
            </p:nvSpPr>
            <p:spPr>
              <a:xfrm>
                <a:off x="899592" y="3122384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Insertion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3131840" y="3131676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Arc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テキスト ボックス 12"/>
          <p:cNvSpPr txBox="1">
            <a:spLocks noChangeArrowheads="1"/>
          </p:cNvSpPr>
          <p:nvPr/>
        </p:nvSpPr>
        <p:spPr bwMode="auto">
          <a:xfrm>
            <a:off x="5652120" y="982469"/>
            <a:ext cx="24096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000" b="1" dirty="0" smtClean="0">
                <a:latin typeface="Times New Roman" pitchFamily="18" charset="0"/>
                <a:cs typeface="Times New Roman" pitchFamily="18" charset="0"/>
              </a:rPr>
              <a:t>○</a:t>
            </a:r>
            <a:r>
              <a:rPr lang="ja-JP" altLang="en-US" sz="800" dirty="0">
                <a:latin typeface="Times New Roman" pitchFamily="18" charset="0"/>
                <a:cs typeface="Times New Roman" pitchFamily="18" charset="0"/>
              </a:rPr>
              <a:t>　　　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measured values     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―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calculated values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4999377" y="2780928"/>
            <a:ext cx="652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s(m)</a:t>
            </a:r>
            <a:endParaRPr lang="ja-JP" altLang="en-US" sz="2000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図 10" descr="chro_cor_dc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338" y="1714500"/>
            <a:ext cx="46101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85750" y="285750"/>
            <a:ext cx="8572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6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Chromaticity measurement &amp; correction</a:t>
            </a:r>
            <a:endParaRPr lang="ja-JP" altLang="en-US" sz="3600" b="1" i="1" dirty="0">
              <a:solidFill>
                <a:srgbClr val="00B0F0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8676" name="テキスト ボックス 4"/>
          <p:cNvSpPr txBox="1">
            <a:spLocks noChangeArrowheads="1"/>
          </p:cNvSpPr>
          <p:nvPr/>
        </p:nvSpPr>
        <p:spPr bwMode="auto">
          <a:xfrm>
            <a:off x="1382713" y="2714625"/>
            <a:ext cx="8129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w/ corr.</a:t>
            </a:r>
          </a:p>
        </p:txBody>
      </p:sp>
      <p:sp>
        <p:nvSpPr>
          <p:cNvPr id="28677" name="テキスト ボックス 7"/>
          <p:cNvSpPr txBox="1">
            <a:spLocks noChangeArrowheads="1"/>
          </p:cNvSpPr>
          <p:nvPr/>
        </p:nvSpPr>
        <p:spPr bwMode="auto">
          <a:xfrm rot="-5400000">
            <a:off x="371928" y="1729065"/>
            <a:ext cx="365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ν</a:t>
            </a:r>
            <a:r>
              <a:rPr lang="en-US" altLang="ja-JP" baseline="-25000" dirty="0" err="1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x</a:t>
            </a:r>
            <a:endParaRPr lang="ja-JP" altLang="en-US" baseline="-25000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8678" name="テキスト ボックス 8"/>
          <p:cNvSpPr txBox="1">
            <a:spLocks noChangeArrowheads="1"/>
          </p:cNvSpPr>
          <p:nvPr/>
        </p:nvSpPr>
        <p:spPr bwMode="auto">
          <a:xfrm rot="-5400000">
            <a:off x="371928" y="4059515"/>
            <a:ext cx="365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ν</a:t>
            </a:r>
            <a:r>
              <a:rPr lang="en-US" altLang="ja-JP" baseline="-25000" dirty="0" err="1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y</a:t>
            </a:r>
            <a:endParaRPr lang="ja-JP" altLang="en-US" baseline="-25000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8679" name="テキスト ボックス 9"/>
          <p:cNvSpPr txBox="1">
            <a:spLocks noChangeArrowheads="1"/>
          </p:cNvSpPr>
          <p:nvPr/>
        </p:nvSpPr>
        <p:spPr bwMode="auto">
          <a:xfrm>
            <a:off x="4424363" y="6059488"/>
            <a:ext cx="705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Δp</a:t>
            </a:r>
            <a:r>
              <a:rPr lang="en-US" altLang="ja-JP" dirty="0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/p</a:t>
            </a:r>
            <a:r>
              <a:rPr lang="en-US" altLang="ja-JP" baseline="-25000" dirty="0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0</a:t>
            </a:r>
            <a:endParaRPr lang="ja-JP" altLang="en-US" baseline="-25000" dirty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8680" name="テキスト ボックス 11"/>
          <p:cNvSpPr txBox="1">
            <a:spLocks noChangeArrowheads="1"/>
          </p:cNvSpPr>
          <p:nvPr/>
        </p:nvSpPr>
        <p:spPr bwMode="auto">
          <a:xfrm>
            <a:off x="1584325" y="1814513"/>
            <a:ext cx="665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-10.3</a:t>
            </a:r>
            <a:endParaRPr lang="ja-JP" altLang="en-US">
              <a:solidFill>
                <a:schemeClr val="accent2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8681" name="テキスト ボックス 12"/>
          <p:cNvSpPr txBox="1">
            <a:spLocks noChangeArrowheads="1"/>
          </p:cNvSpPr>
          <p:nvPr/>
        </p:nvSpPr>
        <p:spPr bwMode="auto">
          <a:xfrm>
            <a:off x="4227513" y="2243138"/>
            <a:ext cx="665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-0.63</a:t>
            </a:r>
            <a:endParaRPr lang="ja-JP" altLang="en-US">
              <a:solidFill>
                <a:srgbClr val="FF0000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8682" name="テキスト ボックス 13"/>
          <p:cNvSpPr txBox="1">
            <a:spLocks noChangeArrowheads="1"/>
          </p:cNvSpPr>
          <p:nvPr/>
        </p:nvSpPr>
        <p:spPr bwMode="auto">
          <a:xfrm>
            <a:off x="1512888" y="4100513"/>
            <a:ext cx="550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-7.2</a:t>
            </a:r>
            <a:endParaRPr lang="ja-JP" altLang="en-US">
              <a:solidFill>
                <a:schemeClr val="accent2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8683" name="テキスト ボックス 14"/>
          <p:cNvSpPr txBox="1">
            <a:spLocks noChangeArrowheads="1"/>
          </p:cNvSpPr>
          <p:nvPr/>
        </p:nvSpPr>
        <p:spPr bwMode="auto">
          <a:xfrm>
            <a:off x="4227513" y="4743450"/>
            <a:ext cx="58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0.97</a:t>
            </a:r>
            <a:endParaRPr lang="ja-JP" altLang="en-US">
              <a:solidFill>
                <a:srgbClr val="FF0000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8684" name="テキスト ボックス 15"/>
          <p:cNvSpPr txBox="1">
            <a:spLocks noChangeArrowheads="1"/>
          </p:cNvSpPr>
          <p:nvPr/>
        </p:nvSpPr>
        <p:spPr bwMode="auto">
          <a:xfrm>
            <a:off x="5227638" y="1785938"/>
            <a:ext cx="394851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Calculated chromaticity:</a:t>
            </a:r>
          </a:p>
          <a:p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</a:t>
            </a:r>
            <a:r>
              <a:rPr lang="en-US" altLang="ja-JP" dirty="0" err="1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ξ</a:t>
            </a:r>
            <a:r>
              <a:rPr lang="en-US" altLang="ja-JP" baseline="-25000" dirty="0" err="1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x</a:t>
            </a:r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=-8.5, </a:t>
            </a:r>
            <a:r>
              <a:rPr lang="en-US" altLang="ja-JP" dirty="0" err="1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ξ</a:t>
            </a:r>
            <a:r>
              <a:rPr lang="en-US" altLang="ja-JP" baseline="-25000" dirty="0" err="1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y</a:t>
            </a:r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=-8.1</a:t>
            </a:r>
          </a:p>
          <a:p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 in assuming</a:t>
            </a:r>
          </a:p>
          <a:p>
            <a:r>
              <a:rPr lang="en-US" altLang="ja-JP" dirty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 the simple linear optics model.</a:t>
            </a:r>
          </a:p>
          <a:p>
            <a:r>
              <a:rPr lang="en-US" altLang="ja-JP" dirty="0">
                <a:solidFill>
                  <a:srgbClr val="0362ED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</a:t>
            </a:r>
            <a:r>
              <a:rPr lang="en-US" altLang="ja-JP" u="sng" dirty="0" err="1" smtClean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ξ</a:t>
            </a:r>
            <a:r>
              <a:rPr lang="en-US" altLang="ja-JP" u="sng" baseline="-25000" dirty="0" err="1" smtClean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x</a:t>
            </a:r>
            <a:r>
              <a:rPr lang="en-US" altLang="ja-JP" u="sng" dirty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=-10.4, </a:t>
            </a:r>
            <a:r>
              <a:rPr lang="en-US" altLang="ja-JP" u="sng" dirty="0" err="1" smtClean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ξ</a:t>
            </a:r>
            <a:r>
              <a:rPr lang="en-US" altLang="ja-JP" u="sng" baseline="-25000" dirty="0" err="1" smtClean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y</a:t>
            </a:r>
            <a:r>
              <a:rPr lang="en-US" altLang="ja-JP" u="sng" dirty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=-6.8</a:t>
            </a:r>
          </a:p>
          <a:p>
            <a:r>
              <a:rPr lang="en-US" altLang="ja-JP" dirty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 if including </a:t>
            </a:r>
          </a:p>
          <a:p>
            <a:r>
              <a:rPr lang="en-US" altLang="ja-JP" dirty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 </a:t>
            </a:r>
            <a:r>
              <a:rPr lang="en-US" altLang="ja-JP" dirty="0" smtClean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the </a:t>
            </a:r>
            <a:r>
              <a:rPr lang="en-US" altLang="ja-JP" dirty="0" err="1" smtClean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multipole</a:t>
            </a:r>
            <a:r>
              <a:rPr lang="en-US" altLang="ja-JP" dirty="0" smtClean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field components </a:t>
            </a:r>
          </a:p>
          <a:p>
            <a:r>
              <a:rPr lang="en-US" altLang="ja-JP" dirty="0" smtClean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 of BMs &amp; QMs measured from the</a:t>
            </a:r>
          </a:p>
          <a:p>
            <a:r>
              <a:rPr lang="en-US" altLang="ja-JP" dirty="0" smtClean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 magnetic field measurements</a:t>
            </a:r>
            <a:endParaRPr lang="en-US" altLang="ja-JP" dirty="0">
              <a:solidFill>
                <a:srgbClr val="FF3399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  <a:p>
            <a:r>
              <a:rPr lang="en-US" altLang="ja-JP" dirty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(especially, </a:t>
            </a:r>
          </a:p>
          <a:p>
            <a:r>
              <a:rPr lang="en-US" altLang="ja-JP" dirty="0">
                <a:solidFill>
                  <a:srgbClr val="FF3399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      the 6-pole component of BM).</a:t>
            </a:r>
          </a:p>
        </p:txBody>
      </p:sp>
      <p:sp>
        <p:nvSpPr>
          <p:cNvPr id="28685" name="テキスト ボックス 13"/>
          <p:cNvSpPr txBox="1">
            <a:spLocks noChangeArrowheads="1"/>
          </p:cNvSpPr>
          <p:nvPr/>
        </p:nvSpPr>
        <p:spPr bwMode="auto">
          <a:xfrm>
            <a:off x="958850" y="1000125"/>
            <a:ext cx="6902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After the optics correction, we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measured the chromaticity 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and tried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the chromatic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correction with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3 families of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sextupole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magnets.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テキスト ボックス 14"/>
          <p:cNvSpPr txBox="1">
            <a:spLocks noChangeArrowheads="1"/>
          </p:cNvSpPr>
          <p:nvPr/>
        </p:nvSpPr>
        <p:spPr bwMode="auto">
          <a:xfrm>
            <a:off x="2163763" y="1947863"/>
            <a:ext cx="9155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w/o corr.</a:t>
            </a:r>
            <a:endParaRPr lang="ja-JP" altLang="en-US" sz="1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7" name="テキスト ボックス 15"/>
          <p:cNvSpPr txBox="1">
            <a:spLocks noChangeArrowheads="1"/>
          </p:cNvSpPr>
          <p:nvPr/>
        </p:nvSpPr>
        <p:spPr bwMode="auto">
          <a:xfrm>
            <a:off x="5500689" y="5000625"/>
            <a:ext cx="3463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6-pole component of BM from the field measurement were confirmed by chromaticity measurement in beam experiment.</a:t>
            </a:r>
            <a:endParaRPr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1"/>
          <p:cNvSpPr txBox="1">
            <a:spLocks noChangeArrowheads="1"/>
          </p:cNvSpPr>
          <p:nvPr/>
        </p:nvSpPr>
        <p:spPr bwMode="auto">
          <a:xfrm>
            <a:off x="395288" y="188640"/>
            <a:ext cx="3965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Chromatic correction</a:t>
            </a:r>
            <a:endParaRPr lang="ja-JP" altLang="en-US" sz="3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287016"/>
            <a:ext cx="819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テキスト ボックス 10"/>
          <p:cNvSpPr txBox="1">
            <a:spLocks noChangeArrowheads="1"/>
          </p:cNvSpPr>
          <p:nvPr/>
        </p:nvSpPr>
        <p:spPr bwMode="auto">
          <a:xfrm>
            <a:off x="958850" y="1718816"/>
            <a:ext cx="327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Chromaticity (Hor.) w/ correction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テキスト ボックス 11"/>
          <p:cNvSpPr txBox="1">
            <a:spLocks noChangeArrowheads="1"/>
          </p:cNvSpPr>
          <p:nvPr/>
        </p:nvSpPr>
        <p:spPr bwMode="auto">
          <a:xfrm>
            <a:off x="5064125" y="1718816"/>
            <a:ext cx="32490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Chromaticity (Ver.) w/ correction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8994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Measured the chromaticity w/ the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sextupole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magnets for the chromatic correction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48E-A01C-4013-8494-A87DA52275F5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1560" y="4581128"/>
            <a:ext cx="7344816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From the basic tuning of the ring,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COD correction (i.e., dipole components)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Optics tuning (i.e.,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quadrupole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components)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Chromatic correction (i.e.,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sextupole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componets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836613"/>
            <a:ext cx="44640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テキスト ボックス 5"/>
          <p:cNvSpPr txBox="1">
            <a:spLocks noChangeArrowheads="1"/>
          </p:cNvSpPr>
          <p:nvPr/>
        </p:nvSpPr>
        <p:spPr bwMode="auto">
          <a:xfrm>
            <a:off x="323528" y="188640"/>
            <a:ext cx="8767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Difference of the COD from the alignment errors</a:t>
            </a:r>
            <a:endParaRPr lang="ja-JP" altLang="en-US" sz="3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テキスト ボックス 6"/>
          <p:cNvSpPr txBox="1">
            <a:spLocks noChangeArrowheads="1"/>
          </p:cNvSpPr>
          <p:nvPr/>
        </p:nvSpPr>
        <p:spPr bwMode="auto">
          <a:xfrm>
            <a:off x="684213" y="908050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Horizontal</a:t>
            </a:r>
            <a:endParaRPr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テキスト ボックス 7"/>
          <p:cNvSpPr txBox="1">
            <a:spLocks noChangeArrowheads="1"/>
          </p:cNvSpPr>
          <p:nvPr/>
        </p:nvSpPr>
        <p:spPr bwMode="auto">
          <a:xfrm>
            <a:off x="684213" y="2247900"/>
            <a:ext cx="902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Vertical</a:t>
            </a:r>
            <a:endParaRPr lang="ja-JP" altLang="en-US">
              <a:solidFill>
                <a:srgbClr val="0362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テキスト ボックス 11"/>
          <p:cNvSpPr txBox="1">
            <a:spLocks noChangeArrowheads="1"/>
          </p:cNvSpPr>
          <p:nvPr/>
        </p:nvSpPr>
        <p:spPr bwMode="auto">
          <a:xfrm>
            <a:off x="5099838" y="1292567"/>
            <a:ext cx="37721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Calculated the COD caused by new 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alignment position errors.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Set the latest parameters of steering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magnets and measured the COD.</a:t>
            </a:r>
          </a:p>
        </p:txBody>
      </p:sp>
      <p:sp>
        <p:nvSpPr>
          <p:cNvPr id="7178" name="テキスト ボックス 12"/>
          <p:cNvSpPr txBox="1">
            <a:spLocks noChangeArrowheads="1"/>
          </p:cNvSpPr>
          <p:nvPr/>
        </p:nvSpPr>
        <p:spPr bwMode="auto">
          <a:xfrm>
            <a:off x="395536" y="6488668"/>
            <a:ext cx="4435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000" b="1" dirty="0" smtClean="0">
                <a:latin typeface="Times New Roman" pitchFamily="18" charset="0"/>
                <a:cs typeface="Times New Roman" pitchFamily="18" charset="0"/>
              </a:rPr>
              <a:t>○</a:t>
            </a:r>
            <a:r>
              <a:rPr lang="ja-JP" altLang="en-US" sz="800" dirty="0">
                <a:latin typeface="Times New Roman" pitchFamily="18" charset="0"/>
                <a:cs typeface="Times New Roman" pitchFamily="18" charset="0"/>
              </a:rPr>
              <a:t>　　　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measured values      ―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calculated values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テキスト ボックス 17"/>
          <p:cNvSpPr txBox="1">
            <a:spLocks noChangeArrowheads="1"/>
          </p:cNvSpPr>
          <p:nvPr/>
        </p:nvSpPr>
        <p:spPr bwMode="auto">
          <a:xfrm rot="-5400000">
            <a:off x="-217816" y="1255197"/>
            <a:ext cx="1019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Δx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(mm)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テキスト ボックス 18"/>
          <p:cNvSpPr txBox="1">
            <a:spLocks noChangeArrowheads="1"/>
          </p:cNvSpPr>
          <p:nvPr/>
        </p:nvSpPr>
        <p:spPr bwMode="auto">
          <a:xfrm rot="-5400000">
            <a:off x="-217816" y="2552184"/>
            <a:ext cx="1019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Δy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(mm)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テキスト ボックス 21"/>
          <p:cNvSpPr txBox="1">
            <a:spLocks noChangeArrowheads="1"/>
          </p:cNvSpPr>
          <p:nvPr/>
        </p:nvSpPr>
        <p:spPr bwMode="auto">
          <a:xfrm>
            <a:off x="4067175" y="3429000"/>
            <a:ext cx="665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s (m)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23"/>
          <p:cNvGrpSpPr/>
          <p:nvPr/>
        </p:nvGrpSpPr>
        <p:grpSpPr>
          <a:xfrm>
            <a:off x="107434" y="3716338"/>
            <a:ext cx="4780479" cy="2961719"/>
            <a:chOff x="107434" y="3716338"/>
            <a:chExt cx="4780479" cy="296171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288" y="3716338"/>
              <a:ext cx="4492625" cy="266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テキスト ボックス 8"/>
            <p:cNvSpPr txBox="1">
              <a:spLocks noChangeArrowheads="1"/>
            </p:cNvSpPr>
            <p:nvPr/>
          </p:nvSpPr>
          <p:spPr bwMode="auto">
            <a:xfrm>
              <a:off x="684213" y="3808413"/>
              <a:ext cx="11721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Horizontal</a:t>
              </a:r>
              <a:endParaRPr lang="ja-JP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6" name="テキスト ボックス 9"/>
            <p:cNvSpPr txBox="1">
              <a:spLocks noChangeArrowheads="1"/>
            </p:cNvSpPr>
            <p:nvPr/>
          </p:nvSpPr>
          <p:spPr bwMode="auto">
            <a:xfrm>
              <a:off x="684213" y="5148263"/>
              <a:ext cx="902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362ED"/>
                  </a:solidFill>
                  <a:latin typeface="Times New Roman" pitchFamily="18" charset="0"/>
                  <a:cs typeface="Times New Roman" pitchFamily="18" charset="0"/>
                </a:rPr>
                <a:t>Vertical</a:t>
              </a:r>
              <a:endParaRPr lang="ja-JP" altLang="en-US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0" name="テキスト ボックス 14"/>
            <p:cNvSpPr txBox="1">
              <a:spLocks noChangeArrowheads="1"/>
            </p:cNvSpPr>
            <p:nvPr/>
          </p:nvSpPr>
          <p:spPr bwMode="auto">
            <a:xfrm>
              <a:off x="2195736" y="3789040"/>
              <a:ext cx="26087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- COD after the correction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5" name="テキスト ボックス 19"/>
            <p:cNvSpPr txBox="1">
              <a:spLocks noChangeArrowheads="1"/>
            </p:cNvSpPr>
            <p:nvPr/>
          </p:nvSpPr>
          <p:spPr bwMode="auto">
            <a:xfrm rot="-5400000">
              <a:off x="-217816" y="4157147"/>
              <a:ext cx="10198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Δx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(mm)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6" name="テキスト ボックス 20"/>
            <p:cNvSpPr txBox="1">
              <a:spLocks noChangeArrowheads="1"/>
            </p:cNvSpPr>
            <p:nvPr/>
          </p:nvSpPr>
          <p:spPr bwMode="auto">
            <a:xfrm rot="-5400000">
              <a:off x="-217816" y="5454134"/>
              <a:ext cx="10198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Δy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(mm)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8" name="テキスト ボックス 22"/>
            <p:cNvSpPr txBox="1">
              <a:spLocks noChangeArrowheads="1"/>
            </p:cNvSpPr>
            <p:nvPr/>
          </p:nvSpPr>
          <p:spPr bwMode="auto">
            <a:xfrm>
              <a:off x="4071938" y="6308725"/>
              <a:ext cx="6655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s (m)</a:t>
              </a: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48E-A01C-4013-8494-A87DA52275F5}" type="slidenum">
              <a:rPr kumimoji="1" lang="ja-JP" altLang="en-US" smtClean="0"/>
              <a:pPr/>
              <a:t>49</a:t>
            </a:fld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32040" y="4005064"/>
            <a:ext cx="421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Corrected the COD within the previous accuracy.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effect for the beam loss is small if the beam passes through the center of magnets.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31840" y="9087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Hotchi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" descr="rcsinjarea-saham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6672"/>
            <a:ext cx="8785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92280" y="6165304"/>
            <a:ext cx="1905000" cy="457200"/>
          </a:xfrm>
        </p:spPr>
        <p:txBody>
          <a:bodyPr/>
          <a:lstStyle/>
          <a:p>
            <a:pPr>
              <a:defRPr/>
            </a:pPr>
            <a:fld id="{3A2E1197-E120-46BB-B361-4E03EC63393E}" type="slidenum">
              <a:rPr lang="en-US" altLang="ja-JP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8497888" cy="820738"/>
          </a:xfrm>
        </p:spPr>
        <p:txBody>
          <a:bodyPr/>
          <a:lstStyle/>
          <a:p>
            <a:r>
              <a:rPr lang="en-US" altLang="ja-JP" dirty="0" smtClean="0">
                <a:latin typeface="Times New Roman" pitchFamily="18" charset="0"/>
              </a:rPr>
              <a:t>  RCS Injection System</a:t>
            </a:r>
            <a:endParaRPr lang="ja-JP" altLang="en-US" dirty="0" smtClean="0">
              <a:latin typeface="Times New Roman" pitchFamily="18" charset="0"/>
            </a:endParaRPr>
          </a:p>
        </p:txBody>
      </p:sp>
      <p:sp>
        <p:nvSpPr>
          <p:cNvPr id="31749" name="Line 17"/>
          <p:cNvSpPr>
            <a:spLocks noChangeShapeType="1"/>
          </p:cNvSpPr>
          <p:nvPr/>
        </p:nvSpPr>
        <p:spPr bwMode="auto">
          <a:xfrm>
            <a:off x="1107499" y="5052194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0" name="Line 18"/>
          <p:cNvSpPr>
            <a:spLocks noChangeShapeType="1"/>
          </p:cNvSpPr>
          <p:nvPr/>
        </p:nvSpPr>
        <p:spPr bwMode="auto">
          <a:xfrm>
            <a:off x="1359911" y="5052194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1" name="Line 19"/>
          <p:cNvSpPr>
            <a:spLocks noChangeShapeType="1"/>
          </p:cNvSpPr>
          <p:nvPr/>
        </p:nvSpPr>
        <p:spPr bwMode="auto">
          <a:xfrm>
            <a:off x="3149024" y="3685357"/>
            <a:ext cx="0" cy="190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2" name="Line 20"/>
          <p:cNvSpPr>
            <a:spLocks noChangeShapeType="1"/>
          </p:cNvSpPr>
          <p:nvPr/>
        </p:nvSpPr>
        <p:spPr bwMode="auto">
          <a:xfrm>
            <a:off x="3968174" y="3685357"/>
            <a:ext cx="0" cy="190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3" name="Line 21"/>
          <p:cNvSpPr>
            <a:spLocks noChangeShapeType="1"/>
          </p:cNvSpPr>
          <p:nvPr/>
        </p:nvSpPr>
        <p:spPr bwMode="auto">
          <a:xfrm>
            <a:off x="4747636" y="3685357"/>
            <a:ext cx="0" cy="190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4" name="Line 22"/>
          <p:cNvSpPr>
            <a:spLocks noChangeShapeType="1"/>
          </p:cNvSpPr>
          <p:nvPr/>
        </p:nvSpPr>
        <p:spPr bwMode="auto">
          <a:xfrm>
            <a:off x="6084311" y="5052194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5" name="Line 23"/>
          <p:cNvSpPr>
            <a:spLocks noChangeShapeType="1"/>
          </p:cNvSpPr>
          <p:nvPr/>
        </p:nvSpPr>
        <p:spPr bwMode="auto">
          <a:xfrm>
            <a:off x="5009574" y="3496444"/>
            <a:ext cx="0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6" name="Text Box 24"/>
          <p:cNvSpPr txBox="1">
            <a:spLocks noChangeArrowheads="1"/>
          </p:cNvSpPr>
          <p:nvPr/>
        </p:nvSpPr>
        <p:spPr bwMode="auto">
          <a:xfrm>
            <a:off x="882074" y="4737869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PB1,2</a:t>
            </a:r>
          </a:p>
        </p:txBody>
      </p:sp>
      <p:sp>
        <p:nvSpPr>
          <p:cNvPr id="31757" name="Text Box 25"/>
          <p:cNvSpPr txBox="1">
            <a:spLocks noChangeArrowheads="1"/>
          </p:cNvSpPr>
          <p:nvPr/>
        </p:nvSpPr>
        <p:spPr bwMode="auto">
          <a:xfrm>
            <a:off x="5563611" y="4737869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PB3,4</a:t>
            </a:r>
          </a:p>
        </p:txBody>
      </p:sp>
      <p:sp>
        <p:nvSpPr>
          <p:cNvPr id="31758" name="Text Box 26"/>
          <p:cNvSpPr txBox="1">
            <a:spLocks noChangeArrowheads="1"/>
          </p:cNvSpPr>
          <p:nvPr/>
        </p:nvSpPr>
        <p:spPr bwMode="auto">
          <a:xfrm>
            <a:off x="1863149" y="3153544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QFL</a:t>
            </a:r>
          </a:p>
        </p:txBody>
      </p:sp>
      <p:sp>
        <p:nvSpPr>
          <p:cNvPr id="31759" name="Text Box 27"/>
          <p:cNvSpPr txBox="1">
            <a:spLocks noChangeArrowheads="1"/>
          </p:cNvSpPr>
          <p:nvPr/>
        </p:nvSpPr>
        <p:spPr bwMode="auto">
          <a:xfrm>
            <a:off x="4785736" y="3153544"/>
            <a:ext cx="630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QDL</a:t>
            </a:r>
          </a:p>
        </p:txBody>
      </p:sp>
      <p:sp>
        <p:nvSpPr>
          <p:cNvPr id="31760" name="Text Box 28"/>
          <p:cNvSpPr txBox="1">
            <a:spLocks noChangeArrowheads="1"/>
          </p:cNvSpPr>
          <p:nvPr/>
        </p:nvSpPr>
        <p:spPr bwMode="auto">
          <a:xfrm>
            <a:off x="2128261" y="5541144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SB1</a:t>
            </a:r>
          </a:p>
        </p:txBody>
      </p:sp>
      <p:sp>
        <p:nvSpPr>
          <p:cNvPr id="31761" name="Text Box 29"/>
          <p:cNvSpPr txBox="1">
            <a:spLocks noChangeArrowheads="1"/>
          </p:cNvSpPr>
          <p:nvPr/>
        </p:nvSpPr>
        <p:spPr bwMode="auto">
          <a:xfrm>
            <a:off x="2798186" y="5541144"/>
            <a:ext cx="693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SB2</a:t>
            </a:r>
          </a:p>
        </p:txBody>
      </p:sp>
      <p:sp>
        <p:nvSpPr>
          <p:cNvPr id="31762" name="Text Box 30"/>
          <p:cNvSpPr txBox="1">
            <a:spLocks noChangeArrowheads="1"/>
          </p:cNvSpPr>
          <p:nvPr/>
        </p:nvSpPr>
        <p:spPr bwMode="auto">
          <a:xfrm>
            <a:off x="3752274" y="5541144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SB3</a:t>
            </a:r>
          </a:p>
        </p:txBody>
      </p:sp>
      <p:sp>
        <p:nvSpPr>
          <p:cNvPr id="31763" name="Text Box 31"/>
          <p:cNvSpPr txBox="1">
            <a:spLocks noChangeArrowheads="1"/>
          </p:cNvSpPr>
          <p:nvPr/>
        </p:nvSpPr>
        <p:spPr bwMode="auto">
          <a:xfrm>
            <a:off x="4433311" y="5541144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SB4</a:t>
            </a:r>
          </a:p>
        </p:txBody>
      </p:sp>
      <p:sp>
        <p:nvSpPr>
          <p:cNvPr id="31764" name="Text Box 32"/>
          <p:cNvSpPr txBox="1">
            <a:spLocks noChangeArrowheads="1"/>
          </p:cNvSpPr>
          <p:nvPr/>
        </p:nvSpPr>
        <p:spPr bwMode="auto">
          <a:xfrm>
            <a:off x="340736" y="3913957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x</a:t>
            </a:r>
          </a:p>
        </p:txBody>
      </p:sp>
      <p:sp>
        <p:nvSpPr>
          <p:cNvPr id="31765" name="Text Box 37"/>
          <p:cNvSpPr txBox="1">
            <a:spLocks noChangeArrowheads="1"/>
          </p:cNvSpPr>
          <p:nvPr/>
        </p:nvSpPr>
        <p:spPr bwMode="auto">
          <a:xfrm>
            <a:off x="1259632" y="2996952"/>
            <a:ext cx="941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solidFill>
                  <a:srgbClr val="009900"/>
                </a:solidFill>
              </a:rPr>
              <a:t>ISEP1,2</a:t>
            </a:r>
          </a:p>
        </p:txBody>
      </p:sp>
      <p:grpSp>
        <p:nvGrpSpPr>
          <p:cNvPr id="100" name="グループ化 99"/>
          <p:cNvGrpSpPr/>
          <p:nvPr/>
        </p:nvGrpSpPr>
        <p:grpSpPr>
          <a:xfrm>
            <a:off x="3177356" y="4275907"/>
            <a:ext cx="890588" cy="993775"/>
            <a:chOff x="4276725" y="5195888"/>
            <a:chExt cx="890588" cy="993775"/>
          </a:xfrm>
        </p:grpSpPr>
        <p:sp>
          <p:nvSpPr>
            <p:cNvPr id="31766" name="Line 42"/>
            <p:cNvSpPr>
              <a:spLocks noChangeShapeType="1"/>
            </p:cNvSpPr>
            <p:nvPr/>
          </p:nvSpPr>
          <p:spPr bwMode="auto">
            <a:xfrm>
              <a:off x="4621213" y="5195888"/>
              <a:ext cx="0" cy="78263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67" name="Text Box 43"/>
            <p:cNvSpPr txBox="1">
              <a:spLocks noChangeArrowheads="1"/>
            </p:cNvSpPr>
            <p:nvPr/>
          </p:nvSpPr>
          <p:spPr bwMode="auto">
            <a:xfrm>
              <a:off x="4276725" y="5884863"/>
              <a:ext cx="8905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400" b="1" dirty="0">
                  <a:solidFill>
                    <a:srgbClr val="00FF00"/>
                  </a:solidFill>
                </a:rPr>
                <a:t>1st foil</a:t>
              </a:r>
            </a:p>
          </p:txBody>
        </p:sp>
      </p:grpSp>
      <p:sp>
        <p:nvSpPr>
          <p:cNvPr id="31768" name="Text Box 44"/>
          <p:cNvSpPr txBox="1">
            <a:spLocks noChangeArrowheads="1"/>
          </p:cNvSpPr>
          <p:nvPr/>
        </p:nvSpPr>
        <p:spPr bwMode="auto">
          <a:xfrm>
            <a:off x="691574" y="4296544"/>
            <a:ext cx="34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s</a:t>
            </a:r>
          </a:p>
        </p:txBody>
      </p:sp>
      <p:sp>
        <p:nvSpPr>
          <p:cNvPr id="31769" name="Line 47"/>
          <p:cNvSpPr>
            <a:spLocks noChangeShapeType="1"/>
          </p:cNvSpPr>
          <p:nvPr/>
        </p:nvSpPr>
        <p:spPr bwMode="auto">
          <a:xfrm>
            <a:off x="2515611" y="3685357"/>
            <a:ext cx="0" cy="190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70" name="Line 48"/>
          <p:cNvSpPr>
            <a:spLocks noChangeShapeType="1"/>
          </p:cNvSpPr>
          <p:nvPr/>
        </p:nvSpPr>
        <p:spPr bwMode="auto">
          <a:xfrm>
            <a:off x="3012499" y="3685357"/>
            <a:ext cx="0" cy="190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71" name="Line 49"/>
          <p:cNvSpPr>
            <a:spLocks noChangeShapeType="1"/>
          </p:cNvSpPr>
          <p:nvPr/>
        </p:nvSpPr>
        <p:spPr bwMode="auto">
          <a:xfrm>
            <a:off x="4104699" y="3685357"/>
            <a:ext cx="0" cy="190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72" name="Line 50"/>
          <p:cNvSpPr>
            <a:spLocks noChangeShapeType="1"/>
          </p:cNvSpPr>
          <p:nvPr/>
        </p:nvSpPr>
        <p:spPr bwMode="auto">
          <a:xfrm>
            <a:off x="4612699" y="3685357"/>
            <a:ext cx="0" cy="190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73" name="Line 51"/>
          <p:cNvSpPr>
            <a:spLocks noChangeShapeType="1"/>
          </p:cNvSpPr>
          <p:nvPr/>
        </p:nvSpPr>
        <p:spPr bwMode="auto">
          <a:xfrm>
            <a:off x="2128261" y="3496444"/>
            <a:ext cx="0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74" name="Line 52"/>
          <p:cNvSpPr>
            <a:spLocks noChangeShapeType="1"/>
          </p:cNvSpPr>
          <p:nvPr/>
        </p:nvSpPr>
        <p:spPr bwMode="auto">
          <a:xfrm>
            <a:off x="2379086" y="3685357"/>
            <a:ext cx="0" cy="190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75" name="Line 53"/>
          <p:cNvSpPr>
            <a:spLocks noChangeShapeType="1"/>
          </p:cNvSpPr>
          <p:nvPr/>
        </p:nvSpPr>
        <p:spPr bwMode="auto">
          <a:xfrm>
            <a:off x="1413886" y="3305944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76" name="Line 54"/>
          <p:cNvSpPr>
            <a:spLocks noChangeShapeType="1"/>
          </p:cNvSpPr>
          <p:nvPr/>
        </p:nvSpPr>
        <p:spPr bwMode="auto">
          <a:xfrm>
            <a:off x="1737736" y="3456757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77" name="Line 55"/>
          <p:cNvSpPr>
            <a:spLocks noChangeShapeType="1"/>
          </p:cNvSpPr>
          <p:nvPr/>
        </p:nvSpPr>
        <p:spPr bwMode="auto">
          <a:xfrm>
            <a:off x="5823961" y="5058544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78" name="Line 56"/>
          <p:cNvSpPr>
            <a:spLocks noChangeShapeType="1"/>
          </p:cNvSpPr>
          <p:nvPr/>
        </p:nvSpPr>
        <p:spPr bwMode="auto">
          <a:xfrm flipV="1">
            <a:off x="2742624" y="3610744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79" name="Line 57"/>
          <p:cNvSpPr>
            <a:spLocks noChangeShapeType="1"/>
          </p:cNvSpPr>
          <p:nvPr/>
        </p:nvSpPr>
        <p:spPr bwMode="auto">
          <a:xfrm flipV="1">
            <a:off x="3491924" y="3763144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80" name="Line 58"/>
          <p:cNvSpPr>
            <a:spLocks noChangeShapeType="1"/>
          </p:cNvSpPr>
          <p:nvPr/>
        </p:nvSpPr>
        <p:spPr bwMode="auto">
          <a:xfrm flipV="1">
            <a:off x="4307899" y="3685357"/>
            <a:ext cx="0" cy="9921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81" name="Text Box 59"/>
          <p:cNvSpPr txBox="1">
            <a:spLocks noChangeArrowheads="1"/>
          </p:cNvSpPr>
          <p:nvPr/>
        </p:nvSpPr>
        <p:spPr bwMode="auto">
          <a:xfrm>
            <a:off x="2344161" y="3332932"/>
            <a:ext cx="795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MWPM3</a:t>
            </a:r>
          </a:p>
        </p:txBody>
      </p:sp>
      <p:sp>
        <p:nvSpPr>
          <p:cNvPr id="31782" name="Text Box 60"/>
          <p:cNvSpPr txBox="1">
            <a:spLocks noChangeArrowheads="1"/>
          </p:cNvSpPr>
          <p:nvPr/>
        </p:nvSpPr>
        <p:spPr bwMode="auto">
          <a:xfrm>
            <a:off x="3117274" y="3475807"/>
            <a:ext cx="795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MWPM4</a:t>
            </a:r>
          </a:p>
        </p:txBody>
      </p:sp>
      <p:sp>
        <p:nvSpPr>
          <p:cNvPr id="31783" name="Text Box 61"/>
          <p:cNvSpPr txBox="1">
            <a:spLocks noChangeArrowheads="1"/>
          </p:cNvSpPr>
          <p:nvPr/>
        </p:nvSpPr>
        <p:spPr bwMode="auto">
          <a:xfrm>
            <a:off x="3957061" y="3445644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MWPM5</a:t>
            </a:r>
          </a:p>
        </p:txBody>
      </p:sp>
      <p:sp>
        <p:nvSpPr>
          <p:cNvPr id="31784" name="Line 62"/>
          <p:cNvSpPr>
            <a:spLocks noChangeShapeType="1"/>
          </p:cNvSpPr>
          <p:nvPr/>
        </p:nvSpPr>
        <p:spPr bwMode="auto">
          <a:xfrm>
            <a:off x="4684136" y="4371157"/>
            <a:ext cx="0" cy="611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85" name="Line 67"/>
          <p:cNvSpPr>
            <a:spLocks noChangeShapeType="1"/>
          </p:cNvSpPr>
          <p:nvPr/>
        </p:nvSpPr>
        <p:spPr bwMode="auto">
          <a:xfrm>
            <a:off x="4853999" y="3685357"/>
            <a:ext cx="0" cy="611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86" name="Line 75"/>
          <p:cNvSpPr>
            <a:spLocks noChangeShapeType="1"/>
          </p:cNvSpPr>
          <p:nvPr/>
        </p:nvSpPr>
        <p:spPr bwMode="auto">
          <a:xfrm>
            <a:off x="291524" y="5363344"/>
            <a:ext cx="5445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87" name="Text Box 81"/>
          <p:cNvSpPr txBox="1">
            <a:spLocks noChangeArrowheads="1"/>
          </p:cNvSpPr>
          <p:nvPr/>
        </p:nvSpPr>
        <p:spPr bwMode="auto">
          <a:xfrm rot="-2400000">
            <a:off x="5388986" y="3391669"/>
            <a:ext cx="1157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/>
              <a:t>To beam dump</a:t>
            </a:r>
          </a:p>
        </p:txBody>
      </p:sp>
      <p:sp>
        <p:nvSpPr>
          <p:cNvPr id="31788" name="Line 82"/>
          <p:cNvSpPr>
            <a:spLocks noChangeShapeType="1"/>
          </p:cNvSpPr>
          <p:nvPr/>
        </p:nvSpPr>
        <p:spPr bwMode="auto">
          <a:xfrm flipV="1">
            <a:off x="5601711" y="3228157"/>
            <a:ext cx="546100" cy="534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89" name="Line 83"/>
          <p:cNvSpPr>
            <a:spLocks noChangeShapeType="1"/>
          </p:cNvSpPr>
          <p:nvPr/>
        </p:nvSpPr>
        <p:spPr bwMode="auto">
          <a:xfrm>
            <a:off x="4684136" y="3356744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90" name="Line 84"/>
          <p:cNvSpPr>
            <a:spLocks noChangeShapeType="1"/>
          </p:cNvSpPr>
          <p:nvPr/>
        </p:nvSpPr>
        <p:spPr bwMode="auto">
          <a:xfrm>
            <a:off x="4853999" y="3140844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91" name="Text Box 85"/>
          <p:cNvSpPr txBox="1">
            <a:spLocks noChangeArrowheads="1"/>
          </p:cNvSpPr>
          <p:nvPr/>
        </p:nvSpPr>
        <p:spPr bwMode="auto">
          <a:xfrm>
            <a:off x="4236461" y="3158307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</a:rPr>
              <a:t>2nd foil</a:t>
            </a:r>
          </a:p>
        </p:txBody>
      </p:sp>
      <p:sp>
        <p:nvSpPr>
          <p:cNvPr id="31792" name="Text Box 86"/>
          <p:cNvSpPr txBox="1">
            <a:spLocks noChangeArrowheads="1"/>
          </p:cNvSpPr>
          <p:nvPr/>
        </p:nvSpPr>
        <p:spPr bwMode="auto">
          <a:xfrm>
            <a:off x="4520624" y="2940819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</a:rPr>
              <a:t>3rd foil</a:t>
            </a:r>
          </a:p>
        </p:txBody>
      </p:sp>
      <p:sp>
        <p:nvSpPr>
          <p:cNvPr id="31793" name="Line 87"/>
          <p:cNvSpPr>
            <a:spLocks noChangeShapeType="1"/>
          </p:cNvSpPr>
          <p:nvPr/>
        </p:nvSpPr>
        <p:spPr bwMode="auto">
          <a:xfrm>
            <a:off x="351849" y="4677544"/>
            <a:ext cx="612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94" name="Line 88"/>
          <p:cNvSpPr>
            <a:spLocks noChangeShapeType="1"/>
          </p:cNvSpPr>
          <p:nvPr/>
        </p:nvSpPr>
        <p:spPr bwMode="auto">
          <a:xfrm flipV="1">
            <a:off x="351849" y="3991744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95" name="Text Box 89"/>
          <p:cNvSpPr txBox="1">
            <a:spLocks noChangeArrowheads="1"/>
          </p:cNvSpPr>
          <p:nvPr/>
        </p:nvSpPr>
        <p:spPr bwMode="auto">
          <a:xfrm>
            <a:off x="988436" y="2924944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/>
              <a:t>H</a:t>
            </a:r>
            <a:r>
              <a:rPr lang="en-US" altLang="ja-JP" sz="1400" b="1" baseline="30000"/>
              <a:t>-</a:t>
            </a:r>
          </a:p>
        </p:txBody>
      </p:sp>
      <p:sp>
        <p:nvSpPr>
          <p:cNvPr id="31821" name="Line 63"/>
          <p:cNvSpPr>
            <a:spLocks noChangeShapeType="1"/>
          </p:cNvSpPr>
          <p:nvPr/>
        </p:nvSpPr>
        <p:spPr bwMode="auto">
          <a:xfrm>
            <a:off x="3979287" y="4806132"/>
            <a:ext cx="6826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22" name="Line 64"/>
          <p:cNvSpPr>
            <a:spLocks noChangeShapeType="1"/>
          </p:cNvSpPr>
          <p:nvPr/>
        </p:nvSpPr>
        <p:spPr bwMode="auto">
          <a:xfrm flipV="1">
            <a:off x="4649212" y="4596582"/>
            <a:ext cx="373063" cy="212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23" name="Line 68"/>
          <p:cNvSpPr>
            <a:spLocks noChangeShapeType="1"/>
          </p:cNvSpPr>
          <p:nvPr/>
        </p:nvSpPr>
        <p:spPr bwMode="auto">
          <a:xfrm flipV="1">
            <a:off x="4034849" y="4123507"/>
            <a:ext cx="819150" cy="685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24" name="Line 69"/>
          <p:cNvSpPr>
            <a:spLocks noChangeShapeType="1"/>
          </p:cNvSpPr>
          <p:nvPr/>
        </p:nvSpPr>
        <p:spPr bwMode="auto">
          <a:xfrm>
            <a:off x="4853999" y="4123507"/>
            <a:ext cx="20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25" name="Line 70"/>
          <p:cNvSpPr>
            <a:spLocks noChangeShapeType="1"/>
          </p:cNvSpPr>
          <p:nvPr/>
        </p:nvSpPr>
        <p:spPr bwMode="auto">
          <a:xfrm flipV="1">
            <a:off x="5057199" y="3818707"/>
            <a:ext cx="477838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26" name="Text Box 77"/>
          <p:cNvSpPr txBox="1">
            <a:spLocks noChangeArrowheads="1"/>
          </p:cNvSpPr>
          <p:nvPr/>
        </p:nvSpPr>
        <p:spPr bwMode="auto">
          <a:xfrm>
            <a:off x="4293612" y="4199707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/>
              <a:t>H</a:t>
            </a:r>
            <a:r>
              <a:rPr lang="en-US" altLang="ja-JP" sz="1400" b="1" baseline="30000"/>
              <a:t>-</a:t>
            </a:r>
          </a:p>
        </p:txBody>
      </p:sp>
      <p:sp>
        <p:nvSpPr>
          <p:cNvPr id="31827" name="Text Box 78"/>
          <p:cNvSpPr txBox="1">
            <a:spLocks noChangeArrowheads="1"/>
          </p:cNvSpPr>
          <p:nvPr/>
        </p:nvSpPr>
        <p:spPr bwMode="auto">
          <a:xfrm>
            <a:off x="4298374" y="4580707"/>
            <a:ext cx="37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/>
              <a:t>H</a:t>
            </a:r>
            <a:r>
              <a:rPr lang="en-US" altLang="ja-JP" sz="1400" b="1" baseline="30000"/>
              <a:t>0</a:t>
            </a:r>
          </a:p>
        </p:txBody>
      </p:sp>
      <p:sp>
        <p:nvSpPr>
          <p:cNvPr id="31830" name="Text Box 74"/>
          <p:cNvSpPr txBox="1">
            <a:spLocks noChangeArrowheads="1"/>
          </p:cNvSpPr>
          <p:nvPr/>
        </p:nvSpPr>
        <p:spPr bwMode="auto">
          <a:xfrm>
            <a:off x="208974" y="5061719"/>
            <a:ext cx="968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/>
              <a:t>Circulating </a:t>
            </a:r>
          </a:p>
          <a:p>
            <a:endParaRPr lang="en-US" altLang="ja-JP" sz="500" b="1"/>
          </a:p>
          <a:p>
            <a:r>
              <a:rPr lang="en-US" altLang="ja-JP" sz="1200" b="1"/>
              <a:t>beam</a:t>
            </a:r>
          </a:p>
        </p:txBody>
      </p:sp>
      <p:sp>
        <p:nvSpPr>
          <p:cNvPr id="31831" name="Line 8"/>
          <p:cNvSpPr>
            <a:spLocks noChangeShapeType="1"/>
          </p:cNvSpPr>
          <p:nvPr/>
        </p:nvSpPr>
        <p:spPr bwMode="auto">
          <a:xfrm>
            <a:off x="772537" y="5388744"/>
            <a:ext cx="1657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32" name="Line 5"/>
          <p:cNvSpPr>
            <a:spLocks noChangeShapeType="1"/>
          </p:cNvSpPr>
          <p:nvPr/>
        </p:nvSpPr>
        <p:spPr bwMode="auto">
          <a:xfrm flipV="1">
            <a:off x="2429887" y="4829944"/>
            <a:ext cx="652463" cy="55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33" name="Line 7"/>
          <p:cNvSpPr>
            <a:spLocks noChangeShapeType="1"/>
          </p:cNvSpPr>
          <p:nvPr/>
        </p:nvSpPr>
        <p:spPr bwMode="auto">
          <a:xfrm>
            <a:off x="4034849" y="4829944"/>
            <a:ext cx="627063" cy="55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34" name="Line 6"/>
          <p:cNvSpPr>
            <a:spLocks noChangeShapeType="1"/>
          </p:cNvSpPr>
          <p:nvPr/>
        </p:nvSpPr>
        <p:spPr bwMode="auto">
          <a:xfrm>
            <a:off x="3060124" y="4834800"/>
            <a:ext cx="993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38" name="Line 36"/>
          <p:cNvSpPr>
            <a:spLocks noChangeShapeType="1"/>
          </p:cNvSpPr>
          <p:nvPr/>
        </p:nvSpPr>
        <p:spPr bwMode="auto">
          <a:xfrm flipH="1" flipV="1">
            <a:off x="1234499" y="3132907"/>
            <a:ext cx="188913" cy="3619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05" name="グループ化 104"/>
          <p:cNvGrpSpPr/>
          <p:nvPr/>
        </p:nvGrpSpPr>
        <p:grpSpPr>
          <a:xfrm>
            <a:off x="1407537" y="3436119"/>
            <a:ext cx="1676400" cy="1373188"/>
            <a:chOff x="1407537" y="3436119"/>
            <a:chExt cx="1676400" cy="1373188"/>
          </a:xfrm>
        </p:grpSpPr>
        <p:sp>
          <p:nvSpPr>
            <p:cNvPr id="31835" name="Line 33"/>
            <p:cNvSpPr>
              <a:spLocks noChangeShapeType="1"/>
            </p:cNvSpPr>
            <p:nvPr/>
          </p:nvSpPr>
          <p:spPr bwMode="auto">
            <a:xfrm>
              <a:off x="2155249" y="4093344"/>
              <a:ext cx="314325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836" name="Line 34"/>
            <p:cNvSpPr>
              <a:spLocks noChangeShapeType="1"/>
            </p:cNvSpPr>
            <p:nvPr/>
          </p:nvSpPr>
          <p:spPr bwMode="auto">
            <a:xfrm flipH="1" flipV="1">
              <a:off x="1737737" y="3864744"/>
              <a:ext cx="377825" cy="241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837" name="Line 35"/>
            <p:cNvSpPr>
              <a:spLocks noChangeShapeType="1"/>
            </p:cNvSpPr>
            <p:nvPr/>
          </p:nvSpPr>
          <p:spPr bwMode="auto">
            <a:xfrm flipH="1" flipV="1">
              <a:off x="1407537" y="3436119"/>
              <a:ext cx="312738" cy="4206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839" name="Line 45"/>
            <p:cNvSpPr>
              <a:spLocks noChangeShapeType="1"/>
            </p:cNvSpPr>
            <p:nvPr/>
          </p:nvSpPr>
          <p:spPr bwMode="auto">
            <a:xfrm flipH="1" flipV="1">
              <a:off x="2469574" y="4082232"/>
              <a:ext cx="614363" cy="7270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1840" name="Line 96"/>
          <p:cNvSpPr>
            <a:spLocks noChangeShapeType="1"/>
          </p:cNvSpPr>
          <p:nvPr/>
        </p:nvSpPr>
        <p:spPr bwMode="auto">
          <a:xfrm>
            <a:off x="4660324" y="5388744"/>
            <a:ext cx="1657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829" name="Line 101"/>
          <p:cNvSpPr>
            <a:spLocks noChangeShapeType="1"/>
          </p:cNvSpPr>
          <p:nvPr/>
        </p:nvSpPr>
        <p:spPr bwMode="auto">
          <a:xfrm flipV="1">
            <a:off x="5007987" y="4023494"/>
            <a:ext cx="588963" cy="573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7" name="Text Box 80"/>
          <p:cNvSpPr txBox="1">
            <a:spLocks noChangeArrowheads="1"/>
          </p:cNvSpPr>
          <p:nvPr/>
        </p:nvSpPr>
        <p:spPr bwMode="auto">
          <a:xfrm>
            <a:off x="5175343" y="5124797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H</a:t>
            </a:r>
            <a:r>
              <a:rPr lang="en-US" altLang="ja-JP" sz="1600" b="1" baseline="30000" dirty="0">
                <a:solidFill>
                  <a:srgbClr val="FF0000"/>
                </a:solidFill>
              </a:rPr>
              <a:t>+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1107499" y="3157091"/>
            <a:ext cx="4994275" cy="2231653"/>
            <a:chOff x="2170113" y="4077072"/>
            <a:chExt cx="4994275" cy="2231653"/>
          </a:xfrm>
        </p:grpSpPr>
        <p:grpSp>
          <p:nvGrpSpPr>
            <p:cNvPr id="4" name="Group 106"/>
            <p:cNvGrpSpPr>
              <a:grpSpLocks/>
            </p:cNvGrpSpPr>
            <p:nvPr/>
          </p:nvGrpSpPr>
          <p:grpSpPr bwMode="auto">
            <a:xfrm>
              <a:off x="2170113" y="4411663"/>
              <a:ext cx="4994275" cy="1897062"/>
              <a:chOff x="1367" y="2779"/>
              <a:chExt cx="3146" cy="1195"/>
            </a:xfrm>
          </p:grpSpPr>
          <p:sp>
            <p:nvSpPr>
              <p:cNvPr id="31798" name="Line 13"/>
              <p:cNvSpPr>
                <a:spLocks noChangeShapeType="1"/>
              </p:cNvSpPr>
              <p:nvPr/>
            </p:nvSpPr>
            <p:spPr bwMode="auto">
              <a:xfrm>
                <a:off x="2611" y="3334"/>
                <a:ext cx="60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5" name="Group 105"/>
              <p:cNvGrpSpPr>
                <a:grpSpLocks/>
              </p:cNvGrpSpPr>
              <p:nvPr/>
            </p:nvGrpSpPr>
            <p:grpSpPr bwMode="auto">
              <a:xfrm>
                <a:off x="1367" y="2779"/>
                <a:ext cx="3146" cy="1195"/>
                <a:chOff x="1367" y="28"/>
                <a:chExt cx="3146" cy="1195"/>
              </a:xfrm>
            </p:grpSpPr>
            <p:sp>
              <p:nvSpPr>
                <p:cNvPr id="31800" name="Line 16"/>
                <p:cNvSpPr>
                  <a:spLocks noChangeShapeType="1"/>
                </p:cNvSpPr>
                <p:nvPr/>
              </p:nvSpPr>
              <p:spPr bwMode="auto">
                <a:xfrm>
                  <a:off x="4332" y="1133"/>
                  <a:ext cx="181" cy="9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01" name="Line 15"/>
                <p:cNvSpPr>
                  <a:spLocks noChangeShapeType="1"/>
                </p:cNvSpPr>
                <p:nvPr/>
              </p:nvSpPr>
              <p:spPr bwMode="auto">
                <a:xfrm>
                  <a:off x="3598" y="1015"/>
                  <a:ext cx="235" cy="7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02" name="Line 46"/>
                <p:cNvSpPr>
                  <a:spLocks noChangeShapeType="1"/>
                </p:cNvSpPr>
                <p:nvPr/>
              </p:nvSpPr>
              <p:spPr bwMode="auto">
                <a:xfrm>
                  <a:off x="3833" y="1087"/>
                  <a:ext cx="499" cy="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0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367" y="1124"/>
                  <a:ext cx="159" cy="7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0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526" y="1086"/>
                  <a:ext cx="476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05" name="Line 11"/>
                <p:cNvSpPr>
                  <a:spLocks noChangeShapeType="1"/>
                </p:cNvSpPr>
                <p:nvPr/>
              </p:nvSpPr>
              <p:spPr bwMode="auto">
                <a:xfrm>
                  <a:off x="2002" y="1086"/>
                  <a:ext cx="197" cy="3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0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199" y="583"/>
                  <a:ext cx="412" cy="54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07" name="Line 14"/>
                <p:cNvSpPr>
                  <a:spLocks noChangeShapeType="1"/>
                </p:cNvSpPr>
                <p:nvPr/>
              </p:nvSpPr>
              <p:spPr bwMode="auto">
                <a:xfrm>
                  <a:off x="3211" y="679"/>
                  <a:ext cx="387" cy="3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08" name="Line 38"/>
                <p:cNvSpPr>
                  <a:spLocks noChangeShapeType="1"/>
                </p:cNvSpPr>
                <p:nvPr/>
              </p:nvSpPr>
              <p:spPr bwMode="auto">
                <a:xfrm>
                  <a:off x="1566" y="28"/>
                  <a:ext cx="198" cy="75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09" name="Line 39"/>
                <p:cNvSpPr>
                  <a:spLocks noChangeShapeType="1"/>
                </p:cNvSpPr>
                <p:nvPr/>
              </p:nvSpPr>
              <p:spPr bwMode="auto">
                <a:xfrm>
                  <a:off x="1753" y="103"/>
                  <a:ext cx="249" cy="47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10" name="Line 40"/>
                <p:cNvSpPr>
                  <a:spLocks noChangeShapeType="1"/>
                </p:cNvSpPr>
                <p:nvPr/>
              </p:nvSpPr>
              <p:spPr bwMode="auto">
                <a:xfrm>
                  <a:off x="2010" y="150"/>
                  <a:ext cx="215" cy="71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11" name="Line 41"/>
                <p:cNvSpPr>
                  <a:spLocks noChangeShapeType="1"/>
                </p:cNvSpPr>
                <p:nvPr/>
              </p:nvSpPr>
              <p:spPr bwMode="auto">
                <a:xfrm>
                  <a:off x="2199" y="205"/>
                  <a:ext cx="412" cy="378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12" name="Line 65"/>
                <p:cNvSpPr>
                  <a:spLocks noChangeShapeType="1"/>
                </p:cNvSpPr>
                <p:nvPr/>
              </p:nvSpPr>
              <p:spPr bwMode="auto">
                <a:xfrm>
                  <a:off x="3198" y="679"/>
                  <a:ext cx="443" cy="48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13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598" y="572"/>
                  <a:ext cx="280" cy="15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1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3198" y="391"/>
                  <a:ext cx="529" cy="288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15" name="Line 72"/>
                <p:cNvSpPr>
                  <a:spLocks noChangeShapeType="1"/>
                </p:cNvSpPr>
                <p:nvPr/>
              </p:nvSpPr>
              <p:spPr bwMode="auto">
                <a:xfrm>
                  <a:off x="3727" y="391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16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3855" y="199"/>
                  <a:ext cx="301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817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203" y="331"/>
                  <a:ext cx="22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/>
                    <a:t>H</a:t>
                  </a:r>
                  <a:r>
                    <a:rPr lang="en-US" altLang="ja-JP" sz="1400" b="1" baseline="30000"/>
                    <a:t>-</a:t>
                  </a:r>
                </a:p>
              </p:txBody>
            </p:sp>
            <p:sp>
              <p:nvSpPr>
                <p:cNvPr id="31818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206" y="535"/>
                  <a:ext cx="2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/>
                    <a:t>H</a:t>
                  </a:r>
                  <a:r>
                    <a:rPr lang="en-US" altLang="ja-JP" sz="1400" b="1" baseline="30000"/>
                    <a:t>0</a:t>
                  </a:r>
                </a:p>
              </p:txBody>
            </p:sp>
            <p:sp>
              <p:nvSpPr>
                <p:cNvPr id="31819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901" y="104"/>
                  <a:ext cx="26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b="1" dirty="0">
                      <a:solidFill>
                        <a:srgbClr val="FF0000"/>
                      </a:solidFill>
                    </a:rPr>
                    <a:t>H</a:t>
                  </a:r>
                  <a:r>
                    <a:rPr lang="en-US" altLang="ja-JP" sz="1600" b="1" baseline="30000" dirty="0">
                      <a:solidFill>
                        <a:srgbClr val="FF0000"/>
                      </a:solidFill>
                    </a:rPr>
                    <a:t>+</a:t>
                  </a:r>
                  <a:endParaRPr lang="en-US" altLang="ja-JP" sz="1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1820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3870" y="300"/>
                  <a:ext cx="280" cy="27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01" name="Line 36"/>
            <p:cNvSpPr>
              <a:spLocks noChangeShapeType="1"/>
            </p:cNvSpPr>
            <p:nvPr/>
          </p:nvSpPr>
          <p:spPr bwMode="auto">
            <a:xfrm flipH="1" flipV="1">
              <a:off x="2294855" y="4077072"/>
              <a:ext cx="188913" cy="36195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3" name="テキスト ボックス 102"/>
          <p:cNvSpPr txBox="1"/>
          <p:nvPr/>
        </p:nvSpPr>
        <p:spPr>
          <a:xfrm>
            <a:off x="6300192" y="2952749"/>
            <a:ext cx="2843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Injection scheme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Chopped beam (fac.=0.56)</a:t>
            </a:r>
            <a:endParaRPr kumimoji="1" lang="en-US" altLang="ja-JP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H</a:t>
            </a:r>
            <a:r>
              <a:rPr lang="ja-JP" altLang="en-US" baseline="30000" dirty="0" smtClean="0"/>
              <a:t>－</a:t>
            </a:r>
            <a:r>
              <a:rPr lang="en-US" altLang="ja-JP" dirty="0" smtClean="0"/>
              <a:t>charge exchange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235 multi-turns (181MeV)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Painting injection</a:t>
            </a:r>
            <a:endParaRPr kumimoji="1" lang="ja-JP" altLang="en-US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187624" y="593467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Painting injection by using of the PB1-4 and VPB1-2 in order to </a:t>
            </a:r>
          </a:p>
          <a:p>
            <a:pPr lvl="1"/>
            <a:r>
              <a:rPr kumimoji="1" lang="en-US" altLang="ja-JP" dirty="0" smtClean="0"/>
              <a:t>- depress/control the beam density</a:t>
            </a:r>
          </a:p>
          <a:p>
            <a:pPr lvl="1"/>
            <a:r>
              <a:rPr kumimoji="1" lang="en-US" altLang="ja-JP" dirty="0" smtClean="0"/>
              <a:t>- decrease number of foil hitting</a:t>
            </a:r>
            <a:endParaRPr kumimoji="1" lang="ja-JP" altLang="en-US" dirty="0"/>
          </a:p>
        </p:txBody>
      </p:sp>
      <p:grpSp>
        <p:nvGrpSpPr>
          <p:cNvPr id="114" name="グループ化 113"/>
          <p:cNvGrpSpPr/>
          <p:nvPr/>
        </p:nvGrpSpPr>
        <p:grpSpPr>
          <a:xfrm>
            <a:off x="899592" y="4077072"/>
            <a:ext cx="1800200" cy="720080"/>
            <a:chOff x="899592" y="4077072"/>
            <a:chExt cx="1800200" cy="720080"/>
          </a:xfrm>
        </p:grpSpPr>
        <p:cxnSp>
          <p:nvCxnSpPr>
            <p:cNvPr id="107" name="直線矢印コネクタ 106"/>
            <p:cNvCxnSpPr/>
            <p:nvPr/>
          </p:nvCxnSpPr>
          <p:spPr>
            <a:xfrm>
              <a:off x="1907704" y="4437112"/>
              <a:ext cx="792088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テキスト ボックス 107"/>
            <p:cNvSpPr txBox="1"/>
            <p:nvPr/>
          </p:nvSpPr>
          <p:spPr>
            <a:xfrm>
              <a:off x="899592" y="4077072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Beginning of painting</a:t>
              </a:r>
              <a:endParaRPr kumimoji="1" lang="ja-JP" altLang="en-US" dirty="0"/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4355976" y="4221088"/>
            <a:ext cx="2232248" cy="864096"/>
            <a:chOff x="4355976" y="4221088"/>
            <a:chExt cx="2232248" cy="864096"/>
          </a:xfrm>
        </p:grpSpPr>
        <p:cxnSp>
          <p:nvCxnSpPr>
            <p:cNvPr id="110" name="直線矢印コネクタ 109"/>
            <p:cNvCxnSpPr/>
            <p:nvPr/>
          </p:nvCxnSpPr>
          <p:spPr>
            <a:xfrm flipH="1">
              <a:off x="4355976" y="4725144"/>
              <a:ext cx="1008112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テキスト ボックス 110"/>
            <p:cNvSpPr txBox="1"/>
            <p:nvPr/>
          </p:nvSpPr>
          <p:spPr>
            <a:xfrm>
              <a:off x="5292080" y="4221088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End of painting</a:t>
              </a:r>
              <a:endParaRPr kumimoji="1" lang="ja-JP" altLang="en-US" dirty="0"/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231 L 0.00157 -0.08025 " pathEditMode="fixed" rAng="0" ptsTypes="AA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179512" y="1700808"/>
            <a:ext cx="3096344" cy="3456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9763" y="1150572"/>
            <a:ext cx="4637331" cy="545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07504" y="72463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Operating Point =(6.42,6.42)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17"/>
          <p:cNvSpPr txBox="1">
            <a:spLocks noChangeArrowheads="1"/>
          </p:cNvSpPr>
          <p:nvPr/>
        </p:nvSpPr>
        <p:spPr bwMode="auto">
          <a:xfrm>
            <a:off x="305425" y="1484784"/>
            <a:ext cx="282641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Linier Coupling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</a:t>
            </a:r>
            <a:r>
              <a:rPr kumimoji="0" lang="en-US" altLang="ja-JP" sz="2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ν</a:t>
            </a:r>
            <a:r>
              <a:rPr kumimoji="0" lang="en-US" altLang="ja-JP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altLang="ja-JP" sz="2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ν</a:t>
            </a:r>
            <a:r>
              <a:rPr kumimoji="0" lang="en-US" altLang="ja-JP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en-US" altLang="ja-JP" sz="2000" b="0" i="0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18"/>
          <p:cNvSpPr txBox="1">
            <a:spLocks noChangeArrowheads="1"/>
          </p:cNvSpPr>
          <p:nvPr/>
        </p:nvSpPr>
        <p:spPr bwMode="auto">
          <a:xfrm>
            <a:off x="7991550" y="1412776"/>
            <a:ext cx="816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19"/>
          <p:cNvSpPr txBox="1">
            <a:spLocks noChangeArrowheads="1"/>
          </p:cNvSpPr>
          <p:nvPr/>
        </p:nvSpPr>
        <p:spPr bwMode="auto">
          <a:xfrm>
            <a:off x="7952062" y="2520604"/>
            <a:ext cx="1117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Quadrupole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20"/>
          <p:cNvSpPr txBox="1">
            <a:spLocks noChangeArrowheads="1"/>
          </p:cNvSpPr>
          <p:nvPr/>
        </p:nvSpPr>
        <p:spPr bwMode="auto">
          <a:xfrm>
            <a:off x="7952062" y="3482536"/>
            <a:ext cx="1117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Skew-Quad.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21"/>
          <p:cNvSpPr txBox="1">
            <a:spLocks noChangeArrowheads="1"/>
          </p:cNvSpPr>
          <p:nvPr/>
        </p:nvSpPr>
        <p:spPr bwMode="auto">
          <a:xfrm>
            <a:off x="7952062" y="4626527"/>
            <a:ext cx="1034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Real part</a:t>
            </a:r>
            <a:r>
              <a:rPr kumimoji="0" lang="en-US" altLang="ja-JP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1,-1,0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22"/>
          <p:cNvSpPr txBox="1">
            <a:spLocks noChangeArrowheads="1"/>
          </p:cNvSpPr>
          <p:nvPr/>
        </p:nvSpPr>
        <p:spPr bwMode="auto">
          <a:xfrm>
            <a:off x="7952062" y="5704004"/>
            <a:ext cx="1255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Imaginary part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n-US" altLang="ja-JP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1,-1,0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23"/>
          <p:cNvSpPr txBox="1">
            <a:spLocks noChangeArrowheads="1"/>
          </p:cNvSpPr>
          <p:nvPr/>
        </p:nvSpPr>
        <p:spPr bwMode="auto">
          <a:xfrm rot="16200000">
            <a:off x="3093854" y="1552005"/>
            <a:ext cx="671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(mrad)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25"/>
          <p:cNvSpPr txBox="1">
            <a:spLocks noChangeArrowheads="1"/>
          </p:cNvSpPr>
          <p:nvPr/>
        </p:nvSpPr>
        <p:spPr bwMode="auto">
          <a:xfrm rot="16200000">
            <a:off x="3051281" y="2619399"/>
            <a:ext cx="776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(m</a:t>
            </a:r>
            <a:r>
              <a:rPr kumimoji="0" lang="en-US" altLang="ja-JP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-1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26"/>
          <p:cNvSpPr txBox="1">
            <a:spLocks noChangeArrowheads="1"/>
          </p:cNvSpPr>
          <p:nvPr/>
        </p:nvSpPr>
        <p:spPr bwMode="auto">
          <a:xfrm rot="16200000">
            <a:off x="3001219" y="3647422"/>
            <a:ext cx="876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SK</a:t>
            </a:r>
            <a:r>
              <a:rPr kumimoji="0" lang="en-US" altLang="ja-JP" sz="14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en-US" altLang="ja-JP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(m</a:t>
            </a:r>
            <a:r>
              <a:rPr kumimoji="0" lang="en-US" altLang="ja-JP" sz="14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-1</a:t>
            </a:r>
            <a:r>
              <a:rPr kumimoji="0" lang="en-US" altLang="ja-JP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ja-JP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27"/>
          <p:cNvSpPr txBox="1">
            <a:spLocks noChangeArrowheads="1"/>
          </p:cNvSpPr>
          <p:nvPr/>
        </p:nvSpPr>
        <p:spPr bwMode="auto">
          <a:xfrm rot="16200000">
            <a:off x="2976742" y="4785773"/>
            <a:ext cx="9252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Re(G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1,-1,0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28"/>
          <p:cNvSpPr txBox="1">
            <a:spLocks noChangeArrowheads="1"/>
          </p:cNvSpPr>
          <p:nvPr/>
        </p:nvSpPr>
        <p:spPr bwMode="auto">
          <a:xfrm rot="16200000">
            <a:off x="2970330" y="5730336"/>
            <a:ext cx="938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(G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1,-1,0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420688" y="1868488"/>
          <a:ext cx="2843212" cy="4833937"/>
        </p:xfrm>
        <a:graphic>
          <a:graphicData uri="http://schemas.openxmlformats.org/presentationml/2006/ole">
            <p:oleObj spid="_x0000_s12290" name="数式" r:id="rId5" imgW="1650960" imgH="2806560" progId="Equation.3">
              <p:embed/>
            </p:oleObj>
          </a:graphicData>
        </a:graphic>
      </p:graphicFrame>
      <p:sp>
        <p:nvSpPr>
          <p:cNvPr id="16" name="テキスト ボックス 30"/>
          <p:cNvSpPr txBox="1">
            <a:spLocks noChangeArrowheads="1"/>
          </p:cNvSpPr>
          <p:nvPr/>
        </p:nvSpPr>
        <p:spPr bwMode="auto">
          <a:xfrm>
            <a:off x="3958883" y="639160"/>
            <a:ext cx="31165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Black dots</a:t>
            </a:r>
            <a:r>
              <a:rPr kumimoji="0" lang="en-US" altLang="ja-JP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before earthquake</a:t>
            </a:r>
            <a:endParaRPr kumimoji="0" lang="en-US" altLang="ja-JP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dots – after earthquake</a:t>
            </a:r>
            <a:endParaRPr kumimoji="0" lang="ja-JP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32"/>
          <p:cNvSpPr txBox="1">
            <a:spLocks noChangeArrowheads="1"/>
          </p:cNvSpPr>
          <p:nvPr/>
        </p:nvSpPr>
        <p:spPr bwMode="auto">
          <a:xfrm>
            <a:off x="734269" y="3789040"/>
            <a:ext cx="1999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 smtClean="0">
                <a:latin typeface="Times New Roman" pitchFamily="18" charset="0"/>
                <a:cs typeface="Times New Roman" pitchFamily="18" charset="0"/>
              </a:rPr>
              <a:t>(before earthquake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33"/>
          <p:cNvSpPr txBox="1">
            <a:spLocks noChangeArrowheads="1"/>
          </p:cNvSpPr>
          <p:nvPr/>
        </p:nvSpPr>
        <p:spPr bwMode="auto">
          <a:xfrm>
            <a:off x="734269" y="4581128"/>
            <a:ext cx="1832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ja-JP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earthquake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9"/>
          <p:cNvSpPr txBox="1">
            <a:spLocks noChangeArrowheads="1"/>
          </p:cNvSpPr>
          <p:nvPr/>
        </p:nvSpPr>
        <p:spPr bwMode="auto">
          <a:xfrm>
            <a:off x="7499417" y="6442629"/>
            <a:ext cx="558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 (m)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4575" y="15007"/>
            <a:ext cx="867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Estimation of the effect to beam caused by rotation errors</a:t>
            </a:r>
            <a:endParaRPr kumimoji="1" lang="ja-JP" altLang="en-US" sz="2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016" y="5229200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Skew </a:t>
            </a:r>
            <a:r>
              <a:rPr lang="en-US" altLang="ja-JP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components of </a:t>
            </a:r>
            <a:r>
              <a:rPr lang="en-US" altLang="ja-JP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eakage fields  from extraction </a:t>
            </a:r>
            <a:r>
              <a:rPr lang="en-US" altLang="ja-JP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magnets</a:t>
            </a:r>
            <a:endParaRPr kumimoji="1" lang="ja-JP" altLang="en-US" sz="20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348E-A01C-4013-8494-A87DA52275F5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96336" y="8367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Hotchi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フッター プレースホル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800" y="1323072"/>
            <a:ext cx="2793241" cy="27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23072"/>
            <a:ext cx="2792789" cy="27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0825" y="115888"/>
            <a:ext cx="5905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Tune </a:t>
            </a:r>
            <a:r>
              <a:rPr lang="en-US" altLang="ja-JP" sz="3200" b="1" i="1" dirty="0" smtClean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diagram</a:t>
            </a:r>
            <a:endParaRPr lang="en-US" altLang="ja-JP" sz="3200" b="1" i="1" dirty="0">
              <a:solidFill>
                <a:srgbClr val="00B0F0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2533" name="テキスト ボックス 8"/>
          <p:cNvSpPr txBox="1">
            <a:spLocks noChangeArrowheads="1"/>
          </p:cNvSpPr>
          <p:nvPr/>
        </p:nvSpPr>
        <p:spPr bwMode="auto">
          <a:xfrm>
            <a:off x="323850" y="742950"/>
            <a:ext cx="2691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Without the measured</a:t>
            </a:r>
          </a:p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 “edge focus &amp; leak fields”</a:t>
            </a:r>
          </a:p>
        </p:txBody>
      </p:sp>
      <p:sp>
        <p:nvSpPr>
          <p:cNvPr id="22534" name="テキスト ボックス 10"/>
          <p:cNvSpPr txBox="1">
            <a:spLocks noChangeArrowheads="1"/>
          </p:cNvSpPr>
          <p:nvPr/>
        </p:nvSpPr>
        <p:spPr bwMode="auto">
          <a:xfrm>
            <a:off x="414338" y="6040438"/>
            <a:ext cx="6442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Our understanding of the basic lattice properties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was deepen through such a series of beam dynamics measurements.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テキスト ボックス 12"/>
          <p:cNvSpPr txBox="1">
            <a:spLocks noChangeArrowheads="1"/>
          </p:cNvSpPr>
          <p:nvPr/>
        </p:nvSpPr>
        <p:spPr bwMode="auto">
          <a:xfrm>
            <a:off x="5162550" y="3922713"/>
            <a:ext cx="365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ja-JP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テキスト ボックス 14"/>
          <p:cNvSpPr txBox="1">
            <a:spLocks noChangeArrowheads="1"/>
          </p:cNvSpPr>
          <p:nvPr/>
        </p:nvSpPr>
        <p:spPr bwMode="auto">
          <a:xfrm rot="-5400000">
            <a:off x="-87653" y="1310760"/>
            <a:ext cx="365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ja-JP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テキスト ボックス 8"/>
          <p:cNvSpPr txBox="1">
            <a:spLocks noChangeArrowheads="1"/>
          </p:cNvSpPr>
          <p:nvPr/>
        </p:nvSpPr>
        <p:spPr bwMode="auto">
          <a:xfrm>
            <a:off x="3146425" y="742950"/>
            <a:ext cx="2691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With the measured</a:t>
            </a:r>
          </a:p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 “edge focus &amp; leak fields”</a:t>
            </a:r>
          </a:p>
        </p:txBody>
      </p:sp>
      <p:cxnSp>
        <p:nvCxnSpPr>
          <p:cNvPr id="22539" name="直線コネクタ 18"/>
          <p:cNvCxnSpPr>
            <a:cxnSpLocks noChangeShapeType="1"/>
          </p:cNvCxnSpPr>
          <p:nvPr/>
        </p:nvCxnSpPr>
        <p:spPr bwMode="auto">
          <a:xfrm flipV="1">
            <a:off x="3248025" y="2652713"/>
            <a:ext cx="2484438" cy="635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2540" name="直線コネクタ 25"/>
          <p:cNvCxnSpPr>
            <a:cxnSpLocks noChangeAspect="1"/>
          </p:cNvCxnSpPr>
          <p:nvPr/>
        </p:nvCxnSpPr>
        <p:spPr bwMode="auto">
          <a:xfrm>
            <a:off x="3238500" y="1352550"/>
            <a:ext cx="2470150" cy="1292225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2541" name="直線コネクタ 29"/>
          <p:cNvCxnSpPr>
            <a:cxnSpLocks noChangeShapeType="1"/>
          </p:cNvCxnSpPr>
          <p:nvPr/>
        </p:nvCxnSpPr>
        <p:spPr bwMode="auto">
          <a:xfrm rot="5400000">
            <a:off x="2790032" y="2616994"/>
            <a:ext cx="2519362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2542" name="直線コネクタ 30"/>
          <p:cNvCxnSpPr>
            <a:cxnSpLocks noChangeShapeType="1"/>
          </p:cNvCxnSpPr>
          <p:nvPr/>
        </p:nvCxnSpPr>
        <p:spPr bwMode="auto">
          <a:xfrm rot="5400000">
            <a:off x="3626644" y="2616994"/>
            <a:ext cx="2519362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2543" name="直線コネクタ 31"/>
          <p:cNvCxnSpPr>
            <a:cxnSpLocks noChangeShapeType="1"/>
          </p:cNvCxnSpPr>
          <p:nvPr/>
        </p:nvCxnSpPr>
        <p:spPr bwMode="auto">
          <a:xfrm rot="5400000">
            <a:off x="3221038" y="2622550"/>
            <a:ext cx="252095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2544" name="直線コネクタ 32"/>
          <p:cNvCxnSpPr>
            <a:cxnSpLocks/>
          </p:cNvCxnSpPr>
          <p:nvPr/>
        </p:nvCxnSpPr>
        <p:spPr bwMode="auto">
          <a:xfrm>
            <a:off x="3257550" y="2671763"/>
            <a:ext cx="2466578" cy="1189285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22545" name="テキスト ボックス 15"/>
          <p:cNvSpPr txBox="1">
            <a:spLocks noChangeArrowheads="1"/>
          </p:cNvSpPr>
          <p:nvPr/>
        </p:nvSpPr>
        <p:spPr bwMode="auto">
          <a:xfrm>
            <a:off x="449263" y="4221163"/>
            <a:ext cx="76458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order to get more stable and flexible tune space,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plan to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install additional magnetic shields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for reducing the leakage field (in 2012 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Summer 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shutdown)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introduce </a:t>
            </a:r>
            <a:r>
              <a:rPr lang="en-US" altLang="ja-JP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quadrupole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correctors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for compensating the edge focus effect (in 2013 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Summer-Autumn 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shutdown)</a:t>
            </a:r>
            <a:endParaRPr lang="ja-JP" altLang="ja-JP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正方形/長方形 19"/>
          <p:cNvSpPr>
            <a:spLocks noChangeArrowheads="1"/>
          </p:cNvSpPr>
          <p:nvPr/>
        </p:nvSpPr>
        <p:spPr bwMode="auto">
          <a:xfrm>
            <a:off x="5800849" y="2250877"/>
            <a:ext cx="3343151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Edge focus and leakage field;</a:t>
            </a:r>
          </a:p>
          <a:p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enhance </a:t>
            </a:r>
          </a:p>
          <a:p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linear coupling resonance,</a:t>
            </a:r>
          </a:p>
          <a:p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- 3-rd order random resonances,</a:t>
            </a:r>
          </a:p>
          <a:p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</a:p>
          <a:p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strong limit for </a:t>
            </a:r>
            <a:r>
              <a:rPr lang="en-US" altLang="ja-JP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tunability</a:t>
            </a:r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2547" name="直線コネクタ 25"/>
          <p:cNvCxnSpPr>
            <a:cxnSpLocks/>
          </p:cNvCxnSpPr>
          <p:nvPr/>
        </p:nvCxnSpPr>
        <p:spPr bwMode="auto">
          <a:xfrm flipV="1">
            <a:off x="3257550" y="1350963"/>
            <a:ext cx="2447925" cy="129540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22548" name="円/楕円 19"/>
          <p:cNvSpPr>
            <a:spLocks noChangeArrowheads="1"/>
          </p:cNvSpPr>
          <p:nvPr/>
        </p:nvSpPr>
        <p:spPr bwMode="auto">
          <a:xfrm>
            <a:off x="1495425" y="2784475"/>
            <a:ext cx="142875" cy="125413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cxnSp>
        <p:nvCxnSpPr>
          <p:cNvPr id="22549" name="直線コネクタ 25"/>
          <p:cNvCxnSpPr>
            <a:cxnSpLocks/>
          </p:cNvCxnSpPr>
          <p:nvPr/>
        </p:nvCxnSpPr>
        <p:spPr bwMode="auto">
          <a:xfrm>
            <a:off x="3257550" y="1360488"/>
            <a:ext cx="2394570" cy="250056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22" name="テキスト ボックス 12"/>
          <p:cNvSpPr txBox="1">
            <a:spLocks noChangeArrowheads="1"/>
          </p:cNvSpPr>
          <p:nvPr/>
        </p:nvSpPr>
        <p:spPr bwMode="auto">
          <a:xfrm>
            <a:off x="2483768" y="3933056"/>
            <a:ext cx="365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ja-JP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円/楕円 19"/>
          <p:cNvSpPr>
            <a:spLocks noChangeArrowheads="1"/>
          </p:cNvSpPr>
          <p:nvPr/>
        </p:nvSpPr>
        <p:spPr bwMode="auto">
          <a:xfrm>
            <a:off x="4285109" y="2780928"/>
            <a:ext cx="142875" cy="125413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4" name="円/楕円 19"/>
          <p:cNvSpPr>
            <a:spLocks noChangeArrowheads="1"/>
          </p:cNvSpPr>
          <p:nvPr/>
        </p:nvSpPr>
        <p:spPr bwMode="auto">
          <a:xfrm>
            <a:off x="5796136" y="1412776"/>
            <a:ext cx="142875" cy="125413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 bwMode="auto">
          <a:xfrm>
            <a:off x="5940152" y="1268760"/>
            <a:ext cx="2987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: Operating points (6.45,6.42)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 for high intensity beam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7"/>
          <p:cNvGrpSpPr/>
          <p:nvPr/>
        </p:nvGrpSpPr>
        <p:grpSpPr>
          <a:xfrm>
            <a:off x="-62469" y="1824611"/>
            <a:ext cx="4850493" cy="3692621"/>
            <a:chOff x="3897354" y="3165379"/>
            <a:chExt cx="4850493" cy="3692621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3165379"/>
              <a:ext cx="4340092" cy="34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7125464" y="6519446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Book Antiqua" pitchFamily="18" charset="0"/>
                </a:rPr>
                <a:t>Time (ms)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 rot="16200000">
              <a:off x="3385996" y="3693844"/>
              <a:ext cx="1361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Symbol" pitchFamily="18" charset="2"/>
                </a:rPr>
                <a:t>D</a:t>
              </a:r>
              <a:r>
                <a:rPr lang="en-US" altLang="ja-JP" sz="1600" dirty="0" smtClean="0">
                  <a:latin typeface="Book Antiqua" pitchFamily="18" charset="0"/>
                </a:rPr>
                <a:t>G</a:t>
              </a:r>
              <a:r>
                <a:rPr kumimoji="1" lang="en-US" altLang="ja-JP" sz="1600" dirty="0" smtClean="0">
                  <a:latin typeface="Book Antiqua" pitchFamily="18" charset="0"/>
                </a:rPr>
                <a:t>L/GL (%)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16200000">
              <a:off x="3858080" y="4988971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err="1" smtClean="0">
                  <a:latin typeface="Symbol" pitchFamily="18" charset="2"/>
                </a:rPr>
                <a:t>Dn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133576" y="3228846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Book Antiqua" pitchFamily="18" charset="0"/>
                </a:rPr>
                <a:t>QFX</a:t>
              </a:r>
              <a:endParaRPr kumimoji="1" lang="ja-JP" altLang="en-US" sz="1400" dirty="0">
                <a:latin typeface="Book Antiqua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131696" y="3432945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Book Antiqua" pitchFamily="18" charset="0"/>
                </a:rPr>
                <a:t>QFN</a:t>
              </a:r>
              <a:endParaRPr kumimoji="1" lang="ja-JP" altLang="en-US" sz="1400" dirty="0">
                <a:latin typeface="Book Antiqua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133576" y="3713157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Book Antiqua" pitchFamily="18" charset="0"/>
                </a:rPr>
                <a:t>QDN</a:t>
              </a:r>
              <a:endParaRPr kumimoji="1" lang="ja-JP" altLang="en-US" sz="1400" dirty="0">
                <a:latin typeface="Book Antiqua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133576" y="3569141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Book Antiqua" pitchFamily="18" charset="0"/>
                </a:rPr>
                <a:t>QDX</a:t>
              </a:r>
              <a:endParaRPr kumimoji="1" lang="ja-JP" altLang="en-US" sz="1400" dirty="0">
                <a:latin typeface="Book Antiqua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131696" y="3876918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Book Antiqua" pitchFamily="18" charset="0"/>
                </a:rPr>
                <a:t>QDL</a:t>
              </a:r>
              <a:endParaRPr kumimoji="1" lang="ja-JP" altLang="en-US" sz="1400" dirty="0">
                <a:latin typeface="Book Antiqua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131696" y="4020934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Book Antiqua" pitchFamily="18" charset="0"/>
                </a:rPr>
                <a:t>QFL</a:t>
              </a:r>
              <a:endParaRPr kumimoji="1" lang="ja-JP" altLang="en-US" sz="1400" dirty="0">
                <a:latin typeface="Book Antiqua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133512" y="4415950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Book Antiqua" pitchFamily="18" charset="0"/>
                </a:rPr>
                <a:t>QFM</a:t>
              </a:r>
              <a:endParaRPr kumimoji="1" lang="ja-JP" altLang="en-US" sz="1400" dirty="0">
                <a:latin typeface="Book Antiqua" pitchFamily="18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570876" y="5272083"/>
              <a:ext cx="1420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 smtClean="0">
                  <a:latin typeface="Times New Roman" pitchFamily="18" charset="0"/>
                  <a:cs typeface="Times New Roman" pitchFamily="18" charset="0"/>
                </a:rPr>
                <a:t>Δν</a:t>
              </a:r>
              <a:r>
                <a:rPr lang="en-US" altLang="ja-JP" sz="2000" baseline="-25000" dirty="0" err="1" smtClean="0">
                  <a:latin typeface="Times New Roman" pitchFamily="18" charset="0"/>
                  <a:cs typeface="Times New Roman" pitchFamily="18" charset="0"/>
                </a:rPr>
                <a:t>x,y</a:t>
              </a:r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= -0.28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テキスト ボックス 2"/>
          <p:cNvSpPr txBox="1">
            <a:spLocks noChangeArrowheads="1"/>
          </p:cNvSpPr>
          <p:nvPr/>
        </p:nvSpPr>
        <p:spPr bwMode="auto">
          <a:xfrm>
            <a:off x="323850" y="188913"/>
            <a:ext cx="84142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Tune manipulation during accelerating process</a:t>
            </a:r>
            <a:endParaRPr lang="ja-JP" altLang="en-US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7544" y="98072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It is important to have the tune manipulation process during acceleration in order to reduce the beam loss and halo for higher output beam power</a:t>
            </a:r>
            <a:endParaRPr kumimoji="1" lang="ja-JP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536" y="573325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We have found the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quadrupole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parameters to manipulate the tune with very low modulations of beta and dispersion functions</a:t>
            </a:r>
            <a:endParaRPr kumimoji="1" lang="ja-JP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956376" y="6597352"/>
            <a:ext cx="1114425" cy="190500"/>
          </a:xfrm>
        </p:spPr>
        <p:txBody>
          <a:bodyPr/>
          <a:lstStyle/>
          <a:p>
            <a:pPr>
              <a:defRPr/>
            </a:pPr>
            <a:fld id="{EE01A28A-B5EC-4F81-9622-FE3750A05359}" type="slidenum">
              <a:rPr lang="en-US" altLang="ja-JP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52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グループ化 33"/>
          <p:cNvGrpSpPr/>
          <p:nvPr/>
        </p:nvGrpSpPr>
        <p:grpSpPr>
          <a:xfrm>
            <a:off x="4644008" y="1772816"/>
            <a:ext cx="4392488" cy="3744416"/>
            <a:chOff x="0" y="1772816"/>
            <a:chExt cx="4527267" cy="3698459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174" y="1772816"/>
              <a:ext cx="4340093" cy="34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3760201" y="5132721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Book Antiqua" pitchFamily="18" charset="0"/>
                </a:rPr>
                <a:t>s</a:t>
              </a:r>
              <a:r>
                <a:rPr kumimoji="1" lang="en-US" altLang="ja-JP" sz="1600" dirty="0" smtClean="0">
                  <a:latin typeface="Book Antiqua" pitchFamily="18" charset="0"/>
                </a:rPr>
                <a:t> (m)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16200000">
              <a:off x="-217401" y="2060704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>
                  <a:latin typeface="Book Antiqua" pitchFamily="18" charset="0"/>
                </a:rPr>
                <a:t>β</a:t>
              </a:r>
              <a:r>
                <a:rPr lang="en-US" altLang="ja-JP" sz="1600" dirty="0" err="1" smtClean="0">
                  <a:latin typeface="Book Antiqua" pitchFamily="18" charset="0"/>
                </a:rPr>
                <a:t>x</a:t>
              </a:r>
              <a:r>
                <a:rPr lang="en-US" altLang="ja-JP" sz="1600" dirty="0" smtClean="0">
                  <a:latin typeface="Book Antiqua" pitchFamily="18" charset="0"/>
                </a:rPr>
                <a:t> (m)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rot="16200000">
              <a:off x="-224421" y="3156215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>
                  <a:latin typeface="Book Antiqua" pitchFamily="18" charset="0"/>
                </a:rPr>
                <a:t>β</a:t>
              </a:r>
              <a:r>
                <a:rPr lang="en-US" altLang="ja-JP" sz="1600" dirty="0" err="1" smtClean="0">
                  <a:latin typeface="Book Antiqua" pitchFamily="18" charset="0"/>
                </a:rPr>
                <a:t>y</a:t>
              </a:r>
              <a:r>
                <a:rPr lang="en-US" altLang="ja-JP" sz="1600" dirty="0" smtClean="0">
                  <a:latin typeface="Book Antiqua" pitchFamily="18" charset="0"/>
                </a:rPr>
                <a:t> (m)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 rot="16200000">
              <a:off x="-219612" y="4245571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 smtClean="0">
                  <a:latin typeface="Book Antiqua" pitchFamily="18" charset="0"/>
                </a:rPr>
                <a:t>ηx</a:t>
              </a:r>
              <a:r>
                <a:rPr lang="en-US" altLang="ja-JP" sz="1600" dirty="0" smtClean="0">
                  <a:latin typeface="Book Antiqua" pitchFamily="18" charset="0"/>
                </a:rPr>
                <a:t> (m)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50519" y="5085184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　　    </a:t>
              </a:r>
              <a:r>
                <a:rPr lang="en-US" altLang="ja-JP" dirty="0" smtClean="0">
                  <a:latin typeface="Book Antiqua" pitchFamily="18" charset="0"/>
                </a:rPr>
                <a:t>at 0</a:t>
              </a:r>
              <a:r>
                <a:rPr kumimoji="1" lang="en-US" altLang="ja-JP" dirty="0" smtClean="0">
                  <a:latin typeface="Book Antiqua" pitchFamily="18" charset="0"/>
                </a:rPr>
                <a:t> ms           at </a:t>
              </a:r>
              <a:r>
                <a:rPr lang="en-US" altLang="ja-JP" dirty="0" smtClean="0">
                  <a:latin typeface="Book Antiqua" pitchFamily="18" charset="0"/>
                </a:rPr>
                <a:t>2</a:t>
              </a:r>
              <a:r>
                <a:rPr kumimoji="1" lang="en-US" altLang="ja-JP" dirty="0" smtClean="0">
                  <a:latin typeface="Book Antiqua" pitchFamily="18" charset="0"/>
                </a:rPr>
                <a:t>0 ms</a:t>
              </a:r>
              <a:endParaRPr kumimoji="1" lang="ja-JP" altLang="en-US" dirty="0">
                <a:latin typeface="Book Antiqua" pitchFamily="18" charset="0"/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594535" y="5301208"/>
              <a:ext cx="36004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1962687" y="5301208"/>
              <a:ext cx="360040" cy="0"/>
            </a:xfrm>
            <a:prstGeom prst="line">
              <a:avLst/>
            </a:prstGeom>
            <a:ln w="2222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03" y="908720"/>
            <a:ext cx="568560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 rot="16200000">
            <a:off x="-105845" y="1472817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Book Antiqua" pitchFamily="18" charset="0"/>
              </a:rPr>
              <a:t>(GL/GL</a:t>
            </a:r>
            <a:r>
              <a:rPr kumimoji="1" lang="en-US" altLang="ja-JP" baseline="-25000" dirty="0" smtClean="0">
                <a:latin typeface="Book Antiqua" pitchFamily="18" charset="0"/>
              </a:rPr>
              <a:t>0</a:t>
            </a:r>
            <a:r>
              <a:rPr kumimoji="1" lang="en-US" altLang="ja-JP" dirty="0" smtClean="0">
                <a:latin typeface="Book Antiqua" pitchFamily="18" charset="0"/>
              </a:rPr>
              <a:t>)</a:t>
            </a:r>
            <a:r>
              <a:rPr kumimoji="1" lang="en-US" altLang="ja-JP" baseline="-25000" dirty="0" smtClean="0">
                <a:latin typeface="Book Antiqua" pitchFamily="18" charset="0"/>
              </a:rPr>
              <a:t>TOP</a:t>
            </a:r>
            <a:endParaRPr kumimoji="1" lang="ja-JP" altLang="en-US" baseline="-25000" dirty="0">
              <a:latin typeface="Book Antiqua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1800" y="609329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Dn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7014" y="609329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Dn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3645024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Book Antiqua" pitchFamily="18" charset="0"/>
              </a:rPr>
              <a:t>QFL</a:t>
            </a:r>
            <a:endParaRPr kumimoji="1" lang="ja-JP" altLang="en-US" sz="1400" dirty="0">
              <a:latin typeface="Book Antiqua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88733" y="414908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Book Antiqua" pitchFamily="18" charset="0"/>
              </a:rPr>
              <a:t>QFM</a:t>
            </a:r>
            <a:endParaRPr kumimoji="1" lang="ja-JP" altLang="en-US" sz="1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75656" y="252147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  <a:latin typeface="Book Antiqua" pitchFamily="18" charset="0"/>
              </a:rPr>
              <a:t>QFN</a:t>
            </a:r>
            <a:endParaRPr kumimoji="1" lang="ja-JP" altLang="en-US" sz="14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31640" y="1599530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FF"/>
                </a:solidFill>
                <a:latin typeface="Book Antiqua" pitchFamily="18" charset="0"/>
              </a:rPr>
              <a:t>QFX</a:t>
            </a:r>
            <a:endParaRPr kumimoji="1" lang="ja-JP" altLang="en-US" sz="1400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1960" y="242088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Book Antiqua" pitchFamily="18" charset="0"/>
              </a:rPr>
              <a:t>QDL</a:t>
            </a:r>
            <a:endParaRPr kumimoji="1" lang="ja-JP" altLang="en-US" sz="1400" dirty="0">
              <a:latin typeface="Book Antiqua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29737" y="3068961"/>
            <a:ext cx="614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  <a:latin typeface="Book Antiqua" pitchFamily="18" charset="0"/>
              </a:rPr>
              <a:t>QDN</a:t>
            </a:r>
            <a:endParaRPr kumimoji="1" lang="ja-JP" altLang="en-US" sz="14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55976" y="3717032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Book Antiqua" pitchFamily="18" charset="0"/>
              </a:rPr>
              <a:t>QDX</a:t>
            </a:r>
            <a:endParaRPr kumimoji="1" lang="ja-JP" altLang="en-US" sz="1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323850" y="44624"/>
            <a:ext cx="4225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Tune manipulation test</a:t>
            </a:r>
            <a:endParaRPr lang="ja-JP" altLang="en-US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17"/>
          <p:cNvGrpSpPr/>
          <p:nvPr/>
        </p:nvGrpSpPr>
        <p:grpSpPr>
          <a:xfrm>
            <a:off x="121351" y="620688"/>
            <a:ext cx="6970929" cy="5832648"/>
            <a:chOff x="121351" y="620688"/>
            <a:chExt cx="6970929" cy="583264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51" y="620688"/>
              <a:ext cx="351454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620688"/>
              <a:ext cx="3528392" cy="581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グループ化 27"/>
          <p:cNvGrpSpPr/>
          <p:nvPr/>
        </p:nvGrpSpPr>
        <p:grpSpPr>
          <a:xfrm>
            <a:off x="7092280" y="1196752"/>
            <a:ext cx="1305165" cy="4176464"/>
            <a:chOff x="7092280" y="1196752"/>
            <a:chExt cx="1305165" cy="4176464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7092280" y="1196752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Book Antiqua" pitchFamily="18" charset="0"/>
                </a:rPr>
                <a:t>(1)</a:t>
              </a:r>
              <a:r>
                <a:rPr lang="en-US" altLang="ja-JP" sz="1600" dirty="0" smtClean="0">
                  <a:latin typeface="Symbol" pitchFamily="18" charset="2"/>
                </a:rPr>
                <a:t> </a:t>
              </a:r>
              <a:r>
                <a:rPr lang="en-US" altLang="ja-JP" sz="1600" dirty="0" err="1" smtClean="0">
                  <a:latin typeface="Symbol" pitchFamily="18" charset="2"/>
                </a:rPr>
                <a:t>Dn</a:t>
              </a:r>
              <a:r>
                <a:rPr lang="en-US" altLang="ja-JP" sz="1600" dirty="0" smtClean="0">
                  <a:latin typeface="Book Antiqua" pitchFamily="18" charset="0"/>
                </a:rPr>
                <a:t>=</a:t>
              </a:r>
              <a:r>
                <a:rPr lang="en-US" altLang="ja-JP" sz="1600" dirty="0" smtClean="0">
                  <a:latin typeface="Symbol" pitchFamily="18" charset="2"/>
                </a:rPr>
                <a:t>-</a:t>
              </a:r>
              <a:r>
                <a:rPr lang="en-US" altLang="ja-JP" sz="1600" dirty="0" smtClean="0">
                  <a:latin typeface="Book Antiqua" pitchFamily="18" charset="0"/>
                </a:rPr>
                <a:t>0.00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092280" y="1772816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Book Antiqua" pitchFamily="18" charset="0"/>
                </a:rPr>
                <a:t>(2) </a:t>
              </a:r>
              <a:r>
                <a:rPr lang="en-US" altLang="ja-JP" sz="1600" dirty="0" err="1" smtClean="0">
                  <a:latin typeface="Symbol" pitchFamily="18" charset="2"/>
                </a:rPr>
                <a:t>Dn</a:t>
              </a:r>
              <a:r>
                <a:rPr lang="en-US" altLang="ja-JP" sz="1600" dirty="0" smtClean="0">
                  <a:latin typeface="Book Antiqua" pitchFamily="18" charset="0"/>
                </a:rPr>
                <a:t>=</a:t>
              </a:r>
              <a:r>
                <a:rPr lang="en-US" altLang="ja-JP" sz="1600" dirty="0" smtClean="0">
                  <a:latin typeface="Symbol" pitchFamily="18" charset="2"/>
                </a:rPr>
                <a:t>-</a:t>
              </a:r>
              <a:r>
                <a:rPr lang="en-US" altLang="ja-JP" sz="1600" dirty="0" smtClean="0">
                  <a:latin typeface="Book Antiqua" pitchFamily="18" charset="0"/>
                </a:rPr>
                <a:t>0.05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092280" y="2420888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Book Antiqua" pitchFamily="18" charset="0"/>
                </a:rPr>
                <a:t>(3) </a:t>
              </a:r>
              <a:r>
                <a:rPr lang="en-US" altLang="ja-JP" sz="1600" dirty="0" err="1" smtClean="0">
                  <a:latin typeface="Symbol" pitchFamily="18" charset="2"/>
                </a:rPr>
                <a:t>Dn</a:t>
              </a:r>
              <a:r>
                <a:rPr lang="en-US" altLang="ja-JP" sz="1600" dirty="0" smtClean="0">
                  <a:latin typeface="Book Antiqua" pitchFamily="18" charset="0"/>
                </a:rPr>
                <a:t>=</a:t>
              </a:r>
              <a:r>
                <a:rPr lang="en-US" altLang="ja-JP" sz="1600" dirty="0" smtClean="0">
                  <a:latin typeface="Symbol" pitchFamily="18" charset="2"/>
                </a:rPr>
                <a:t>-</a:t>
              </a:r>
              <a:r>
                <a:rPr lang="en-US" altLang="ja-JP" sz="1600" dirty="0" smtClean="0">
                  <a:latin typeface="Book Antiqua" pitchFamily="18" charset="0"/>
                </a:rPr>
                <a:t>0.10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092280" y="3068960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Book Antiqua" pitchFamily="18" charset="0"/>
                </a:rPr>
                <a:t>(4) </a:t>
              </a:r>
              <a:r>
                <a:rPr lang="en-US" altLang="ja-JP" sz="1600" dirty="0" err="1" smtClean="0">
                  <a:latin typeface="Symbol" pitchFamily="18" charset="2"/>
                </a:rPr>
                <a:t>Dn</a:t>
              </a:r>
              <a:r>
                <a:rPr lang="en-US" altLang="ja-JP" sz="1600" dirty="0" smtClean="0">
                  <a:latin typeface="Book Antiqua" pitchFamily="18" charset="0"/>
                </a:rPr>
                <a:t>=</a:t>
              </a:r>
              <a:r>
                <a:rPr lang="en-US" altLang="ja-JP" sz="1600" dirty="0" smtClean="0">
                  <a:latin typeface="Symbol" pitchFamily="18" charset="2"/>
                </a:rPr>
                <a:t>-</a:t>
              </a:r>
              <a:r>
                <a:rPr lang="en-US" altLang="ja-JP" sz="1600" dirty="0" smtClean="0">
                  <a:latin typeface="Book Antiqua" pitchFamily="18" charset="0"/>
                </a:rPr>
                <a:t>0.15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092280" y="4314582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Book Antiqua" pitchFamily="18" charset="0"/>
                </a:rPr>
                <a:t>(6) </a:t>
              </a:r>
              <a:r>
                <a:rPr lang="en-US" altLang="ja-JP" sz="1600" dirty="0" err="1" smtClean="0">
                  <a:latin typeface="Symbol" pitchFamily="18" charset="2"/>
                </a:rPr>
                <a:t>Dn</a:t>
              </a:r>
              <a:r>
                <a:rPr lang="en-US" altLang="ja-JP" sz="1600" dirty="0" smtClean="0">
                  <a:latin typeface="Book Antiqua" pitchFamily="18" charset="0"/>
                </a:rPr>
                <a:t>=</a:t>
              </a:r>
              <a:r>
                <a:rPr lang="en-US" altLang="ja-JP" sz="1600" dirty="0" smtClean="0">
                  <a:latin typeface="Symbol" pitchFamily="18" charset="2"/>
                </a:rPr>
                <a:t>-</a:t>
              </a:r>
              <a:r>
                <a:rPr lang="en-US" altLang="ja-JP" sz="1600" dirty="0" smtClean="0">
                  <a:latin typeface="Book Antiqua" pitchFamily="18" charset="0"/>
                </a:rPr>
                <a:t>0.25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092280" y="3666510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Book Antiqua" pitchFamily="18" charset="0"/>
                </a:rPr>
                <a:t>(5) </a:t>
              </a:r>
              <a:r>
                <a:rPr lang="en-US" altLang="ja-JP" sz="1600" dirty="0" err="1" smtClean="0">
                  <a:latin typeface="Symbol" pitchFamily="18" charset="2"/>
                </a:rPr>
                <a:t>Dn</a:t>
              </a:r>
              <a:r>
                <a:rPr lang="en-US" altLang="ja-JP" sz="1600" dirty="0" smtClean="0">
                  <a:latin typeface="Book Antiqua" pitchFamily="18" charset="0"/>
                </a:rPr>
                <a:t>=</a:t>
              </a:r>
              <a:r>
                <a:rPr lang="en-US" altLang="ja-JP" sz="1600" dirty="0" smtClean="0">
                  <a:latin typeface="Symbol" pitchFamily="18" charset="2"/>
                </a:rPr>
                <a:t>-</a:t>
              </a:r>
              <a:r>
                <a:rPr lang="en-US" altLang="ja-JP" sz="1600" dirty="0" smtClean="0">
                  <a:latin typeface="Book Antiqua" pitchFamily="18" charset="0"/>
                </a:rPr>
                <a:t>0.20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092280" y="5034662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Book Antiqua" pitchFamily="18" charset="0"/>
                </a:rPr>
                <a:t>(8) </a:t>
              </a:r>
              <a:r>
                <a:rPr lang="en-US" altLang="ja-JP" sz="1600" dirty="0" err="1" smtClean="0">
                  <a:latin typeface="Symbol" pitchFamily="18" charset="2"/>
                </a:rPr>
                <a:t>Dn</a:t>
              </a:r>
              <a:r>
                <a:rPr lang="en-US" altLang="ja-JP" sz="1600" dirty="0" smtClean="0">
                  <a:latin typeface="Book Antiqua" pitchFamily="18" charset="0"/>
                </a:rPr>
                <a:t>=</a:t>
              </a:r>
              <a:r>
                <a:rPr lang="en-US" altLang="ja-JP" sz="1600" dirty="0" smtClean="0">
                  <a:latin typeface="Symbol" pitchFamily="18" charset="2"/>
                </a:rPr>
                <a:t>-</a:t>
              </a:r>
              <a:r>
                <a:rPr lang="en-US" altLang="ja-JP" sz="1600" dirty="0" smtClean="0">
                  <a:latin typeface="Book Antiqua" pitchFamily="18" charset="0"/>
                </a:rPr>
                <a:t>0.30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092280" y="4674622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Book Antiqua" pitchFamily="18" charset="0"/>
                </a:rPr>
                <a:t>(7) </a:t>
              </a:r>
              <a:r>
                <a:rPr lang="en-US" altLang="ja-JP" sz="1600" dirty="0" err="1" smtClean="0">
                  <a:latin typeface="Symbol" pitchFamily="18" charset="2"/>
                </a:rPr>
                <a:t>Dn</a:t>
              </a:r>
              <a:r>
                <a:rPr lang="en-US" altLang="ja-JP" sz="1600" dirty="0" smtClean="0">
                  <a:latin typeface="Book Antiqua" pitchFamily="18" charset="0"/>
                </a:rPr>
                <a:t>=</a:t>
              </a:r>
              <a:r>
                <a:rPr lang="en-US" altLang="ja-JP" sz="1600" dirty="0" smtClean="0">
                  <a:latin typeface="Symbol" pitchFamily="18" charset="2"/>
                </a:rPr>
                <a:t>-</a:t>
              </a:r>
              <a:r>
                <a:rPr lang="en-US" altLang="ja-JP" sz="1600" dirty="0" smtClean="0">
                  <a:latin typeface="Book Antiqua" pitchFamily="18" charset="0"/>
                </a:rPr>
                <a:t>0.28</a:t>
              </a:r>
              <a:endParaRPr kumimoji="1" lang="ja-JP" altLang="en-US" sz="1600" dirty="0">
                <a:latin typeface="Book Antiqua" pitchFamily="18" charset="0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395536" y="5541039"/>
            <a:ext cx="792088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 step 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Achieve fine manipulation of tunes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Minimize the beam halo against tunes</a:t>
            </a:r>
            <a:endParaRPr kumimoji="1" lang="ja-JP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021957" y="6639879"/>
            <a:ext cx="1114425" cy="190500"/>
          </a:xfrm>
        </p:spPr>
        <p:txBody>
          <a:bodyPr/>
          <a:lstStyle/>
          <a:p>
            <a:pPr>
              <a:defRPr/>
            </a:pPr>
            <a:fld id="{EE01A28A-B5EC-4F81-9622-FE3750A05359}" type="slidenum">
              <a:rPr lang="en-US" altLang="ja-JP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53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フッター プレースホル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13" y="1628775"/>
            <a:ext cx="5710237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79388" y="207963"/>
            <a:ext cx="6734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Transverse painting injection</a:t>
            </a:r>
          </a:p>
        </p:txBody>
      </p:sp>
      <p:sp>
        <p:nvSpPr>
          <p:cNvPr id="24580" name="テキスト ボックス 5"/>
          <p:cNvSpPr txBox="1">
            <a:spLocks noChangeArrowheads="1"/>
          </p:cNvSpPr>
          <p:nvPr/>
        </p:nvSpPr>
        <p:spPr bwMode="auto">
          <a:xfrm>
            <a:off x="833438" y="2133600"/>
            <a:ext cx="28841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Horizontal painting</a:t>
            </a:r>
          </a:p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   by a horizontal closed orbit</a:t>
            </a:r>
          </a:p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   variation during injection</a:t>
            </a:r>
          </a:p>
        </p:txBody>
      </p:sp>
      <p:sp>
        <p:nvSpPr>
          <p:cNvPr id="24581" name="テキスト ボックス 6"/>
          <p:cNvSpPr txBox="1">
            <a:spLocks noChangeArrowheads="1"/>
          </p:cNvSpPr>
          <p:nvPr/>
        </p:nvSpPr>
        <p:spPr bwMode="auto">
          <a:xfrm>
            <a:off x="842963" y="4222750"/>
            <a:ext cx="30957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Vertical painting</a:t>
            </a:r>
          </a:p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   by a vertical injection</a:t>
            </a:r>
          </a:p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   angle change during injection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テキスト ボックス 7"/>
          <p:cNvSpPr txBox="1">
            <a:spLocks noChangeArrowheads="1"/>
          </p:cNvSpPr>
          <p:nvPr/>
        </p:nvSpPr>
        <p:spPr bwMode="auto">
          <a:xfrm>
            <a:off x="292100" y="765175"/>
            <a:ext cx="64235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Transverse painting makes use of </a:t>
            </a:r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controlled phase space offset</a:t>
            </a:r>
          </a:p>
          <a:p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 the centroid of the injection beam and the ring closed orbit</a:t>
            </a:r>
          </a:p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to get a uniform particle distribution of the circulating beam</a:t>
            </a:r>
          </a:p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after the multi-turn injection.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テキスト ボックス 6"/>
          <p:cNvSpPr txBox="1">
            <a:spLocks noChangeArrowheads="1"/>
          </p:cNvSpPr>
          <p:nvPr/>
        </p:nvSpPr>
        <p:spPr bwMode="auto">
          <a:xfrm>
            <a:off x="611188" y="6029325"/>
            <a:ext cx="2719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altLang="ja-JP" sz="20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altLang="ja-JP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50&amp;100 π </a:t>
            </a:r>
            <a:r>
              <a:rPr lang="en-US" altLang="ja-JP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mrad</a:t>
            </a:r>
            <a:endParaRPr lang="en-US" altLang="ja-JP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テキスト ボックス 7"/>
          <p:cNvSpPr txBox="1">
            <a:spLocks noChangeArrowheads="1"/>
          </p:cNvSpPr>
          <p:nvPr/>
        </p:nvSpPr>
        <p:spPr bwMode="auto">
          <a:xfrm>
            <a:off x="360363" y="5340350"/>
            <a:ext cx="29418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Painting emittance mainly</a:t>
            </a:r>
          </a:p>
          <a:p>
            <a:r>
              <a:rPr lang="en-US" altLang="ja-JP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applied in this beam study;</a:t>
            </a:r>
            <a:endParaRPr lang="ja-JP" alt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角丸四角形 10"/>
          <p:cNvSpPr>
            <a:spLocks noChangeArrowheads="1"/>
          </p:cNvSpPr>
          <p:nvPr/>
        </p:nvSpPr>
        <p:spPr bwMode="auto">
          <a:xfrm>
            <a:off x="250825" y="5329238"/>
            <a:ext cx="3382963" cy="11953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4586" name="テキスト ボックス 9"/>
          <p:cNvSpPr txBox="1">
            <a:spLocks noChangeArrowheads="1"/>
          </p:cNvSpPr>
          <p:nvPr/>
        </p:nvSpPr>
        <p:spPr bwMode="auto">
          <a:xfrm>
            <a:off x="5364163" y="3232150"/>
            <a:ext cx="425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(1)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テキスト ボックス 10"/>
          <p:cNvSpPr txBox="1">
            <a:spLocks noChangeArrowheads="1"/>
          </p:cNvSpPr>
          <p:nvPr/>
        </p:nvSpPr>
        <p:spPr bwMode="auto">
          <a:xfrm>
            <a:off x="5421313" y="5648325"/>
            <a:ext cx="425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(2)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テキスト ボックス 11"/>
          <p:cNvSpPr txBox="1">
            <a:spLocks noChangeArrowheads="1"/>
          </p:cNvSpPr>
          <p:nvPr/>
        </p:nvSpPr>
        <p:spPr bwMode="auto">
          <a:xfrm>
            <a:off x="5013325" y="5664200"/>
            <a:ext cx="425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(3)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テキスト ボックス 12"/>
          <p:cNvSpPr txBox="1">
            <a:spLocks noChangeArrowheads="1"/>
          </p:cNvSpPr>
          <p:nvPr/>
        </p:nvSpPr>
        <p:spPr bwMode="auto">
          <a:xfrm>
            <a:off x="5667375" y="6092825"/>
            <a:ext cx="28632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(1)&amp;(2); correlated painting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(1)&amp;(3); anti-correlated painting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 advTm="41278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50825" y="115888"/>
            <a:ext cx="7850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Longitudinal painting injection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1989138"/>
            <a:ext cx="40005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テキスト ボックス 5"/>
          <p:cNvSpPr txBox="1">
            <a:spLocks noChangeArrowheads="1"/>
          </p:cNvSpPr>
          <p:nvPr/>
        </p:nvSpPr>
        <p:spPr bwMode="auto">
          <a:xfrm>
            <a:off x="469900" y="676275"/>
            <a:ext cx="74174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Longitudinal painting makes use of </a:t>
            </a:r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controlled momentum offset</a:t>
            </a:r>
          </a:p>
          <a:p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rf bucket in combination with superposing a second harmonic rf voltage</a:t>
            </a:r>
          </a:p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to get a uniform bunch distribution after the multi-turn injection.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テキスト ボックス 25"/>
          <p:cNvSpPr txBox="1">
            <a:spLocks noChangeArrowheads="1"/>
          </p:cNvSpPr>
          <p:nvPr/>
        </p:nvSpPr>
        <p:spPr bwMode="auto">
          <a:xfrm>
            <a:off x="684213" y="1692275"/>
            <a:ext cx="2706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Momentum offset injection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正方形/長方形 5"/>
          <p:cNvSpPr>
            <a:spLocks noChangeArrowheads="1"/>
          </p:cNvSpPr>
          <p:nvPr/>
        </p:nvSpPr>
        <p:spPr bwMode="auto">
          <a:xfrm>
            <a:off x="1849438" y="3860800"/>
            <a:ext cx="22300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Δp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/p=0</a:t>
            </a:r>
            <a:r>
              <a:rPr lang="en-US" altLang="ja-JP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-0.1, </a:t>
            </a:r>
            <a:r>
              <a:rPr lang="en-US" altLang="ja-JP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-0.2%</a:t>
            </a:r>
            <a:endParaRPr lang="ja-JP" alt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188" y="1978025"/>
            <a:ext cx="43068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8" name="直線矢印コネクタ 7"/>
          <p:cNvCxnSpPr>
            <a:cxnSpLocks noChangeShapeType="1"/>
          </p:cNvCxnSpPr>
          <p:nvPr/>
        </p:nvCxnSpPr>
        <p:spPr bwMode="auto">
          <a:xfrm rot="5400000">
            <a:off x="4902200" y="2212975"/>
            <a:ext cx="504825" cy="504825"/>
          </a:xfrm>
          <a:prstGeom prst="straightConnector1">
            <a:avLst/>
          </a:prstGeom>
          <a:noFill/>
          <a:ln w="9525" algn="ctr">
            <a:solidFill>
              <a:srgbClr val="0362ED"/>
            </a:solidFill>
            <a:round/>
            <a:headEnd/>
            <a:tailEnd type="arrow" w="med" len="med"/>
          </a:ln>
        </p:spPr>
      </p:cxnSp>
      <p:sp>
        <p:nvSpPr>
          <p:cNvPr id="25609" name="テキスト ボックス 8"/>
          <p:cNvSpPr txBox="1">
            <a:spLocks noChangeArrowheads="1"/>
          </p:cNvSpPr>
          <p:nvPr/>
        </p:nvSpPr>
        <p:spPr bwMode="auto">
          <a:xfrm>
            <a:off x="5334000" y="2019300"/>
            <a:ext cx="2717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sz="1600" baseline="-25000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1600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/V</a:t>
            </a:r>
            <a:r>
              <a:rPr lang="en-US" altLang="ja-JP" sz="1600" baseline="-25000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1600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=0 (fundamental rf only)</a:t>
            </a:r>
            <a:endParaRPr lang="ja-JP" altLang="en-US" sz="1600">
              <a:solidFill>
                <a:srgbClr val="0362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0" name="直線矢印コネクタ 9"/>
          <p:cNvCxnSpPr>
            <a:cxnSpLocks noChangeAspect="1"/>
          </p:cNvCxnSpPr>
          <p:nvPr/>
        </p:nvCxnSpPr>
        <p:spPr bwMode="auto">
          <a:xfrm rot="5400000">
            <a:off x="5578475" y="2827338"/>
            <a:ext cx="222250" cy="2222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5612" name="直線矢印コネクタ 15"/>
          <p:cNvCxnSpPr>
            <a:cxnSpLocks noChangeAspect="1" noChangeShapeType="1"/>
          </p:cNvCxnSpPr>
          <p:nvPr/>
        </p:nvCxnSpPr>
        <p:spPr bwMode="auto">
          <a:xfrm rot="10800000" flipV="1">
            <a:off x="5508625" y="3135313"/>
            <a:ext cx="323850" cy="3238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5614" name="直線矢印コネクタ 17"/>
          <p:cNvCxnSpPr>
            <a:cxnSpLocks noChangeAspect="1" noChangeShapeType="1"/>
          </p:cNvCxnSpPr>
          <p:nvPr/>
        </p:nvCxnSpPr>
        <p:spPr bwMode="auto">
          <a:xfrm rot="5400000">
            <a:off x="5426075" y="3470275"/>
            <a:ext cx="431800" cy="431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616" name="テキスト ボックス 21"/>
          <p:cNvSpPr txBox="1">
            <a:spLocks noChangeArrowheads="1"/>
          </p:cNvSpPr>
          <p:nvPr/>
        </p:nvSpPr>
        <p:spPr bwMode="auto">
          <a:xfrm>
            <a:off x="5878513" y="3581400"/>
            <a:ext cx="3179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sinΦ-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sin{2(Φ-Φ</a:t>
            </a:r>
            <a:r>
              <a:rPr lang="en-US" altLang="ja-JP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ja-JP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}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7" name="テキスト ボックス 26"/>
          <p:cNvSpPr txBox="1">
            <a:spLocks noChangeArrowheads="1"/>
          </p:cNvSpPr>
          <p:nvPr/>
        </p:nvSpPr>
        <p:spPr bwMode="auto">
          <a:xfrm>
            <a:off x="4799013" y="1700213"/>
            <a:ext cx="3076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Phase sweep of 2</a:t>
            </a:r>
            <a:r>
              <a:rPr lang="en-US" altLang="ja-JP" baseline="3000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ja-JP">
                <a:latin typeface="Times New Roman" pitchFamily="18" charset="0"/>
                <a:cs typeface="Times New Roman" pitchFamily="18" charset="0"/>
              </a:rPr>
              <a:t> harmonic rf</a:t>
            </a:r>
          </a:p>
        </p:txBody>
      </p:sp>
      <p:sp>
        <p:nvSpPr>
          <p:cNvPr id="25618" name="テキスト ボックス 22"/>
          <p:cNvSpPr txBox="1">
            <a:spLocks noChangeArrowheads="1"/>
          </p:cNvSpPr>
          <p:nvPr/>
        </p:nvSpPr>
        <p:spPr bwMode="auto">
          <a:xfrm>
            <a:off x="5796136" y="2592388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ja-JP" sz="20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lang="en-US" altLang="ja-JP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°@t=0</a:t>
            </a:r>
            <a:endParaRPr lang="ja-JP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テキスト ボックス 16"/>
          <p:cNvSpPr txBox="1">
            <a:spLocks noChangeArrowheads="1"/>
          </p:cNvSpPr>
          <p:nvPr/>
        </p:nvSpPr>
        <p:spPr bwMode="auto">
          <a:xfrm>
            <a:off x="5796136" y="2909888"/>
            <a:ext cx="11993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=-50°</a:t>
            </a:r>
            <a:endParaRPr lang="ja-JP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0" name="テキスト ボックス 18"/>
          <p:cNvSpPr txBox="1">
            <a:spLocks noChangeArrowheads="1"/>
          </p:cNvSpPr>
          <p:nvPr/>
        </p:nvSpPr>
        <p:spPr bwMode="auto">
          <a:xfrm>
            <a:off x="5796136" y="3230563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=0°@t=0.5ms</a:t>
            </a:r>
            <a:endParaRPr lang="ja-JP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1" name="正方形/長方形 25"/>
          <p:cNvSpPr>
            <a:spLocks noChangeArrowheads="1"/>
          </p:cNvSpPr>
          <p:nvPr/>
        </p:nvSpPr>
        <p:spPr bwMode="auto">
          <a:xfrm>
            <a:off x="5373688" y="2324100"/>
            <a:ext cx="1410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sz="2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/V</a:t>
            </a:r>
            <a:r>
              <a:rPr lang="en-US" altLang="ja-JP" sz="2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=80%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正方形/長方形 27"/>
          <p:cNvSpPr>
            <a:spLocks noChangeArrowheads="1"/>
          </p:cNvSpPr>
          <p:nvPr/>
        </p:nvSpPr>
        <p:spPr bwMode="auto">
          <a:xfrm>
            <a:off x="260350" y="5641975"/>
            <a:ext cx="4527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Uniform bunch distribution is formed through</a:t>
            </a:r>
          </a:p>
          <a:p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 dilution by the synchrotron motion</a:t>
            </a:r>
          </a:p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in a flat and wide 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 bucket potential</a:t>
            </a:r>
          </a:p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given by superposing a second harmonic rf.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3" name="正方形/長方形 29"/>
          <p:cNvSpPr>
            <a:spLocks noChangeArrowheads="1"/>
          </p:cNvSpPr>
          <p:nvPr/>
        </p:nvSpPr>
        <p:spPr bwMode="auto">
          <a:xfrm>
            <a:off x="4868863" y="5616575"/>
            <a:ext cx="4176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The second harmonic phase sweep method enables to control the bunch distribution through a dynamic change of the 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 bucket potential.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4" name="角丸四角形 33"/>
          <p:cNvSpPr>
            <a:spLocks noChangeArrowheads="1"/>
          </p:cNvSpPr>
          <p:nvPr/>
        </p:nvSpPr>
        <p:spPr bwMode="auto">
          <a:xfrm>
            <a:off x="5302250" y="2301875"/>
            <a:ext cx="3671888" cy="16557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5625" name="角丸四角形 34"/>
          <p:cNvSpPr>
            <a:spLocks noChangeArrowheads="1"/>
          </p:cNvSpPr>
          <p:nvPr/>
        </p:nvSpPr>
        <p:spPr bwMode="auto">
          <a:xfrm>
            <a:off x="1863725" y="3841750"/>
            <a:ext cx="2420938" cy="431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7308304" y="2924944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  <p:sp>
        <p:nvSpPr>
          <p:cNvPr id="26" name="フッター プレースホル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 advTm="68141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図 36" descr="lp_m1_meas_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720725"/>
            <a:ext cx="32797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図 37" descr="lp_m2_meas_v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13" y="3760788"/>
            <a:ext cx="32797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63550" y="331788"/>
            <a:ext cx="8429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>
                <a:solidFill>
                  <a:schemeClr val="accent1"/>
                </a:solidFill>
                <a:ea typeface="ＭＳ Ｐ明朝" pitchFamily="18" charset="-128"/>
              </a:rPr>
              <a:t>Longitudinal beam distribution</a:t>
            </a:r>
          </a:p>
          <a:p>
            <a:r>
              <a:rPr lang="en-US" altLang="ja-JP" sz="3200" b="1">
                <a:solidFill>
                  <a:schemeClr val="accent1"/>
                </a:solidFill>
                <a:ea typeface="ＭＳ Ｐ明朝" pitchFamily="18" charset="-128"/>
              </a:rPr>
              <a:t>                                         at the end of injection</a:t>
            </a:r>
            <a:endParaRPr lang="ja-JP" altLang="en-US" sz="3200" b="1">
              <a:solidFill>
                <a:schemeClr val="accent1"/>
              </a:solidFill>
              <a:ea typeface="ＭＳ Ｐ明朝" pitchFamily="18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4932363" y="2306638"/>
          <a:ext cx="381642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Data ID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tp 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(</a:t>
                      </a:r>
                      <a:r>
                        <a:rPr kumimoji="1" lang="en-US" altLang="ja-JP" sz="1400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 mm mrad)</a:t>
                      </a:r>
                      <a:endParaRPr kumimoji="1" lang="ja-JP" altLang="en-US" sz="1400" baseline="-25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V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2</a:t>
                      </a:r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/V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(%)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f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2</a:t>
                      </a:r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 (deg)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D</a:t>
                      </a:r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p/p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(%)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1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05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2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-0.0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452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3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-0.1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4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-0.2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28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5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50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-0.2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475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-0.2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71" name="正方形/長方形 31"/>
          <p:cNvSpPr>
            <a:spLocks noChangeArrowheads="1"/>
          </p:cNvSpPr>
          <p:nvPr/>
        </p:nvSpPr>
        <p:spPr bwMode="auto">
          <a:xfrm>
            <a:off x="5018088" y="2868613"/>
            <a:ext cx="3673475" cy="1171575"/>
          </a:xfrm>
          <a:prstGeom prst="rect">
            <a:avLst/>
          </a:prstGeom>
          <a:noFill/>
          <a:ln w="34925" algn="ctr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ea typeface="ＭＳ Ｐ明朝" pitchFamily="18" charset="-128"/>
            </a:endParaRPr>
          </a:p>
        </p:txBody>
      </p:sp>
      <p:sp>
        <p:nvSpPr>
          <p:cNvPr id="34872" name="テキスト ボックス 6"/>
          <p:cNvSpPr txBox="1">
            <a:spLocks noChangeArrowheads="1"/>
          </p:cNvSpPr>
          <p:nvPr/>
        </p:nvSpPr>
        <p:spPr bwMode="auto">
          <a:xfrm rot="-5400000">
            <a:off x="232569" y="1258094"/>
            <a:ext cx="7905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D</a:t>
            </a:r>
            <a:r>
              <a:rPr lang="en-US" altLang="ja-JP" sz="1200"/>
              <a:t>p/p(%)</a:t>
            </a:r>
            <a:endParaRPr lang="ja-JP" altLang="en-US" sz="1200"/>
          </a:p>
        </p:txBody>
      </p:sp>
      <p:sp>
        <p:nvSpPr>
          <p:cNvPr id="34873" name="テキスト ボックス 7"/>
          <p:cNvSpPr txBox="1">
            <a:spLocks noChangeArrowheads="1"/>
          </p:cNvSpPr>
          <p:nvPr/>
        </p:nvSpPr>
        <p:spPr bwMode="auto">
          <a:xfrm>
            <a:off x="1287463" y="2046288"/>
            <a:ext cx="66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f </a:t>
            </a:r>
            <a:r>
              <a:rPr lang="en-US" altLang="ja-JP" sz="1200"/>
              <a:t>(deg)</a:t>
            </a:r>
            <a:endParaRPr lang="ja-JP" altLang="en-US" sz="1200"/>
          </a:p>
        </p:txBody>
      </p:sp>
      <p:sp>
        <p:nvSpPr>
          <p:cNvPr id="34874" name="テキスト ボックス 8"/>
          <p:cNvSpPr txBox="1">
            <a:spLocks noChangeArrowheads="1"/>
          </p:cNvSpPr>
          <p:nvPr/>
        </p:nvSpPr>
        <p:spPr bwMode="auto">
          <a:xfrm rot="-5400000">
            <a:off x="1554163" y="1225550"/>
            <a:ext cx="1666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Charge density (Arb.)</a:t>
            </a:r>
            <a:endParaRPr lang="ja-JP" altLang="en-US" sz="1200"/>
          </a:p>
        </p:txBody>
      </p:sp>
      <p:sp>
        <p:nvSpPr>
          <p:cNvPr id="34875" name="テキスト ボックス 9"/>
          <p:cNvSpPr txBox="1">
            <a:spLocks noChangeArrowheads="1"/>
          </p:cNvSpPr>
          <p:nvPr/>
        </p:nvSpPr>
        <p:spPr bwMode="auto">
          <a:xfrm>
            <a:off x="3016250" y="2036763"/>
            <a:ext cx="65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f </a:t>
            </a:r>
            <a:r>
              <a:rPr lang="en-US" altLang="ja-JP" sz="1200"/>
              <a:t>(deg)</a:t>
            </a:r>
            <a:endParaRPr lang="ja-JP" altLang="en-US" sz="1200"/>
          </a:p>
        </p:txBody>
      </p:sp>
      <p:sp>
        <p:nvSpPr>
          <p:cNvPr id="34876" name="テキスト ボックス 10"/>
          <p:cNvSpPr txBox="1">
            <a:spLocks noChangeArrowheads="1"/>
          </p:cNvSpPr>
          <p:nvPr/>
        </p:nvSpPr>
        <p:spPr bwMode="auto">
          <a:xfrm rot="-5400000">
            <a:off x="230188" y="2774950"/>
            <a:ext cx="79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D</a:t>
            </a:r>
            <a:r>
              <a:rPr lang="en-US" altLang="ja-JP" sz="1200"/>
              <a:t>p/p(%)</a:t>
            </a:r>
            <a:endParaRPr lang="ja-JP" altLang="en-US" sz="1200"/>
          </a:p>
        </p:txBody>
      </p:sp>
      <p:sp>
        <p:nvSpPr>
          <p:cNvPr id="34877" name="テキスト ボックス 11"/>
          <p:cNvSpPr txBox="1">
            <a:spLocks noChangeArrowheads="1"/>
          </p:cNvSpPr>
          <p:nvPr/>
        </p:nvSpPr>
        <p:spPr bwMode="auto">
          <a:xfrm>
            <a:off x="1285875" y="3562350"/>
            <a:ext cx="65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f </a:t>
            </a:r>
            <a:r>
              <a:rPr lang="en-US" altLang="ja-JP" sz="1200"/>
              <a:t>(deg)</a:t>
            </a:r>
            <a:endParaRPr lang="ja-JP" altLang="en-US" sz="1200"/>
          </a:p>
        </p:txBody>
      </p:sp>
      <p:sp>
        <p:nvSpPr>
          <p:cNvPr id="34878" name="テキスト ボックス 12"/>
          <p:cNvSpPr txBox="1">
            <a:spLocks noChangeArrowheads="1"/>
          </p:cNvSpPr>
          <p:nvPr/>
        </p:nvSpPr>
        <p:spPr bwMode="auto">
          <a:xfrm rot="-5400000">
            <a:off x="1550988" y="2741613"/>
            <a:ext cx="1666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Charge density (Arb.)</a:t>
            </a:r>
            <a:endParaRPr lang="ja-JP" altLang="en-US" sz="1200"/>
          </a:p>
        </p:txBody>
      </p:sp>
      <p:sp>
        <p:nvSpPr>
          <p:cNvPr id="34879" name="テキスト ボックス 13"/>
          <p:cNvSpPr txBox="1">
            <a:spLocks noChangeArrowheads="1"/>
          </p:cNvSpPr>
          <p:nvPr/>
        </p:nvSpPr>
        <p:spPr bwMode="auto">
          <a:xfrm>
            <a:off x="3013075" y="3552825"/>
            <a:ext cx="66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f </a:t>
            </a:r>
            <a:r>
              <a:rPr lang="en-US" altLang="ja-JP" sz="1200"/>
              <a:t>(deg)</a:t>
            </a:r>
            <a:endParaRPr lang="ja-JP" altLang="en-US" sz="1200"/>
          </a:p>
        </p:txBody>
      </p:sp>
      <p:sp>
        <p:nvSpPr>
          <p:cNvPr id="34880" name="テキスト ボックス 14"/>
          <p:cNvSpPr txBox="1">
            <a:spLocks noChangeArrowheads="1"/>
          </p:cNvSpPr>
          <p:nvPr/>
        </p:nvSpPr>
        <p:spPr bwMode="auto">
          <a:xfrm rot="-5400000">
            <a:off x="220663" y="4295775"/>
            <a:ext cx="79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D</a:t>
            </a:r>
            <a:r>
              <a:rPr lang="en-US" altLang="ja-JP" sz="1200"/>
              <a:t>p/p(%)</a:t>
            </a:r>
            <a:endParaRPr lang="ja-JP" altLang="en-US" sz="1200"/>
          </a:p>
        </p:txBody>
      </p:sp>
      <p:sp>
        <p:nvSpPr>
          <p:cNvPr id="34881" name="テキスト ボックス 15"/>
          <p:cNvSpPr txBox="1">
            <a:spLocks noChangeArrowheads="1"/>
          </p:cNvSpPr>
          <p:nvPr/>
        </p:nvSpPr>
        <p:spPr bwMode="auto">
          <a:xfrm>
            <a:off x="1276350" y="5084763"/>
            <a:ext cx="65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f </a:t>
            </a:r>
            <a:r>
              <a:rPr lang="en-US" altLang="ja-JP" sz="1200"/>
              <a:t>(deg)</a:t>
            </a:r>
            <a:endParaRPr lang="ja-JP" altLang="en-US" sz="1200"/>
          </a:p>
        </p:txBody>
      </p:sp>
      <p:sp>
        <p:nvSpPr>
          <p:cNvPr id="34882" name="テキスト ボックス 16"/>
          <p:cNvSpPr txBox="1">
            <a:spLocks noChangeArrowheads="1"/>
          </p:cNvSpPr>
          <p:nvPr/>
        </p:nvSpPr>
        <p:spPr bwMode="auto">
          <a:xfrm rot="-5400000">
            <a:off x="1540670" y="4263231"/>
            <a:ext cx="1668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Charge density (Arb.)</a:t>
            </a:r>
            <a:endParaRPr lang="ja-JP" altLang="en-US" sz="1200"/>
          </a:p>
        </p:txBody>
      </p:sp>
      <p:sp>
        <p:nvSpPr>
          <p:cNvPr id="34883" name="テキスト ボックス 17"/>
          <p:cNvSpPr txBox="1">
            <a:spLocks noChangeArrowheads="1"/>
          </p:cNvSpPr>
          <p:nvPr/>
        </p:nvSpPr>
        <p:spPr bwMode="auto">
          <a:xfrm>
            <a:off x="3003550" y="5075238"/>
            <a:ext cx="66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f </a:t>
            </a:r>
            <a:r>
              <a:rPr lang="en-US" altLang="ja-JP" sz="1200"/>
              <a:t>(deg)</a:t>
            </a:r>
            <a:endParaRPr lang="ja-JP" altLang="en-US" sz="1200"/>
          </a:p>
        </p:txBody>
      </p:sp>
      <p:sp>
        <p:nvSpPr>
          <p:cNvPr id="34884" name="テキスト ボックス 18"/>
          <p:cNvSpPr txBox="1">
            <a:spLocks noChangeArrowheads="1"/>
          </p:cNvSpPr>
          <p:nvPr/>
        </p:nvSpPr>
        <p:spPr bwMode="auto">
          <a:xfrm rot="-5400000">
            <a:off x="220663" y="5822950"/>
            <a:ext cx="79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D</a:t>
            </a:r>
            <a:r>
              <a:rPr lang="en-US" altLang="ja-JP" sz="1200"/>
              <a:t>p/p(%)</a:t>
            </a:r>
            <a:endParaRPr lang="ja-JP" altLang="en-US" sz="1200"/>
          </a:p>
        </p:txBody>
      </p:sp>
      <p:sp>
        <p:nvSpPr>
          <p:cNvPr id="34885" name="テキスト ボックス 19"/>
          <p:cNvSpPr txBox="1">
            <a:spLocks noChangeArrowheads="1"/>
          </p:cNvSpPr>
          <p:nvPr/>
        </p:nvSpPr>
        <p:spPr bwMode="auto">
          <a:xfrm>
            <a:off x="1276350" y="6610350"/>
            <a:ext cx="658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f </a:t>
            </a:r>
            <a:r>
              <a:rPr lang="en-US" altLang="ja-JP" sz="1200"/>
              <a:t>(deg)</a:t>
            </a:r>
            <a:endParaRPr lang="ja-JP" altLang="en-US" sz="1200"/>
          </a:p>
        </p:txBody>
      </p:sp>
      <p:sp>
        <p:nvSpPr>
          <p:cNvPr id="34886" name="テキスト ボックス 20"/>
          <p:cNvSpPr txBox="1">
            <a:spLocks noChangeArrowheads="1"/>
          </p:cNvSpPr>
          <p:nvPr/>
        </p:nvSpPr>
        <p:spPr bwMode="auto">
          <a:xfrm rot="-5400000">
            <a:off x="1540670" y="5790406"/>
            <a:ext cx="1668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Charge density (Arb.)</a:t>
            </a:r>
            <a:endParaRPr lang="ja-JP" altLang="en-US" sz="1200"/>
          </a:p>
        </p:txBody>
      </p:sp>
      <p:sp>
        <p:nvSpPr>
          <p:cNvPr id="34887" name="テキスト ボックス 21"/>
          <p:cNvSpPr txBox="1">
            <a:spLocks noChangeArrowheads="1"/>
          </p:cNvSpPr>
          <p:nvPr/>
        </p:nvSpPr>
        <p:spPr bwMode="auto">
          <a:xfrm>
            <a:off x="3003550" y="6600825"/>
            <a:ext cx="660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8" charset="2"/>
              </a:rPr>
              <a:t>f </a:t>
            </a:r>
            <a:r>
              <a:rPr lang="en-US" altLang="ja-JP" sz="1200"/>
              <a:t>(deg)</a:t>
            </a:r>
            <a:endParaRPr lang="ja-JP" altLang="en-US" sz="1200"/>
          </a:p>
        </p:txBody>
      </p:sp>
      <p:sp>
        <p:nvSpPr>
          <p:cNvPr id="34888" name="テキスト ボックス 22"/>
          <p:cNvSpPr txBox="1">
            <a:spLocks noChangeArrowheads="1"/>
          </p:cNvSpPr>
          <p:nvPr/>
        </p:nvSpPr>
        <p:spPr bwMode="auto">
          <a:xfrm>
            <a:off x="3927475" y="1738313"/>
            <a:ext cx="237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B</a:t>
            </a:r>
            <a:r>
              <a:rPr lang="en-US" altLang="ja-JP" baseline="-25000"/>
              <a:t>f</a:t>
            </a:r>
            <a:r>
              <a:rPr lang="en-US" altLang="ja-JP"/>
              <a:t>=(I</a:t>
            </a:r>
            <a:r>
              <a:rPr lang="en-US" altLang="ja-JP" baseline="-25000"/>
              <a:t>average</a:t>
            </a:r>
            <a:r>
              <a:rPr lang="en-US" altLang="ja-JP"/>
              <a:t>/I</a:t>
            </a:r>
            <a:r>
              <a:rPr lang="en-US" altLang="ja-JP" baseline="-25000"/>
              <a:t>peak</a:t>
            </a:r>
            <a:r>
              <a:rPr lang="en-US" altLang="ja-JP"/>
              <a:t>)=0.25</a:t>
            </a:r>
            <a:endParaRPr lang="ja-JP" altLang="en-US"/>
          </a:p>
        </p:txBody>
      </p:sp>
      <p:sp>
        <p:nvSpPr>
          <p:cNvPr id="34889" name="テキスト ボックス 27"/>
          <p:cNvSpPr txBox="1">
            <a:spLocks noChangeArrowheads="1"/>
          </p:cNvSpPr>
          <p:nvPr/>
        </p:nvSpPr>
        <p:spPr bwMode="auto">
          <a:xfrm>
            <a:off x="3924300" y="3252788"/>
            <a:ext cx="920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B</a:t>
            </a:r>
            <a:r>
              <a:rPr lang="en-US" altLang="ja-JP" baseline="-25000"/>
              <a:t>f</a:t>
            </a:r>
            <a:r>
              <a:rPr lang="en-US" altLang="ja-JP"/>
              <a:t>=0.38</a:t>
            </a:r>
            <a:endParaRPr lang="ja-JP" altLang="en-US"/>
          </a:p>
        </p:txBody>
      </p:sp>
      <p:sp>
        <p:nvSpPr>
          <p:cNvPr id="34890" name="テキスト ボックス 28"/>
          <p:cNvSpPr txBox="1">
            <a:spLocks noChangeArrowheads="1"/>
          </p:cNvSpPr>
          <p:nvPr/>
        </p:nvSpPr>
        <p:spPr bwMode="auto">
          <a:xfrm>
            <a:off x="3924300" y="4778375"/>
            <a:ext cx="92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B</a:t>
            </a:r>
            <a:r>
              <a:rPr lang="en-US" altLang="ja-JP" baseline="-25000"/>
              <a:t>f</a:t>
            </a:r>
            <a:r>
              <a:rPr lang="en-US" altLang="ja-JP"/>
              <a:t>=0.42</a:t>
            </a:r>
            <a:endParaRPr lang="ja-JP" altLang="en-US"/>
          </a:p>
        </p:txBody>
      </p:sp>
      <p:sp>
        <p:nvSpPr>
          <p:cNvPr id="34891" name="テキスト ボックス 29"/>
          <p:cNvSpPr txBox="1">
            <a:spLocks noChangeArrowheads="1"/>
          </p:cNvSpPr>
          <p:nvPr/>
        </p:nvSpPr>
        <p:spPr bwMode="auto">
          <a:xfrm>
            <a:off x="3940175" y="6286500"/>
            <a:ext cx="919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B</a:t>
            </a:r>
            <a:r>
              <a:rPr lang="en-US" altLang="ja-JP" baseline="-25000"/>
              <a:t>f</a:t>
            </a:r>
            <a:r>
              <a:rPr lang="en-US" altLang="ja-JP"/>
              <a:t>=0.45</a:t>
            </a:r>
            <a:endParaRPr lang="ja-JP" altLang="en-US"/>
          </a:p>
        </p:txBody>
      </p:sp>
      <p:sp>
        <p:nvSpPr>
          <p:cNvPr id="34892" name="テキスト ボックス 31"/>
          <p:cNvSpPr txBox="1">
            <a:spLocks noChangeArrowheads="1"/>
          </p:cNvSpPr>
          <p:nvPr/>
        </p:nvSpPr>
        <p:spPr bwMode="auto">
          <a:xfrm>
            <a:off x="3492500" y="1052513"/>
            <a:ext cx="2374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>
                <a:solidFill>
                  <a:srgbClr val="FF0000"/>
                </a:solidFill>
              </a:rPr>
              <a:t>－</a:t>
            </a:r>
            <a:r>
              <a:rPr lang="en-US" altLang="ja-JP" sz="1600">
                <a:solidFill>
                  <a:srgbClr val="FF0000"/>
                </a:solidFill>
              </a:rPr>
              <a:t>Measurement (WCM)</a:t>
            </a:r>
          </a:p>
          <a:p>
            <a:r>
              <a:rPr lang="ja-JP" altLang="en-US" sz="1600">
                <a:solidFill>
                  <a:srgbClr val="0362ED"/>
                </a:solidFill>
              </a:rPr>
              <a:t>－</a:t>
            </a:r>
            <a:r>
              <a:rPr lang="en-US" altLang="ja-JP" sz="1600">
                <a:solidFill>
                  <a:srgbClr val="0362ED"/>
                </a:solidFill>
              </a:rPr>
              <a:t>Simulation</a:t>
            </a:r>
            <a:endParaRPr lang="ja-JP" altLang="en-US" sz="1600">
              <a:solidFill>
                <a:srgbClr val="0362ED"/>
              </a:solidFill>
            </a:endParaRPr>
          </a:p>
        </p:txBody>
      </p:sp>
      <p:sp>
        <p:nvSpPr>
          <p:cNvPr id="34893" name="テキスト ボックス 32"/>
          <p:cNvSpPr txBox="1">
            <a:spLocks noChangeArrowheads="1"/>
          </p:cNvSpPr>
          <p:nvPr/>
        </p:nvSpPr>
        <p:spPr bwMode="auto">
          <a:xfrm>
            <a:off x="1000125" y="774700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Data ID 1</a:t>
            </a:r>
            <a:endParaRPr lang="ja-JP" altLang="en-US" sz="1400"/>
          </a:p>
        </p:txBody>
      </p:sp>
      <p:sp>
        <p:nvSpPr>
          <p:cNvPr id="34894" name="テキスト ボックス 33"/>
          <p:cNvSpPr txBox="1">
            <a:spLocks noChangeArrowheads="1"/>
          </p:cNvSpPr>
          <p:nvPr/>
        </p:nvSpPr>
        <p:spPr bwMode="auto">
          <a:xfrm>
            <a:off x="990600" y="2300288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Data ID 2</a:t>
            </a:r>
            <a:endParaRPr lang="ja-JP" altLang="en-US" sz="1400"/>
          </a:p>
        </p:txBody>
      </p:sp>
      <p:sp>
        <p:nvSpPr>
          <p:cNvPr id="34895" name="テキスト ボックス 34"/>
          <p:cNvSpPr txBox="1">
            <a:spLocks noChangeArrowheads="1"/>
          </p:cNvSpPr>
          <p:nvPr/>
        </p:nvSpPr>
        <p:spPr bwMode="auto">
          <a:xfrm>
            <a:off x="1000125" y="3816350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Data ID 3</a:t>
            </a:r>
            <a:endParaRPr lang="ja-JP" altLang="en-US" sz="1400"/>
          </a:p>
        </p:txBody>
      </p:sp>
      <p:sp>
        <p:nvSpPr>
          <p:cNvPr id="34896" name="テキスト ボックス 35"/>
          <p:cNvSpPr txBox="1">
            <a:spLocks noChangeArrowheads="1"/>
          </p:cNvSpPr>
          <p:nvPr/>
        </p:nvSpPr>
        <p:spPr bwMode="auto">
          <a:xfrm>
            <a:off x="981075" y="5324475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Data ID 4</a:t>
            </a:r>
            <a:endParaRPr lang="ja-JP" altLang="en-US" sz="1400"/>
          </a:p>
        </p:txBody>
      </p:sp>
      <p:sp>
        <p:nvSpPr>
          <p:cNvPr id="34897" name="テキスト ボックス 31"/>
          <p:cNvSpPr txBox="1">
            <a:spLocks noChangeArrowheads="1"/>
          </p:cNvSpPr>
          <p:nvPr/>
        </p:nvSpPr>
        <p:spPr bwMode="auto">
          <a:xfrm>
            <a:off x="4883150" y="4868863"/>
            <a:ext cx="4225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The uniformity of the longitudinal</a:t>
            </a:r>
          </a:p>
          <a:p>
            <a:r>
              <a:rPr lang="en-US" altLang="ja-JP"/>
              <a:t>beam distribution gradually improves</a:t>
            </a:r>
          </a:p>
          <a:p>
            <a:r>
              <a:rPr lang="en-US" altLang="ja-JP"/>
              <a:t>as the longitudinal painting progresses.</a:t>
            </a:r>
            <a:endParaRPr lang="ja-JP" altLang="en-US"/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55575" y="247650"/>
            <a:ext cx="84296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Beam survival </a:t>
            </a:r>
            <a:r>
              <a:rPr lang="en-US" altLang="ja-JP" sz="3200" b="1" i="1" dirty="0" smtClean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for high intensity beam studies</a:t>
            </a:r>
            <a:endParaRPr lang="en-US" altLang="ja-JP" sz="3200" b="1" i="1" dirty="0">
              <a:solidFill>
                <a:srgbClr val="00B0F0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(output intensity/input intensity)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250825" y="3592513"/>
          <a:ext cx="381642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Data ID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tp 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(</a:t>
                      </a:r>
                      <a:r>
                        <a:rPr kumimoji="1" lang="en-US" altLang="ja-JP" sz="1400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 mm mrad)</a:t>
                      </a:r>
                      <a:endParaRPr kumimoji="1" lang="ja-JP" altLang="en-US" sz="1400" baseline="-25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V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2</a:t>
                      </a:r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/V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(%)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f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2</a:t>
                      </a:r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 (deg)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D</a:t>
                      </a:r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p/p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(%)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1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05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2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-0.0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452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3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-0.1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4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-0.2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28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5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50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-0.2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475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-0.2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77" name="テキスト ボックス 17"/>
          <p:cNvSpPr txBox="1">
            <a:spLocks noChangeArrowheads="1"/>
          </p:cNvSpPr>
          <p:nvPr/>
        </p:nvSpPr>
        <p:spPr bwMode="auto">
          <a:xfrm>
            <a:off x="250825" y="2719388"/>
            <a:ext cx="2890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Painting injection parameters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8" name="正方形/長方形 21"/>
          <p:cNvSpPr>
            <a:spLocks noChangeArrowheads="1"/>
          </p:cNvSpPr>
          <p:nvPr/>
        </p:nvSpPr>
        <p:spPr bwMode="auto">
          <a:xfrm>
            <a:off x="255588" y="1352550"/>
            <a:ext cx="741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Injection beam;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 181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/20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/0.5 ms/0.56 chopper beam-on duty 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⇒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3.5E13/pulse, corresponding to 420 kW output  at 25 Hz</a:t>
            </a:r>
          </a:p>
        </p:txBody>
      </p:sp>
      <p:pic>
        <p:nvPicPr>
          <p:cNvPr id="26679" name="図 27" descr="trans_run37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038" y="2973388"/>
            <a:ext cx="43608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80" name="テキスト ボックス 4"/>
          <p:cNvSpPr txBox="1">
            <a:spLocks noChangeArrowheads="1"/>
          </p:cNvSpPr>
          <p:nvPr/>
        </p:nvSpPr>
        <p:spPr bwMode="auto">
          <a:xfrm rot="-5400000">
            <a:off x="3606324" y="3489116"/>
            <a:ext cx="1378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Beam survival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81" name="テキスト ボックス 6"/>
          <p:cNvSpPr txBox="1">
            <a:spLocks noChangeArrowheads="1"/>
          </p:cNvSpPr>
          <p:nvPr/>
        </p:nvSpPr>
        <p:spPr bwMode="auto">
          <a:xfrm rot="-5400000">
            <a:off x="3425316" y="5290930"/>
            <a:ext cx="1713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Beam power (kW)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82" name="テキスト ボックス 7"/>
          <p:cNvSpPr txBox="1">
            <a:spLocks noChangeArrowheads="1"/>
          </p:cNvSpPr>
          <p:nvPr/>
        </p:nvSpPr>
        <p:spPr bwMode="auto">
          <a:xfrm>
            <a:off x="7740650" y="4405313"/>
            <a:ext cx="840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Data ID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83" name="テキスト ボックス 8"/>
          <p:cNvSpPr txBox="1">
            <a:spLocks noChangeArrowheads="1"/>
          </p:cNvSpPr>
          <p:nvPr/>
        </p:nvSpPr>
        <p:spPr bwMode="auto">
          <a:xfrm>
            <a:off x="7740650" y="6259513"/>
            <a:ext cx="840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Data ID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5"/>
          <p:cNvSpPr txBox="1">
            <a:spLocks noChangeArrowheads="1"/>
          </p:cNvSpPr>
          <p:nvPr/>
        </p:nvSpPr>
        <p:spPr bwMode="auto">
          <a:xfrm>
            <a:off x="4787900" y="2522538"/>
            <a:ext cx="2310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○</a:t>
            </a:r>
            <a:r>
              <a:rPr lang="ja-JP" alt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 </a:t>
            </a:r>
            <a:endParaRPr lang="en-US" altLang="ja-JP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ja-JP" altLang="en-US" sz="1050" b="1" dirty="0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＊</a:t>
            </a:r>
            <a:r>
              <a:rPr lang="ja-JP" altLang="en-US" sz="1400" dirty="0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1600" dirty="0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Numerical simulation </a:t>
            </a:r>
            <a:endParaRPr lang="ja-JP" altLang="en-US" sz="1400" dirty="0">
              <a:solidFill>
                <a:srgbClr val="0362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85" name="直線矢印コネクタ 20"/>
          <p:cNvCxnSpPr>
            <a:cxnSpLocks noChangeShapeType="1"/>
          </p:cNvCxnSpPr>
          <p:nvPr/>
        </p:nvCxnSpPr>
        <p:spPr bwMode="auto">
          <a:xfrm rot="5400000" flipH="1" flipV="1">
            <a:off x="7886700" y="5118101"/>
            <a:ext cx="320675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6686" name="テキスト ボックス 21"/>
          <p:cNvSpPr txBox="1">
            <a:spLocks noChangeArrowheads="1"/>
          </p:cNvSpPr>
          <p:nvPr/>
        </p:nvSpPr>
        <p:spPr bwMode="auto">
          <a:xfrm>
            <a:off x="7050487" y="2246313"/>
            <a:ext cx="2018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beam survival;</a:t>
            </a:r>
          </a:p>
          <a:p>
            <a:pPr algn="ctr"/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&gt;99 %</a:t>
            </a:r>
          </a:p>
        </p:txBody>
      </p:sp>
      <p:sp>
        <p:nvSpPr>
          <p:cNvPr id="26687" name="テキスト ボックス 26"/>
          <p:cNvSpPr txBox="1">
            <a:spLocks noChangeArrowheads="1"/>
          </p:cNvSpPr>
          <p:nvPr/>
        </p:nvSpPr>
        <p:spPr bwMode="auto">
          <a:xfrm>
            <a:off x="7248496" y="5245100"/>
            <a:ext cx="1614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Highest output;</a:t>
            </a:r>
          </a:p>
          <a:p>
            <a:pPr algn="ctr"/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~420 kW-eq.</a:t>
            </a:r>
          </a:p>
        </p:txBody>
      </p:sp>
      <p:cxnSp>
        <p:nvCxnSpPr>
          <p:cNvPr id="26688" name="直線コネクタ 19"/>
          <p:cNvCxnSpPr>
            <a:cxnSpLocks noChangeShapeType="1"/>
          </p:cNvCxnSpPr>
          <p:nvPr/>
        </p:nvCxnSpPr>
        <p:spPr bwMode="auto">
          <a:xfrm rot="5400000">
            <a:off x="6353175" y="3659188"/>
            <a:ext cx="1225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6689" name="直線矢印コネクタ 21"/>
          <p:cNvCxnSpPr>
            <a:cxnSpLocks noChangeShapeType="1"/>
          </p:cNvCxnSpPr>
          <p:nvPr/>
        </p:nvCxnSpPr>
        <p:spPr bwMode="auto">
          <a:xfrm>
            <a:off x="5435600" y="4179888"/>
            <a:ext cx="15113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6690" name="テキスト ボックス 22"/>
          <p:cNvSpPr txBox="1">
            <a:spLocks noChangeArrowheads="1"/>
          </p:cNvSpPr>
          <p:nvPr/>
        </p:nvSpPr>
        <p:spPr bwMode="auto">
          <a:xfrm>
            <a:off x="5646738" y="3648075"/>
            <a:ext cx="1247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Longitudinal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paint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91" name="直線矢印コネクタ 25"/>
          <p:cNvCxnSpPr>
            <a:cxnSpLocks noChangeShapeType="1"/>
          </p:cNvCxnSpPr>
          <p:nvPr/>
        </p:nvCxnSpPr>
        <p:spPr bwMode="auto">
          <a:xfrm>
            <a:off x="6981825" y="3309938"/>
            <a:ext cx="1046163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6692" name="テキスト ボックス 28"/>
          <p:cNvSpPr txBox="1">
            <a:spLocks noChangeArrowheads="1"/>
          </p:cNvSpPr>
          <p:nvPr/>
        </p:nvSpPr>
        <p:spPr bwMode="auto">
          <a:xfrm>
            <a:off x="6876256" y="3287886"/>
            <a:ext cx="12474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Longitudinal</a:t>
            </a:r>
          </a:p>
          <a:p>
            <a:pPr algn="ctr"/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Transverse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 paint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93" name="直線コネクタ 30"/>
          <p:cNvCxnSpPr>
            <a:cxnSpLocks noChangeShapeType="1"/>
          </p:cNvCxnSpPr>
          <p:nvPr/>
        </p:nvCxnSpPr>
        <p:spPr bwMode="auto">
          <a:xfrm rot="5400000">
            <a:off x="7448550" y="3692525"/>
            <a:ext cx="1225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6694" name="直線矢印コネクタ 32"/>
          <p:cNvCxnSpPr>
            <a:cxnSpLocks noChangeShapeType="1"/>
          </p:cNvCxnSpPr>
          <p:nvPr/>
        </p:nvCxnSpPr>
        <p:spPr bwMode="auto">
          <a:xfrm rot="5400000">
            <a:off x="7916069" y="2950369"/>
            <a:ext cx="2794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6695" name="正方形/長方形 21"/>
          <p:cNvSpPr>
            <a:spLocks noChangeArrowheads="1"/>
          </p:cNvSpPr>
          <p:nvPr/>
        </p:nvSpPr>
        <p:spPr bwMode="auto">
          <a:xfrm>
            <a:off x="827088" y="3059113"/>
            <a:ext cx="1296987" cy="2881312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6696" name="正方形/長方形 22"/>
          <p:cNvSpPr>
            <a:spLocks noChangeArrowheads="1"/>
          </p:cNvSpPr>
          <p:nvPr/>
        </p:nvSpPr>
        <p:spPr bwMode="auto">
          <a:xfrm>
            <a:off x="2195513" y="3059113"/>
            <a:ext cx="1871662" cy="2881312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6697" name="テキスト ボックス 23"/>
          <p:cNvSpPr txBox="1">
            <a:spLocks noChangeArrowheads="1"/>
          </p:cNvSpPr>
          <p:nvPr/>
        </p:nvSpPr>
        <p:spPr bwMode="auto">
          <a:xfrm>
            <a:off x="1015864" y="3078163"/>
            <a:ext cx="967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Transverse</a:t>
            </a:r>
          </a:p>
          <a:p>
            <a:pPr algn="ctr"/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painting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98" name="テキスト ボックス 24"/>
          <p:cNvSpPr txBox="1">
            <a:spLocks noChangeArrowheads="1"/>
          </p:cNvSpPr>
          <p:nvPr/>
        </p:nvSpPr>
        <p:spPr bwMode="auto">
          <a:xfrm>
            <a:off x="2499543" y="3078163"/>
            <a:ext cx="111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Longitudinal</a:t>
            </a:r>
          </a:p>
          <a:p>
            <a:pPr algn="ctr"/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painting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99" name="直線矢印コネクタ 28"/>
          <p:cNvCxnSpPr>
            <a:cxnSpLocks noChangeShapeType="1"/>
          </p:cNvCxnSpPr>
          <p:nvPr/>
        </p:nvCxnSpPr>
        <p:spPr bwMode="auto">
          <a:xfrm rot="5400000">
            <a:off x="5176838" y="3906838"/>
            <a:ext cx="28733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700" name="テキスト ボックス 29"/>
          <p:cNvSpPr txBox="1">
            <a:spLocks noChangeArrowheads="1"/>
          </p:cNvSpPr>
          <p:nvPr/>
        </p:nvSpPr>
        <p:spPr bwMode="auto">
          <a:xfrm>
            <a:off x="5015043" y="3273425"/>
            <a:ext cx="5966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pPr algn="ctr"/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paint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01" name="正方形/長方形 27"/>
          <p:cNvSpPr>
            <a:spLocks noChangeArrowheads="1"/>
          </p:cNvSpPr>
          <p:nvPr/>
        </p:nvSpPr>
        <p:spPr bwMode="auto">
          <a:xfrm>
            <a:off x="4821238" y="3789363"/>
            <a:ext cx="51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83%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  <p:sp>
        <p:nvSpPr>
          <p:cNvPr id="31" name="フッター プレースホル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 advTm="61714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図 30" descr="sblm_420kw_run3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784225"/>
            <a:ext cx="3000375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4925" y="158750"/>
            <a:ext cx="72723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 i="1" dirty="0">
                <a:solidFill>
                  <a:srgbClr val="00B0F0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Time structure of the beam loss</a:t>
            </a:r>
            <a:endParaRPr lang="ja-JP" altLang="en-US" sz="3200" b="1" i="1" dirty="0">
              <a:solidFill>
                <a:srgbClr val="00B0F0"/>
              </a:solidFill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508375" y="2030413"/>
          <a:ext cx="381642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Data ID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tp 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(</a:t>
                      </a:r>
                      <a:r>
                        <a:rPr kumimoji="1" lang="en-US" altLang="ja-JP" sz="1400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 mm mrad)</a:t>
                      </a:r>
                      <a:endParaRPr kumimoji="1" lang="ja-JP" altLang="en-US" sz="1400" baseline="-25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V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2</a:t>
                      </a:r>
                      <a:r>
                        <a:rPr kumimoji="1" lang="en-US" altLang="ja-JP" sz="1400" baseline="0" dirty="0" smtClean="0">
                          <a:latin typeface="Book Antiqua" pitchFamily="18" charset="0"/>
                        </a:rPr>
                        <a:t>/V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(%)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f</a:t>
                      </a:r>
                      <a:r>
                        <a:rPr kumimoji="1" lang="en-US" altLang="ja-JP" sz="1400" baseline="-25000" dirty="0" smtClean="0">
                          <a:latin typeface="Book Antiqua" pitchFamily="18" charset="0"/>
                        </a:rPr>
                        <a:t>2</a:t>
                      </a:r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 (deg)</a:t>
                      </a:r>
                      <a:endParaRPr kumimoji="1" lang="ja-JP" altLang="en-US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Symbol" pitchFamily="18" charset="2"/>
                        </a:rPr>
                        <a:t>D</a:t>
                      </a:r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p/p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Book Antiqua" pitchFamily="18" charset="0"/>
                        </a:rPr>
                        <a:t>(%)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05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-0.0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452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-0.1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-0.2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28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-0.2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475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80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-100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-0.2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02" name="正方形/長方形 7"/>
          <p:cNvSpPr>
            <a:spLocks noChangeArrowheads="1"/>
          </p:cNvSpPr>
          <p:nvPr/>
        </p:nvSpPr>
        <p:spPr bwMode="auto">
          <a:xfrm>
            <a:off x="3594100" y="2835275"/>
            <a:ext cx="3673475" cy="936625"/>
          </a:xfrm>
          <a:prstGeom prst="rect">
            <a:avLst/>
          </a:prstGeom>
          <a:noFill/>
          <a:ln w="34925" algn="ctr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7703" name="正方形/長方形 8"/>
          <p:cNvSpPr>
            <a:spLocks noChangeArrowheads="1"/>
          </p:cNvSpPr>
          <p:nvPr/>
        </p:nvSpPr>
        <p:spPr bwMode="auto">
          <a:xfrm>
            <a:off x="3605213" y="4049713"/>
            <a:ext cx="3671887" cy="360362"/>
          </a:xfrm>
          <a:prstGeom prst="rect">
            <a:avLst/>
          </a:prstGeom>
          <a:noFill/>
          <a:ln w="34925" algn="ctr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27704" name="テキスト ボックス 13"/>
          <p:cNvSpPr txBox="1">
            <a:spLocks noChangeArrowheads="1"/>
          </p:cNvSpPr>
          <p:nvPr/>
        </p:nvSpPr>
        <p:spPr bwMode="auto">
          <a:xfrm>
            <a:off x="1260475" y="4662488"/>
            <a:ext cx="1989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Measurement  (BLM)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Simulation 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705" name="直線コネクタ 14"/>
          <p:cNvCxnSpPr>
            <a:cxnSpLocks noChangeShapeType="1"/>
          </p:cNvCxnSpPr>
          <p:nvPr/>
        </p:nvCxnSpPr>
        <p:spPr bwMode="auto">
          <a:xfrm>
            <a:off x="919163" y="4830763"/>
            <a:ext cx="3603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706" name="直線コネクタ 15"/>
          <p:cNvCxnSpPr>
            <a:cxnSpLocks noChangeShapeType="1"/>
          </p:cNvCxnSpPr>
          <p:nvPr/>
        </p:nvCxnSpPr>
        <p:spPr bwMode="auto">
          <a:xfrm>
            <a:off x="919163" y="5084763"/>
            <a:ext cx="3603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27707" name="テキスト ボックス 17"/>
          <p:cNvSpPr txBox="1">
            <a:spLocks noChangeArrowheads="1"/>
          </p:cNvSpPr>
          <p:nvPr/>
        </p:nvSpPr>
        <p:spPr bwMode="auto">
          <a:xfrm>
            <a:off x="1851025" y="1123950"/>
            <a:ext cx="4557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Measurement;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   Scintillation-type BLM signals for the first 6 ms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   measured in the collimator section for data ID 2-6.</a:t>
            </a:r>
          </a:p>
        </p:txBody>
      </p:sp>
      <p:sp>
        <p:nvSpPr>
          <p:cNvPr id="27708" name="テキスト ボックス 18"/>
          <p:cNvSpPr txBox="1">
            <a:spLocks noChangeArrowheads="1"/>
          </p:cNvSpPr>
          <p:nvPr/>
        </p:nvSpPr>
        <p:spPr bwMode="auto">
          <a:xfrm>
            <a:off x="1874838" y="3235325"/>
            <a:ext cx="1088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Simulation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9" name="テキスト ボックス 19"/>
          <p:cNvSpPr txBox="1">
            <a:spLocks noChangeArrowheads="1"/>
          </p:cNvSpPr>
          <p:nvPr/>
        </p:nvSpPr>
        <p:spPr bwMode="auto">
          <a:xfrm>
            <a:off x="2390775" y="6361113"/>
            <a:ext cx="9301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Time (ms)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10" name="テキスト ボックス 20"/>
          <p:cNvSpPr txBox="1">
            <a:spLocks noChangeArrowheads="1"/>
          </p:cNvSpPr>
          <p:nvPr/>
        </p:nvSpPr>
        <p:spPr bwMode="auto">
          <a:xfrm rot="-5400000">
            <a:off x="-360806" y="1509019"/>
            <a:ext cx="1535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BLM signal (Arb.)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11" name="テキスト ボックス 21"/>
          <p:cNvSpPr txBox="1">
            <a:spLocks noChangeArrowheads="1"/>
          </p:cNvSpPr>
          <p:nvPr/>
        </p:nvSpPr>
        <p:spPr bwMode="auto">
          <a:xfrm rot="-5400000">
            <a:off x="-551809" y="3316614"/>
            <a:ext cx="16401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Number of lost</a:t>
            </a:r>
          </a:p>
          <a:p>
            <a:pPr algn="ctr"/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macro-particles/turn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12" name="テキスト ボックス 23"/>
          <p:cNvSpPr txBox="1">
            <a:spLocks noChangeArrowheads="1"/>
          </p:cNvSpPr>
          <p:nvPr/>
        </p:nvSpPr>
        <p:spPr bwMode="auto">
          <a:xfrm rot="-5400000">
            <a:off x="-404418" y="5215266"/>
            <a:ext cx="13628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Integrals</a:t>
            </a:r>
          </a:p>
          <a:p>
            <a:pPr algn="ctr"/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(Beam loss rate)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713" name="直線矢印コネクタ 25"/>
          <p:cNvCxnSpPr>
            <a:cxnSpLocks noChangeShapeType="1"/>
          </p:cNvCxnSpPr>
          <p:nvPr/>
        </p:nvCxnSpPr>
        <p:spPr bwMode="auto">
          <a:xfrm rot="10800000" flipV="1">
            <a:off x="1201738" y="1281113"/>
            <a:ext cx="288925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714" name="直線矢印コネクタ 26"/>
          <p:cNvCxnSpPr>
            <a:cxnSpLocks noChangeShapeType="1"/>
          </p:cNvCxnSpPr>
          <p:nvPr/>
        </p:nvCxnSpPr>
        <p:spPr bwMode="auto">
          <a:xfrm rot="10800000" flipV="1">
            <a:off x="1173163" y="1549400"/>
            <a:ext cx="288925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715" name="直線矢印コネクタ 27"/>
          <p:cNvCxnSpPr>
            <a:cxnSpLocks noChangeShapeType="1"/>
          </p:cNvCxnSpPr>
          <p:nvPr/>
        </p:nvCxnSpPr>
        <p:spPr bwMode="auto">
          <a:xfrm rot="10800000" flipV="1">
            <a:off x="1173163" y="1785938"/>
            <a:ext cx="288925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716" name="直線矢印コネクタ 28"/>
          <p:cNvCxnSpPr>
            <a:cxnSpLocks noChangeShapeType="1"/>
          </p:cNvCxnSpPr>
          <p:nvPr/>
        </p:nvCxnSpPr>
        <p:spPr bwMode="auto">
          <a:xfrm rot="10800000" flipV="1">
            <a:off x="1325563" y="2001838"/>
            <a:ext cx="481012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717" name="テキスト ボックス 30"/>
          <p:cNvSpPr txBox="1">
            <a:spLocks noChangeArrowheads="1"/>
          </p:cNvSpPr>
          <p:nvPr/>
        </p:nvSpPr>
        <p:spPr bwMode="auto">
          <a:xfrm>
            <a:off x="1130300" y="868363"/>
            <a:ext cx="840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Data ID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18" name="正方形/長方形 31"/>
          <p:cNvSpPr>
            <a:spLocks noChangeArrowheads="1"/>
          </p:cNvSpPr>
          <p:nvPr/>
        </p:nvSpPr>
        <p:spPr bwMode="auto">
          <a:xfrm>
            <a:off x="1443038" y="1327150"/>
            <a:ext cx="2873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ja-JP" altLang="en-US" sz="160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19" name="正方形/長方形 32"/>
          <p:cNvSpPr>
            <a:spLocks noChangeArrowheads="1"/>
          </p:cNvSpPr>
          <p:nvPr/>
        </p:nvSpPr>
        <p:spPr bwMode="auto">
          <a:xfrm>
            <a:off x="1423988" y="1552575"/>
            <a:ext cx="287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362ED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ja-JP" altLang="en-US" sz="1600">
              <a:solidFill>
                <a:srgbClr val="0362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0" name="正方形/長方形 33"/>
          <p:cNvSpPr>
            <a:spLocks noChangeArrowheads="1"/>
          </p:cNvSpPr>
          <p:nvPr/>
        </p:nvSpPr>
        <p:spPr bwMode="auto">
          <a:xfrm>
            <a:off x="1741488" y="1754188"/>
            <a:ext cx="287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ja-JP" altLang="en-US" sz="160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1" name="テキスト ボックス 34"/>
          <p:cNvSpPr txBox="1">
            <a:spLocks noChangeArrowheads="1"/>
          </p:cNvSpPr>
          <p:nvPr/>
        </p:nvSpPr>
        <p:spPr bwMode="auto">
          <a:xfrm>
            <a:off x="1438275" y="1068388"/>
            <a:ext cx="287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ja-JP" altLang="en-US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2" name="テキスト ボックス 19"/>
          <p:cNvSpPr txBox="1">
            <a:spLocks noChangeArrowheads="1"/>
          </p:cNvSpPr>
          <p:nvPr/>
        </p:nvSpPr>
        <p:spPr bwMode="auto">
          <a:xfrm>
            <a:off x="2390775" y="4459288"/>
            <a:ext cx="9301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Time (ms)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3" name="テキスト ボックス 19"/>
          <p:cNvSpPr txBox="1">
            <a:spLocks noChangeArrowheads="1"/>
          </p:cNvSpPr>
          <p:nvPr/>
        </p:nvSpPr>
        <p:spPr bwMode="auto">
          <a:xfrm>
            <a:off x="2390775" y="2570163"/>
            <a:ext cx="9301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Time (ms)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724" name="直線矢印コネクタ 27"/>
          <p:cNvCxnSpPr>
            <a:cxnSpLocks noChangeShapeType="1"/>
          </p:cNvCxnSpPr>
          <p:nvPr/>
        </p:nvCxnSpPr>
        <p:spPr bwMode="auto">
          <a:xfrm rot="5400000">
            <a:off x="2765425" y="5313363"/>
            <a:ext cx="1081087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725" name="直線矢印コネクタ 29"/>
          <p:cNvCxnSpPr>
            <a:cxnSpLocks noChangeShapeType="1"/>
          </p:cNvCxnSpPr>
          <p:nvPr/>
        </p:nvCxnSpPr>
        <p:spPr bwMode="auto">
          <a:xfrm rot="5400000">
            <a:off x="3128962" y="6024563"/>
            <a:ext cx="360363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726" name="テキスト ボックス 30"/>
          <p:cNvSpPr txBox="1">
            <a:spLocks noChangeArrowheads="1"/>
          </p:cNvSpPr>
          <p:nvPr/>
        </p:nvSpPr>
        <p:spPr bwMode="auto">
          <a:xfrm>
            <a:off x="3262313" y="5186363"/>
            <a:ext cx="1436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by longitudinal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    painting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7" name="テキスト ボックス 31"/>
          <p:cNvSpPr txBox="1">
            <a:spLocks noChangeArrowheads="1"/>
          </p:cNvSpPr>
          <p:nvPr/>
        </p:nvSpPr>
        <p:spPr bwMode="auto">
          <a:xfrm>
            <a:off x="3295650" y="5834063"/>
            <a:ext cx="12763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by transverse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     painting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8" name="テキスト ボックス 30"/>
          <p:cNvSpPr txBox="1">
            <a:spLocks noChangeArrowheads="1"/>
          </p:cNvSpPr>
          <p:nvPr/>
        </p:nvSpPr>
        <p:spPr bwMode="auto">
          <a:xfrm>
            <a:off x="3292475" y="684213"/>
            <a:ext cx="32736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(Acceleration time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 from injection to extraction;  20 ms)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9" name="テキスト ボックス 31"/>
          <p:cNvSpPr txBox="1">
            <a:spLocks noChangeArrowheads="1"/>
          </p:cNvSpPr>
          <p:nvPr/>
        </p:nvSpPr>
        <p:spPr bwMode="auto">
          <a:xfrm>
            <a:off x="4849813" y="4770438"/>
            <a:ext cx="36131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It was confirmed in this experiment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the present painting injection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mitigates the space charge effect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through charge density control,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leads to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significant beam loss reduction.</a:t>
            </a:r>
            <a:endParaRPr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 advTm="76066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図 2" descr="tune_meas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75" y="1000125"/>
            <a:ext cx="47863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テキスト ボックス 3"/>
          <p:cNvSpPr txBox="1">
            <a:spLocks noChangeArrowheads="1"/>
          </p:cNvSpPr>
          <p:nvPr/>
        </p:nvSpPr>
        <p:spPr bwMode="auto">
          <a:xfrm>
            <a:off x="395288" y="628650"/>
            <a:ext cx="4819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FFT spectrum of BPM signal near the </a:t>
            </a:r>
            <a:r>
              <a:rPr lang="en-US" altLang="ja-JP">
                <a:latin typeface="Symbol" pitchFamily="18" charset="2"/>
              </a:rPr>
              <a:t>n</a:t>
            </a:r>
            <a:r>
              <a:rPr lang="en-US" altLang="ja-JP" baseline="-25000"/>
              <a:t>x</a:t>
            </a:r>
            <a:r>
              <a:rPr lang="en-US" altLang="ja-JP">
                <a:latin typeface="Symbol" pitchFamily="18" charset="2"/>
              </a:rPr>
              <a:t>-n</a:t>
            </a:r>
            <a:r>
              <a:rPr lang="en-US" altLang="ja-JP" baseline="-25000"/>
              <a:t>y</a:t>
            </a:r>
            <a:r>
              <a:rPr lang="en-US" altLang="ja-JP"/>
              <a:t>=0</a:t>
            </a:r>
            <a:endParaRPr lang="ja-JP" altLang="en-US"/>
          </a:p>
        </p:txBody>
      </p:sp>
      <p:sp>
        <p:nvSpPr>
          <p:cNvPr id="2053" name="テキスト ボックス 4"/>
          <p:cNvSpPr txBox="1">
            <a:spLocks noChangeArrowheads="1"/>
          </p:cNvSpPr>
          <p:nvPr/>
        </p:nvSpPr>
        <p:spPr bwMode="auto">
          <a:xfrm>
            <a:off x="827088" y="1273175"/>
            <a:ext cx="45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n</a:t>
            </a:r>
            <a:r>
              <a:rPr lang="en-US" altLang="ja-JP" baseline="-25000"/>
              <a:t>±</a:t>
            </a:r>
            <a:endParaRPr lang="ja-JP" altLang="en-US" baseline="-25000"/>
          </a:p>
        </p:txBody>
      </p:sp>
      <p:sp>
        <p:nvSpPr>
          <p:cNvPr id="2054" name="テキスト ボックス 5"/>
          <p:cNvSpPr txBox="1">
            <a:spLocks noChangeArrowheads="1"/>
          </p:cNvSpPr>
          <p:nvPr/>
        </p:nvSpPr>
        <p:spPr bwMode="auto">
          <a:xfrm>
            <a:off x="2544763" y="1285875"/>
            <a:ext cx="48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</a:t>
            </a:r>
            <a:r>
              <a:rPr lang="en-US" altLang="ja-JP" baseline="-25000"/>
              <a:t>rev</a:t>
            </a:r>
            <a:endParaRPr lang="ja-JP" altLang="en-US" baseline="-25000"/>
          </a:p>
        </p:txBody>
      </p:sp>
      <p:sp>
        <p:nvSpPr>
          <p:cNvPr id="2055" name="テキスト ボックス 6"/>
          <p:cNvSpPr txBox="1">
            <a:spLocks noChangeArrowheads="1"/>
          </p:cNvSpPr>
          <p:nvPr/>
        </p:nvSpPr>
        <p:spPr bwMode="auto">
          <a:xfrm>
            <a:off x="5000625" y="2500313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(Hz)</a:t>
            </a:r>
            <a:endParaRPr lang="ja-JP" altLang="en-US"/>
          </a:p>
        </p:txBody>
      </p:sp>
      <p:pic>
        <p:nvPicPr>
          <p:cNvPr id="2056" name="図 7" descr="splitq18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7513" y="3019425"/>
            <a:ext cx="33448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図 8" descr="splitq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6875" y="4810125"/>
            <a:ext cx="3344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テキスト ボックス 9"/>
          <p:cNvSpPr txBox="1">
            <a:spLocks noChangeArrowheads="1"/>
          </p:cNvSpPr>
          <p:nvPr/>
        </p:nvSpPr>
        <p:spPr bwMode="auto">
          <a:xfrm rot="-5400000">
            <a:off x="3837781" y="3163094"/>
            <a:ext cx="45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n</a:t>
            </a:r>
            <a:r>
              <a:rPr lang="en-US" altLang="ja-JP" baseline="-25000"/>
              <a:t>±</a:t>
            </a:r>
            <a:endParaRPr lang="ja-JP" altLang="en-US" baseline="-25000"/>
          </a:p>
        </p:txBody>
      </p:sp>
      <p:sp>
        <p:nvSpPr>
          <p:cNvPr id="2059" name="テキスト ボックス 10"/>
          <p:cNvSpPr txBox="1">
            <a:spLocks noChangeArrowheads="1"/>
          </p:cNvSpPr>
          <p:nvPr/>
        </p:nvSpPr>
        <p:spPr bwMode="auto">
          <a:xfrm rot="-5400000">
            <a:off x="3840956" y="4850607"/>
            <a:ext cx="45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n</a:t>
            </a:r>
            <a:r>
              <a:rPr lang="en-US" altLang="ja-JP" baseline="-25000"/>
              <a:t>±</a:t>
            </a:r>
            <a:endParaRPr lang="ja-JP" altLang="en-US" baseline="-25000"/>
          </a:p>
        </p:txBody>
      </p:sp>
      <p:sp>
        <p:nvSpPr>
          <p:cNvPr id="2060" name="テキスト ボックス 12"/>
          <p:cNvSpPr txBox="1">
            <a:spLocks noChangeArrowheads="1"/>
          </p:cNvSpPr>
          <p:nvPr/>
        </p:nvSpPr>
        <p:spPr bwMode="auto">
          <a:xfrm>
            <a:off x="6734175" y="6464300"/>
            <a:ext cx="750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n</a:t>
            </a:r>
            <a:r>
              <a:rPr lang="en-US" altLang="ja-JP" baseline="-25000"/>
              <a:t>y  </a:t>
            </a:r>
            <a:r>
              <a:rPr lang="en-US" altLang="ja-JP"/>
              <a:t>set</a:t>
            </a:r>
            <a:endParaRPr lang="ja-JP" altLang="en-US"/>
          </a:p>
        </p:txBody>
      </p:sp>
      <p:pic>
        <p:nvPicPr>
          <p:cNvPr id="2061" name="Picture 17" descr="res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538" y="3286125"/>
            <a:ext cx="305752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円/楕円 20"/>
          <p:cNvSpPr>
            <a:spLocks noChangeArrowheads="1"/>
          </p:cNvSpPr>
          <p:nvPr/>
        </p:nvSpPr>
        <p:spPr bwMode="auto">
          <a:xfrm>
            <a:off x="3197225" y="5605463"/>
            <a:ext cx="71438" cy="14287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ea typeface="ＭＳ Ｐ明朝" pitchFamily="18" charset="-128"/>
            </a:endParaRPr>
          </a:p>
        </p:txBody>
      </p:sp>
      <p:cxnSp>
        <p:nvCxnSpPr>
          <p:cNvPr id="2063" name="直線コネクタ 21"/>
          <p:cNvCxnSpPr>
            <a:cxnSpLocks noChangeShapeType="1"/>
          </p:cNvCxnSpPr>
          <p:nvPr/>
        </p:nvCxnSpPr>
        <p:spPr bwMode="auto">
          <a:xfrm rot="5400000">
            <a:off x="999332" y="4722019"/>
            <a:ext cx="276860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064" name="直線コネクタ 22"/>
          <p:cNvCxnSpPr>
            <a:cxnSpLocks noChangeShapeType="1"/>
          </p:cNvCxnSpPr>
          <p:nvPr/>
        </p:nvCxnSpPr>
        <p:spPr bwMode="auto">
          <a:xfrm rot="5400000">
            <a:off x="996950" y="3355976"/>
            <a:ext cx="2757487" cy="272891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5" name="直線コネクタ 23"/>
          <p:cNvCxnSpPr>
            <a:cxnSpLocks noChangeShapeType="1"/>
          </p:cNvCxnSpPr>
          <p:nvPr/>
        </p:nvCxnSpPr>
        <p:spPr bwMode="auto">
          <a:xfrm rot="16200000" flipH="1">
            <a:off x="1023938" y="3359150"/>
            <a:ext cx="2760662" cy="2757488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066" name="直線矢印コネクタ 24"/>
          <p:cNvCxnSpPr>
            <a:cxnSpLocks noChangeShapeType="1"/>
          </p:cNvCxnSpPr>
          <p:nvPr/>
        </p:nvCxnSpPr>
        <p:spPr bwMode="auto">
          <a:xfrm>
            <a:off x="1016000" y="4708525"/>
            <a:ext cx="2735263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067" name="Text Box 14"/>
          <p:cNvSpPr txBox="1">
            <a:spLocks noChangeArrowheads="1"/>
          </p:cNvSpPr>
          <p:nvPr/>
        </p:nvSpPr>
        <p:spPr bwMode="auto">
          <a:xfrm>
            <a:off x="3411538" y="6108700"/>
            <a:ext cx="38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  <a:ea typeface="ＭＳ Ｐ明朝" pitchFamily="18" charset="-128"/>
              </a:rPr>
              <a:t>n</a:t>
            </a:r>
            <a:r>
              <a:rPr lang="en-US" altLang="ja-JP" baseline="-25000">
                <a:ea typeface="ＭＳ Ｐ明朝" pitchFamily="18" charset="-128"/>
              </a:rPr>
              <a:t>x</a:t>
            </a:r>
          </a:p>
        </p:txBody>
      </p:sp>
      <p:sp>
        <p:nvSpPr>
          <p:cNvPr id="2068" name="Text Box 15"/>
          <p:cNvSpPr txBox="1">
            <a:spLocks noChangeArrowheads="1"/>
          </p:cNvSpPr>
          <p:nvPr/>
        </p:nvSpPr>
        <p:spPr bwMode="auto">
          <a:xfrm rot="16200000" flipH="1">
            <a:off x="379413" y="3222625"/>
            <a:ext cx="528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Symbol" pitchFamily="18" charset="2"/>
                <a:ea typeface="ＭＳ Ｐ明朝" pitchFamily="18" charset="-128"/>
              </a:rPr>
              <a:t>n</a:t>
            </a:r>
            <a:r>
              <a:rPr lang="en-US" altLang="ja-JP" baseline="-25000">
                <a:ea typeface="ＭＳ Ｐ明朝" pitchFamily="18" charset="-128"/>
              </a:rPr>
              <a:t>y</a:t>
            </a:r>
          </a:p>
        </p:txBody>
      </p:sp>
      <p:sp>
        <p:nvSpPr>
          <p:cNvPr id="2069" name="テキスト ボックス 29"/>
          <p:cNvSpPr txBox="1">
            <a:spLocks noChangeArrowheads="1"/>
          </p:cNvSpPr>
          <p:nvPr/>
        </p:nvSpPr>
        <p:spPr bwMode="auto">
          <a:xfrm>
            <a:off x="1087438" y="4398963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2</a:t>
            </a:r>
            <a:r>
              <a:rPr lang="en-US" altLang="ja-JP" sz="1400">
                <a:latin typeface="Symbol" pitchFamily="18" charset="2"/>
              </a:rPr>
              <a:t>n</a:t>
            </a:r>
            <a:r>
              <a:rPr lang="en-US" altLang="ja-JP" sz="1400" baseline="-25000"/>
              <a:t>y</a:t>
            </a:r>
            <a:r>
              <a:rPr lang="en-US" altLang="ja-JP" sz="1400"/>
              <a:t>=13</a:t>
            </a:r>
            <a:endParaRPr lang="ja-JP" altLang="en-US" sz="1400"/>
          </a:p>
        </p:txBody>
      </p:sp>
      <p:sp>
        <p:nvSpPr>
          <p:cNvPr id="2070" name="テキスト ボックス 30"/>
          <p:cNvSpPr txBox="1">
            <a:spLocks noChangeArrowheads="1"/>
          </p:cNvSpPr>
          <p:nvPr/>
        </p:nvSpPr>
        <p:spPr bwMode="auto">
          <a:xfrm rot="-5400000">
            <a:off x="2160588" y="38576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2</a:t>
            </a:r>
            <a:r>
              <a:rPr lang="en-US" altLang="ja-JP" sz="1400">
                <a:latin typeface="Symbol" pitchFamily="18" charset="2"/>
              </a:rPr>
              <a:t>n</a:t>
            </a:r>
            <a:r>
              <a:rPr lang="en-US" altLang="ja-JP" sz="1400" baseline="-25000"/>
              <a:t>x</a:t>
            </a:r>
            <a:r>
              <a:rPr lang="en-US" altLang="ja-JP" sz="1400"/>
              <a:t>=13</a:t>
            </a:r>
            <a:endParaRPr lang="ja-JP" altLang="en-US" sz="1400"/>
          </a:p>
        </p:txBody>
      </p:sp>
      <p:sp>
        <p:nvSpPr>
          <p:cNvPr id="2071" name="テキスト ボックス 31"/>
          <p:cNvSpPr txBox="1">
            <a:spLocks noChangeArrowheads="1"/>
          </p:cNvSpPr>
          <p:nvPr/>
        </p:nvSpPr>
        <p:spPr bwMode="auto">
          <a:xfrm rot="-2700000">
            <a:off x="1054100" y="5273675"/>
            <a:ext cx="758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Symbol" pitchFamily="18" charset="2"/>
              </a:rPr>
              <a:t>n</a:t>
            </a:r>
            <a:r>
              <a:rPr lang="en-US" altLang="ja-JP" sz="1400" baseline="-25000"/>
              <a:t>x</a:t>
            </a:r>
            <a:r>
              <a:rPr lang="en-US" altLang="ja-JP" sz="1400"/>
              <a:t>-</a:t>
            </a:r>
            <a:r>
              <a:rPr lang="en-US" altLang="ja-JP" sz="1400">
                <a:latin typeface="Symbol" pitchFamily="18" charset="2"/>
              </a:rPr>
              <a:t>n</a:t>
            </a:r>
            <a:r>
              <a:rPr lang="en-US" altLang="ja-JP" sz="1400" baseline="-25000"/>
              <a:t>y</a:t>
            </a:r>
            <a:r>
              <a:rPr lang="en-US" altLang="ja-JP" sz="1400"/>
              <a:t>=0</a:t>
            </a:r>
            <a:endParaRPr lang="ja-JP" altLang="en-US" sz="1400"/>
          </a:p>
        </p:txBody>
      </p:sp>
      <p:sp>
        <p:nvSpPr>
          <p:cNvPr id="2072" name="テキスト ボックス 32"/>
          <p:cNvSpPr txBox="1">
            <a:spLocks noChangeArrowheads="1"/>
          </p:cNvSpPr>
          <p:nvPr/>
        </p:nvSpPr>
        <p:spPr bwMode="auto">
          <a:xfrm rot="-1380000">
            <a:off x="2452688" y="4808538"/>
            <a:ext cx="908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sz="1400" baseline="-25000">
                <a:solidFill>
                  <a:srgbClr val="FF0000"/>
                </a:solidFill>
              </a:rPr>
              <a:t>x</a:t>
            </a:r>
            <a:r>
              <a:rPr lang="en-US" altLang="ja-JP" sz="1400">
                <a:solidFill>
                  <a:srgbClr val="FF0000"/>
                </a:solidFill>
              </a:rPr>
              <a:t>-2</a:t>
            </a:r>
            <a:r>
              <a:rPr lang="en-US" altLang="ja-JP" sz="14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sz="1400" baseline="-25000">
                <a:solidFill>
                  <a:srgbClr val="FF0000"/>
                </a:solidFill>
              </a:rPr>
              <a:t>y</a:t>
            </a:r>
            <a:r>
              <a:rPr lang="en-US" altLang="ja-JP" sz="1400">
                <a:solidFill>
                  <a:srgbClr val="FF0000"/>
                </a:solidFill>
              </a:rPr>
              <a:t>=-6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2073" name="テキスト ボックス 44"/>
          <p:cNvSpPr txBox="1">
            <a:spLocks noChangeArrowheads="1"/>
          </p:cNvSpPr>
          <p:nvPr/>
        </p:nvSpPr>
        <p:spPr bwMode="auto">
          <a:xfrm rot="2700000">
            <a:off x="1360488" y="3776663"/>
            <a:ext cx="898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Symbol" pitchFamily="18" charset="2"/>
              </a:rPr>
              <a:t>n</a:t>
            </a:r>
            <a:r>
              <a:rPr lang="en-US" altLang="ja-JP" sz="1400" baseline="-25000"/>
              <a:t>x</a:t>
            </a:r>
            <a:r>
              <a:rPr lang="en-US" altLang="ja-JP" sz="1400"/>
              <a:t>+</a:t>
            </a:r>
            <a:r>
              <a:rPr lang="en-US" altLang="ja-JP" sz="1400">
                <a:latin typeface="Symbol" pitchFamily="18" charset="2"/>
              </a:rPr>
              <a:t>n</a:t>
            </a:r>
            <a:r>
              <a:rPr lang="en-US" altLang="ja-JP" sz="1400" baseline="-25000"/>
              <a:t>y</a:t>
            </a:r>
            <a:r>
              <a:rPr lang="en-US" altLang="ja-JP" sz="1400"/>
              <a:t>=13</a:t>
            </a:r>
            <a:endParaRPr lang="ja-JP" altLang="en-US" sz="1400"/>
          </a:p>
        </p:txBody>
      </p:sp>
      <p:cxnSp>
        <p:nvCxnSpPr>
          <p:cNvPr id="27" name="直線矢印コネクタ 26"/>
          <p:cNvCxnSpPr/>
          <p:nvPr/>
        </p:nvCxnSpPr>
        <p:spPr>
          <a:xfrm rot="5400000" flipH="1" flipV="1">
            <a:off x="1905794" y="5025231"/>
            <a:ext cx="285750" cy="1588"/>
          </a:xfrm>
          <a:prstGeom prst="straightConnector1">
            <a:avLst/>
          </a:prstGeom>
          <a:ln w="31750">
            <a:solidFill>
              <a:srgbClr val="24D3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5" name="テキスト ボックス 47"/>
          <p:cNvSpPr txBox="1">
            <a:spLocks noChangeArrowheads="1"/>
          </p:cNvSpPr>
          <p:nvPr/>
        </p:nvSpPr>
        <p:spPr bwMode="auto">
          <a:xfrm>
            <a:off x="4583113" y="3060700"/>
            <a:ext cx="2846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ESEP &amp; 3NBT excited at 181 MeV</a:t>
            </a:r>
            <a:endParaRPr lang="ja-JP" altLang="en-US" sz="1400"/>
          </a:p>
        </p:txBody>
      </p:sp>
      <p:sp>
        <p:nvSpPr>
          <p:cNvPr id="2076" name="テキスト ボックス 51"/>
          <p:cNvSpPr txBox="1">
            <a:spLocks noChangeArrowheads="1"/>
          </p:cNvSpPr>
          <p:nvPr/>
        </p:nvSpPr>
        <p:spPr bwMode="auto">
          <a:xfrm>
            <a:off x="4643438" y="4889500"/>
            <a:ext cx="1477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excited at 3 GeV</a:t>
            </a:r>
            <a:endParaRPr lang="ja-JP" altLang="en-US" sz="140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472113" y="1149350"/>
          <a:ext cx="3559175" cy="1665288"/>
        </p:xfrm>
        <a:graphic>
          <a:graphicData uri="http://schemas.openxmlformats.org/presentationml/2006/ole">
            <p:oleObj spid="_x0000_s83970" name="数式" r:id="rId8" imgW="3644640" imgH="1701720" progId="Equation.3">
              <p:embed/>
            </p:oleObj>
          </a:graphicData>
        </a:graphic>
      </p:graphicFrame>
      <p:sp>
        <p:nvSpPr>
          <p:cNvPr id="2077" name="テキスト ボックス 34"/>
          <p:cNvSpPr txBox="1">
            <a:spLocks noChangeArrowheads="1"/>
          </p:cNvSpPr>
          <p:nvPr/>
        </p:nvSpPr>
        <p:spPr bwMode="auto">
          <a:xfrm>
            <a:off x="5370513" y="788988"/>
            <a:ext cx="3151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Betatron motion near </a:t>
            </a:r>
            <a:r>
              <a:rPr lang="en-US" altLang="ja-JP">
                <a:latin typeface="Symbol" pitchFamily="18" charset="2"/>
              </a:rPr>
              <a:t>n</a:t>
            </a:r>
            <a:r>
              <a:rPr lang="en-US" altLang="ja-JP" baseline="-25000"/>
              <a:t>x</a:t>
            </a:r>
            <a:r>
              <a:rPr lang="en-US" altLang="ja-JP"/>
              <a:t>-</a:t>
            </a:r>
            <a:r>
              <a:rPr lang="en-US" altLang="ja-JP">
                <a:latin typeface="Symbol" pitchFamily="18" charset="2"/>
              </a:rPr>
              <a:t>n</a:t>
            </a:r>
            <a:r>
              <a:rPr lang="en-US" altLang="ja-JP" baseline="-25000"/>
              <a:t>y</a:t>
            </a:r>
            <a:r>
              <a:rPr lang="en-US" altLang="ja-JP"/>
              <a:t>=0</a:t>
            </a:r>
            <a:endParaRPr lang="ja-JP" altLang="en-US"/>
          </a:p>
        </p:txBody>
      </p:sp>
      <p:cxnSp>
        <p:nvCxnSpPr>
          <p:cNvPr id="2078" name="直線コネクタ 31"/>
          <p:cNvCxnSpPr>
            <a:cxnSpLocks noChangeShapeType="1"/>
          </p:cNvCxnSpPr>
          <p:nvPr/>
        </p:nvCxnSpPr>
        <p:spPr bwMode="auto">
          <a:xfrm>
            <a:off x="4591050" y="3921125"/>
            <a:ext cx="28575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079" name="直線コネクタ 32"/>
          <p:cNvCxnSpPr>
            <a:cxnSpLocks noChangeShapeType="1"/>
          </p:cNvCxnSpPr>
          <p:nvPr/>
        </p:nvCxnSpPr>
        <p:spPr bwMode="auto">
          <a:xfrm flipV="1">
            <a:off x="4714875" y="3278188"/>
            <a:ext cx="2571750" cy="1284287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080" name="直線コネクタ 34"/>
          <p:cNvCxnSpPr>
            <a:cxnSpLocks noChangeShapeType="1"/>
          </p:cNvCxnSpPr>
          <p:nvPr/>
        </p:nvCxnSpPr>
        <p:spPr bwMode="auto">
          <a:xfrm>
            <a:off x="4614863" y="5821363"/>
            <a:ext cx="28575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081" name="直線コネクタ 35"/>
          <p:cNvCxnSpPr>
            <a:cxnSpLocks noChangeShapeType="1"/>
          </p:cNvCxnSpPr>
          <p:nvPr/>
        </p:nvCxnSpPr>
        <p:spPr bwMode="auto">
          <a:xfrm flipV="1">
            <a:off x="4603750" y="5118100"/>
            <a:ext cx="2571750" cy="12842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082" name="Rectangle 4"/>
          <p:cNvSpPr>
            <a:spLocks noChangeArrowheads="1"/>
          </p:cNvSpPr>
          <p:nvPr/>
        </p:nvSpPr>
        <p:spPr bwMode="auto">
          <a:xfrm>
            <a:off x="357188" y="142875"/>
            <a:ext cx="86439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>
                <a:solidFill>
                  <a:schemeClr val="accent1"/>
                </a:solidFill>
                <a:ea typeface="ＭＳ Ｐ明朝" pitchFamily="18" charset="-128"/>
              </a:rPr>
              <a:t>Estimation of SK</a:t>
            </a:r>
            <a:r>
              <a:rPr lang="en-US" altLang="ja-JP" sz="3200" b="1" baseline="-25000">
                <a:solidFill>
                  <a:schemeClr val="accent1"/>
                </a:solidFill>
                <a:ea typeface="ＭＳ Ｐ明朝" pitchFamily="18" charset="-128"/>
              </a:rPr>
              <a:t>1</a:t>
            </a:r>
            <a:r>
              <a:rPr lang="en-US" altLang="ja-JP" sz="3200" b="1">
                <a:solidFill>
                  <a:schemeClr val="accent1"/>
                </a:solidFill>
                <a:ea typeface="ＭＳ Ｐ明朝" pitchFamily="18" charset="-128"/>
              </a:rPr>
              <a:t> in the leakage fields</a:t>
            </a:r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  <p:sp>
        <p:nvSpPr>
          <p:cNvPr id="37" name="フッター プレースホルダ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5822A-2820-466C-A417-A3B5B8899912}" type="slidenum">
              <a:rPr lang="en-US" altLang="ja-JP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32771" name="Rectangle 132"/>
          <p:cNvSpPr>
            <a:spLocks noChangeArrowheads="1"/>
          </p:cNvSpPr>
          <p:nvPr/>
        </p:nvSpPr>
        <p:spPr bwMode="auto">
          <a:xfrm>
            <a:off x="0" y="3807103"/>
            <a:ext cx="91440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6480175" y="6130925"/>
            <a:ext cx="1763713" cy="250825"/>
            <a:chOff x="1020" y="1525"/>
            <a:chExt cx="1451" cy="136"/>
          </a:xfrm>
        </p:grpSpPr>
        <p:sp>
          <p:nvSpPr>
            <p:cNvPr id="32885" name="正方形/長方形 22"/>
            <p:cNvSpPr>
              <a:spLocks noChangeArrowheads="1"/>
            </p:cNvSpPr>
            <p:nvPr/>
          </p:nvSpPr>
          <p:spPr bwMode="auto">
            <a:xfrm>
              <a:off x="1020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86" name="正方形/長方形 22"/>
            <p:cNvSpPr>
              <a:spLocks noChangeArrowheads="1"/>
            </p:cNvSpPr>
            <p:nvPr/>
          </p:nvSpPr>
          <p:spPr bwMode="auto">
            <a:xfrm>
              <a:off x="106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87" name="正方形/長方形 22"/>
            <p:cNvSpPr>
              <a:spLocks noChangeArrowheads="1"/>
            </p:cNvSpPr>
            <p:nvPr/>
          </p:nvSpPr>
          <p:spPr bwMode="auto">
            <a:xfrm>
              <a:off x="111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88" name="正方形/長方形 22"/>
            <p:cNvSpPr>
              <a:spLocks noChangeArrowheads="1"/>
            </p:cNvSpPr>
            <p:nvPr/>
          </p:nvSpPr>
          <p:spPr bwMode="auto">
            <a:xfrm>
              <a:off x="115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89" name="正方形/長方形 22"/>
            <p:cNvSpPr>
              <a:spLocks noChangeArrowheads="1"/>
            </p:cNvSpPr>
            <p:nvPr/>
          </p:nvSpPr>
          <p:spPr bwMode="auto">
            <a:xfrm>
              <a:off x="120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90" name="正方形/長方形 22"/>
            <p:cNvSpPr>
              <a:spLocks noChangeArrowheads="1"/>
            </p:cNvSpPr>
            <p:nvPr/>
          </p:nvSpPr>
          <p:spPr bwMode="auto">
            <a:xfrm>
              <a:off x="1247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91" name="正方形/長方形 22"/>
            <p:cNvSpPr>
              <a:spLocks noChangeArrowheads="1"/>
            </p:cNvSpPr>
            <p:nvPr/>
          </p:nvSpPr>
          <p:spPr bwMode="auto">
            <a:xfrm>
              <a:off x="1292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92" name="正方形/長方形 22"/>
            <p:cNvSpPr>
              <a:spLocks noChangeArrowheads="1"/>
            </p:cNvSpPr>
            <p:nvPr/>
          </p:nvSpPr>
          <p:spPr bwMode="auto">
            <a:xfrm>
              <a:off x="1337" y="1526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93" name="正方形/長方形 22"/>
            <p:cNvSpPr>
              <a:spLocks noChangeArrowheads="1"/>
            </p:cNvSpPr>
            <p:nvPr/>
          </p:nvSpPr>
          <p:spPr bwMode="auto">
            <a:xfrm>
              <a:off x="1383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94" name="正方形/長方形 22"/>
            <p:cNvSpPr>
              <a:spLocks noChangeArrowheads="1"/>
            </p:cNvSpPr>
            <p:nvPr/>
          </p:nvSpPr>
          <p:spPr bwMode="auto">
            <a:xfrm>
              <a:off x="1428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95" name="正方形/長方形 22"/>
            <p:cNvSpPr>
              <a:spLocks noChangeArrowheads="1"/>
            </p:cNvSpPr>
            <p:nvPr/>
          </p:nvSpPr>
          <p:spPr bwMode="auto">
            <a:xfrm>
              <a:off x="1473" y="1526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96" name="正方形/長方形 22"/>
            <p:cNvSpPr>
              <a:spLocks noChangeArrowheads="1"/>
            </p:cNvSpPr>
            <p:nvPr/>
          </p:nvSpPr>
          <p:spPr bwMode="auto">
            <a:xfrm>
              <a:off x="1519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97" name="正方形/長方形 22"/>
            <p:cNvSpPr>
              <a:spLocks noChangeArrowheads="1"/>
            </p:cNvSpPr>
            <p:nvPr/>
          </p:nvSpPr>
          <p:spPr bwMode="auto">
            <a:xfrm>
              <a:off x="1564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98" name="正方形/長方形 22"/>
            <p:cNvSpPr>
              <a:spLocks noChangeArrowheads="1"/>
            </p:cNvSpPr>
            <p:nvPr/>
          </p:nvSpPr>
          <p:spPr bwMode="auto">
            <a:xfrm>
              <a:off x="1609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899" name="正方形/長方形 22"/>
            <p:cNvSpPr>
              <a:spLocks noChangeArrowheads="1"/>
            </p:cNvSpPr>
            <p:nvPr/>
          </p:nvSpPr>
          <p:spPr bwMode="auto">
            <a:xfrm>
              <a:off x="165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00" name="正方形/長方形 22"/>
            <p:cNvSpPr>
              <a:spLocks noChangeArrowheads="1"/>
            </p:cNvSpPr>
            <p:nvPr/>
          </p:nvSpPr>
          <p:spPr bwMode="auto">
            <a:xfrm>
              <a:off x="1700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01" name="正方形/長方形 22"/>
            <p:cNvSpPr>
              <a:spLocks noChangeArrowheads="1"/>
            </p:cNvSpPr>
            <p:nvPr/>
          </p:nvSpPr>
          <p:spPr bwMode="auto">
            <a:xfrm>
              <a:off x="174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02" name="正方形/長方形 22"/>
            <p:cNvSpPr>
              <a:spLocks noChangeArrowheads="1"/>
            </p:cNvSpPr>
            <p:nvPr/>
          </p:nvSpPr>
          <p:spPr bwMode="auto">
            <a:xfrm>
              <a:off x="179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03" name="正方形/長方形 22"/>
            <p:cNvSpPr>
              <a:spLocks noChangeArrowheads="1"/>
            </p:cNvSpPr>
            <p:nvPr/>
          </p:nvSpPr>
          <p:spPr bwMode="auto">
            <a:xfrm>
              <a:off x="183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04" name="正方形/長方形 22"/>
            <p:cNvSpPr>
              <a:spLocks noChangeArrowheads="1"/>
            </p:cNvSpPr>
            <p:nvPr/>
          </p:nvSpPr>
          <p:spPr bwMode="auto">
            <a:xfrm>
              <a:off x="1882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05" name="正方形/長方形 22"/>
            <p:cNvSpPr>
              <a:spLocks noChangeArrowheads="1"/>
            </p:cNvSpPr>
            <p:nvPr/>
          </p:nvSpPr>
          <p:spPr bwMode="auto">
            <a:xfrm>
              <a:off x="1927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06" name="正方形/長方形 22"/>
            <p:cNvSpPr>
              <a:spLocks noChangeArrowheads="1"/>
            </p:cNvSpPr>
            <p:nvPr/>
          </p:nvSpPr>
          <p:spPr bwMode="auto">
            <a:xfrm>
              <a:off x="1972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07" name="正方形/長方形 22"/>
            <p:cNvSpPr>
              <a:spLocks noChangeArrowheads="1"/>
            </p:cNvSpPr>
            <p:nvPr/>
          </p:nvSpPr>
          <p:spPr bwMode="auto">
            <a:xfrm>
              <a:off x="2018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08" name="正方形/長方形 22"/>
            <p:cNvSpPr>
              <a:spLocks noChangeArrowheads="1"/>
            </p:cNvSpPr>
            <p:nvPr/>
          </p:nvSpPr>
          <p:spPr bwMode="auto">
            <a:xfrm>
              <a:off x="2063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09" name="正方形/長方形 22"/>
            <p:cNvSpPr>
              <a:spLocks noChangeArrowheads="1"/>
            </p:cNvSpPr>
            <p:nvPr/>
          </p:nvSpPr>
          <p:spPr bwMode="auto">
            <a:xfrm>
              <a:off x="2108" y="1526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10" name="正方形/長方形 22"/>
            <p:cNvSpPr>
              <a:spLocks noChangeArrowheads="1"/>
            </p:cNvSpPr>
            <p:nvPr/>
          </p:nvSpPr>
          <p:spPr bwMode="auto">
            <a:xfrm>
              <a:off x="2154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11" name="正方形/長方形 22"/>
            <p:cNvSpPr>
              <a:spLocks noChangeArrowheads="1"/>
            </p:cNvSpPr>
            <p:nvPr/>
          </p:nvSpPr>
          <p:spPr bwMode="auto">
            <a:xfrm>
              <a:off x="2199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12" name="正方形/長方形 22"/>
            <p:cNvSpPr>
              <a:spLocks noChangeArrowheads="1"/>
            </p:cNvSpPr>
            <p:nvPr/>
          </p:nvSpPr>
          <p:spPr bwMode="auto">
            <a:xfrm>
              <a:off x="224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13" name="正方形/長方形 22"/>
            <p:cNvSpPr>
              <a:spLocks noChangeArrowheads="1"/>
            </p:cNvSpPr>
            <p:nvPr/>
          </p:nvSpPr>
          <p:spPr bwMode="auto">
            <a:xfrm>
              <a:off x="2290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14" name="正方形/長方形 22"/>
            <p:cNvSpPr>
              <a:spLocks noChangeArrowheads="1"/>
            </p:cNvSpPr>
            <p:nvPr/>
          </p:nvSpPr>
          <p:spPr bwMode="auto">
            <a:xfrm>
              <a:off x="233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15" name="正方形/長方形 22"/>
            <p:cNvSpPr>
              <a:spLocks noChangeArrowheads="1"/>
            </p:cNvSpPr>
            <p:nvPr/>
          </p:nvSpPr>
          <p:spPr bwMode="auto">
            <a:xfrm>
              <a:off x="238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2916" name="正方形/長方形 22"/>
            <p:cNvSpPr>
              <a:spLocks noChangeArrowheads="1"/>
            </p:cNvSpPr>
            <p:nvPr/>
          </p:nvSpPr>
          <p:spPr bwMode="auto">
            <a:xfrm>
              <a:off x="242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</p:grpSp>
      <p:sp>
        <p:nvSpPr>
          <p:cNvPr id="32773" name="Line 125"/>
          <p:cNvSpPr>
            <a:spLocks noChangeShapeType="1"/>
          </p:cNvSpPr>
          <p:nvPr/>
        </p:nvSpPr>
        <p:spPr bwMode="auto">
          <a:xfrm>
            <a:off x="395288" y="3573463"/>
            <a:ext cx="76327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497888" cy="820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Horizontal Painting Injection Process</a:t>
            </a:r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1509713" y="3430588"/>
            <a:ext cx="252412" cy="12065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V="1">
            <a:off x="1762125" y="3370263"/>
            <a:ext cx="755650" cy="60325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>
            <a:off x="2517775" y="3370263"/>
            <a:ext cx="312738" cy="60325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 flipV="1">
            <a:off x="2830513" y="2571750"/>
            <a:ext cx="654050" cy="858838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3484563" y="2571750"/>
            <a:ext cx="952500" cy="15240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>
            <a:off x="4437063" y="2724150"/>
            <a:ext cx="614362" cy="53340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1" name="Line 15"/>
          <p:cNvSpPr>
            <a:spLocks noChangeShapeType="1"/>
          </p:cNvSpPr>
          <p:nvPr/>
        </p:nvSpPr>
        <p:spPr bwMode="auto">
          <a:xfrm>
            <a:off x="5051425" y="3257550"/>
            <a:ext cx="331788" cy="144463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2" name="Line 16"/>
          <p:cNvSpPr>
            <a:spLocks noChangeShapeType="1"/>
          </p:cNvSpPr>
          <p:nvPr/>
        </p:nvSpPr>
        <p:spPr bwMode="auto">
          <a:xfrm>
            <a:off x="6227763" y="3429000"/>
            <a:ext cx="288925" cy="144463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3" name="Line 17"/>
          <p:cNvSpPr>
            <a:spLocks noChangeShapeType="1"/>
          </p:cNvSpPr>
          <p:nvPr/>
        </p:nvSpPr>
        <p:spPr bwMode="auto">
          <a:xfrm>
            <a:off x="1509713" y="325120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4" name="Line 18"/>
          <p:cNvSpPr>
            <a:spLocks noChangeShapeType="1"/>
          </p:cNvSpPr>
          <p:nvPr/>
        </p:nvSpPr>
        <p:spPr bwMode="auto">
          <a:xfrm>
            <a:off x="1762125" y="325120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5" name="Line 19"/>
          <p:cNvSpPr>
            <a:spLocks noChangeShapeType="1"/>
          </p:cNvSpPr>
          <p:nvPr/>
        </p:nvSpPr>
        <p:spPr bwMode="auto">
          <a:xfrm>
            <a:off x="3551238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6" name="Line 20"/>
          <p:cNvSpPr>
            <a:spLocks noChangeShapeType="1"/>
          </p:cNvSpPr>
          <p:nvPr/>
        </p:nvSpPr>
        <p:spPr bwMode="auto">
          <a:xfrm>
            <a:off x="4370388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7" name="Line 21"/>
          <p:cNvSpPr>
            <a:spLocks noChangeShapeType="1"/>
          </p:cNvSpPr>
          <p:nvPr/>
        </p:nvSpPr>
        <p:spPr bwMode="auto">
          <a:xfrm>
            <a:off x="5149850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8" name="Line 22"/>
          <p:cNvSpPr>
            <a:spLocks noChangeShapeType="1"/>
          </p:cNvSpPr>
          <p:nvPr/>
        </p:nvSpPr>
        <p:spPr bwMode="auto">
          <a:xfrm>
            <a:off x="6486525" y="325120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9" name="Line 23"/>
          <p:cNvSpPr>
            <a:spLocks noChangeShapeType="1"/>
          </p:cNvSpPr>
          <p:nvPr/>
        </p:nvSpPr>
        <p:spPr bwMode="auto">
          <a:xfrm>
            <a:off x="5411788" y="1695450"/>
            <a:ext cx="0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0" name="Text Box 24"/>
          <p:cNvSpPr txBox="1">
            <a:spLocks noChangeArrowheads="1"/>
          </p:cNvSpPr>
          <p:nvPr/>
        </p:nvSpPr>
        <p:spPr bwMode="auto">
          <a:xfrm>
            <a:off x="1284288" y="2936875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PB1,2</a:t>
            </a:r>
          </a:p>
        </p:txBody>
      </p:sp>
      <p:sp>
        <p:nvSpPr>
          <p:cNvPr id="32791" name="Text Box 25"/>
          <p:cNvSpPr txBox="1">
            <a:spLocks noChangeArrowheads="1"/>
          </p:cNvSpPr>
          <p:nvPr/>
        </p:nvSpPr>
        <p:spPr bwMode="auto">
          <a:xfrm>
            <a:off x="5965825" y="2936875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PB3,4</a:t>
            </a:r>
          </a:p>
        </p:txBody>
      </p:sp>
      <p:sp>
        <p:nvSpPr>
          <p:cNvPr id="32792" name="Text Box 26"/>
          <p:cNvSpPr txBox="1">
            <a:spLocks noChangeArrowheads="1"/>
          </p:cNvSpPr>
          <p:nvPr/>
        </p:nvSpPr>
        <p:spPr bwMode="auto">
          <a:xfrm>
            <a:off x="2265363" y="1352550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QFL</a:t>
            </a:r>
          </a:p>
        </p:txBody>
      </p:sp>
      <p:sp>
        <p:nvSpPr>
          <p:cNvPr id="32793" name="Text Box 27"/>
          <p:cNvSpPr txBox="1">
            <a:spLocks noChangeArrowheads="1"/>
          </p:cNvSpPr>
          <p:nvPr/>
        </p:nvSpPr>
        <p:spPr bwMode="auto">
          <a:xfrm>
            <a:off x="5187950" y="1352550"/>
            <a:ext cx="630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QDL</a:t>
            </a:r>
          </a:p>
        </p:txBody>
      </p:sp>
      <p:sp>
        <p:nvSpPr>
          <p:cNvPr id="32794" name="Text Box 28"/>
          <p:cNvSpPr txBox="1">
            <a:spLocks noChangeArrowheads="1"/>
          </p:cNvSpPr>
          <p:nvPr/>
        </p:nvSpPr>
        <p:spPr bwMode="auto">
          <a:xfrm>
            <a:off x="2530475" y="3740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SB1</a:t>
            </a:r>
          </a:p>
        </p:txBody>
      </p:sp>
      <p:sp>
        <p:nvSpPr>
          <p:cNvPr id="32795" name="Text Box 29"/>
          <p:cNvSpPr txBox="1">
            <a:spLocks noChangeArrowheads="1"/>
          </p:cNvSpPr>
          <p:nvPr/>
        </p:nvSpPr>
        <p:spPr bwMode="auto">
          <a:xfrm>
            <a:off x="3200400" y="3740150"/>
            <a:ext cx="693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SB2</a:t>
            </a:r>
          </a:p>
        </p:txBody>
      </p:sp>
      <p:sp>
        <p:nvSpPr>
          <p:cNvPr id="32796" name="Text Box 30"/>
          <p:cNvSpPr txBox="1">
            <a:spLocks noChangeArrowheads="1"/>
          </p:cNvSpPr>
          <p:nvPr/>
        </p:nvSpPr>
        <p:spPr bwMode="auto">
          <a:xfrm>
            <a:off x="4154488" y="3740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SB3</a:t>
            </a:r>
          </a:p>
        </p:txBody>
      </p:sp>
      <p:sp>
        <p:nvSpPr>
          <p:cNvPr id="32797" name="Text Box 31"/>
          <p:cNvSpPr txBox="1">
            <a:spLocks noChangeArrowheads="1"/>
          </p:cNvSpPr>
          <p:nvPr/>
        </p:nvSpPr>
        <p:spPr bwMode="auto">
          <a:xfrm>
            <a:off x="4835525" y="3740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SB4</a:t>
            </a:r>
          </a:p>
        </p:txBody>
      </p:sp>
      <p:sp>
        <p:nvSpPr>
          <p:cNvPr id="32798" name="Text Box 32"/>
          <p:cNvSpPr txBox="1">
            <a:spLocks noChangeArrowheads="1"/>
          </p:cNvSpPr>
          <p:nvPr/>
        </p:nvSpPr>
        <p:spPr bwMode="auto">
          <a:xfrm>
            <a:off x="742950" y="211296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x</a:t>
            </a:r>
          </a:p>
        </p:txBody>
      </p:sp>
      <p:sp>
        <p:nvSpPr>
          <p:cNvPr id="32799" name="Line 36"/>
          <p:cNvSpPr>
            <a:spLocks noChangeShapeType="1"/>
          </p:cNvSpPr>
          <p:nvPr/>
        </p:nvSpPr>
        <p:spPr bwMode="auto">
          <a:xfrm flipH="1" flipV="1">
            <a:off x="1636713" y="1352550"/>
            <a:ext cx="188912" cy="3619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0" name="Text Box 37"/>
          <p:cNvSpPr txBox="1">
            <a:spLocks noChangeArrowheads="1"/>
          </p:cNvSpPr>
          <p:nvPr/>
        </p:nvSpPr>
        <p:spPr bwMode="auto">
          <a:xfrm>
            <a:off x="1454150" y="2138363"/>
            <a:ext cx="941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009900"/>
                </a:solidFill>
              </a:rPr>
              <a:t>ISEP1,2</a:t>
            </a:r>
          </a:p>
        </p:txBody>
      </p:sp>
      <p:sp>
        <p:nvSpPr>
          <p:cNvPr id="32801" name="Line 38"/>
          <p:cNvSpPr>
            <a:spLocks noChangeShapeType="1"/>
          </p:cNvSpPr>
          <p:nvPr/>
        </p:nvSpPr>
        <p:spPr bwMode="auto">
          <a:xfrm>
            <a:off x="1825625" y="1690688"/>
            <a:ext cx="314325" cy="1190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2" name="Line 39"/>
          <p:cNvSpPr>
            <a:spLocks noChangeShapeType="1"/>
          </p:cNvSpPr>
          <p:nvPr/>
        </p:nvSpPr>
        <p:spPr bwMode="auto">
          <a:xfrm>
            <a:off x="2122488" y="1809750"/>
            <a:ext cx="395287" cy="746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3" name="Line 40"/>
          <p:cNvSpPr>
            <a:spLocks noChangeShapeType="1"/>
          </p:cNvSpPr>
          <p:nvPr/>
        </p:nvSpPr>
        <p:spPr bwMode="auto">
          <a:xfrm>
            <a:off x="2530475" y="1884363"/>
            <a:ext cx="341313" cy="1127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4" name="Line 41"/>
          <p:cNvSpPr>
            <a:spLocks noChangeShapeType="1"/>
          </p:cNvSpPr>
          <p:nvPr/>
        </p:nvSpPr>
        <p:spPr bwMode="auto">
          <a:xfrm>
            <a:off x="2830513" y="1971675"/>
            <a:ext cx="654050" cy="6000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5" name="Line 42"/>
          <p:cNvSpPr>
            <a:spLocks noChangeShapeType="1"/>
          </p:cNvSpPr>
          <p:nvPr/>
        </p:nvSpPr>
        <p:spPr bwMode="auto">
          <a:xfrm>
            <a:off x="3960813" y="1989138"/>
            <a:ext cx="0" cy="7826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6" name="Text Box 43"/>
          <p:cNvSpPr txBox="1">
            <a:spLocks noChangeArrowheads="1"/>
          </p:cNvSpPr>
          <p:nvPr/>
        </p:nvSpPr>
        <p:spPr bwMode="auto">
          <a:xfrm>
            <a:off x="3708400" y="1755775"/>
            <a:ext cx="89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solidFill>
                  <a:srgbClr val="00FF00"/>
                </a:solidFill>
              </a:rPr>
              <a:t>1st foil</a:t>
            </a:r>
          </a:p>
        </p:txBody>
      </p:sp>
      <p:sp>
        <p:nvSpPr>
          <p:cNvPr id="32807" name="Text Box 44"/>
          <p:cNvSpPr txBox="1">
            <a:spLocks noChangeArrowheads="1"/>
          </p:cNvSpPr>
          <p:nvPr/>
        </p:nvSpPr>
        <p:spPr bwMode="auto">
          <a:xfrm>
            <a:off x="1093788" y="2495550"/>
            <a:ext cx="34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s</a:t>
            </a:r>
          </a:p>
        </p:txBody>
      </p:sp>
      <p:sp>
        <p:nvSpPr>
          <p:cNvPr id="32808" name="Line 46"/>
          <p:cNvSpPr>
            <a:spLocks noChangeShapeType="1"/>
          </p:cNvSpPr>
          <p:nvPr/>
        </p:nvSpPr>
        <p:spPr bwMode="auto">
          <a:xfrm>
            <a:off x="5443538" y="3408363"/>
            <a:ext cx="784225" cy="20637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09" name="Line 47"/>
          <p:cNvSpPr>
            <a:spLocks noChangeShapeType="1"/>
          </p:cNvSpPr>
          <p:nvPr/>
        </p:nvSpPr>
        <p:spPr bwMode="auto">
          <a:xfrm>
            <a:off x="2917825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0" name="Line 48"/>
          <p:cNvSpPr>
            <a:spLocks noChangeShapeType="1"/>
          </p:cNvSpPr>
          <p:nvPr/>
        </p:nvSpPr>
        <p:spPr bwMode="auto">
          <a:xfrm>
            <a:off x="3414713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1" name="Line 49"/>
          <p:cNvSpPr>
            <a:spLocks noChangeShapeType="1"/>
          </p:cNvSpPr>
          <p:nvPr/>
        </p:nvSpPr>
        <p:spPr bwMode="auto">
          <a:xfrm>
            <a:off x="4506913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2" name="Line 50"/>
          <p:cNvSpPr>
            <a:spLocks noChangeShapeType="1"/>
          </p:cNvSpPr>
          <p:nvPr/>
        </p:nvSpPr>
        <p:spPr bwMode="auto">
          <a:xfrm>
            <a:off x="5014913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3" name="Line 51"/>
          <p:cNvSpPr>
            <a:spLocks noChangeShapeType="1"/>
          </p:cNvSpPr>
          <p:nvPr/>
        </p:nvSpPr>
        <p:spPr bwMode="auto">
          <a:xfrm>
            <a:off x="2530475" y="1695450"/>
            <a:ext cx="0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4" name="Line 52"/>
          <p:cNvSpPr>
            <a:spLocks noChangeShapeType="1"/>
          </p:cNvSpPr>
          <p:nvPr/>
        </p:nvSpPr>
        <p:spPr bwMode="auto">
          <a:xfrm>
            <a:off x="2781300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5" name="Line 53"/>
          <p:cNvSpPr>
            <a:spLocks noChangeShapeType="1"/>
          </p:cNvSpPr>
          <p:nvPr/>
        </p:nvSpPr>
        <p:spPr bwMode="auto">
          <a:xfrm>
            <a:off x="1816100" y="1504950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6" name="Line 54"/>
          <p:cNvSpPr>
            <a:spLocks noChangeShapeType="1"/>
          </p:cNvSpPr>
          <p:nvPr/>
        </p:nvSpPr>
        <p:spPr bwMode="auto">
          <a:xfrm>
            <a:off x="2139950" y="165576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7" name="Line 55"/>
          <p:cNvSpPr>
            <a:spLocks noChangeShapeType="1"/>
          </p:cNvSpPr>
          <p:nvPr/>
        </p:nvSpPr>
        <p:spPr bwMode="auto">
          <a:xfrm>
            <a:off x="6226175" y="325755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8" name="Line 56"/>
          <p:cNvSpPr>
            <a:spLocks noChangeShapeType="1"/>
          </p:cNvSpPr>
          <p:nvPr/>
        </p:nvSpPr>
        <p:spPr bwMode="auto">
          <a:xfrm flipV="1">
            <a:off x="3144838" y="180975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19" name="Line 57"/>
          <p:cNvSpPr>
            <a:spLocks noChangeShapeType="1"/>
          </p:cNvSpPr>
          <p:nvPr/>
        </p:nvSpPr>
        <p:spPr bwMode="auto">
          <a:xfrm flipV="1">
            <a:off x="3894138" y="196215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0" name="Line 58"/>
          <p:cNvSpPr>
            <a:spLocks noChangeShapeType="1"/>
          </p:cNvSpPr>
          <p:nvPr/>
        </p:nvSpPr>
        <p:spPr bwMode="auto">
          <a:xfrm flipV="1">
            <a:off x="4710113" y="1884363"/>
            <a:ext cx="0" cy="9921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1" name="Text Box 59"/>
          <p:cNvSpPr txBox="1">
            <a:spLocks noChangeArrowheads="1"/>
          </p:cNvSpPr>
          <p:nvPr/>
        </p:nvSpPr>
        <p:spPr bwMode="auto">
          <a:xfrm>
            <a:off x="2746375" y="1531938"/>
            <a:ext cx="795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MWPM3</a:t>
            </a:r>
          </a:p>
        </p:txBody>
      </p:sp>
      <p:sp>
        <p:nvSpPr>
          <p:cNvPr id="32822" name="Text Box 60"/>
          <p:cNvSpPr txBox="1">
            <a:spLocks noChangeArrowheads="1"/>
          </p:cNvSpPr>
          <p:nvPr/>
        </p:nvSpPr>
        <p:spPr bwMode="auto">
          <a:xfrm>
            <a:off x="3519488" y="1557338"/>
            <a:ext cx="795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MWPM4</a:t>
            </a:r>
          </a:p>
        </p:txBody>
      </p:sp>
      <p:sp>
        <p:nvSpPr>
          <p:cNvPr id="32823" name="Text Box 61"/>
          <p:cNvSpPr txBox="1">
            <a:spLocks noChangeArrowheads="1"/>
          </p:cNvSpPr>
          <p:nvPr/>
        </p:nvSpPr>
        <p:spPr bwMode="auto">
          <a:xfrm>
            <a:off x="4359275" y="1644650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MWPM5</a:t>
            </a:r>
          </a:p>
        </p:txBody>
      </p:sp>
      <p:sp>
        <p:nvSpPr>
          <p:cNvPr id="32824" name="Line 62"/>
          <p:cNvSpPr>
            <a:spLocks noChangeShapeType="1"/>
          </p:cNvSpPr>
          <p:nvPr/>
        </p:nvSpPr>
        <p:spPr bwMode="auto">
          <a:xfrm>
            <a:off x="5086350" y="2570163"/>
            <a:ext cx="0" cy="611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5" name="Line 65"/>
          <p:cNvSpPr>
            <a:spLocks noChangeShapeType="1"/>
          </p:cNvSpPr>
          <p:nvPr/>
        </p:nvSpPr>
        <p:spPr bwMode="auto">
          <a:xfrm>
            <a:off x="4356100" y="2708275"/>
            <a:ext cx="720725" cy="73025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6" name="Line 66"/>
          <p:cNvSpPr>
            <a:spLocks noChangeShapeType="1"/>
          </p:cNvSpPr>
          <p:nvPr/>
        </p:nvSpPr>
        <p:spPr bwMode="auto">
          <a:xfrm flipV="1">
            <a:off x="5051425" y="2565400"/>
            <a:ext cx="384175" cy="2349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7" name="Line 67"/>
          <p:cNvSpPr>
            <a:spLocks noChangeShapeType="1"/>
          </p:cNvSpPr>
          <p:nvPr/>
        </p:nvSpPr>
        <p:spPr bwMode="auto">
          <a:xfrm>
            <a:off x="5256213" y="1884363"/>
            <a:ext cx="0" cy="611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8" name="Line 71"/>
          <p:cNvSpPr>
            <a:spLocks noChangeShapeType="1"/>
          </p:cNvSpPr>
          <p:nvPr/>
        </p:nvSpPr>
        <p:spPr bwMode="auto">
          <a:xfrm flipV="1">
            <a:off x="4427538" y="2266950"/>
            <a:ext cx="828675" cy="4413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29" name="Line 72"/>
          <p:cNvSpPr>
            <a:spLocks noChangeShapeType="1"/>
          </p:cNvSpPr>
          <p:nvPr/>
        </p:nvSpPr>
        <p:spPr bwMode="auto">
          <a:xfrm>
            <a:off x="5256213" y="2266950"/>
            <a:ext cx="203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30" name="Line 73"/>
          <p:cNvSpPr>
            <a:spLocks noChangeShapeType="1"/>
          </p:cNvSpPr>
          <p:nvPr/>
        </p:nvSpPr>
        <p:spPr bwMode="auto">
          <a:xfrm flipV="1">
            <a:off x="5459413" y="1962150"/>
            <a:ext cx="477837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31" name="Text Box 74"/>
          <p:cNvSpPr txBox="1">
            <a:spLocks noChangeArrowheads="1"/>
          </p:cNvSpPr>
          <p:nvPr/>
        </p:nvSpPr>
        <p:spPr bwMode="auto">
          <a:xfrm>
            <a:off x="107950" y="3284538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>
                <a:solidFill>
                  <a:srgbClr val="0099CC"/>
                </a:solidFill>
              </a:rPr>
              <a:t>Circulating beam</a:t>
            </a:r>
          </a:p>
        </p:txBody>
      </p:sp>
      <p:sp>
        <p:nvSpPr>
          <p:cNvPr id="32832" name="Line 75"/>
          <p:cNvSpPr>
            <a:spLocks noChangeShapeType="1"/>
          </p:cNvSpPr>
          <p:nvPr/>
        </p:nvSpPr>
        <p:spPr bwMode="auto">
          <a:xfrm flipV="1">
            <a:off x="827088" y="3562350"/>
            <a:ext cx="698500" cy="11113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33" name="Text Box 76"/>
          <p:cNvSpPr txBox="1">
            <a:spLocks noChangeArrowheads="1"/>
          </p:cNvSpPr>
          <p:nvPr/>
        </p:nvSpPr>
        <p:spPr bwMode="auto">
          <a:xfrm>
            <a:off x="4716463" y="2171700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9900"/>
                </a:solidFill>
              </a:rPr>
              <a:t>H</a:t>
            </a:r>
            <a:r>
              <a:rPr lang="en-US" altLang="ja-JP" sz="1400" b="1" baseline="30000">
                <a:solidFill>
                  <a:srgbClr val="FF9900"/>
                </a:solidFill>
              </a:rPr>
              <a:t>-</a:t>
            </a:r>
          </a:p>
        </p:txBody>
      </p:sp>
      <p:sp>
        <p:nvSpPr>
          <p:cNvPr id="32834" name="Text Box 78"/>
          <p:cNvSpPr txBox="1">
            <a:spLocks noChangeArrowheads="1"/>
          </p:cNvSpPr>
          <p:nvPr/>
        </p:nvSpPr>
        <p:spPr bwMode="auto">
          <a:xfrm>
            <a:off x="4700588" y="270827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3399"/>
                </a:solidFill>
              </a:rPr>
              <a:t>H</a:t>
            </a:r>
            <a:r>
              <a:rPr lang="en-US" altLang="ja-JP" sz="1400" b="1" baseline="3000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32835" name="Text Box 80"/>
          <p:cNvSpPr txBox="1">
            <a:spLocks noChangeArrowheads="1"/>
          </p:cNvSpPr>
          <p:nvPr/>
        </p:nvSpPr>
        <p:spPr bwMode="auto">
          <a:xfrm>
            <a:off x="5532438" y="1811338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008000"/>
                </a:solidFill>
              </a:rPr>
              <a:t>H</a:t>
            </a:r>
            <a:r>
              <a:rPr lang="en-US" altLang="ja-JP" sz="1600" b="1" baseline="30000">
                <a:solidFill>
                  <a:srgbClr val="008000"/>
                </a:solidFill>
              </a:rPr>
              <a:t>+</a:t>
            </a:r>
            <a:endParaRPr lang="en-US" altLang="ja-JP" sz="1200" b="1">
              <a:solidFill>
                <a:srgbClr val="008000"/>
              </a:solidFill>
            </a:endParaRPr>
          </a:p>
        </p:txBody>
      </p:sp>
      <p:sp>
        <p:nvSpPr>
          <p:cNvPr id="32836" name="Line 83"/>
          <p:cNvSpPr>
            <a:spLocks noChangeShapeType="1"/>
          </p:cNvSpPr>
          <p:nvPr/>
        </p:nvSpPr>
        <p:spPr bwMode="auto">
          <a:xfrm>
            <a:off x="5086350" y="155575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37" name="Line 84"/>
          <p:cNvSpPr>
            <a:spLocks noChangeShapeType="1"/>
          </p:cNvSpPr>
          <p:nvPr/>
        </p:nvSpPr>
        <p:spPr bwMode="auto">
          <a:xfrm>
            <a:off x="5256213" y="133985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38" name="Text Box 85"/>
          <p:cNvSpPr txBox="1">
            <a:spLocks noChangeArrowheads="1"/>
          </p:cNvSpPr>
          <p:nvPr/>
        </p:nvSpPr>
        <p:spPr bwMode="auto">
          <a:xfrm>
            <a:off x="4638675" y="1357313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</a:rPr>
              <a:t>2nd foil</a:t>
            </a:r>
          </a:p>
        </p:txBody>
      </p:sp>
      <p:sp>
        <p:nvSpPr>
          <p:cNvPr id="32839" name="Text Box 86"/>
          <p:cNvSpPr txBox="1">
            <a:spLocks noChangeArrowheads="1"/>
          </p:cNvSpPr>
          <p:nvPr/>
        </p:nvSpPr>
        <p:spPr bwMode="auto">
          <a:xfrm>
            <a:off x="4922838" y="1139825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</a:rPr>
              <a:t>3rd foil</a:t>
            </a:r>
          </a:p>
        </p:txBody>
      </p:sp>
      <p:sp>
        <p:nvSpPr>
          <p:cNvPr id="32840" name="Line 87"/>
          <p:cNvSpPr>
            <a:spLocks noChangeShapeType="1"/>
          </p:cNvSpPr>
          <p:nvPr/>
        </p:nvSpPr>
        <p:spPr bwMode="auto">
          <a:xfrm>
            <a:off x="754063" y="2876550"/>
            <a:ext cx="612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41" name="Line 88"/>
          <p:cNvSpPr>
            <a:spLocks noChangeShapeType="1"/>
          </p:cNvSpPr>
          <p:nvPr/>
        </p:nvSpPr>
        <p:spPr bwMode="auto">
          <a:xfrm flipV="1">
            <a:off x="754063" y="21907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42" name="Text Box 89"/>
          <p:cNvSpPr txBox="1">
            <a:spLocks noChangeArrowheads="1"/>
          </p:cNvSpPr>
          <p:nvPr/>
        </p:nvSpPr>
        <p:spPr bwMode="auto">
          <a:xfrm>
            <a:off x="2051050" y="38449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/>
              <a:t>H</a:t>
            </a:r>
            <a:r>
              <a:rPr lang="en-US" altLang="ja-JP" sz="1400" b="1" baseline="30000"/>
              <a:t>-</a:t>
            </a: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5724525" y="4945063"/>
            <a:ext cx="2517775" cy="1439862"/>
            <a:chOff x="3016" y="2069"/>
            <a:chExt cx="2087" cy="907"/>
          </a:xfrm>
        </p:grpSpPr>
        <p:sp>
          <p:nvSpPr>
            <p:cNvPr id="32882" name="Line 91"/>
            <p:cNvSpPr>
              <a:spLocks noChangeShapeType="1"/>
            </p:cNvSpPr>
            <p:nvPr/>
          </p:nvSpPr>
          <p:spPr bwMode="auto">
            <a:xfrm>
              <a:off x="3424" y="2069"/>
              <a:ext cx="2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83" name="Freeform 92"/>
            <p:cNvSpPr>
              <a:spLocks/>
            </p:cNvSpPr>
            <p:nvPr/>
          </p:nvSpPr>
          <p:spPr bwMode="auto">
            <a:xfrm>
              <a:off x="3697" y="2069"/>
              <a:ext cx="1406" cy="907"/>
            </a:xfrm>
            <a:custGeom>
              <a:avLst/>
              <a:gdLst>
                <a:gd name="T0" fmla="*/ 0 w 1406"/>
                <a:gd name="T1" fmla="*/ 0 h 907"/>
                <a:gd name="T2" fmla="*/ 90 w 1406"/>
                <a:gd name="T3" fmla="*/ 272 h 907"/>
                <a:gd name="T4" fmla="*/ 272 w 1406"/>
                <a:gd name="T5" fmla="*/ 499 h 907"/>
                <a:gd name="T6" fmla="*/ 589 w 1406"/>
                <a:gd name="T7" fmla="*/ 681 h 907"/>
                <a:gd name="T8" fmla="*/ 1406 w 1406"/>
                <a:gd name="T9" fmla="*/ 907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907"/>
                <a:gd name="T17" fmla="*/ 1406 w 1406"/>
                <a:gd name="T18" fmla="*/ 907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907">
                  <a:moveTo>
                    <a:pt x="0" y="0"/>
                  </a:moveTo>
                  <a:cubicBezTo>
                    <a:pt x="22" y="94"/>
                    <a:pt x="45" y="189"/>
                    <a:pt x="90" y="272"/>
                  </a:cubicBezTo>
                  <a:cubicBezTo>
                    <a:pt x="135" y="355"/>
                    <a:pt x="189" y="431"/>
                    <a:pt x="272" y="499"/>
                  </a:cubicBezTo>
                  <a:cubicBezTo>
                    <a:pt x="355" y="567"/>
                    <a:pt x="400" y="613"/>
                    <a:pt x="589" y="681"/>
                  </a:cubicBezTo>
                  <a:cubicBezTo>
                    <a:pt x="778" y="749"/>
                    <a:pt x="1092" y="828"/>
                    <a:pt x="1406" y="90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84" name="Line 93"/>
            <p:cNvSpPr>
              <a:spLocks noChangeShapeType="1"/>
            </p:cNvSpPr>
            <p:nvPr/>
          </p:nvSpPr>
          <p:spPr bwMode="auto">
            <a:xfrm flipH="1">
              <a:off x="3016" y="2069"/>
              <a:ext cx="408" cy="9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844" name="Line 94"/>
          <p:cNvSpPr>
            <a:spLocks noChangeShapeType="1"/>
          </p:cNvSpPr>
          <p:nvPr/>
        </p:nvSpPr>
        <p:spPr bwMode="auto">
          <a:xfrm flipV="1">
            <a:off x="5578475" y="4803775"/>
            <a:ext cx="649288" cy="15827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45" name="Line 95"/>
          <p:cNvSpPr>
            <a:spLocks noChangeShapeType="1"/>
          </p:cNvSpPr>
          <p:nvPr/>
        </p:nvSpPr>
        <p:spPr bwMode="auto">
          <a:xfrm>
            <a:off x="6227763" y="4797425"/>
            <a:ext cx="2016125" cy="6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46" name="Line 96"/>
          <p:cNvSpPr>
            <a:spLocks noChangeShapeType="1"/>
          </p:cNvSpPr>
          <p:nvPr/>
        </p:nvSpPr>
        <p:spPr bwMode="auto">
          <a:xfrm>
            <a:off x="8242300" y="4803775"/>
            <a:ext cx="649288" cy="15827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47" name="Line 98"/>
          <p:cNvSpPr>
            <a:spLocks noChangeShapeType="1"/>
          </p:cNvSpPr>
          <p:nvPr/>
        </p:nvSpPr>
        <p:spPr bwMode="auto">
          <a:xfrm flipV="1">
            <a:off x="8242300" y="4803775"/>
            <a:ext cx="0" cy="1582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48" name="Line 99"/>
          <p:cNvSpPr>
            <a:spLocks noChangeShapeType="1"/>
          </p:cNvSpPr>
          <p:nvPr/>
        </p:nvSpPr>
        <p:spPr bwMode="auto">
          <a:xfrm flipV="1">
            <a:off x="6516688" y="4803775"/>
            <a:ext cx="0" cy="1582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49" name="Text Box 100"/>
          <p:cNvSpPr txBox="1">
            <a:spLocks noChangeArrowheads="1"/>
          </p:cNvSpPr>
          <p:nvPr/>
        </p:nvSpPr>
        <p:spPr bwMode="auto">
          <a:xfrm>
            <a:off x="6802438" y="44370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SB</a:t>
            </a:r>
          </a:p>
        </p:txBody>
      </p:sp>
      <p:sp>
        <p:nvSpPr>
          <p:cNvPr id="32850" name="Text Box 101"/>
          <p:cNvSpPr txBox="1">
            <a:spLocks noChangeArrowheads="1"/>
          </p:cNvSpPr>
          <p:nvPr/>
        </p:nvSpPr>
        <p:spPr bwMode="auto">
          <a:xfrm>
            <a:off x="6084888" y="507841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PB</a:t>
            </a:r>
          </a:p>
        </p:txBody>
      </p:sp>
      <p:sp>
        <p:nvSpPr>
          <p:cNvPr id="32851" name="Rectangle 102"/>
          <p:cNvSpPr>
            <a:spLocks noChangeArrowheads="1"/>
          </p:cNvSpPr>
          <p:nvPr/>
        </p:nvSpPr>
        <p:spPr bwMode="auto">
          <a:xfrm>
            <a:off x="6518275" y="6099175"/>
            <a:ext cx="71438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52" name="Line 103"/>
          <p:cNvSpPr>
            <a:spLocks noChangeShapeType="1"/>
          </p:cNvSpPr>
          <p:nvPr/>
        </p:nvSpPr>
        <p:spPr bwMode="auto">
          <a:xfrm flipV="1">
            <a:off x="5508625" y="6381750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2853" name="Oval 104"/>
          <p:cNvSpPr>
            <a:spLocks noChangeArrowheads="1"/>
          </p:cNvSpPr>
          <p:nvPr/>
        </p:nvSpPr>
        <p:spPr bwMode="auto">
          <a:xfrm rot="1800000">
            <a:off x="2195513" y="4797425"/>
            <a:ext cx="3455987" cy="2016125"/>
          </a:xfrm>
          <a:prstGeom prst="ellipse">
            <a:avLst/>
          </a:prstGeom>
          <a:noFill/>
          <a:ln w="127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54" name="Line 105"/>
          <p:cNvSpPr>
            <a:spLocks noChangeShapeType="1"/>
          </p:cNvSpPr>
          <p:nvPr/>
        </p:nvSpPr>
        <p:spPr bwMode="auto">
          <a:xfrm flipV="1">
            <a:off x="431800" y="5084763"/>
            <a:ext cx="4067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55" name="Line 106"/>
          <p:cNvSpPr>
            <a:spLocks noChangeShapeType="1"/>
          </p:cNvSpPr>
          <p:nvPr/>
        </p:nvSpPr>
        <p:spPr bwMode="auto">
          <a:xfrm flipH="1" flipV="1">
            <a:off x="755650" y="3573463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56" name="Oval 107"/>
          <p:cNvSpPr>
            <a:spLocks noChangeArrowheads="1"/>
          </p:cNvSpPr>
          <p:nvPr/>
        </p:nvSpPr>
        <p:spPr bwMode="auto">
          <a:xfrm rot="-3600000">
            <a:off x="3706019" y="5663407"/>
            <a:ext cx="368300" cy="2206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57" name="Text Box 108"/>
          <p:cNvSpPr txBox="1">
            <a:spLocks noChangeArrowheads="1"/>
          </p:cNvSpPr>
          <p:nvPr/>
        </p:nvSpPr>
        <p:spPr bwMode="auto">
          <a:xfrm>
            <a:off x="4283075" y="472598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x[mm]</a:t>
            </a:r>
          </a:p>
        </p:txBody>
      </p:sp>
      <p:sp>
        <p:nvSpPr>
          <p:cNvPr id="32858" name="Text Box 109"/>
          <p:cNvSpPr txBox="1">
            <a:spLocks noChangeArrowheads="1"/>
          </p:cNvSpPr>
          <p:nvPr/>
        </p:nvSpPr>
        <p:spPr bwMode="auto">
          <a:xfrm>
            <a:off x="684213" y="37893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x’[mrad]</a:t>
            </a:r>
          </a:p>
        </p:txBody>
      </p:sp>
      <p:sp>
        <p:nvSpPr>
          <p:cNvPr id="32859" name="Text Box 110"/>
          <p:cNvSpPr txBox="1">
            <a:spLocks noChangeArrowheads="1"/>
          </p:cNvSpPr>
          <p:nvPr/>
        </p:nvSpPr>
        <p:spPr bwMode="auto">
          <a:xfrm rot="2517039">
            <a:off x="1755775" y="6040438"/>
            <a:ext cx="1758950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b="1">
                <a:solidFill>
                  <a:srgbClr val="009900"/>
                </a:solidFill>
              </a:rPr>
              <a:t>Painting Area</a:t>
            </a:r>
            <a:endParaRPr lang="ja-JP" altLang="en-US" b="1">
              <a:solidFill>
                <a:srgbClr val="009900"/>
              </a:solidFill>
            </a:endParaRPr>
          </a:p>
        </p:txBody>
      </p:sp>
      <p:sp>
        <p:nvSpPr>
          <p:cNvPr id="32860" name="Text Box 111"/>
          <p:cNvSpPr txBox="1">
            <a:spLocks noChangeArrowheads="1"/>
          </p:cNvSpPr>
          <p:nvPr/>
        </p:nvSpPr>
        <p:spPr bwMode="auto">
          <a:xfrm>
            <a:off x="3143250" y="5876925"/>
            <a:ext cx="1579563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sz="1600" b="1"/>
              <a:t>Injection Beam</a:t>
            </a:r>
            <a:endParaRPr lang="ja-JP" altLang="en-US" sz="1600" b="1"/>
          </a:p>
        </p:txBody>
      </p:sp>
      <p:sp>
        <p:nvSpPr>
          <p:cNvPr id="32861" name="Line 112"/>
          <p:cNvSpPr>
            <a:spLocks noChangeShapeType="1"/>
          </p:cNvSpPr>
          <p:nvPr/>
        </p:nvSpPr>
        <p:spPr bwMode="auto">
          <a:xfrm flipV="1">
            <a:off x="3924300" y="508635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62" name="Text Box 113"/>
          <p:cNvSpPr txBox="1">
            <a:spLocks noChangeArrowheads="1"/>
          </p:cNvSpPr>
          <p:nvPr/>
        </p:nvSpPr>
        <p:spPr bwMode="auto">
          <a:xfrm>
            <a:off x="3490913" y="47974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124.1</a:t>
            </a:r>
          </a:p>
        </p:txBody>
      </p:sp>
      <p:sp>
        <p:nvSpPr>
          <p:cNvPr id="32863" name="Text Box 114"/>
          <p:cNvSpPr txBox="1">
            <a:spLocks noChangeArrowheads="1"/>
          </p:cNvSpPr>
          <p:nvPr/>
        </p:nvSpPr>
        <p:spPr bwMode="auto">
          <a:xfrm>
            <a:off x="2411413" y="47974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93</a:t>
            </a:r>
          </a:p>
        </p:txBody>
      </p:sp>
      <p:sp>
        <p:nvSpPr>
          <p:cNvPr id="32864" name="Line 115"/>
          <p:cNvSpPr>
            <a:spLocks noChangeShapeType="1"/>
          </p:cNvSpPr>
          <p:nvPr/>
        </p:nvSpPr>
        <p:spPr bwMode="auto">
          <a:xfrm flipH="1">
            <a:off x="755650" y="580548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65" name="Text Box 116"/>
          <p:cNvSpPr txBox="1">
            <a:spLocks noChangeArrowheads="1"/>
          </p:cNvSpPr>
          <p:nvPr/>
        </p:nvSpPr>
        <p:spPr bwMode="auto">
          <a:xfrm>
            <a:off x="755650" y="57578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-4.4</a:t>
            </a:r>
          </a:p>
        </p:txBody>
      </p:sp>
      <p:sp>
        <p:nvSpPr>
          <p:cNvPr id="32866" name="Text Box 117"/>
          <p:cNvSpPr txBox="1">
            <a:spLocks noChangeArrowheads="1"/>
          </p:cNvSpPr>
          <p:nvPr/>
        </p:nvSpPr>
        <p:spPr bwMode="auto">
          <a:xfrm>
            <a:off x="755650" y="47974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32867" name="Text Box 118"/>
          <p:cNvSpPr txBox="1">
            <a:spLocks noChangeArrowheads="1"/>
          </p:cNvSpPr>
          <p:nvPr/>
        </p:nvSpPr>
        <p:spPr bwMode="auto">
          <a:xfrm rot="-2400000">
            <a:off x="5724525" y="1363663"/>
            <a:ext cx="206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To beam dump</a:t>
            </a:r>
          </a:p>
        </p:txBody>
      </p:sp>
      <p:sp>
        <p:nvSpPr>
          <p:cNvPr id="32868" name="Line 119"/>
          <p:cNvSpPr>
            <a:spLocks noChangeShapeType="1"/>
          </p:cNvSpPr>
          <p:nvPr/>
        </p:nvSpPr>
        <p:spPr bwMode="auto">
          <a:xfrm flipV="1">
            <a:off x="6003925" y="1341438"/>
            <a:ext cx="800100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69" name="Text Box 120"/>
          <p:cNvSpPr txBox="1">
            <a:spLocks noChangeArrowheads="1"/>
          </p:cNvSpPr>
          <p:nvPr/>
        </p:nvSpPr>
        <p:spPr bwMode="auto">
          <a:xfrm>
            <a:off x="1331913" y="1323975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9900"/>
                </a:solidFill>
              </a:rPr>
              <a:t>H</a:t>
            </a:r>
            <a:r>
              <a:rPr lang="en-US" altLang="ja-JP" sz="1400" b="1" baseline="30000">
                <a:solidFill>
                  <a:srgbClr val="FF9900"/>
                </a:solidFill>
              </a:rPr>
              <a:t>-</a:t>
            </a:r>
          </a:p>
        </p:txBody>
      </p:sp>
      <p:sp>
        <p:nvSpPr>
          <p:cNvPr id="32870" name="Line 121"/>
          <p:cNvSpPr>
            <a:spLocks noChangeShapeType="1"/>
          </p:cNvSpPr>
          <p:nvPr/>
        </p:nvSpPr>
        <p:spPr bwMode="auto">
          <a:xfrm flipV="1">
            <a:off x="6516688" y="3562350"/>
            <a:ext cx="720725" cy="11113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871" name="Text Box 122"/>
          <p:cNvSpPr txBox="1">
            <a:spLocks noChangeArrowheads="1"/>
          </p:cNvSpPr>
          <p:nvPr/>
        </p:nvSpPr>
        <p:spPr bwMode="auto">
          <a:xfrm>
            <a:off x="6445250" y="3284538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>
                <a:solidFill>
                  <a:srgbClr val="0099CC"/>
                </a:solidFill>
              </a:rPr>
              <a:t>Circulating beam</a:t>
            </a:r>
          </a:p>
        </p:txBody>
      </p:sp>
      <p:sp>
        <p:nvSpPr>
          <p:cNvPr id="32872" name="Oval 123"/>
          <p:cNvSpPr>
            <a:spLocks noChangeArrowheads="1"/>
          </p:cNvSpPr>
          <p:nvPr/>
        </p:nvSpPr>
        <p:spPr bwMode="auto">
          <a:xfrm rot="1800000">
            <a:off x="3557588" y="5586413"/>
            <a:ext cx="655637" cy="360362"/>
          </a:xfrm>
          <a:prstGeom prst="ellipse">
            <a:avLst/>
          </a:prstGeom>
          <a:noFill/>
          <a:ln w="12700">
            <a:solidFill>
              <a:srgbClr val="0099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3" name="Line 126"/>
          <p:cNvSpPr>
            <a:spLocks noChangeShapeType="1"/>
          </p:cNvSpPr>
          <p:nvPr/>
        </p:nvSpPr>
        <p:spPr bwMode="auto">
          <a:xfrm flipV="1">
            <a:off x="5580063" y="4508500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2874" name="Text Box 127"/>
          <p:cNvSpPr txBox="1">
            <a:spLocks noChangeArrowheads="1"/>
          </p:cNvSpPr>
          <p:nvPr/>
        </p:nvSpPr>
        <p:spPr bwMode="auto">
          <a:xfrm>
            <a:off x="5580063" y="43656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current</a:t>
            </a:r>
            <a:endParaRPr lang="ja-JP" altLang="en-US" sz="1600" b="1"/>
          </a:p>
        </p:txBody>
      </p:sp>
      <p:sp>
        <p:nvSpPr>
          <p:cNvPr id="32875" name="Text Box 128"/>
          <p:cNvSpPr txBox="1">
            <a:spLocks noChangeArrowheads="1"/>
          </p:cNvSpPr>
          <p:nvPr/>
        </p:nvSpPr>
        <p:spPr bwMode="auto">
          <a:xfrm>
            <a:off x="8531225" y="6381750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time</a:t>
            </a:r>
            <a:endParaRPr lang="ja-JP" altLang="en-US" sz="1600" b="1"/>
          </a:p>
        </p:txBody>
      </p:sp>
      <p:sp>
        <p:nvSpPr>
          <p:cNvPr id="32876" name="Line 129"/>
          <p:cNvSpPr>
            <a:spLocks noChangeShapeType="1"/>
          </p:cNvSpPr>
          <p:nvPr/>
        </p:nvSpPr>
        <p:spPr bwMode="auto">
          <a:xfrm>
            <a:off x="6588125" y="652462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2877" name="Text Box 130"/>
          <p:cNvSpPr txBox="1">
            <a:spLocks noChangeArrowheads="1"/>
          </p:cNvSpPr>
          <p:nvPr/>
        </p:nvSpPr>
        <p:spPr bwMode="auto">
          <a:xfrm>
            <a:off x="6215063" y="6548438"/>
            <a:ext cx="2500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Injection period(500μsec)</a:t>
            </a:r>
          </a:p>
        </p:txBody>
      </p:sp>
      <p:sp>
        <p:nvSpPr>
          <p:cNvPr id="32878" name="Line 133"/>
          <p:cNvSpPr>
            <a:spLocks noChangeShapeType="1"/>
          </p:cNvSpPr>
          <p:nvPr/>
        </p:nvSpPr>
        <p:spPr bwMode="auto">
          <a:xfrm flipV="1">
            <a:off x="5411788" y="2133600"/>
            <a:ext cx="528637" cy="450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6" name="Line 3"/>
          <p:cNvSpPr>
            <a:spLocks noChangeShapeType="1"/>
          </p:cNvSpPr>
          <p:nvPr/>
        </p:nvSpPr>
        <p:spPr bwMode="auto">
          <a:xfrm flipV="1">
            <a:off x="2830513" y="3028950"/>
            <a:ext cx="654050" cy="522288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ea typeface="+mn-ea"/>
            </a:endParaRPr>
          </a:p>
        </p:txBody>
      </p:sp>
      <p:sp>
        <p:nvSpPr>
          <p:cNvPr id="148" name="Line 4"/>
          <p:cNvSpPr>
            <a:spLocks noChangeShapeType="1"/>
          </p:cNvSpPr>
          <p:nvPr/>
        </p:nvSpPr>
        <p:spPr bwMode="auto">
          <a:xfrm>
            <a:off x="3462338" y="3028950"/>
            <a:ext cx="993775" cy="0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ea typeface="+mn-ea"/>
            </a:endParaRPr>
          </a:p>
        </p:txBody>
      </p:sp>
      <p:sp>
        <p:nvSpPr>
          <p:cNvPr id="149" name="Line 5"/>
          <p:cNvSpPr>
            <a:spLocks noChangeShapeType="1"/>
          </p:cNvSpPr>
          <p:nvPr/>
        </p:nvSpPr>
        <p:spPr bwMode="auto">
          <a:xfrm>
            <a:off x="4437063" y="3028950"/>
            <a:ext cx="649287" cy="522288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ea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57188" y="214313"/>
            <a:ext cx="8286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>
                <a:solidFill>
                  <a:schemeClr val="accent1"/>
                </a:solidFill>
                <a:ea typeface="ＭＳ Ｐ明朝" pitchFamily="18" charset="-128"/>
              </a:rPr>
              <a:t>Measured intrinsic nonlinear</a:t>
            </a:r>
          </a:p>
          <a:p>
            <a:r>
              <a:rPr lang="en-US" altLang="ja-JP" sz="3200" b="1">
                <a:solidFill>
                  <a:schemeClr val="accent1"/>
                </a:solidFill>
                <a:ea typeface="ＭＳ Ｐ明朝" pitchFamily="18" charset="-128"/>
              </a:rPr>
              <a:t>                                   &amp; imperfection fields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52425" y="857250"/>
          <a:ext cx="3433763" cy="674688"/>
        </p:xfrm>
        <a:graphic>
          <a:graphicData uri="http://schemas.openxmlformats.org/presentationml/2006/ole">
            <p:oleObj spid="_x0000_s84994" name="数式" r:id="rId4" imgW="2577960" imgH="507960" progId="Equation.3">
              <p:embed/>
            </p:oleObj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14313" y="1512888"/>
          <a:ext cx="8715375" cy="4825365"/>
        </p:xfrm>
        <a:graphic>
          <a:graphicData uri="http://schemas.openxmlformats.org/drawingml/2006/table">
            <a:tbl>
              <a:tblPr/>
              <a:tblGrid>
                <a:gridCol w="1000125"/>
                <a:gridCol w="728662"/>
                <a:gridCol w="785813"/>
                <a:gridCol w="762000"/>
                <a:gridCol w="760412"/>
                <a:gridCol w="760413"/>
                <a:gridCol w="746125"/>
                <a:gridCol w="793750"/>
                <a:gridCol w="792162"/>
                <a:gridCol w="793750"/>
                <a:gridCol w="7921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0</a:t>
                      </a:r>
                      <a:endParaRPr kumimoji="1" lang="en-US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2</a:t>
                      </a:r>
                      <a:endParaRPr kumimoji="1" lang="ja-JP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3</a:t>
                      </a:r>
                      <a:endParaRPr kumimoji="1" lang="ja-JP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4</a:t>
                      </a:r>
                      <a:endParaRPr kumimoji="1" lang="ja-JP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5</a:t>
                      </a:r>
                      <a:endParaRPr kumimoji="1" lang="ja-JP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6</a:t>
                      </a:r>
                      <a:endParaRPr kumimoji="1" lang="ja-JP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7</a:t>
                      </a:r>
                      <a:endParaRPr kumimoji="1" lang="ja-JP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8</a:t>
                      </a:r>
                      <a:endParaRPr kumimoji="1" lang="ja-JP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1" lang="en-US" altLang="ja-JP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9</a:t>
                      </a:r>
                      <a:endParaRPr kumimoji="1" lang="ja-JP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BM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2.618E-01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-2.023E-02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-1.006E-01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3.635E-01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-1.332E+01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2.340E+02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-6.370E+04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QFL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1.943E-01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QDL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-1.951E-01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QFM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1.952E-01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1.233E+02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5.666E+08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QDX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-2.170E-01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-4.874E+02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-1.460E+09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QFN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-2.199E-01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4.939E+02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1.480E+09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QDN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-2.377E-01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-5.340E+02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-1.600E+09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QFX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1.610E-01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6.336E-04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1.667E-01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1.815E+02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5.612E+04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5.014E+08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SDA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-2.806E-01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-6.887E+05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SFA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3.826E-01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9.391E+05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SDB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-2.806E-01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-6.887E+05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STM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1.000E-03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6.882E-05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5.028E-04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5.547E-03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6.903E-01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Edge focus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-3.335E-03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Leak field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-1.136E-03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-1.193E-04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4.763E-03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-1.115E-03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3270" name="円/楕円 9"/>
          <p:cNvSpPr>
            <a:spLocks noChangeArrowheads="1"/>
          </p:cNvSpPr>
          <p:nvPr/>
        </p:nvSpPr>
        <p:spPr bwMode="auto">
          <a:xfrm>
            <a:off x="214313" y="5686425"/>
            <a:ext cx="3143250" cy="671513"/>
          </a:xfrm>
          <a:prstGeom prst="ellipse">
            <a:avLst/>
          </a:prstGeom>
          <a:noFill/>
          <a:ln w="9525" algn="ctr">
            <a:solidFill>
              <a:srgbClr val="FF33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ea typeface="ＭＳ Ｐ明朝" pitchFamily="18" charset="-128"/>
            </a:endParaRPr>
          </a:p>
        </p:txBody>
      </p:sp>
      <p:sp>
        <p:nvSpPr>
          <p:cNvPr id="3271" name="テキスト ボックス 6"/>
          <p:cNvSpPr txBox="1">
            <a:spLocks noChangeArrowheads="1"/>
          </p:cNvSpPr>
          <p:nvPr/>
        </p:nvSpPr>
        <p:spPr bwMode="auto">
          <a:xfrm>
            <a:off x="6929438" y="1184275"/>
            <a:ext cx="1935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* Tune (6.38,6.45)</a:t>
            </a:r>
            <a:endParaRPr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39713" y="195263"/>
            <a:ext cx="8286750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b="1" dirty="0">
                <a:solidFill>
                  <a:schemeClr val="accent1"/>
                </a:solidFill>
                <a:ea typeface="ＭＳ Ｐ明朝" pitchFamily="18" charset="-128"/>
              </a:rPr>
              <a:t>Foil-related beam </a:t>
            </a:r>
            <a:r>
              <a:rPr lang="en-US" altLang="ja-JP" sz="3200" b="1" dirty="0" smtClean="0">
                <a:solidFill>
                  <a:schemeClr val="accent1"/>
                </a:solidFill>
                <a:ea typeface="ＭＳ Ｐ明朝" pitchFamily="18" charset="-128"/>
              </a:rPr>
              <a:t>loss (2010)</a:t>
            </a:r>
            <a:endParaRPr lang="en-US" altLang="ja-JP" sz="3200" b="1" dirty="0">
              <a:solidFill>
                <a:schemeClr val="accent1"/>
              </a:solidFill>
              <a:ea typeface="ＭＳ Ｐ明朝" pitchFamily="18" charset="-128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193925"/>
            <a:ext cx="492918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テキスト ボックス 4"/>
          <p:cNvSpPr txBox="1">
            <a:spLocks noChangeArrowheads="1"/>
          </p:cNvSpPr>
          <p:nvPr/>
        </p:nvSpPr>
        <p:spPr bwMode="auto">
          <a:xfrm>
            <a:off x="801688" y="677863"/>
            <a:ext cx="5913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ea typeface="HGP創英角ｺﾞｼｯｸUB" pitchFamily="50" charset="-128"/>
              </a:rPr>
              <a:t>15 mA/0.2 ms/560 ns/2 bunches/25 Hz/120kW output</a:t>
            </a:r>
            <a:endParaRPr lang="ja-JP" altLang="en-US">
              <a:ea typeface="HGP創英角ｺﾞｼｯｸUB" pitchFamily="50" charset="-128"/>
            </a:endParaRPr>
          </a:p>
        </p:txBody>
      </p:sp>
      <p:sp>
        <p:nvSpPr>
          <p:cNvPr id="21509" name="テキスト ボックス 5"/>
          <p:cNvSpPr txBox="1">
            <a:spLocks noChangeArrowheads="1"/>
          </p:cNvSpPr>
          <p:nvPr/>
        </p:nvSpPr>
        <p:spPr bwMode="auto">
          <a:xfrm>
            <a:off x="827088" y="974725"/>
            <a:ext cx="301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ea typeface="HGP創英角ｺﾞｼｯｸUB" pitchFamily="50" charset="-128"/>
              </a:rPr>
              <a:t>Foil thickness ; 200 </a:t>
            </a:r>
            <a:r>
              <a:rPr lang="en-US" altLang="ja-JP">
                <a:latin typeface="Symbol" pitchFamily="18" charset="2"/>
                <a:ea typeface="HGP創英角ｺﾞｼｯｸUB" pitchFamily="50" charset="-128"/>
              </a:rPr>
              <a:t>m</a:t>
            </a:r>
            <a:r>
              <a:rPr lang="en-US" altLang="ja-JP">
                <a:ea typeface="HGP創英角ｺﾞｼｯｸUB" pitchFamily="50" charset="-128"/>
              </a:rPr>
              <a:t>g/cm</a:t>
            </a:r>
            <a:r>
              <a:rPr lang="en-US" altLang="ja-JP" baseline="30000">
                <a:ea typeface="HGP創英角ｺﾞｼｯｸUB" pitchFamily="50" charset="-128"/>
              </a:rPr>
              <a:t>2</a:t>
            </a:r>
            <a:endParaRPr lang="ja-JP" altLang="en-US" baseline="30000">
              <a:ea typeface="HGP創英角ｺﾞｼｯｸUB" pitchFamily="50" charset="-128"/>
            </a:endParaRPr>
          </a:p>
        </p:txBody>
      </p:sp>
      <p:sp>
        <p:nvSpPr>
          <p:cNvPr id="21510" name="テキスト ボックス 10"/>
          <p:cNvSpPr txBox="1">
            <a:spLocks noChangeArrowheads="1"/>
          </p:cNvSpPr>
          <p:nvPr/>
        </p:nvSpPr>
        <p:spPr bwMode="auto">
          <a:xfrm rot="-5400000">
            <a:off x="-165893" y="2480469"/>
            <a:ext cx="1344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ea typeface="HGP創英角ｺﾞｼｯｸUB" pitchFamily="50" charset="-128"/>
              </a:rPr>
              <a:t>BLM(int.)</a:t>
            </a:r>
          </a:p>
          <a:p>
            <a:pPr algn="ctr"/>
            <a:r>
              <a:rPr lang="en-US" altLang="ja-JP" sz="1600">
                <a:ea typeface="HGP創英角ｺﾞｼｯｸUB" pitchFamily="50" charset="-128"/>
              </a:rPr>
              <a:t>@H0</a:t>
            </a:r>
            <a:r>
              <a:rPr lang="ja-JP" altLang="en-US" sz="1600">
                <a:ea typeface="HGP創英角ｺﾞｼｯｸUB" pitchFamily="50" charset="-128"/>
              </a:rPr>
              <a:t> </a:t>
            </a:r>
            <a:r>
              <a:rPr lang="en-US" altLang="ja-JP" sz="1600">
                <a:ea typeface="HGP創英角ｺﾞｼｯｸUB" pitchFamily="50" charset="-128"/>
              </a:rPr>
              <a:t>branch</a:t>
            </a:r>
            <a:endParaRPr lang="ja-JP" altLang="en-US" sz="1600">
              <a:ea typeface="HGP創英角ｺﾞｼｯｸUB" pitchFamily="50" charset="-128"/>
            </a:endParaRPr>
          </a:p>
        </p:txBody>
      </p:sp>
      <p:sp>
        <p:nvSpPr>
          <p:cNvPr id="21511" name="テキスト ボックス 11"/>
          <p:cNvSpPr txBox="1">
            <a:spLocks noChangeArrowheads="1"/>
          </p:cNvSpPr>
          <p:nvPr/>
        </p:nvSpPr>
        <p:spPr bwMode="auto">
          <a:xfrm rot="-5400000">
            <a:off x="-306387" y="3932238"/>
            <a:ext cx="1638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ea typeface="HGP創英角ｺﾞｼｯｸUB" pitchFamily="50" charset="-128"/>
              </a:rPr>
              <a:t>BLM(int.)</a:t>
            </a:r>
          </a:p>
          <a:p>
            <a:pPr algn="ctr"/>
            <a:r>
              <a:rPr lang="en-US" altLang="ja-JP" sz="1600">
                <a:ea typeface="HGP創英角ｺﾞｼｯｸUB" pitchFamily="50" charset="-128"/>
              </a:rPr>
              <a:t>@QFM entrance</a:t>
            </a:r>
            <a:endParaRPr lang="ja-JP" altLang="en-US" sz="1600">
              <a:ea typeface="HGP創英角ｺﾞｼｯｸUB" pitchFamily="50" charset="-128"/>
            </a:endParaRPr>
          </a:p>
        </p:txBody>
      </p:sp>
      <p:sp>
        <p:nvSpPr>
          <p:cNvPr id="21512" name="テキスト ボックス 27"/>
          <p:cNvSpPr txBox="1">
            <a:spLocks noChangeArrowheads="1"/>
          </p:cNvSpPr>
          <p:nvPr/>
        </p:nvSpPr>
        <p:spPr bwMode="auto">
          <a:xfrm>
            <a:off x="1143000" y="2259013"/>
            <a:ext cx="16176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3399"/>
                </a:solidFill>
                <a:ea typeface="HGP創英角ｺﾞｼｯｸUB" pitchFamily="50" charset="-128"/>
              </a:rPr>
              <a:t>24.3 (# of foil hits)</a:t>
            </a:r>
            <a:endParaRPr lang="ja-JP" altLang="en-US" sz="1400">
              <a:solidFill>
                <a:srgbClr val="FF3399"/>
              </a:solidFill>
              <a:ea typeface="HGP創英角ｺﾞｼｯｸUB" pitchFamily="50" charset="-128"/>
            </a:endParaRPr>
          </a:p>
        </p:txBody>
      </p:sp>
      <p:sp>
        <p:nvSpPr>
          <p:cNvPr id="21513" name="テキスト ボックス 28"/>
          <p:cNvSpPr txBox="1">
            <a:spLocks noChangeArrowheads="1"/>
          </p:cNvSpPr>
          <p:nvPr/>
        </p:nvSpPr>
        <p:spPr bwMode="auto">
          <a:xfrm>
            <a:off x="1571625" y="2659063"/>
            <a:ext cx="49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3399"/>
                </a:solidFill>
                <a:ea typeface="HGP創英角ｺﾞｼｯｸUB" pitchFamily="50" charset="-128"/>
              </a:rPr>
              <a:t>22.8</a:t>
            </a:r>
            <a:endParaRPr lang="ja-JP" altLang="en-US" sz="1400">
              <a:solidFill>
                <a:srgbClr val="FF3399"/>
              </a:solidFill>
              <a:ea typeface="HGP創英角ｺﾞｼｯｸUB" pitchFamily="50" charset="-128"/>
            </a:endParaRPr>
          </a:p>
        </p:txBody>
      </p:sp>
      <p:sp>
        <p:nvSpPr>
          <p:cNvPr id="21514" name="テキスト ボックス 29"/>
          <p:cNvSpPr txBox="1">
            <a:spLocks noChangeArrowheads="1"/>
          </p:cNvSpPr>
          <p:nvPr/>
        </p:nvSpPr>
        <p:spPr bwMode="auto">
          <a:xfrm>
            <a:off x="1847850" y="2901950"/>
            <a:ext cx="49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3399"/>
                </a:solidFill>
                <a:ea typeface="HGP創英角ｺﾞｼｯｸUB" pitchFamily="50" charset="-128"/>
              </a:rPr>
              <a:t>13.8</a:t>
            </a:r>
            <a:endParaRPr lang="ja-JP" altLang="en-US" sz="1400">
              <a:solidFill>
                <a:srgbClr val="FF3399"/>
              </a:solidFill>
              <a:ea typeface="HGP創英角ｺﾞｼｯｸUB" pitchFamily="50" charset="-128"/>
            </a:endParaRPr>
          </a:p>
        </p:txBody>
      </p:sp>
      <p:sp>
        <p:nvSpPr>
          <p:cNvPr id="21515" name="テキスト ボックス 30"/>
          <p:cNvSpPr txBox="1">
            <a:spLocks noChangeArrowheads="1"/>
          </p:cNvSpPr>
          <p:nvPr/>
        </p:nvSpPr>
        <p:spPr bwMode="auto">
          <a:xfrm>
            <a:off x="2200275" y="3025775"/>
            <a:ext cx="509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3399"/>
                </a:solidFill>
                <a:ea typeface="HGP創英角ｺﾞｼｯｸUB" pitchFamily="50" charset="-128"/>
              </a:rPr>
              <a:t>11.0</a:t>
            </a:r>
            <a:endParaRPr lang="ja-JP" altLang="en-US" sz="1400">
              <a:solidFill>
                <a:srgbClr val="FF3399"/>
              </a:solidFill>
              <a:ea typeface="HGP創英角ｺﾞｼｯｸUB" pitchFamily="50" charset="-128"/>
            </a:endParaRPr>
          </a:p>
        </p:txBody>
      </p:sp>
      <p:sp>
        <p:nvSpPr>
          <p:cNvPr id="21516" name="テキスト ボックス 31"/>
          <p:cNvSpPr txBox="1">
            <a:spLocks noChangeArrowheads="1"/>
          </p:cNvSpPr>
          <p:nvPr/>
        </p:nvSpPr>
        <p:spPr bwMode="auto">
          <a:xfrm>
            <a:off x="2608263" y="3144838"/>
            <a:ext cx="409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3399"/>
                </a:solidFill>
                <a:ea typeface="HGP創英角ｺﾞｼｯｸUB" pitchFamily="50" charset="-128"/>
              </a:rPr>
              <a:t>8.8</a:t>
            </a:r>
            <a:endParaRPr lang="ja-JP" altLang="en-US" sz="1400">
              <a:solidFill>
                <a:srgbClr val="FF3399"/>
              </a:solidFill>
              <a:ea typeface="HGP創英角ｺﾞｼｯｸUB" pitchFamily="50" charset="-128"/>
            </a:endParaRPr>
          </a:p>
        </p:txBody>
      </p:sp>
      <p:sp>
        <p:nvSpPr>
          <p:cNvPr id="21517" name="テキスト ボックス 19"/>
          <p:cNvSpPr txBox="1">
            <a:spLocks noChangeArrowheads="1"/>
          </p:cNvSpPr>
          <p:nvPr/>
        </p:nvSpPr>
        <p:spPr bwMode="auto">
          <a:xfrm>
            <a:off x="3700463" y="2516188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3399"/>
                </a:solidFill>
              </a:rPr>
              <a:t>BLM signal/foil hits</a:t>
            </a:r>
            <a:endParaRPr lang="ja-JP" altLang="en-US" sz="1400">
              <a:solidFill>
                <a:srgbClr val="FF3399"/>
              </a:solidFill>
            </a:endParaRPr>
          </a:p>
        </p:txBody>
      </p:sp>
      <p:sp>
        <p:nvSpPr>
          <p:cNvPr id="21518" name="テキスト ボックス 20"/>
          <p:cNvSpPr txBox="1">
            <a:spLocks noChangeArrowheads="1"/>
          </p:cNvSpPr>
          <p:nvPr/>
        </p:nvSpPr>
        <p:spPr bwMode="auto">
          <a:xfrm>
            <a:off x="1000125" y="1292225"/>
            <a:ext cx="41275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The number of foil hits can be reduced</a:t>
            </a:r>
          </a:p>
          <a:p>
            <a:r>
              <a:rPr lang="en-US" altLang="ja-JP">
                <a:solidFill>
                  <a:srgbClr val="FF0000"/>
                </a:solidFill>
              </a:rPr>
              <a:t>    - by the transverse painting</a:t>
            </a:r>
          </a:p>
          <a:p>
            <a:r>
              <a:rPr lang="en-US" altLang="ja-JP">
                <a:solidFill>
                  <a:srgbClr val="FF0000"/>
                </a:solidFill>
              </a:rPr>
              <a:t>    - by optimizing the foil position</a:t>
            </a:r>
            <a:endParaRPr lang="ja-JP" altLang="en-US">
              <a:solidFill>
                <a:srgbClr val="FF0000"/>
              </a:solidFill>
            </a:endParaRPr>
          </a:p>
        </p:txBody>
      </p:sp>
      <p:cxnSp>
        <p:nvCxnSpPr>
          <p:cNvPr id="21519" name="直線コネクタ 27"/>
          <p:cNvCxnSpPr>
            <a:cxnSpLocks noChangeShapeType="1"/>
          </p:cNvCxnSpPr>
          <p:nvPr/>
        </p:nvCxnSpPr>
        <p:spPr bwMode="auto">
          <a:xfrm rot="5400000">
            <a:off x="-500856" y="4615657"/>
            <a:ext cx="38750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oval" w="med" len="med"/>
          </a:ln>
        </p:spPr>
      </p:cxnSp>
      <p:sp>
        <p:nvSpPr>
          <p:cNvPr id="21520" name="テキスト ボックス 28"/>
          <p:cNvSpPr txBox="1">
            <a:spLocks noChangeArrowheads="1"/>
          </p:cNvSpPr>
          <p:nvPr/>
        </p:nvSpPr>
        <p:spPr bwMode="auto">
          <a:xfrm>
            <a:off x="1446213" y="6361113"/>
            <a:ext cx="4675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u="sng"/>
              <a:t>H paint (150</a:t>
            </a:r>
            <a:r>
              <a:rPr lang="en-US" altLang="ja-JP" sz="1600" u="sng">
                <a:latin typeface="Symbol" pitchFamily="18" charset="2"/>
              </a:rPr>
              <a:t>p</a:t>
            </a:r>
            <a:r>
              <a:rPr lang="en-US" altLang="ja-JP" sz="1600" u="sng"/>
              <a:t> mm mrad), </a:t>
            </a:r>
            <a:r>
              <a:rPr lang="en-US" altLang="ja-JP" sz="1600" u="sng">
                <a:latin typeface="Symbol" pitchFamily="18" charset="2"/>
              </a:rPr>
              <a:t>D</a:t>
            </a:r>
            <a:r>
              <a:rPr lang="en-US" altLang="ja-JP" sz="1600" u="sng"/>
              <a:t>x=15 mm, </a:t>
            </a:r>
            <a:r>
              <a:rPr lang="en-US" altLang="ja-JP" sz="1600" u="sng">
                <a:latin typeface="Symbol" pitchFamily="18" charset="2"/>
              </a:rPr>
              <a:t>D</a:t>
            </a:r>
            <a:r>
              <a:rPr lang="en-US" altLang="ja-JP" sz="1600" u="sng"/>
              <a:t>y=20 mm</a:t>
            </a:r>
            <a:endParaRPr lang="ja-JP" altLang="en-US" sz="1600" u="sng"/>
          </a:p>
        </p:txBody>
      </p:sp>
      <p:cxnSp>
        <p:nvCxnSpPr>
          <p:cNvPr id="21521" name="直線コネクタ 30"/>
          <p:cNvCxnSpPr>
            <a:cxnSpLocks noChangeShapeType="1"/>
          </p:cNvCxnSpPr>
          <p:nvPr/>
        </p:nvCxnSpPr>
        <p:spPr bwMode="auto">
          <a:xfrm rot="5400000">
            <a:off x="35719" y="4445794"/>
            <a:ext cx="350043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oval" w="med" len="med"/>
          </a:ln>
        </p:spPr>
      </p:cxnSp>
      <p:sp>
        <p:nvSpPr>
          <p:cNvPr id="21522" name="テキスト ボックス 32"/>
          <p:cNvSpPr txBox="1">
            <a:spLocks noChangeArrowheads="1"/>
          </p:cNvSpPr>
          <p:nvPr/>
        </p:nvSpPr>
        <p:spPr bwMode="auto">
          <a:xfrm>
            <a:off x="1778000" y="6007100"/>
            <a:ext cx="3181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u="sng">
                <a:solidFill>
                  <a:srgbClr val="FF0000"/>
                </a:solidFill>
              </a:rPr>
              <a:t>H&amp;V anti-paint (150</a:t>
            </a:r>
            <a:r>
              <a:rPr lang="en-US" altLang="ja-JP" sz="1600" u="sng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1600" u="sng">
                <a:solidFill>
                  <a:srgbClr val="FF0000"/>
                </a:solidFill>
              </a:rPr>
              <a:t> mm mrad)</a:t>
            </a:r>
            <a:endParaRPr lang="ja-JP" altLang="en-US" sz="1600" u="sng">
              <a:solidFill>
                <a:srgbClr val="FF0000"/>
              </a:solidFill>
            </a:endParaRPr>
          </a:p>
        </p:txBody>
      </p:sp>
      <p:cxnSp>
        <p:nvCxnSpPr>
          <p:cNvPr id="21523" name="直線コネクタ 33"/>
          <p:cNvCxnSpPr>
            <a:cxnSpLocks noChangeShapeType="1"/>
          </p:cNvCxnSpPr>
          <p:nvPr/>
        </p:nvCxnSpPr>
        <p:spPr bwMode="auto">
          <a:xfrm rot="5400000">
            <a:off x="754063" y="4467225"/>
            <a:ext cx="2743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oval" w="med" len="med"/>
          </a:ln>
        </p:spPr>
      </p:cxnSp>
      <p:sp>
        <p:nvSpPr>
          <p:cNvPr id="21524" name="テキスト ボックス 35"/>
          <p:cNvSpPr txBox="1">
            <a:spLocks noChangeArrowheads="1"/>
          </p:cNvSpPr>
          <p:nvPr/>
        </p:nvSpPr>
        <p:spPr bwMode="auto">
          <a:xfrm>
            <a:off x="2100263" y="5651500"/>
            <a:ext cx="10556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u="sng">
                <a:latin typeface="Symbol" pitchFamily="18" charset="2"/>
              </a:rPr>
              <a:t>D</a:t>
            </a:r>
            <a:r>
              <a:rPr lang="en-US" altLang="ja-JP" sz="1600" u="sng"/>
              <a:t>x=9 mm</a:t>
            </a:r>
            <a:endParaRPr lang="ja-JP" altLang="en-US" sz="1600" u="sng"/>
          </a:p>
        </p:txBody>
      </p:sp>
      <p:cxnSp>
        <p:nvCxnSpPr>
          <p:cNvPr id="21525" name="直線コネクタ 38"/>
          <p:cNvCxnSpPr>
            <a:cxnSpLocks noChangeShapeType="1"/>
          </p:cNvCxnSpPr>
          <p:nvPr/>
        </p:nvCxnSpPr>
        <p:spPr bwMode="auto">
          <a:xfrm rot="5400000">
            <a:off x="1270000" y="4294188"/>
            <a:ext cx="23749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oval" w="med" len="med"/>
          </a:ln>
        </p:spPr>
      </p:cxnSp>
      <p:cxnSp>
        <p:nvCxnSpPr>
          <p:cNvPr id="21526" name="直線コネクタ 40"/>
          <p:cNvCxnSpPr>
            <a:cxnSpLocks noChangeShapeType="1"/>
          </p:cNvCxnSpPr>
          <p:nvPr/>
        </p:nvCxnSpPr>
        <p:spPr bwMode="auto">
          <a:xfrm rot="5400000">
            <a:off x="1767681" y="4160044"/>
            <a:ext cx="20716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 type="oval" w="med" len="med"/>
          </a:ln>
        </p:spPr>
      </p:cxnSp>
      <p:sp>
        <p:nvSpPr>
          <p:cNvPr id="21527" name="テキスト ボックス 46"/>
          <p:cNvSpPr txBox="1">
            <a:spLocks noChangeArrowheads="1"/>
          </p:cNvSpPr>
          <p:nvPr/>
        </p:nvSpPr>
        <p:spPr bwMode="auto">
          <a:xfrm>
            <a:off x="2428875" y="5300663"/>
            <a:ext cx="1166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u="sng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ja-JP" sz="1600" u="sng">
                <a:solidFill>
                  <a:srgbClr val="FF0000"/>
                </a:solidFill>
              </a:rPr>
              <a:t>y=10 mm</a:t>
            </a:r>
            <a:endParaRPr lang="ja-JP" altLang="en-US" sz="1600" u="sng">
              <a:solidFill>
                <a:srgbClr val="FF0000"/>
              </a:solidFill>
            </a:endParaRPr>
          </a:p>
        </p:txBody>
      </p:sp>
      <p:sp>
        <p:nvSpPr>
          <p:cNvPr id="21528" name="テキスト ボックス 47"/>
          <p:cNvSpPr txBox="1">
            <a:spLocks noChangeArrowheads="1"/>
          </p:cNvSpPr>
          <p:nvPr/>
        </p:nvSpPr>
        <p:spPr bwMode="auto">
          <a:xfrm>
            <a:off x="2784475" y="4997450"/>
            <a:ext cx="1055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u="sng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ja-JP" sz="1600" u="sng">
                <a:solidFill>
                  <a:srgbClr val="FF0000"/>
                </a:solidFill>
              </a:rPr>
              <a:t>x=7 mm</a:t>
            </a:r>
            <a:endParaRPr lang="ja-JP" altLang="en-US" sz="1600" u="sng">
              <a:solidFill>
                <a:srgbClr val="FF0000"/>
              </a:solidFill>
            </a:endParaRPr>
          </a:p>
        </p:txBody>
      </p:sp>
      <p:sp>
        <p:nvSpPr>
          <p:cNvPr id="21529" name="角丸四角形 6"/>
          <p:cNvSpPr>
            <a:spLocks noChangeArrowheads="1"/>
          </p:cNvSpPr>
          <p:nvPr/>
        </p:nvSpPr>
        <p:spPr bwMode="auto">
          <a:xfrm rot="-5400000">
            <a:off x="6786563" y="4240212"/>
            <a:ext cx="928688" cy="3071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ea typeface="ＭＳ Ｐ明朝" pitchFamily="18" charset="-128"/>
            </a:endParaRPr>
          </a:p>
        </p:txBody>
      </p:sp>
      <p:sp>
        <p:nvSpPr>
          <p:cNvPr id="21530" name="円/楕円 4"/>
          <p:cNvSpPr>
            <a:spLocks noChangeArrowheads="1"/>
          </p:cNvSpPr>
          <p:nvPr/>
        </p:nvSpPr>
        <p:spPr bwMode="auto">
          <a:xfrm>
            <a:off x="5715000" y="5464175"/>
            <a:ext cx="357188" cy="2857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ea typeface="ＭＳ Ｐ明朝" pitchFamily="18" charset="-128"/>
            </a:endParaRPr>
          </a:p>
        </p:txBody>
      </p:sp>
      <p:cxnSp>
        <p:nvCxnSpPr>
          <p:cNvPr id="21531" name="直線コネクタ 5"/>
          <p:cNvCxnSpPr>
            <a:cxnSpLocks noChangeShapeType="1"/>
          </p:cNvCxnSpPr>
          <p:nvPr/>
        </p:nvCxnSpPr>
        <p:spPr bwMode="auto">
          <a:xfrm rot="5400000">
            <a:off x="5270500" y="5799138"/>
            <a:ext cx="12604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1532" name="直線コネクタ 6"/>
          <p:cNvCxnSpPr>
            <a:cxnSpLocks noChangeShapeType="1"/>
          </p:cNvCxnSpPr>
          <p:nvPr/>
        </p:nvCxnSpPr>
        <p:spPr bwMode="auto">
          <a:xfrm rot="5400000">
            <a:off x="5084762" y="5799138"/>
            <a:ext cx="12604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1533" name="テキスト ボックス 7"/>
          <p:cNvSpPr txBox="1">
            <a:spLocks noChangeArrowheads="1"/>
          </p:cNvSpPr>
          <p:nvPr/>
        </p:nvSpPr>
        <p:spPr bwMode="auto">
          <a:xfrm>
            <a:off x="5602288" y="4854575"/>
            <a:ext cx="44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  <a:ea typeface="HGP創英角ｺﾞｼｯｸUB" pitchFamily="50" charset="-128"/>
              </a:rPr>
              <a:t>D</a:t>
            </a:r>
            <a:r>
              <a:rPr lang="en-US" altLang="ja-JP">
                <a:ea typeface="HGP創英角ｺﾞｼｯｸUB" pitchFamily="50" charset="-128"/>
              </a:rPr>
              <a:t>x</a:t>
            </a:r>
            <a:endParaRPr lang="ja-JP" altLang="en-US">
              <a:ea typeface="HGP創英角ｺﾞｼｯｸUB" pitchFamily="50" charset="-128"/>
            </a:endParaRPr>
          </a:p>
        </p:txBody>
      </p:sp>
      <p:sp>
        <p:nvSpPr>
          <p:cNvPr id="21534" name="テキスト ボックス 9"/>
          <p:cNvSpPr txBox="1">
            <a:spLocks noChangeArrowheads="1"/>
          </p:cNvSpPr>
          <p:nvPr/>
        </p:nvSpPr>
        <p:spPr bwMode="auto">
          <a:xfrm>
            <a:off x="6500813" y="5311775"/>
            <a:ext cx="210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ea typeface="HGP創英角ｺﾞｼｯｸUB" pitchFamily="50" charset="-128"/>
              </a:rPr>
              <a:t>Current foil size</a:t>
            </a:r>
          </a:p>
          <a:p>
            <a:r>
              <a:rPr lang="ja-JP" altLang="en-US" sz="1600">
                <a:ea typeface="HGP創英角ｺﾞｼｯｸUB" pitchFamily="50" charset="-128"/>
              </a:rPr>
              <a:t>　</a:t>
            </a:r>
            <a:r>
              <a:rPr lang="en-US" altLang="ja-JP" sz="1600">
                <a:ea typeface="HGP創英角ｺﾞｼｯｸUB" pitchFamily="50" charset="-128"/>
              </a:rPr>
              <a:t>110(H)x40(V)  mm</a:t>
            </a:r>
            <a:r>
              <a:rPr lang="en-US" altLang="ja-JP" sz="1600" baseline="30000">
                <a:ea typeface="HGP創英角ｺﾞｼｯｸUB" pitchFamily="50" charset="-128"/>
              </a:rPr>
              <a:t>2</a:t>
            </a:r>
          </a:p>
        </p:txBody>
      </p:sp>
      <p:cxnSp>
        <p:nvCxnSpPr>
          <p:cNvPr id="21535" name="直線コネクタ 11"/>
          <p:cNvCxnSpPr>
            <a:cxnSpLocks noChangeShapeType="1"/>
          </p:cNvCxnSpPr>
          <p:nvPr/>
        </p:nvCxnSpPr>
        <p:spPr bwMode="auto">
          <a:xfrm>
            <a:off x="5214938" y="5611813"/>
            <a:ext cx="10715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1536" name="直線コネクタ 12"/>
          <p:cNvCxnSpPr>
            <a:cxnSpLocks noChangeShapeType="1"/>
          </p:cNvCxnSpPr>
          <p:nvPr/>
        </p:nvCxnSpPr>
        <p:spPr bwMode="auto">
          <a:xfrm>
            <a:off x="5224463" y="5311775"/>
            <a:ext cx="10715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1537" name="テキスト ボックス 13"/>
          <p:cNvSpPr txBox="1">
            <a:spLocks noChangeArrowheads="1"/>
          </p:cNvSpPr>
          <p:nvPr/>
        </p:nvSpPr>
        <p:spPr bwMode="auto">
          <a:xfrm>
            <a:off x="5214938" y="5280025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  <a:ea typeface="HGP創英角ｺﾞｼｯｸUB" pitchFamily="50" charset="-128"/>
              </a:rPr>
              <a:t>D</a:t>
            </a:r>
            <a:r>
              <a:rPr lang="en-US" altLang="ja-JP">
                <a:ea typeface="HGP創英角ｺﾞｼｯｸUB" pitchFamily="50" charset="-128"/>
              </a:rPr>
              <a:t>y</a:t>
            </a:r>
            <a:endParaRPr lang="ja-JP" altLang="en-US">
              <a:ea typeface="HGP創英角ｺﾞｼｯｸUB" pitchFamily="50" charset="-128"/>
            </a:endParaRPr>
          </a:p>
        </p:txBody>
      </p:sp>
      <p:sp>
        <p:nvSpPr>
          <p:cNvPr id="21538" name="テキスト ボックス 58"/>
          <p:cNvSpPr txBox="1">
            <a:spLocks noChangeArrowheads="1"/>
          </p:cNvSpPr>
          <p:nvPr/>
        </p:nvSpPr>
        <p:spPr bwMode="auto">
          <a:xfrm>
            <a:off x="5929313" y="5857875"/>
            <a:ext cx="2487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C000"/>
                </a:solidFill>
              </a:rPr>
              <a:t>Linac beam ~7x7 mm</a:t>
            </a:r>
            <a:r>
              <a:rPr lang="en-US" altLang="ja-JP" b="1" baseline="30000">
                <a:solidFill>
                  <a:srgbClr val="FFC000"/>
                </a:solidFill>
              </a:rPr>
              <a:t>2</a:t>
            </a:r>
            <a:endParaRPr lang="ja-JP" altLang="en-US" b="1" baseline="30000">
              <a:solidFill>
                <a:srgbClr val="FFC000"/>
              </a:solidFill>
            </a:endParaRPr>
          </a:p>
        </p:txBody>
      </p:sp>
      <p:sp>
        <p:nvSpPr>
          <p:cNvPr id="21539" name="円/楕円 59"/>
          <p:cNvSpPr>
            <a:spLocks noChangeArrowheads="1"/>
          </p:cNvSpPr>
          <p:nvPr/>
        </p:nvSpPr>
        <p:spPr bwMode="auto">
          <a:xfrm>
            <a:off x="2597150" y="2840038"/>
            <a:ext cx="428625" cy="20002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>
              <a:ea typeface="ＭＳ Ｐ明朝" pitchFamily="18" charset="-128"/>
            </a:endParaRPr>
          </a:p>
        </p:txBody>
      </p:sp>
      <p:sp>
        <p:nvSpPr>
          <p:cNvPr id="37" name="スライド番号プレースホル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A2-A1CA-4656-8272-F5CC271DFD08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  <p:sp>
        <p:nvSpPr>
          <p:cNvPr id="38" name="フッター プレースホルダ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Hiroyuki Harada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85CCC-A302-43F5-9176-8DB07162F153}" type="slidenum">
              <a:rPr lang="en-US" altLang="ja-JP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33795" name="Rectangle 141"/>
          <p:cNvSpPr>
            <a:spLocks noChangeArrowheads="1"/>
          </p:cNvSpPr>
          <p:nvPr/>
        </p:nvSpPr>
        <p:spPr bwMode="auto">
          <a:xfrm>
            <a:off x="0" y="3807103"/>
            <a:ext cx="91440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6480175" y="6130925"/>
            <a:ext cx="1763713" cy="250825"/>
            <a:chOff x="1020" y="1525"/>
            <a:chExt cx="1451" cy="136"/>
          </a:xfrm>
        </p:grpSpPr>
        <p:sp>
          <p:nvSpPr>
            <p:cNvPr id="33916" name="正方形/長方形 22"/>
            <p:cNvSpPr>
              <a:spLocks noChangeArrowheads="1"/>
            </p:cNvSpPr>
            <p:nvPr/>
          </p:nvSpPr>
          <p:spPr bwMode="auto">
            <a:xfrm>
              <a:off x="1020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17" name="正方形/長方形 22"/>
            <p:cNvSpPr>
              <a:spLocks noChangeArrowheads="1"/>
            </p:cNvSpPr>
            <p:nvPr/>
          </p:nvSpPr>
          <p:spPr bwMode="auto">
            <a:xfrm>
              <a:off x="106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18" name="正方形/長方形 22"/>
            <p:cNvSpPr>
              <a:spLocks noChangeArrowheads="1"/>
            </p:cNvSpPr>
            <p:nvPr/>
          </p:nvSpPr>
          <p:spPr bwMode="auto">
            <a:xfrm>
              <a:off x="111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19" name="正方形/長方形 22"/>
            <p:cNvSpPr>
              <a:spLocks noChangeArrowheads="1"/>
            </p:cNvSpPr>
            <p:nvPr/>
          </p:nvSpPr>
          <p:spPr bwMode="auto">
            <a:xfrm>
              <a:off x="115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20" name="正方形/長方形 22"/>
            <p:cNvSpPr>
              <a:spLocks noChangeArrowheads="1"/>
            </p:cNvSpPr>
            <p:nvPr/>
          </p:nvSpPr>
          <p:spPr bwMode="auto">
            <a:xfrm>
              <a:off x="120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21" name="正方形/長方形 22"/>
            <p:cNvSpPr>
              <a:spLocks noChangeArrowheads="1"/>
            </p:cNvSpPr>
            <p:nvPr/>
          </p:nvSpPr>
          <p:spPr bwMode="auto">
            <a:xfrm>
              <a:off x="1247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22" name="正方形/長方形 22"/>
            <p:cNvSpPr>
              <a:spLocks noChangeArrowheads="1"/>
            </p:cNvSpPr>
            <p:nvPr/>
          </p:nvSpPr>
          <p:spPr bwMode="auto">
            <a:xfrm>
              <a:off x="1292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23" name="正方形/長方形 22"/>
            <p:cNvSpPr>
              <a:spLocks noChangeArrowheads="1"/>
            </p:cNvSpPr>
            <p:nvPr/>
          </p:nvSpPr>
          <p:spPr bwMode="auto">
            <a:xfrm>
              <a:off x="1337" y="1526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24" name="正方形/長方形 22"/>
            <p:cNvSpPr>
              <a:spLocks noChangeArrowheads="1"/>
            </p:cNvSpPr>
            <p:nvPr/>
          </p:nvSpPr>
          <p:spPr bwMode="auto">
            <a:xfrm>
              <a:off x="1383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25" name="正方形/長方形 22"/>
            <p:cNvSpPr>
              <a:spLocks noChangeArrowheads="1"/>
            </p:cNvSpPr>
            <p:nvPr/>
          </p:nvSpPr>
          <p:spPr bwMode="auto">
            <a:xfrm>
              <a:off x="1428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26" name="正方形/長方形 22"/>
            <p:cNvSpPr>
              <a:spLocks noChangeArrowheads="1"/>
            </p:cNvSpPr>
            <p:nvPr/>
          </p:nvSpPr>
          <p:spPr bwMode="auto">
            <a:xfrm>
              <a:off x="1473" y="1526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27" name="正方形/長方形 22"/>
            <p:cNvSpPr>
              <a:spLocks noChangeArrowheads="1"/>
            </p:cNvSpPr>
            <p:nvPr/>
          </p:nvSpPr>
          <p:spPr bwMode="auto">
            <a:xfrm>
              <a:off x="1519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28" name="正方形/長方形 22"/>
            <p:cNvSpPr>
              <a:spLocks noChangeArrowheads="1"/>
            </p:cNvSpPr>
            <p:nvPr/>
          </p:nvSpPr>
          <p:spPr bwMode="auto">
            <a:xfrm>
              <a:off x="1564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29" name="正方形/長方形 22"/>
            <p:cNvSpPr>
              <a:spLocks noChangeArrowheads="1"/>
            </p:cNvSpPr>
            <p:nvPr/>
          </p:nvSpPr>
          <p:spPr bwMode="auto">
            <a:xfrm>
              <a:off x="1609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30" name="正方形/長方形 22"/>
            <p:cNvSpPr>
              <a:spLocks noChangeArrowheads="1"/>
            </p:cNvSpPr>
            <p:nvPr/>
          </p:nvSpPr>
          <p:spPr bwMode="auto">
            <a:xfrm>
              <a:off x="165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31" name="正方形/長方形 22"/>
            <p:cNvSpPr>
              <a:spLocks noChangeArrowheads="1"/>
            </p:cNvSpPr>
            <p:nvPr/>
          </p:nvSpPr>
          <p:spPr bwMode="auto">
            <a:xfrm>
              <a:off x="1700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32" name="正方形/長方形 22"/>
            <p:cNvSpPr>
              <a:spLocks noChangeArrowheads="1"/>
            </p:cNvSpPr>
            <p:nvPr/>
          </p:nvSpPr>
          <p:spPr bwMode="auto">
            <a:xfrm>
              <a:off x="174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33" name="正方形/長方形 22"/>
            <p:cNvSpPr>
              <a:spLocks noChangeArrowheads="1"/>
            </p:cNvSpPr>
            <p:nvPr/>
          </p:nvSpPr>
          <p:spPr bwMode="auto">
            <a:xfrm>
              <a:off x="179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34" name="正方形/長方形 22"/>
            <p:cNvSpPr>
              <a:spLocks noChangeArrowheads="1"/>
            </p:cNvSpPr>
            <p:nvPr/>
          </p:nvSpPr>
          <p:spPr bwMode="auto">
            <a:xfrm>
              <a:off x="183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35" name="正方形/長方形 22"/>
            <p:cNvSpPr>
              <a:spLocks noChangeArrowheads="1"/>
            </p:cNvSpPr>
            <p:nvPr/>
          </p:nvSpPr>
          <p:spPr bwMode="auto">
            <a:xfrm>
              <a:off x="1882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36" name="正方形/長方形 22"/>
            <p:cNvSpPr>
              <a:spLocks noChangeArrowheads="1"/>
            </p:cNvSpPr>
            <p:nvPr/>
          </p:nvSpPr>
          <p:spPr bwMode="auto">
            <a:xfrm>
              <a:off x="1927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37" name="正方形/長方形 22"/>
            <p:cNvSpPr>
              <a:spLocks noChangeArrowheads="1"/>
            </p:cNvSpPr>
            <p:nvPr/>
          </p:nvSpPr>
          <p:spPr bwMode="auto">
            <a:xfrm>
              <a:off x="1972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38" name="正方形/長方形 22"/>
            <p:cNvSpPr>
              <a:spLocks noChangeArrowheads="1"/>
            </p:cNvSpPr>
            <p:nvPr/>
          </p:nvSpPr>
          <p:spPr bwMode="auto">
            <a:xfrm>
              <a:off x="2018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39" name="正方形/長方形 22"/>
            <p:cNvSpPr>
              <a:spLocks noChangeArrowheads="1"/>
            </p:cNvSpPr>
            <p:nvPr/>
          </p:nvSpPr>
          <p:spPr bwMode="auto">
            <a:xfrm>
              <a:off x="2063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40" name="正方形/長方形 22"/>
            <p:cNvSpPr>
              <a:spLocks noChangeArrowheads="1"/>
            </p:cNvSpPr>
            <p:nvPr/>
          </p:nvSpPr>
          <p:spPr bwMode="auto">
            <a:xfrm>
              <a:off x="2108" y="1526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41" name="正方形/長方形 22"/>
            <p:cNvSpPr>
              <a:spLocks noChangeArrowheads="1"/>
            </p:cNvSpPr>
            <p:nvPr/>
          </p:nvSpPr>
          <p:spPr bwMode="auto">
            <a:xfrm>
              <a:off x="2154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42" name="正方形/長方形 22"/>
            <p:cNvSpPr>
              <a:spLocks noChangeArrowheads="1"/>
            </p:cNvSpPr>
            <p:nvPr/>
          </p:nvSpPr>
          <p:spPr bwMode="auto">
            <a:xfrm>
              <a:off x="2199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43" name="正方形/長方形 22"/>
            <p:cNvSpPr>
              <a:spLocks noChangeArrowheads="1"/>
            </p:cNvSpPr>
            <p:nvPr/>
          </p:nvSpPr>
          <p:spPr bwMode="auto">
            <a:xfrm>
              <a:off x="224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44" name="正方形/長方形 22"/>
            <p:cNvSpPr>
              <a:spLocks noChangeArrowheads="1"/>
            </p:cNvSpPr>
            <p:nvPr/>
          </p:nvSpPr>
          <p:spPr bwMode="auto">
            <a:xfrm>
              <a:off x="2290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45" name="正方形/長方形 22"/>
            <p:cNvSpPr>
              <a:spLocks noChangeArrowheads="1"/>
            </p:cNvSpPr>
            <p:nvPr/>
          </p:nvSpPr>
          <p:spPr bwMode="auto">
            <a:xfrm>
              <a:off x="233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46" name="正方形/長方形 22"/>
            <p:cNvSpPr>
              <a:spLocks noChangeArrowheads="1"/>
            </p:cNvSpPr>
            <p:nvPr/>
          </p:nvSpPr>
          <p:spPr bwMode="auto">
            <a:xfrm>
              <a:off x="238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3947" name="正方形/長方形 22"/>
            <p:cNvSpPr>
              <a:spLocks noChangeArrowheads="1"/>
            </p:cNvSpPr>
            <p:nvPr/>
          </p:nvSpPr>
          <p:spPr bwMode="auto">
            <a:xfrm>
              <a:off x="242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</p:grp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497888" cy="820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Horizontal Painting Injection Process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1509713" y="3500438"/>
            <a:ext cx="254000" cy="5080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V="1">
            <a:off x="1762125" y="3440113"/>
            <a:ext cx="755650" cy="60325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 flipV="1">
            <a:off x="2517775" y="3429000"/>
            <a:ext cx="325438" cy="11113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V="1">
            <a:off x="2830513" y="2781300"/>
            <a:ext cx="661987" cy="649288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3492500" y="2781300"/>
            <a:ext cx="944563" cy="79375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4427538" y="2852738"/>
            <a:ext cx="649287" cy="504825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5076825" y="3357563"/>
            <a:ext cx="358775" cy="142875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6227763" y="3500438"/>
            <a:ext cx="288925" cy="73025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1509713" y="325120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1762125" y="325120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>
            <a:off x="3551238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4370388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>
            <a:off x="5149850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>
            <a:off x="6486525" y="325120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>
            <a:off x="5411788" y="1695450"/>
            <a:ext cx="0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1284288" y="2936875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PB1,2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965825" y="2936875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PB3,4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2265363" y="1352550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QFL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5187950" y="1352550"/>
            <a:ext cx="630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QDL</a:t>
            </a:r>
          </a:p>
        </p:txBody>
      </p:sp>
      <p:sp>
        <p:nvSpPr>
          <p:cNvPr id="33817" name="Text Box 26"/>
          <p:cNvSpPr txBox="1">
            <a:spLocks noChangeArrowheads="1"/>
          </p:cNvSpPr>
          <p:nvPr/>
        </p:nvSpPr>
        <p:spPr bwMode="auto">
          <a:xfrm>
            <a:off x="2530475" y="3740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SB1</a:t>
            </a:r>
          </a:p>
        </p:txBody>
      </p:sp>
      <p:sp>
        <p:nvSpPr>
          <p:cNvPr id="33818" name="Text Box 27"/>
          <p:cNvSpPr txBox="1">
            <a:spLocks noChangeArrowheads="1"/>
          </p:cNvSpPr>
          <p:nvPr/>
        </p:nvSpPr>
        <p:spPr bwMode="auto">
          <a:xfrm>
            <a:off x="3200400" y="3740150"/>
            <a:ext cx="693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SB2</a:t>
            </a:r>
          </a:p>
        </p:txBody>
      </p:sp>
      <p:sp>
        <p:nvSpPr>
          <p:cNvPr id="33819" name="Text Box 28"/>
          <p:cNvSpPr txBox="1">
            <a:spLocks noChangeArrowheads="1"/>
          </p:cNvSpPr>
          <p:nvPr/>
        </p:nvSpPr>
        <p:spPr bwMode="auto">
          <a:xfrm>
            <a:off x="4154488" y="3740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SB3</a:t>
            </a:r>
          </a:p>
        </p:txBody>
      </p:sp>
      <p:sp>
        <p:nvSpPr>
          <p:cNvPr id="33820" name="Text Box 29"/>
          <p:cNvSpPr txBox="1">
            <a:spLocks noChangeArrowheads="1"/>
          </p:cNvSpPr>
          <p:nvPr/>
        </p:nvSpPr>
        <p:spPr bwMode="auto">
          <a:xfrm>
            <a:off x="4835525" y="3740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SB4</a:t>
            </a:r>
          </a:p>
        </p:txBody>
      </p:sp>
      <p:sp>
        <p:nvSpPr>
          <p:cNvPr id="33821" name="Text Box 30"/>
          <p:cNvSpPr txBox="1">
            <a:spLocks noChangeArrowheads="1"/>
          </p:cNvSpPr>
          <p:nvPr/>
        </p:nvSpPr>
        <p:spPr bwMode="auto">
          <a:xfrm>
            <a:off x="742950" y="211296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x</a:t>
            </a:r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 flipH="1" flipV="1">
            <a:off x="1636713" y="1352550"/>
            <a:ext cx="188912" cy="3619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3" name="Text Box 32"/>
          <p:cNvSpPr txBox="1">
            <a:spLocks noChangeArrowheads="1"/>
          </p:cNvSpPr>
          <p:nvPr/>
        </p:nvSpPr>
        <p:spPr bwMode="auto">
          <a:xfrm>
            <a:off x="1454150" y="2138363"/>
            <a:ext cx="941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009900"/>
                </a:solidFill>
              </a:rPr>
              <a:t>ISEP1,2</a:t>
            </a:r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>
            <a:off x="1825625" y="1690688"/>
            <a:ext cx="314325" cy="1190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5" name="Line 34"/>
          <p:cNvSpPr>
            <a:spLocks noChangeShapeType="1"/>
          </p:cNvSpPr>
          <p:nvPr/>
        </p:nvSpPr>
        <p:spPr bwMode="auto">
          <a:xfrm>
            <a:off x="2122488" y="1809750"/>
            <a:ext cx="395287" cy="746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>
            <a:off x="2530475" y="1884363"/>
            <a:ext cx="341313" cy="1127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>
            <a:off x="2830513" y="1971675"/>
            <a:ext cx="661987" cy="593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>
            <a:off x="3960813" y="1989138"/>
            <a:ext cx="0" cy="7826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9" name="Text Box 38"/>
          <p:cNvSpPr txBox="1">
            <a:spLocks noChangeArrowheads="1"/>
          </p:cNvSpPr>
          <p:nvPr/>
        </p:nvSpPr>
        <p:spPr bwMode="auto">
          <a:xfrm>
            <a:off x="3708400" y="1755775"/>
            <a:ext cx="89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solidFill>
                  <a:srgbClr val="00FF00"/>
                </a:solidFill>
              </a:rPr>
              <a:t>1st foil</a:t>
            </a:r>
          </a:p>
        </p:txBody>
      </p:sp>
      <p:sp>
        <p:nvSpPr>
          <p:cNvPr id="33830" name="Text Box 39"/>
          <p:cNvSpPr txBox="1">
            <a:spLocks noChangeArrowheads="1"/>
          </p:cNvSpPr>
          <p:nvPr/>
        </p:nvSpPr>
        <p:spPr bwMode="auto">
          <a:xfrm>
            <a:off x="1093788" y="2495550"/>
            <a:ext cx="34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s</a:t>
            </a:r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>
            <a:off x="5443538" y="3479800"/>
            <a:ext cx="784225" cy="20638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2" name="Line 41"/>
          <p:cNvSpPr>
            <a:spLocks noChangeShapeType="1"/>
          </p:cNvSpPr>
          <p:nvPr/>
        </p:nvSpPr>
        <p:spPr bwMode="auto">
          <a:xfrm>
            <a:off x="2917825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3" name="Line 42"/>
          <p:cNvSpPr>
            <a:spLocks noChangeShapeType="1"/>
          </p:cNvSpPr>
          <p:nvPr/>
        </p:nvSpPr>
        <p:spPr bwMode="auto">
          <a:xfrm>
            <a:off x="3414713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4" name="Line 43"/>
          <p:cNvSpPr>
            <a:spLocks noChangeShapeType="1"/>
          </p:cNvSpPr>
          <p:nvPr/>
        </p:nvSpPr>
        <p:spPr bwMode="auto">
          <a:xfrm>
            <a:off x="4506913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5" name="Line 44"/>
          <p:cNvSpPr>
            <a:spLocks noChangeShapeType="1"/>
          </p:cNvSpPr>
          <p:nvPr/>
        </p:nvSpPr>
        <p:spPr bwMode="auto">
          <a:xfrm>
            <a:off x="5014913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6" name="Line 45"/>
          <p:cNvSpPr>
            <a:spLocks noChangeShapeType="1"/>
          </p:cNvSpPr>
          <p:nvPr/>
        </p:nvSpPr>
        <p:spPr bwMode="auto">
          <a:xfrm>
            <a:off x="2530475" y="1695450"/>
            <a:ext cx="0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7" name="Line 46"/>
          <p:cNvSpPr>
            <a:spLocks noChangeShapeType="1"/>
          </p:cNvSpPr>
          <p:nvPr/>
        </p:nvSpPr>
        <p:spPr bwMode="auto">
          <a:xfrm>
            <a:off x="2781300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8" name="Line 47"/>
          <p:cNvSpPr>
            <a:spLocks noChangeShapeType="1"/>
          </p:cNvSpPr>
          <p:nvPr/>
        </p:nvSpPr>
        <p:spPr bwMode="auto">
          <a:xfrm>
            <a:off x="1816100" y="1504950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9" name="Line 48"/>
          <p:cNvSpPr>
            <a:spLocks noChangeShapeType="1"/>
          </p:cNvSpPr>
          <p:nvPr/>
        </p:nvSpPr>
        <p:spPr bwMode="auto">
          <a:xfrm>
            <a:off x="2139950" y="165576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40" name="Line 49"/>
          <p:cNvSpPr>
            <a:spLocks noChangeShapeType="1"/>
          </p:cNvSpPr>
          <p:nvPr/>
        </p:nvSpPr>
        <p:spPr bwMode="auto">
          <a:xfrm>
            <a:off x="6226175" y="325755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41" name="Line 50"/>
          <p:cNvSpPr>
            <a:spLocks noChangeShapeType="1"/>
          </p:cNvSpPr>
          <p:nvPr/>
        </p:nvSpPr>
        <p:spPr bwMode="auto">
          <a:xfrm flipV="1">
            <a:off x="3144838" y="180975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42" name="Line 51"/>
          <p:cNvSpPr>
            <a:spLocks noChangeShapeType="1"/>
          </p:cNvSpPr>
          <p:nvPr/>
        </p:nvSpPr>
        <p:spPr bwMode="auto">
          <a:xfrm flipV="1">
            <a:off x="3894138" y="196215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43" name="Line 52"/>
          <p:cNvSpPr>
            <a:spLocks noChangeShapeType="1"/>
          </p:cNvSpPr>
          <p:nvPr/>
        </p:nvSpPr>
        <p:spPr bwMode="auto">
          <a:xfrm flipV="1">
            <a:off x="4710113" y="1884363"/>
            <a:ext cx="0" cy="9921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44" name="Text Box 53"/>
          <p:cNvSpPr txBox="1">
            <a:spLocks noChangeArrowheads="1"/>
          </p:cNvSpPr>
          <p:nvPr/>
        </p:nvSpPr>
        <p:spPr bwMode="auto">
          <a:xfrm>
            <a:off x="2746375" y="1531938"/>
            <a:ext cx="795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MWPM3</a:t>
            </a:r>
          </a:p>
        </p:txBody>
      </p:sp>
      <p:sp>
        <p:nvSpPr>
          <p:cNvPr id="33845" name="Text Box 54"/>
          <p:cNvSpPr txBox="1">
            <a:spLocks noChangeArrowheads="1"/>
          </p:cNvSpPr>
          <p:nvPr/>
        </p:nvSpPr>
        <p:spPr bwMode="auto">
          <a:xfrm>
            <a:off x="3519488" y="1557338"/>
            <a:ext cx="795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MWPM4</a:t>
            </a:r>
          </a:p>
        </p:txBody>
      </p:sp>
      <p:sp>
        <p:nvSpPr>
          <p:cNvPr id="33846" name="Text Box 55"/>
          <p:cNvSpPr txBox="1">
            <a:spLocks noChangeArrowheads="1"/>
          </p:cNvSpPr>
          <p:nvPr/>
        </p:nvSpPr>
        <p:spPr bwMode="auto">
          <a:xfrm>
            <a:off x="4359275" y="1644650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MWPM5</a:t>
            </a:r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>
            <a:off x="5086350" y="2570163"/>
            <a:ext cx="0" cy="611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48" name="Line 57"/>
          <p:cNvSpPr>
            <a:spLocks noChangeShapeType="1"/>
          </p:cNvSpPr>
          <p:nvPr/>
        </p:nvSpPr>
        <p:spPr bwMode="auto">
          <a:xfrm>
            <a:off x="4356100" y="2708275"/>
            <a:ext cx="720725" cy="73025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49" name="Line 58"/>
          <p:cNvSpPr>
            <a:spLocks noChangeShapeType="1"/>
          </p:cNvSpPr>
          <p:nvPr/>
        </p:nvSpPr>
        <p:spPr bwMode="auto">
          <a:xfrm flipV="1">
            <a:off x="5051425" y="2565400"/>
            <a:ext cx="384175" cy="2349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50" name="Line 59"/>
          <p:cNvSpPr>
            <a:spLocks noChangeShapeType="1"/>
          </p:cNvSpPr>
          <p:nvPr/>
        </p:nvSpPr>
        <p:spPr bwMode="auto">
          <a:xfrm>
            <a:off x="5256213" y="1884363"/>
            <a:ext cx="0" cy="611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51" name="Line 60"/>
          <p:cNvSpPr>
            <a:spLocks noChangeShapeType="1"/>
          </p:cNvSpPr>
          <p:nvPr/>
        </p:nvSpPr>
        <p:spPr bwMode="auto">
          <a:xfrm flipV="1">
            <a:off x="4427538" y="2266950"/>
            <a:ext cx="828675" cy="4413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52" name="Line 61"/>
          <p:cNvSpPr>
            <a:spLocks noChangeShapeType="1"/>
          </p:cNvSpPr>
          <p:nvPr/>
        </p:nvSpPr>
        <p:spPr bwMode="auto">
          <a:xfrm>
            <a:off x="5256213" y="2266950"/>
            <a:ext cx="203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 flipV="1">
            <a:off x="5459413" y="1962150"/>
            <a:ext cx="477837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54" name="Text Box 65"/>
          <p:cNvSpPr txBox="1">
            <a:spLocks noChangeArrowheads="1"/>
          </p:cNvSpPr>
          <p:nvPr/>
        </p:nvSpPr>
        <p:spPr bwMode="auto">
          <a:xfrm>
            <a:off x="4716463" y="2171700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C000"/>
                </a:solidFill>
              </a:rPr>
              <a:t>H</a:t>
            </a:r>
            <a:r>
              <a:rPr lang="en-US" altLang="ja-JP" sz="1400" b="1" baseline="30000">
                <a:solidFill>
                  <a:srgbClr val="FFC000"/>
                </a:solidFill>
              </a:rPr>
              <a:t>-</a:t>
            </a:r>
          </a:p>
        </p:txBody>
      </p:sp>
      <p:sp>
        <p:nvSpPr>
          <p:cNvPr id="33855" name="Text Box 68"/>
          <p:cNvSpPr txBox="1">
            <a:spLocks noChangeArrowheads="1"/>
          </p:cNvSpPr>
          <p:nvPr/>
        </p:nvSpPr>
        <p:spPr bwMode="auto">
          <a:xfrm>
            <a:off x="4700588" y="270827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66"/>
                </a:solidFill>
              </a:rPr>
              <a:t>H</a:t>
            </a:r>
            <a:r>
              <a:rPr lang="en-US" altLang="ja-JP" sz="1400" b="1" baseline="3000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33856" name="Text Box 69"/>
          <p:cNvSpPr txBox="1">
            <a:spLocks noChangeArrowheads="1"/>
          </p:cNvSpPr>
          <p:nvPr/>
        </p:nvSpPr>
        <p:spPr bwMode="auto">
          <a:xfrm>
            <a:off x="5532438" y="1811338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008000"/>
                </a:solidFill>
              </a:rPr>
              <a:t>H</a:t>
            </a:r>
            <a:r>
              <a:rPr lang="en-US" altLang="ja-JP" sz="1600" b="1" baseline="30000">
                <a:solidFill>
                  <a:srgbClr val="008000"/>
                </a:solidFill>
              </a:rPr>
              <a:t>+</a:t>
            </a:r>
            <a:endParaRPr lang="en-US" altLang="ja-JP" sz="1200" b="1">
              <a:solidFill>
                <a:srgbClr val="008000"/>
              </a:solidFill>
            </a:endParaRPr>
          </a:p>
        </p:txBody>
      </p:sp>
      <p:sp>
        <p:nvSpPr>
          <p:cNvPr id="33857" name="Text Box 70"/>
          <p:cNvSpPr txBox="1">
            <a:spLocks noChangeArrowheads="1"/>
          </p:cNvSpPr>
          <p:nvPr/>
        </p:nvSpPr>
        <p:spPr bwMode="auto">
          <a:xfrm rot="-2400000">
            <a:off x="5724525" y="1363663"/>
            <a:ext cx="206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To beam dump</a:t>
            </a:r>
          </a:p>
        </p:txBody>
      </p:sp>
      <p:sp>
        <p:nvSpPr>
          <p:cNvPr id="33858" name="Line 71"/>
          <p:cNvSpPr>
            <a:spLocks noChangeShapeType="1"/>
          </p:cNvSpPr>
          <p:nvPr/>
        </p:nvSpPr>
        <p:spPr bwMode="auto">
          <a:xfrm flipV="1">
            <a:off x="6003925" y="1341438"/>
            <a:ext cx="800100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59" name="Line 72"/>
          <p:cNvSpPr>
            <a:spLocks noChangeShapeType="1"/>
          </p:cNvSpPr>
          <p:nvPr/>
        </p:nvSpPr>
        <p:spPr bwMode="auto">
          <a:xfrm>
            <a:off x="5086350" y="155575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60" name="Line 73"/>
          <p:cNvSpPr>
            <a:spLocks noChangeShapeType="1"/>
          </p:cNvSpPr>
          <p:nvPr/>
        </p:nvSpPr>
        <p:spPr bwMode="auto">
          <a:xfrm>
            <a:off x="5256213" y="133985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61" name="Text Box 74"/>
          <p:cNvSpPr txBox="1">
            <a:spLocks noChangeArrowheads="1"/>
          </p:cNvSpPr>
          <p:nvPr/>
        </p:nvSpPr>
        <p:spPr bwMode="auto">
          <a:xfrm>
            <a:off x="4638675" y="1357313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</a:rPr>
              <a:t>2nd foil</a:t>
            </a:r>
          </a:p>
        </p:txBody>
      </p:sp>
      <p:sp>
        <p:nvSpPr>
          <p:cNvPr id="33862" name="Text Box 75"/>
          <p:cNvSpPr txBox="1">
            <a:spLocks noChangeArrowheads="1"/>
          </p:cNvSpPr>
          <p:nvPr/>
        </p:nvSpPr>
        <p:spPr bwMode="auto">
          <a:xfrm>
            <a:off x="4922838" y="1139825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</a:rPr>
              <a:t>3rd foil</a:t>
            </a:r>
          </a:p>
        </p:txBody>
      </p:sp>
      <p:sp>
        <p:nvSpPr>
          <p:cNvPr id="33863" name="Line 76"/>
          <p:cNvSpPr>
            <a:spLocks noChangeShapeType="1"/>
          </p:cNvSpPr>
          <p:nvPr/>
        </p:nvSpPr>
        <p:spPr bwMode="auto">
          <a:xfrm>
            <a:off x="754063" y="2876550"/>
            <a:ext cx="612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64" name="Line 77"/>
          <p:cNvSpPr>
            <a:spLocks noChangeShapeType="1"/>
          </p:cNvSpPr>
          <p:nvPr/>
        </p:nvSpPr>
        <p:spPr bwMode="auto">
          <a:xfrm flipV="1">
            <a:off x="754063" y="21907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65" name="Text Box 78"/>
          <p:cNvSpPr txBox="1">
            <a:spLocks noChangeArrowheads="1"/>
          </p:cNvSpPr>
          <p:nvPr/>
        </p:nvSpPr>
        <p:spPr bwMode="auto">
          <a:xfrm>
            <a:off x="2051050" y="38449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/>
              <a:t>H</a:t>
            </a:r>
            <a:r>
              <a:rPr lang="en-US" altLang="ja-JP" sz="1400" b="1" baseline="30000"/>
              <a:t>-</a:t>
            </a:r>
          </a:p>
        </p:txBody>
      </p:sp>
      <p:sp>
        <p:nvSpPr>
          <p:cNvPr id="33866" name="Oval 92"/>
          <p:cNvSpPr>
            <a:spLocks noChangeArrowheads="1"/>
          </p:cNvSpPr>
          <p:nvPr/>
        </p:nvSpPr>
        <p:spPr bwMode="auto">
          <a:xfrm rot="1800000">
            <a:off x="1403350" y="4365625"/>
            <a:ext cx="3455988" cy="2016125"/>
          </a:xfrm>
          <a:prstGeom prst="ellipse">
            <a:avLst/>
          </a:prstGeom>
          <a:noFill/>
          <a:ln w="127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67" name="Line 93"/>
          <p:cNvSpPr>
            <a:spLocks noChangeShapeType="1"/>
          </p:cNvSpPr>
          <p:nvPr/>
        </p:nvSpPr>
        <p:spPr bwMode="auto">
          <a:xfrm flipV="1">
            <a:off x="431800" y="5084763"/>
            <a:ext cx="4067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68" name="Line 94"/>
          <p:cNvSpPr>
            <a:spLocks noChangeShapeType="1"/>
          </p:cNvSpPr>
          <p:nvPr/>
        </p:nvSpPr>
        <p:spPr bwMode="auto">
          <a:xfrm flipH="1" flipV="1">
            <a:off x="755650" y="3573463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69" name="Oval 95"/>
          <p:cNvSpPr>
            <a:spLocks noChangeArrowheads="1"/>
          </p:cNvSpPr>
          <p:nvPr/>
        </p:nvSpPr>
        <p:spPr bwMode="auto">
          <a:xfrm rot="-3600000">
            <a:off x="3706019" y="5663407"/>
            <a:ext cx="368300" cy="2206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70" name="Text Box 96"/>
          <p:cNvSpPr txBox="1">
            <a:spLocks noChangeArrowheads="1"/>
          </p:cNvSpPr>
          <p:nvPr/>
        </p:nvSpPr>
        <p:spPr bwMode="auto">
          <a:xfrm>
            <a:off x="4283075" y="472598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x[mm]</a:t>
            </a:r>
          </a:p>
        </p:txBody>
      </p:sp>
      <p:sp>
        <p:nvSpPr>
          <p:cNvPr id="33871" name="Text Box 97"/>
          <p:cNvSpPr txBox="1">
            <a:spLocks noChangeArrowheads="1"/>
          </p:cNvSpPr>
          <p:nvPr/>
        </p:nvSpPr>
        <p:spPr bwMode="auto">
          <a:xfrm>
            <a:off x="684213" y="37893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x’[mrad]</a:t>
            </a:r>
          </a:p>
        </p:txBody>
      </p:sp>
      <p:sp>
        <p:nvSpPr>
          <p:cNvPr id="33872" name="Text Box 98"/>
          <p:cNvSpPr txBox="1">
            <a:spLocks noChangeArrowheads="1"/>
          </p:cNvSpPr>
          <p:nvPr/>
        </p:nvSpPr>
        <p:spPr bwMode="auto">
          <a:xfrm rot="1800000">
            <a:off x="1547813" y="6162675"/>
            <a:ext cx="2160587" cy="373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b="1">
                <a:solidFill>
                  <a:srgbClr val="009900"/>
                </a:solidFill>
              </a:rPr>
              <a:t>Painting Area</a:t>
            </a:r>
            <a:endParaRPr lang="ja-JP" altLang="en-US" b="1">
              <a:solidFill>
                <a:srgbClr val="009900"/>
              </a:solidFill>
            </a:endParaRPr>
          </a:p>
        </p:txBody>
      </p:sp>
      <p:sp>
        <p:nvSpPr>
          <p:cNvPr id="33873" name="Text Box 99"/>
          <p:cNvSpPr txBox="1">
            <a:spLocks noChangeArrowheads="1"/>
          </p:cNvSpPr>
          <p:nvPr/>
        </p:nvSpPr>
        <p:spPr bwMode="auto">
          <a:xfrm>
            <a:off x="3349625" y="5876925"/>
            <a:ext cx="1651000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sz="1600" b="1"/>
              <a:t>Injection Beam</a:t>
            </a:r>
            <a:endParaRPr lang="ja-JP" altLang="en-US" sz="1600" b="1"/>
          </a:p>
        </p:txBody>
      </p:sp>
      <p:sp>
        <p:nvSpPr>
          <p:cNvPr id="33874" name="Line 100"/>
          <p:cNvSpPr>
            <a:spLocks noChangeShapeType="1"/>
          </p:cNvSpPr>
          <p:nvPr/>
        </p:nvSpPr>
        <p:spPr bwMode="auto">
          <a:xfrm flipV="1">
            <a:off x="3924300" y="508635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75" name="Text Box 101"/>
          <p:cNvSpPr txBox="1">
            <a:spLocks noChangeArrowheads="1"/>
          </p:cNvSpPr>
          <p:nvPr/>
        </p:nvSpPr>
        <p:spPr bwMode="auto">
          <a:xfrm>
            <a:off x="3490913" y="47974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124.1</a:t>
            </a:r>
          </a:p>
        </p:txBody>
      </p:sp>
      <p:sp>
        <p:nvSpPr>
          <p:cNvPr id="33876" name="Text Box 102"/>
          <p:cNvSpPr txBox="1">
            <a:spLocks noChangeArrowheads="1"/>
          </p:cNvSpPr>
          <p:nvPr/>
        </p:nvSpPr>
        <p:spPr bwMode="auto">
          <a:xfrm>
            <a:off x="2411413" y="47974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93</a:t>
            </a:r>
          </a:p>
        </p:txBody>
      </p:sp>
      <p:sp>
        <p:nvSpPr>
          <p:cNvPr id="33877" name="Line 103"/>
          <p:cNvSpPr>
            <a:spLocks noChangeShapeType="1"/>
          </p:cNvSpPr>
          <p:nvPr/>
        </p:nvSpPr>
        <p:spPr bwMode="auto">
          <a:xfrm flipH="1">
            <a:off x="755650" y="580548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78" name="Text Box 104"/>
          <p:cNvSpPr txBox="1">
            <a:spLocks noChangeArrowheads="1"/>
          </p:cNvSpPr>
          <p:nvPr/>
        </p:nvSpPr>
        <p:spPr bwMode="auto">
          <a:xfrm>
            <a:off x="755650" y="57578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-4.4</a:t>
            </a:r>
          </a:p>
        </p:txBody>
      </p:sp>
      <p:sp>
        <p:nvSpPr>
          <p:cNvPr id="33879" name="Text Box 105"/>
          <p:cNvSpPr txBox="1">
            <a:spLocks noChangeArrowheads="1"/>
          </p:cNvSpPr>
          <p:nvPr/>
        </p:nvSpPr>
        <p:spPr bwMode="auto">
          <a:xfrm>
            <a:off x="755650" y="47974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33880" name="Line 106"/>
          <p:cNvSpPr>
            <a:spLocks noChangeShapeType="1"/>
          </p:cNvSpPr>
          <p:nvPr/>
        </p:nvSpPr>
        <p:spPr bwMode="auto">
          <a:xfrm>
            <a:off x="3492500" y="2565400"/>
            <a:ext cx="431800" cy="714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81" name="Line 107"/>
          <p:cNvSpPr>
            <a:spLocks noChangeShapeType="1"/>
          </p:cNvSpPr>
          <p:nvPr/>
        </p:nvSpPr>
        <p:spPr bwMode="auto">
          <a:xfrm>
            <a:off x="3924300" y="2636838"/>
            <a:ext cx="576263" cy="809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82" name="Text Box 108"/>
          <p:cNvSpPr txBox="1">
            <a:spLocks noChangeArrowheads="1"/>
          </p:cNvSpPr>
          <p:nvPr/>
        </p:nvSpPr>
        <p:spPr bwMode="auto">
          <a:xfrm>
            <a:off x="1331913" y="1323975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9900"/>
                </a:solidFill>
              </a:rPr>
              <a:t>H</a:t>
            </a:r>
            <a:r>
              <a:rPr lang="en-US" altLang="ja-JP" sz="1400" b="1" baseline="30000">
                <a:solidFill>
                  <a:srgbClr val="FF9900"/>
                </a:solidFill>
              </a:rPr>
              <a:t>-</a:t>
            </a:r>
          </a:p>
        </p:txBody>
      </p:sp>
      <p:sp>
        <p:nvSpPr>
          <p:cNvPr id="33883" name="Text Box 109"/>
          <p:cNvSpPr txBox="1">
            <a:spLocks noChangeArrowheads="1"/>
          </p:cNvSpPr>
          <p:nvPr/>
        </p:nvSpPr>
        <p:spPr bwMode="auto">
          <a:xfrm>
            <a:off x="107950" y="3284538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>
                <a:solidFill>
                  <a:srgbClr val="0099CC"/>
                </a:solidFill>
              </a:rPr>
              <a:t>Circulating beam</a:t>
            </a:r>
          </a:p>
        </p:txBody>
      </p:sp>
      <p:sp>
        <p:nvSpPr>
          <p:cNvPr id="33884" name="Line 111"/>
          <p:cNvSpPr>
            <a:spLocks noChangeShapeType="1"/>
          </p:cNvSpPr>
          <p:nvPr/>
        </p:nvSpPr>
        <p:spPr bwMode="auto">
          <a:xfrm>
            <a:off x="395288" y="3573463"/>
            <a:ext cx="76327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85" name="Text Box 114"/>
          <p:cNvSpPr txBox="1">
            <a:spLocks noChangeArrowheads="1"/>
          </p:cNvSpPr>
          <p:nvPr/>
        </p:nvSpPr>
        <p:spPr bwMode="auto">
          <a:xfrm>
            <a:off x="6445250" y="3213100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>
                <a:solidFill>
                  <a:srgbClr val="0099CC"/>
                </a:solidFill>
              </a:rPr>
              <a:t>Circulating beam</a:t>
            </a:r>
          </a:p>
        </p:txBody>
      </p:sp>
      <p:sp>
        <p:nvSpPr>
          <p:cNvPr id="33886" name="Oval 115"/>
          <p:cNvSpPr>
            <a:spLocks noChangeArrowheads="1"/>
          </p:cNvSpPr>
          <p:nvPr/>
        </p:nvSpPr>
        <p:spPr bwMode="auto">
          <a:xfrm rot="1800000">
            <a:off x="2444750" y="5110163"/>
            <a:ext cx="1438275" cy="427037"/>
          </a:xfrm>
          <a:prstGeom prst="ellipse">
            <a:avLst/>
          </a:prstGeom>
          <a:noFill/>
          <a:ln w="12700">
            <a:solidFill>
              <a:srgbClr val="0099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87" name="Oval 116"/>
          <p:cNvSpPr>
            <a:spLocks noChangeArrowheads="1"/>
          </p:cNvSpPr>
          <p:nvPr/>
        </p:nvSpPr>
        <p:spPr bwMode="auto">
          <a:xfrm rot="1800000">
            <a:off x="2143125" y="4924425"/>
            <a:ext cx="2027238" cy="809625"/>
          </a:xfrm>
          <a:prstGeom prst="ellipse">
            <a:avLst/>
          </a:prstGeom>
          <a:noFill/>
          <a:ln w="12700">
            <a:solidFill>
              <a:srgbClr val="0099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88" name="Line 110"/>
          <p:cNvSpPr>
            <a:spLocks noChangeShapeType="1"/>
          </p:cNvSpPr>
          <p:nvPr/>
        </p:nvSpPr>
        <p:spPr bwMode="auto">
          <a:xfrm flipV="1">
            <a:off x="827088" y="3573463"/>
            <a:ext cx="6985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89" name="Line 118"/>
          <p:cNvSpPr>
            <a:spLocks noChangeShapeType="1"/>
          </p:cNvSpPr>
          <p:nvPr/>
        </p:nvSpPr>
        <p:spPr bwMode="auto">
          <a:xfrm>
            <a:off x="4437063" y="2724150"/>
            <a:ext cx="614362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90" name="Line 119"/>
          <p:cNvSpPr>
            <a:spLocks noChangeShapeType="1"/>
          </p:cNvSpPr>
          <p:nvPr/>
        </p:nvSpPr>
        <p:spPr bwMode="auto">
          <a:xfrm>
            <a:off x="5051425" y="3257550"/>
            <a:ext cx="331788" cy="1444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91" name="Line 120"/>
          <p:cNvSpPr>
            <a:spLocks noChangeShapeType="1"/>
          </p:cNvSpPr>
          <p:nvPr/>
        </p:nvSpPr>
        <p:spPr bwMode="auto">
          <a:xfrm>
            <a:off x="5443538" y="3408363"/>
            <a:ext cx="784225" cy="206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92" name="Line 121"/>
          <p:cNvSpPr>
            <a:spLocks noChangeShapeType="1"/>
          </p:cNvSpPr>
          <p:nvPr/>
        </p:nvSpPr>
        <p:spPr bwMode="auto">
          <a:xfrm>
            <a:off x="6227763" y="3429000"/>
            <a:ext cx="288925" cy="730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93" name="AutoShape 122"/>
          <p:cNvSpPr>
            <a:spLocks noChangeArrowheads="1"/>
          </p:cNvSpPr>
          <p:nvPr/>
        </p:nvSpPr>
        <p:spPr bwMode="auto">
          <a:xfrm>
            <a:off x="6516688" y="3429000"/>
            <a:ext cx="719137" cy="288925"/>
          </a:xfrm>
          <a:prstGeom prst="rightArrow">
            <a:avLst>
              <a:gd name="adj1" fmla="val 50000"/>
              <a:gd name="adj2" fmla="val 62225"/>
            </a:avLst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724525" y="4945063"/>
            <a:ext cx="2517775" cy="1439862"/>
            <a:chOff x="3016" y="2069"/>
            <a:chExt cx="2087" cy="907"/>
          </a:xfrm>
        </p:grpSpPr>
        <p:sp>
          <p:nvSpPr>
            <p:cNvPr id="33913" name="Line 124"/>
            <p:cNvSpPr>
              <a:spLocks noChangeShapeType="1"/>
            </p:cNvSpPr>
            <p:nvPr/>
          </p:nvSpPr>
          <p:spPr bwMode="auto">
            <a:xfrm>
              <a:off x="3424" y="2069"/>
              <a:ext cx="2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914" name="Freeform 125"/>
            <p:cNvSpPr>
              <a:spLocks/>
            </p:cNvSpPr>
            <p:nvPr/>
          </p:nvSpPr>
          <p:spPr bwMode="auto">
            <a:xfrm>
              <a:off x="3697" y="2069"/>
              <a:ext cx="1406" cy="907"/>
            </a:xfrm>
            <a:custGeom>
              <a:avLst/>
              <a:gdLst>
                <a:gd name="T0" fmla="*/ 0 w 1406"/>
                <a:gd name="T1" fmla="*/ 0 h 907"/>
                <a:gd name="T2" fmla="*/ 90 w 1406"/>
                <a:gd name="T3" fmla="*/ 272 h 907"/>
                <a:gd name="T4" fmla="*/ 272 w 1406"/>
                <a:gd name="T5" fmla="*/ 499 h 907"/>
                <a:gd name="T6" fmla="*/ 589 w 1406"/>
                <a:gd name="T7" fmla="*/ 681 h 907"/>
                <a:gd name="T8" fmla="*/ 1406 w 1406"/>
                <a:gd name="T9" fmla="*/ 907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907"/>
                <a:gd name="T17" fmla="*/ 1406 w 1406"/>
                <a:gd name="T18" fmla="*/ 907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907">
                  <a:moveTo>
                    <a:pt x="0" y="0"/>
                  </a:moveTo>
                  <a:cubicBezTo>
                    <a:pt x="22" y="94"/>
                    <a:pt x="45" y="189"/>
                    <a:pt x="90" y="272"/>
                  </a:cubicBezTo>
                  <a:cubicBezTo>
                    <a:pt x="135" y="355"/>
                    <a:pt x="189" y="431"/>
                    <a:pt x="272" y="499"/>
                  </a:cubicBezTo>
                  <a:cubicBezTo>
                    <a:pt x="355" y="567"/>
                    <a:pt x="400" y="613"/>
                    <a:pt x="589" y="681"/>
                  </a:cubicBezTo>
                  <a:cubicBezTo>
                    <a:pt x="778" y="749"/>
                    <a:pt x="1092" y="828"/>
                    <a:pt x="1406" y="90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915" name="Line 126"/>
            <p:cNvSpPr>
              <a:spLocks noChangeShapeType="1"/>
            </p:cNvSpPr>
            <p:nvPr/>
          </p:nvSpPr>
          <p:spPr bwMode="auto">
            <a:xfrm flipH="1">
              <a:off x="3016" y="2069"/>
              <a:ext cx="408" cy="9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3895" name="Line 127"/>
          <p:cNvSpPr>
            <a:spLocks noChangeShapeType="1"/>
          </p:cNvSpPr>
          <p:nvPr/>
        </p:nvSpPr>
        <p:spPr bwMode="auto">
          <a:xfrm flipV="1">
            <a:off x="5578475" y="4803775"/>
            <a:ext cx="649288" cy="15827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96" name="Line 128"/>
          <p:cNvSpPr>
            <a:spLocks noChangeShapeType="1"/>
          </p:cNvSpPr>
          <p:nvPr/>
        </p:nvSpPr>
        <p:spPr bwMode="auto">
          <a:xfrm>
            <a:off x="6227763" y="4797425"/>
            <a:ext cx="2016125" cy="6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97" name="Line 129"/>
          <p:cNvSpPr>
            <a:spLocks noChangeShapeType="1"/>
          </p:cNvSpPr>
          <p:nvPr/>
        </p:nvSpPr>
        <p:spPr bwMode="auto">
          <a:xfrm>
            <a:off x="8242300" y="4803775"/>
            <a:ext cx="649288" cy="15827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98" name="Line 130"/>
          <p:cNvSpPr>
            <a:spLocks noChangeShapeType="1"/>
          </p:cNvSpPr>
          <p:nvPr/>
        </p:nvSpPr>
        <p:spPr bwMode="auto">
          <a:xfrm flipV="1">
            <a:off x="8242300" y="4803775"/>
            <a:ext cx="0" cy="1582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99" name="Line 131"/>
          <p:cNvSpPr>
            <a:spLocks noChangeShapeType="1"/>
          </p:cNvSpPr>
          <p:nvPr/>
        </p:nvSpPr>
        <p:spPr bwMode="auto">
          <a:xfrm flipV="1">
            <a:off x="6516688" y="4803775"/>
            <a:ext cx="0" cy="1582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900" name="Text Box 132"/>
          <p:cNvSpPr txBox="1">
            <a:spLocks noChangeArrowheads="1"/>
          </p:cNvSpPr>
          <p:nvPr/>
        </p:nvSpPr>
        <p:spPr bwMode="auto">
          <a:xfrm>
            <a:off x="6802438" y="44370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SB</a:t>
            </a:r>
          </a:p>
        </p:txBody>
      </p:sp>
      <p:sp>
        <p:nvSpPr>
          <p:cNvPr id="33901" name="Text Box 133"/>
          <p:cNvSpPr txBox="1">
            <a:spLocks noChangeArrowheads="1"/>
          </p:cNvSpPr>
          <p:nvPr/>
        </p:nvSpPr>
        <p:spPr bwMode="auto">
          <a:xfrm>
            <a:off x="6084888" y="507841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PB</a:t>
            </a:r>
          </a:p>
        </p:txBody>
      </p:sp>
      <p:sp>
        <p:nvSpPr>
          <p:cNvPr id="33902" name="Rectangle 134"/>
          <p:cNvSpPr>
            <a:spLocks noChangeArrowheads="1"/>
          </p:cNvSpPr>
          <p:nvPr/>
        </p:nvSpPr>
        <p:spPr bwMode="auto">
          <a:xfrm>
            <a:off x="7092950" y="6099175"/>
            <a:ext cx="71438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903" name="Line 135"/>
          <p:cNvSpPr>
            <a:spLocks noChangeShapeType="1"/>
          </p:cNvSpPr>
          <p:nvPr/>
        </p:nvSpPr>
        <p:spPr bwMode="auto">
          <a:xfrm flipV="1">
            <a:off x="5508625" y="6381750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3904" name="Line 136"/>
          <p:cNvSpPr>
            <a:spLocks noChangeShapeType="1"/>
          </p:cNvSpPr>
          <p:nvPr/>
        </p:nvSpPr>
        <p:spPr bwMode="auto">
          <a:xfrm flipV="1">
            <a:off x="5580063" y="4508500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3905" name="Text Box 137"/>
          <p:cNvSpPr txBox="1">
            <a:spLocks noChangeArrowheads="1"/>
          </p:cNvSpPr>
          <p:nvPr/>
        </p:nvSpPr>
        <p:spPr bwMode="auto">
          <a:xfrm>
            <a:off x="5580063" y="43656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current</a:t>
            </a:r>
            <a:endParaRPr lang="ja-JP" altLang="en-US" sz="1600" b="1"/>
          </a:p>
        </p:txBody>
      </p:sp>
      <p:sp>
        <p:nvSpPr>
          <p:cNvPr id="33906" name="Text Box 138"/>
          <p:cNvSpPr txBox="1">
            <a:spLocks noChangeArrowheads="1"/>
          </p:cNvSpPr>
          <p:nvPr/>
        </p:nvSpPr>
        <p:spPr bwMode="auto">
          <a:xfrm>
            <a:off x="8531225" y="6381750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time</a:t>
            </a:r>
            <a:endParaRPr lang="ja-JP" altLang="en-US" sz="1600" b="1"/>
          </a:p>
        </p:txBody>
      </p:sp>
      <p:sp>
        <p:nvSpPr>
          <p:cNvPr id="33907" name="Line 139"/>
          <p:cNvSpPr>
            <a:spLocks noChangeShapeType="1"/>
          </p:cNvSpPr>
          <p:nvPr/>
        </p:nvSpPr>
        <p:spPr bwMode="auto">
          <a:xfrm>
            <a:off x="6588125" y="652462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3908" name="Text Box 140"/>
          <p:cNvSpPr txBox="1">
            <a:spLocks noChangeArrowheads="1"/>
          </p:cNvSpPr>
          <p:nvPr/>
        </p:nvSpPr>
        <p:spPr bwMode="auto">
          <a:xfrm>
            <a:off x="6300788" y="6524625"/>
            <a:ext cx="2486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Injection period(500μsec)</a:t>
            </a:r>
          </a:p>
        </p:txBody>
      </p:sp>
      <p:sp>
        <p:nvSpPr>
          <p:cNvPr id="33909" name="Line 142"/>
          <p:cNvSpPr>
            <a:spLocks noChangeShapeType="1"/>
          </p:cNvSpPr>
          <p:nvPr/>
        </p:nvSpPr>
        <p:spPr bwMode="auto">
          <a:xfrm flipV="1">
            <a:off x="5411788" y="2133600"/>
            <a:ext cx="528637" cy="450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" name="Line 3"/>
          <p:cNvSpPr>
            <a:spLocks noChangeShapeType="1"/>
          </p:cNvSpPr>
          <p:nvPr/>
        </p:nvSpPr>
        <p:spPr bwMode="auto">
          <a:xfrm flipV="1">
            <a:off x="2830513" y="3028950"/>
            <a:ext cx="654050" cy="522288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ea typeface="+mn-ea"/>
            </a:endParaRPr>
          </a:p>
        </p:txBody>
      </p:sp>
      <p:sp>
        <p:nvSpPr>
          <p:cNvPr id="155" name="Line 4"/>
          <p:cNvSpPr>
            <a:spLocks noChangeShapeType="1"/>
          </p:cNvSpPr>
          <p:nvPr/>
        </p:nvSpPr>
        <p:spPr bwMode="auto">
          <a:xfrm>
            <a:off x="3462338" y="3028950"/>
            <a:ext cx="993775" cy="0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ea typeface="+mn-ea"/>
            </a:endParaRPr>
          </a:p>
        </p:txBody>
      </p:sp>
      <p:sp>
        <p:nvSpPr>
          <p:cNvPr id="156" name="Line 5"/>
          <p:cNvSpPr>
            <a:spLocks noChangeShapeType="1"/>
          </p:cNvSpPr>
          <p:nvPr/>
        </p:nvSpPr>
        <p:spPr bwMode="auto">
          <a:xfrm>
            <a:off x="4437063" y="3028950"/>
            <a:ext cx="649287" cy="522288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ea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B7EDA-F815-4905-94F5-829CAEC827DA}" type="slidenum">
              <a:rPr lang="en-US" altLang="ja-JP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34819" name="Rectangle 135"/>
          <p:cNvSpPr>
            <a:spLocks noChangeArrowheads="1"/>
          </p:cNvSpPr>
          <p:nvPr/>
        </p:nvSpPr>
        <p:spPr bwMode="auto">
          <a:xfrm>
            <a:off x="0" y="3807103"/>
            <a:ext cx="91440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6480175" y="6130925"/>
            <a:ext cx="1763713" cy="250825"/>
            <a:chOff x="1020" y="1525"/>
            <a:chExt cx="1451" cy="136"/>
          </a:xfrm>
        </p:grpSpPr>
        <p:sp>
          <p:nvSpPr>
            <p:cNvPr id="34932" name="正方形/長方形 22"/>
            <p:cNvSpPr>
              <a:spLocks noChangeArrowheads="1"/>
            </p:cNvSpPr>
            <p:nvPr/>
          </p:nvSpPr>
          <p:spPr bwMode="auto">
            <a:xfrm>
              <a:off x="1020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33" name="正方形/長方形 22"/>
            <p:cNvSpPr>
              <a:spLocks noChangeArrowheads="1"/>
            </p:cNvSpPr>
            <p:nvPr/>
          </p:nvSpPr>
          <p:spPr bwMode="auto">
            <a:xfrm>
              <a:off x="106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34" name="正方形/長方形 22"/>
            <p:cNvSpPr>
              <a:spLocks noChangeArrowheads="1"/>
            </p:cNvSpPr>
            <p:nvPr/>
          </p:nvSpPr>
          <p:spPr bwMode="auto">
            <a:xfrm>
              <a:off x="111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35" name="正方形/長方形 22"/>
            <p:cNvSpPr>
              <a:spLocks noChangeArrowheads="1"/>
            </p:cNvSpPr>
            <p:nvPr/>
          </p:nvSpPr>
          <p:spPr bwMode="auto">
            <a:xfrm>
              <a:off x="115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36" name="正方形/長方形 22"/>
            <p:cNvSpPr>
              <a:spLocks noChangeArrowheads="1"/>
            </p:cNvSpPr>
            <p:nvPr/>
          </p:nvSpPr>
          <p:spPr bwMode="auto">
            <a:xfrm>
              <a:off x="120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37" name="正方形/長方形 22"/>
            <p:cNvSpPr>
              <a:spLocks noChangeArrowheads="1"/>
            </p:cNvSpPr>
            <p:nvPr/>
          </p:nvSpPr>
          <p:spPr bwMode="auto">
            <a:xfrm>
              <a:off x="1247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38" name="正方形/長方形 22"/>
            <p:cNvSpPr>
              <a:spLocks noChangeArrowheads="1"/>
            </p:cNvSpPr>
            <p:nvPr/>
          </p:nvSpPr>
          <p:spPr bwMode="auto">
            <a:xfrm>
              <a:off x="1292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39" name="正方形/長方形 22"/>
            <p:cNvSpPr>
              <a:spLocks noChangeArrowheads="1"/>
            </p:cNvSpPr>
            <p:nvPr/>
          </p:nvSpPr>
          <p:spPr bwMode="auto">
            <a:xfrm>
              <a:off x="1337" y="1526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40" name="正方形/長方形 22"/>
            <p:cNvSpPr>
              <a:spLocks noChangeArrowheads="1"/>
            </p:cNvSpPr>
            <p:nvPr/>
          </p:nvSpPr>
          <p:spPr bwMode="auto">
            <a:xfrm>
              <a:off x="1383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41" name="正方形/長方形 22"/>
            <p:cNvSpPr>
              <a:spLocks noChangeArrowheads="1"/>
            </p:cNvSpPr>
            <p:nvPr/>
          </p:nvSpPr>
          <p:spPr bwMode="auto">
            <a:xfrm>
              <a:off x="1428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42" name="正方形/長方形 22"/>
            <p:cNvSpPr>
              <a:spLocks noChangeArrowheads="1"/>
            </p:cNvSpPr>
            <p:nvPr/>
          </p:nvSpPr>
          <p:spPr bwMode="auto">
            <a:xfrm>
              <a:off x="1473" y="1526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43" name="正方形/長方形 22"/>
            <p:cNvSpPr>
              <a:spLocks noChangeArrowheads="1"/>
            </p:cNvSpPr>
            <p:nvPr/>
          </p:nvSpPr>
          <p:spPr bwMode="auto">
            <a:xfrm>
              <a:off x="1519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44" name="正方形/長方形 22"/>
            <p:cNvSpPr>
              <a:spLocks noChangeArrowheads="1"/>
            </p:cNvSpPr>
            <p:nvPr/>
          </p:nvSpPr>
          <p:spPr bwMode="auto">
            <a:xfrm>
              <a:off x="1564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45" name="正方形/長方形 22"/>
            <p:cNvSpPr>
              <a:spLocks noChangeArrowheads="1"/>
            </p:cNvSpPr>
            <p:nvPr/>
          </p:nvSpPr>
          <p:spPr bwMode="auto">
            <a:xfrm>
              <a:off x="1609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46" name="正方形/長方形 22"/>
            <p:cNvSpPr>
              <a:spLocks noChangeArrowheads="1"/>
            </p:cNvSpPr>
            <p:nvPr/>
          </p:nvSpPr>
          <p:spPr bwMode="auto">
            <a:xfrm>
              <a:off x="165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47" name="正方形/長方形 22"/>
            <p:cNvSpPr>
              <a:spLocks noChangeArrowheads="1"/>
            </p:cNvSpPr>
            <p:nvPr/>
          </p:nvSpPr>
          <p:spPr bwMode="auto">
            <a:xfrm>
              <a:off x="1700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48" name="正方形/長方形 22"/>
            <p:cNvSpPr>
              <a:spLocks noChangeArrowheads="1"/>
            </p:cNvSpPr>
            <p:nvPr/>
          </p:nvSpPr>
          <p:spPr bwMode="auto">
            <a:xfrm>
              <a:off x="174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49" name="正方形/長方形 22"/>
            <p:cNvSpPr>
              <a:spLocks noChangeArrowheads="1"/>
            </p:cNvSpPr>
            <p:nvPr/>
          </p:nvSpPr>
          <p:spPr bwMode="auto">
            <a:xfrm>
              <a:off x="179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50" name="正方形/長方形 22"/>
            <p:cNvSpPr>
              <a:spLocks noChangeArrowheads="1"/>
            </p:cNvSpPr>
            <p:nvPr/>
          </p:nvSpPr>
          <p:spPr bwMode="auto">
            <a:xfrm>
              <a:off x="183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51" name="正方形/長方形 22"/>
            <p:cNvSpPr>
              <a:spLocks noChangeArrowheads="1"/>
            </p:cNvSpPr>
            <p:nvPr/>
          </p:nvSpPr>
          <p:spPr bwMode="auto">
            <a:xfrm>
              <a:off x="1882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52" name="正方形/長方形 22"/>
            <p:cNvSpPr>
              <a:spLocks noChangeArrowheads="1"/>
            </p:cNvSpPr>
            <p:nvPr/>
          </p:nvSpPr>
          <p:spPr bwMode="auto">
            <a:xfrm>
              <a:off x="1927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53" name="正方形/長方形 22"/>
            <p:cNvSpPr>
              <a:spLocks noChangeArrowheads="1"/>
            </p:cNvSpPr>
            <p:nvPr/>
          </p:nvSpPr>
          <p:spPr bwMode="auto">
            <a:xfrm>
              <a:off x="1972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54" name="正方形/長方形 22"/>
            <p:cNvSpPr>
              <a:spLocks noChangeArrowheads="1"/>
            </p:cNvSpPr>
            <p:nvPr/>
          </p:nvSpPr>
          <p:spPr bwMode="auto">
            <a:xfrm>
              <a:off x="2018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55" name="正方形/長方形 22"/>
            <p:cNvSpPr>
              <a:spLocks noChangeArrowheads="1"/>
            </p:cNvSpPr>
            <p:nvPr/>
          </p:nvSpPr>
          <p:spPr bwMode="auto">
            <a:xfrm>
              <a:off x="2063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56" name="正方形/長方形 22"/>
            <p:cNvSpPr>
              <a:spLocks noChangeArrowheads="1"/>
            </p:cNvSpPr>
            <p:nvPr/>
          </p:nvSpPr>
          <p:spPr bwMode="auto">
            <a:xfrm>
              <a:off x="2108" y="1526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57" name="正方形/長方形 22"/>
            <p:cNvSpPr>
              <a:spLocks noChangeArrowheads="1"/>
            </p:cNvSpPr>
            <p:nvPr/>
          </p:nvSpPr>
          <p:spPr bwMode="auto">
            <a:xfrm>
              <a:off x="2154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58" name="正方形/長方形 22"/>
            <p:cNvSpPr>
              <a:spLocks noChangeArrowheads="1"/>
            </p:cNvSpPr>
            <p:nvPr/>
          </p:nvSpPr>
          <p:spPr bwMode="auto">
            <a:xfrm>
              <a:off x="2199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59" name="正方形/長方形 22"/>
            <p:cNvSpPr>
              <a:spLocks noChangeArrowheads="1"/>
            </p:cNvSpPr>
            <p:nvPr/>
          </p:nvSpPr>
          <p:spPr bwMode="auto">
            <a:xfrm>
              <a:off x="224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60" name="正方形/長方形 22"/>
            <p:cNvSpPr>
              <a:spLocks noChangeArrowheads="1"/>
            </p:cNvSpPr>
            <p:nvPr/>
          </p:nvSpPr>
          <p:spPr bwMode="auto">
            <a:xfrm>
              <a:off x="2290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61" name="正方形/長方形 22"/>
            <p:cNvSpPr>
              <a:spLocks noChangeArrowheads="1"/>
            </p:cNvSpPr>
            <p:nvPr/>
          </p:nvSpPr>
          <p:spPr bwMode="auto">
            <a:xfrm>
              <a:off x="2335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62" name="正方形/長方形 22"/>
            <p:cNvSpPr>
              <a:spLocks noChangeArrowheads="1"/>
            </p:cNvSpPr>
            <p:nvPr/>
          </p:nvSpPr>
          <p:spPr bwMode="auto">
            <a:xfrm>
              <a:off x="2381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  <p:sp>
          <p:nvSpPr>
            <p:cNvPr id="34963" name="正方形/長方形 22"/>
            <p:cNvSpPr>
              <a:spLocks noChangeArrowheads="1"/>
            </p:cNvSpPr>
            <p:nvPr/>
          </p:nvSpPr>
          <p:spPr bwMode="auto">
            <a:xfrm>
              <a:off x="2426" y="1525"/>
              <a:ext cx="45" cy="135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ja-JP">
                <a:ea typeface="ＭＳ Ｐ明朝" pitchFamily="18" charset="-128"/>
              </a:endParaRPr>
            </a:p>
          </p:txBody>
        </p:sp>
      </p:grpSp>
      <p:sp>
        <p:nvSpPr>
          <p:cNvPr id="34821" name="Line 116"/>
          <p:cNvSpPr>
            <a:spLocks noChangeShapeType="1"/>
          </p:cNvSpPr>
          <p:nvPr/>
        </p:nvSpPr>
        <p:spPr bwMode="auto">
          <a:xfrm>
            <a:off x="395288" y="3573463"/>
            <a:ext cx="76327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22" name="Line 111"/>
          <p:cNvSpPr>
            <a:spLocks noChangeShapeType="1"/>
          </p:cNvSpPr>
          <p:nvPr/>
        </p:nvSpPr>
        <p:spPr bwMode="auto">
          <a:xfrm>
            <a:off x="5076825" y="3573463"/>
            <a:ext cx="2087563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23" name="Line 106"/>
          <p:cNvSpPr>
            <a:spLocks noChangeShapeType="1"/>
          </p:cNvSpPr>
          <p:nvPr/>
        </p:nvSpPr>
        <p:spPr bwMode="auto">
          <a:xfrm>
            <a:off x="1116013" y="3573463"/>
            <a:ext cx="1727200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497888" cy="820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Horizontal Painting Injection Process</a:t>
            </a:r>
          </a:p>
        </p:txBody>
      </p:sp>
      <p:sp>
        <p:nvSpPr>
          <p:cNvPr id="34825" name="Line 3"/>
          <p:cNvSpPr>
            <a:spLocks noChangeShapeType="1"/>
          </p:cNvSpPr>
          <p:nvPr/>
        </p:nvSpPr>
        <p:spPr bwMode="auto">
          <a:xfrm flipV="1">
            <a:off x="2830513" y="3028950"/>
            <a:ext cx="654050" cy="522288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26" name="Line 4"/>
          <p:cNvSpPr>
            <a:spLocks noChangeShapeType="1"/>
          </p:cNvSpPr>
          <p:nvPr/>
        </p:nvSpPr>
        <p:spPr bwMode="auto">
          <a:xfrm>
            <a:off x="3462338" y="3028950"/>
            <a:ext cx="993775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27" name="Line 5"/>
          <p:cNvSpPr>
            <a:spLocks noChangeShapeType="1"/>
          </p:cNvSpPr>
          <p:nvPr/>
        </p:nvSpPr>
        <p:spPr bwMode="auto">
          <a:xfrm>
            <a:off x="4437063" y="3028950"/>
            <a:ext cx="649287" cy="522288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1509713" y="325120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>
            <a:off x="1762125" y="325120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>
            <a:off x="3551238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>
            <a:off x="4370388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>
            <a:off x="5149850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33" name="Line 19"/>
          <p:cNvSpPr>
            <a:spLocks noChangeShapeType="1"/>
          </p:cNvSpPr>
          <p:nvPr/>
        </p:nvSpPr>
        <p:spPr bwMode="auto">
          <a:xfrm>
            <a:off x="6486525" y="325120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34" name="Line 20"/>
          <p:cNvSpPr>
            <a:spLocks noChangeShapeType="1"/>
          </p:cNvSpPr>
          <p:nvPr/>
        </p:nvSpPr>
        <p:spPr bwMode="auto">
          <a:xfrm>
            <a:off x="5411788" y="1695450"/>
            <a:ext cx="0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35" name="Text Box 21"/>
          <p:cNvSpPr txBox="1">
            <a:spLocks noChangeArrowheads="1"/>
          </p:cNvSpPr>
          <p:nvPr/>
        </p:nvSpPr>
        <p:spPr bwMode="auto">
          <a:xfrm>
            <a:off x="1284288" y="2936875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PB1,2</a:t>
            </a:r>
          </a:p>
        </p:txBody>
      </p:sp>
      <p:sp>
        <p:nvSpPr>
          <p:cNvPr id="34836" name="Text Box 22"/>
          <p:cNvSpPr txBox="1">
            <a:spLocks noChangeArrowheads="1"/>
          </p:cNvSpPr>
          <p:nvPr/>
        </p:nvSpPr>
        <p:spPr bwMode="auto">
          <a:xfrm>
            <a:off x="5965825" y="2936875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PB3,4</a:t>
            </a:r>
          </a:p>
        </p:txBody>
      </p:sp>
      <p:sp>
        <p:nvSpPr>
          <p:cNvPr id="34837" name="Text Box 23"/>
          <p:cNvSpPr txBox="1">
            <a:spLocks noChangeArrowheads="1"/>
          </p:cNvSpPr>
          <p:nvPr/>
        </p:nvSpPr>
        <p:spPr bwMode="auto">
          <a:xfrm>
            <a:off x="2265363" y="1352550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QFL</a:t>
            </a:r>
          </a:p>
        </p:txBody>
      </p:sp>
      <p:sp>
        <p:nvSpPr>
          <p:cNvPr id="34838" name="Text Box 24"/>
          <p:cNvSpPr txBox="1">
            <a:spLocks noChangeArrowheads="1"/>
          </p:cNvSpPr>
          <p:nvPr/>
        </p:nvSpPr>
        <p:spPr bwMode="auto">
          <a:xfrm>
            <a:off x="5187950" y="1352550"/>
            <a:ext cx="630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QDL</a:t>
            </a:r>
          </a:p>
        </p:txBody>
      </p:sp>
      <p:sp>
        <p:nvSpPr>
          <p:cNvPr id="34839" name="Text Box 25"/>
          <p:cNvSpPr txBox="1">
            <a:spLocks noChangeArrowheads="1"/>
          </p:cNvSpPr>
          <p:nvPr/>
        </p:nvSpPr>
        <p:spPr bwMode="auto">
          <a:xfrm>
            <a:off x="2530475" y="3740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SB1</a:t>
            </a:r>
          </a:p>
        </p:txBody>
      </p:sp>
      <p:sp>
        <p:nvSpPr>
          <p:cNvPr id="34840" name="Text Box 26"/>
          <p:cNvSpPr txBox="1">
            <a:spLocks noChangeArrowheads="1"/>
          </p:cNvSpPr>
          <p:nvPr/>
        </p:nvSpPr>
        <p:spPr bwMode="auto">
          <a:xfrm>
            <a:off x="3200400" y="3740150"/>
            <a:ext cx="693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SB2</a:t>
            </a:r>
          </a:p>
        </p:txBody>
      </p:sp>
      <p:sp>
        <p:nvSpPr>
          <p:cNvPr id="34841" name="Text Box 27"/>
          <p:cNvSpPr txBox="1">
            <a:spLocks noChangeArrowheads="1"/>
          </p:cNvSpPr>
          <p:nvPr/>
        </p:nvSpPr>
        <p:spPr bwMode="auto">
          <a:xfrm>
            <a:off x="4154488" y="3740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SB3</a:t>
            </a:r>
          </a:p>
        </p:txBody>
      </p:sp>
      <p:sp>
        <p:nvSpPr>
          <p:cNvPr id="34842" name="Text Box 28"/>
          <p:cNvSpPr txBox="1">
            <a:spLocks noChangeArrowheads="1"/>
          </p:cNvSpPr>
          <p:nvPr/>
        </p:nvSpPr>
        <p:spPr bwMode="auto">
          <a:xfrm>
            <a:off x="4835525" y="3740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3333FF"/>
                </a:solidFill>
              </a:rPr>
              <a:t>SB4</a:t>
            </a:r>
          </a:p>
        </p:txBody>
      </p:sp>
      <p:sp>
        <p:nvSpPr>
          <p:cNvPr id="34843" name="Text Box 29"/>
          <p:cNvSpPr txBox="1">
            <a:spLocks noChangeArrowheads="1"/>
          </p:cNvSpPr>
          <p:nvPr/>
        </p:nvSpPr>
        <p:spPr bwMode="auto">
          <a:xfrm>
            <a:off x="742950" y="211296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x</a:t>
            </a:r>
          </a:p>
        </p:txBody>
      </p:sp>
      <p:sp>
        <p:nvSpPr>
          <p:cNvPr id="34844" name="Line 30"/>
          <p:cNvSpPr>
            <a:spLocks noChangeShapeType="1"/>
          </p:cNvSpPr>
          <p:nvPr/>
        </p:nvSpPr>
        <p:spPr bwMode="auto">
          <a:xfrm flipH="1" flipV="1">
            <a:off x="1636713" y="1352550"/>
            <a:ext cx="188912" cy="3619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5" name="Text Box 31"/>
          <p:cNvSpPr txBox="1">
            <a:spLocks noChangeArrowheads="1"/>
          </p:cNvSpPr>
          <p:nvPr/>
        </p:nvSpPr>
        <p:spPr bwMode="auto">
          <a:xfrm>
            <a:off x="1454150" y="2138363"/>
            <a:ext cx="941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009900"/>
                </a:solidFill>
              </a:rPr>
              <a:t>ISEP1,2</a:t>
            </a:r>
          </a:p>
        </p:txBody>
      </p:sp>
      <p:sp>
        <p:nvSpPr>
          <p:cNvPr id="34846" name="Line 32"/>
          <p:cNvSpPr>
            <a:spLocks noChangeShapeType="1"/>
          </p:cNvSpPr>
          <p:nvPr/>
        </p:nvSpPr>
        <p:spPr bwMode="auto">
          <a:xfrm>
            <a:off x="1825625" y="1690688"/>
            <a:ext cx="314325" cy="1190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7" name="Line 33"/>
          <p:cNvSpPr>
            <a:spLocks noChangeShapeType="1"/>
          </p:cNvSpPr>
          <p:nvPr/>
        </p:nvSpPr>
        <p:spPr bwMode="auto">
          <a:xfrm>
            <a:off x="2122488" y="1809750"/>
            <a:ext cx="395287" cy="746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8" name="Line 34"/>
          <p:cNvSpPr>
            <a:spLocks noChangeShapeType="1"/>
          </p:cNvSpPr>
          <p:nvPr/>
        </p:nvSpPr>
        <p:spPr bwMode="auto">
          <a:xfrm>
            <a:off x="2530475" y="1884363"/>
            <a:ext cx="341313" cy="1127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9" name="Line 35"/>
          <p:cNvSpPr>
            <a:spLocks noChangeShapeType="1"/>
          </p:cNvSpPr>
          <p:nvPr/>
        </p:nvSpPr>
        <p:spPr bwMode="auto">
          <a:xfrm>
            <a:off x="2830513" y="1971675"/>
            <a:ext cx="661987" cy="593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0" name="Line 36"/>
          <p:cNvSpPr>
            <a:spLocks noChangeShapeType="1"/>
          </p:cNvSpPr>
          <p:nvPr/>
        </p:nvSpPr>
        <p:spPr bwMode="auto">
          <a:xfrm>
            <a:off x="3960813" y="1989138"/>
            <a:ext cx="0" cy="7826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1" name="Text Box 37"/>
          <p:cNvSpPr txBox="1">
            <a:spLocks noChangeArrowheads="1"/>
          </p:cNvSpPr>
          <p:nvPr/>
        </p:nvSpPr>
        <p:spPr bwMode="auto">
          <a:xfrm>
            <a:off x="3708400" y="1755775"/>
            <a:ext cx="89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solidFill>
                  <a:srgbClr val="00FF00"/>
                </a:solidFill>
              </a:rPr>
              <a:t>1st foil</a:t>
            </a:r>
          </a:p>
        </p:txBody>
      </p:sp>
      <p:sp>
        <p:nvSpPr>
          <p:cNvPr id="34852" name="Text Box 38"/>
          <p:cNvSpPr txBox="1">
            <a:spLocks noChangeArrowheads="1"/>
          </p:cNvSpPr>
          <p:nvPr/>
        </p:nvSpPr>
        <p:spPr bwMode="auto">
          <a:xfrm>
            <a:off x="1093788" y="2495550"/>
            <a:ext cx="34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s</a:t>
            </a:r>
          </a:p>
        </p:txBody>
      </p:sp>
      <p:sp>
        <p:nvSpPr>
          <p:cNvPr id="34853" name="Line 40"/>
          <p:cNvSpPr>
            <a:spLocks noChangeShapeType="1"/>
          </p:cNvSpPr>
          <p:nvPr/>
        </p:nvSpPr>
        <p:spPr bwMode="auto">
          <a:xfrm>
            <a:off x="2917825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4" name="Line 41"/>
          <p:cNvSpPr>
            <a:spLocks noChangeShapeType="1"/>
          </p:cNvSpPr>
          <p:nvPr/>
        </p:nvSpPr>
        <p:spPr bwMode="auto">
          <a:xfrm>
            <a:off x="3414713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5" name="Line 42"/>
          <p:cNvSpPr>
            <a:spLocks noChangeShapeType="1"/>
          </p:cNvSpPr>
          <p:nvPr/>
        </p:nvSpPr>
        <p:spPr bwMode="auto">
          <a:xfrm>
            <a:off x="4506913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6" name="Line 43"/>
          <p:cNvSpPr>
            <a:spLocks noChangeShapeType="1"/>
          </p:cNvSpPr>
          <p:nvPr/>
        </p:nvSpPr>
        <p:spPr bwMode="auto">
          <a:xfrm>
            <a:off x="5014913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7" name="Line 44"/>
          <p:cNvSpPr>
            <a:spLocks noChangeShapeType="1"/>
          </p:cNvSpPr>
          <p:nvPr/>
        </p:nvSpPr>
        <p:spPr bwMode="auto">
          <a:xfrm>
            <a:off x="2530475" y="1695450"/>
            <a:ext cx="0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8" name="Line 45"/>
          <p:cNvSpPr>
            <a:spLocks noChangeShapeType="1"/>
          </p:cNvSpPr>
          <p:nvPr/>
        </p:nvSpPr>
        <p:spPr bwMode="auto">
          <a:xfrm>
            <a:off x="2781300" y="1884363"/>
            <a:ext cx="0" cy="1906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9" name="Line 46"/>
          <p:cNvSpPr>
            <a:spLocks noChangeShapeType="1"/>
          </p:cNvSpPr>
          <p:nvPr/>
        </p:nvSpPr>
        <p:spPr bwMode="auto">
          <a:xfrm>
            <a:off x="1816100" y="1504950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60" name="Line 47"/>
          <p:cNvSpPr>
            <a:spLocks noChangeShapeType="1"/>
          </p:cNvSpPr>
          <p:nvPr/>
        </p:nvSpPr>
        <p:spPr bwMode="auto">
          <a:xfrm>
            <a:off x="2139950" y="165576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61" name="Line 48"/>
          <p:cNvSpPr>
            <a:spLocks noChangeShapeType="1"/>
          </p:cNvSpPr>
          <p:nvPr/>
        </p:nvSpPr>
        <p:spPr bwMode="auto">
          <a:xfrm>
            <a:off x="6226175" y="325755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62" name="Line 49"/>
          <p:cNvSpPr>
            <a:spLocks noChangeShapeType="1"/>
          </p:cNvSpPr>
          <p:nvPr/>
        </p:nvSpPr>
        <p:spPr bwMode="auto">
          <a:xfrm flipV="1">
            <a:off x="3144838" y="180975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63" name="Line 50"/>
          <p:cNvSpPr>
            <a:spLocks noChangeShapeType="1"/>
          </p:cNvSpPr>
          <p:nvPr/>
        </p:nvSpPr>
        <p:spPr bwMode="auto">
          <a:xfrm flipV="1">
            <a:off x="3894138" y="196215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64" name="Line 51"/>
          <p:cNvSpPr>
            <a:spLocks noChangeShapeType="1"/>
          </p:cNvSpPr>
          <p:nvPr/>
        </p:nvSpPr>
        <p:spPr bwMode="auto">
          <a:xfrm flipV="1">
            <a:off x="4710113" y="1884363"/>
            <a:ext cx="0" cy="9921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65" name="Text Box 52"/>
          <p:cNvSpPr txBox="1">
            <a:spLocks noChangeArrowheads="1"/>
          </p:cNvSpPr>
          <p:nvPr/>
        </p:nvSpPr>
        <p:spPr bwMode="auto">
          <a:xfrm>
            <a:off x="2746375" y="1531938"/>
            <a:ext cx="795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MWPM3</a:t>
            </a:r>
          </a:p>
        </p:txBody>
      </p:sp>
      <p:sp>
        <p:nvSpPr>
          <p:cNvPr id="34866" name="Text Box 53"/>
          <p:cNvSpPr txBox="1">
            <a:spLocks noChangeArrowheads="1"/>
          </p:cNvSpPr>
          <p:nvPr/>
        </p:nvSpPr>
        <p:spPr bwMode="auto">
          <a:xfrm>
            <a:off x="3519488" y="1557338"/>
            <a:ext cx="795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MWPM4</a:t>
            </a:r>
          </a:p>
        </p:txBody>
      </p:sp>
      <p:sp>
        <p:nvSpPr>
          <p:cNvPr id="34867" name="Text Box 54"/>
          <p:cNvSpPr txBox="1">
            <a:spLocks noChangeArrowheads="1"/>
          </p:cNvSpPr>
          <p:nvPr/>
        </p:nvSpPr>
        <p:spPr bwMode="auto">
          <a:xfrm>
            <a:off x="4359275" y="1644650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MWPM5</a:t>
            </a:r>
          </a:p>
        </p:txBody>
      </p:sp>
      <p:sp>
        <p:nvSpPr>
          <p:cNvPr id="34868" name="Line 55"/>
          <p:cNvSpPr>
            <a:spLocks noChangeShapeType="1"/>
          </p:cNvSpPr>
          <p:nvPr/>
        </p:nvSpPr>
        <p:spPr bwMode="auto">
          <a:xfrm>
            <a:off x="5086350" y="2570163"/>
            <a:ext cx="0" cy="611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69" name="Line 56"/>
          <p:cNvSpPr>
            <a:spLocks noChangeShapeType="1"/>
          </p:cNvSpPr>
          <p:nvPr/>
        </p:nvSpPr>
        <p:spPr bwMode="auto">
          <a:xfrm>
            <a:off x="4356100" y="2708275"/>
            <a:ext cx="720725" cy="73025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70" name="Line 57"/>
          <p:cNvSpPr>
            <a:spLocks noChangeShapeType="1"/>
          </p:cNvSpPr>
          <p:nvPr/>
        </p:nvSpPr>
        <p:spPr bwMode="auto">
          <a:xfrm flipV="1">
            <a:off x="5051425" y="2565400"/>
            <a:ext cx="384175" cy="2349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71" name="Line 58"/>
          <p:cNvSpPr>
            <a:spLocks noChangeShapeType="1"/>
          </p:cNvSpPr>
          <p:nvPr/>
        </p:nvSpPr>
        <p:spPr bwMode="auto">
          <a:xfrm>
            <a:off x="5256213" y="1884363"/>
            <a:ext cx="0" cy="611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72" name="Line 59"/>
          <p:cNvSpPr>
            <a:spLocks noChangeShapeType="1"/>
          </p:cNvSpPr>
          <p:nvPr/>
        </p:nvSpPr>
        <p:spPr bwMode="auto">
          <a:xfrm flipV="1">
            <a:off x="4427538" y="2266950"/>
            <a:ext cx="828675" cy="4413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73" name="Line 60"/>
          <p:cNvSpPr>
            <a:spLocks noChangeShapeType="1"/>
          </p:cNvSpPr>
          <p:nvPr/>
        </p:nvSpPr>
        <p:spPr bwMode="auto">
          <a:xfrm>
            <a:off x="5256213" y="2266950"/>
            <a:ext cx="203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74" name="Line 61"/>
          <p:cNvSpPr>
            <a:spLocks noChangeShapeType="1"/>
          </p:cNvSpPr>
          <p:nvPr/>
        </p:nvSpPr>
        <p:spPr bwMode="auto">
          <a:xfrm flipV="1">
            <a:off x="5459413" y="1962150"/>
            <a:ext cx="477837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75" name="Text Box 62"/>
          <p:cNvSpPr txBox="1">
            <a:spLocks noChangeArrowheads="1"/>
          </p:cNvSpPr>
          <p:nvPr/>
        </p:nvSpPr>
        <p:spPr bwMode="auto">
          <a:xfrm>
            <a:off x="4716463" y="2171700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C000"/>
                </a:solidFill>
              </a:rPr>
              <a:t>H</a:t>
            </a:r>
            <a:r>
              <a:rPr lang="en-US" altLang="ja-JP" sz="1400" b="1" baseline="30000">
                <a:solidFill>
                  <a:srgbClr val="FFC000"/>
                </a:solidFill>
              </a:rPr>
              <a:t>-</a:t>
            </a:r>
          </a:p>
        </p:txBody>
      </p:sp>
      <p:sp>
        <p:nvSpPr>
          <p:cNvPr id="34876" name="Text Box 63"/>
          <p:cNvSpPr txBox="1">
            <a:spLocks noChangeArrowheads="1"/>
          </p:cNvSpPr>
          <p:nvPr/>
        </p:nvSpPr>
        <p:spPr bwMode="auto">
          <a:xfrm>
            <a:off x="4700588" y="270827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66"/>
                </a:solidFill>
              </a:rPr>
              <a:t>H</a:t>
            </a:r>
            <a:r>
              <a:rPr lang="en-US" altLang="ja-JP" sz="1400" b="1" baseline="3000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34877" name="Text Box 64"/>
          <p:cNvSpPr txBox="1">
            <a:spLocks noChangeArrowheads="1"/>
          </p:cNvSpPr>
          <p:nvPr/>
        </p:nvSpPr>
        <p:spPr bwMode="auto">
          <a:xfrm>
            <a:off x="5532438" y="1811338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008000"/>
                </a:solidFill>
              </a:rPr>
              <a:t>H</a:t>
            </a:r>
            <a:r>
              <a:rPr lang="en-US" altLang="ja-JP" sz="1600" b="1" baseline="30000">
                <a:solidFill>
                  <a:srgbClr val="008000"/>
                </a:solidFill>
              </a:rPr>
              <a:t>+</a:t>
            </a:r>
            <a:endParaRPr lang="en-US" altLang="ja-JP" sz="1200" b="1">
              <a:solidFill>
                <a:srgbClr val="008000"/>
              </a:solidFill>
            </a:endParaRPr>
          </a:p>
        </p:txBody>
      </p:sp>
      <p:sp>
        <p:nvSpPr>
          <p:cNvPr id="34878" name="Text Box 65"/>
          <p:cNvSpPr txBox="1">
            <a:spLocks noChangeArrowheads="1"/>
          </p:cNvSpPr>
          <p:nvPr/>
        </p:nvSpPr>
        <p:spPr bwMode="auto">
          <a:xfrm rot="-2400000">
            <a:off x="5724525" y="1363663"/>
            <a:ext cx="206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To beam dump</a:t>
            </a:r>
          </a:p>
        </p:txBody>
      </p:sp>
      <p:sp>
        <p:nvSpPr>
          <p:cNvPr id="34879" name="Line 66"/>
          <p:cNvSpPr>
            <a:spLocks noChangeShapeType="1"/>
          </p:cNvSpPr>
          <p:nvPr/>
        </p:nvSpPr>
        <p:spPr bwMode="auto">
          <a:xfrm flipV="1">
            <a:off x="6003925" y="1341438"/>
            <a:ext cx="800100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80" name="Line 67"/>
          <p:cNvSpPr>
            <a:spLocks noChangeShapeType="1"/>
          </p:cNvSpPr>
          <p:nvPr/>
        </p:nvSpPr>
        <p:spPr bwMode="auto">
          <a:xfrm>
            <a:off x="5086350" y="155575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81" name="Line 68"/>
          <p:cNvSpPr>
            <a:spLocks noChangeShapeType="1"/>
          </p:cNvSpPr>
          <p:nvPr/>
        </p:nvSpPr>
        <p:spPr bwMode="auto">
          <a:xfrm>
            <a:off x="5256213" y="133985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82" name="Text Box 69"/>
          <p:cNvSpPr txBox="1">
            <a:spLocks noChangeArrowheads="1"/>
          </p:cNvSpPr>
          <p:nvPr/>
        </p:nvSpPr>
        <p:spPr bwMode="auto">
          <a:xfrm>
            <a:off x="4638675" y="1357313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</a:rPr>
              <a:t>2nd foil</a:t>
            </a:r>
          </a:p>
        </p:txBody>
      </p:sp>
      <p:sp>
        <p:nvSpPr>
          <p:cNvPr id="34883" name="Text Box 70"/>
          <p:cNvSpPr txBox="1">
            <a:spLocks noChangeArrowheads="1"/>
          </p:cNvSpPr>
          <p:nvPr/>
        </p:nvSpPr>
        <p:spPr bwMode="auto">
          <a:xfrm>
            <a:off x="4922838" y="1139825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</a:rPr>
              <a:t>3rd foil</a:t>
            </a:r>
          </a:p>
        </p:txBody>
      </p:sp>
      <p:sp>
        <p:nvSpPr>
          <p:cNvPr id="34884" name="Line 71"/>
          <p:cNvSpPr>
            <a:spLocks noChangeShapeType="1"/>
          </p:cNvSpPr>
          <p:nvPr/>
        </p:nvSpPr>
        <p:spPr bwMode="auto">
          <a:xfrm>
            <a:off x="754063" y="2876550"/>
            <a:ext cx="612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85" name="Line 72"/>
          <p:cNvSpPr>
            <a:spLocks noChangeShapeType="1"/>
          </p:cNvSpPr>
          <p:nvPr/>
        </p:nvSpPr>
        <p:spPr bwMode="auto">
          <a:xfrm flipV="1">
            <a:off x="754063" y="21907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86" name="Text Box 73"/>
          <p:cNvSpPr txBox="1">
            <a:spLocks noChangeArrowheads="1"/>
          </p:cNvSpPr>
          <p:nvPr/>
        </p:nvSpPr>
        <p:spPr bwMode="auto">
          <a:xfrm>
            <a:off x="2051050" y="38449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/>
              <a:t>H</a:t>
            </a:r>
            <a:r>
              <a:rPr lang="en-US" altLang="ja-JP" sz="1400" b="1" baseline="30000"/>
              <a:t>-</a:t>
            </a:r>
          </a:p>
        </p:txBody>
      </p:sp>
      <p:sp>
        <p:nvSpPr>
          <p:cNvPr id="34887" name="Oval 87"/>
          <p:cNvSpPr>
            <a:spLocks noChangeArrowheads="1"/>
          </p:cNvSpPr>
          <p:nvPr/>
        </p:nvSpPr>
        <p:spPr bwMode="auto">
          <a:xfrm rot="1800000">
            <a:off x="828675" y="3933825"/>
            <a:ext cx="3455988" cy="2016125"/>
          </a:xfrm>
          <a:prstGeom prst="ellipse">
            <a:avLst/>
          </a:prstGeom>
          <a:noFill/>
          <a:ln w="127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88" name="Line 88"/>
          <p:cNvSpPr>
            <a:spLocks noChangeShapeType="1"/>
          </p:cNvSpPr>
          <p:nvPr/>
        </p:nvSpPr>
        <p:spPr bwMode="auto">
          <a:xfrm flipV="1">
            <a:off x="431800" y="5084763"/>
            <a:ext cx="4067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89" name="Line 89"/>
          <p:cNvSpPr>
            <a:spLocks noChangeShapeType="1"/>
          </p:cNvSpPr>
          <p:nvPr/>
        </p:nvSpPr>
        <p:spPr bwMode="auto">
          <a:xfrm flipH="1" flipV="1">
            <a:off x="755650" y="3573463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90" name="Oval 90"/>
          <p:cNvSpPr>
            <a:spLocks noChangeArrowheads="1"/>
          </p:cNvSpPr>
          <p:nvPr/>
        </p:nvSpPr>
        <p:spPr bwMode="auto">
          <a:xfrm rot="-3600000">
            <a:off x="3706019" y="5663407"/>
            <a:ext cx="368300" cy="2206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91" name="Text Box 91"/>
          <p:cNvSpPr txBox="1">
            <a:spLocks noChangeArrowheads="1"/>
          </p:cNvSpPr>
          <p:nvPr/>
        </p:nvSpPr>
        <p:spPr bwMode="auto">
          <a:xfrm>
            <a:off x="4283075" y="472598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x[mm]</a:t>
            </a:r>
          </a:p>
        </p:txBody>
      </p:sp>
      <p:sp>
        <p:nvSpPr>
          <p:cNvPr id="34892" name="Text Box 92"/>
          <p:cNvSpPr txBox="1">
            <a:spLocks noChangeArrowheads="1"/>
          </p:cNvSpPr>
          <p:nvPr/>
        </p:nvSpPr>
        <p:spPr bwMode="auto">
          <a:xfrm>
            <a:off x="684213" y="37893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x’[mrad]</a:t>
            </a:r>
          </a:p>
        </p:txBody>
      </p:sp>
      <p:sp>
        <p:nvSpPr>
          <p:cNvPr id="34893" name="Text Box 93"/>
          <p:cNvSpPr txBox="1">
            <a:spLocks noChangeArrowheads="1"/>
          </p:cNvSpPr>
          <p:nvPr/>
        </p:nvSpPr>
        <p:spPr bwMode="auto">
          <a:xfrm rot="1800000">
            <a:off x="1547813" y="6162675"/>
            <a:ext cx="2160587" cy="373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b="1">
                <a:solidFill>
                  <a:srgbClr val="009900"/>
                </a:solidFill>
              </a:rPr>
              <a:t>Painting Area</a:t>
            </a:r>
            <a:endParaRPr lang="ja-JP" altLang="en-US" b="1">
              <a:solidFill>
                <a:srgbClr val="009900"/>
              </a:solidFill>
            </a:endParaRPr>
          </a:p>
        </p:txBody>
      </p:sp>
      <p:sp>
        <p:nvSpPr>
          <p:cNvPr id="34894" name="Text Box 94"/>
          <p:cNvSpPr txBox="1">
            <a:spLocks noChangeArrowheads="1"/>
          </p:cNvSpPr>
          <p:nvPr/>
        </p:nvSpPr>
        <p:spPr bwMode="auto">
          <a:xfrm>
            <a:off x="3349625" y="5876925"/>
            <a:ext cx="1579563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sz="1600" b="1"/>
              <a:t>Injection Beam</a:t>
            </a:r>
            <a:endParaRPr lang="ja-JP" altLang="en-US" sz="1600" b="1"/>
          </a:p>
        </p:txBody>
      </p:sp>
      <p:sp>
        <p:nvSpPr>
          <p:cNvPr id="34895" name="Line 95"/>
          <p:cNvSpPr>
            <a:spLocks noChangeShapeType="1"/>
          </p:cNvSpPr>
          <p:nvPr/>
        </p:nvSpPr>
        <p:spPr bwMode="auto">
          <a:xfrm flipV="1">
            <a:off x="3924300" y="508635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96" name="Text Box 96"/>
          <p:cNvSpPr txBox="1">
            <a:spLocks noChangeArrowheads="1"/>
          </p:cNvSpPr>
          <p:nvPr/>
        </p:nvSpPr>
        <p:spPr bwMode="auto">
          <a:xfrm>
            <a:off x="3490913" y="47974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124.1</a:t>
            </a:r>
          </a:p>
        </p:txBody>
      </p:sp>
      <p:sp>
        <p:nvSpPr>
          <p:cNvPr id="34897" name="Text Box 97"/>
          <p:cNvSpPr txBox="1">
            <a:spLocks noChangeArrowheads="1"/>
          </p:cNvSpPr>
          <p:nvPr/>
        </p:nvSpPr>
        <p:spPr bwMode="auto">
          <a:xfrm>
            <a:off x="2411413" y="47974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93</a:t>
            </a:r>
          </a:p>
        </p:txBody>
      </p:sp>
      <p:sp>
        <p:nvSpPr>
          <p:cNvPr id="34898" name="Line 98"/>
          <p:cNvSpPr>
            <a:spLocks noChangeShapeType="1"/>
          </p:cNvSpPr>
          <p:nvPr/>
        </p:nvSpPr>
        <p:spPr bwMode="auto">
          <a:xfrm flipH="1">
            <a:off x="755650" y="580548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99" name="Text Box 99"/>
          <p:cNvSpPr txBox="1">
            <a:spLocks noChangeArrowheads="1"/>
          </p:cNvSpPr>
          <p:nvPr/>
        </p:nvSpPr>
        <p:spPr bwMode="auto">
          <a:xfrm>
            <a:off x="755650" y="575786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-4.4</a:t>
            </a:r>
          </a:p>
        </p:txBody>
      </p:sp>
      <p:sp>
        <p:nvSpPr>
          <p:cNvPr id="34900" name="Text Box 100"/>
          <p:cNvSpPr txBox="1">
            <a:spLocks noChangeArrowheads="1"/>
          </p:cNvSpPr>
          <p:nvPr/>
        </p:nvSpPr>
        <p:spPr bwMode="auto">
          <a:xfrm>
            <a:off x="755650" y="47974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34901" name="Line 101"/>
          <p:cNvSpPr>
            <a:spLocks noChangeShapeType="1"/>
          </p:cNvSpPr>
          <p:nvPr/>
        </p:nvSpPr>
        <p:spPr bwMode="auto">
          <a:xfrm>
            <a:off x="3492500" y="2565400"/>
            <a:ext cx="431800" cy="714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02" name="Line 102"/>
          <p:cNvSpPr>
            <a:spLocks noChangeShapeType="1"/>
          </p:cNvSpPr>
          <p:nvPr/>
        </p:nvSpPr>
        <p:spPr bwMode="auto">
          <a:xfrm>
            <a:off x="3924300" y="2636838"/>
            <a:ext cx="576263" cy="809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03" name="Text Box 103"/>
          <p:cNvSpPr txBox="1">
            <a:spLocks noChangeArrowheads="1"/>
          </p:cNvSpPr>
          <p:nvPr/>
        </p:nvSpPr>
        <p:spPr bwMode="auto">
          <a:xfrm>
            <a:off x="1331913" y="1323975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9900"/>
                </a:solidFill>
              </a:rPr>
              <a:t>H</a:t>
            </a:r>
            <a:r>
              <a:rPr lang="en-US" altLang="ja-JP" sz="1400" b="1" baseline="30000">
                <a:solidFill>
                  <a:srgbClr val="FF9900"/>
                </a:solidFill>
              </a:rPr>
              <a:t>-</a:t>
            </a:r>
          </a:p>
        </p:txBody>
      </p:sp>
      <p:sp>
        <p:nvSpPr>
          <p:cNvPr id="34904" name="Text Box 104"/>
          <p:cNvSpPr txBox="1">
            <a:spLocks noChangeArrowheads="1"/>
          </p:cNvSpPr>
          <p:nvPr/>
        </p:nvSpPr>
        <p:spPr bwMode="auto">
          <a:xfrm>
            <a:off x="107950" y="3284538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>
                <a:solidFill>
                  <a:srgbClr val="0099FF"/>
                </a:solidFill>
              </a:rPr>
              <a:t>Circulating beam</a:t>
            </a:r>
          </a:p>
        </p:txBody>
      </p:sp>
      <p:sp>
        <p:nvSpPr>
          <p:cNvPr id="34905" name="Line 105"/>
          <p:cNvSpPr>
            <a:spLocks noChangeShapeType="1"/>
          </p:cNvSpPr>
          <p:nvPr/>
        </p:nvSpPr>
        <p:spPr bwMode="auto">
          <a:xfrm flipV="1">
            <a:off x="757238" y="3573463"/>
            <a:ext cx="719137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06" name="Text Box 108"/>
          <p:cNvSpPr txBox="1">
            <a:spLocks noChangeArrowheads="1"/>
          </p:cNvSpPr>
          <p:nvPr/>
        </p:nvSpPr>
        <p:spPr bwMode="auto">
          <a:xfrm>
            <a:off x="6445250" y="3068638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 dirty="0">
                <a:solidFill>
                  <a:srgbClr val="0099FF"/>
                </a:solidFill>
              </a:rPr>
              <a:t>Circulating beam</a:t>
            </a:r>
          </a:p>
        </p:txBody>
      </p:sp>
      <p:sp>
        <p:nvSpPr>
          <p:cNvPr id="34907" name="Oval 109"/>
          <p:cNvSpPr>
            <a:spLocks noChangeArrowheads="1"/>
          </p:cNvSpPr>
          <p:nvPr/>
        </p:nvSpPr>
        <p:spPr bwMode="auto">
          <a:xfrm rot="1800000">
            <a:off x="1082675" y="4152900"/>
            <a:ext cx="2911475" cy="1547813"/>
          </a:xfrm>
          <a:prstGeom prst="ellipse">
            <a:avLst/>
          </a:prstGeom>
          <a:noFill/>
          <a:ln w="12700">
            <a:solidFill>
              <a:srgbClr val="0099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908" name="Line 112"/>
          <p:cNvSpPr>
            <a:spLocks noChangeShapeType="1"/>
          </p:cNvSpPr>
          <p:nvPr/>
        </p:nvSpPr>
        <p:spPr bwMode="auto">
          <a:xfrm>
            <a:off x="4437063" y="2724150"/>
            <a:ext cx="614362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09" name="Line 113"/>
          <p:cNvSpPr>
            <a:spLocks noChangeShapeType="1"/>
          </p:cNvSpPr>
          <p:nvPr/>
        </p:nvSpPr>
        <p:spPr bwMode="auto">
          <a:xfrm>
            <a:off x="5051425" y="3257550"/>
            <a:ext cx="331788" cy="1444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10" name="Line 114"/>
          <p:cNvSpPr>
            <a:spLocks noChangeShapeType="1"/>
          </p:cNvSpPr>
          <p:nvPr/>
        </p:nvSpPr>
        <p:spPr bwMode="auto">
          <a:xfrm>
            <a:off x="5443538" y="3408363"/>
            <a:ext cx="1000125" cy="206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11" name="AutoShape 115"/>
          <p:cNvSpPr>
            <a:spLocks noChangeArrowheads="1"/>
          </p:cNvSpPr>
          <p:nvPr/>
        </p:nvSpPr>
        <p:spPr bwMode="auto">
          <a:xfrm>
            <a:off x="6516688" y="3284538"/>
            <a:ext cx="719137" cy="576262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0099CC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5724525" y="4945063"/>
            <a:ext cx="2517775" cy="1439862"/>
            <a:chOff x="3016" y="2069"/>
            <a:chExt cx="2087" cy="907"/>
          </a:xfrm>
        </p:grpSpPr>
        <p:sp>
          <p:nvSpPr>
            <p:cNvPr id="34929" name="Line 118"/>
            <p:cNvSpPr>
              <a:spLocks noChangeShapeType="1"/>
            </p:cNvSpPr>
            <p:nvPr/>
          </p:nvSpPr>
          <p:spPr bwMode="auto">
            <a:xfrm>
              <a:off x="3424" y="2069"/>
              <a:ext cx="2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930" name="Freeform 119"/>
            <p:cNvSpPr>
              <a:spLocks/>
            </p:cNvSpPr>
            <p:nvPr/>
          </p:nvSpPr>
          <p:spPr bwMode="auto">
            <a:xfrm>
              <a:off x="3697" y="2069"/>
              <a:ext cx="1406" cy="907"/>
            </a:xfrm>
            <a:custGeom>
              <a:avLst/>
              <a:gdLst>
                <a:gd name="T0" fmla="*/ 0 w 1406"/>
                <a:gd name="T1" fmla="*/ 0 h 907"/>
                <a:gd name="T2" fmla="*/ 90 w 1406"/>
                <a:gd name="T3" fmla="*/ 272 h 907"/>
                <a:gd name="T4" fmla="*/ 272 w 1406"/>
                <a:gd name="T5" fmla="*/ 499 h 907"/>
                <a:gd name="T6" fmla="*/ 589 w 1406"/>
                <a:gd name="T7" fmla="*/ 681 h 907"/>
                <a:gd name="T8" fmla="*/ 1406 w 1406"/>
                <a:gd name="T9" fmla="*/ 907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907"/>
                <a:gd name="T17" fmla="*/ 1406 w 1406"/>
                <a:gd name="T18" fmla="*/ 907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907">
                  <a:moveTo>
                    <a:pt x="0" y="0"/>
                  </a:moveTo>
                  <a:cubicBezTo>
                    <a:pt x="22" y="94"/>
                    <a:pt x="45" y="189"/>
                    <a:pt x="90" y="272"/>
                  </a:cubicBezTo>
                  <a:cubicBezTo>
                    <a:pt x="135" y="355"/>
                    <a:pt x="189" y="431"/>
                    <a:pt x="272" y="499"/>
                  </a:cubicBezTo>
                  <a:cubicBezTo>
                    <a:pt x="355" y="567"/>
                    <a:pt x="400" y="613"/>
                    <a:pt x="589" y="681"/>
                  </a:cubicBezTo>
                  <a:cubicBezTo>
                    <a:pt x="778" y="749"/>
                    <a:pt x="1092" y="828"/>
                    <a:pt x="1406" y="90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931" name="Line 120"/>
            <p:cNvSpPr>
              <a:spLocks noChangeShapeType="1"/>
            </p:cNvSpPr>
            <p:nvPr/>
          </p:nvSpPr>
          <p:spPr bwMode="auto">
            <a:xfrm flipH="1">
              <a:off x="3016" y="2069"/>
              <a:ext cx="408" cy="9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4913" name="Line 121"/>
          <p:cNvSpPr>
            <a:spLocks noChangeShapeType="1"/>
          </p:cNvSpPr>
          <p:nvPr/>
        </p:nvSpPr>
        <p:spPr bwMode="auto">
          <a:xfrm flipV="1">
            <a:off x="5578475" y="4803775"/>
            <a:ext cx="649288" cy="15827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14" name="Line 122"/>
          <p:cNvSpPr>
            <a:spLocks noChangeShapeType="1"/>
          </p:cNvSpPr>
          <p:nvPr/>
        </p:nvSpPr>
        <p:spPr bwMode="auto">
          <a:xfrm>
            <a:off x="6227763" y="4797425"/>
            <a:ext cx="2016125" cy="6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15" name="Line 123"/>
          <p:cNvSpPr>
            <a:spLocks noChangeShapeType="1"/>
          </p:cNvSpPr>
          <p:nvPr/>
        </p:nvSpPr>
        <p:spPr bwMode="auto">
          <a:xfrm>
            <a:off x="8242300" y="4803775"/>
            <a:ext cx="649288" cy="15827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16" name="Line 124"/>
          <p:cNvSpPr>
            <a:spLocks noChangeShapeType="1"/>
          </p:cNvSpPr>
          <p:nvPr/>
        </p:nvSpPr>
        <p:spPr bwMode="auto">
          <a:xfrm flipV="1">
            <a:off x="8242300" y="4803775"/>
            <a:ext cx="0" cy="1582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17" name="Line 125"/>
          <p:cNvSpPr>
            <a:spLocks noChangeShapeType="1"/>
          </p:cNvSpPr>
          <p:nvPr/>
        </p:nvSpPr>
        <p:spPr bwMode="auto">
          <a:xfrm flipV="1">
            <a:off x="6516688" y="4803775"/>
            <a:ext cx="0" cy="1582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18" name="Text Box 126"/>
          <p:cNvSpPr txBox="1">
            <a:spLocks noChangeArrowheads="1"/>
          </p:cNvSpPr>
          <p:nvPr/>
        </p:nvSpPr>
        <p:spPr bwMode="auto">
          <a:xfrm>
            <a:off x="6802438" y="44370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SB</a:t>
            </a:r>
          </a:p>
        </p:txBody>
      </p:sp>
      <p:sp>
        <p:nvSpPr>
          <p:cNvPr id="34919" name="Text Box 127"/>
          <p:cNvSpPr txBox="1">
            <a:spLocks noChangeArrowheads="1"/>
          </p:cNvSpPr>
          <p:nvPr/>
        </p:nvSpPr>
        <p:spPr bwMode="auto">
          <a:xfrm>
            <a:off x="6084888" y="507841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PB</a:t>
            </a:r>
          </a:p>
        </p:txBody>
      </p:sp>
      <p:sp>
        <p:nvSpPr>
          <p:cNvPr id="34920" name="Rectangle 128"/>
          <p:cNvSpPr>
            <a:spLocks noChangeArrowheads="1"/>
          </p:cNvSpPr>
          <p:nvPr/>
        </p:nvSpPr>
        <p:spPr bwMode="auto">
          <a:xfrm>
            <a:off x="8172450" y="6099175"/>
            <a:ext cx="71438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921" name="Line 129"/>
          <p:cNvSpPr>
            <a:spLocks noChangeShapeType="1"/>
          </p:cNvSpPr>
          <p:nvPr/>
        </p:nvSpPr>
        <p:spPr bwMode="auto">
          <a:xfrm flipV="1">
            <a:off x="5508625" y="6381750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4922" name="Line 130"/>
          <p:cNvSpPr>
            <a:spLocks noChangeShapeType="1"/>
          </p:cNvSpPr>
          <p:nvPr/>
        </p:nvSpPr>
        <p:spPr bwMode="auto">
          <a:xfrm flipV="1">
            <a:off x="5580063" y="4508500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4923" name="Text Box 131"/>
          <p:cNvSpPr txBox="1">
            <a:spLocks noChangeArrowheads="1"/>
          </p:cNvSpPr>
          <p:nvPr/>
        </p:nvSpPr>
        <p:spPr bwMode="auto">
          <a:xfrm>
            <a:off x="5580063" y="43656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current</a:t>
            </a:r>
            <a:endParaRPr lang="ja-JP" altLang="en-US" sz="1600" b="1"/>
          </a:p>
        </p:txBody>
      </p:sp>
      <p:sp>
        <p:nvSpPr>
          <p:cNvPr id="34924" name="Text Box 132"/>
          <p:cNvSpPr txBox="1">
            <a:spLocks noChangeArrowheads="1"/>
          </p:cNvSpPr>
          <p:nvPr/>
        </p:nvSpPr>
        <p:spPr bwMode="auto">
          <a:xfrm>
            <a:off x="8531225" y="6381750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time</a:t>
            </a:r>
            <a:endParaRPr lang="ja-JP" altLang="en-US" sz="1600" b="1"/>
          </a:p>
        </p:txBody>
      </p:sp>
      <p:sp>
        <p:nvSpPr>
          <p:cNvPr id="34925" name="Line 133"/>
          <p:cNvSpPr>
            <a:spLocks noChangeShapeType="1"/>
          </p:cNvSpPr>
          <p:nvPr/>
        </p:nvSpPr>
        <p:spPr bwMode="auto">
          <a:xfrm>
            <a:off x="6588125" y="652462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4926" name="Text Box 134"/>
          <p:cNvSpPr txBox="1">
            <a:spLocks noChangeArrowheads="1"/>
          </p:cNvSpPr>
          <p:nvPr/>
        </p:nvSpPr>
        <p:spPr bwMode="auto">
          <a:xfrm>
            <a:off x="6300788" y="6500813"/>
            <a:ext cx="2557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/>
              <a:t>Injection period(500μsec)</a:t>
            </a:r>
          </a:p>
        </p:txBody>
      </p:sp>
      <p:sp>
        <p:nvSpPr>
          <p:cNvPr id="34927" name="Line 137"/>
          <p:cNvSpPr>
            <a:spLocks noChangeShapeType="1"/>
          </p:cNvSpPr>
          <p:nvPr/>
        </p:nvSpPr>
        <p:spPr bwMode="auto">
          <a:xfrm flipV="1">
            <a:off x="5411788" y="2133600"/>
            <a:ext cx="528637" cy="450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28" name="AutoShape 122"/>
          <p:cNvSpPr>
            <a:spLocks noChangeArrowheads="1"/>
          </p:cNvSpPr>
          <p:nvPr/>
        </p:nvSpPr>
        <p:spPr bwMode="auto">
          <a:xfrm>
            <a:off x="785813" y="3429000"/>
            <a:ext cx="719137" cy="288925"/>
          </a:xfrm>
          <a:prstGeom prst="rightArrow">
            <a:avLst>
              <a:gd name="adj1" fmla="val 50000"/>
              <a:gd name="adj2" fmla="val 62225"/>
            </a:avLst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61FE1-E552-4168-A941-76C683F3DA36}" type="slidenum">
              <a:rPr lang="en-US" altLang="ja-JP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497888" cy="820738"/>
          </a:xfrm>
        </p:spPr>
        <p:txBody>
          <a:bodyPr/>
          <a:lstStyle/>
          <a:p>
            <a:pPr>
              <a:defRPr/>
            </a:pPr>
            <a:r>
              <a:rPr lang="en-US" altLang="ja-JP" sz="3600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Vertical Painting Injection process</a:t>
            </a:r>
          </a:p>
        </p:txBody>
      </p:sp>
      <p:pic>
        <p:nvPicPr>
          <p:cNvPr id="35844" name="Picture 3" descr="rcsinjarea-saham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96975"/>
            <a:ext cx="8785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9"/>
          <p:cNvSpPr txBox="1">
            <a:spLocks noChangeArrowheads="1"/>
          </p:cNvSpPr>
          <p:nvPr/>
        </p:nvSpPr>
        <p:spPr bwMode="auto">
          <a:xfrm>
            <a:off x="323850" y="378936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y</a:t>
            </a:r>
          </a:p>
        </p:txBody>
      </p:sp>
      <p:sp>
        <p:nvSpPr>
          <p:cNvPr id="35846" name="Line 21"/>
          <p:cNvSpPr>
            <a:spLocks noChangeShapeType="1"/>
          </p:cNvSpPr>
          <p:nvPr/>
        </p:nvSpPr>
        <p:spPr bwMode="auto">
          <a:xfrm>
            <a:off x="3421063" y="5659438"/>
            <a:ext cx="0" cy="5048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47" name="Text Box 22"/>
          <p:cNvSpPr txBox="1">
            <a:spLocks noChangeArrowheads="1"/>
          </p:cNvSpPr>
          <p:nvPr/>
        </p:nvSpPr>
        <p:spPr bwMode="auto">
          <a:xfrm>
            <a:off x="3197225" y="6172200"/>
            <a:ext cx="89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solidFill>
                  <a:srgbClr val="00FF00"/>
                </a:solidFill>
              </a:rPr>
              <a:t>1st foil</a:t>
            </a:r>
          </a:p>
        </p:txBody>
      </p:sp>
      <p:sp>
        <p:nvSpPr>
          <p:cNvPr id="35848" name="Text Box 23"/>
          <p:cNvSpPr txBox="1">
            <a:spLocks noChangeArrowheads="1"/>
          </p:cNvSpPr>
          <p:nvPr/>
        </p:nvSpPr>
        <p:spPr bwMode="auto">
          <a:xfrm>
            <a:off x="674688" y="4171950"/>
            <a:ext cx="34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s</a:t>
            </a:r>
          </a:p>
        </p:txBody>
      </p:sp>
      <p:sp>
        <p:nvSpPr>
          <p:cNvPr id="35849" name="Line 33"/>
          <p:cNvSpPr>
            <a:spLocks noChangeShapeType="1"/>
          </p:cNvSpPr>
          <p:nvPr/>
        </p:nvSpPr>
        <p:spPr bwMode="auto">
          <a:xfrm flipV="1">
            <a:off x="2700338" y="49403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0" name="Line 34"/>
          <p:cNvSpPr>
            <a:spLocks noChangeShapeType="1"/>
          </p:cNvSpPr>
          <p:nvPr/>
        </p:nvSpPr>
        <p:spPr bwMode="auto">
          <a:xfrm flipV="1">
            <a:off x="3475038" y="4970463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1" name="Line 35"/>
          <p:cNvSpPr>
            <a:spLocks noChangeShapeType="1"/>
          </p:cNvSpPr>
          <p:nvPr/>
        </p:nvSpPr>
        <p:spPr bwMode="auto">
          <a:xfrm flipV="1">
            <a:off x="4284663" y="5011738"/>
            <a:ext cx="0" cy="12255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2327275" y="4652963"/>
            <a:ext cx="795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MWPM3</a:t>
            </a:r>
          </a:p>
        </p:txBody>
      </p:sp>
      <p:sp>
        <p:nvSpPr>
          <p:cNvPr id="35853" name="Text Box 37"/>
          <p:cNvSpPr txBox="1">
            <a:spLocks noChangeArrowheads="1"/>
          </p:cNvSpPr>
          <p:nvPr/>
        </p:nvSpPr>
        <p:spPr bwMode="auto">
          <a:xfrm>
            <a:off x="3100388" y="4683125"/>
            <a:ext cx="795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MWPM4</a:t>
            </a:r>
          </a:p>
        </p:txBody>
      </p:sp>
      <p:sp>
        <p:nvSpPr>
          <p:cNvPr id="35854" name="Text Box 38"/>
          <p:cNvSpPr txBox="1">
            <a:spLocks noChangeArrowheads="1"/>
          </p:cNvSpPr>
          <p:nvPr/>
        </p:nvSpPr>
        <p:spPr bwMode="auto">
          <a:xfrm>
            <a:off x="3940175" y="4652963"/>
            <a:ext cx="795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66"/>
                </a:solidFill>
              </a:rPr>
              <a:t>MWPM5</a:t>
            </a:r>
          </a:p>
        </p:txBody>
      </p:sp>
      <p:sp>
        <p:nvSpPr>
          <p:cNvPr id="35855" name="Line 49"/>
          <p:cNvSpPr>
            <a:spLocks noChangeShapeType="1"/>
          </p:cNvSpPr>
          <p:nvPr/>
        </p:nvSpPr>
        <p:spPr bwMode="auto">
          <a:xfrm>
            <a:off x="334963" y="4552950"/>
            <a:ext cx="612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6" name="Line 50"/>
          <p:cNvSpPr>
            <a:spLocks noChangeShapeType="1"/>
          </p:cNvSpPr>
          <p:nvPr/>
        </p:nvSpPr>
        <p:spPr bwMode="auto">
          <a:xfrm flipV="1">
            <a:off x="334963" y="38671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7" name="Text Box 51"/>
          <p:cNvSpPr txBox="1">
            <a:spLocks noChangeArrowheads="1"/>
          </p:cNvSpPr>
          <p:nvPr/>
        </p:nvSpPr>
        <p:spPr bwMode="auto">
          <a:xfrm>
            <a:off x="179388" y="5876925"/>
            <a:ext cx="5048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solidFill>
                  <a:srgbClr val="FF9900"/>
                </a:solidFill>
              </a:rPr>
              <a:t>H</a:t>
            </a:r>
            <a:r>
              <a:rPr lang="en-US" altLang="ja-JP" sz="1400" b="1" baseline="30000">
                <a:solidFill>
                  <a:srgbClr val="FF9900"/>
                </a:solidFill>
              </a:rPr>
              <a:t>-</a:t>
            </a:r>
          </a:p>
        </p:txBody>
      </p:sp>
      <p:sp>
        <p:nvSpPr>
          <p:cNvPr id="35858" name="Oval 95"/>
          <p:cNvSpPr>
            <a:spLocks noChangeArrowheads="1"/>
          </p:cNvSpPr>
          <p:nvPr/>
        </p:nvSpPr>
        <p:spPr bwMode="auto">
          <a:xfrm>
            <a:off x="250825" y="1628775"/>
            <a:ext cx="5762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9" name="Oval 96"/>
          <p:cNvSpPr>
            <a:spLocks noChangeArrowheads="1"/>
          </p:cNvSpPr>
          <p:nvPr/>
        </p:nvSpPr>
        <p:spPr bwMode="auto">
          <a:xfrm>
            <a:off x="1042988" y="1916113"/>
            <a:ext cx="5762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60" name="Line 99"/>
          <p:cNvSpPr>
            <a:spLocks noChangeShapeType="1"/>
          </p:cNvSpPr>
          <p:nvPr/>
        </p:nvSpPr>
        <p:spPr bwMode="auto">
          <a:xfrm flipV="1">
            <a:off x="971550" y="522922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5861" name="Line 100"/>
          <p:cNvSpPr>
            <a:spLocks noChangeShapeType="1"/>
          </p:cNvSpPr>
          <p:nvPr/>
        </p:nvSpPr>
        <p:spPr bwMode="auto">
          <a:xfrm flipV="1">
            <a:off x="1547813" y="522922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5862" name="Line 101"/>
          <p:cNvSpPr>
            <a:spLocks noChangeShapeType="1"/>
          </p:cNvSpPr>
          <p:nvPr/>
        </p:nvSpPr>
        <p:spPr bwMode="auto">
          <a:xfrm>
            <a:off x="468313" y="5876925"/>
            <a:ext cx="54721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5863" name="Text Box 102"/>
          <p:cNvSpPr txBox="1">
            <a:spLocks noChangeArrowheads="1"/>
          </p:cNvSpPr>
          <p:nvPr/>
        </p:nvSpPr>
        <p:spPr bwMode="auto">
          <a:xfrm>
            <a:off x="468313" y="48688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VPB1</a:t>
            </a:r>
          </a:p>
        </p:txBody>
      </p:sp>
      <p:sp>
        <p:nvSpPr>
          <p:cNvPr id="35864" name="Text Box 103"/>
          <p:cNvSpPr txBox="1">
            <a:spLocks noChangeArrowheads="1"/>
          </p:cNvSpPr>
          <p:nvPr/>
        </p:nvSpPr>
        <p:spPr bwMode="auto">
          <a:xfrm>
            <a:off x="1187450" y="48688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/>
              <a:t>VPB2</a:t>
            </a:r>
          </a:p>
        </p:txBody>
      </p:sp>
      <p:sp>
        <p:nvSpPr>
          <p:cNvPr id="35865" name="Line 104"/>
          <p:cNvSpPr>
            <a:spLocks noChangeShapeType="1"/>
          </p:cNvSpPr>
          <p:nvPr/>
        </p:nvSpPr>
        <p:spPr bwMode="auto">
          <a:xfrm>
            <a:off x="396875" y="5876925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971550" y="5876925"/>
            <a:ext cx="4681538" cy="0"/>
            <a:chOff x="1292" y="3521"/>
            <a:chExt cx="2949" cy="0"/>
          </a:xfrm>
        </p:grpSpPr>
        <p:sp>
          <p:nvSpPr>
            <p:cNvPr id="35889" name="Line 110"/>
            <p:cNvSpPr>
              <a:spLocks noChangeShapeType="1"/>
            </p:cNvSpPr>
            <p:nvPr/>
          </p:nvSpPr>
          <p:spPr bwMode="auto">
            <a:xfrm>
              <a:off x="2835" y="3521"/>
              <a:ext cx="1406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5890" name="Line 111"/>
            <p:cNvSpPr>
              <a:spLocks noChangeShapeType="1"/>
            </p:cNvSpPr>
            <p:nvPr/>
          </p:nvSpPr>
          <p:spPr bwMode="auto">
            <a:xfrm>
              <a:off x="1292" y="3521"/>
              <a:ext cx="1543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3" name="Group 116"/>
          <p:cNvGrpSpPr>
            <a:grpSpLocks/>
          </p:cNvGrpSpPr>
          <p:nvPr/>
        </p:nvGrpSpPr>
        <p:grpSpPr bwMode="auto">
          <a:xfrm>
            <a:off x="971550" y="5661025"/>
            <a:ext cx="4681538" cy="503238"/>
            <a:chOff x="1292" y="3385"/>
            <a:chExt cx="2949" cy="317"/>
          </a:xfrm>
        </p:grpSpPr>
        <p:sp>
          <p:nvSpPr>
            <p:cNvPr id="35886" name="Line 108"/>
            <p:cNvSpPr>
              <a:spLocks noChangeShapeType="1"/>
            </p:cNvSpPr>
            <p:nvPr/>
          </p:nvSpPr>
          <p:spPr bwMode="auto">
            <a:xfrm flipV="1">
              <a:off x="1292" y="3385"/>
              <a:ext cx="363" cy="1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5887" name="Line 109"/>
            <p:cNvSpPr>
              <a:spLocks noChangeShapeType="1"/>
            </p:cNvSpPr>
            <p:nvPr/>
          </p:nvSpPr>
          <p:spPr bwMode="auto">
            <a:xfrm>
              <a:off x="2835" y="3521"/>
              <a:ext cx="1406" cy="181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5888" name="Line 112"/>
            <p:cNvSpPr>
              <a:spLocks noChangeShapeType="1"/>
            </p:cNvSpPr>
            <p:nvPr/>
          </p:nvSpPr>
          <p:spPr bwMode="auto">
            <a:xfrm>
              <a:off x="1655" y="3385"/>
              <a:ext cx="1180" cy="1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971550" y="5516563"/>
            <a:ext cx="4681538" cy="792162"/>
            <a:chOff x="1292" y="3294"/>
            <a:chExt cx="2949" cy="499"/>
          </a:xfrm>
        </p:grpSpPr>
        <p:sp>
          <p:nvSpPr>
            <p:cNvPr id="35883" name="Line 106"/>
            <p:cNvSpPr>
              <a:spLocks noChangeShapeType="1"/>
            </p:cNvSpPr>
            <p:nvPr/>
          </p:nvSpPr>
          <p:spPr bwMode="auto">
            <a:xfrm flipV="1">
              <a:off x="1292" y="3294"/>
              <a:ext cx="363" cy="22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5884" name="Line 107"/>
            <p:cNvSpPr>
              <a:spLocks noChangeShapeType="1"/>
            </p:cNvSpPr>
            <p:nvPr/>
          </p:nvSpPr>
          <p:spPr bwMode="auto">
            <a:xfrm>
              <a:off x="2835" y="3521"/>
              <a:ext cx="1406" cy="272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5885" name="Line 113"/>
            <p:cNvSpPr>
              <a:spLocks noChangeShapeType="1"/>
            </p:cNvSpPr>
            <p:nvPr/>
          </p:nvSpPr>
          <p:spPr bwMode="auto">
            <a:xfrm>
              <a:off x="1655" y="3294"/>
              <a:ext cx="1180" cy="22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35869" name="Text Box 114"/>
          <p:cNvSpPr txBox="1">
            <a:spLocks noChangeArrowheads="1"/>
          </p:cNvSpPr>
          <p:nvPr/>
        </p:nvSpPr>
        <p:spPr bwMode="auto">
          <a:xfrm>
            <a:off x="5292725" y="5516563"/>
            <a:ext cx="5048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solidFill>
                  <a:srgbClr val="0099FF"/>
                </a:solidFill>
              </a:rPr>
              <a:t>H</a:t>
            </a:r>
            <a:r>
              <a:rPr lang="en-US" altLang="ja-JP" sz="1400" b="1" baseline="30000">
                <a:solidFill>
                  <a:srgbClr val="0099FF"/>
                </a:solidFill>
              </a:rPr>
              <a:t>+</a:t>
            </a:r>
          </a:p>
        </p:txBody>
      </p:sp>
      <p:sp>
        <p:nvSpPr>
          <p:cNvPr id="35870" name="Oval 118"/>
          <p:cNvSpPr>
            <a:spLocks noChangeArrowheads="1"/>
          </p:cNvSpPr>
          <p:nvPr/>
        </p:nvSpPr>
        <p:spPr bwMode="auto">
          <a:xfrm rot="-2700000">
            <a:off x="5913438" y="4518025"/>
            <a:ext cx="2808287" cy="1298575"/>
          </a:xfrm>
          <a:prstGeom prst="ellips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71" name="Line 119"/>
          <p:cNvSpPr>
            <a:spLocks noChangeShapeType="1"/>
          </p:cNvSpPr>
          <p:nvPr/>
        </p:nvSpPr>
        <p:spPr bwMode="auto">
          <a:xfrm>
            <a:off x="5653088" y="5229225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72" name="Line 120"/>
          <p:cNvSpPr>
            <a:spLocks noChangeShapeType="1"/>
          </p:cNvSpPr>
          <p:nvPr/>
        </p:nvSpPr>
        <p:spPr bwMode="auto">
          <a:xfrm flipV="1">
            <a:off x="7308850" y="3789363"/>
            <a:ext cx="0" cy="295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138" name="Oval 130"/>
          <p:cNvSpPr>
            <a:spLocks noChangeArrowheads="1"/>
          </p:cNvSpPr>
          <p:nvPr/>
        </p:nvSpPr>
        <p:spPr bwMode="auto">
          <a:xfrm rot="2700000">
            <a:off x="7212012" y="5038726"/>
            <a:ext cx="142875" cy="381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6086475" y="4748213"/>
            <a:ext cx="2471738" cy="1231900"/>
            <a:chOff x="3834" y="2991"/>
            <a:chExt cx="1557" cy="776"/>
          </a:xfrm>
        </p:grpSpPr>
        <p:sp>
          <p:nvSpPr>
            <p:cNvPr id="35881" name="Oval 122"/>
            <p:cNvSpPr>
              <a:spLocks noChangeArrowheads="1"/>
            </p:cNvSpPr>
            <p:nvPr/>
          </p:nvSpPr>
          <p:spPr bwMode="auto">
            <a:xfrm rot="2700000">
              <a:off x="4556" y="3602"/>
              <a:ext cx="90" cy="24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2" name="Oval 131"/>
            <p:cNvSpPr>
              <a:spLocks noChangeArrowheads="1"/>
            </p:cNvSpPr>
            <p:nvPr/>
          </p:nvSpPr>
          <p:spPr bwMode="auto">
            <a:xfrm rot="-2700000">
              <a:off x="3834" y="2991"/>
              <a:ext cx="1557" cy="545"/>
            </a:xfrm>
            <a:prstGeom prst="ellipse">
              <a:avLst/>
            </a:prstGeom>
            <a:noFill/>
            <a:ln w="28575">
              <a:solidFill>
                <a:srgbClr val="0099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" name="Group 135"/>
          <p:cNvGrpSpPr>
            <a:grpSpLocks/>
          </p:cNvGrpSpPr>
          <p:nvPr/>
        </p:nvGrpSpPr>
        <p:grpSpPr bwMode="auto">
          <a:xfrm>
            <a:off x="6223000" y="4837113"/>
            <a:ext cx="2251075" cy="752475"/>
            <a:chOff x="3920" y="3047"/>
            <a:chExt cx="1418" cy="474"/>
          </a:xfrm>
        </p:grpSpPr>
        <p:sp>
          <p:nvSpPr>
            <p:cNvPr id="35878" name="Oval 132"/>
            <p:cNvSpPr>
              <a:spLocks noChangeArrowheads="1"/>
            </p:cNvSpPr>
            <p:nvPr/>
          </p:nvSpPr>
          <p:spPr bwMode="auto">
            <a:xfrm rot="2700000">
              <a:off x="4543" y="3356"/>
              <a:ext cx="90" cy="24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9" name="Oval 133"/>
            <p:cNvSpPr>
              <a:spLocks noChangeArrowheads="1"/>
            </p:cNvSpPr>
            <p:nvPr/>
          </p:nvSpPr>
          <p:spPr bwMode="auto">
            <a:xfrm rot="-2700000">
              <a:off x="3920" y="3047"/>
              <a:ext cx="1418" cy="414"/>
            </a:xfrm>
            <a:prstGeom prst="ellipse">
              <a:avLst/>
            </a:prstGeom>
            <a:noFill/>
            <a:ln w="28575">
              <a:solidFill>
                <a:srgbClr val="0099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0" name="Oval 134"/>
            <p:cNvSpPr>
              <a:spLocks noChangeArrowheads="1"/>
            </p:cNvSpPr>
            <p:nvPr/>
          </p:nvSpPr>
          <p:spPr bwMode="auto">
            <a:xfrm rot="-2700000">
              <a:off x="4065" y="3162"/>
              <a:ext cx="1139" cy="153"/>
            </a:xfrm>
            <a:prstGeom prst="ellipse">
              <a:avLst/>
            </a:prstGeom>
            <a:noFill/>
            <a:ln w="28575">
              <a:solidFill>
                <a:srgbClr val="0099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876" name="Text Box 137"/>
          <p:cNvSpPr txBox="1">
            <a:spLocks noChangeArrowheads="1"/>
          </p:cNvSpPr>
          <p:nvPr/>
        </p:nvSpPr>
        <p:spPr bwMode="auto">
          <a:xfrm>
            <a:off x="8750300" y="48688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y</a:t>
            </a:r>
          </a:p>
        </p:txBody>
      </p:sp>
      <p:sp>
        <p:nvSpPr>
          <p:cNvPr id="35877" name="Text Box 138"/>
          <p:cNvSpPr txBox="1">
            <a:spLocks noChangeArrowheads="1"/>
          </p:cNvSpPr>
          <p:nvPr/>
        </p:nvSpPr>
        <p:spPr bwMode="auto">
          <a:xfrm>
            <a:off x="7308850" y="36449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y‘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38" grpId="0" animBg="1"/>
      <p:bldP spid="431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.2|5|7.8|4.3|8.8|2.4|6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1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8.1|18.8|10.7|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24.1|10.4|3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3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6.1|3|9.4|1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8.5|8.9|5.2|9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9|7.6|16.4|7.4|9.5|1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5|16.5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|38|4.4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1.2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5.9|3.8|3.1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1.5|7.2|2.9|3.7|2.8|3.3|3.6|3.2|5.3|2.4|1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5.8|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8|14.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34134</TotalTime>
  <Words>5206</Words>
  <Application>Microsoft Office PowerPoint</Application>
  <PresentationFormat>画面に合わせる (4:3)</PresentationFormat>
  <Paragraphs>1717</Paragraphs>
  <Slides>61</Slides>
  <Notes>26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61</vt:i4>
      </vt:variant>
    </vt:vector>
  </HeadingPairs>
  <TitlesOfParts>
    <vt:vector size="64" baseType="lpstr">
      <vt:lpstr>Office テーマ</vt:lpstr>
      <vt:lpstr>数式</vt:lpstr>
      <vt:lpstr>ビットマップ イメージ</vt:lpstr>
      <vt:lpstr>Lattice imperfections and numerical simulation in the J-PARC 3-GeV RCS</vt:lpstr>
      <vt:lpstr>スライド 2</vt:lpstr>
      <vt:lpstr>スライド 3</vt:lpstr>
      <vt:lpstr>スライド 4</vt:lpstr>
      <vt:lpstr>  RCS Injection System</vt:lpstr>
      <vt:lpstr>  Horizontal Painting Injection Process</vt:lpstr>
      <vt:lpstr>  Horizontal Painting Injection Process</vt:lpstr>
      <vt:lpstr>  Horizontal Painting Injection Process</vt:lpstr>
      <vt:lpstr>  Vertical Painting Injection process</vt:lpstr>
      <vt:lpstr>スライド 10</vt:lpstr>
      <vt:lpstr>スライド 11</vt:lpstr>
      <vt:lpstr>スライド 12</vt:lpstr>
      <vt:lpstr>スライド 13</vt:lpstr>
      <vt:lpstr>BM field measurement</vt:lpstr>
      <vt:lpstr>ByL vs. x distribution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Ring Optics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  <vt:lpstr>スライド 60</vt:lpstr>
      <vt:lpstr>スライド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harada</dc:creator>
  <cp:lastModifiedBy>harada</cp:lastModifiedBy>
  <cp:revision>17</cp:revision>
  <dcterms:created xsi:type="dcterms:W3CDTF">2013-10-22T00:10:22Z</dcterms:created>
  <dcterms:modified xsi:type="dcterms:W3CDTF">2013-12-03T05:55:07Z</dcterms:modified>
</cp:coreProperties>
</file>