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58" r:id="rId4"/>
    <p:sldId id="271" r:id="rId5"/>
    <p:sldId id="285" r:id="rId6"/>
    <p:sldId id="286" r:id="rId7"/>
    <p:sldId id="287" r:id="rId8"/>
    <p:sldId id="273" r:id="rId9"/>
    <p:sldId id="259" r:id="rId10"/>
    <p:sldId id="261" r:id="rId11"/>
    <p:sldId id="260" r:id="rId12"/>
    <p:sldId id="262" r:id="rId13"/>
    <p:sldId id="263" r:id="rId14"/>
    <p:sldId id="272" r:id="rId15"/>
    <p:sldId id="264" r:id="rId16"/>
    <p:sldId id="283" r:id="rId17"/>
    <p:sldId id="265" r:id="rId18"/>
    <p:sldId id="266" r:id="rId19"/>
    <p:sldId id="284" r:id="rId20"/>
    <p:sldId id="267" r:id="rId21"/>
    <p:sldId id="268" r:id="rId22"/>
    <p:sldId id="269" r:id="rId23"/>
    <p:sldId id="279" r:id="rId24"/>
    <p:sldId id="280" r:id="rId25"/>
    <p:sldId id="281" r:id="rId26"/>
    <p:sldId id="282" r:id="rId27"/>
    <p:sldId id="288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36FF"/>
    <a:srgbClr val="FFFF00"/>
    <a:srgbClr val="D97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7342-239D-5D49-95EA-010C633A30C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A3F7D-98B0-9144-BCD6-037BDB50CF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6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3F7D-98B0-9144-BCD6-037BDB50CF3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46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E3141-01ED-B64F-8614-AAD4B0A9094C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824B1-579E-1843-B30C-1D2C92D55E6B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55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6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9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2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1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5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CBA8-81B2-2049-A8A2-5872D8309FB7}" type="datetimeFigureOut">
              <a:rPr kumimoji="1" lang="ja-JP" altLang="en-US" smtClean="0"/>
              <a:t>2013/12/03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2FDF-26A2-6540-896B-BFC9E0027D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8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J-PARC Main Ring Optics, Space Charge, Alignment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2013/12/</a:t>
            </a:r>
            <a:r>
              <a:rPr lang="en-US" altLang="ja-JP" dirty="0"/>
              <a:t>3</a:t>
            </a:r>
            <a:endParaRPr kumimoji="1" lang="en-US" altLang="ja-JP" dirty="0" smtClean="0"/>
          </a:p>
          <a:p>
            <a:r>
              <a:rPr lang="en-US" altLang="ja-JP" dirty="0" smtClean="0"/>
              <a:t>Beam Dynamics meets Magnets</a:t>
            </a:r>
          </a:p>
          <a:p>
            <a:r>
              <a:rPr kumimoji="1" lang="en-US" altLang="ja-JP" dirty="0" smtClean="0"/>
              <a:t>Igarashi (KEK)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2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タイトル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r>
              <a:rPr lang="en-US" altLang="ja-JP" sz="3200">
                <a:latin typeface="Calibri" charset="0"/>
                <a:ea typeface="ＭＳ Ｐゴシック" charset="0"/>
                <a:cs typeface="ＭＳ Ｐゴシック" charset="0"/>
              </a:rPr>
              <a:t>MR Top Energy 30 GeV</a:t>
            </a:r>
            <a:endParaRPr lang="ja-JP" alt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コンテンツ プレースホルダ 2"/>
          <p:cNvSpPr>
            <a:spLocks noGrp="1"/>
          </p:cNvSpPr>
          <p:nvPr>
            <p:ph idx="1"/>
          </p:nvPr>
        </p:nvSpPr>
        <p:spPr>
          <a:xfrm>
            <a:off x="474133" y="1107546"/>
            <a:ext cx="8229600" cy="2091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 smtClean="0">
                <a:latin typeface="Calibri" charset="0"/>
                <a:ea typeface="ＭＳ Ｐゴシック" charset="0"/>
                <a:cs typeface="ＭＳ Ｐゴシック" charset="0"/>
              </a:rPr>
              <a:t>Original </a:t>
            </a: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Plan was to achieve 750 kW with 50 </a:t>
            </a:r>
            <a:r>
              <a:rPr lang="en-US" altLang="ja-JP" sz="2000" dirty="0" err="1">
                <a:latin typeface="Calibri" charset="0"/>
                <a:ea typeface="ＭＳ Ｐゴシック" charset="0"/>
                <a:cs typeface="ＭＳ Ｐゴシック" charset="0"/>
              </a:rPr>
              <a:t>GeV</a:t>
            </a: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 operation</a:t>
            </a:r>
            <a:r>
              <a:rPr lang="en-US" altLang="ja-JP" sz="20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number of protons should be twice.</a:t>
            </a:r>
            <a:endParaRPr lang="en-US" altLang="ja-JP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50 </a:t>
            </a:r>
            <a:r>
              <a:rPr lang="en-US" altLang="ja-JP" sz="2000" dirty="0" err="1">
                <a:latin typeface="Calibri" charset="0"/>
                <a:ea typeface="ＭＳ Ｐゴシック" charset="0"/>
                <a:cs typeface="ＭＳ Ｐゴシック" charset="0"/>
              </a:rPr>
              <a:t>GeV</a:t>
            </a: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 Operation has disadvantage.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Magnet Saturation &gt; 30 </a:t>
            </a:r>
            <a:r>
              <a:rPr lang="en-US" altLang="ja-JP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GeV</a:t>
            </a:r>
            <a:endParaRPr lang="en-US" altLang="ja-JP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Calibri" charset="0"/>
                <a:ea typeface="ＭＳ Ｐゴシック" charset="0"/>
                <a:cs typeface="ＭＳ Ｐゴシック" charset="0"/>
              </a:rPr>
              <a:t>Power Consumption</a:t>
            </a:r>
          </a:p>
          <a:p>
            <a:pPr lvl="2">
              <a:lnSpc>
                <a:spcPct val="80000"/>
              </a:lnSpc>
            </a:pPr>
            <a:r>
              <a:rPr lang="en-US" altLang="ja-JP" sz="2000" dirty="0">
                <a:latin typeface="Calibri" charset="0"/>
                <a:ea typeface="ＭＳ Ｐゴシック" charset="0"/>
              </a:rPr>
              <a:t>P(50 </a:t>
            </a:r>
            <a:r>
              <a:rPr lang="en-US" altLang="ja-JP" sz="2000" dirty="0" err="1">
                <a:latin typeface="Calibri" charset="0"/>
                <a:ea typeface="ＭＳ Ｐゴシック" charset="0"/>
              </a:rPr>
              <a:t>GeV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) = 2 P(40 </a:t>
            </a:r>
            <a:r>
              <a:rPr lang="en-US" altLang="ja-JP" sz="2000" dirty="0" err="1">
                <a:latin typeface="Calibri" charset="0"/>
                <a:ea typeface="ＭＳ Ｐゴシック" charset="0"/>
              </a:rPr>
              <a:t>GeV</a:t>
            </a:r>
            <a:r>
              <a:rPr lang="en-US" altLang="ja-JP" sz="2000" dirty="0">
                <a:latin typeface="Calibri" charset="0"/>
                <a:ea typeface="ＭＳ Ｐゴシック" charset="0"/>
              </a:rPr>
              <a:t>) = 4 P(30 </a:t>
            </a:r>
            <a:r>
              <a:rPr lang="en-US" altLang="ja-JP" sz="2000" dirty="0" err="1">
                <a:latin typeface="Calibri" charset="0"/>
                <a:ea typeface="ＭＳ Ｐゴシック" charset="0"/>
              </a:rPr>
              <a:t>GeV</a:t>
            </a:r>
            <a:r>
              <a:rPr lang="en-US" altLang="ja-JP" sz="2000" dirty="0" smtClean="0">
                <a:latin typeface="Calibri" charset="0"/>
                <a:ea typeface="ＭＳ Ｐゴシック" charset="0"/>
              </a:rPr>
              <a:t>)</a:t>
            </a:r>
            <a:endParaRPr lang="en-US" altLang="ja-JP" sz="2000" dirty="0">
              <a:latin typeface="Calibri" charset="0"/>
              <a:ea typeface="ＭＳ Ｐゴシック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2" t="17921"/>
          <a:stretch/>
        </p:blipFill>
        <p:spPr bwMode="auto">
          <a:xfrm>
            <a:off x="5249239" y="3732212"/>
            <a:ext cx="28067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20639" y="3198813"/>
            <a:ext cx="2875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Magnet Power Consumption</a:t>
            </a:r>
          </a:p>
          <a:p>
            <a:r>
              <a:rPr lang="en-US" altLang="ja-JP" dirty="0" smtClean="0"/>
              <a:t>(relative to 50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3002" y="3224213"/>
            <a:ext cx="199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Bending Magnet </a:t>
            </a:r>
          </a:p>
          <a:p>
            <a:r>
              <a:rPr lang="en-US" altLang="ja-JP" dirty="0" smtClean="0"/>
              <a:t>Magnetic Field B(T)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1" t="18702" r="7557"/>
          <a:stretch/>
        </p:blipFill>
        <p:spPr>
          <a:xfrm>
            <a:off x="1469002" y="3819743"/>
            <a:ext cx="2671763" cy="2809669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7147889" y="4243913"/>
            <a:ext cx="360000" cy="791999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749956" y="5086350"/>
            <a:ext cx="360000" cy="491612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366838" y="5626100"/>
            <a:ext cx="330200" cy="250312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935038" y="5905501"/>
            <a:ext cx="360000" cy="10800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544331" y="6350003"/>
            <a:ext cx="5685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 (</a:t>
            </a:r>
            <a:r>
              <a:rPr lang="en-US" altLang="ja-JP" dirty="0"/>
              <a:t>A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9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Mid Term Plan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20193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High repetition rate scheme is been chosen to achieve 750 kW.</a:t>
            </a:r>
          </a:p>
          <a:p>
            <a:r>
              <a:rPr kumimoji="1" lang="en-US" altLang="ja-JP" dirty="0" smtClean="0"/>
              <a:t>Repetition </a:t>
            </a:r>
            <a:r>
              <a:rPr lang="en-US" altLang="ja-JP" dirty="0" smtClean="0"/>
              <a:t>cycle</a:t>
            </a:r>
            <a:r>
              <a:rPr kumimoji="1" lang="en-US" altLang="ja-JP" dirty="0" smtClean="0"/>
              <a:t> wil</a:t>
            </a:r>
            <a:r>
              <a:rPr lang="en-US" altLang="ja-JP" dirty="0" smtClean="0"/>
              <a:t>l be 1.3 s.</a:t>
            </a:r>
          </a:p>
          <a:p>
            <a:r>
              <a:rPr kumimoji="1" lang="en-US" altLang="ja-JP" dirty="0" smtClean="0"/>
              <a:t>Magnet Power Supplies and RF cavities will be replaced.</a:t>
            </a:r>
          </a:p>
          <a:p>
            <a:r>
              <a:rPr lang="en-US" altLang="ja-JP" dirty="0" smtClean="0"/>
              <a:t>Collimators have been updated from 2 kW to 3.5 kW in this JFY.</a:t>
            </a:r>
          </a:p>
          <a:p>
            <a:r>
              <a:rPr kumimoji="1" lang="en-US" altLang="ja-JP" dirty="0" smtClean="0"/>
              <a:t>Injection kicker power supplies are being improved and septum will be replaced for high repetition rate.</a:t>
            </a:r>
            <a:endParaRPr kumimoji="1" lang="ja-JP" altLang="en-US" dirty="0"/>
          </a:p>
        </p:txBody>
      </p:sp>
      <p:pic>
        <p:nvPicPr>
          <p:cNvPr id="5" name="図 4" descr="スクリーンショット 2013-11-12 16.16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4" y="3104751"/>
            <a:ext cx="8123879" cy="359999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12170" y="3539065"/>
            <a:ext cx="782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latin typeface="Arial Narrow Bold"/>
                <a:cs typeface="Arial Narrow Bold"/>
              </a:rPr>
              <a:t>Ion Source</a:t>
            </a:r>
          </a:p>
          <a:p>
            <a:r>
              <a:rPr lang="en-US" altLang="ja-JP" sz="1100" b="1" dirty="0" smtClean="0">
                <a:latin typeface="Arial Narrow Bold"/>
                <a:cs typeface="Arial Narrow Bold"/>
              </a:rPr>
              <a:t>Upgrade</a:t>
            </a:r>
            <a:endParaRPr kumimoji="1" lang="ja-JP" altLang="en-US" sz="1100" b="1" dirty="0"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1070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3-11-14 14.08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942" y="2814875"/>
            <a:ext cx="3047151" cy="2087999"/>
          </a:xfrm>
          <a:prstGeom prst="rect">
            <a:avLst/>
          </a:prstGeom>
        </p:spPr>
      </p:pic>
      <p:pic>
        <p:nvPicPr>
          <p:cNvPr id="6" name="図 5" descr="スクリーンショット 2013-11-14 14.08.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602" y="4771404"/>
            <a:ext cx="3047151" cy="20879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3"/>
            <a:ext cx="50868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Bending Magnet </a:t>
            </a:r>
            <a:r>
              <a:rPr kumimoji="1" lang="en-US" altLang="ja-JP" sz="3200" dirty="0" err="1" smtClean="0"/>
              <a:t>Multipole</a:t>
            </a:r>
            <a:r>
              <a:rPr kumimoji="1" lang="en-US" altLang="ja-JP" sz="3200" dirty="0" smtClean="0"/>
              <a:t>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Measurements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402" y="1244607"/>
            <a:ext cx="5317065" cy="3662261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Bending Magnet</a:t>
            </a:r>
          </a:p>
          <a:p>
            <a:r>
              <a:rPr lang="en-US" altLang="ja-JP" dirty="0" smtClean="0"/>
              <a:t>96 Magnets </a:t>
            </a:r>
          </a:p>
          <a:p>
            <a:r>
              <a:rPr lang="en-US" altLang="ja-JP" dirty="0" smtClean="0"/>
              <a:t>Field Uniformity Target &lt; 5e-4</a:t>
            </a:r>
          </a:p>
          <a:p>
            <a:r>
              <a:rPr lang="en-US" altLang="ja-JP" dirty="0" smtClean="0"/>
              <a:t>Flip coil Measurement</a:t>
            </a:r>
          </a:p>
          <a:p>
            <a:pPr lvl="1"/>
            <a:r>
              <a:rPr lang="en-US" altLang="ja-JP" dirty="0"/>
              <a:t>R</a:t>
            </a:r>
            <a:r>
              <a:rPr kumimoji="1" lang="en-US" altLang="ja-JP" dirty="0" smtClean="0"/>
              <a:t>adius 19.09 mm</a:t>
            </a:r>
          </a:p>
          <a:p>
            <a:pPr lvl="1"/>
            <a:r>
              <a:rPr kumimoji="1" lang="en-US" altLang="ja-JP" dirty="0" smtClean="0"/>
              <a:t>Length 7 m</a:t>
            </a:r>
          </a:p>
          <a:p>
            <a:pPr lvl="1"/>
            <a:r>
              <a:rPr lang="en-US" altLang="ja-JP" dirty="0" smtClean="0"/>
              <a:t>x: -30 mm, -15 mm, 0 mm, +15 mm, + 30 mm</a:t>
            </a:r>
          </a:p>
          <a:p>
            <a:r>
              <a:rPr kumimoji="1" lang="en-US" altLang="ja-JP" dirty="0" smtClean="0"/>
              <a:t>Parameters included in </a:t>
            </a:r>
            <a:r>
              <a:rPr lang="en-US" altLang="ja-JP" dirty="0" smtClean="0"/>
              <a:t>the</a:t>
            </a:r>
            <a:r>
              <a:rPr kumimoji="1" lang="en-US" altLang="ja-JP" dirty="0" smtClean="0"/>
              <a:t> tracking simulation SAD and SCTR</a:t>
            </a:r>
          </a:p>
          <a:p>
            <a:pPr lvl="1"/>
            <a:r>
              <a:rPr lang="en-US" altLang="ja-JP" dirty="0" smtClean="0"/>
              <a:t>Variation of dipole component</a:t>
            </a:r>
          </a:p>
          <a:p>
            <a:pPr lvl="1"/>
            <a:r>
              <a:rPr lang="en-US" altLang="ja-JP" dirty="0" err="1" smtClean="0"/>
              <a:t>Quadrupole</a:t>
            </a:r>
            <a:r>
              <a:rPr lang="en-US" altLang="ja-JP" dirty="0" smtClean="0"/>
              <a:t> component</a:t>
            </a:r>
          </a:p>
          <a:p>
            <a:pPr lvl="1"/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component</a:t>
            </a:r>
          </a:p>
          <a:p>
            <a:r>
              <a:rPr lang="en-US" altLang="ja-JP" dirty="0" smtClean="0"/>
              <a:t>Installation positions were decided to minimize COD.</a:t>
            </a:r>
            <a:endParaRPr lang="en-US" altLang="ja-JP" dirty="0"/>
          </a:p>
          <a:p>
            <a:endParaRPr kumimoji="1" lang="en-US" altLang="ja-JP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82891"/>
              </p:ext>
            </p:extLst>
          </p:nvPr>
        </p:nvGraphicFramePr>
        <p:xfrm>
          <a:off x="135474" y="4982110"/>
          <a:ext cx="5730248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2"/>
                <a:gridCol w="1432562"/>
                <a:gridCol w="1432562"/>
                <a:gridCol w="143256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BM</a:t>
                      </a:r>
                      <a:endParaRPr kumimoji="1" lang="en-US" altLang="ja-JP" sz="1600" baseline="0" dirty="0" smtClean="0"/>
                    </a:p>
                    <a:p>
                      <a:r>
                        <a:rPr kumimoji="1" lang="en-US" altLang="ja-JP" sz="1600" baseline="0" dirty="0" smtClean="0"/>
                        <a:t>96 magnets</a:t>
                      </a:r>
                    </a:p>
                    <a:p>
                      <a:r>
                        <a:rPr kumimoji="1" lang="en-US" altLang="ja-JP" sz="1600" baseline="0" dirty="0" smtClean="0"/>
                        <a:t>K0=(1/</a:t>
                      </a:r>
                      <a:r>
                        <a:rPr kumimoji="1" lang="en-US" altLang="ja-JP" sz="1600" baseline="0" dirty="0" err="1" smtClean="0"/>
                        <a:t>Bρ</a:t>
                      </a:r>
                      <a:r>
                        <a:rPr kumimoji="1" lang="en-US" altLang="ja-JP" sz="1600" baseline="0" dirty="0" smtClean="0"/>
                        <a:t>)(</a:t>
                      </a:r>
                      <a:r>
                        <a:rPr kumimoji="1" lang="en-US" altLang="ja-JP" sz="1600" baseline="0" dirty="0" err="1" smtClean="0"/>
                        <a:t>ByL</a:t>
                      </a:r>
                      <a:r>
                        <a:rPr kumimoji="1" lang="en-US" altLang="ja-JP" sz="1600" baseline="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RMS of dipole component (30 </a:t>
                      </a:r>
                      <a:r>
                        <a:rPr kumimoji="1" lang="en-US" altLang="ja-JP" sz="1600" baseline="0" dirty="0" err="1" smtClean="0"/>
                        <a:t>GeV</a:t>
                      </a:r>
                      <a:r>
                        <a:rPr kumimoji="1" lang="en-US" altLang="ja-JP" sz="1600" baseline="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amplitude of </a:t>
                      </a:r>
                      <a:r>
                        <a:rPr kumimoji="1" lang="en-US" altLang="ja-JP" sz="1600" dirty="0" err="1" smtClean="0"/>
                        <a:t>quadrupole</a:t>
                      </a:r>
                      <a:r>
                        <a:rPr kumimoji="1" lang="en-US" altLang="ja-JP" sz="1600" dirty="0" smtClean="0"/>
                        <a:t> (30 </a:t>
                      </a:r>
                      <a:r>
                        <a:rPr kumimoji="1" lang="en-US" altLang="ja-JP" sz="1600" dirty="0" err="1" smtClean="0"/>
                        <a:t>GeV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amplitude of </a:t>
                      </a:r>
                      <a:r>
                        <a:rPr kumimoji="1" lang="en-US" altLang="ja-JP" sz="1600" dirty="0" err="1" smtClean="0"/>
                        <a:t>sextupole</a:t>
                      </a:r>
                      <a:r>
                        <a:rPr kumimoji="1" lang="en-US" altLang="ja-JP" sz="1600" dirty="0" smtClean="0"/>
                        <a:t> (30 </a:t>
                      </a:r>
                      <a:r>
                        <a:rPr kumimoji="1" lang="en-US" altLang="ja-JP" sz="1600" dirty="0" err="1" smtClean="0"/>
                        <a:t>GeV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0.0654 radian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1.2e-5 radian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-3.5e-4 m</a:t>
                      </a:r>
                      <a:r>
                        <a:rPr kumimoji="1" lang="en-US" altLang="ja-JP" sz="1600" baseline="30000" dirty="0" smtClean="0"/>
                        <a:t>-1</a:t>
                      </a:r>
                      <a:endParaRPr kumimoji="1" lang="ja-JP" alt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-7.5e-3 m</a:t>
                      </a:r>
                      <a:r>
                        <a:rPr kumimoji="1" lang="en-US" altLang="ja-JP" sz="1600" baseline="30000" dirty="0" smtClean="0"/>
                        <a:t>-2</a:t>
                      </a:r>
                      <a:endParaRPr kumimoji="1" lang="ja-JP" alt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434671" y="4834992"/>
            <a:ext cx="2713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 magnets 3015 A 50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pic>
        <p:nvPicPr>
          <p:cNvPr id="5" name="図 4" descr="スクリーンショット 2013-11-14 13.56.3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668" y="3711"/>
            <a:ext cx="3782482" cy="28262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00804" y="2878674"/>
            <a:ext cx="2713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 magnets 1600 A 30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5323762" y="360680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BL(x)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BL_ref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0666" y="6519338"/>
            <a:ext cx="661209" cy="287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(m)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0669" y="4538180"/>
            <a:ext cx="661209" cy="287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(m)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391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3-11-11 15.02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85" y="4158145"/>
            <a:ext cx="3240000" cy="24415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3"/>
            <a:ext cx="50868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QM SM </a:t>
            </a:r>
            <a:r>
              <a:rPr kumimoji="1" lang="en-US" altLang="ja-JP" sz="3200" dirty="0" err="1" smtClean="0"/>
              <a:t>Multipole</a:t>
            </a:r>
            <a:r>
              <a:rPr kumimoji="1" lang="en-US" altLang="ja-JP" sz="3200" dirty="0" smtClean="0"/>
              <a:t>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Measurements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133" y="1109143"/>
            <a:ext cx="4910668" cy="3053241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QM: 11 families, 216 magnets</a:t>
            </a:r>
          </a:p>
          <a:p>
            <a:r>
              <a:rPr lang="en-US" altLang="ja-JP" dirty="0" smtClean="0"/>
              <a:t>SM: 3 families, 72 magnets</a:t>
            </a:r>
          </a:p>
          <a:p>
            <a:r>
              <a:rPr lang="en-US" altLang="ja-JP" dirty="0" smtClean="0"/>
              <a:t>Field Uniformity Target &lt; 1e-3</a:t>
            </a:r>
          </a:p>
          <a:p>
            <a:r>
              <a:rPr lang="en-US" altLang="ja-JP" dirty="0" smtClean="0"/>
              <a:t>Harmonic Coil</a:t>
            </a:r>
          </a:p>
          <a:p>
            <a:pPr lvl="1"/>
            <a:r>
              <a:rPr kumimoji="1" lang="en-US" altLang="ja-JP" dirty="0" smtClean="0"/>
              <a:t>Radial coil: Radius 59.5 mm, Length 2 m</a:t>
            </a:r>
          </a:p>
          <a:p>
            <a:pPr lvl="1"/>
            <a:r>
              <a:rPr lang="en-US" altLang="ja-JP" dirty="0" smtClean="0"/>
              <a:t>Tangential coil: Opening angle 90°, Radius 59.8 mm, Length 3 m</a:t>
            </a:r>
          </a:p>
          <a:p>
            <a:r>
              <a:rPr lang="en-US" altLang="ja-JP" dirty="0" smtClean="0"/>
              <a:t>Parameters included </a:t>
            </a:r>
            <a:r>
              <a:rPr lang="en-US" altLang="ja-JP" dirty="0"/>
              <a:t>in </a:t>
            </a:r>
            <a:r>
              <a:rPr lang="en-US" altLang="ja-JP" dirty="0" smtClean="0"/>
              <a:t>the </a:t>
            </a:r>
            <a:r>
              <a:rPr lang="en-US" altLang="ja-JP" dirty="0"/>
              <a:t>tracking </a:t>
            </a:r>
            <a:r>
              <a:rPr lang="en-US" altLang="ja-JP" dirty="0" smtClean="0"/>
              <a:t>simulation SAD and SCTR</a:t>
            </a:r>
            <a:endParaRPr lang="en-US" altLang="ja-JP" dirty="0"/>
          </a:p>
          <a:p>
            <a:pPr lvl="1"/>
            <a:r>
              <a:rPr lang="en-US" altLang="ja-JP" dirty="0"/>
              <a:t>Variation of </a:t>
            </a:r>
            <a:r>
              <a:rPr lang="en-US" altLang="ja-JP" dirty="0" smtClean="0"/>
              <a:t>main </a:t>
            </a:r>
            <a:r>
              <a:rPr lang="en-US" altLang="ja-JP" dirty="0"/>
              <a:t>component</a:t>
            </a:r>
          </a:p>
          <a:p>
            <a:pPr lvl="1"/>
            <a:r>
              <a:rPr lang="en-US" altLang="ja-JP" dirty="0" smtClean="0"/>
              <a:t>The first allowed </a:t>
            </a:r>
            <a:r>
              <a:rPr lang="en-US" altLang="ja-JP" dirty="0" err="1" smtClean="0"/>
              <a:t>multipole</a:t>
            </a:r>
            <a:r>
              <a:rPr lang="en-US" altLang="ja-JP" dirty="0" smtClean="0"/>
              <a:t> component</a:t>
            </a:r>
            <a:endParaRPr kumimoji="1" lang="en-US" altLang="ja-JP" dirty="0" smtClean="0"/>
          </a:p>
          <a:p>
            <a:r>
              <a:rPr lang="en-US" altLang="ja-JP" dirty="0"/>
              <a:t>Installation positions were decided to minimize </a:t>
            </a:r>
            <a:r>
              <a:rPr lang="en-US" altLang="ja-JP" dirty="0" smtClean="0"/>
              <a:t>the related resonance amplitudes.</a:t>
            </a:r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7862" y="6451601"/>
            <a:ext cx="222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Multipole</a:t>
            </a:r>
            <a:r>
              <a:rPr kumimoji="1" lang="en-US" altLang="ja-JP" dirty="0" smtClean="0"/>
              <a:t> component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304785" y="5130764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Relative Amplitude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137" y="3826918"/>
            <a:ext cx="41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QM Reference mag. 7 time measurements</a:t>
            </a:r>
            <a:endParaRPr kumimoji="1" lang="ja-JP" altLang="en-US" dirty="0"/>
          </a:p>
        </p:txBody>
      </p:sp>
      <p:graphicFrame>
        <p:nvGraphicFramePr>
          <p:cNvPr id="11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41276"/>
              </p:ext>
            </p:extLst>
          </p:nvPr>
        </p:nvGraphicFramePr>
        <p:xfrm>
          <a:off x="5384799" y="3264938"/>
          <a:ext cx="3352800" cy="3566159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Number of magnets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σ30GeV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QFP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1.1E-4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QFS,QFX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6+48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3.8E-4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2.1E-4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QFN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2.2E-4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QDX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1.5E-4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1.1E-4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2.8E-4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QDN,QDR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48+6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2.8E-4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QDT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1.5E-4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Sextupole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72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0"/>
                          <a:cs typeface="Osaka" charset="0"/>
                        </a:rPr>
                        <a:t>8.9e-4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571071" y="2878671"/>
            <a:ext cx="308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RMS</a:t>
            </a:r>
            <a:r>
              <a:rPr kumimoji="1" lang="en-US" altLang="ja-JP" dirty="0" smtClean="0"/>
              <a:t> of the K1 (K2) distribution</a:t>
            </a:r>
            <a:endParaRPr kumimoji="1" lang="ja-JP" altLang="en-US" dirty="0"/>
          </a:p>
        </p:txBody>
      </p:sp>
      <p:pic>
        <p:nvPicPr>
          <p:cNvPr id="7" name="図 6" descr="スクリーンショット 2013-11-14 13.58.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077" y="-1"/>
            <a:ext cx="4126777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3"/>
            <a:ext cx="4384573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Magnet Alignment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870" y="1210741"/>
            <a:ext cx="4356130" cy="5630326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Magnet alignment h</a:t>
            </a:r>
            <a:r>
              <a:rPr lang="en-US" altLang="ja-JP" dirty="0" smtClean="0"/>
              <a:t>as been done in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2007</a:t>
            </a:r>
          </a:p>
          <a:p>
            <a:pPr lvl="1"/>
            <a:r>
              <a:rPr lang="en-US" altLang="ja-JP" dirty="0" smtClean="0"/>
              <a:t>2011 (realigned after the earthquake of March 11 2011)</a:t>
            </a:r>
          </a:p>
          <a:p>
            <a:pPr lvl="1"/>
            <a:r>
              <a:rPr lang="en-US" altLang="ja-JP" dirty="0" smtClean="0"/>
              <a:t>2012 (survey)</a:t>
            </a:r>
          </a:p>
          <a:p>
            <a:pPr lvl="1"/>
            <a:r>
              <a:rPr lang="en-US" altLang="ja-JP" dirty="0" smtClean="0"/>
              <a:t>2013 (survey)</a:t>
            </a:r>
          </a:p>
          <a:p>
            <a:r>
              <a:rPr lang="en-US" altLang="ja-JP" dirty="0" smtClean="0"/>
              <a:t>Alignment Target</a:t>
            </a:r>
          </a:p>
          <a:p>
            <a:pPr lvl="1"/>
            <a:r>
              <a:rPr lang="en-US" altLang="ja-JP" dirty="0" smtClean="0"/>
              <a:t>Rotation &lt; 0.1 </a:t>
            </a:r>
            <a:r>
              <a:rPr lang="en-US" altLang="ja-JP" dirty="0" err="1" smtClean="0"/>
              <a:t>mrad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Dx</a:t>
            </a:r>
            <a:r>
              <a:rPr lang="en-US" altLang="ja-JP" dirty="0" smtClean="0"/>
              <a:t> &lt; 0.1 mm</a:t>
            </a:r>
          </a:p>
          <a:p>
            <a:pPr lvl="1"/>
            <a:r>
              <a:rPr lang="en-US" altLang="ja-JP" dirty="0" err="1" smtClean="0"/>
              <a:t>Dy</a:t>
            </a:r>
            <a:r>
              <a:rPr lang="en-US" altLang="ja-JP" dirty="0" smtClean="0"/>
              <a:t> &lt; 0.1 mm</a:t>
            </a:r>
          </a:p>
          <a:p>
            <a:r>
              <a:rPr lang="en-US" altLang="ja-JP" dirty="0" smtClean="0"/>
              <a:t>The target has mostly been achieved.</a:t>
            </a:r>
          </a:p>
          <a:p>
            <a:r>
              <a:rPr kumimoji="1" lang="en-US" altLang="ja-JP" dirty="0" smtClean="0"/>
              <a:t>Alignment data </a:t>
            </a:r>
            <a:r>
              <a:rPr lang="en-US" altLang="ja-JP" dirty="0" smtClean="0"/>
              <a:t>were compiled for the 2007 results for the tracking simulation SAD and SCTR.</a:t>
            </a:r>
          </a:p>
          <a:p>
            <a:r>
              <a:rPr lang="en-US" altLang="ja-JP" dirty="0" smtClean="0"/>
              <a:t>Data generated with random number of Gaussian distribution with certain deviations have also been tried for the tracking simulation.</a:t>
            </a:r>
          </a:p>
          <a:p>
            <a:endParaRPr kumimoji="1" lang="ja-JP" altLang="en-US" dirty="0"/>
          </a:p>
        </p:txBody>
      </p:sp>
      <p:pic>
        <p:nvPicPr>
          <p:cNvPr id="4" name="図 3" descr="スクリーンショット 2013-11-13 11.00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990" y="3301964"/>
            <a:ext cx="3600000" cy="3541558"/>
          </a:xfrm>
          <a:prstGeom prst="rect">
            <a:avLst/>
          </a:prstGeom>
        </p:spPr>
      </p:pic>
      <p:pic>
        <p:nvPicPr>
          <p:cNvPr id="5" name="コンテンツ プレースホルダ 3" descr="Ｊ－ＰＡＲＣ主リン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773" y="371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Incoherent Tune Shift for MR Power</a:t>
            </a:r>
            <a:r>
              <a:rPr lang="en-US" altLang="ja-JP" sz="3200" dirty="0" smtClean="0"/>
              <a:t> ~200 kW</a:t>
            </a:r>
            <a:br>
              <a:rPr lang="en-US" altLang="ja-JP" sz="3200" dirty="0" smtClean="0"/>
            </a:br>
            <a:r>
              <a:rPr lang="en-US" altLang="ja-JP" sz="3200" dirty="0" smtClean="0"/>
              <a:t>and Resonances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464" y="948266"/>
            <a:ext cx="3234273" cy="5905467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1.33e13 ppb</a:t>
            </a:r>
          </a:p>
          <a:p>
            <a:r>
              <a:rPr lang="en-US" altLang="ja-JP" dirty="0" smtClean="0"/>
              <a:t>Ex 16 π</a:t>
            </a:r>
            <a:r>
              <a:rPr lang="en-US" altLang="ja-JP" dirty="0" err="1" smtClean="0"/>
              <a:t>mmmrad</a:t>
            </a:r>
            <a:r>
              <a:rPr lang="en-US" altLang="ja-JP" dirty="0" smtClean="0"/>
              <a:t> (2σ) (from the profile measurement)</a:t>
            </a:r>
          </a:p>
          <a:p>
            <a:r>
              <a:rPr kumimoji="1" lang="en-US" altLang="ja-JP" dirty="0" err="1" smtClean="0"/>
              <a:t>Ey</a:t>
            </a:r>
            <a:r>
              <a:rPr kumimoji="1" lang="en-US" altLang="ja-JP" dirty="0" smtClean="0"/>
              <a:t> 24 π</a:t>
            </a:r>
            <a:r>
              <a:rPr kumimoji="1" lang="en-US" altLang="ja-JP" dirty="0" err="1" smtClean="0"/>
              <a:t>mmmrad</a:t>
            </a:r>
            <a:r>
              <a:rPr kumimoji="1" lang="en-US" altLang="ja-JP" dirty="0" smtClean="0"/>
              <a:t> (2σ) (</a:t>
            </a:r>
            <a:r>
              <a:rPr lang="en-US" altLang="ja-JP" dirty="0" smtClean="0"/>
              <a:t>from the measurement with the intensity of 1.18e13 ppb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Bunching Factor 0.2</a:t>
            </a:r>
          </a:p>
          <a:p>
            <a:r>
              <a:rPr kumimoji="1" lang="en-US" altLang="ja-JP" dirty="0" smtClean="0"/>
              <a:t>Tune Shift = 0.2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Resonances</a:t>
            </a:r>
          </a:p>
          <a:p>
            <a:r>
              <a:rPr lang="en-US" altLang="ja-JP" dirty="0" smtClean="0"/>
              <a:t>Linear Coupling</a:t>
            </a:r>
          </a:p>
          <a:p>
            <a:pPr lvl="1"/>
            <a:r>
              <a:rPr kumimoji="1" lang="en-US" altLang="ja-JP" dirty="0" err="1" smtClean="0"/>
              <a:t>νx+νy</a:t>
            </a:r>
            <a:r>
              <a:rPr kumimoji="1" lang="en-US" altLang="ja-JP" dirty="0" smtClean="0"/>
              <a:t>=43</a:t>
            </a:r>
          </a:p>
          <a:p>
            <a:pPr lvl="1"/>
            <a:r>
              <a:rPr lang="en-US" altLang="ja-JP" dirty="0" smtClean="0"/>
              <a:t>Rotation of Q magnets and Vertical orbit at </a:t>
            </a:r>
            <a:r>
              <a:rPr lang="en-US" altLang="ja-JP" dirty="0" err="1"/>
              <a:t>s</a:t>
            </a:r>
            <a:r>
              <a:rPr lang="en-US" altLang="ja-JP" dirty="0" err="1" smtClean="0"/>
              <a:t>extupole</a:t>
            </a:r>
            <a:r>
              <a:rPr lang="en-US" altLang="ja-JP" dirty="0" smtClean="0"/>
              <a:t> magnets</a:t>
            </a:r>
          </a:p>
          <a:p>
            <a:r>
              <a:rPr kumimoji="1" lang="en-US" altLang="ja-JP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</a:t>
            </a:r>
          </a:p>
          <a:p>
            <a:pPr lvl="1"/>
            <a:r>
              <a:rPr lang="en-US" altLang="ja-JP" dirty="0" smtClean="0"/>
              <a:t>3νx=67</a:t>
            </a:r>
          </a:p>
          <a:p>
            <a:pPr lvl="1"/>
            <a:r>
              <a:rPr lang="en-US" altLang="ja-JP" dirty="0" smtClean="0"/>
              <a:t>ν</a:t>
            </a:r>
            <a:r>
              <a:rPr kumimoji="1" lang="en-US" altLang="ja-JP" dirty="0" smtClean="0"/>
              <a:t>x+2νy=64</a:t>
            </a:r>
          </a:p>
          <a:p>
            <a:pPr lvl="1"/>
            <a:r>
              <a:rPr lang="en-US" altLang="ja-JP" dirty="0" smtClean="0"/>
              <a:t>νx-2νy=-19</a:t>
            </a:r>
          </a:p>
          <a:p>
            <a:pPr lvl="1"/>
            <a:r>
              <a:rPr kumimoji="1" lang="en-US" altLang="ja-JP" dirty="0" smtClean="0"/>
              <a:t>Variation of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magnets</a:t>
            </a:r>
          </a:p>
          <a:p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order</a:t>
            </a:r>
          </a:p>
          <a:p>
            <a:pPr lvl="1"/>
            <a:r>
              <a:rPr kumimoji="1" lang="en-US" altLang="ja-JP" dirty="0" smtClean="0"/>
              <a:t>2νx-2νy=3</a:t>
            </a:r>
          </a:p>
          <a:p>
            <a:pPr lvl="1"/>
            <a:r>
              <a:rPr lang="en-US" altLang="ja-JP" dirty="0" err="1" smtClean="0"/>
              <a:t>Octupole</a:t>
            </a:r>
            <a:r>
              <a:rPr lang="en-US" altLang="ja-JP" dirty="0" smtClean="0"/>
              <a:t> magnets</a:t>
            </a:r>
            <a:endParaRPr kumimoji="1" lang="ja-JP" altLang="en-US" dirty="0"/>
          </a:p>
        </p:txBody>
      </p:sp>
      <p:pic>
        <p:nvPicPr>
          <p:cNvPr id="5" name="図 4" descr="スクリーンショット（2012-12-20 16.29.45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39" y="1316038"/>
            <a:ext cx="4680000" cy="48756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134402" y="1591735"/>
            <a:ext cx="7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νy</a:t>
            </a:r>
            <a:r>
              <a:rPr kumimoji="1" lang="en-US" altLang="ja-JP" dirty="0" smtClean="0"/>
              <a:t>=21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8900000">
            <a:off x="7752533" y="1083748"/>
            <a:ext cx="113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2νx-2νy=3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9800000">
            <a:off x="7874162" y="3183484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νx-2νy=-19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69737" y="1608668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40671" y="57403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7343" y="5503261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20.5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35264" y="5723396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22.5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800000">
            <a:off x="7880410" y="3945425"/>
            <a:ext cx="11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νx+2νy=64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2700000">
            <a:off x="7965075" y="6129782"/>
            <a:ext cx="106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ν</a:t>
            </a:r>
            <a:r>
              <a:rPr kumimoji="1" lang="en-US" altLang="ja-JP" dirty="0" err="1" smtClean="0"/>
              <a:t>x+νy</a:t>
            </a:r>
            <a:r>
              <a:rPr kumimoji="1" lang="en-US" altLang="ja-JP" dirty="0" smtClean="0"/>
              <a:t>=43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6034713" y="6227206"/>
            <a:ext cx="85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3νx=67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7304691" y="6210276"/>
            <a:ext cx="85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2νx=45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3434735" y="6227212"/>
            <a:ext cx="73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ν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</a:t>
            </a:r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17472" y="555406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2νy=41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5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Q_Ac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2" y="3382909"/>
            <a:ext cx="5399998" cy="2913748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12618"/>
              </p:ext>
            </p:extLst>
          </p:nvPr>
        </p:nvGraphicFramePr>
        <p:xfrm>
          <a:off x="5620137" y="5109746"/>
          <a:ext cx="34222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818"/>
                <a:gridCol w="1107189"/>
                <a:gridCol w="99025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SQ address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Injection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Flat Top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001, 016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+1.25A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+6.79A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145, 160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+0.20A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+4.70A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99941" y="1192128"/>
            <a:ext cx="4158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MR tune</a:t>
            </a:r>
            <a:r>
              <a:rPr kumimoji="1" lang="en-US" altLang="ja-JP" sz="2000" dirty="0" smtClean="0"/>
              <a:t>: (</a:t>
            </a:r>
            <a:r>
              <a:rPr kumimoji="1" lang="en-US" altLang="ja-JP" sz="2000" dirty="0" err="1" smtClean="0"/>
              <a:t>νx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νy</a:t>
            </a:r>
            <a:r>
              <a:rPr kumimoji="1" lang="en-US" altLang="ja-JP" sz="2000" dirty="0" smtClean="0"/>
              <a:t>) = (22.275, 20.685) </a:t>
            </a:r>
          </a:p>
          <a:p>
            <a:r>
              <a:rPr kumimoji="1" lang="en-US" altLang="ja-JP" sz="2000" dirty="0" err="1" smtClean="0"/>
              <a:t>νx</a:t>
            </a:r>
            <a:r>
              <a:rPr kumimoji="1" lang="en-US" altLang="ja-JP" sz="2000" dirty="0" smtClean="0"/>
              <a:t> + </a:t>
            </a:r>
            <a:r>
              <a:rPr kumimoji="1" lang="en-US" altLang="ja-JP" sz="2000" dirty="0" err="1" smtClean="0"/>
              <a:t>νy</a:t>
            </a:r>
            <a:r>
              <a:rPr kumimoji="1" lang="en-US" altLang="ja-JP" sz="2000" dirty="0" smtClean="0"/>
              <a:t> ≅ 43</a:t>
            </a:r>
          </a:p>
          <a:p>
            <a:r>
              <a:rPr lang="en-US" altLang="ja-JP" sz="2000" dirty="0" smtClean="0"/>
              <a:t>Beam Intensity 4e11 ppb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Chromaticity: </a:t>
            </a:r>
            <a:r>
              <a:rPr lang="en-US" altLang="ja-JP" sz="2000" dirty="0" err="1" smtClean="0"/>
              <a:t>ξx</a:t>
            </a:r>
            <a:r>
              <a:rPr lang="en-US" altLang="ja-JP" sz="2000" dirty="0" smtClean="0"/>
              <a:t> = </a:t>
            </a:r>
            <a:r>
              <a:rPr lang="en-US" altLang="ja-JP" sz="2000" dirty="0" err="1" smtClean="0"/>
              <a:t>ξy</a:t>
            </a:r>
            <a:r>
              <a:rPr lang="en-US" altLang="ja-JP" sz="2000" dirty="0" smtClean="0"/>
              <a:t> = -6</a:t>
            </a:r>
          </a:p>
          <a:p>
            <a:r>
              <a:rPr kumimoji="1" lang="en-US" altLang="ja-JP" sz="2000" dirty="0" smtClean="0"/>
              <a:t>MR mode: </a:t>
            </a:r>
            <a:r>
              <a:rPr kumimoji="1" lang="en-US" altLang="ja-JP" sz="2000" dirty="0" err="1" smtClean="0"/>
              <a:t>Accl</a:t>
            </a:r>
            <a:r>
              <a:rPr kumimoji="1" lang="en-US" altLang="ja-JP" sz="2000" dirty="0" smtClean="0"/>
              <a:t> (Abort)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62942" y="6040603"/>
            <a:ext cx="32399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101685" y="6042191"/>
            <a:ext cx="309597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73497" y="6127445"/>
            <a:ext cx="1003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Injection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03636" y="6116589"/>
            <a:ext cx="13587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Acceleration</a:t>
            </a:r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20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Sum Resonance Correction with Skew Q’s</a:t>
            </a:r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281" y="3081875"/>
            <a:ext cx="159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Intensity</a:t>
            </a:r>
            <a:endParaRPr kumimoji="1" lang="ja-JP" altLang="en-US" dirty="0"/>
          </a:p>
        </p:txBody>
      </p:sp>
      <p:pic>
        <p:nvPicPr>
          <p:cNvPr id="12" name="図 11" descr="スクリーンショット 2013-11-14 15.34.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1019688"/>
            <a:ext cx="3600000" cy="36241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851455" y="4017317"/>
            <a:ext cx="120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Skew Q 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82128" y="50502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936FF"/>
                </a:solidFill>
              </a:rPr>
              <a:t>Skew Q Off</a:t>
            </a:r>
            <a:endParaRPr kumimoji="1" lang="ja-JP" altLang="en-US" dirty="0">
              <a:solidFill>
                <a:srgbClr val="F9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 Resonance </a:t>
            </a:r>
            <a:r>
              <a:rPr kumimoji="1" lang="en-US" altLang="ja-JP" sz="3200" dirty="0" err="1" smtClean="0"/>
              <a:t>νx+νy</a:t>
            </a:r>
            <a:r>
              <a:rPr kumimoji="1" lang="en-US" altLang="ja-JP" sz="3200" dirty="0" smtClean="0"/>
              <a:t>=43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442" y="965200"/>
            <a:ext cx="4050207" cy="58250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accent2"/>
                </a:solidFill>
              </a:rPr>
              <a:t>Beam Measurement</a:t>
            </a:r>
          </a:p>
          <a:p>
            <a:r>
              <a:rPr lang="en-US" altLang="ja-JP" dirty="0" smtClean="0"/>
              <a:t>The f</a:t>
            </a:r>
            <a:r>
              <a:rPr kumimoji="1" lang="en-US" altLang="ja-JP" dirty="0" smtClean="0"/>
              <a:t>ollowing </a:t>
            </a:r>
            <a:r>
              <a:rPr lang="en-US" altLang="ja-JP" dirty="0"/>
              <a:t>s</a:t>
            </a:r>
            <a:r>
              <a:rPr kumimoji="1" lang="en-US" altLang="ja-JP" dirty="0" smtClean="0"/>
              <a:t>kew Q settings improve the beam survival.</a:t>
            </a:r>
          </a:p>
          <a:p>
            <a:pPr lvl="1"/>
            <a:r>
              <a:rPr kumimoji="1" lang="en-US" altLang="ja-JP" sz="3300" dirty="0" smtClean="0"/>
              <a:t>SQ001, 016:</a:t>
            </a:r>
            <a:r>
              <a:rPr lang="en-US" altLang="ja-JP" sz="3300" dirty="0" smtClean="0"/>
              <a:t> sk1 = 7.11e-4 m-1</a:t>
            </a:r>
          </a:p>
          <a:p>
            <a:pPr lvl="1"/>
            <a:r>
              <a:rPr kumimoji="1" lang="en-US" altLang="ja-JP" sz="3300" dirty="0" smtClean="0"/>
              <a:t>SQ145, 160: sk1 = 1.14e-4 m-1</a:t>
            </a:r>
            <a:endParaRPr lang="en-US" altLang="ja-JP" sz="3300" dirty="0" smtClean="0"/>
          </a:p>
          <a:p>
            <a:r>
              <a:rPr lang="en-US" altLang="ja-JP" dirty="0" smtClean="0"/>
              <a:t>The sum resonance amplitude is then</a:t>
            </a:r>
            <a:endParaRPr kumimoji="1" lang="en-US" altLang="ja-JP" dirty="0" smtClean="0"/>
          </a:p>
          <a:p>
            <a:pPr lvl="1"/>
            <a:r>
              <a:rPr lang="en-US" altLang="ja-JP" sz="3300" dirty="0" smtClean="0"/>
              <a:t>G1,+1,43=1.6e-3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accent3"/>
                </a:solidFill>
              </a:rPr>
              <a:t>Calculation with Survey and Field Measurements</a:t>
            </a:r>
          </a:p>
          <a:p>
            <a:r>
              <a:rPr lang="en-US" altLang="ja-JP" dirty="0" smtClean="0"/>
              <a:t>The resonance amplitude is estimated to be smaller with the alignment results.</a:t>
            </a:r>
          </a:p>
          <a:p>
            <a:pPr lvl="1"/>
            <a:r>
              <a:rPr lang="en-US" altLang="ja-JP" sz="3300" dirty="0" smtClean="0"/>
              <a:t>G1</a:t>
            </a:r>
            <a:r>
              <a:rPr lang="en-US" altLang="ja-JP" sz="3300" dirty="0"/>
              <a:t>,+1,43</a:t>
            </a:r>
            <a:r>
              <a:rPr lang="en-US" altLang="ja-JP" sz="3300" dirty="0" smtClean="0"/>
              <a:t>=3.6e-</a:t>
            </a:r>
            <a:r>
              <a:rPr lang="en-US" altLang="ja-JP" sz="3300" dirty="0"/>
              <a:t>4</a:t>
            </a:r>
            <a:endParaRPr lang="en-US" altLang="ja-JP" sz="3300" dirty="0" smtClean="0"/>
          </a:p>
          <a:p>
            <a:endParaRPr lang="en-US" altLang="ja-JP" dirty="0" smtClean="0">
              <a:ln>
                <a:solidFill>
                  <a:schemeClr val="tx2"/>
                </a:solidFill>
              </a:ln>
            </a:endParaRPr>
          </a:p>
          <a:p>
            <a:pPr marL="0" indent="0">
              <a:buNone/>
            </a:pPr>
            <a:r>
              <a:rPr lang="en-US" altLang="ja-JP" dirty="0" smtClean="0">
                <a:ln>
                  <a:solidFill>
                    <a:schemeClr val="tx2"/>
                  </a:solidFill>
                </a:ln>
                <a:ea typeface="ＤＦＰ勘亭流"/>
              </a:rPr>
              <a:t>Calculation to reproduce the Beam Measurement</a:t>
            </a:r>
          </a:p>
          <a:p>
            <a:r>
              <a:rPr lang="en-US" altLang="ja-JP" dirty="0" smtClean="0"/>
              <a:t>The resonance amplitude was reproduced with SAD simulation,</a:t>
            </a:r>
          </a:p>
          <a:p>
            <a:pPr lvl="1"/>
            <a:r>
              <a:rPr lang="en-US" altLang="ja-JP" sz="3300" dirty="0"/>
              <a:t>M</a:t>
            </a:r>
            <a:r>
              <a:rPr lang="en-US" altLang="ja-JP" sz="3300" dirty="0" smtClean="0"/>
              <a:t>agnet position offsets : random Gaussian of </a:t>
            </a:r>
            <a:r>
              <a:rPr lang="en-US" altLang="ja-JP" sz="3300" dirty="0" err="1" smtClean="0"/>
              <a:t>σ</a:t>
            </a:r>
            <a:r>
              <a:rPr lang="en-US" altLang="ja-JP" sz="3300" dirty="0" smtClean="0"/>
              <a:t> = 0.14 mm</a:t>
            </a:r>
          </a:p>
          <a:p>
            <a:pPr lvl="1"/>
            <a:r>
              <a:rPr lang="en-US" altLang="ja-JP" sz="3300" dirty="0" smtClean="0"/>
              <a:t>Magnet rotation errors </a:t>
            </a:r>
            <a:r>
              <a:rPr lang="en-US" altLang="ja-JP" sz="3300" dirty="0"/>
              <a:t>:</a:t>
            </a:r>
            <a:r>
              <a:rPr lang="en-US" altLang="ja-JP" sz="3300" dirty="0" smtClean="0"/>
              <a:t> random Gaussian of </a:t>
            </a:r>
            <a:r>
              <a:rPr lang="en-US" altLang="ja-JP" sz="3300" dirty="0" err="1" smtClean="0"/>
              <a:t>σ</a:t>
            </a:r>
            <a:r>
              <a:rPr lang="en-US" altLang="ja-JP" sz="3300" dirty="0" smtClean="0"/>
              <a:t> = 0.14</a:t>
            </a:r>
            <a:r>
              <a:rPr lang="en-US" altLang="ja-JP" sz="3300" dirty="0"/>
              <a:t> </a:t>
            </a:r>
            <a:r>
              <a:rPr lang="en-US" altLang="ja-JP" sz="3300" dirty="0" err="1" smtClean="0"/>
              <a:t>mmmrad</a:t>
            </a:r>
            <a:r>
              <a:rPr lang="en-US" altLang="ja-JP" sz="3300" dirty="0" smtClean="0"/>
              <a:t>.</a:t>
            </a:r>
          </a:p>
          <a:p>
            <a:r>
              <a:rPr lang="en-US" altLang="ja-JP" dirty="0" smtClean="0"/>
              <a:t>The following skew Q settings cancels the resonance in SAD simulation,</a:t>
            </a:r>
          </a:p>
          <a:p>
            <a:pPr lvl="1"/>
            <a:r>
              <a:rPr lang="en-US" altLang="ja-JP" sz="3300" dirty="0" smtClean="0"/>
              <a:t>SQ001: sk1 = -1.08e-4 m-1</a:t>
            </a:r>
          </a:p>
          <a:p>
            <a:pPr lvl="1"/>
            <a:r>
              <a:rPr lang="en-US" altLang="ja-JP" sz="3300" dirty="0" smtClean="0"/>
              <a:t>SQ145: sk1 = 5.4e-4 m-1</a:t>
            </a:r>
          </a:p>
          <a:p>
            <a:r>
              <a:rPr lang="en-US" altLang="ja-JP" dirty="0" smtClean="0"/>
              <a:t>The resonance amplitude is less than 1e-6 after the correction.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4" name="図 3" descr="スクリーンショット（2012-12-20 17.02.13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1572803"/>
            <a:ext cx="5040000" cy="522696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0843" y="965200"/>
            <a:ext cx="4080089" cy="1659465"/>
          </a:xfrm>
          <a:prstGeom prst="roundRect">
            <a:avLst>
              <a:gd name="adj" fmla="val 13607"/>
            </a:avLst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4712" y="2810933"/>
            <a:ext cx="4080089" cy="900000"/>
          </a:xfrm>
          <a:prstGeom prst="roundRect">
            <a:avLst>
              <a:gd name="adj" fmla="val 18390"/>
            </a:avLst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4712" y="3877733"/>
            <a:ext cx="4080089" cy="2914665"/>
          </a:xfrm>
          <a:prstGeom prst="roundRect">
            <a:avLst>
              <a:gd name="adj" fmla="val 8192"/>
            </a:avLst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6512" y="1177697"/>
            <a:ext cx="469053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Sum Resonance Amplitude to reproduce </a:t>
            </a:r>
          </a:p>
          <a:p>
            <a:r>
              <a:rPr kumimoji="1" lang="en-US" altLang="ja-JP" dirty="0" smtClean="0">
                <a:solidFill>
                  <a:schemeClr val="tx2"/>
                </a:solidFill>
              </a:rPr>
              <a:t>the Beam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Meausrement</a:t>
            </a:r>
            <a:r>
              <a:rPr kumimoji="1" lang="en-US" altLang="ja-JP" dirty="0" smtClean="0">
                <a:solidFill>
                  <a:schemeClr val="tx2"/>
                </a:solidFill>
              </a:rPr>
              <a:t> at (22.31, 20.69)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36512" y="1236128"/>
            <a:ext cx="4114821" cy="570967"/>
          </a:xfrm>
          <a:prstGeom prst="roundRect">
            <a:avLst>
              <a:gd name="adj" fmla="val 28530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2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Aperture Survey in Tune Space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2" y="971175"/>
            <a:ext cx="6536265" cy="174571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Aperture was studied using SAD simulation with errors.</a:t>
            </a:r>
          </a:p>
          <a:p>
            <a:r>
              <a:rPr lang="en-US" altLang="ja-JP" dirty="0" smtClean="0"/>
              <a:t>10 particles with</a:t>
            </a:r>
            <a:r>
              <a:rPr lang="en-US" altLang="ja-JP" dirty="0"/>
              <a:t> </a:t>
            </a:r>
            <a:r>
              <a:rPr lang="en-US" altLang="ja-JP" dirty="0" smtClean="0"/>
              <a:t>ex = </a:t>
            </a:r>
            <a:r>
              <a:rPr lang="en-US" altLang="ja-JP" dirty="0" err="1" smtClean="0"/>
              <a:t>ey</a:t>
            </a:r>
            <a:r>
              <a:rPr lang="en-US" altLang="ja-JP" dirty="0" smtClean="0"/>
              <a:t> = 8.1π, 16.2π, … , 81π </a:t>
            </a:r>
            <a:r>
              <a:rPr lang="en-US" altLang="ja-JP" dirty="0" err="1" smtClean="0"/>
              <a:t>mmmrad</a:t>
            </a:r>
            <a:endParaRPr lang="en-US" altLang="ja-JP" dirty="0"/>
          </a:p>
          <a:p>
            <a:r>
              <a:rPr lang="en-US" altLang="ja-JP" dirty="0" smtClean="0"/>
              <a:t>After 1000 turns the number of survived particles with 81π cut was calculated as the score.</a:t>
            </a:r>
          </a:p>
          <a:p>
            <a:r>
              <a:rPr lang="en-US" altLang="ja-JP" dirty="0" smtClean="0"/>
              <a:t>The score was plotted In the horizontal tune range of 22.04 ~ 22.46 and vertical tune range of 20.54 ~ 20.96.</a:t>
            </a:r>
          </a:p>
        </p:txBody>
      </p:sp>
      <p:pic>
        <p:nvPicPr>
          <p:cNvPr id="5" name="図 4" descr="スクリーンショット（2012-12-20 17.06.17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3" y="2761710"/>
            <a:ext cx="4032000" cy="39574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94879" y="3536260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4879" y="3858558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94879" y="4213478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94879" y="4583166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4879" y="4957218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57A6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rgbClr val="FF57A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94879" y="5293131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42183" y="3176273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Score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94153" y="355292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98893" y="38825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          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03633" y="41973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7</a:t>
            </a:r>
            <a:r>
              <a:rPr lang="en-US" altLang="ja-JP" dirty="0" smtClean="0"/>
              <a:t>         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08373" y="46008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         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13113" y="49600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        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417853" y="52896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        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30268" y="5657379"/>
            <a:ext cx="4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&lt;3         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90573" y="5662463"/>
            <a:ext cx="3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kumimoji="1" lang="ja-JP" altLang="en-US" dirty="0"/>
          </a:p>
        </p:txBody>
      </p:sp>
      <p:pic>
        <p:nvPicPr>
          <p:cNvPr id="4" name="図 3" descr="スクリーンショット（2012-12-21 9.50.02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43" y="2764402"/>
            <a:ext cx="4032000" cy="3969874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>
            <a:off x="7416792" y="2436283"/>
            <a:ext cx="12550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416792" y="1206125"/>
            <a:ext cx="0" cy="1230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416792" y="1555750"/>
            <a:ext cx="8999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324842" y="1543050"/>
            <a:ext cx="0" cy="8995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>
            <a:spLocks noChangeAspect="1"/>
          </p:cNvSpPr>
          <p:nvPr/>
        </p:nvSpPr>
        <p:spPr>
          <a:xfrm>
            <a:off x="7844368" y="1949451"/>
            <a:ext cx="71996" cy="71996"/>
          </a:xfrm>
          <a:prstGeom prst="ellipse">
            <a:avLst/>
          </a:prstGeom>
          <a:solidFill>
            <a:srgbClr val="D97D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7945968" y="1852090"/>
            <a:ext cx="71996" cy="7199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210541" y="1593867"/>
            <a:ext cx="71996" cy="7199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127994" y="1680647"/>
            <a:ext cx="71996" cy="719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034864" y="1767427"/>
            <a:ext cx="71996" cy="7199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21600" y="239395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97700" y="1746250"/>
            <a:ext cx="40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ey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15300" y="2406650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81π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8800" y="1365250"/>
            <a:ext cx="54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81π</a:t>
            </a:r>
            <a:endParaRPr kumimoji="1" lang="ja-JP" altLang="en-US" dirty="0"/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7749118" y="2044701"/>
            <a:ext cx="71996" cy="7199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7653868" y="2139951"/>
            <a:ext cx="71996" cy="7199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7558618" y="2235201"/>
            <a:ext cx="71996" cy="7199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7469718" y="2311401"/>
            <a:ext cx="71996" cy="7199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34200" y="825500"/>
            <a:ext cx="197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Initial test particles</a:t>
            </a:r>
            <a:endParaRPr kumimoji="1" lang="ja-JP" altLang="en-US" dirty="0"/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8286741" y="1524017"/>
            <a:ext cx="71996" cy="7199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50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Space Charge Tracking Simulation SCTR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4824536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 smtClean="0"/>
              <a:t>Program with the Particle in Cell method</a:t>
            </a:r>
            <a:r>
              <a:rPr kumimoji="1" lang="en-US" altLang="ja-JP" sz="2000" dirty="0" smtClean="0"/>
              <a:t> developed by </a:t>
            </a:r>
            <a:r>
              <a:rPr kumimoji="1" lang="en-US" altLang="ja-JP" sz="2000" dirty="0" err="1" smtClean="0"/>
              <a:t>Ohmi</a:t>
            </a:r>
            <a:r>
              <a:rPr kumimoji="1" lang="en-US" altLang="ja-JP" sz="2000" dirty="0" smtClean="0"/>
              <a:t>-san</a:t>
            </a:r>
          </a:p>
          <a:p>
            <a:r>
              <a:rPr lang="en-US" altLang="ja-JP" sz="2000" dirty="0" smtClean="0"/>
              <a:t>The potential solver is based on FACR (Fourier Analysis and Cyclic Reduction) algorithm.</a:t>
            </a:r>
          </a:p>
          <a:p>
            <a:r>
              <a:rPr lang="en-US" altLang="ja-JP" sz="2000" dirty="0" smtClean="0"/>
              <a:t>Typically ~200,000 macro particles and 128 × 128 of 1 mm grid.</a:t>
            </a:r>
          </a:p>
          <a:p>
            <a:r>
              <a:rPr lang="en-US" altLang="ja-JP" sz="2000" dirty="0" smtClean="0"/>
              <a:t>The boundary is square perfect conducting wall.</a:t>
            </a:r>
          </a:p>
          <a:p>
            <a:r>
              <a:rPr kumimoji="1" lang="en-US" altLang="ja-JP" sz="2000" dirty="0" smtClean="0"/>
              <a:t>Potential </a:t>
            </a:r>
            <a:r>
              <a:rPr lang="en-US" altLang="ja-JP" sz="2000" dirty="0" smtClean="0"/>
              <a:t>is assumed to be proportional to the line density of the beam.</a:t>
            </a:r>
          </a:p>
          <a:p>
            <a:r>
              <a:rPr lang="en-US" altLang="ja-JP" sz="2000" dirty="0" smtClean="0"/>
              <a:t>Transverse potential is given by solving two-dimensional Poisson equation.</a:t>
            </a:r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Space charge is grad of the potential.</a:t>
            </a:r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Δs &lt; β(s) =4~30 m for J-PARC MR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Δs ~ 1.5 m.</a:t>
            </a:r>
          </a:p>
          <a:p>
            <a:r>
              <a:rPr lang="en-US" altLang="ja-JP" sz="2000" dirty="0" smtClean="0"/>
              <a:t>Ring Lattice and optics come from SAD.</a:t>
            </a:r>
          </a:p>
          <a:p>
            <a:endParaRPr kumimoji="1" lang="en-US" altLang="ja-JP" sz="2000" dirty="0" smtClean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76432"/>
            <a:ext cx="2514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75523"/>
            <a:ext cx="838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10029"/>
            <a:ext cx="3924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835696" y="59364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REF: K. Ohmi et al., proceedings of PAC07, 3318 (2007).</a:t>
            </a:r>
          </a:p>
          <a:p>
            <a:r>
              <a:rPr lang="en-US" altLang="ja-JP" dirty="0" smtClean="0"/>
              <a:t> K. Ohmi et. al., Proceedings HB2010, 425.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92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Contents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Overview of J-PARC</a:t>
            </a:r>
            <a:r>
              <a:rPr lang="en-US" altLang="ja-JP" dirty="0" smtClean="0"/>
              <a:t> Main Ring</a:t>
            </a:r>
            <a:endParaRPr kumimoji="1" lang="en-US" altLang="ja-JP" dirty="0" smtClean="0"/>
          </a:p>
          <a:p>
            <a:r>
              <a:rPr kumimoji="1" lang="en-US" altLang="ja-JP" dirty="0" smtClean="0"/>
              <a:t>Magnetic field </a:t>
            </a:r>
            <a:r>
              <a:rPr lang="en-US" altLang="ja-JP" dirty="0" smtClean="0"/>
              <a:t>m</a:t>
            </a:r>
            <a:r>
              <a:rPr kumimoji="1" lang="en-US" altLang="ja-JP" dirty="0" smtClean="0"/>
              <a:t>easurements</a:t>
            </a:r>
          </a:p>
          <a:p>
            <a:r>
              <a:rPr lang="en-US" altLang="ja-JP" dirty="0" smtClean="0"/>
              <a:t>Alignment</a:t>
            </a:r>
            <a:endParaRPr kumimoji="1" lang="en-US" altLang="ja-JP" dirty="0" smtClean="0"/>
          </a:p>
          <a:p>
            <a:r>
              <a:rPr kumimoji="1" lang="en-US" altLang="ja-JP" dirty="0" smtClean="0"/>
              <a:t>Implementation to the beam tracking simulation</a:t>
            </a:r>
          </a:p>
          <a:p>
            <a:r>
              <a:rPr lang="en-US" altLang="ja-JP" dirty="0" smtClean="0"/>
              <a:t>Comparison between the beam measurement and simulation</a:t>
            </a:r>
            <a:endParaRPr kumimoji="1" lang="en-US" altLang="ja-JP" dirty="0" smtClean="0"/>
          </a:p>
          <a:p>
            <a:r>
              <a:rPr lang="en-US" altLang="ja-JP" dirty="0" smtClean="0"/>
              <a:t>Coherent oscillation and damping with the </a:t>
            </a:r>
            <a:r>
              <a:rPr lang="en-US" altLang="ja-JP" dirty="0" err="1" smtClean="0"/>
              <a:t>octupole</a:t>
            </a:r>
            <a:r>
              <a:rPr lang="en-US" altLang="ja-JP" dirty="0" smtClean="0"/>
              <a:t> magnets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287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Horizontal Beam </a:t>
            </a:r>
            <a:r>
              <a:rPr lang="en-US" altLang="ja-JP" sz="3200" dirty="0" smtClean="0"/>
              <a:t>Profiles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kumimoji="1" lang="en-US" altLang="ja-JP" sz="3200" dirty="0" smtClean="0"/>
              <a:t>(Measurement and Simulation)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08832"/>
            <a:ext cx="8229600" cy="116936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2.7e13 </a:t>
            </a:r>
            <a:r>
              <a:rPr lang="en-US" altLang="ja-JP" dirty="0" err="1" smtClean="0"/>
              <a:t>ppp</a:t>
            </a:r>
            <a:r>
              <a:rPr lang="en-US" altLang="ja-JP" dirty="0" smtClean="0"/>
              <a:t> (2 bunch injection) </a:t>
            </a:r>
          </a:p>
          <a:p>
            <a:r>
              <a:rPr lang="en-US" altLang="ja-JP" dirty="0" smtClean="0"/>
              <a:t>Flying Wire measurements at K1+10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 and K1+120 </a:t>
            </a:r>
            <a:r>
              <a:rPr lang="en-US" altLang="ja-JP" dirty="0" err="1" smtClean="0"/>
              <a:t>ms.</a:t>
            </a:r>
            <a:endParaRPr lang="en-US" altLang="ja-JP" dirty="0" smtClean="0"/>
          </a:p>
          <a:p>
            <a:r>
              <a:rPr kumimoji="1" lang="en-US" altLang="ja-JP" dirty="0" smtClean="0"/>
              <a:t>SCTR simulation with initial distribution of 16π </a:t>
            </a:r>
            <a:r>
              <a:rPr kumimoji="1" lang="en-US" altLang="ja-JP" dirty="0" err="1" smtClean="0"/>
              <a:t>mmmrad</a:t>
            </a:r>
            <a:r>
              <a:rPr kumimoji="1" lang="en-US" altLang="ja-JP" dirty="0" smtClean="0"/>
              <a:t>  of Horizontal 2σ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and 24π for Vertical 2</a:t>
            </a:r>
            <a:r>
              <a:rPr lang="en-US" altLang="ja-JP" dirty="0" smtClean="0"/>
              <a:t>σ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" name="図 5" descr="スクリーンショット（2013-01-22 13.20.23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" y="2321233"/>
            <a:ext cx="4500000" cy="4528213"/>
          </a:xfrm>
          <a:prstGeom prst="rect">
            <a:avLst/>
          </a:prstGeom>
        </p:spPr>
      </p:pic>
      <p:pic>
        <p:nvPicPr>
          <p:cNvPr id="5" name="図 4" descr="スクリーンショット（2013-02-25 15.25.03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2321233"/>
            <a:ext cx="4500000" cy="45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Beam Intensity (Measurement and Simulation)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33452"/>
            <a:ext cx="8229600" cy="116936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DCCT measurement during the injection period of 130 </a:t>
            </a:r>
            <a:r>
              <a:rPr lang="en-US" altLang="ja-JP" dirty="0" err="1" smtClean="0"/>
              <a:t>ms</a:t>
            </a:r>
            <a:endParaRPr lang="en-US" altLang="ja-JP" dirty="0" smtClean="0"/>
          </a:p>
          <a:p>
            <a:r>
              <a:rPr lang="en-US" altLang="ja-JP" dirty="0" smtClean="0"/>
              <a:t>2 bunch injection</a:t>
            </a:r>
          </a:p>
          <a:p>
            <a:r>
              <a:rPr kumimoji="1" lang="en-US" altLang="ja-JP" dirty="0" smtClean="0"/>
              <a:t>SCTR simulation with initial distribution of 16π </a:t>
            </a:r>
            <a:r>
              <a:rPr kumimoji="1" lang="en-US" altLang="ja-JP" dirty="0" err="1" smtClean="0"/>
              <a:t>mmmrad</a:t>
            </a:r>
            <a:r>
              <a:rPr kumimoji="1" lang="en-US" altLang="ja-JP" dirty="0" smtClean="0"/>
              <a:t>  of Horizontal 2σ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and 24π for Vertical 2</a:t>
            </a:r>
            <a:r>
              <a:rPr lang="en-US" altLang="ja-JP" dirty="0" smtClean="0"/>
              <a:t>σ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4" name="図 3" descr="スクリーンショット（2013-01-21 16.49.58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2102194"/>
            <a:ext cx="4572000" cy="4734493"/>
          </a:xfrm>
          <a:prstGeom prst="rect">
            <a:avLst/>
          </a:prstGeom>
        </p:spPr>
      </p:pic>
      <p:pic>
        <p:nvPicPr>
          <p:cNvPr id="5" name="図 4" descr="スクリーンショット（2013-02-25 15.21.00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0" y="2151443"/>
            <a:ext cx="4500000" cy="47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Longitudinal Distribution Measurement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88703"/>
            <a:ext cx="8229600" cy="917347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Bunching Factor have been improved with 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harmonic RF.</a:t>
            </a:r>
          </a:p>
          <a:p>
            <a:pPr lvl="1"/>
            <a:r>
              <a:rPr kumimoji="1" lang="en-US" altLang="ja-JP" dirty="0" smtClean="0"/>
              <a:t>MR fundamental 90 kV; RCS fund. only</a:t>
            </a:r>
          </a:p>
          <a:p>
            <a:pPr lvl="1"/>
            <a:r>
              <a:rPr lang="en-US" altLang="ja-JP" dirty="0" smtClean="0"/>
              <a:t>MR fund. 120 kV,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36 kV; RCS fund. &amp;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(30 %)</a:t>
            </a:r>
            <a:endParaRPr kumimoji="1" lang="ja-JP" altLang="en-US" dirty="0"/>
          </a:p>
        </p:txBody>
      </p:sp>
      <p:pic>
        <p:nvPicPr>
          <p:cNvPr id="4" name="図 3" descr="スクリーンショット（2013-01-23 13.51.05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258" y="2041937"/>
            <a:ext cx="2880000" cy="2792916"/>
          </a:xfrm>
          <a:prstGeom prst="rect">
            <a:avLst/>
          </a:prstGeom>
        </p:spPr>
      </p:pic>
      <p:pic>
        <p:nvPicPr>
          <p:cNvPr id="5" name="図 4" descr="スクリーンショット（2013-01-23 13.51.19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11" y="2090162"/>
            <a:ext cx="2880000" cy="2750769"/>
          </a:xfrm>
          <a:prstGeom prst="rect">
            <a:avLst/>
          </a:prstGeom>
        </p:spPr>
      </p:pic>
      <p:pic>
        <p:nvPicPr>
          <p:cNvPr id="6" name="図 5" descr="スクリーンショット（2013-01-23 13.52.11）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258" y="4786628"/>
            <a:ext cx="2880000" cy="2082936"/>
          </a:xfrm>
          <a:prstGeom prst="rect">
            <a:avLst/>
          </a:prstGeom>
        </p:spPr>
      </p:pic>
      <p:pic>
        <p:nvPicPr>
          <p:cNvPr id="8" name="図 7" descr="スクリーンショット（2013-01-23 13.52.29）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11" y="4786628"/>
            <a:ext cx="2880000" cy="2074128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559172" y="1765984"/>
            <a:ext cx="1759743" cy="44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RF fund. 90 kV</a:t>
            </a:r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852711" y="1806050"/>
            <a:ext cx="2880000" cy="44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RF fund. 120 kV,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36 kV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933" y="4910668"/>
            <a:ext cx="1759743" cy="44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BF = 0.15 ~ 0.25</a:t>
            </a:r>
            <a:endParaRPr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7892248" y="4910671"/>
            <a:ext cx="997751" cy="440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BF ~ 0.2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08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スクリーンショット（2011-01-24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018" y="1833428"/>
            <a:ext cx="6122678" cy="50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291684" y="3597177"/>
            <a:ext cx="1103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C00FF"/>
                </a:solidFill>
              </a:rPr>
              <a:t>Rear bunch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90382" y="1989928"/>
            <a:ext cx="1133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900"/>
                </a:solidFill>
              </a:rPr>
              <a:t>Front bunch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606632" y="5452875"/>
            <a:ext cx="1103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C00FF"/>
                </a:solidFill>
              </a:rPr>
              <a:t>Rear bunch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364059" y="6083299"/>
            <a:ext cx="11334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900"/>
                </a:solidFill>
              </a:rPr>
              <a:t>Front bunch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931935" y="4095367"/>
            <a:ext cx="0" cy="1403996"/>
          </a:xfrm>
          <a:prstGeom prst="line">
            <a:avLst/>
          </a:prstGeom>
          <a:noFill/>
          <a:ln w="19050">
            <a:solidFill>
              <a:srgbClr val="00D22B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6294361" y="4162887"/>
            <a:ext cx="0" cy="1763999"/>
          </a:xfrm>
          <a:prstGeom prst="line">
            <a:avLst/>
          </a:prstGeom>
          <a:noFill/>
          <a:ln w="19050">
            <a:solidFill>
              <a:srgbClr val="00D22B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654780" y="4799194"/>
            <a:ext cx="495300" cy="396875"/>
          </a:xfrm>
          <a:prstGeom prst="rect">
            <a:avLst/>
          </a:prstGeom>
          <a:solidFill>
            <a:srgbClr val="00D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K1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054561" y="4835051"/>
            <a:ext cx="495300" cy="396875"/>
          </a:xfrm>
          <a:prstGeom prst="rect">
            <a:avLst/>
          </a:prstGeom>
          <a:solidFill>
            <a:srgbClr val="00D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K2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75516" y="829577"/>
            <a:ext cx="6635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Coherent Oscillation was observed right after the injection.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It is initiated by the injection error.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The impedance source may be resistive wall.</a:t>
            </a:r>
            <a:endParaRPr lang="en-US" altLang="ja-JP" sz="20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Beam Loss right after the Injection</a:t>
            </a:r>
            <a:endParaRPr kumimoji="1" lang="ja-JP" altLang="en-US" sz="32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764" y="2543440"/>
            <a:ext cx="21904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X</a:t>
            </a:r>
          </a:p>
          <a:p>
            <a:r>
              <a:rPr lang="en-US" altLang="ja-JP" sz="2000" dirty="0"/>
              <a:t>b</a:t>
            </a:r>
            <a:r>
              <a:rPr lang="en-US" altLang="ja-JP" sz="2000" dirty="0" smtClean="0"/>
              <a:t>y Position Monitor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N</a:t>
            </a:r>
            <a:r>
              <a:rPr lang="en-US" altLang="ja-JP" sz="2000" baseline="-25000" dirty="0" smtClean="0"/>
              <a:t>B</a:t>
            </a:r>
            <a:r>
              <a:rPr lang="en-US" altLang="ja-JP" sz="2000" dirty="0" smtClean="0"/>
              <a:t>~ </a:t>
            </a:r>
            <a:r>
              <a:rPr lang="en-US" altLang="ja-JP" sz="2000" dirty="0"/>
              <a:t>1.67x10</a:t>
            </a:r>
            <a:r>
              <a:rPr lang="en-US" altLang="ja-JP" sz="2000" baseline="30000" dirty="0"/>
              <a:t>13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ppp</a:t>
            </a:r>
            <a:endParaRPr lang="en-US" altLang="ja-JP" sz="2000" dirty="0"/>
          </a:p>
          <a:p>
            <a:r>
              <a:rPr lang="en-US" altLang="ja-JP" sz="2000" dirty="0" smtClean="0"/>
              <a:t>2 bunches</a:t>
            </a:r>
            <a:endParaRPr lang="en-US" altLang="ja-JP" sz="2000" dirty="0"/>
          </a:p>
          <a:p>
            <a:r>
              <a:rPr lang="en-US" altLang="ja-JP" sz="2000" dirty="0" smtClean="0">
                <a:latin typeface="Symbol" charset="0"/>
                <a:sym typeface="Symbol" charset="0"/>
              </a:rPr>
              <a:t></a:t>
            </a:r>
            <a:r>
              <a:rPr lang="en-US" altLang="ja-JP" sz="2000" baseline="-25000" dirty="0"/>
              <a:t>x</a:t>
            </a:r>
            <a:r>
              <a:rPr lang="en-US" altLang="ja-JP" sz="2000" dirty="0"/>
              <a:t>~</a:t>
            </a:r>
            <a:r>
              <a:rPr lang="en-US" altLang="ja-JP" sz="1800" dirty="0">
                <a:solidFill>
                  <a:srgbClr val="000000"/>
                </a:solidFill>
                <a:latin typeface="Symbol" charset="0"/>
                <a:ea typeface="ヒラギノ明朝 ProN W3" charset="0"/>
                <a:cs typeface="ヒラギノ明朝 ProN W3" charset="0"/>
                <a:sym typeface="Symbol" charset="0"/>
              </a:rPr>
              <a:t></a:t>
            </a:r>
            <a:r>
              <a:rPr lang="en-US" altLang="ja-JP" sz="2000" dirty="0" smtClean="0"/>
              <a:t>7.5</a:t>
            </a:r>
            <a:endParaRPr lang="en-US" altLang="ja-JP" sz="2000" dirty="0"/>
          </a:p>
          <a:p>
            <a:r>
              <a:rPr lang="en-US" altLang="ja-JP" sz="2000" dirty="0" smtClean="0">
                <a:latin typeface="Symbol" charset="0"/>
                <a:sym typeface="Symbol" charset="0"/>
              </a:rPr>
              <a:t></a:t>
            </a:r>
            <a:r>
              <a:rPr lang="en-US" altLang="ja-JP" sz="2000" baseline="-25000" dirty="0"/>
              <a:t>y</a:t>
            </a:r>
            <a:r>
              <a:rPr lang="en-US" altLang="ja-JP" sz="2000" dirty="0"/>
              <a:t>~</a:t>
            </a:r>
            <a:r>
              <a:rPr lang="en-US" altLang="ja-JP" sz="1800" dirty="0">
                <a:solidFill>
                  <a:srgbClr val="000000"/>
                </a:solidFill>
                <a:latin typeface="Symbol" charset="0"/>
                <a:ea typeface="ヒラギノ明朝 ProN W3" charset="0"/>
                <a:cs typeface="ヒラギノ明朝 ProN W3" charset="0"/>
                <a:sym typeface="Symbol" charset="0"/>
              </a:rPr>
              <a:t></a:t>
            </a:r>
            <a:r>
              <a:rPr lang="en-US" altLang="ja-JP" sz="2000" dirty="0"/>
              <a:t>7.0 (</a:t>
            </a:r>
            <a:r>
              <a:rPr lang="en-US" altLang="ja-JP" sz="1800" dirty="0">
                <a:solidFill>
                  <a:srgbClr val="000000"/>
                </a:solidFill>
                <a:latin typeface="Symbol" charset="0"/>
                <a:ea typeface="ヒラギノ明朝 ProN W3" charset="0"/>
                <a:cs typeface="ヒラギノ明朝 ProN W3" charset="0"/>
                <a:sym typeface="Symbol" charset="0"/>
              </a:rPr>
              <a:t></a:t>
            </a:r>
            <a:r>
              <a:rPr lang="en-US" altLang="ja-JP" sz="2000" dirty="0"/>
              <a:t>25%)  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 smtClean="0"/>
              <a:t>Beam Intensity</a:t>
            </a:r>
            <a:endParaRPr lang="en-US" altLang="ja-JP" sz="2000" dirty="0"/>
          </a:p>
          <a:p>
            <a:r>
              <a:rPr lang="en-US" altLang="ja-JP" sz="2000" dirty="0" smtClean="0"/>
              <a:t>by Fast Current Transformer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00000">
            <a:off x="1346225" y="5661347"/>
            <a:ext cx="1998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 dirty="0"/>
              <a:t>Bunch area, average of 10 turns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1553864" y="5727793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>
            <a:spLocks noChangeAspect="1"/>
          </p:cNvSpPr>
          <p:nvPr/>
        </p:nvSpPr>
        <p:spPr>
          <a:xfrm>
            <a:off x="4707702" y="3122708"/>
            <a:ext cx="13294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Time (arbitrary)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81382" y="4793208"/>
            <a:ext cx="13294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Time (arbitrary)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2838" y="6548432"/>
            <a:ext cx="10439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Turns (× 10)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2002117" y="2279787"/>
            <a:ext cx="865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(mm)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1990166" y="3911346"/>
            <a:ext cx="865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(mm)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72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（2013-02-08 10.25.13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15" y="736803"/>
            <a:ext cx="4758180" cy="3203999"/>
          </a:xfrm>
          <a:prstGeom prst="rect">
            <a:avLst/>
          </a:prstGeom>
        </p:spPr>
      </p:pic>
      <p:pic>
        <p:nvPicPr>
          <p:cNvPr id="3" name="図 2" descr="スクリーンショット（2013-02-08 10.29.09）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14" y="3969548"/>
            <a:ext cx="6676355" cy="287999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0513" y="1576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0749" y="1105755"/>
            <a:ext cx="4321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Coherent Oscillation is damped with the bunch by bunch feedback system.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Beam loss is reduced to be half.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NB ~ 7.3e13 ppb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8 bunches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Power ~ 115 kW</a:t>
            </a:r>
          </a:p>
          <a:p>
            <a:pPr marL="285750" indent="-285750">
              <a:buFont typeface="Arial"/>
              <a:buChar char="•"/>
            </a:pPr>
            <a:endParaRPr kumimoji="1" lang="en-US" altLang="ja-JP" dirty="0"/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Intra bunch feedback will be implemented.</a:t>
            </a:r>
            <a:endParaRPr kumimoji="1" lang="en-US" altLang="ja-JP" dirty="0" smtClean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Bunch by Bunch Feedback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42618" y="4284987"/>
            <a:ext cx="10335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X Position</a:t>
            </a:r>
          </a:p>
          <a:p>
            <a:r>
              <a:rPr lang="en-US" altLang="ja-JP" sz="1600" dirty="0" smtClean="0"/>
              <a:t>(arbitrary)</a:t>
            </a:r>
            <a:endParaRPr kumimoji="1"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45608" y="5918602"/>
            <a:ext cx="10335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X Position</a:t>
            </a:r>
          </a:p>
          <a:p>
            <a:r>
              <a:rPr lang="en-US" altLang="ja-JP" sz="1600" dirty="0" smtClean="0"/>
              <a:t>(arbitrary)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09908" y="6471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40 </a:t>
            </a:r>
            <a:r>
              <a:rPr kumimoji="1" lang="en-US" altLang="ja-JP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ms</a:t>
            </a: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419412" y="6515957"/>
            <a:ext cx="12959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22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Octupole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Mangets</a:t>
            </a:r>
            <a:r>
              <a:rPr lang="en-US" altLang="ja-JP" sz="3200" dirty="0" smtClean="0"/>
              <a:t> for Coherent Oscillation Damping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6956" y="1045883"/>
            <a:ext cx="8847516" cy="128494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Coherent </a:t>
            </a:r>
            <a:r>
              <a:rPr lang="en-US" altLang="ja-JP" dirty="0"/>
              <a:t>o</a:t>
            </a:r>
            <a:r>
              <a:rPr lang="en-US" altLang="ja-JP" dirty="0" smtClean="0"/>
              <a:t>scillation damping was observed with </a:t>
            </a:r>
            <a:r>
              <a:rPr lang="en-US" altLang="ja-JP" dirty="0" err="1"/>
              <a:t>o</a:t>
            </a:r>
            <a:r>
              <a:rPr lang="en-US" altLang="ja-JP" dirty="0" err="1" smtClean="0"/>
              <a:t>ctupole</a:t>
            </a:r>
            <a:r>
              <a:rPr lang="en-US" altLang="ja-JP" dirty="0" smtClean="0"/>
              <a:t> magnets.</a:t>
            </a:r>
          </a:p>
          <a:p>
            <a:r>
              <a:rPr lang="en-US" altLang="ja-JP" dirty="0" smtClean="0"/>
              <a:t>Beam loss right after the beam injection (~ 5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) was improved.</a:t>
            </a:r>
          </a:p>
          <a:p>
            <a:r>
              <a:rPr lang="en-US" altLang="ja-JP" dirty="0" smtClean="0"/>
              <a:t>Dynamic aperture was reduced and beam loss during the injection period was increased.</a:t>
            </a:r>
          </a:p>
          <a:p>
            <a:r>
              <a:rPr lang="en-US" altLang="ja-JP" dirty="0" smtClean="0"/>
              <a:t>Careful current adjustment may recover the dynamic aperture.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4" name="図 3" descr="スクリーンショット（2013-02-06 13.10.48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48" y="2372959"/>
            <a:ext cx="4140000" cy="4399176"/>
          </a:xfrm>
          <a:prstGeom prst="rect">
            <a:avLst/>
          </a:prstGeom>
        </p:spPr>
      </p:pic>
      <p:pic>
        <p:nvPicPr>
          <p:cNvPr id="5" name="図 4" descr="スクリーンショット（2013-02-06 14.10.51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649" y="2446590"/>
            <a:ext cx="4140000" cy="42832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76524" y="648503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 </a:t>
            </a:r>
            <a:r>
              <a:rPr kumimoji="1" lang="en-US" altLang="ja-JP" dirty="0" err="1" smtClean="0"/>
              <a:t>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8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22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Octupole</a:t>
            </a:r>
            <a:r>
              <a:rPr lang="en-US" altLang="ja-JP" sz="3200" dirty="0" smtClean="0"/>
              <a:t> Magnets for Coherent Oscillation Damping (Side Effect)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897" y="1100458"/>
            <a:ext cx="8952103" cy="163377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Three </a:t>
            </a:r>
            <a:r>
              <a:rPr lang="en-US" altLang="ja-JP" dirty="0" err="1" smtClean="0"/>
              <a:t>octupole</a:t>
            </a:r>
            <a:r>
              <a:rPr lang="en-US" altLang="ja-JP" dirty="0" smtClean="0"/>
              <a:t> magnets were installed in 2011.</a:t>
            </a:r>
          </a:p>
          <a:p>
            <a:r>
              <a:rPr lang="en-US" altLang="ja-JP" dirty="0" smtClean="0"/>
              <a:t>Three other magnets have been installed in 2012 to cancel the structure resonance of </a:t>
            </a:r>
            <a:r>
              <a:rPr lang="en-US" altLang="ja-JP" dirty="0"/>
              <a:t>2νx-2νy=</a:t>
            </a:r>
            <a:r>
              <a:rPr lang="en-US" altLang="ja-JP" dirty="0" smtClean="0"/>
              <a:t>3,</a:t>
            </a:r>
            <a:r>
              <a:rPr lang="en-US" altLang="ja-JP" dirty="0"/>
              <a:t> </a:t>
            </a:r>
            <a:r>
              <a:rPr lang="en-US" altLang="ja-JP" dirty="0" smtClean="0"/>
              <a:t>4νx</a:t>
            </a:r>
            <a:r>
              <a:rPr lang="en-US" altLang="ja-JP" dirty="0"/>
              <a:t>=</a:t>
            </a:r>
            <a:r>
              <a:rPr lang="en-US" altLang="ja-JP" dirty="0" smtClean="0"/>
              <a:t>90.</a:t>
            </a:r>
          </a:p>
          <a:p>
            <a:r>
              <a:rPr lang="en-US" altLang="ja-JP" dirty="0" smtClean="0"/>
              <a:t>Improvement of beam loss was observed with 6 magnets.</a:t>
            </a:r>
          </a:p>
          <a:p>
            <a:r>
              <a:rPr lang="en-US" altLang="ja-JP" dirty="0" smtClean="0"/>
              <a:t>We have a plan to make </a:t>
            </a:r>
            <a:r>
              <a:rPr lang="en-US" altLang="ja-JP" dirty="0" err="1" smtClean="0"/>
              <a:t>octupole</a:t>
            </a:r>
            <a:r>
              <a:rPr lang="en-US" altLang="ja-JP" dirty="0" smtClean="0"/>
              <a:t> magnets for pulse excitation (~ 5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)</a:t>
            </a:r>
            <a:r>
              <a:rPr lang="en-US" altLang="ja-JP" dirty="0"/>
              <a:t> </a:t>
            </a:r>
            <a:r>
              <a:rPr lang="en-US" altLang="ja-JP" dirty="0" smtClean="0"/>
              <a:t>to minimize the aperture reduction effect.</a:t>
            </a:r>
          </a:p>
        </p:txBody>
      </p:sp>
      <p:pic>
        <p:nvPicPr>
          <p:cNvPr id="5" name="図 4" descr="スクリーンショット（2013-02-06 13.13.48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00" y="2478891"/>
            <a:ext cx="4140000" cy="437910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1" y="3035170"/>
            <a:ext cx="42021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V="1">
            <a:off x="1206500" y="5969000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2898775" y="5962650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7065" y="6334125"/>
            <a:ext cx="213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016, 088, 160 (2011)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7352" y="6328709"/>
            <a:ext cx="211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047, 119, 191 (2012)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892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6534" y="1236135"/>
            <a:ext cx="8043333" cy="524933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beam power of 240 kW </a:t>
            </a:r>
            <a:r>
              <a:rPr lang="en-US" altLang="ja-JP" dirty="0" smtClean="0"/>
              <a:t>has been achieved in J-PARC MR</a:t>
            </a:r>
            <a:r>
              <a:rPr kumimoji="1" lang="en-US" altLang="ja-JP" dirty="0" smtClean="0"/>
              <a:t> with the scheme of</a:t>
            </a:r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arge aperture,</a:t>
            </a:r>
          </a:p>
          <a:p>
            <a:pPr lvl="1"/>
            <a:r>
              <a:rPr lang="en-US" altLang="ja-JP" dirty="0"/>
              <a:t>b</a:t>
            </a:r>
            <a:r>
              <a:rPr kumimoji="1" lang="en-US" altLang="ja-JP" dirty="0" smtClean="0"/>
              <a:t>eam collimator and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maginary transition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 lattice.</a:t>
            </a:r>
            <a:endParaRPr kumimoji="1" lang="en-US" altLang="ja-JP" dirty="0" smtClean="0"/>
          </a:p>
          <a:p>
            <a:r>
              <a:rPr lang="en-US" altLang="ja-JP" dirty="0"/>
              <a:t>T</a:t>
            </a:r>
            <a:r>
              <a:rPr lang="en-US" altLang="ja-JP" dirty="0" smtClean="0"/>
              <a:t>he beam profile and beam loss measurement during the injection period (after 5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 from the injection) are reproduced with the space charge tracking program SCTR.</a:t>
            </a:r>
          </a:p>
          <a:p>
            <a:r>
              <a:rPr lang="en-US" altLang="ja-JP" dirty="0" smtClean="0"/>
              <a:t>The Beam </a:t>
            </a:r>
            <a:r>
              <a:rPr lang="en-US" altLang="ja-JP" dirty="0"/>
              <a:t>loss right after the injection (~ 5 </a:t>
            </a:r>
            <a:r>
              <a:rPr lang="en-US" altLang="ja-JP" dirty="0" err="1"/>
              <a:t>ms</a:t>
            </a:r>
            <a:r>
              <a:rPr lang="en-US" altLang="ja-JP" dirty="0"/>
              <a:t>) is caused by the horizontal coherent oscillation triggered by the injection error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Suppression with the bunch by bunch feedback</a:t>
            </a:r>
          </a:p>
          <a:p>
            <a:pPr lvl="1"/>
            <a:r>
              <a:rPr lang="en-US" altLang="ja-JP" dirty="0" err="1" smtClean="0"/>
              <a:t>Octupole</a:t>
            </a:r>
            <a:r>
              <a:rPr lang="en-US" altLang="ja-JP" dirty="0" smtClean="0"/>
              <a:t> magnets</a:t>
            </a:r>
            <a:endParaRPr lang="en-US" altLang="ja-JP" dirty="0"/>
          </a:p>
          <a:p>
            <a:r>
              <a:rPr kumimoji="1" lang="en-US" altLang="ja-JP" dirty="0" smtClean="0"/>
              <a:t>The target beam power of 750 kW </a:t>
            </a:r>
            <a:r>
              <a:rPr lang="en-US" altLang="ja-JP" dirty="0" smtClean="0"/>
              <a:t>is to</a:t>
            </a:r>
            <a:r>
              <a:rPr kumimoji="1" lang="en-US" altLang="ja-JP" dirty="0" smtClean="0"/>
              <a:t> be achieved with the high repetition rate scenario.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103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32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Japan Proton Accelerator Research Complex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(J-PARC</a:t>
            </a:r>
            <a:r>
              <a:rPr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7305" y="1178961"/>
            <a:ext cx="2641599" cy="1225575"/>
          </a:xfrm>
        </p:spPr>
        <p:txBody>
          <a:bodyPr>
            <a:normAutofit fontScale="47500" lnSpcReduction="20000"/>
          </a:bodyPr>
          <a:lstStyle/>
          <a:p>
            <a:pPr marL="185738" indent="-185738"/>
            <a:r>
              <a:rPr kumimoji="1" lang="en-US" altLang="ja-JP" dirty="0" smtClean="0"/>
              <a:t>LINAC (181 MeV </a:t>
            </a:r>
            <a:r>
              <a:rPr lang="en-US" altLang="en-US" dirty="0" smtClean="0"/>
              <a:t>→ 400 MeV)</a:t>
            </a:r>
            <a:endParaRPr kumimoji="1" lang="en-US" altLang="ja-JP" dirty="0" smtClean="0"/>
          </a:p>
          <a:p>
            <a:pPr marL="185738" indent="-185738"/>
            <a:r>
              <a:rPr lang="en-US" altLang="ja-JP" dirty="0" smtClean="0"/>
              <a:t>Rapid Cycling Synchrotron (RCS) (3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</a:p>
          <a:p>
            <a:pPr marL="541338" lvl="1" indent="-185738"/>
            <a:r>
              <a:rPr lang="en-US" altLang="ja-JP" dirty="0" smtClean="0"/>
              <a:t>Material and Life science Facility (MLF)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117256" y="1158538"/>
            <a:ext cx="2026736" cy="1093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en-US" altLang="ja-JP" dirty="0" smtClean="0"/>
              <a:t>Main Ring (MR) (30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</a:p>
          <a:p>
            <a:pPr marL="541338" lvl="1" indent="-269875"/>
            <a:r>
              <a:rPr lang="en-US" altLang="ja-JP" dirty="0" smtClean="0"/>
              <a:t>Neutrino Facility</a:t>
            </a:r>
          </a:p>
          <a:p>
            <a:pPr marL="541338" lvl="1" indent="-269875"/>
            <a:r>
              <a:rPr lang="en-US" altLang="ja-JP" dirty="0" smtClean="0"/>
              <a:t>Hadron Hall</a:t>
            </a:r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466" y="1104847"/>
            <a:ext cx="4546597" cy="1299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en-US" altLang="ja-JP" dirty="0" smtClean="0"/>
              <a:t>High Intensity Proton Accelerators</a:t>
            </a:r>
          </a:p>
          <a:p>
            <a:pPr marL="185738" indent="-185738"/>
            <a:r>
              <a:rPr lang="en-US" altLang="ja-JP" dirty="0" smtClean="0"/>
              <a:t>Facilities to use the secondary beams </a:t>
            </a:r>
          </a:p>
          <a:p>
            <a:pPr marL="185738" indent="-185738"/>
            <a:r>
              <a:rPr lang="en-US" altLang="ja-JP" dirty="0" smtClean="0"/>
              <a:t>Operated by Japan Atomic Energy Agency (JAEA) and High Energy Accelerator Research Organization (KEK)</a:t>
            </a:r>
          </a:p>
        </p:txBody>
      </p:sp>
      <p:pic>
        <p:nvPicPr>
          <p:cNvPr id="4" name="図 3" descr="J-PARC_GoogleMap1311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467" y="2362053"/>
            <a:ext cx="9144000" cy="4495943"/>
          </a:xfrm>
          <a:prstGeom prst="rect">
            <a:avLst/>
          </a:prstGeom>
        </p:spPr>
      </p:pic>
      <p:sp>
        <p:nvSpPr>
          <p:cNvPr id="7" name="アーチ 6"/>
          <p:cNvSpPr>
            <a:spLocks noChangeAspect="1"/>
          </p:cNvSpPr>
          <p:nvPr/>
        </p:nvSpPr>
        <p:spPr>
          <a:xfrm>
            <a:off x="4555063" y="3852327"/>
            <a:ext cx="1799994" cy="1799994"/>
          </a:xfrm>
          <a:prstGeom prst="blockArc">
            <a:avLst>
              <a:gd name="adj1" fmla="val 9136719"/>
              <a:gd name="adj2" fmla="val 16398120"/>
              <a:gd name="adj3" fmla="val 1772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アーチ 8"/>
          <p:cNvSpPr>
            <a:spLocks noChangeAspect="1"/>
          </p:cNvSpPr>
          <p:nvPr/>
        </p:nvSpPr>
        <p:spPr>
          <a:xfrm flipH="1">
            <a:off x="5283197" y="3852327"/>
            <a:ext cx="1799994" cy="1799994"/>
          </a:xfrm>
          <a:prstGeom prst="blockArc">
            <a:avLst>
              <a:gd name="adj1" fmla="val 9136719"/>
              <a:gd name="adj2" fmla="val 16398120"/>
              <a:gd name="adj3" fmla="val 1772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アーチ 9"/>
          <p:cNvSpPr>
            <a:spLocks noChangeAspect="1"/>
          </p:cNvSpPr>
          <p:nvPr/>
        </p:nvSpPr>
        <p:spPr>
          <a:xfrm rot="7200000" flipH="1">
            <a:off x="4944511" y="4470412"/>
            <a:ext cx="1799994" cy="1799994"/>
          </a:xfrm>
          <a:prstGeom prst="blockArc">
            <a:avLst>
              <a:gd name="adj1" fmla="val 9136719"/>
              <a:gd name="adj2" fmla="val 16398120"/>
              <a:gd name="adj3" fmla="val 1772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501747" y="3869743"/>
            <a:ext cx="648000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 noChangeAspect="1"/>
          </p:cNvCxnSpPr>
          <p:nvPr/>
        </p:nvCxnSpPr>
        <p:spPr>
          <a:xfrm>
            <a:off x="4672482" y="5163559"/>
            <a:ext cx="424597" cy="67896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 noChangeAspect="1"/>
          </p:cNvCxnSpPr>
          <p:nvPr/>
        </p:nvCxnSpPr>
        <p:spPr>
          <a:xfrm flipH="1">
            <a:off x="6634306" y="5161129"/>
            <a:ext cx="333907" cy="60404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アーチ 26"/>
          <p:cNvSpPr>
            <a:spLocks noChangeAspect="1"/>
          </p:cNvSpPr>
          <p:nvPr/>
        </p:nvSpPr>
        <p:spPr>
          <a:xfrm rot="16200000">
            <a:off x="3649123" y="4534365"/>
            <a:ext cx="503986" cy="503986"/>
          </a:xfrm>
          <a:prstGeom prst="blockArc">
            <a:avLst>
              <a:gd name="adj1" fmla="val 8846268"/>
              <a:gd name="adj2" fmla="val 16159519"/>
              <a:gd name="adj3" fmla="val 6526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アーチ 27"/>
          <p:cNvSpPr>
            <a:spLocks noChangeAspect="1"/>
          </p:cNvSpPr>
          <p:nvPr/>
        </p:nvSpPr>
        <p:spPr>
          <a:xfrm rot="16200000" flipH="1">
            <a:off x="3641385" y="4392873"/>
            <a:ext cx="503987" cy="503987"/>
          </a:xfrm>
          <a:prstGeom prst="blockArc">
            <a:avLst>
              <a:gd name="adj1" fmla="val 9136719"/>
              <a:gd name="adj2" fmla="val 16286694"/>
              <a:gd name="adj3" fmla="val 6458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アーチ 28"/>
          <p:cNvSpPr>
            <a:spLocks noChangeAspect="1"/>
          </p:cNvSpPr>
          <p:nvPr/>
        </p:nvSpPr>
        <p:spPr>
          <a:xfrm rot="1800000" flipH="1">
            <a:off x="3742986" y="4449462"/>
            <a:ext cx="503987" cy="503987"/>
          </a:xfrm>
          <a:prstGeom prst="blockArc">
            <a:avLst>
              <a:gd name="adj1" fmla="val 9664519"/>
              <a:gd name="adj2" fmla="val 16249050"/>
              <a:gd name="adj3" fmla="val 6422"/>
            </a:avLst>
          </a:prstGeom>
          <a:solidFill>
            <a:srgbClr val="FF000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28" idx="0"/>
            <a:endCxn id="29" idx="1"/>
          </p:cNvCxnSpPr>
          <p:nvPr/>
        </p:nvCxnSpPr>
        <p:spPr>
          <a:xfrm>
            <a:off x="4003029" y="4436203"/>
            <a:ext cx="106930" cy="59373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cxnSpLocks noChangeAspect="1"/>
            <a:stCxn id="28" idx="1"/>
            <a:endCxn id="27" idx="1"/>
          </p:cNvCxnSpPr>
          <p:nvPr/>
        </p:nvCxnSpPr>
        <p:spPr>
          <a:xfrm>
            <a:off x="3657734" y="4650810"/>
            <a:ext cx="7850" cy="13832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cxnSpLocks noChangeAspect="1"/>
            <a:stCxn id="29" idx="0"/>
          </p:cNvCxnSpPr>
          <p:nvPr/>
        </p:nvCxnSpPr>
        <p:spPr>
          <a:xfrm flipH="1">
            <a:off x="4027102" y="4879220"/>
            <a:ext cx="122816" cy="11769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060825" y="4465108"/>
            <a:ext cx="161925" cy="34701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210051" y="4491343"/>
            <a:ext cx="449732" cy="76222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205818" y="4491343"/>
            <a:ext cx="666749" cy="40551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872567" y="4896860"/>
            <a:ext cx="684000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4655550" y="5249334"/>
            <a:ext cx="98484" cy="508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3641385" y="4789132"/>
            <a:ext cx="0" cy="51100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円弧 73"/>
          <p:cNvSpPr>
            <a:spLocks noChangeAspect="1"/>
          </p:cNvSpPr>
          <p:nvPr/>
        </p:nvSpPr>
        <p:spPr>
          <a:xfrm rot="5400000">
            <a:off x="3240571" y="5095275"/>
            <a:ext cx="395998" cy="395998"/>
          </a:xfrm>
          <a:prstGeom prst="arc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6" name="直線コネクタ 75"/>
          <p:cNvCxnSpPr>
            <a:endCxn id="74" idx="2"/>
          </p:cNvCxnSpPr>
          <p:nvPr/>
        </p:nvCxnSpPr>
        <p:spPr>
          <a:xfrm flipV="1">
            <a:off x="2057400" y="5491273"/>
            <a:ext cx="1381170" cy="360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円弧 78"/>
          <p:cNvSpPr>
            <a:spLocks noChangeAspect="1"/>
          </p:cNvSpPr>
          <p:nvPr/>
        </p:nvSpPr>
        <p:spPr>
          <a:xfrm rot="16200000">
            <a:off x="4995348" y="3870910"/>
            <a:ext cx="1043998" cy="1043998"/>
          </a:xfrm>
          <a:prstGeom prst="arc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1" name="直線コネクタ 80"/>
          <p:cNvCxnSpPr/>
          <p:nvPr/>
        </p:nvCxnSpPr>
        <p:spPr>
          <a:xfrm>
            <a:off x="4995348" y="4391090"/>
            <a:ext cx="0" cy="287996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4995348" y="4679086"/>
            <a:ext cx="0" cy="138304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6968213" y="4436203"/>
            <a:ext cx="684000" cy="931665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6781799" y="5367868"/>
            <a:ext cx="186414" cy="16306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5537198" y="5173133"/>
            <a:ext cx="58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MLF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466664" y="3797300"/>
            <a:ext cx="12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Hadron Hall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352988" y="6128896"/>
            <a:ext cx="10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Neutrino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549897" y="3347596"/>
            <a:ext cx="50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644897" y="4007996"/>
            <a:ext cx="53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RCS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43097" y="50366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LINAC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MR </a:t>
            </a:r>
            <a:r>
              <a:rPr lang="en-US" altLang="ja-JP" sz="3200" dirty="0" smtClean="0"/>
              <a:t>Design Features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598" y="953780"/>
            <a:ext cx="6417735" cy="138302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To achieve the beam power of 750 kW</a:t>
            </a:r>
            <a:endParaRPr lang="en-US" altLang="ja-JP" dirty="0"/>
          </a:p>
          <a:p>
            <a:r>
              <a:rPr lang="en-US" altLang="ja-JP" dirty="0" smtClean="0"/>
              <a:t>Large </a:t>
            </a:r>
            <a:r>
              <a:rPr lang="en-US" altLang="ja-JP" dirty="0"/>
              <a:t>Aperture</a:t>
            </a:r>
          </a:p>
          <a:p>
            <a:r>
              <a:rPr lang="en-US" altLang="ja-JP" dirty="0"/>
              <a:t>Beam Loss </a:t>
            </a:r>
            <a:r>
              <a:rPr lang="en-US" altLang="ja-JP" dirty="0" smtClean="0"/>
              <a:t>Localization</a:t>
            </a:r>
          </a:p>
          <a:p>
            <a:r>
              <a:rPr lang="en-US" altLang="ja-JP" dirty="0"/>
              <a:t>Imaginary Transition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 lattice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 descr="スクリーンショット（2013-02-20 10.49.21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83" y="2303297"/>
            <a:ext cx="6480000" cy="4554703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43239" y="2711241"/>
            <a:ext cx="2456208" cy="335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Circumference 1567.5 m</a:t>
            </a:r>
          </a:p>
          <a:p>
            <a:r>
              <a:rPr lang="en-US" altLang="ja-JP" dirty="0" smtClean="0"/>
              <a:t>Three-fold symmetry</a:t>
            </a:r>
          </a:p>
          <a:p>
            <a:r>
              <a:rPr lang="en-US" altLang="ja-JP" dirty="0" smtClean="0"/>
              <a:t>Injection Energy 3GeV</a:t>
            </a:r>
          </a:p>
          <a:p>
            <a:r>
              <a:rPr lang="en-US" altLang="ja-JP" dirty="0" smtClean="0"/>
              <a:t>Extraction Energy 30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(50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Power achieved so far 240 kW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818654" y="1043491"/>
            <a:ext cx="3342275" cy="1318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first beam in MR</a:t>
            </a:r>
          </a:p>
          <a:p>
            <a:pPr lvl="1"/>
            <a:r>
              <a:rPr lang="en-US" altLang="ja-JP" dirty="0" smtClean="0"/>
              <a:t>Injection 2008 May</a:t>
            </a:r>
          </a:p>
          <a:p>
            <a:pPr lvl="1"/>
            <a:r>
              <a:rPr lang="en-US" altLang="ja-JP" dirty="0" smtClean="0"/>
              <a:t>Acceleration and extraction 2008 Dec.</a:t>
            </a:r>
          </a:p>
        </p:txBody>
      </p:sp>
    </p:spTree>
    <p:extLst>
      <p:ext uri="{BB962C8B-B14F-4D97-AF65-F5344CB8AC3E}">
        <p14:creationId xmlns:p14="http://schemas.microsoft.com/office/powerpoint/2010/main" val="12646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Large Aperture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530" y="1021513"/>
            <a:ext cx="6180679" cy="82422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Aperture ≥ 81π </a:t>
            </a:r>
            <a:r>
              <a:rPr lang="en-US" altLang="ja-JP" dirty="0" err="1" smtClean="0"/>
              <a:t>mmmrad</a:t>
            </a:r>
            <a:endParaRPr lang="en-US" altLang="ja-JP" dirty="0" smtClean="0"/>
          </a:p>
          <a:p>
            <a:r>
              <a:rPr lang="en-US" altLang="ja-JP" dirty="0" err="1" smtClean="0"/>
              <a:t>Quadrupole</a:t>
            </a:r>
            <a:r>
              <a:rPr lang="en-US" altLang="ja-JP" dirty="0" smtClean="0"/>
              <a:t> magnet bore diameter ≥ 130 mm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5" name="図 4" descr="DSC040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667" y="2116661"/>
            <a:ext cx="7200000" cy="47413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53209" y="863593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Magnets :</a:t>
            </a:r>
          </a:p>
          <a:p>
            <a:r>
              <a:rPr kumimoji="1" lang="en-US" altLang="ja-JP" dirty="0" smtClean="0"/>
              <a:t>96 Bending Magnets</a:t>
            </a:r>
          </a:p>
          <a:p>
            <a:r>
              <a:rPr lang="en-US" altLang="ja-JP" dirty="0" smtClean="0"/>
              <a:t>216 </a:t>
            </a:r>
            <a:r>
              <a:rPr lang="en-US" altLang="ja-JP" dirty="0" err="1" smtClean="0"/>
              <a:t>Quadrupole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Mangets</a:t>
            </a:r>
            <a:endParaRPr lang="en-US" altLang="ja-JP" dirty="0" smtClean="0"/>
          </a:p>
          <a:p>
            <a:r>
              <a:rPr kumimoji="1" lang="en-US" altLang="ja-JP" dirty="0" smtClean="0"/>
              <a:t>72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Magnets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15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Beam Loss Localization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530" y="1046233"/>
            <a:ext cx="8314270" cy="94792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Collimator system is being upgraded in 2011 ~ 2013.</a:t>
            </a:r>
          </a:p>
          <a:p>
            <a:r>
              <a:rPr lang="en-US" altLang="ja-JP" dirty="0" smtClean="0"/>
              <a:t>Power capacity: 0.45 kW </a:t>
            </a:r>
            <a:r>
              <a:rPr lang="en-US" altLang="en-US" dirty="0" smtClean="0"/>
              <a:t>→ 3.5 kW.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14" y="1994156"/>
            <a:ext cx="7200000" cy="48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MR </a:t>
            </a:r>
            <a:r>
              <a:rPr lang="en-US" altLang="ja-JP" sz="3200" dirty="0" smtClean="0"/>
              <a:t>Optics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5056" y="1004579"/>
            <a:ext cx="7874012" cy="89195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Imaginary Transition </a:t>
            </a:r>
            <a:r>
              <a:rPr lang="en-US" altLang="ja-JP" dirty="0" err="1" smtClean="0"/>
              <a:t>γ</a:t>
            </a:r>
            <a:r>
              <a:rPr lang="en-US" altLang="ja-JP" dirty="0" smtClean="0"/>
              <a:t> lattice designed by Machida-san</a:t>
            </a:r>
            <a:endParaRPr lang="en-US" altLang="ja-JP" dirty="0"/>
          </a:p>
          <a:p>
            <a:pPr lvl="1"/>
            <a:r>
              <a:rPr lang="en-US" altLang="ja-JP" dirty="0" smtClean="0"/>
              <a:t>for phase stability of RF acceleration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872" y="2265870"/>
            <a:ext cx="6041111" cy="41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15485" y="1913470"/>
            <a:ext cx="385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B</a:t>
            </a:r>
            <a:r>
              <a:rPr kumimoji="1" lang="en-US" altLang="ja-JP" sz="2000" dirty="0" smtClean="0"/>
              <a:t>eta and Dispersion, 1/3 of MR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56271" y="6469578"/>
            <a:ext cx="164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Straight section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59230" y="6453603"/>
            <a:ext cx="122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Arc</a:t>
            </a:r>
            <a:r>
              <a:rPr kumimoji="1" lang="en-US" altLang="ja-JP" dirty="0" smtClean="0"/>
              <a:t> section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01253" y="6470536"/>
            <a:ext cx="12239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031602" y="6469578"/>
            <a:ext cx="43919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（2013-02-12 16.58.42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123" y="1744970"/>
            <a:ext cx="6120000" cy="36005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Typical Operation Status for Fast Extraction</a:t>
            </a:r>
            <a:endParaRPr kumimoji="1" lang="ja-JP" altLang="en-US" sz="32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600820" y="5664257"/>
            <a:ext cx="4482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064002" y="5664257"/>
            <a:ext cx="37059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7784356" y="5664257"/>
            <a:ext cx="1081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04987" y="5756851"/>
            <a:ext cx="100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Injection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97937" y="5732951"/>
            <a:ext cx="13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Acceleration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79753" y="5619405"/>
            <a:ext cx="11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Extraction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94144" y="583156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Recovery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4942" y="1421448"/>
            <a:ext cx="3137648" cy="4917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Power : 225 kW</a:t>
            </a:r>
          </a:p>
          <a:p>
            <a:r>
              <a:rPr lang="en-US" altLang="ja-JP" dirty="0" smtClean="0"/>
              <a:t>Repetition : 2.48 sec</a:t>
            </a:r>
          </a:p>
          <a:p>
            <a:r>
              <a:rPr lang="en-US" altLang="ja-JP" dirty="0" smtClean="0"/>
              <a:t>4 batch (8 bunch) injection during the period of 0.13 s</a:t>
            </a:r>
          </a:p>
          <a:p>
            <a:r>
              <a:rPr lang="en-US" altLang="ja-JP" dirty="0" smtClean="0"/>
              <a:t>1.5e13 protons per bunch (ppb) × 8 @ Injection</a:t>
            </a:r>
          </a:p>
          <a:p>
            <a:r>
              <a:rPr lang="en-US" altLang="ja-JP" dirty="0" smtClean="0"/>
              <a:t>1.17e14 </a:t>
            </a:r>
            <a:r>
              <a:rPr lang="en-US" altLang="ja-JP" dirty="0" err="1" smtClean="0"/>
              <a:t>ppp</a:t>
            </a:r>
            <a:r>
              <a:rPr lang="en-US" altLang="ja-JP" dirty="0" smtClean="0"/>
              <a:t> @ P3 (end of acceleration)</a:t>
            </a:r>
          </a:p>
          <a:p>
            <a:r>
              <a:rPr lang="en-US" altLang="ja-JP" dirty="0" smtClean="0"/>
              <a:t>Loss during the injection period :      400 W</a:t>
            </a:r>
          </a:p>
          <a:p>
            <a:r>
              <a:rPr lang="en-US" altLang="ja-JP" dirty="0" smtClean="0"/>
              <a:t>Loss in the beginning of acceleration</a:t>
            </a:r>
            <a:r>
              <a:rPr lang="en-US" altLang="ja-JP" dirty="0"/>
              <a:t> </a:t>
            </a:r>
            <a:r>
              <a:rPr lang="en-US" altLang="ja-JP" dirty="0" smtClean="0"/>
              <a:t>(0.12 s) : 150 W</a:t>
            </a:r>
          </a:p>
          <a:p>
            <a:r>
              <a:rPr lang="en-US" altLang="ja-JP" dirty="0" smtClean="0"/>
              <a:t>Loss power is within the MR collimator limit of  2 kW.</a:t>
            </a:r>
          </a:p>
          <a:p>
            <a:r>
              <a:rPr lang="en-US" altLang="ja-JP" dirty="0" smtClean="0"/>
              <a:t>Loss at 3-50BT : </a:t>
            </a:r>
            <a:r>
              <a:rPr lang="en-US" altLang="ja-JP" dirty="0"/>
              <a:t>7</a:t>
            </a:r>
            <a:r>
              <a:rPr lang="en-US" altLang="ja-JP" dirty="0" smtClean="0"/>
              <a:t>0 W,     &lt; 3-50BT collimator limit of 2 kW</a:t>
            </a:r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79587" y="6232995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0.01 + 0.13 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2269" y="623240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1.4 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32344" y="62165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.94 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4056" y="5240896"/>
            <a:ext cx="84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Time (s)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125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MR Operation History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from January 2010 to March 2013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596" y="1109143"/>
            <a:ext cx="7869197" cy="872059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The Beam power of 240 kW has been achieved for the neutrino oscillation experiment T2K.</a:t>
            </a:r>
          </a:p>
          <a:p>
            <a:r>
              <a:rPr lang="en-US" altLang="ja-JP" dirty="0" smtClean="0"/>
              <a:t>The Target power is 750 kW.</a:t>
            </a:r>
            <a:endParaRPr kumimoji="1" lang="ja-JP" altLang="en-US" dirty="0"/>
          </a:p>
        </p:txBody>
      </p:sp>
      <p:pic>
        <p:nvPicPr>
          <p:cNvPr id="5" name="図 4" descr="スクリーンショット 2013-11-08 16.0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917691"/>
            <a:ext cx="7919994" cy="49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2145</Words>
  <Application>Microsoft Macintosh PowerPoint</Application>
  <PresentationFormat>画面に合わせる (4:3)</PresentationFormat>
  <Paragraphs>389</Paragraphs>
  <Slides>27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ホワイト</vt:lpstr>
      <vt:lpstr>J-PARC Main Ring Optics, Space Charge, Alignment</vt:lpstr>
      <vt:lpstr>Contents</vt:lpstr>
      <vt:lpstr>Japan Proton Accelerator Research Complex (J-PARC)</vt:lpstr>
      <vt:lpstr>MR Design Features</vt:lpstr>
      <vt:lpstr>Large Aperture</vt:lpstr>
      <vt:lpstr>Beam Loss Localization</vt:lpstr>
      <vt:lpstr>MR Optics</vt:lpstr>
      <vt:lpstr>Typical Operation Status for Fast Extraction</vt:lpstr>
      <vt:lpstr>MR Operation History  from January 2010 to March 2013</vt:lpstr>
      <vt:lpstr>MR Top Energy 30 GeV</vt:lpstr>
      <vt:lpstr>Mid Term Plan</vt:lpstr>
      <vt:lpstr>Bending Magnet Multipole  Measurements</vt:lpstr>
      <vt:lpstr>QM SM Multipole  Measurements</vt:lpstr>
      <vt:lpstr>Magnet Alignment</vt:lpstr>
      <vt:lpstr>Incoherent Tune Shift for MR Power ~200 kW and Resonances</vt:lpstr>
      <vt:lpstr>PowerPoint プレゼンテーション</vt:lpstr>
      <vt:lpstr>Sum Resonance νx+νy=43</vt:lpstr>
      <vt:lpstr>Aperture Survey in Tune Space</vt:lpstr>
      <vt:lpstr>Space Charge Tracking Simulation SCTR</vt:lpstr>
      <vt:lpstr>Horizontal Beam Profiles (Measurement and Simulation)</vt:lpstr>
      <vt:lpstr>Beam Intensity (Measurement and Simulation)</vt:lpstr>
      <vt:lpstr>Longitudinal Distribution Measurement</vt:lpstr>
      <vt:lpstr>Beam Loss right after the Injection</vt:lpstr>
      <vt:lpstr>Bunch by Bunch Feedback</vt:lpstr>
      <vt:lpstr>Octupole Mangets for Coherent Oscillation Damping</vt:lpstr>
      <vt:lpstr>Octupole Magnets for Coherent Oscillation Damping (Side Effect)</vt:lpstr>
      <vt:lpstr>Summary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 Main Ring Optics, Space Charge, Alignment</dc:title>
  <dc:creator>五十嵐 進</dc:creator>
  <cp:lastModifiedBy>五十嵐 進</cp:lastModifiedBy>
  <cp:revision>185</cp:revision>
  <cp:lastPrinted>2013-12-03T09:54:26Z</cp:lastPrinted>
  <dcterms:created xsi:type="dcterms:W3CDTF">2013-11-07T08:40:50Z</dcterms:created>
  <dcterms:modified xsi:type="dcterms:W3CDTF">2013-12-03T09:58:00Z</dcterms:modified>
</cp:coreProperties>
</file>