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64" r:id="rId2"/>
    <p:sldId id="267" r:id="rId3"/>
    <p:sldId id="266"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B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6"/>
    <p:restoredTop sz="67080"/>
  </p:normalViewPr>
  <p:slideViewPr>
    <p:cSldViewPr snapToGrid="0">
      <p:cViewPr varScale="1">
        <p:scale>
          <a:sx n="82" d="100"/>
          <a:sy n="82" d="100"/>
        </p:scale>
        <p:origin x="18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003B7-F236-554E-BCDB-A16249977ED1}" type="datetimeFigureOut">
              <a:t>2/22/26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EFA83-D3CB-D042-985D-A8A868DBFDCA}" type="slidenum">
              <a:t>‹#›</a:t>
            </a:fld>
            <a:endParaRPr lang="en-US"/>
          </a:p>
        </p:txBody>
      </p:sp>
    </p:spTree>
    <p:extLst>
      <p:ext uri="{BB962C8B-B14F-4D97-AF65-F5344CB8AC3E}">
        <p14:creationId xmlns:p14="http://schemas.microsoft.com/office/powerpoint/2010/main" val="296729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EFA83-D3CB-D042-985D-A8A868DBFDCA}" type="slidenum">
              <a:t>1</a:t>
            </a:fld>
            <a:endParaRPr lang="en-US"/>
          </a:p>
        </p:txBody>
      </p:sp>
    </p:spTree>
    <p:extLst>
      <p:ext uri="{BB962C8B-B14F-4D97-AF65-F5344CB8AC3E}">
        <p14:creationId xmlns:p14="http://schemas.microsoft.com/office/powerpoint/2010/main" val="8272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CF7A-8B11-8E94-3BCF-E9FC1E512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05B9A-3970-0184-458F-6309D410B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05DD1-2A86-1967-28DB-D44A9CDA1C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THE MATHIPE project aims to synergistically exploit the unique photon, neutron, and ion facilities of the participating centres to investigate materials under simultaneous extreme conditions of high pressure and temperatures (HPT). The overarching goal of MATHIPE will be the discovery of new materials and exploration of their properties and phase equilibria under these extreme conditions using X-rays, neutrons and ion-beam techniques. The correlative characterization of novel (meta)stable high-pressure phases will give impulses for the development of novel materials, including materials for energy storage, magnetism, quantum- and nano-technologies and will provide experimental data for data-based materials design. Recoverable phases to ambient conditions will be synthesised in large volume presses in bulk quantities for further characterisation (e.g. microstructure, band-gap, hardness, chemical composition, electron spin state and magnetic properties). HPT formation conditions of economically relevant geological materials will also be explored, which additionally aid our understanding of surface and deep-Earth processes. The complementary expertise of MATHIPE in physics, chemistry, geosciences, crystallography, material sciences, and particle-matter interaction, combined with the diverse enabling technologies at our large-scale infrastructures, provides a robust foundation for the proposed research and maximizes collaborative efforts among participating facilities.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910D395-4F78-7000-0DCB-D044780FE07E}"/>
              </a:ext>
            </a:extLst>
          </p:cNvPr>
          <p:cNvSpPr>
            <a:spLocks noGrp="1"/>
          </p:cNvSpPr>
          <p:nvPr>
            <p:ph type="sldNum" sz="quarter" idx="5"/>
          </p:nvPr>
        </p:nvSpPr>
        <p:spPr/>
        <p:txBody>
          <a:bodyPr/>
          <a:lstStyle/>
          <a:p>
            <a:fld id="{585EFA83-D3CB-D042-985D-A8A868DBFDCA}" type="slidenum">
              <a:t>2</a:t>
            </a:fld>
            <a:endParaRPr lang="en-US"/>
          </a:p>
        </p:txBody>
      </p:sp>
    </p:spTree>
    <p:extLst>
      <p:ext uri="{BB962C8B-B14F-4D97-AF65-F5344CB8AC3E}">
        <p14:creationId xmlns:p14="http://schemas.microsoft.com/office/powerpoint/2010/main" val="67324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b="1" u="sng">
                <a:effectLst/>
                <a:latin typeface="Calibri" panose="020F0502020204030204" pitchFamily="34" charset="0"/>
                <a:ea typeface="Times New Roman" panose="02020603050405020304" pitchFamily="18" charset="0"/>
              </a:rPr>
              <a:t>Structure of the project</a:t>
            </a:r>
            <a:endParaRPr lang="en-US" sz="1800">
              <a:effectLst/>
              <a:latin typeface="Times New Roman" panose="02020603050405020304" pitchFamily="18" charset="0"/>
              <a:ea typeface="Times New Roman" panose="02020603050405020304" pitchFamily="18" charset="0"/>
            </a:endParaRPr>
          </a:p>
          <a:p>
            <a:pPr algn="just"/>
            <a:r>
              <a:rPr lang="en-GB" sz="1800">
                <a:effectLst/>
                <a:latin typeface="Calibri" panose="020F0502020204030204" pitchFamily="34" charset="0"/>
                <a:ea typeface="Times New Roman" panose="02020603050405020304" pitchFamily="18" charset="0"/>
              </a:rPr>
              <a:t>Investigations will be performed in 4 work packages…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85EFA83-D3CB-D042-985D-A8A868DBFDCA}" type="slidenum">
              <a:t>3</a:t>
            </a:fld>
            <a:endParaRPr lang="en-US"/>
          </a:p>
        </p:txBody>
      </p:sp>
    </p:spTree>
    <p:extLst>
      <p:ext uri="{BB962C8B-B14F-4D97-AF65-F5344CB8AC3E}">
        <p14:creationId xmlns:p14="http://schemas.microsoft.com/office/powerpoint/2010/main" val="93091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6D82-0C21-F0F3-E92C-B73A746D4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869B3A-5B05-26A8-1B3D-13A77F7CD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505019-AFD4-FAB3-FA25-06C5DC7A0756}"/>
              </a:ext>
            </a:extLst>
          </p:cNvPr>
          <p:cNvSpPr>
            <a:spLocks noGrp="1"/>
          </p:cNvSpPr>
          <p:nvPr>
            <p:ph type="dt" sz="half" idx="10"/>
          </p:nvPr>
        </p:nvSpPr>
        <p:spPr/>
        <p:txBody>
          <a:body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85592988-611D-6B52-E16A-96F904435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ECB31-C46E-4223-A27F-EADA39BBBBB4}"/>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412664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C696-E299-6570-9418-0B64663B14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5C0B1D-4A03-CC73-669D-EF27360377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C39DB-7C0B-2679-3C3E-B0BFC25A1F59}"/>
              </a:ext>
            </a:extLst>
          </p:cNvPr>
          <p:cNvSpPr>
            <a:spLocks noGrp="1"/>
          </p:cNvSpPr>
          <p:nvPr>
            <p:ph type="dt" sz="half" idx="10"/>
          </p:nvPr>
        </p:nvSpPr>
        <p:spPr/>
        <p:txBody>
          <a:body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FC098B53-C20A-3803-5ED3-1AA87A7EE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6F9C9-21B8-3B9A-50A7-09DB214571CA}"/>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3975531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14EEF-77AC-9D40-B688-3511000B98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0832FC-DF2B-4D70-828D-806ADFEF6A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D983A-2273-5DB8-7F7F-CA772BEC9C2E}"/>
              </a:ext>
            </a:extLst>
          </p:cNvPr>
          <p:cNvSpPr>
            <a:spLocks noGrp="1"/>
          </p:cNvSpPr>
          <p:nvPr>
            <p:ph type="dt" sz="half" idx="10"/>
          </p:nvPr>
        </p:nvSpPr>
        <p:spPr/>
        <p:txBody>
          <a:body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51958AF8-5513-1078-FCDA-69B1579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0A756-4AE9-7154-E5D9-360E3E6C842A}"/>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1639629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xfrm>
            <a:off x="10848527" y="6554527"/>
            <a:ext cx="266974" cy="259223"/>
          </a:xfrm>
          <a:prstGeom prst="rect">
            <a:avLst/>
          </a:prstGeom>
        </p:spPr>
        <p:txBody>
          <a:bodyPr lIns="0" tIns="0" rIns="0" bIns="0" anchor="t"/>
          <a:lstStyle>
            <a:lvl1pPr algn="l" defTabSz="457200">
              <a:defRPr sz="1800">
                <a:solidFill>
                  <a:srgbClr val="000000"/>
                </a:solidFill>
                <a:latin typeface="Arial"/>
                <a:ea typeface="Arial"/>
                <a:cs typeface="Arial"/>
                <a:sym typeface="Arial"/>
              </a:defRPr>
            </a:lvl1pPr>
          </a:lstStyle>
          <a:p>
            <a:fld id="{86CB4B4D-7CA3-9044-876B-883B54F8677D}" type="slidenum">
              <a:t>‹#›</a:t>
            </a:fld>
            <a:endParaRPr/>
          </a:p>
        </p:txBody>
      </p:sp>
      <p:sp>
        <p:nvSpPr>
          <p:cNvPr id="235" name="Title Text"/>
          <p:cNvSpPr txBox="1">
            <a:spLocks noGrp="1"/>
          </p:cNvSpPr>
          <p:nvPr>
            <p:ph type="title"/>
          </p:nvPr>
        </p:nvSpPr>
        <p:spPr>
          <a:xfrm>
            <a:off x="407987" y="349611"/>
            <a:ext cx="11376026" cy="451098"/>
          </a:xfrm>
          <a:prstGeom prst="rect">
            <a:avLst/>
          </a:prstGeom>
        </p:spPr>
        <p:txBody>
          <a:bodyPr lIns="0" tIns="0" rIns="0" bIns="0" anchor="t"/>
          <a:lstStyle>
            <a:lvl1pPr>
              <a:defRPr sz="3000" b="1">
                <a:solidFill>
                  <a:srgbClr val="009FDF"/>
                </a:solidFill>
                <a:latin typeface="Arial"/>
                <a:ea typeface="Arial"/>
                <a:cs typeface="Arial"/>
                <a:sym typeface="Arial"/>
              </a:defRPr>
            </a:lvl1pPr>
          </a:lstStyle>
          <a:p>
            <a:r>
              <a:t>Title Text</a:t>
            </a:r>
          </a:p>
        </p:txBody>
      </p:sp>
      <p:sp>
        <p:nvSpPr>
          <p:cNvPr id="236" name="Body Level One…"/>
          <p:cNvSpPr txBox="1">
            <a:spLocks noGrp="1"/>
          </p:cNvSpPr>
          <p:nvPr>
            <p:ph type="body" sz="quarter" idx="1"/>
          </p:nvPr>
        </p:nvSpPr>
        <p:spPr>
          <a:xfrm>
            <a:off x="407987" y="817500"/>
            <a:ext cx="11376026" cy="379253"/>
          </a:xfrm>
          <a:prstGeom prst="rect">
            <a:avLst/>
          </a:prstGeom>
        </p:spPr>
        <p:txBody>
          <a:bodyPr lIns="0" tIns="0" rIns="0" bIns="0"/>
          <a:lstStyle>
            <a:lvl1pPr marL="0" indent="0">
              <a:lnSpc>
                <a:spcPct val="100000"/>
              </a:lnSpc>
              <a:spcBef>
                <a:spcPts val="0"/>
              </a:spcBef>
              <a:buSzTx/>
              <a:buFontTx/>
              <a:buNone/>
              <a:tabLst>
                <a:tab pos="266700" algn="l"/>
              </a:tabLst>
              <a:defRPr sz="1600" b="1">
                <a:solidFill>
                  <a:srgbClr val="FF9E1B"/>
                </a:solidFill>
                <a:latin typeface="Arial"/>
                <a:ea typeface="Arial"/>
                <a:cs typeface="Arial"/>
                <a:sym typeface="Arial"/>
              </a:defRPr>
            </a:lvl1pPr>
            <a:lvl2pPr marL="0" indent="266700">
              <a:lnSpc>
                <a:spcPct val="100000"/>
              </a:lnSpc>
              <a:spcBef>
                <a:spcPts val="0"/>
              </a:spcBef>
              <a:buSzTx/>
              <a:buFontTx/>
              <a:buNone/>
              <a:tabLst>
                <a:tab pos="266700" algn="l"/>
              </a:tabLst>
              <a:defRPr sz="1600" b="1">
                <a:solidFill>
                  <a:srgbClr val="FF9E1B"/>
                </a:solidFill>
                <a:latin typeface="Arial"/>
                <a:ea typeface="Arial"/>
                <a:cs typeface="Arial"/>
                <a:sym typeface="Arial"/>
              </a:defRPr>
            </a:lvl2pPr>
            <a:lvl3pPr marL="809625" indent="-266700">
              <a:lnSpc>
                <a:spcPct val="100000"/>
              </a:lnSpc>
              <a:spcBef>
                <a:spcPts val="0"/>
              </a:spcBef>
              <a:buFontTx/>
              <a:tabLst>
                <a:tab pos="266700" algn="l"/>
              </a:tabLst>
              <a:defRPr sz="1600" b="1">
                <a:solidFill>
                  <a:srgbClr val="FF9E1B"/>
                </a:solidFill>
                <a:latin typeface="Arial"/>
                <a:ea typeface="Arial"/>
                <a:cs typeface="Arial"/>
                <a:sym typeface="Arial"/>
              </a:defRPr>
            </a:lvl3pPr>
            <a:lvl4pPr marL="1076325" indent="-266700">
              <a:lnSpc>
                <a:spcPct val="100000"/>
              </a:lnSpc>
              <a:spcBef>
                <a:spcPts val="0"/>
              </a:spcBef>
              <a:buFontTx/>
              <a:tabLst>
                <a:tab pos="266700" algn="l"/>
              </a:tabLst>
              <a:defRPr sz="1600" b="1">
                <a:solidFill>
                  <a:srgbClr val="FF9E1B"/>
                </a:solidFill>
                <a:latin typeface="Arial"/>
                <a:ea typeface="Arial"/>
                <a:cs typeface="Arial"/>
                <a:sym typeface="Arial"/>
              </a:defRPr>
            </a:lvl4pPr>
            <a:lvl5pPr marL="1343025" indent="-266700">
              <a:lnSpc>
                <a:spcPct val="100000"/>
              </a:lnSpc>
              <a:spcBef>
                <a:spcPts val="0"/>
              </a:spcBef>
              <a:buFontTx/>
              <a:tabLst>
                <a:tab pos="266700" algn="l"/>
              </a:tabLst>
              <a:defRPr sz="1600" b="1">
                <a:solidFill>
                  <a:srgbClr val="FF9E1B"/>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7103041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70BD-C265-C4D9-A725-59478EE8A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A0550D-C5A4-076F-44A3-245F5DAF8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4B1-D44B-1AE7-48B8-6F7EE86A47F8}"/>
              </a:ext>
            </a:extLst>
          </p:cNvPr>
          <p:cNvSpPr>
            <a:spLocks noGrp="1"/>
          </p:cNvSpPr>
          <p:nvPr>
            <p:ph type="dt" sz="half" idx="10"/>
          </p:nvPr>
        </p:nvSpPr>
        <p:spPr/>
        <p:txBody>
          <a:body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71442C67-7A49-6226-62FD-0A615C570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84893-125F-79A4-20D3-6D1B47AB0154}"/>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242439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C83A-59A9-F81A-7C7C-26D054627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23194-6087-7CA8-7B18-01EA0F0B7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13C-D878-5AA8-5AD2-9B37DFACF65E}"/>
              </a:ext>
            </a:extLst>
          </p:cNvPr>
          <p:cNvSpPr>
            <a:spLocks noGrp="1"/>
          </p:cNvSpPr>
          <p:nvPr>
            <p:ph type="dt" sz="half" idx="10"/>
          </p:nvPr>
        </p:nvSpPr>
        <p:spPr/>
        <p:txBody>
          <a:body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7F213A85-3E75-C2ED-10D2-AA09B298B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51244-89A9-FB45-7543-2AE1608A26AD}"/>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110098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22FE-8CBC-00D7-CA75-F163DC975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E6B70-7311-83F4-9461-C3D4056CB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51FD5-7E73-1C94-593C-74ADD0834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0628BC-90C8-4315-6B08-4D21B6BC58FD}"/>
              </a:ext>
            </a:extLst>
          </p:cNvPr>
          <p:cNvSpPr>
            <a:spLocks noGrp="1"/>
          </p:cNvSpPr>
          <p:nvPr>
            <p:ph type="dt" sz="half" idx="10"/>
          </p:nvPr>
        </p:nvSpPr>
        <p:spPr/>
        <p:txBody>
          <a:bodyPr/>
          <a:lstStyle/>
          <a:p>
            <a:fld id="{9CCDCE6D-89FC-EA42-B4F8-B8210C871961}" type="datetimeFigureOut">
              <a:t>2/22/26</a:t>
            </a:fld>
            <a:endParaRPr lang="en-US"/>
          </a:p>
        </p:txBody>
      </p:sp>
      <p:sp>
        <p:nvSpPr>
          <p:cNvPr id="6" name="Footer Placeholder 5">
            <a:extLst>
              <a:ext uri="{FF2B5EF4-FFF2-40B4-BE49-F238E27FC236}">
                <a16:creationId xmlns:a16="http://schemas.microsoft.com/office/drawing/2014/main" id="{2EC5BAA9-4ABA-FD42-4584-CC079A3BE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45143-5A3B-49E5-34E3-A77DBF9CCFBA}"/>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6129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0F50-86D1-4D58-8BED-0AEA2CDF27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A42D97-E017-9555-F81F-54DE7D0BB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B780EE-CD3E-A9FD-AA1B-2A4C6CD1F0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E8A17E-77B2-16E9-BCC5-EDAD873DD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AD9077-276A-5329-DC76-5F387E8AB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AB83E3-81DD-7A7A-82C6-52D3342F3E39}"/>
              </a:ext>
            </a:extLst>
          </p:cNvPr>
          <p:cNvSpPr>
            <a:spLocks noGrp="1"/>
          </p:cNvSpPr>
          <p:nvPr>
            <p:ph type="dt" sz="half" idx="10"/>
          </p:nvPr>
        </p:nvSpPr>
        <p:spPr/>
        <p:txBody>
          <a:bodyPr/>
          <a:lstStyle/>
          <a:p>
            <a:fld id="{9CCDCE6D-89FC-EA42-B4F8-B8210C871961}" type="datetimeFigureOut">
              <a:t>2/22/26</a:t>
            </a:fld>
            <a:endParaRPr lang="en-US"/>
          </a:p>
        </p:txBody>
      </p:sp>
      <p:sp>
        <p:nvSpPr>
          <p:cNvPr id="8" name="Footer Placeholder 7">
            <a:extLst>
              <a:ext uri="{FF2B5EF4-FFF2-40B4-BE49-F238E27FC236}">
                <a16:creationId xmlns:a16="http://schemas.microsoft.com/office/drawing/2014/main" id="{438CBB34-D32B-DB62-29C5-0045A6BA6C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52C793-C578-4EE7-D13C-DF7B0DEE87A7}"/>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7039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DC8C-1D56-37DB-8FD2-B30CD565B4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9EB24D-1C19-61FC-8679-6C9A63757402}"/>
              </a:ext>
            </a:extLst>
          </p:cNvPr>
          <p:cNvSpPr>
            <a:spLocks noGrp="1"/>
          </p:cNvSpPr>
          <p:nvPr>
            <p:ph type="dt" sz="half" idx="10"/>
          </p:nvPr>
        </p:nvSpPr>
        <p:spPr/>
        <p:txBody>
          <a:bodyPr/>
          <a:lstStyle/>
          <a:p>
            <a:fld id="{9CCDCE6D-89FC-EA42-B4F8-B8210C871961}" type="datetimeFigureOut">
              <a:t>2/22/26</a:t>
            </a:fld>
            <a:endParaRPr lang="en-US"/>
          </a:p>
        </p:txBody>
      </p:sp>
      <p:sp>
        <p:nvSpPr>
          <p:cNvPr id="4" name="Footer Placeholder 3">
            <a:extLst>
              <a:ext uri="{FF2B5EF4-FFF2-40B4-BE49-F238E27FC236}">
                <a16:creationId xmlns:a16="http://schemas.microsoft.com/office/drawing/2014/main" id="{3C422C12-8870-9D9E-EA88-F042692290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3BCA08-65B0-1F15-F00A-87A03742F114}"/>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79214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8F31F-F750-4385-B447-E95320843591}"/>
              </a:ext>
            </a:extLst>
          </p:cNvPr>
          <p:cNvSpPr>
            <a:spLocks noGrp="1"/>
          </p:cNvSpPr>
          <p:nvPr>
            <p:ph type="dt" sz="half" idx="10"/>
          </p:nvPr>
        </p:nvSpPr>
        <p:spPr/>
        <p:txBody>
          <a:bodyPr/>
          <a:lstStyle/>
          <a:p>
            <a:fld id="{9CCDCE6D-89FC-EA42-B4F8-B8210C871961}" type="datetimeFigureOut">
              <a:t>2/22/26</a:t>
            </a:fld>
            <a:endParaRPr lang="en-US"/>
          </a:p>
        </p:txBody>
      </p:sp>
      <p:sp>
        <p:nvSpPr>
          <p:cNvPr id="3" name="Footer Placeholder 2">
            <a:extLst>
              <a:ext uri="{FF2B5EF4-FFF2-40B4-BE49-F238E27FC236}">
                <a16:creationId xmlns:a16="http://schemas.microsoft.com/office/drawing/2014/main" id="{99AFEBA7-C636-2C6D-2F80-6168373FE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10035-FF28-F49A-455F-5E3D15613254}"/>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1176127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8E2A-EFC8-E8D5-7D91-69F87BC7C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CFC319-422B-D055-7E19-EC254492C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6175F-5A62-0D9E-797A-2ECD732C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7BC0F-D256-7338-1726-8B1A4CFB2FB1}"/>
              </a:ext>
            </a:extLst>
          </p:cNvPr>
          <p:cNvSpPr>
            <a:spLocks noGrp="1"/>
          </p:cNvSpPr>
          <p:nvPr>
            <p:ph type="dt" sz="half" idx="10"/>
          </p:nvPr>
        </p:nvSpPr>
        <p:spPr/>
        <p:txBody>
          <a:bodyPr/>
          <a:lstStyle/>
          <a:p>
            <a:fld id="{9CCDCE6D-89FC-EA42-B4F8-B8210C871961}" type="datetimeFigureOut">
              <a:t>2/22/26</a:t>
            </a:fld>
            <a:endParaRPr lang="en-US"/>
          </a:p>
        </p:txBody>
      </p:sp>
      <p:sp>
        <p:nvSpPr>
          <p:cNvPr id="6" name="Footer Placeholder 5">
            <a:extLst>
              <a:ext uri="{FF2B5EF4-FFF2-40B4-BE49-F238E27FC236}">
                <a16:creationId xmlns:a16="http://schemas.microsoft.com/office/drawing/2014/main" id="{A104BFD8-0F50-FD31-33F0-46E582284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B2D5C-5BAD-F426-C108-709B48012A77}"/>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263529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D002-1A48-2170-C929-2728C518F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AAB320-B456-4B54-D6FA-184FBE133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7450AE-D6DC-3FE7-F4B3-C8BA9E703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11FA5-1F2A-5BE8-6C51-206C91E93BDE}"/>
              </a:ext>
            </a:extLst>
          </p:cNvPr>
          <p:cNvSpPr>
            <a:spLocks noGrp="1"/>
          </p:cNvSpPr>
          <p:nvPr>
            <p:ph type="dt" sz="half" idx="10"/>
          </p:nvPr>
        </p:nvSpPr>
        <p:spPr/>
        <p:txBody>
          <a:bodyPr/>
          <a:lstStyle/>
          <a:p>
            <a:fld id="{9CCDCE6D-89FC-EA42-B4F8-B8210C871961}" type="datetimeFigureOut">
              <a:t>2/22/26</a:t>
            </a:fld>
            <a:endParaRPr lang="en-US"/>
          </a:p>
        </p:txBody>
      </p:sp>
      <p:sp>
        <p:nvSpPr>
          <p:cNvPr id="6" name="Footer Placeholder 5">
            <a:extLst>
              <a:ext uri="{FF2B5EF4-FFF2-40B4-BE49-F238E27FC236}">
                <a16:creationId xmlns:a16="http://schemas.microsoft.com/office/drawing/2014/main" id="{7864F5C5-0A8B-4503-8484-E9D79DE75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B131C-7BED-ACEA-BC4B-39F24D9175CC}"/>
              </a:ext>
            </a:extLst>
          </p:cNvPr>
          <p:cNvSpPr>
            <a:spLocks noGrp="1"/>
          </p:cNvSpPr>
          <p:nvPr>
            <p:ph type="sldNum" sz="quarter" idx="12"/>
          </p:nvPr>
        </p:nvSpPr>
        <p:spPr/>
        <p:txBody>
          <a:bodyPr/>
          <a:lstStyle/>
          <a:p>
            <a:fld id="{F4F684D8-F738-434C-BB05-79705BE0EBCD}" type="slidenum">
              <a:t>‹#›</a:t>
            </a:fld>
            <a:endParaRPr lang="en-US"/>
          </a:p>
        </p:txBody>
      </p:sp>
    </p:spTree>
    <p:extLst>
      <p:ext uri="{BB962C8B-B14F-4D97-AF65-F5344CB8AC3E}">
        <p14:creationId xmlns:p14="http://schemas.microsoft.com/office/powerpoint/2010/main" val="299826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F1296-05F5-1D83-DD31-09C88EB3C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4A1C8-EC48-5469-7E48-B176496EC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6630B-D30C-162F-6395-C13D35718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DCE6D-89FC-EA42-B4F8-B8210C871961}" type="datetimeFigureOut">
              <a:t>2/22/26</a:t>
            </a:fld>
            <a:endParaRPr lang="en-US"/>
          </a:p>
        </p:txBody>
      </p:sp>
      <p:sp>
        <p:nvSpPr>
          <p:cNvPr id="5" name="Footer Placeholder 4">
            <a:extLst>
              <a:ext uri="{FF2B5EF4-FFF2-40B4-BE49-F238E27FC236}">
                <a16:creationId xmlns:a16="http://schemas.microsoft.com/office/drawing/2014/main" id="{BD851FDA-534C-3F8C-C91D-C82396BBE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077CD6-6500-C04E-2A5E-6586E4D61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684D8-F738-434C-BB05-79705BE0EBCD}" type="slidenum">
              <a:t>‹#›</a:t>
            </a:fld>
            <a:endParaRPr lang="en-US"/>
          </a:p>
        </p:txBody>
      </p:sp>
    </p:spTree>
    <p:extLst>
      <p:ext uri="{BB962C8B-B14F-4D97-AF65-F5344CB8AC3E}">
        <p14:creationId xmlns:p14="http://schemas.microsoft.com/office/powerpoint/2010/main" val="2813458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a reduction for photon and neutron science">
            <a:extLst>
              <a:ext uri="{FF2B5EF4-FFF2-40B4-BE49-F238E27FC236}">
                <a16:creationId xmlns:a16="http://schemas.microsoft.com/office/drawing/2014/main" id="{CBC38CB1-E201-CC1F-A9BF-29E9A1C020A6}"/>
              </a:ext>
            </a:extLst>
          </p:cNvPr>
          <p:cNvSpPr txBox="1">
            <a:spLocks/>
          </p:cNvSpPr>
          <p:nvPr/>
        </p:nvSpPr>
        <p:spPr>
          <a:xfrm>
            <a:off x="407987" y="222014"/>
            <a:ext cx="11376026" cy="235942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3000" b="1" kern="1200">
                <a:solidFill>
                  <a:srgbClr val="009FDF"/>
                </a:solidFill>
                <a:latin typeface="Arial"/>
                <a:ea typeface="Arial"/>
                <a:cs typeface="Arial"/>
                <a:sym typeface="Arial"/>
              </a:defRPr>
            </a:lvl1pPr>
          </a:lstStyle>
          <a:p>
            <a:pPr algn="ctr"/>
            <a:endParaRPr lang="de-DE" sz="3600" dirty="0">
              <a:solidFill>
                <a:schemeClr val="tx1"/>
              </a:solidFill>
              <a:latin typeface="Arial" panose="020B0604020202020204" pitchFamily="34" charset="0"/>
              <a:cs typeface="Arial" panose="020B0604020202020204" pitchFamily="34" charset="0"/>
            </a:endParaRPr>
          </a:p>
          <a:p>
            <a:pPr algn="ctr"/>
            <a:r>
              <a:rPr lang="de-DE" sz="3600" dirty="0">
                <a:solidFill>
                  <a:schemeClr val="tx1"/>
                </a:solidFill>
                <a:latin typeface="Arial" panose="020B0604020202020204" pitchFamily="34" charset="0"/>
                <a:cs typeface="Arial" panose="020B0604020202020204" pitchFamily="34" charset="0"/>
              </a:rPr>
              <a:t>Welcome to the first MATHIPE meeting!</a:t>
            </a:r>
          </a:p>
          <a:p>
            <a:pPr algn="ctr"/>
            <a:endParaRPr lang="de-DE" sz="36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6F52CF67-4564-E99E-E3D0-6698E71E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93" y="1401727"/>
            <a:ext cx="8105614" cy="4555186"/>
          </a:xfrm>
          <a:prstGeom prst="rect">
            <a:avLst/>
          </a:prstGeom>
          <a:noFill/>
          <a:extLst>
            <a:ext uri="{909E8E84-426E-40DD-AFC4-6F175D3DCCD1}">
              <a14:hiddenFill xmlns:a14="http://schemas.microsoft.com/office/drawing/2010/main">
                <a:solidFill>
                  <a:srgbClr val="FFFFFF"/>
                </a:solidFill>
              </a14:hiddenFill>
            </a:ext>
          </a:extLst>
        </p:spPr>
      </p:pic>
      <p:sp>
        <p:nvSpPr>
          <p:cNvPr id="2" name="Data reduction for photon and neutron science">
            <a:extLst>
              <a:ext uri="{FF2B5EF4-FFF2-40B4-BE49-F238E27FC236}">
                <a16:creationId xmlns:a16="http://schemas.microsoft.com/office/drawing/2014/main" id="{ED9A7056-2564-8DE5-8A87-3E7CEA98701C}"/>
              </a:ext>
            </a:extLst>
          </p:cNvPr>
          <p:cNvSpPr txBox="1">
            <a:spLocks/>
          </p:cNvSpPr>
          <p:nvPr/>
        </p:nvSpPr>
        <p:spPr>
          <a:xfrm>
            <a:off x="0" y="6243973"/>
            <a:ext cx="12192000" cy="69151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3000" b="1" kern="1200">
                <a:solidFill>
                  <a:srgbClr val="009FDF"/>
                </a:solidFill>
                <a:latin typeface="Arial"/>
                <a:ea typeface="Arial"/>
                <a:cs typeface="Arial"/>
                <a:sym typeface="Arial"/>
              </a:defRPr>
            </a:lvl1pPr>
          </a:lstStyle>
          <a:p>
            <a:pPr algn="ctr"/>
            <a:r>
              <a:rPr lang="de-DE" sz="2800" b="0" dirty="0">
                <a:solidFill>
                  <a:schemeClr val="tx1"/>
                </a:solidFill>
                <a:latin typeface="Arial" panose="020B0604020202020204" pitchFamily="34" charset="0"/>
                <a:cs typeface="Arial" panose="020B0604020202020204" pitchFamily="34" charset="0"/>
              </a:rPr>
              <a:t>GSI-FAIR, Darmstadt, 22-23 February 2026</a:t>
            </a:r>
            <a:endParaRPr lang="de-DE"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7600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18A6-2E9F-B41E-1DC4-4721E6F3D247}"/>
            </a:ext>
          </a:extLst>
        </p:cNvPr>
        <p:cNvGrpSpPr/>
        <p:nvPr/>
      </p:nvGrpSpPr>
      <p:grpSpPr>
        <a:xfrm>
          <a:off x="0" y="0"/>
          <a:ext cx="0" cy="0"/>
          <a:chOff x="0" y="0"/>
          <a:chExt cx="0" cy="0"/>
        </a:xfrm>
      </p:grpSpPr>
      <p:sp>
        <p:nvSpPr>
          <p:cNvPr id="51" name="Rechteck 38">
            <a:extLst>
              <a:ext uri="{FF2B5EF4-FFF2-40B4-BE49-F238E27FC236}">
                <a16:creationId xmlns:a16="http://schemas.microsoft.com/office/drawing/2014/main" id="{F85FCC63-7BCF-366F-6A01-2BC77F55D5DB}"/>
              </a:ext>
            </a:extLst>
          </p:cNvPr>
          <p:cNvSpPr/>
          <p:nvPr/>
        </p:nvSpPr>
        <p:spPr>
          <a:xfrm>
            <a:off x="7200088" y="4513379"/>
            <a:ext cx="4524833" cy="2268000"/>
          </a:xfrm>
          <a:prstGeom prst="rect">
            <a:avLst/>
          </a:prstGeom>
          <a:solidFill>
            <a:schemeClr val="accent1">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11" name="Group 10">
            <a:extLst>
              <a:ext uri="{FF2B5EF4-FFF2-40B4-BE49-F238E27FC236}">
                <a16:creationId xmlns:a16="http://schemas.microsoft.com/office/drawing/2014/main" id="{E330EE33-200F-390F-F9D9-5612B338BCD9}"/>
              </a:ext>
            </a:extLst>
          </p:cNvPr>
          <p:cNvGrpSpPr/>
          <p:nvPr/>
        </p:nvGrpSpPr>
        <p:grpSpPr>
          <a:xfrm>
            <a:off x="7283241" y="4553756"/>
            <a:ext cx="4323960" cy="2134081"/>
            <a:chOff x="7395059" y="82926"/>
            <a:chExt cx="4323960" cy="2134081"/>
          </a:xfrm>
        </p:grpSpPr>
        <p:sp>
          <p:nvSpPr>
            <p:cNvPr id="20" name="Textfeld 12">
              <a:extLst>
                <a:ext uri="{FF2B5EF4-FFF2-40B4-BE49-F238E27FC236}">
                  <a16:creationId xmlns:a16="http://schemas.microsoft.com/office/drawing/2014/main" id="{60C79697-E75A-7C93-1EF0-5B20E5056C48}"/>
                </a:ext>
              </a:extLst>
            </p:cNvPr>
            <p:cNvSpPr txBox="1"/>
            <p:nvPr/>
          </p:nvSpPr>
          <p:spPr>
            <a:xfrm>
              <a:off x="9235383" y="1304735"/>
              <a:ext cx="212013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Extreme Bedingungen</a:t>
              </a:r>
              <a:endParaRPr sz="1600">
                <a:solidFill>
                  <a:schemeClr val="accent1"/>
                </a:solidFill>
              </a:endParaRPr>
            </a:p>
          </p:txBody>
        </p:sp>
        <p:sp>
          <p:nvSpPr>
            <p:cNvPr id="21" name="Textfeld 13">
              <a:extLst>
                <a:ext uri="{FF2B5EF4-FFF2-40B4-BE49-F238E27FC236}">
                  <a16:creationId xmlns:a16="http://schemas.microsoft.com/office/drawing/2014/main" id="{BF79412B-0FCB-0B1A-774B-EEFD42FBCC34}"/>
                </a:ext>
              </a:extLst>
            </p:cNvPr>
            <p:cNvSpPr txBox="1"/>
            <p:nvPr/>
          </p:nvSpPr>
          <p:spPr>
            <a:xfrm>
              <a:off x="9192857" y="82926"/>
              <a:ext cx="164083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Neue </a:t>
              </a:r>
              <a:r>
                <a:rPr sz="1600">
                  <a:solidFill>
                    <a:schemeClr val="accent1"/>
                  </a:solidFill>
                </a:rPr>
                <a:t>Materialien</a:t>
              </a:r>
            </a:p>
          </p:txBody>
        </p:sp>
        <p:sp>
          <p:nvSpPr>
            <p:cNvPr id="22" name="Textfeld 14">
              <a:extLst>
                <a:ext uri="{FF2B5EF4-FFF2-40B4-BE49-F238E27FC236}">
                  <a16:creationId xmlns:a16="http://schemas.microsoft.com/office/drawing/2014/main" id="{F6AF57B5-DFDB-8294-283B-E994E3BF51A8}"/>
                </a:ext>
              </a:extLst>
            </p:cNvPr>
            <p:cNvSpPr txBox="1"/>
            <p:nvPr/>
          </p:nvSpPr>
          <p:spPr>
            <a:xfrm>
              <a:off x="9521327" y="1593255"/>
              <a:ext cx="189250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Hochdrucksynthese</a:t>
              </a:r>
              <a:endParaRPr sz="1600">
                <a:solidFill>
                  <a:schemeClr val="accent1"/>
                </a:solidFill>
              </a:endParaRPr>
            </a:p>
          </p:txBody>
        </p:sp>
        <p:sp>
          <p:nvSpPr>
            <p:cNvPr id="23" name="Textfeld 15">
              <a:extLst>
                <a:ext uri="{FF2B5EF4-FFF2-40B4-BE49-F238E27FC236}">
                  <a16:creationId xmlns:a16="http://schemas.microsoft.com/office/drawing/2014/main" id="{962E0A95-DC7F-EEE1-F069-2D86FE5046A0}"/>
                </a:ext>
              </a:extLst>
            </p:cNvPr>
            <p:cNvSpPr txBox="1"/>
            <p:nvPr/>
          </p:nvSpPr>
          <p:spPr>
            <a:xfrm>
              <a:off x="9276337" y="349519"/>
              <a:ext cx="188128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Quantenmaterialien</a:t>
              </a:r>
              <a:endParaRPr sz="1600">
                <a:solidFill>
                  <a:schemeClr val="accent1"/>
                </a:solidFill>
              </a:endParaRPr>
            </a:p>
          </p:txBody>
        </p:sp>
        <p:sp>
          <p:nvSpPr>
            <p:cNvPr id="36" name="Textfeld 16">
              <a:extLst>
                <a:ext uri="{FF2B5EF4-FFF2-40B4-BE49-F238E27FC236}">
                  <a16:creationId xmlns:a16="http://schemas.microsoft.com/office/drawing/2014/main" id="{C365136E-9EDA-2211-C72A-1C96836B08EF}"/>
                </a:ext>
              </a:extLst>
            </p:cNvPr>
            <p:cNvSpPr txBox="1"/>
            <p:nvPr/>
          </p:nvSpPr>
          <p:spPr>
            <a:xfrm>
              <a:off x="9826515" y="1878453"/>
              <a:ext cx="189250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Metastabile Phasen</a:t>
              </a:r>
              <a:endParaRPr sz="1600">
                <a:solidFill>
                  <a:schemeClr val="accent1"/>
                </a:solidFill>
              </a:endParaRPr>
            </a:p>
          </p:txBody>
        </p:sp>
        <p:sp>
          <p:nvSpPr>
            <p:cNvPr id="7" name="TextBox 6">
              <a:extLst>
                <a:ext uri="{FF2B5EF4-FFF2-40B4-BE49-F238E27FC236}">
                  <a16:creationId xmlns:a16="http://schemas.microsoft.com/office/drawing/2014/main" id="{2A3D16DA-8B4E-F1B3-ECE1-A260FC38C70D}"/>
                </a:ext>
              </a:extLst>
            </p:cNvPr>
            <p:cNvSpPr txBox="1"/>
            <p:nvPr/>
          </p:nvSpPr>
          <p:spPr>
            <a:xfrm>
              <a:off x="7395059" y="570556"/>
              <a:ext cx="1254826" cy="1200329"/>
            </a:xfrm>
            <a:prstGeom prst="rect">
              <a:avLst/>
            </a:prstGeom>
            <a:solidFill>
              <a:schemeClr val="accent1"/>
            </a:solidFill>
          </p:spPr>
          <p:txBody>
            <a:bodyPr wrap="square">
              <a:spAutoFit/>
            </a:bodyPr>
            <a:lstStyle/>
            <a:p>
              <a:pPr algn="ctr"/>
              <a:r>
                <a:rPr lang="de-DE" sz="1800">
                  <a:solidFill>
                    <a:schemeClr val="bg1"/>
                  </a:solidFill>
                  <a:effectLst/>
                  <a:latin typeface="Calibri" panose="020F0502020204030204" pitchFamily="34" charset="0"/>
                  <a:ea typeface="Times New Roman" panose="02020603050405020304" pitchFamily="18" charset="0"/>
                </a:rPr>
                <a:t>Photonen, Neutronen und </a:t>
              </a:r>
            </a:p>
            <a:p>
              <a:pPr algn="ctr"/>
              <a:r>
                <a:rPr lang="de-DE" sz="1800">
                  <a:solidFill>
                    <a:schemeClr val="bg1"/>
                  </a:solidFill>
                  <a:effectLst/>
                  <a:latin typeface="Calibri" panose="020F0502020204030204" pitchFamily="34" charset="0"/>
                  <a:ea typeface="Times New Roman" panose="02020603050405020304" pitchFamily="18" charset="0"/>
                </a:rPr>
                <a:t>Ionen </a:t>
              </a:r>
              <a:endParaRPr lang="en-US">
                <a:solidFill>
                  <a:schemeClr val="bg1"/>
                </a:solidFill>
              </a:endParaRPr>
            </a:p>
          </p:txBody>
        </p:sp>
        <p:sp>
          <p:nvSpPr>
            <p:cNvPr id="8" name="Textfeld 15">
              <a:extLst>
                <a:ext uri="{FF2B5EF4-FFF2-40B4-BE49-F238E27FC236}">
                  <a16:creationId xmlns:a16="http://schemas.microsoft.com/office/drawing/2014/main" id="{E7140326-56B0-8DDB-2890-8C631F4D1E30}"/>
                </a:ext>
              </a:extLst>
            </p:cNvPr>
            <p:cNvSpPr txBox="1"/>
            <p:nvPr/>
          </p:nvSpPr>
          <p:spPr>
            <a:xfrm>
              <a:off x="9524111" y="643330"/>
              <a:ext cx="179953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Energiematerialien</a:t>
              </a:r>
              <a:endParaRPr sz="1600">
                <a:solidFill>
                  <a:schemeClr val="accent1"/>
                </a:solidFill>
              </a:endParaRPr>
            </a:p>
          </p:txBody>
        </p:sp>
        <p:sp>
          <p:nvSpPr>
            <p:cNvPr id="9" name="Textfeld 15">
              <a:extLst>
                <a:ext uri="{FF2B5EF4-FFF2-40B4-BE49-F238E27FC236}">
                  <a16:creationId xmlns:a16="http://schemas.microsoft.com/office/drawing/2014/main" id="{5150A921-4F19-C0D9-48FE-E6F384476223}"/>
                </a:ext>
              </a:extLst>
            </p:cNvPr>
            <p:cNvSpPr txBox="1"/>
            <p:nvPr/>
          </p:nvSpPr>
          <p:spPr>
            <a:xfrm>
              <a:off x="9808519" y="924006"/>
              <a:ext cx="148213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spcBef>
                  <a:spcPts val="800"/>
                </a:spcBef>
                <a:defRPr>
                  <a:solidFill>
                    <a:srgbClr val="005488"/>
                  </a:solidFill>
                  <a:latin typeface="Arial"/>
                  <a:ea typeface="Arial"/>
                  <a:cs typeface="Arial"/>
                  <a:sym typeface="Arial"/>
                </a:defRPr>
              </a:lvl1pPr>
            </a:lstStyle>
            <a:p>
              <a:r>
                <a:rPr lang="de-DE" sz="1600">
                  <a:solidFill>
                    <a:schemeClr val="accent1"/>
                  </a:solidFill>
                </a:rPr>
                <a:t>Geomaterialien</a:t>
              </a:r>
              <a:endParaRPr sz="1600">
                <a:solidFill>
                  <a:schemeClr val="accent1"/>
                </a:solidFill>
              </a:endParaRPr>
            </a:p>
          </p:txBody>
        </p:sp>
      </p:grpSp>
      <p:sp>
        <p:nvSpPr>
          <p:cNvPr id="14" name="Data reduction for photon and neutron science">
            <a:extLst>
              <a:ext uri="{FF2B5EF4-FFF2-40B4-BE49-F238E27FC236}">
                <a16:creationId xmlns:a16="http://schemas.microsoft.com/office/drawing/2014/main" id="{DD54728E-3DF2-1B01-A550-BE82F491263F}"/>
              </a:ext>
            </a:extLst>
          </p:cNvPr>
          <p:cNvSpPr txBox="1">
            <a:spLocks/>
          </p:cNvSpPr>
          <p:nvPr/>
        </p:nvSpPr>
        <p:spPr>
          <a:xfrm>
            <a:off x="407987" y="222015"/>
            <a:ext cx="11376026" cy="451098"/>
          </a:xfrm>
          <a:prstGeom prst="rect">
            <a:avLst/>
          </a:prstGeom>
        </p:spPr>
        <p:txBody>
          <a:bodyPr vert="horz" lIns="0" tIns="0" rIns="0" bIns="0" rtlCol="0" anchor="t">
            <a:normAutofit fontScale="97500" lnSpcReduction="10000"/>
          </a:bodyPr>
          <a:lstStyle>
            <a:lvl1pPr algn="l" defTabSz="914400" rtl="0" eaLnBrk="1" latinLnBrk="0" hangingPunct="1">
              <a:lnSpc>
                <a:spcPct val="90000"/>
              </a:lnSpc>
              <a:spcBef>
                <a:spcPct val="0"/>
              </a:spcBef>
              <a:buNone/>
              <a:defRPr sz="3000" b="1" kern="1200">
                <a:solidFill>
                  <a:srgbClr val="009FDF"/>
                </a:solidFill>
                <a:latin typeface="Arial"/>
                <a:ea typeface="Arial"/>
                <a:cs typeface="Arial"/>
                <a:sym typeface="Arial"/>
              </a:defRPr>
            </a:lvl1pPr>
          </a:lstStyle>
          <a:p>
            <a:pPr algn="ctr"/>
            <a:r>
              <a:rPr lang="de-DE" sz="3600" dirty="0">
                <a:latin typeface="+mn-lt"/>
              </a:rPr>
              <a:t>MATerials under High Pressure (MATHIPE)</a:t>
            </a:r>
          </a:p>
        </p:txBody>
      </p:sp>
      <p:sp>
        <p:nvSpPr>
          <p:cNvPr id="25" name="TextBox 24">
            <a:extLst>
              <a:ext uri="{FF2B5EF4-FFF2-40B4-BE49-F238E27FC236}">
                <a16:creationId xmlns:a16="http://schemas.microsoft.com/office/drawing/2014/main" id="{A3BA6034-87C5-3A2C-0D09-7150D3A0904F}"/>
              </a:ext>
            </a:extLst>
          </p:cNvPr>
          <p:cNvSpPr txBox="1"/>
          <p:nvPr/>
        </p:nvSpPr>
        <p:spPr>
          <a:xfrm>
            <a:off x="159691" y="690648"/>
            <a:ext cx="11872618" cy="1200329"/>
          </a:xfrm>
          <a:prstGeom prst="rect">
            <a:avLst/>
          </a:prstGeom>
          <a:noFill/>
        </p:spPr>
        <p:txBody>
          <a:bodyPr wrap="square" rtlCol="0">
            <a:spAutoFit/>
          </a:bodyPr>
          <a:lstStyle/>
          <a:p>
            <a:pPr algn="ctr"/>
            <a:r>
              <a:rPr lang="en-US" sz="2400" b="1">
                <a:solidFill>
                  <a:srgbClr val="FF5B00"/>
                </a:solidFill>
                <a:cs typeface="Arial" panose="020B0604020202020204" pitchFamily="34" charset="0"/>
              </a:rPr>
              <a:t>Discovery of new materials </a:t>
            </a:r>
            <a:r>
              <a:rPr lang="en-US" sz="2400">
                <a:solidFill>
                  <a:srgbClr val="FF5B00"/>
                </a:solidFill>
                <a:cs typeface="Arial" panose="020B0604020202020204" pitchFamily="34" charset="0"/>
              </a:rPr>
              <a:t>and </a:t>
            </a:r>
            <a:r>
              <a:rPr lang="en-US" sz="2400" b="1">
                <a:solidFill>
                  <a:srgbClr val="FF5B00"/>
                </a:solidFill>
                <a:cs typeface="Arial" panose="020B0604020202020204" pitchFamily="34" charset="0"/>
              </a:rPr>
              <a:t>exploration of their properties</a:t>
            </a:r>
            <a:r>
              <a:rPr lang="en-US" sz="2400">
                <a:solidFill>
                  <a:srgbClr val="FF5B00"/>
                </a:solidFill>
                <a:cs typeface="Arial" panose="020B0604020202020204" pitchFamily="34" charset="0"/>
              </a:rPr>
              <a:t> and phase equilibria under </a:t>
            </a:r>
            <a:r>
              <a:rPr lang="en-US" sz="2400" b="1">
                <a:solidFill>
                  <a:srgbClr val="FF5B00"/>
                </a:solidFill>
                <a:cs typeface="Arial" panose="020B0604020202020204" pitchFamily="34" charset="0"/>
              </a:rPr>
              <a:t>extreme conditions </a:t>
            </a:r>
            <a:r>
              <a:rPr lang="en-US" sz="2400">
                <a:solidFill>
                  <a:srgbClr val="FF5B00"/>
                </a:solidFill>
                <a:cs typeface="Arial" panose="020B0604020202020204" pitchFamily="34" charset="0"/>
              </a:rPr>
              <a:t>(high pressure and temperature) </a:t>
            </a:r>
            <a:r>
              <a:rPr lang="en-US" sz="2400" b="1">
                <a:solidFill>
                  <a:srgbClr val="FF5B00"/>
                </a:solidFill>
                <a:cs typeface="Arial" panose="020B0604020202020204" pitchFamily="34" charset="0"/>
              </a:rPr>
              <a:t>synergetically</a:t>
            </a:r>
            <a:r>
              <a:rPr lang="en-US" sz="2400">
                <a:solidFill>
                  <a:srgbClr val="FF5B00"/>
                </a:solidFill>
                <a:cs typeface="Arial" panose="020B0604020202020204" pitchFamily="34" charset="0"/>
              </a:rPr>
              <a:t> </a:t>
            </a:r>
            <a:r>
              <a:rPr lang="en-US" sz="2400" b="1">
                <a:solidFill>
                  <a:srgbClr val="FF5B00"/>
                </a:solidFill>
                <a:cs typeface="Arial" panose="020B0604020202020204" pitchFamily="34" charset="0"/>
              </a:rPr>
              <a:t>exploiting the unique photon, neutrons and ion facilities</a:t>
            </a:r>
            <a:r>
              <a:rPr lang="en-US" sz="2400">
                <a:solidFill>
                  <a:srgbClr val="FF5B00"/>
                </a:solidFill>
                <a:cs typeface="Arial" panose="020B0604020202020204" pitchFamily="34" charset="0"/>
              </a:rPr>
              <a:t> of the participating Helmholtz Centers.</a:t>
            </a:r>
          </a:p>
        </p:txBody>
      </p:sp>
      <p:pic>
        <p:nvPicPr>
          <p:cNvPr id="27" name="Grafik 4">
            <a:extLst>
              <a:ext uri="{FF2B5EF4-FFF2-40B4-BE49-F238E27FC236}">
                <a16:creationId xmlns:a16="http://schemas.microsoft.com/office/drawing/2014/main" id="{9CEED421-A809-30EE-AA60-224B473B5F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283" y="2072159"/>
            <a:ext cx="1363863" cy="214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C58EDB7-839C-9698-2DA7-2946766F6C04}"/>
              </a:ext>
            </a:extLst>
          </p:cNvPr>
          <p:cNvPicPr>
            <a:picLocks noChangeAspect="1"/>
          </p:cNvPicPr>
          <p:nvPr/>
        </p:nvPicPr>
        <p:blipFill rotWithShape="1">
          <a:blip r:embed="rId4">
            <a:extLst>
              <a:ext uri="{28A0092B-C50C-407E-A947-70E740481C1C}">
                <a14:useLocalDpi xmlns:a14="http://schemas.microsoft.com/office/drawing/2010/main" val="0"/>
              </a:ext>
            </a:extLst>
          </a:blip>
          <a:srcRect r="14978" b="5098"/>
          <a:stretch/>
        </p:blipFill>
        <p:spPr>
          <a:xfrm>
            <a:off x="49470" y="1953221"/>
            <a:ext cx="3170108" cy="2358982"/>
          </a:xfrm>
          <a:prstGeom prst="rect">
            <a:avLst/>
          </a:prstGeom>
        </p:spPr>
      </p:pic>
      <p:sp>
        <p:nvSpPr>
          <p:cNvPr id="30" name="TextBox 29">
            <a:extLst>
              <a:ext uri="{FF2B5EF4-FFF2-40B4-BE49-F238E27FC236}">
                <a16:creationId xmlns:a16="http://schemas.microsoft.com/office/drawing/2014/main" id="{66A4CF10-0986-BA76-E21B-4F65C085CAF7}"/>
              </a:ext>
            </a:extLst>
          </p:cNvPr>
          <p:cNvSpPr txBox="1"/>
          <p:nvPr/>
        </p:nvSpPr>
        <p:spPr>
          <a:xfrm>
            <a:off x="63038" y="2004724"/>
            <a:ext cx="2581476" cy="338554"/>
          </a:xfrm>
          <a:prstGeom prst="rect">
            <a:avLst/>
          </a:prstGeom>
          <a:solidFill>
            <a:srgbClr val="FFC000"/>
          </a:solidFill>
        </p:spPr>
        <p:txBody>
          <a:bodyPr wrap="square" rtlCol="0">
            <a:spAutoFit/>
          </a:bodyPr>
          <a:lstStyle/>
          <a:p>
            <a:r>
              <a:rPr lang="en-US" sz="1600"/>
              <a:t>Large-volume press at P61B</a:t>
            </a:r>
          </a:p>
        </p:txBody>
      </p:sp>
      <p:sp>
        <p:nvSpPr>
          <p:cNvPr id="31" name="TextBox 30">
            <a:extLst>
              <a:ext uri="{FF2B5EF4-FFF2-40B4-BE49-F238E27FC236}">
                <a16:creationId xmlns:a16="http://schemas.microsoft.com/office/drawing/2014/main" id="{0D40018D-497D-11AE-978B-90A1888C8CD7}"/>
              </a:ext>
            </a:extLst>
          </p:cNvPr>
          <p:cNvSpPr txBox="1"/>
          <p:nvPr/>
        </p:nvSpPr>
        <p:spPr>
          <a:xfrm>
            <a:off x="93560" y="3973649"/>
            <a:ext cx="1437445" cy="338554"/>
          </a:xfrm>
          <a:prstGeom prst="rect">
            <a:avLst/>
          </a:prstGeom>
          <a:solidFill>
            <a:srgbClr val="FFC000"/>
          </a:solidFill>
        </p:spPr>
        <p:txBody>
          <a:bodyPr wrap="none" rtlCol="0">
            <a:spAutoFit/>
          </a:bodyPr>
          <a:lstStyle/>
          <a:p>
            <a:r>
              <a:rPr lang="en-US" sz="1600"/>
              <a:t>PETRA III, DESY</a:t>
            </a:r>
          </a:p>
        </p:txBody>
      </p:sp>
      <p:pic>
        <p:nvPicPr>
          <p:cNvPr id="44" name="Grafik 4">
            <a:extLst>
              <a:ext uri="{FF2B5EF4-FFF2-40B4-BE49-F238E27FC236}">
                <a16:creationId xmlns:a16="http://schemas.microsoft.com/office/drawing/2014/main" id="{B224B010-064B-B511-7256-21C7157333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9202" y="2014664"/>
            <a:ext cx="1488762" cy="23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04C426FE-7BDF-8C83-D8F5-528DF4B88A03}"/>
              </a:ext>
            </a:extLst>
          </p:cNvPr>
          <p:cNvSpPr txBox="1"/>
          <p:nvPr/>
        </p:nvSpPr>
        <p:spPr>
          <a:xfrm>
            <a:off x="10320992" y="3731205"/>
            <a:ext cx="1829236" cy="669414"/>
          </a:xfrm>
          <a:prstGeom prst="rect">
            <a:avLst/>
          </a:prstGeom>
          <a:solidFill>
            <a:srgbClr val="FFC000"/>
          </a:solidFill>
        </p:spPr>
        <p:txBody>
          <a:bodyPr wrap="square" rtlCol="0">
            <a:spAutoFit/>
          </a:bodyPr>
          <a:lstStyle/>
          <a:p>
            <a:pPr algn="ctr">
              <a:lnSpc>
                <a:spcPts val="1480"/>
              </a:lnSpc>
            </a:pPr>
            <a:r>
              <a:rPr lang="en-US" sz="1400"/>
              <a:t>Custom-made cells for correlative neutron and X-ray analysis</a:t>
            </a:r>
          </a:p>
        </p:txBody>
      </p:sp>
      <p:pic>
        <p:nvPicPr>
          <p:cNvPr id="47" name="Picture 46">
            <a:extLst>
              <a:ext uri="{FF2B5EF4-FFF2-40B4-BE49-F238E27FC236}">
                <a16:creationId xmlns:a16="http://schemas.microsoft.com/office/drawing/2014/main" id="{0B98462B-64DD-C294-97BD-D9DD84D158A6}"/>
              </a:ext>
            </a:extLst>
          </p:cNvPr>
          <p:cNvPicPr>
            <a:picLocks noChangeAspect="1"/>
          </p:cNvPicPr>
          <p:nvPr/>
        </p:nvPicPr>
        <p:blipFill>
          <a:blip r:embed="rId5"/>
          <a:stretch>
            <a:fillRect/>
          </a:stretch>
        </p:blipFill>
        <p:spPr>
          <a:xfrm>
            <a:off x="3145380" y="2014664"/>
            <a:ext cx="4071750" cy="3204000"/>
          </a:xfrm>
          <a:prstGeom prst="rect">
            <a:avLst/>
          </a:prstGeom>
        </p:spPr>
      </p:pic>
      <p:sp>
        <p:nvSpPr>
          <p:cNvPr id="48" name="TextBox 47">
            <a:extLst>
              <a:ext uri="{FF2B5EF4-FFF2-40B4-BE49-F238E27FC236}">
                <a16:creationId xmlns:a16="http://schemas.microsoft.com/office/drawing/2014/main" id="{0EA126B8-C698-8EA7-C801-A2CCCAAC6F11}"/>
              </a:ext>
            </a:extLst>
          </p:cNvPr>
          <p:cNvSpPr txBox="1"/>
          <p:nvPr/>
        </p:nvSpPr>
        <p:spPr>
          <a:xfrm>
            <a:off x="3761861" y="3704358"/>
            <a:ext cx="3064238" cy="584775"/>
          </a:xfrm>
          <a:prstGeom prst="rect">
            <a:avLst/>
          </a:prstGeom>
          <a:solidFill>
            <a:srgbClr val="FFC000"/>
          </a:solidFill>
        </p:spPr>
        <p:txBody>
          <a:bodyPr wrap="square" rtlCol="0">
            <a:spAutoFit/>
          </a:bodyPr>
          <a:lstStyle/>
          <a:p>
            <a:pPr algn="ctr"/>
            <a:r>
              <a:rPr lang="en-US" sz="1600"/>
              <a:t>Ion irradiation under high pressure</a:t>
            </a:r>
          </a:p>
          <a:p>
            <a:pPr algn="ctr"/>
            <a:r>
              <a:rPr lang="en-US" sz="1600"/>
              <a:t>SIS18, GSI</a:t>
            </a:r>
          </a:p>
        </p:txBody>
      </p:sp>
      <p:sp>
        <p:nvSpPr>
          <p:cNvPr id="50" name="Left Brace 49">
            <a:extLst>
              <a:ext uri="{FF2B5EF4-FFF2-40B4-BE49-F238E27FC236}">
                <a16:creationId xmlns:a16="http://schemas.microsoft.com/office/drawing/2014/main" id="{2ECD357C-9805-1398-50D7-E6B57382CC90}"/>
              </a:ext>
            </a:extLst>
          </p:cNvPr>
          <p:cNvSpPr/>
          <p:nvPr/>
        </p:nvSpPr>
        <p:spPr>
          <a:xfrm>
            <a:off x="8835651" y="4568858"/>
            <a:ext cx="213489" cy="2160000"/>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hteck 38">
            <a:extLst>
              <a:ext uri="{FF2B5EF4-FFF2-40B4-BE49-F238E27FC236}">
                <a16:creationId xmlns:a16="http://schemas.microsoft.com/office/drawing/2014/main" id="{A6D8591C-0EC4-27AD-A483-C983F157EDA2}"/>
              </a:ext>
            </a:extLst>
          </p:cNvPr>
          <p:cNvSpPr/>
          <p:nvPr/>
        </p:nvSpPr>
        <p:spPr>
          <a:xfrm>
            <a:off x="303504" y="4517128"/>
            <a:ext cx="6772940" cy="2268000"/>
          </a:xfrm>
          <a:prstGeom prst="rect">
            <a:avLst/>
          </a:prstGeom>
          <a:solidFill>
            <a:schemeClr val="accent1">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2" name="TextBox 31">
            <a:extLst>
              <a:ext uri="{FF2B5EF4-FFF2-40B4-BE49-F238E27FC236}">
                <a16:creationId xmlns:a16="http://schemas.microsoft.com/office/drawing/2014/main" id="{310F867A-D70A-4EAE-CC67-1C4D61258F44}"/>
              </a:ext>
            </a:extLst>
          </p:cNvPr>
          <p:cNvSpPr txBox="1"/>
          <p:nvPr/>
        </p:nvSpPr>
        <p:spPr>
          <a:xfrm>
            <a:off x="334959" y="4717454"/>
            <a:ext cx="3381439" cy="369332"/>
          </a:xfrm>
          <a:prstGeom prst="rect">
            <a:avLst/>
          </a:prstGeom>
          <a:noFill/>
        </p:spPr>
        <p:txBody>
          <a:bodyPr wrap="none" rtlCol="0">
            <a:spAutoFit/>
          </a:bodyPr>
          <a:lstStyle/>
          <a:p>
            <a:r>
              <a:rPr lang="en-US" b="1"/>
              <a:t>5 Helmholtz centers, 2 programs</a:t>
            </a:r>
          </a:p>
        </p:txBody>
      </p:sp>
      <p:sp>
        <p:nvSpPr>
          <p:cNvPr id="33" name="TextBox 32">
            <a:extLst>
              <a:ext uri="{FF2B5EF4-FFF2-40B4-BE49-F238E27FC236}">
                <a16:creationId xmlns:a16="http://schemas.microsoft.com/office/drawing/2014/main" id="{EDE37FD4-0C91-26B4-11C0-9B22B85E6561}"/>
              </a:ext>
            </a:extLst>
          </p:cNvPr>
          <p:cNvSpPr txBox="1"/>
          <p:nvPr/>
        </p:nvSpPr>
        <p:spPr>
          <a:xfrm>
            <a:off x="366541" y="5090134"/>
            <a:ext cx="6643229" cy="1477328"/>
          </a:xfrm>
          <a:prstGeom prst="rect">
            <a:avLst/>
          </a:prstGeom>
          <a:noFill/>
        </p:spPr>
        <p:txBody>
          <a:bodyPr wrap="none" rtlCol="0">
            <a:spAutoFit/>
          </a:bodyPr>
          <a:lstStyle/>
          <a:p>
            <a:r>
              <a:rPr lang="en-US" b="1"/>
              <a:t>DESY: </a:t>
            </a:r>
            <a:r>
              <a:rPr lang="en-US"/>
              <a:t>K. Glazyrin, R. Farla, S. Bhat, C. Strohm (MML-RT2 /FT photons)</a:t>
            </a:r>
          </a:p>
          <a:p>
            <a:r>
              <a:rPr lang="en-US" b="1"/>
              <a:t>GSI: </a:t>
            </a:r>
            <a:r>
              <a:rPr lang="en-US"/>
              <a:t>M.E. Toimil-Molares, I. Tzifas (MML-RT2 /FT ions)</a:t>
            </a:r>
          </a:p>
          <a:p>
            <a:r>
              <a:rPr lang="en-US" b="1"/>
              <a:t>FZJ: </a:t>
            </a:r>
            <a:r>
              <a:rPr lang="en-US"/>
              <a:t>K. Friese, A. Grzechnik (MML-RT2 /FT neutrons)</a:t>
            </a:r>
          </a:p>
          <a:p>
            <a:r>
              <a:rPr lang="en-US" b="1"/>
              <a:t>GFZ: </a:t>
            </a:r>
            <a:r>
              <a:rPr lang="en-US"/>
              <a:t>S. Speziale (Erde und Umwelt) [In kind]</a:t>
            </a:r>
          </a:p>
          <a:p>
            <a:r>
              <a:rPr lang="en-US" b="1"/>
              <a:t>KIT: </a:t>
            </a:r>
            <a:r>
              <a:rPr lang="en-US"/>
              <a:t>Y.-L. Mathis, B. Gasharova (MT) [Collaboration]</a:t>
            </a:r>
          </a:p>
        </p:txBody>
      </p:sp>
      <p:pic>
        <p:nvPicPr>
          <p:cNvPr id="52" name="Picture 17" descr="ECB-symbol_eng">
            <a:extLst>
              <a:ext uri="{FF2B5EF4-FFF2-40B4-BE49-F238E27FC236}">
                <a16:creationId xmlns:a16="http://schemas.microsoft.com/office/drawing/2014/main" id="{B88FDA62-715D-61DE-8E9D-C83E4CB1C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289060" y="2186885"/>
            <a:ext cx="3002899" cy="20078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TextBox 48">
            <a:extLst>
              <a:ext uri="{FF2B5EF4-FFF2-40B4-BE49-F238E27FC236}">
                <a16:creationId xmlns:a16="http://schemas.microsoft.com/office/drawing/2014/main" id="{DA1C6E02-FC02-55CF-D471-E8826FB4B606}"/>
              </a:ext>
            </a:extLst>
          </p:cNvPr>
          <p:cNvSpPr txBox="1"/>
          <p:nvPr/>
        </p:nvSpPr>
        <p:spPr>
          <a:xfrm>
            <a:off x="7227996" y="2007940"/>
            <a:ext cx="3104876" cy="338554"/>
          </a:xfrm>
          <a:prstGeom prst="rect">
            <a:avLst/>
          </a:prstGeom>
          <a:solidFill>
            <a:srgbClr val="FFC000"/>
          </a:solidFill>
        </p:spPr>
        <p:txBody>
          <a:bodyPr wrap="square" rtlCol="0">
            <a:spAutoFit/>
          </a:bodyPr>
          <a:lstStyle/>
          <a:p>
            <a:r>
              <a:rPr lang="en-US" sz="1600"/>
              <a:t>Extreme conditions beamline P02.2</a:t>
            </a:r>
          </a:p>
        </p:txBody>
      </p:sp>
      <p:sp>
        <p:nvSpPr>
          <p:cNvPr id="53" name="Right Arrow 52">
            <a:extLst>
              <a:ext uri="{FF2B5EF4-FFF2-40B4-BE49-F238E27FC236}">
                <a16:creationId xmlns:a16="http://schemas.microsoft.com/office/drawing/2014/main" id="{A8F8B793-CE72-F229-221A-9B53A53890EE}"/>
              </a:ext>
            </a:extLst>
          </p:cNvPr>
          <p:cNvSpPr/>
          <p:nvPr/>
        </p:nvSpPr>
        <p:spPr>
          <a:xfrm>
            <a:off x="8541096" y="5452714"/>
            <a:ext cx="189809" cy="427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6" descr="Picture 6">
            <a:extLst>
              <a:ext uri="{FF2B5EF4-FFF2-40B4-BE49-F238E27FC236}">
                <a16:creationId xmlns:a16="http://schemas.microsoft.com/office/drawing/2014/main" id="{23602AEB-1D2C-7523-CC7B-26C408972C16}"/>
              </a:ext>
            </a:extLst>
          </p:cNvPr>
          <p:cNvPicPr>
            <a:picLocks noChangeAspect="1"/>
          </p:cNvPicPr>
          <p:nvPr/>
        </p:nvPicPr>
        <p:blipFill>
          <a:blip r:embed="rId7"/>
          <a:stretch>
            <a:fillRect/>
          </a:stretch>
        </p:blipFill>
        <p:spPr>
          <a:xfrm>
            <a:off x="5144808" y="6041667"/>
            <a:ext cx="1451061" cy="549783"/>
          </a:xfrm>
          <a:prstGeom prst="rect">
            <a:avLst/>
          </a:prstGeom>
          <a:ln w="12700">
            <a:miter lim="400000"/>
          </a:ln>
        </p:spPr>
      </p:pic>
      <p:pic>
        <p:nvPicPr>
          <p:cNvPr id="55" name="Grafik 12" descr="Grafik 12">
            <a:extLst>
              <a:ext uri="{FF2B5EF4-FFF2-40B4-BE49-F238E27FC236}">
                <a16:creationId xmlns:a16="http://schemas.microsoft.com/office/drawing/2014/main" id="{3E13B60E-C1BE-B40B-03F9-3B8EA8158CCB}"/>
              </a:ext>
            </a:extLst>
          </p:cNvPr>
          <p:cNvPicPr>
            <a:picLocks noChangeAspect="1"/>
          </p:cNvPicPr>
          <p:nvPr/>
        </p:nvPicPr>
        <p:blipFill>
          <a:blip r:embed="rId8"/>
          <a:stretch>
            <a:fillRect/>
          </a:stretch>
        </p:blipFill>
        <p:spPr>
          <a:xfrm>
            <a:off x="5863970" y="5641323"/>
            <a:ext cx="1132483" cy="330274"/>
          </a:xfrm>
          <a:prstGeom prst="rect">
            <a:avLst/>
          </a:prstGeom>
          <a:ln w="12700">
            <a:miter lim="400000"/>
          </a:ln>
        </p:spPr>
      </p:pic>
      <p:pic>
        <p:nvPicPr>
          <p:cNvPr id="56" name="DESY_logo_3C_web.jpg" descr="DESY_logo_3C_web.jpg">
            <a:extLst>
              <a:ext uri="{FF2B5EF4-FFF2-40B4-BE49-F238E27FC236}">
                <a16:creationId xmlns:a16="http://schemas.microsoft.com/office/drawing/2014/main" id="{641CD041-CACC-5882-FAAC-72708ED2CFBE}"/>
              </a:ext>
            </a:extLst>
          </p:cNvPr>
          <p:cNvPicPr>
            <a:picLocks noChangeAspect="1"/>
          </p:cNvPicPr>
          <p:nvPr/>
        </p:nvPicPr>
        <p:blipFill>
          <a:blip r:embed="rId9"/>
          <a:stretch>
            <a:fillRect/>
          </a:stretch>
        </p:blipFill>
        <p:spPr>
          <a:xfrm>
            <a:off x="6431565" y="4552008"/>
            <a:ext cx="567813" cy="567813"/>
          </a:xfrm>
          <a:prstGeom prst="rect">
            <a:avLst/>
          </a:prstGeom>
          <a:ln w="12700">
            <a:miter lim="400000"/>
          </a:ln>
        </p:spPr>
      </p:pic>
      <p:pic>
        <p:nvPicPr>
          <p:cNvPr id="2050" name="Picture 2" descr="GFZ: GFZ">
            <a:extLst>
              <a:ext uri="{FF2B5EF4-FFF2-40B4-BE49-F238E27FC236}">
                <a16:creationId xmlns:a16="http://schemas.microsoft.com/office/drawing/2014/main" id="{CADCA281-E806-66D2-C7E0-66C52AED1B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2964" y="6055922"/>
            <a:ext cx="553489" cy="5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960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0">
            <a:extLst>
              <a:ext uri="{FF2B5EF4-FFF2-40B4-BE49-F238E27FC236}">
                <a16:creationId xmlns:a16="http://schemas.microsoft.com/office/drawing/2014/main" id="{E8C86663-CAB4-4967-988B-790EE79F67FD}"/>
              </a:ext>
            </a:extLst>
          </p:cNvPr>
          <p:cNvSpPr txBox="1"/>
          <p:nvPr/>
        </p:nvSpPr>
        <p:spPr>
          <a:xfrm>
            <a:off x="8586092" y="6311005"/>
            <a:ext cx="3273873"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i="1">
                <a:latin typeface="Arial"/>
                <a:ea typeface="Arial"/>
                <a:cs typeface="Arial"/>
                <a:sym typeface="Arial"/>
              </a:defRPr>
            </a:lvl1pPr>
          </a:lstStyle>
          <a:p>
            <a:r>
              <a:t>X-ray scattering  with pulsed-field magnet</a:t>
            </a:r>
          </a:p>
        </p:txBody>
      </p:sp>
      <p:sp>
        <p:nvSpPr>
          <p:cNvPr id="2" name="Rectangle 1">
            <a:extLst>
              <a:ext uri="{FF2B5EF4-FFF2-40B4-BE49-F238E27FC236}">
                <a16:creationId xmlns:a16="http://schemas.microsoft.com/office/drawing/2014/main" id="{4EAC96F0-385E-C5AB-1BF8-3725A0519EE0}"/>
              </a:ext>
            </a:extLst>
          </p:cNvPr>
          <p:cNvSpPr/>
          <p:nvPr/>
        </p:nvSpPr>
        <p:spPr>
          <a:xfrm>
            <a:off x="188111" y="1865307"/>
            <a:ext cx="5769666" cy="23239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03D46B-9B5E-6626-9EE5-2A566A1B8DF1}"/>
              </a:ext>
            </a:extLst>
          </p:cNvPr>
          <p:cNvSpPr/>
          <p:nvPr/>
        </p:nvSpPr>
        <p:spPr>
          <a:xfrm>
            <a:off x="188111" y="4297014"/>
            <a:ext cx="5769666" cy="23239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8A99E2-7EFE-4209-5497-16B6C240099E}"/>
              </a:ext>
            </a:extLst>
          </p:cNvPr>
          <p:cNvSpPr/>
          <p:nvPr/>
        </p:nvSpPr>
        <p:spPr>
          <a:xfrm>
            <a:off x="6096000" y="1880357"/>
            <a:ext cx="5769666" cy="23239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49F7FD8-91AE-EC29-3462-3562B5173271}"/>
              </a:ext>
            </a:extLst>
          </p:cNvPr>
          <p:cNvSpPr/>
          <p:nvPr/>
        </p:nvSpPr>
        <p:spPr>
          <a:xfrm>
            <a:off x="6096000" y="4312064"/>
            <a:ext cx="5769666" cy="23239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7DFA92-68B0-AB6A-8917-02624D960293}"/>
              </a:ext>
            </a:extLst>
          </p:cNvPr>
          <p:cNvSpPr txBox="1"/>
          <p:nvPr/>
        </p:nvSpPr>
        <p:spPr>
          <a:xfrm>
            <a:off x="173901" y="4327661"/>
            <a:ext cx="3174194" cy="2185214"/>
          </a:xfrm>
          <a:prstGeom prst="rect">
            <a:avLst/>
          </a:prstGeom>
          <a:noFill/>
        </p:spPr>
        <p:txBody>
          <a:bodyPr wrap="square" rtlCol="0">
            <a:spAutoFit/>
          </a:bodyPr>
          <a:lstStyle/>
          <a:p>
            <a:pPr>
              <a:spcAft>
                <a:spcPts val="1200"/>
              </a:spcAft>
            </a:pPr>
            <a:r>
              <a:rPr lang="en-GB" sz="1800" b="1">
                <a:effectLst/>
                <a:ea typeface="Times New Roman" panose="02020603050405020304" pitchFamily="18" charset="0"/>
                <a:cs typeface="Arial" panose="020B0604020202020204" pitchFamily="34" charset="0"/>
              </a:rPr>
              <a:t>WP3 </a:t>
            </a:r>
            <a:r>
              <a:rPr lang="en-GB" sz="1800" i="1">
                <a:effectLst/>
                <a:ea typeface="Times New Roman" panose="02020603050405020304" pitchFamily="18" charset="0"/>
                <a:cs typeface="Arial" panose="020B0604020202020204" pitchFamily="34" charset="0"/>
              </a:rPr>
              <a:t>(GSI, DESY, FZJ)</a:t>
            </a:r>
          </a:p>
          <a:p>
            <a:r>
              <a:rPr lang="en-GB" sz="1800" b="1">
                <a:effectLst/>
                <a:ea typeface="Times New Roman" panose="02020603050405020304" pitchFamily="18" charset="0"/>
                <a:cs typeface="Arial" panose="020B0604020202020204" pitchFamily="34" charset="0"/>
              </a:rPr>
              <a:t>Ion-induced synthesis of new materials </a:t>
            </a:r>
            <a:r>
              <a:rPr lang="en-GB" sz="1800">
                <a:effectLst/>
                <a:ea typeface="Times New Roman" panose="02020603050405020304" pitchFamily="18" charset="0"/>
                <a:cs typeface="Arial" panose="020B0604020202020204" pitchFamily="34" charset="0"/>
              </a:rPr>
              <a:t>under extreme conditions and exploration and identification of new stable phases using HPT </a:t>
            </a:r>
            <a:r>
              <a:rPr lang="en-GB" sz="1800" i="1">
                <a:effectLst/>
                <a:ea typeface="Times New Roman" panose="02020603050405020304" pitchFamily="18" charset="0"/>
                <a:cs typeface="Arial" panose="020B0604020202020204" pitchFamily="34" charset="0"/>
              </a:rPr>
              <a:t>in-situ</a:t>
            </a:r>
            <a:r>
              <a:rPr lang="en-GB" sz="1800">
                <a:effectLst/>
                <a:ea typeface="Times New Roman" panose="02020603050405020304" pitchFamily="18" charset="0"/>
                <a:cs typeface="Arial" panose="020B0604020202020204" pitchFamily="34" charset="0"/>
              </a:rPr>
              <a:t> neutron and X-ray scattering </a:t>
            </a:r>
          </a:p>
        </p:txBody>
      </p:sp>
      <p:sp>
        <p:nvSpPr>
          <p:cNvPr id="26" name="TextBox 25">
            <a:extLst>
              <a:ext uri="{FF2B5EF4-FFF2-40B4-BE49-F238E27FC236}">
                <a16:creationId xmlns:a16="http://schemas.microsoft.com/office/drawing/2014/main" id="{CA4272C6-D626-8D9D-D4AE-F527B1BB2700}"/>
              </a:ext>
            </a:extLst>
          </p:cNvPr>
          <p:cNvSpPr txBox="1"/>
          <p:nvPr/>
        </p:nvSpPr>
        <p:spPr>
          <a:xfrm>
            <a:off x="159692" y="1880357"/>
            <a:ext cx="2870587" cy="1908215"/>
          </a:xfrm>
          <a:prstGeom prst="rect">
            <a:avLst/>
          </a:prstGeom>
          <a:noFill/>
        </p:spPr>
        <p:txBody>
          <a:bodyPr wrap="square">
            <a:spAutoFit/>
          </a:bodyPr>
          <a:lstStyle/>
          <a:p>
            <a:pPr algn="just">
              <a:spcAft>
                <a:spcPts val="1200"/>
              </a:spcAft>
            </a:pPr>
            <a:r>
              <a:rPr lang="en-GB" sz="1800" b="1">
                <a:effectLst/>
                <a:ea typeface="Times New Roman" panose="02020603050405020304" pitchFamily="18" charset="0"/>
                <a:cs typeface="Arial" panose="020B0604020202020204" pitchFamily="34" charset="0"/>
              </a:rPr>
              <a:t>WP1 </a:t>
            </a:r>
            <a:r>
              <a:rPr lang="en-GB" sz="1800" i="1">
                <a:effectLst/>
                <a:ea typeface="Times New Roman" panose="02020603050405020304" pitchFamily="18" charset="0"/>
                <a:cs typeface="Arial" panose="020B0604020202020204" pitchFamily="34" charset="0"/>
              </a:rPr>
              <a:t>(DESY, FZJ, GSI)</a:t>
            </a:r>
            <a:endParaRPr lang="en-GB" sz="1800" b="1" i="1">
              <a:effectLst/>
              <a:ea typeface="Times New Roman" panose="02020603050405020304" pitchFamily="18" charset="0"/>
              <a:cs typeface="Arial" panose="020B0604020202020204" pitchFamily="34" charset="0"/>
            </a:endParaRPr>
          </a:p>
          <a:p>
            <a:pPr lvl="0"/>
            <a:r>
              <a:rPr lang="en-GB" sz="1800" b="1">
                <a:effectLst/>
                <a:ea typeface="Times New Roman" panose="02020603050405020304" pitchFamily="18" charset="0"/>
                <a:cs typeface="Arial" panose="020B0604020202020204" pitchFamily="34" charset="0"/>
              </a:rPr>
              <a:t>Synthesis and identification of novel (meta)stable material phases</a:t>
            </a:r>
            <a:r>
              <a:rPr lang="en-GB" sz="1800">
                <a:effectLst/>
                <a:ea typeface="Times New Roman" panose="02020603050405020304" pitchFamily="18" charset="0"/>
                <a:cs typeface="Arial" panose="020B0604020202020204" pitchFamily="34" charset="0"/>
              </a:rPr>
              <a:t> in high pressure devices predicted by e.g. ab initio methods</a:t>
            </a:r>
            <a:endParaRPr lang="en-GB">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EA8F0EB7-038A-1804-027A-AF7249E1BF31}"/>
              </a:ext>
            </a:extLst>
          </p:cNvPr>
          <p:cNvSpPr txBox="1"/>
          <p:nvPr/>
        </p:nvSpPr>
        <p:spPr>
          <a:xfrm>
            <a:off x="6096000" y="1894297"/>
            <a:ext cx="3038351" cy="2185214"/>
          </a:xfrm>
          <a:prstGeom prst="rect">
            <a:avLst/>
          </a:prstGeom>
          <a:noFill/>
        </p:spPr>
        <p:txBody>
          <a:bodyPr wrap="square">
            <a:spAutoFit/>
          </a:bodyPr>
          <a:lstStyle/>
          <a:p>
            <a:pPr algn="just">
              <a:spcAft>
                <a:spcPts val="1200"/>
              </a:spcAft>
            </a:pPr>
            <a:r>
              <a:rPr lang="en-GB" sz="1800" b="1">
                <a:effectLst/>
                <a:ea typeface="Times New Roman" panose="02020603050405020304" pitchFamily="18" charset="0"/>
                <a:cs typeface="Arial" panose="020B0604020202020204" pitchFamily="34" charset="0"/>
              </a:rPr>
              <a:t>WP2 </a:t>
            </a:r>
            <a:r>
              <a:rPr lang="en-GB" sz="1800" i="1">
                <a:effectLst/>
                <a:ea typeface="Times New Roman" panose="02020603050405020304" pitchFamily="18" charset="0"/>
                <a:cs typeface="Arial" panose="020B0604020202020204" pitchFamily="34" charset="0"/>
              </a:rPr>
              <a:t>(FZJ, DESY, GSI, KIT, GFZ)</a:t>
            </a:r>
            <a:endParaRPr lang="en-GB" b="1" i="1">
              <a:ea typeface="Times New Roman" panose="02020603050405020304" pitchFamily="18" charset="0"/>
              <a:cs typeface="Arial" panose="020B0604020202020204" pitchFamily="34" charset="0"/>
            </a:endParaRPr>
          </a:p>
          <a:p>
            <a:pPr algn="just">
              <a:spcAft>
                <a:spcPts val="600"/>
              </a:spcAft>
            </a:pPr>
            <a:r>
              <a:rPr lang="en-GB" sz="1800" b="1">
                <a:effectLst/>
                <a:ea typeface="Times New Roman" panose="02020603050405020304" pitchFamily="18" charset="0"/>
                <a:cs typeface="Arial" panose="020B0604020202020204" pitchFamily="34" charset="0"/>
              </a:rPr>
              <a:t>Correlative </a:t>
            </a:r>
            <a:r>
              <a:rPr lang="en-US" sz="1800" b="1">
                <a:effectLst/>
                <a:ea typeface="Times New Roman" panose="02020603050405020304" pitchFamily="18" charset="0"/>
                <a:cs typeface="Arial" panose="020B0604020202020204" pitchFamily="34" charset="0"/>
              </a:rPr>
              <a:t>characterization </a:t>
            </a:r>
            <a:r>
              <a:rPr lang="en-US" sz="1800">
                <a:effectLst/>
                <a:ea typeface="Times New Roman" panose="02020603050405020304" pitchFamily="18" charset="0"/>
                <a:cs typeface="Arial" panose="020B0604020202020204" pitchFamily="34" charset="0"/>
              </a:rPr>
              <a:t>of high-pressure phases of </a:t>
            </a:r>
            <a:r>
              <a:rPr lang="en-US" sz="1800" b="1">
                <a:effectLst/>
                <a:ea typeface="Times New Roman" panose="02020603050405020304" pitchFamily="18" charset="0"/>
                <a:cs typeface="Arial" panose="020B0604020202020204" pitchFamily="34" charset="0"/>
              </a:rPr>
              <a:t>quantum materials, energy materials and nanomaterials </a:t>
            </a:r>
            <a:r>
              <a:rPr lang="en-US" sz="1800">
                <a:effectLst/>
                <a:ea typeface="Times New Roman" panose="02020603050405020304" pitchFamily="18" charset="0"/>
                <a:cs typeface="Arial" panose="020B0604020202020204" pitchFamily="34" charset="0"/>
              </a:rPr>
              <a:t>at photon, neutron and ion large-scale facilities </a:t>
            </a:r>
          </a:p>
        </p:txBody>
      </p:sp>
      <p:sp>
        <p:nvSpPr>
          <p:cNvPr id="30" name="TextBox 29">
            <a:extLst>
              <a:ext uri="{FF2B5EF4-FFF2-40B4-BE49-F238E27FC236}">
                <a16:creationId xmlns:a16="http://schemas.microsoft.com/office/drawing/2014/main" id="{9AAD9E0C-23C8-9808-9E09-9D0B8FBF2A31}"/>
              </a:ext>
            </a:extLst>
          </p:cNvPr>
          <p:cNvSpPr txBox="1"/>
          <p:nvPr/>
        </p:nvSpPr>
        <p:spPr>
          <a:xfrm>
            <a:off x="6079410" y="4377812"/>
            <a:ext cx="3054941" cy="1908215"/>
          </a:xfrm>
          <a:prstGeom prst="rect">
            <a:avLst/>
          </a:prstGeom>
          <a:noFill/>
        </p:spPr>
        <p:txBody>
          <a:bodyPr wrap="square">
            <a:spAutoFit/>
          </a:bodyPr>
          <a:lstStyle/>
          <a:p>
            <a:pPr>
              <a:spcAft>
                <a:spcPts val="1200"/>
              </a:spcAft>
            </a:pPr>
            <a:r>
              <a:rPr lang="en-GB" sz="1800" b="1">
                <a:effectLst/>
                <a:ea typeface="Times New Roman" panose="02020603050405020304" pitchFamily="18" charset="0"/>
                <a:cs typeface="Arial" panose="020B0604020202020204" pitchFamily="34" charset="0"/>
              </a:rPr>
              <a:t>WP4 </a:t>
            </a:r>
            <a:r>
              <a:rPr lang="en-GB" sz="1800">
                <a:effectLst/>
                <a:ea typeface="Times New Roman" panose="02020603050405020304" pitchFamily="18" charset="0"/>
                <a:cs typeface="Arial" panose="020B0604020202020204" pitchFamily="34" charset="0"/>
              </a:rPr>
              <a:t>(DESY-HIBEF at EU.XFEL, DESY, GSI, FZJ)</a:t>
            </a:r>
            <a:endParaRPr lang="en-GB" sz="1800" b="1">
              <a:effectLst/>
              <a:ea typeface="Times New Roman" panose="02020603050405020304" pitchFamily="18" charset="0"/>
              <a:cs typeface="Arial" panose="020B0604020202020204" pitchFamily="34" charset="0"/>
            </a:endParaRPr>
          </a:p>
          <a:p>
            <a:pPr lvl="0"/>
            <a:r>
              <a:rPr lang="en-GB" sz="1800">
                <a:effectLst/>
                <a:ea typeface="Times New Roman" panose="02020603050405020304" pitchFamily="18" charset="0"/>
                <a:cs typeface="Arial" panose="020B0604020202020204" pitchFamily="34" charset="0"/>
              </a:rPr>
              <a:t>Investigating thermodynamic pathways under extreme conditions </a:t>
            </a:r>
            <a:r>
              <a:rPr lang="en-GB" sz="1800" b="1">
                <a:effectLst/>
                <a:ea typeface="Times New Roman" panose="02020603050405020304" pitchFamily="18" charset="0"/>
                <a:cs typeface="Arial" panose="020B0604020202020204" pitchFamily="34" charset="0"/>
              </a:rPr>
              <a:t>at various time scales </a:t>
            </a:r>
          </a:p>
        </p:txBody>
      </p:sp>
      <p:sp>
        <p:nvSpPr>
          <p:cNvPr id="35" name="Data reduction for photon and neutron science">
            <a:extLst>
              <a:ext uri="{FF2B5EF4-FFF2-40B4-BE49-F238E27FC236}">
                <a16:creationId xmlns:a16="http://schemas.microsoft.com/office/drawing/2014/main" id="{18BCBBF0-69A6-B59D-C599-E5D805AD79D8}"/>
              </a:ext>
            </a:extLst>
          </p:cNvPr>
          <p:cNvSpPr txBox="1">
            <a:spLocks/>
          </p:cNvSpPr>
          <p:nvPr/>
        </p:nvSpPr>
        <p:spPr>
          <a:xfrm>
            <a:off x="407987" y="222015"/>
            <a:ext cx="11376026" cy="451098"/>
          </a:xfrm>
          <a:prstGeom prst="rect">
            <a:avLst/>
          </a:prstGeom>
        </p:spPr>
        <p:txBody>
          <a:bodyPr vert="horz" lIns="0" tIns="0" rIns="0" bIns="0" rtlCol="0" anchor="t">
            <a:normAutofit fontScale="97500" lnSpcReduction="10000"/>
          </a:bodyPr>
          <a:lstStyle>
            <a:lvl1pPr algn="l" defTabSz="914400" rtl="0" eaLnBrk="1" latinLnBrk="0" hangingPunct="1">
              <a:lnSpc>
                <a:spcPct val="90000"/>
              </a:lnSpc>
              <a:spcBef>
                <a:spcPct val="0"/>
              </a:spcBef>
              <a:buNone/>
              <a:defRPr sz="3000" b="1" kern="1200">
                <a:solidFill>
                  <a:srgbClr val="009FDF"/>
                </a:solidFill>
                <a:latin typeface="Arial"/>
                <a:ea typeface="Arial"/>
                <a:cs typeface="Arial"/>
                <a:sym typeface="Arial"/>
              </a:defRPr>
            </a:lvl1pPr>
          </a:lstStyle>
          <a:p>
            <a:pPr algn="ctr"/>
            <a:r>
              <a:rPr lang="de-DE" sz="3600" dirty="0">
                <a:latin typeface="+mn-lt"/>
              </a:rPr>
              <a:t>MATerials under High Pressure (MATHIPE)</a:t>
            </a:r>
          </a:p>
        </p:txBody>
      </p:sp>
      <p:sp>
        <p:nvSpPr>
          <p:cNvPr id="37" name="TextBox 36">
            <a:extLst>
              <a:ext uri="{FF2B5EF4-FFF2-40B4-BE49-F238E27FC236}">
                <a16:creationId xmlns:a16="http://schemas.microsoft.com/office/drawing/2014/main" id="{CEA561E4-B65B-CAC8-B872-E0718A5AE5CB}"/>
              </a:ext>
            </a:extLst>
          </p:cNvPr>
          <p:cNvSpPr txBox="1"/>
          <p:nvPr/>
        </p:nvSpPr>
        <p:spPr>
          <a:xfrm>
            <a:off x="159691" y="690648"/>
            <a:ext cx="11872618" cy="1200329"/>
          </a:xfrm>
          <a:prstGeom prst="rect">
            <a:avLst/>
          </a:prstGeom>
          <a:noFill/>
        </p:spPr>
        <p:txBody>
          <a:bodyPr wrap="square" rtlCol="0">
            <a:spAutoFit/>
          </a:bodyPr>
          <a:lstStyle/>
          <a:p>
            <a:pPr algn="ctr"/>
            <a:r>
              <a:rPr lang="en-US" sz="2400" b="1">
                <a:solidFill>
                  <a:srgbClr val="FF5B00"/>
                </a:solidFill>
                <a:cs typeface="Arial" panose="020B0604020202020204" pitchFamily="34" charset="0"/>
              </a:rPr>
              <a:t>Discovery of new materials </a:t>
            </a:r>
            <a:r>
              <a:rPr lang="en-US" sz="2400">
                <a:solidFill>
                  <a:srgbClr val="FF5B00"/>
                </a:solidFill>
                <a:cs typeface="Arial" panose="020B0604020202020204" pitchFamily="34" charset="0"/>
              </a:rPr>
              <a:t>and </a:t>
            </a:r>
            <a:r>
              <a:rPr lang="en-US" sz="2400" b="1">
                <a:solidFill>
                  <a:srgbClr val="FF5B00"/>
                </a:solidFill>
                <a:cs typeface="Arial" panose="020B0604020202020204" pitchFamily="34" charset="0"/>
              </a:rPr>
              <a:t>exploration of their properties</a:t>
            </a:r>
            <a:r>
              <a:rPr lang="en-US" sz="2400">
                <a:solidFill>
                  <a:srgbClr val="FF5B00"/>
                </a:solidFill>
                <a:cs typeface="Arial" panose="020B0604020202020204" pitchFamily="34" charset="0"/>
              </a:rPr>
              <a:t> and phase equilibria under </a:t>
            </a:r>
            <a:r>
              <a:rPr lang="en-US" sz="2400" b="1">
                <a:solidFill>
                  <a:srgbClr val="FF5B00"/>
                </a:solidFill>
                <a:cs typeface="Arial" panose="020B0604020202020204" pitchFamily="34" charset="0"/>
              </a:rPr>
              <a:t>extreme conditions </a:t>
            </a:r>
            <a:r>
              <a:rPr lang="en-US" sz="2400">
                <a:solidFill>
                  <a:srgbClr val="FF5B00"/>
                </a:solidFill>
                <a:cs typeface="Arial" panose="020B0604020202020204" pitchFamily="34" charset="0"/>
              </a:rPr>
              <a:t>(high pressure and temperature) </a:t>
            </a:r>
            <a:r>
              <a:rPr lang="en-US" sz="2400" b="1">
                <a:solidFill>
                  <a:srgbClr val="FF5B00"/>
                </a:solidFill>
                <a:cs typeface="Arial" panose="020B0604020202020204" pitchFamily="34" charset="0"/>
              </a:rPr>
              <a:t>synergetically</a:t>
            </a:r>
            <a:r>
              <a:rPr lang="en-US" sz="2400">
                <a:solidFill>
                  <a:srgbClr val="FF5B00"/>
                </a:solidFill>
                <a:cs typeface="Arial" panose="020B0604020202020204" pitchFamily="34" charset="0"/>
              </a:rPr>
              <a:t> </a:t>
            </a:r>
            <a:r>
              <a:rPr lang="en-US" sz="2400" b="1">
                <a:solidFill>
                  <a:srgbClr val="FF5B00"/>
                </a:solidFill>
                <a:cs typeface="Arial" panose="020B0604020202020204" pitchFamily="34" charset="0"/>
              </a:rPr>
              <a:t>exploiting the unique photon, neutrons and ion facilities</a:t>
            </a:r>
            <a:r>
              <a:rPr lang="en-US" sz="2400">
                <a:solidFill>
                  <a:srgbClr val="FF5B00"/>
                </a:solidFill>
                <a:cs typeface="Arial" panose="020B0604020202020204" pitchFamily="34" charset="0"/>
              </a:rPr>
              <a:t> of the participating Helmholtz Centers.</a:t>
            </a:r>
          </a:p>
        </p:txBody>
      </p:sp>
      <p:pic>
        <p:nvPicPr>
          <p:cNvPr id="40" name="Picture 10">
            <a:extLst>
              <a:ext uri="{FF2B5EF4-FFF2-40B4-BE49-F238E27FC236}">
                <a16:creationId xmlns:a16="http://schemas.microsoft.com/office/drawing/2014/main" id="{75B86BCE-574B-02E5-A221-E16642D489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5654" y="1890977"/>
            <a:ext cx="2334198" cy="2160000"/>
          </a:xfrm>
          <a:prstGeom prst="rect">
            <a:avLst/>
          </a:prstGeom>
        </p:spPr>
      </p:pic>
      <p:pic>
        <p:nvPicPr>
          <p:cNvPr id="41" name="Picture 4">
            <a:extLst>
              <a:ext uri="{FF2B5EF4-FFF2-40B4-BE49-F238E27FC236}">
                <a16:creationId xmlns:a16="http://schemas.microsoft.com/office/drawing/2014/main" id="{74161EC9-F8A8-3C10-ABF2-DC66DE5B7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4351" y="4327661"/>
            <a:ext cx="2702164" cy="2319327"/>
          </a:xfrm>
          <a:prstGeom prst="rect">
            <a:avLst/>
          </a:prstGeom>
        </p:spPr>
      </p:pic>
      <p:pic>
        <p:nvPicPr>
          <p:cNvPr id="43" name="Picture 42">
            <a:extLst>
              <a:ext uri="{FF2B5EF4-FFF2-40B4-BE49-F238E27FC236}">
                <a16:creationId xmlns:a16="http://schemas.microsoft.com/office/drawing/2014/main" id="{EA8BF302-6154-8019-F582-ACA43A5F8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8179" y="1935942"/>
            <a:ext cx="2055991" cy="2055991"/>
          </a:xfrm>
          <a:prstGeom prst="rect">
            <a:avLst/>
          </a:prstGeom>
        </p:spPr>
      </p:pic>
      <p:sp>
        <p:nvSpPr>
          <p:cNvPr id="47" name="Rechteck 7">
            <a:extLst>
              <a:ext uri="{FF2B5EF4-FFF2-40B4-BE49-F238E27FC236}">
                <a16:creationId xmlns:a16="http://schemas.microsoft.com/office/drawing/2014/main" id="{30ADE02E-C8F3-290C-E243-8F2F52A7C4D0}"/>
              </a:ext>
            </a:extLst>
          </p:cNvPr>
          <p:cNvSpPr/>
          <p:nvPr/>
        </p:nvSpPr>
        <p:spPr>
          <a:xfrm>
            <a:off x="8163263" y="3946014"/>
            <a:ext cx="3848751" cy="307777"/>
          </a:xfrm>
          <a:prstGeom prst="rect">
            <a:avLst/>
          </a:prstGeom>
        </p:spPr>
        <p:txBody>
          <a:bodyPr wrap="square">
            <a:spAutoFit/>
          </a:bodyPr>
          <a:lstStyle/>
          <a:p>
            <a:pPr marL="1097280"/>
            <a:r>
              <a:rPr lang="de-DE" sz="1400" dirty="0"/>
              <a:t> </a:t>
            </a:r>
            <a:r>
              <a:rPr lang="de-DE" sz="1100" dirty="0">
                <a:cs typeface="Times New Roman" panose="02020603050405020304" pitchFamily="18" charset="0"/>
              </a:rPr>
              <a:t>W. Wu </a:t>
            </a:r>
            <a:r>
              <a:rPr lang="de-DE" sz="1100" i="1" dirty="0">
                <a:cs typeface="Times New Roman" panose="02020603050405020304" pitchFamily="18" charset="0"/>
              </a:rPr>
              <a:t>et al.</a:t>
            </a:r>
            <a:r>
              <a:rPr lang="de-DE" sz="1100" dirty="0">
                <a:cs typeface="Times New Roman" panose="02020603050405020304" pitchFamily="18" charset="0"/>
              </a:rPr>
              <a:t>, </a:t>
            </a:r>
            <a:r>
              <a:rPr lang="de-DE" sz="1100" i="1" dirty="0">
                <a:cs typeface="Times New Roman" panose="02020603050405020304" pitchFamily="18" charset="0"/>
              </a:rPr>
              <a:t>Nat. </a:t>
            </a:r>
            <a:r>
              <a:rPr lang="de-DE" sz="1100" i="1" dirty="0" err="1">
                <a:cs typeface="Times New Roman" panose="02020603050405020304" pitchFamily="18" charset="0"/>
              </a:rPr>
              <a:t>Commun</a:t>
            </a:r>
            <a:r>
              <a:rPr lang="de-DE" sz="1100" i="1" dirty="0">
                <a:cs typeface="Times New Roman" panose="02020603050405020304" pitchFamily="18" charset="0"/>
              </a:rPr>
              <a:t>. </a:t>
            </a:r>
            <a:r>
              <a:rPr lang="de-DE" sz="1100" b="1" dirty="0">
                <a:cs typeface="Times New Roman" panose="02020603050405020304" pitchFamily="18" charset="0"/>
              </a:rPr>
              <a:t>5</a:t>
            </a:r>
            <a:r>
              <a:rPr lang="de-DE" sz="1100" dirty="0">
                <a:cs typeface="Times New Roman" panose="02020603050405020304" pitchFamily="18" charset="0"/>
              </a:rPr>
              <a:t>, 5508 (2014)</a:t>
            </a:r>
          </a:p>
        </p:txBody>
      </p:sp>
      <p:sp>
        <p:nvSpPr>
          <p:cNvPr id="51" name="Rectangle 50">
            <a:extLst>
              <a:ext uri="{FF2B5EF4-FFF2-40B4-BE49-F238E27FC236}">
                <a16:creationId xmlns:a16="http://schemas.microsoft.com/office/drawing/2014/main" id="{DCDAF80E-A727-6D17-C82A-2BA9D8756563}"/>
              </a:ext>
            </a:extLst>
          </p:cNvPr>
          <p:cNvSpPr/>
          <p:nvPr/>
        </p:nvSpPr>
        <p:spPr>
          <a:xfrm>
            <a:off x="2941281" y="3975794"/>
            <a:ext cx="3169785" cy="261610"/>
          </a:xfrm>
          <a:prstGeom prst="rect">
            <a:avLst/>
          </a:prstGeom>
        </p:spPr>
        <p:txBody>
          <a:bodyPr wrap="square">
            <a:spAutoFit/>
          </a:bodyPr>
          <a:lstStyle/>
          <a:p>
            <a:pPr algn="ctr"/>
            <a:r>
              <a:rPr lang="nb-NO" sz="1100" dirty="0">
                <a:solidFill>
                  <a:srgbClr val="003300"/>
                </a:solidFill>
              </a:rPr>
              <a:t>P. Golle-Leidreiter </a:t>
            </a:r>
            <a:r>
              <a:rPr lang="nb-NO" sz="1100" i="1" dirty="0">
                <a:solidFill>
                  <a:srgbClr val="003300"/>
                </a:solidFill>
              </a:rPr>
              <a:t>et al. </a:t>
            </a:r>
            <a:r>
              <a:rPr lang="nb-NO" sz="700" dirty="0">
                <a:solidFill>
                  <a:srgbClr val="003300"/>
                </a:solidFill>
              </a:rPr>
              <a:t>.</a:t>
            </a:r>
            <a:r>
              <a:rPr lang="en-US" sz="1100" b="0" dirty="0">
                <a:solidFill>
                  <a:schemeClr val="tx1"/>
                </a:solidFill>
                <a:ea typeface="Calibri" panose="020F0502020204030204" pitchFamily="34" charset="0"/>
              </a:rPr>
              <a:t> </a:t>
            </a:r>
            <a:r>
              <a:rPr lang="de-DE" sz="1100" i="1" dirty="0">
                <a:solidFill>
                  <a:srgbClr val="454340"/>
                </a:solidFill>
              </a:rPr>
              <a:t>Acta </a:t>
            </a:r>
            <a:r>
              <a:rPr lang="de-DE" sz="1100" i="1" dirty="0" err="1">
                <a:solidFill>
                  <a:srgbClr val="454340"/>
                </a:solidFill>
              </a:rPr>
              <a:t>Cryst</a:t>
            </a:r>
            <a:r>
              <a:rPr lang="de-DE" sz="1100" i="1" dirty="0">
                <a:solidFill>
                  <a:srgbClr val="454340"/>
                </a:solidFill>
              </a:rPr>
              <a:t>. </a:t>
            </a:r>
            <a:r>
              <a:rPr lang="de-DE" sz="1100" dirty="0">
                <a:solidFill>
                  <a:srgbClr val="454340"/>
                </a:solidFill>
              </a:rPr>
              <a:t>(2024) B80 </a:t>
            </a:r>
            <a:endParaRPr lang="en-US" sz="1200" dirty="0">
              <a:solidFill>
                <a:schemeClr val="tx1"/>
              </a:solidFill>
              <a:ea typeface="Calibri" panose="020F0502020204030204" pitchFamily="34" charset="0"/>
            </a:endParaRPr>
          </a:p>
        </p:txBody>
      </p:sp>
      <p:pic>
        <p:nvPicPr>
          <p:cNvPr id="52" name="Grafik 77">
            <a:extLst>
              <a:ext uri="{FF2B5EF4-FFF2-40B4-BE49-F238E27FC236}">
                <a16:creationId xmlns:a16="http://schemas.microsoft.com/office/drawing/2014/main" id="{83702945-05B3-778E-22D2-00ECB95F01D5}"/>
              </a:ext>
            </a:extLst>
          </p:cNvPr>
          <p:cNvPicPr>
            <a:picLocks noChangeAspect="1"/>
          </p:cNvPicPr>
          <p:nvPr/>
        </p:nvPicPr>
        <p:blipFill rotWithShape="1">
          <a:blip r:embed="rId6">
            <a:extLst>
              <a:ext uri="{28A0092B-C50C-407E-A947-70E740481C1C}">
                <a14:useLocalDpi xmlns:a14="http://schemas.microsoft.com/office/drawing/2010/main"/>
              </a:ext>
            </a:extLst>
          </a:blip>
          <a:stretch/>
        </p:blipFill>
        <p:spPr>
          <a:xfrm>
            <a:off x="3324899" y="4379385"/>
            <a:ext cx="2599633" cy="2196000"/>
          </a:xfrm>
          <a:prstGeom prst="rect">
            <a:avLst/>
          </a:prstGeom>
        </p:spPr>
      </p:pic>
    </p:spTree>
    <p:extLst>
      <p:ext uri="{BB962C8B-B14F-4D97-AF65-F5344CB8AC3E}">
        <p14:creationId xmlns:p14="http://schemas.microsoft.com/office/powerpoint/2010/main" val="139068985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2132</TotalTime>
  <Words>629</Words>
  <Application>Microsoft Macintosh PowerPoint</Application>
  <PresentationFormat>Widescreen</PresentationFormat>
  <Paragraphs>45</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m.e.toimilmolares@gsi.de</dc:creator>
  <cp:lastModifiedBy>Eugenia Toimil-Molares</cp:lastModifiedBy>
  <cp:revision>11</cp:revision>
  <dcterms:created xsi:type="dcterms:W3CDTF">2024-08-05T18:39:06Z</dcterms:created>
  <dcterms:modified xsi:type="dcterms:W3CDTF">2026-02-23T07:59:13Z</dcterms:modified>
</cp:coreProperties>
</file>