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0" r:id="rId3"/>
    <p:sldId id="311" r:id="rId4"/>
    <p:sldId id="313" r:id="rId5"/>
    <p:sldId id="312" r:id="rId6"/>
    <p:sldId id="259" r:id="rId7"/>
    <p:sldId id="269" r:id="rId8"/>
    <p:sldId id="271" r:id="rId9"/>
    <p:sldId id="262" r:id="rId10"/>
    <p:sldId id="266" r:id="rId11"/>
    <p:sldId id="263" r:id="rId12"/>
    <p:sldId id="264" r:id="rId13"/>
    <p:sldId id="267" r:id="rId14"/>
    <p:sldId id="265" r:id="rId15"/>
    <p:sldId id="273" r:id="rId16"/>
    <p:sldId id="260" r:id="rId17"/>
    <p:sldId id="314" r:id="rId18"/>
    <p:sldId id="261" r:id="rId19"/>
    <p:sldId id="270" r:id="rId20"/>
    <p:sldId id="268" r:id="rId2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327"/>
    <a:srgbClr val="88BDD8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214" d="100"/>
          <a:sy n="214" d="100"/>
        </p:scale>
        <p:origin x="234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4602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46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55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Frank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showed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DECELERATOR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DeviceAutomator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I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DeviceAutomator</a:t>
            </a:r>
            <a:r>
              <a:rPr lang="de-DE" dirty="0"/>
              <a:t>, but I will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and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HITRAP </a:t>
            </a:r>
            <a:r>
              <a:rPr lang="de-DE" dirty="0" err="1"/>
              <a:t>beamline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94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34268" y="4343400"/>
            <a:ext cx="6431028" cy="4114800"/>
          </a:xfrm>
        </p:spPr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measurents</a:t>
            </a:r>
            <a:r>
              <a:rPr lang="de-DE" dirty="0"/>
              <a:t> /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HITRAP </a:t>
            </a:r>
            <a:r>
              <a:rPr lang="de-DE" dirty="0" err="1"/>
              <a:t>beamline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comprises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the</a:t>
            </a:r>
            <a:r>
              <a:rPr lang="de-DE" dirty="0"/>
              <a:t> HITRAP EBIT </a:t>
            </a:r>
            <a:r>
              <a:rPr lang="de-DE" dirty="0" err="1"/>
              <a:t>ion</a:t>
            </a:r>
            <a:r>
              <a:rPr lang="de-DE" dirty="0"/>
              <a:t> source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58 </a:t>
            </a:r>
            <a:r>
              <a:rPr lang="de-DE" dirty="0" err="1"/>
              <a:t>electrostatic</a:t>
            </a:r>
            <a:r>
              <a:rPr lang="de-DE" dirty="0"/>
              <a:t> </a:t>
            </a:r>
            <a:r>
              <a:rPr lang="de-DE" dirty="0" err="1"/>
              <a:t>elements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3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positions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challenge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efficiently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settings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58 </a:t>
            </a:r>
            <a:r>
              <a:rPr lang="de-DE" dirty="0" err="1"/>
              <a:t>parameters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an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scanned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58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stepwise</a:t>
            </a:r>
            <a:r>
              <a:rPr lang="de-DE" dirty="0"/>
              <a:t> in </a:t>
            </a:r>
            <a:r>
              <a:rPr lang="de-DE" dirty="0" err="1"/>
              <a:t>ranges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1000 V and 100 Volts </a:t>
            </a:r>
            <a:r>
              <a:rPr lang="de-DE" dirty="0" err="1"/>
              <a:t>with</a:t>
            </a:r>
            <a:r>
              <a:rPr lang="de-DE" dirty="0"/>
              <a:t> 1 V </a:t>
            </a:r>
            <a:r>
              <a:rPr lang="de-DE" dirty="0" err="1"/>
              <a:t>or</a:t>
            </a:r>
            <a:r>
              <a:rPr lang="de-DE" dirty="0"/>
              <a:t> 0.1 Volts </a:t>
            </a:r>
            <a:r>
              <a:rPr lang="de-DE" dirty="0" err="1"/>
              <a:t>granularity</a:t>
            </a:r>
            <a:r>
              <a:rPr lang="de-DE" dirty="0"/>
              <a:t>: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size</a:t>
            </a:r>
            <a:r>
              <a:rPr lang="de-DE" dirty="0"/>
              <a:t> 1000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58.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stepping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 Hz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10^166 </a:t>
            </a:r>
            <a:r>
              <a:rPr lang="de-DE" dirty="0" err="1"/>
              <a:t>years</a:t>
            </a:r>
            <a:r>
              <a:rPr lang="de-DE" dirty="0"/>
              <a:t>…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something</a:t>
            </a:r>
            <a:r>
              <a:rPr lang="de-DE" dirty="0">
                <a:sym typeface="Wingdings" panose="05000000000000000000" pitchFamily="2" charset="2"/>
              </a:rPr>
              <a:t> different.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16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6200" y="4343400"/>
            <a:ext cx="6634438" cy="4114800"/>
          </a:xfrm>
        </p:spPr>
        <p:txBody>
          <a:bodyPr/>
          <a:lstStyle/>
          <a:p>
            <a:r>
              <a:rPr lang="de-DE" dirty="0" err="1"/>
              <a:t>Currently</a:t>
            </a:r>
            <a:r>
              <a:rPr lang="de-DE" dirty="0"/>
              <a:t>, </a:t>
            </a:r>
            <a:r>
              <a:rPr lang="de-DE" dirty="0" err="1"/>
              <a:t>two</a:t>
            </a:r>
            <a:r>
              <a:rPr lang="de-DE" dirty="0"/>
              <a:t> large </a:t>
            </a:r>
            <a:r>
              <a:rPr lang="de-DE" dirty="0" err="1"/>
              <a:t>range</a:t>
            </a:r>
            <a:r>
              <a:rPr lang="de-DE" dirty="0"/>
              <a:t> /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purpose</a:t>
            </a:r>
            <a:r>
              <a:rPr lang="de-DE" dirty="0"/>
              <a:t> </a:t>
            </a:r>
            <a:r>
              <a:rPr lang="de-DE" dirty="0" err="1"/>
              <a:t>optimizers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Device-</a:t>
            </a:r>
            <a:r>
              <a:rPr lang="de-DE" dirty="0" err="1"/>
              <a:t>Automator</a:t>
            </a:r>
            <a:r>
              <a:rPr lang="de-DE" dirty="0"/>
              <a:t>: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Genetic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paradigm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besed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paradigm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/>
              <a:t>… </a:t>
            </a:r>
            <a:r>
              <a:rPr lang="de-DE" dirty="0" err="1"/>
              <a:t>currently</a:t>
            </a:r>
            <a:r>
              <a:rPr lang="de-DE" dirty="0"/>
              <a:t> I am </a:t>
            </a:r>
            <a:r>
              <a:rPr lang="de-DE" dirty="0" err="1"/>
              <a:t>investigating</a:t>
            </a:r>
            <a:r>
              <a:rPr lang="de-DE" dirty="0"/>
              <a:t> a BOBYQA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r>
              <a:rPr lang="de-DE" dirty="0"/>
              <a:t>Given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restrictions</a:t>
            </a:r>
            <a:r>
              <a:rPr lang="de-DE" dirty="0"/>
              <a:t>, I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, so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keydifferences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Genetic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Bayesian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Device-</a:t>
            </a:r>
            <a:r>
              <a:rPr lang="de-DE" dirty="0" err="1"/>
              <a:t>Automator</a:t>
            </a:r>
            <a:endParaRPr lang="de-DE" dirty="0"/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SLIDE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07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37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6200" y="4343400"/>
            <a:ext cx="6710008" cy="4906398"/>
          </a:xfrm>
        </p:spPr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rough</a:t>
            </a:r>
            <a:r>
              <a:rPr lang="de-DE" dirty="0"/>
              <a:t> </a:t>
            </a:r>
            <a:r>
              <a:rPr lang="de-DE" dirty="0" err="1"/>
              <a:t>sketch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Device-</a:t>
            </a:r>
            <a:r>
              <a:rPr lang="de-DE" dirty="0" err="1"/>
              <a:t>Automator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 and </a:t>
            </a:r>
            <a:r>
              <a:rPr lang="de-DE" dirty="0" err="1"/>
              <a:t>bulding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.</a:t>
            </a:r>
          </a:p>
          <a:p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Here, I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UI in ist </a:t>
            </a:r>
            <a:r>
              <a:rPr lang="de-DE" dirty="0" err="1"/>
              <a:t>newest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rolled</a:t>
            </a:r>
            <a:r>
              <a:rPr lang="de-DE" dirty="0"/>
              <a:t> out.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The UI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scans</a:t>
            </a:r>
            <a:r>
              <a:rPr lang="de-DE" dirty="0"/>
              <a:t>,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scanned</a:t>
            </a:r>
            <a:r>
              <a:rPr lang="de-DE" dirty="0"/>
              <a:t>, beam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per </a:t>
            </a:r>
            <a:r>
              <a:rPr lang="de-DE" dirty="0" err="1"/>
              <a:t>parameter</a:t>
            </a:r>
            <a:r>
              <a:rPr lang="de-DE" dirty="0"/>
              <a:t> an so </a:t>
            </a:r>
            <a:r>
              <a:rPr lang="de-DE" dirty="0" err="1"/>
              <a:t>forth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UI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beam </a:t>
            </a:r>
            <a:r>
              <a:rPr lang="de-DE" dirty="0" err="1"/>
              <a:t>instruments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visualized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progresses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I </a:t>
            </a:r>
            <a:r>
              <a:rPr lang="de-DE" dirty="0" err="1"/>
              <a:t>put</a:t>
            </a:r>
            <a:r>
              <a:rPr lang="de-DE" dirty="0"/>
              <a:t> a </a:t>
            </a:r>
            <a:r>
              <a:rPr lang="de-DE" dirty="0" err="1"/>
              <a:t>screenshot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. The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for</a:t>
            </a:r>
            <a:br>
              <a:rPr lang="de-DE" dirty="0"/>
            </a:b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General: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generating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BI </a:t>
            </a:r>
            <a:r>
              <a:rPr lang="de-DE" dirty="0" err="1"/>
              <a:t>readout</a:t>
            </a:r>
            <a:r>
              <a:rPr lang="de-DE" dirty="0"/>
              <a:t>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 err="1"/>
              <a:t>readout</a:t>
            </a:r>
            <a:r>
              <a:rPr lang="de-DE" dirty="0"/>
              <a:t> </a:t>
            </a:r>
            <a:r>
              <a:rPr lang="de-DE" dirty="0" err="1"/>
              <a:t>repetitions</a:t>
            </a:r>
            <a:r>
              <a:rPr lang="de-DE" dirty="0"/>
              <a:t>,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 </a:t>
            </a:r>
            <a:r>
              <a:rPr lang="de-DE" dirty="0" err="1"/>
              <a:t>setting</a:t>
            </a:r>
            <a:r>
              <a:rPr lang="de-DE" dirty="0"/>
              <a:t> and </a:t>
            </a:r>
            <a:r>
              <a:rPr lang="de-DE" dirty="0" err="1"/>
              <a:t>readout</a:t>
            </a:r>
            <a:r>
              <a:rPr lang="de-DE" dirty="0"/>
              <a:t>,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Setting </a:t>
            </a:r>
            <a:r>
              <a:rPr lang="de-DE" dirty="0" err="1"/>
              <a:t>values</a:t>
            </a:r>
            <a:r>
              <a:rPr lang="de-DE" dirty="0"/>
              <a:t>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 err="1"/>
              <a:t>Behavior</a:t>
            </a:r>
            <a:r>
              <a:rPr lang="de-DE" dirty="0"/>
              <a:t> at </a:t>
            </a:r>
            <a:r>
              <a:rPr lang="de-DE" dirty="0" err="1"/>
              <a:t>ending</a:t>
            </a:r>
            <a:r>
              <a:rPr lang="de-DE" dirty="0"/>
              <a:t> a </a:t>
            </a:r>
            <a:r>
              <a:rPr lang="de-DE" dirty="0" err="1"/>
              <a:t>scan</a:t>
            </a:r>
            <a:r>
              <a:rPr lang="de-DE" dirty="0"/>
              <a:t> (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last, </a:t>
            </a:r>
            <a:r>
              <a:rPr lang="de-DE" dirty="0" err="1"/>
              <a:t>best</a:t>
            </a:r>
            <a:r>
              <a:rPr lang="de-DE" dirty="0"/>
              <a:t>,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Perform </a:t>
            </a:r>
            <a:r>
              <a:rPr lang="de-DE" dirty="0" err="1"/>
              <a:t>bypass</a:t>
            </a:r>
            <a:r>
              <a:rPr lang="de-DE" dirty="0"/>
              <a:t> </a:t>
            </a:r>
            <a:r>
              <a:rPr lang="de-DE" dirty="0" err="1"/>
              <a:t>trims</a:t>
            </a:r>
            <a:endParaRPr lang="de-DE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 err="1"/>
              <a:t>Simulate</a:t>
            </a:r>
            <a:r>
              <a:rPr lang="de-DE" dirty="0"/>
              <a:t> </a:t>
            </a:r>
            <a:r>
              <a:rPr lang="de-DE" dirty="0" err="1"/>
              <a:t>trim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testing</a:t>
            </a:r>
            <a:endParaRPr lang="de-DE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Below </a:t>
            </a:r>
            <a:r>
              <a:rPr lang="de-DE" dirty="0" err="1"/>
              <a:t>the</a:t>
            </a:r>
            <a:r>
              <a:rPr lang="de-DE" dirty="0"/>
              <a:t> UI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„</a:t>
            </a:r>
            <a:r>
              <a:rPr lang="de-DE" dirty="0" err="1"/>
              <a:t>business</a:t>
            </a:r>
            <a:r>
              <a:rPr lang="de-DE" dirty="0"/>
              <a:t>“/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realizing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FAIR CS. </a:t>
            </a:r>
            <a:r>
              <a:rPr lang="de-DE" dirty="0" err="1"/>
              <a:t>Specifically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Orchestration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Setting </a:t>
            </a:r>
            <a:r>
              <a:rPr lang="de-DE" dirty="0" err="1"/>
              <a:t>scalar</a:t>
            </a:r>
            <a:r>
              <a:rPr lang="de-DE" dirty="0"/>
              <a:t> LSA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/>
              <a:t>Setting </a:t>
            </a:r>
            <a:r>
              <a:rPr lang="de-DE" dirty="0" err="1"/>
              <a:t>scalar</a:t>
            </a:r>
            <a:r>
              <a:rPr lang="de-DE" dirty="0"/>
              <a:t> JAPC-FESA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 err="1"/>
              <a:t>Subscription</a:t>
            </a:r>
            <a:r>
              <a:rPr lang="de-DE" dirty="0"/>
              <a:t> and </a:t>
            </a:r>
            <a:r>
              <a:rPr lang="de-DE" dirty="0" err="1"/>
              <a:t>readout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BI </a:t>
            </a:r>
            <a:r>
              <a:rPr lang="de-DE" dirty="0" err="1"/>
              <a:t>data</a:t>
            </a:r>
            <a:endParaRPr lang="de-D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Device-</a:t>
            </a:r>
            <a:r>
              <a:rPr lang="de-DE" dirty="0" err="1"/>
              <a:t>Automator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FESA REST API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lastest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a Device-</a:t>
            </a:r>
            <a:r>
              <a:rPr lang="de-DE" dirty="0" err="1"/>
              <a:t>Automator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Oracle </a:t>
            </a:r>
            <a:r>
              <a:rPr lang="de-DE" dirty="0" err="1"/>
              <a:t>database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stored</a:t>
            </a:r>
            <a:r>
              <a:rPr lang="de-DE" dirty="0"/>
              <a:t> (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ranges</a:t>
            </a:r>
            <a:r>
              <a:rPr lang="de-DE" dirty="0"/>
              <a:t>,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templates</a:t>
            </a:r>
            <a:r>
              <a:rPr lang="de-DE" dirty="0"/>
              <a:t>, …) and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coordinated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stored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stored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10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832162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B68EB-4916-47BE-BA0F-36C2BEFA7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CRYRING</a:t>
            </a:r>
            <a:br>
              <a:rPr lang="de-DE" dirty="0"/>
            </a:br>
            <a:r>
              <a:rPr lang="de-DE" sz="1600" dirty="0" err="1"/>
              <a:t>Machine</a:t>
            </a:r>
            <a:r>
              <a:rPr lang="de-DE" sz="1600" dirty="0"/>
              <a:t> Experiments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D3BDFC-331D-4D0F-B869-48C889E94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200" dirty="0"/>
              <a:t>W. Geithner, Z. Andelkovic, S. Fedotova, F. Herfurth, N. </a:t>
            </a:r>
            <a:r>
              <a:rPr lang="de-DE" sz="1200" dirty="0" err="1"/>
              <a:t>Kotovsky</a:t>
            </a:r>
            <a:r>
              <a:rPr lang="de-DE" sz="1200" dirty="0"/>
              <a:t>, C. Krantz, C. Mohr, N. Stallkamp, S. Trotsenko , G. Vorobyev</a:t>
            </a:r>
          </a:p>
        </p:txBody>
      </p:sp>
    </p:spTree>
    <p:extLst>
      <p:ext uri="{BB962C8B-B14F-4D97-AF65-F5344CB8AC3E}">
        <p14:creationId xmlns:p14="http://schemas.microsoft.com/office/powerpoint/2010/main" val="361101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DA045-90E0-4F4A-85EC-B2ADF5DF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Experiments at HITRAP: EBIT </a:t>
            </a:r>
            <a:r>
              <a:rPr lang="de-DE" dirty="0">
                <a:sym typeface="Symbol" panose="05050102010706020507" pitchFamily="18" charset="2"/>
              </a:rPr>
              <a:t> GTR6DC4</a:t>
            </a:r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978419E-0337-4AE2-839F-99F626E552A7}"/>
              </a:ext>
            </a:extLst>
          </p:cNvPr>
          <p:cNvGrpSpPr/>
          <p:nvPr/>
        </p:nvGrpSpPr>
        <p:grpSpPr>
          <a:xfrm>
            <a:off x="824929" y="918019"/>
            <a:ext cx="7494141" cy="4065525"/>
            <a:chOff x="1579564" y="886174"/>
            <a:chExt cx="7494141" cy="4065525"/>
          </a:xfrm>
        </p:grpSpPr>
        <p:sp>
          <p:nvSpPr>
            <p:cNvPr id="14" name="Flussdiagramm: Verbinder 13">
              <a:extLst>
                <a:ext uri="{FF2B5EF4-FFF2-40B4-BE49-F238E27FC236}">
                  <a16:creationId xmlns:a16="http://schemas.microsoft.com/office/drawing/2014/main" id="{D1C8E9A3-2AA8-4887-B91F-8CD5EF7EEE69}"/>
                </a:ext>
              </a:extLst>
            </p:cNvPr>
            <p:cNvSpPr/>
            <p:nvPr/>
          </p:nvSpPr>
          <p:spPr>
            <a:xfrm>
              <a:off x="8587587" y="1744337"/>
              <a:ext cx="338803" cy="319337"/>
            </a:xfrm>
            <a:prstGeom prst="flowChartConnector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24</a:t>
              </a: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2E19F19-5380-46DA-82D0-606C8ACBC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2674" y="886174"/>
              <a:ext cx="6741031" cy="3937626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46E49A4-D86F-4EAC-BC29-6152CD25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564" y="4495905"/>
              <a:ext cx="1510478" cy="393354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D3E506B-1DE2-4278-A20B-7A3C78D9E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504" y="4319869"/>
              <a:ext cx="815007" cy="63183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DC468E2-58DA-40FA-9BE4-DDD7B35D4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4365" y="4352437"/>
              <a:ext cx="453222" cy="489705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F717105F-4E61-4692-BEA1-A0794E8D35E1}"/>
              </a:ext>
            </a:extLst>
          </p:cNvPr>
          <p:cNvSpPr txBox="1"/>
          <p:nvPr/>
        </p:nvSpPr>
        <p:spPr>
          <a:xfrm>
            <a:off x="798804" y="4165236"/>
            <a:ext cx="1718804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RFQ-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decelerator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9F785FD-EBA5-47EA-BBED-5F422D256B6F}"/>
              </a:ext>
            </a:extLst>
          </p:cNvPr>
          <p:cNvSpPr txBox="1"/>
          <p:nvPr/>
        </p:nvSpPr>
        <p:spPr>
          <a:xfrm>
            <a:off x="4162801" y="3823198"/>
            <a:ext cx="125553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Cooler-trap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327D6ED-82F4-483D-BD7E-6DA8FD7EDA94}"/>
              </a:ext>
            </a:extLst>
          </p:cNvPr>
          <p:cNvSpPr txBox="1"/>
          <p:nvPr/>
        </p:nvSpPr>
        <p:spPr>
          <a:xfrm>
            <a:off x="5118889" y="2706715"/>
            <a:ext cx="163519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EBIT-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398000C-FA0D-4D92-B9B0-5556EAA952E7}"/>
              </a:ext>
            </a:extLst>
          </p:cNvPr>
          <p:cNvSpPr/>
          <p:nvPr/>
        </p:nvSpPr>
        <p:spPr>
          <a:xfrm>
            <a:off x="7832952" y="1342030"/>
            <a:ext cx="519478" cy="4158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FB82D14-A369-44CD-B797-9A8A848469D5}"/>
              </a:ext>
            </a:extLst>
          </p:cNvPr>
          <p:cNvSpPr txBox="1"/>
          <p:nvPr/>
        </p:nvSpPr>
        <p:spPr>
          <a:xfrm>
            <a:off x="-5847" y="1030373"/>
            <a:ext cx="5104616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runs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 Genetic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runs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0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7407493-F0E2-4C3A-97B7-69C76C77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149" y="2848328"/>
            <a:ext cx="3240000" cy="21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C4B94DB-2004-4BF5-8557-5A43DAD34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149" y="2848328"/>
            <a:ext cx="3240000" cy="216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742D38-79E8-47D8-99E4-A67DDCB0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: </a:t>
            </a:r>
            <a:r>
              <a:rPr lang="de-DE" dirty="0" err="1"/>
              <a:t>Bayesian</a:t>
            </a:r>
            <a:r>
              <a:rPr lang="de-DE" dirty="0"/>
              <a:t> EBIT -&gt; GTR6DC4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1C6E69-2032-48CD-A765-05D41F175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815" y="785420"/>
            <a:ext cx="3240000" cy="216000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5DC2E4F-3F97-4398-A253-0B9AE8BBC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00149" y="785420"/>
            <a:ext cx="3240001" cy="2160000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B3C8869-623B-4DFF-AEBE-2A427ADEB51E}"/>
              </a:ext>
            </a:extLst>
          </p:cNvPr>
          <p:cNvSpPr txBox="1"/>
          <p:nvPr/>
        </p:nvSpPr>
        <p:spPr>
          <a:xfrm>
            <a:off x="77336" y="930174"/>
            <a:ext cx="2675053" cy="37856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spcAft>
                <a:spcPts val="600"/>
              </a:spcAft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Mean ROI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maximum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4.5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~ 115%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Mean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maximum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: 1140</a:t>
            </a:r>
          </a:p>
          <a:p>
            <a:pPr marL="285750" indent="-285750" algn="l">
              <a:spcAft>
                <a:spcPts val="600"/>
              </a:spcAft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Mediocre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after ~350-400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  <a:buClr>
                <a:srgbClr val="FDBB63"/>
              </a:buClr>
            </a:pP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600"/>
              </a:spcAft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Sensitive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signal-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vs. parameter-range</a:t>
            </a:r>
          </a:p>
          <a:p>
            <a:pPr marL="285750" indent="-285750" algn="l">
              <a:spcAft>
                <a:spcPts val="600"/>
              </a:spcAft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LogExpectedImprovement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re-scaling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>
                <a:latin typeface="Script MT Bold" panose="03040602040607080904" pitchFamily="66" charset="0"/>
                <a:cs typeface="Calibri" panose="020F0502020204030204" pitchFamily="34" charset="0"/>
              </a:rPr>
              <a:t>O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</a:p>
          <a:p>
            <a:pPr marL="285750" indent="-285750" algn="l">
              <a:spcAft>
                <a:spcPts val="600"/>
              </a:spcAft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impacts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after ~ 500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BEF7262-98EE-462A-80E9-8F7BB1A35345}"/>
              </a:ext>
            </a:extLst>
          </p:cNvPr>
          <p:cNvSpPr txBox="1"/>
          <p:nvPr/>
        </p:nvSpPr>
        <p:spPr>
          <a:xfrm rot="20183284">
            <a:off x="4012442" y="1464860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stopped</a:t>
            </a:r>
            <a:r>
              <a:rPr lang="de-DE" dirty="0"/>
              <a:t> </a:t>
            </a:r>
            <a:r>
              <a:rPr lang="de-DE" dirty="0" err="1"/>
              <a:t>early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51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42D38-79E8-47D8-99E4-A67DDCB0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: Genetic EBIT -&gt; GTR6DC4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B3C8869-623B-4DFF-AEBE-2A427ADEB51E}"/>
              </a:ext>
            </a:extLst>
          </p:cNvPr>
          <p:cNvSpPr txBox="1"/>
          <p:nvPr/>
        </p:nvSpPr>
        <p:spPr>
          <a:xfrm>
            <a:off x="77336" y="1037230"/>
            <a:ext cx="2945059" cy="378565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Average maximum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: 4.7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Average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maximum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: ~1000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Usable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mediocre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after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averaged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366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internal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not (so) sensitive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width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More „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advantageous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disadvantageous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4B0BBE-62CE-4A7E-9C12-38BFB821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605" y="2625405"/>
            <a:ext cx="3771047" cy="25140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943461-24E8-4760-9012-DBA7F8258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396" y="732428"/>
            <a:ext cx="4089778" cy="27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9E7DA-C5BA-465B-84A4-8F0FF76A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: </a:t>
            </a:r>
            <a:r>
              <a:rPr lang="de-DE" dirty="0" err="1"/>
              <a:t>Bayesian</a:t>
            </a:r>
            <a:r>
              <a:rPr lang="de-DE" dirty="0"/>
              <a:t> EBIT -&gt; GTR5DC2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4D9C84-4419-4547-9A11-677904E6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82" y="887103"/>
            <a:ext cx="6853435" cy="40653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D66641C-BE37-491D-8F7C-FE24EC795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0" y="4616016"/>
            <a:ext cx="1510478" cy="3933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9AFB1F-92E3-4A59-B4FD-E3AB0FAA3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138" y="4447243"/>
            <a:ext cx="815007" cy="6318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9E03EE3-3533-4BBD-A55D-B4ED95A9A160}"/>
              </a:ext>
            </a:extLst>
          </p:cNvPr>
          <p:cNvSpPr txBox="1"/>
          <p:nvPr/>
        </p:nvSpPr>
        <p:spPr>
          <a:xfrm>
            <a:off x="3917679" y="3714650"/>
            <a:ext cx="125553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Cooler-trap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E105A7-B93C-4680-9D29-9E4A12D2C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593" y="4480921"/>
            <a:ext cx="453222" cy="48970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913C1E-8F6A-44D9-924A-E8E1A6361585}"/>
              </a:ext>
            </a:extLst>
          </p:cNvPr>
          <p:cNvSpPr txBox="1"/>
          <p:nvPr/>
        </p:nvSpPr>
        <p:spPr>
          <a:xfrm>
            <a:off x="343412" y="4263000"/>
            <a:ext cx="1718804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RFQ-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decelerator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8C952D-844E-4AF8-8949-DFBD2C5D6CFC}"/>
              </a:ext>
            </a:extLst>
          </p:cNvPr>
          <p:cNvSpPr txBox="1"/>
          <p:nvPr/>
        </p:nvSpPr>
        <p:spPr>
          <a:xfrm>
            <a:off x="4750394" y="2770401"/>
            <a:ext cx="163519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EBIT-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96CF987B-85BD-42C2-9CA0-A8D2927C4129}"/>
              </a:ext>
            </a:extLst>
          </p:cNvPr>
          <p:cNvSpPr/>
          <p:nvPr/>
        </p:nvSpPr>
        <p:spPr>
          <a:xfrm>
            <a:off x="3570856" y="3981067"/>
            <a:ext cx="338803" cy="319337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64AC7E1-E08B-4379-9877-CA545762F187}"/>
              </a:ext>
            </a:extLst>
          </p:cNvPr>
          <p:cNvSpPr/>
          <p:nvPr/>
        </p:nvSpPr>
        <p:spPr>
          <a:xfrm>
            <a:off x="3810614" y="4252523"/>
            <a:ext cx="519478" cy="180000"/>
          </a:xfrm>
          <a:prstGeom prst="rect">
            <a:avLst/>
          </a:prstGeom>
          <a:noFill/>
          <a:ln w="28575">
            <a:solidFill>
              <a:srgbClr val="FD03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CF16570-63AC-4B33-B5DF-5A97DA59DF3E}"/>
              </a:ext>
            </a:extLst>
          </p:cNvPr>
          <p:cNvSpPr txBox="1"/>
          <p:nvPr/>
        </p:nvSpPr>
        <p:spPr>
          <a:xfrm>
            <a:off x="-5847" y="1030373"/>
            <a:ext cx="3618721" cy="17543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58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 Genetic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runs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runs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converge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large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8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6B4C03A-E301-4357-ABB7-F8EAA4ED2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69" y="2793087"/>
            <a:ext cx="3240000" cy="216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54A9FC-E9ED-4B30-AABC-B5F7D0CC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: EBIT -&gt; GTR5DC2 Genetic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801E2D-3553-406A-9E71-7C53E836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674" y="1043105"/>
            <a:ext cx="3240000" cy="216000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85F6502-11A9-482D-8163-68275F165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9328" y="2554147"/>
            <a:ext cx="3240000" cy="2160000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7682168-2443-47A3-80C2-AE925B6CC241}"/>
              </a:ext>
            </a:extLst>
          </p:cNvPr>
          <p:cNvSpPr txBox="1"/>
          <p:nvPr/>
        </p:nvSpPr>
        <p:spPr>
          <a:xfrm>
            <a:off x="1563230" y="2833773"/>
            <a:ext cx="201850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ROI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current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BBFEB-C1C6-4B16-B494-5F177FAF28F4}"/>
              </a:ext>
            </a:extLst>
          </p:cNvPr>
          <p:cNvSpPr txBox="1"/>
          <p:nvPr/>
        </p:nvSpPr>
        <p:spPr>
          <a:xfrm>
            <a:off x="77337" y="1037230"/>
            <a:ext cx="2679954" cy="14773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Scan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performed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18h</a:t>
            </a: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reached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outperformed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human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A73E4F-ACCF-47B1-A7EC-B6AE718849F7}"/>
              </a:ext>
            </a:extLst>
          </p:cNvPr>
          <p:cNvSpPr txBox="1"/>
          <p:nvPr/>
        </p:nvSpPr>
        <p:spPr>
          <a:xfrm>
            <a:off x="5014821" y="3261393"/>
            <a:ext cx="187743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ROI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current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14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2E19F19-5380-46DA-82D0-606C8ACBC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197" y="918019"/>
            <a:ext cx="6741031" cy="39376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DDA045-90E0-4F4A-85EC-B2ADF5DF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EBIT </a:t>
            </a:r>
            <a:r>
              <a:rPr lang="de-DE" dirty="0">
                <a:sym typeface="Symbol" panose="05050102010706020507" pitchFamily="18" charset="2"/>
              </a:rPr>
              <a:t> GTR6DC4: </a:t>
            </a:r>
            <a:r>
              <a:rPr lang="de-DE" dirty="0" err="1">
                <a:sym typeface="Symbol" panose="05050102010706020507" pitchFamily="18" charset="2"/>
              </a:rPr>
              <a:t>Insights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from</a:t>
            </a:r>
            <a:r>
              <a:rPr lang="de-DE" dirty="0">
                <a:sym typeface="Symbol" panose="05050102010706020507" pitchFamily="18" charset="2"/>
              </a:rPr>
              <a:t> </a:t>
            </a:r>
            <a:r>
              <a:rPr lang="de-DE" dirty="0" err="1">
                <a:sym typeface="Symbol" panose="05050102010706020507" pitchFamily="18" charset="2"/>
              </a:rPr>
              <a:t>Collected</a:t>
            </a:r>
            <a:r>
              <a:rPr lang="de-DE" dirty="0">
                <a:sym typeface="Symbol" panose="05050102010706020507" pitchFamily="18" charset="2"/>
              </a:rPr>
              <a:t> Data</a:t>
            </a:r>
            <a:endParaRPr lang="de-DE" dirty="0"/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D1C8E9A3-2AA8-4887-B91F-8CD5EF7EEE69}"/>
              </a:ext>
            </a:extLst>
          </p:cNvPr>
          <p:cNvSpPr/>
          <p:nvPr/>
        </p:nvSpPr>
        <p:spPr>
          <a:xfrm>
            <a:off x="4304011" y="2412081"/>
            <a:ext cx="338803" cy="319337"/>
          </a:xfrm>
          <a:prstGeom prst="flowChartConnector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398000C-FA0D-4D92-B9B0-5556EAA952E7}"/>
              </a:ext>
            </a:extLst>
          </p:cNvPr>
          <p:cNvSpPr/>
          <p:nvPr/>
        </p:nvSpPr>
        <p:spPr>
          <a:xfrm>
            <a:off x="5985947" y="1353742"/>
            <a:ext cx="519478" cy="41581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01AE314-690E-483F-BF0B-D5392F63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11" y="814587"/>
            <a:ext cx="2160000" cy="21600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AD04FAD-1348-4666-873C-6FD6C69FD5F7}"/>
              </a:ext>
            </a:extLst>
          </p:cNvPr>
          <p:cNvSpPr/>
          <p:nvPr/>
        </p:nvSpPr>
        <p:spPr>
          <a:xfrm rot="18691279">
            <a:off x="6998003" y="1813095"/>
            <a:ext cx="1752624" cy="47012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E25731C-00DC-4EE3-8EA6-8C2782D5A44B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5844514" y="1405255"/>
            <a:ext cx="991297" cy="4893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AFE2B5A2-A861-431D-8C06-6BEFDD79E6EB}"/>
              </a:ext>
            </a:extLst>
          </p:cNvPr>
          <p:cNvSpPr/>
          <p:nvPr/>
        </p:nvSpPr>
        <p:spPr>
          <a:xfrm>
            <a:off x="-128659" y="2770770"/>
            <a:ext cx="6898273" cy="21458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2D34B637-6ABC-4E47-AB34-BA282D773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315" y="2983500"/>
            <a:ext cx="2160000" cy="2160000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B48DFAD-1362-4420-B899-265A86E4A2EB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5362987" y="1663648"/>
            <a:ext cx="1533328" cy="239985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Grafik 43">
            <a:extLst>
              <a:ext uri="{FF2B5EF4-FFF2-40B4-BE49-F238E27FC236}">
                <a16:creationId xmlns:a16="http://schemas.microsoft.com/office/drawing/2014/main" id="{455BACA1-E73A-43E2-96D6-0850BA525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8" y="958217"/>
            <a:ext cx="2160000" cy="2160000"/>
          </a:xfrm>
          <a:prstGeom prst="rect">
            <a:avLst/>
          </a:prstGeom>
        </p:spPr>
      </p:pic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463BBBCD-6DE1-4D6B-95E1-DFDFEF2C4D6D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2158042" y="1386561"/>
            <a:ext cx="1784446" cy="6516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D71A77F7-AE8B-4D63-8878-92838B5F08F2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3300309" y="2205275"/>
            <a:ext cx="239893" cy="52972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DF6A0AC9-2980-405F-8569-E2FB2B84D995}"/>
              </a:ext>
            </a:extLst>
          </p:cNvPr>
          <p:cNvSpPr/>
          <p:nvPr/>
        </p:nvSpPr>
        <p:spPr>
          <a:xfrm rot="2903389">
            <a:off x="141481" y="1920757"/>
            <a:ext cx="1965719" cy="47012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DC416AE4-A7E2-4BF3-AD3B-3AF3EEF78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309" y="2734997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1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3921A-5989-46FD-B173-765585B5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Optimizer-Tests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E0BBA07A-EE1F-4928-A1E1-C6339304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45295"/>
              </p:ext>
            </p:extLst>
          </p:nvPr>
        </p:nvGraphicFramePr>
        <p:xfrm>
          <a:off x="4469409" y="990260"/>
          <a:ext cx="460471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973">
                  <a:extLst>
                    <a:ext uri="{9D8B030D-6E8A-4147-A177-3AD203B41FA5}">
                      <a16:colId xmlns:a16="http://schemas.microsoft.com/office/drawing/2014/main" val="3219468807"/>
                    </a:ext>
                  </a:extLst>
                </a:gridCol>
                <a:gridCol w="1427834">
                  <a:extLst>
                    <a:ext uri="{9D8B030D-6E8A-4147-A177-3AD203B41FA5}">
                      <a16:colId xmlns:a16="http://schemas.microsoft.com/office/drawing/2014/main" val="3969558156"/>
                    </a:ext>
                  </a:extLst>
                </a:gridCol>
                <a:gridCol w="1534903">
                  <a:extLst>
                    <a:ext uri="{9D8B030D-6E8A-4147-A177-3AD203B41FA5}">
                      <a16:colId xmlns:a16="http://schemas.microsoft.com/office/drawing/2014/main" val="478256175"/>
                    </a:ext>
                  </a:extLst>
                </a:gridCol>
              </a:tblGrid>
              <a:tr h="264197"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Bayesian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93923"/>
                  </a:ext>
                </a:extLst>
              </a:tr>
              <a:tr h="264197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Reliabiliy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optimum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177031"/>
                  </a:ext>
                </a:extLst>
              </a:tr>
              <a:tr h="358295">
                <a:tc>
                  <a:txBody>
                    <a:bodyPr/>
                    <a:lstStyle/>
                    <a:p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Scan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parameters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and/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ranges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Better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large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spaces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Better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narrower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ranges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01258"/>
                  </a:ext>
                </a:extLst>
              </a:tr>
              <a:tr h="358295">
                <a:tc>
                  <a:txBody>
                    <a:bodyPr/>
                    <a:lstStyle/>
                    <a:p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Scan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Rather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Faster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narrower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ranges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32196"/>
                  </a:ext>
                </a:extLst>
              </a:tr>
              <a:tr h="504870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Independent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Works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better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re-scaled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e.g. 1.23E-9  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7868"/>
                  </a:ext>
                </a:extLst>
              </a:tr>
              <a:tr h="504870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Influence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algorithm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stepping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speed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Negligible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constant</a:t>
                      </a:r>
                      <a:endParaRPr lang="de-D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Increasing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significant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steps</a:t>
                      </a:r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0478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0B478C92-03FE-4C72-9176-B10011E2A6FA}"/>
              </a:ext>
            </a:extLst>
          </p:cNvPr>
          <p:cNvSpPr txBox="1"/>
          <p:nvPr/>
        </p:nvSpPr>
        <p:spPr>
          <a:xfrm>
            <a:off x="89210" y="1021458"/>
            <a:ext cx="4277608" cy="39087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Optimizers do not </a:t>
            </a:r>
            <a:r>
              <a:rPr lang="de-DE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outperform</a:t>
            </a:r>
            <a:r>
              <a:rPr lang="de-DE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human </a:t>
            </a:r>
            <a:r>
              <a:rPr lang="de-DE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experts</a:t>
            </a:r>
            <a:endParaRPr lang="de-DE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Wingdings" panose="05000000000000000000" pitchFamily="2" charset="2"/>
              <a:buChar char="§"/>
            </a:pPr>
            <a:endParaRPr lang="de-DE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de-DE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exploration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unkown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sub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beamline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supporting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unexperienced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personnel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parallel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machines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limited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Genetic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large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7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FD6C9AD-665D-4666-BF6D-8FB475DE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15451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2E78E-D04E-44BC-92F7-E375F887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DeviceAutomator</a:t>
            </a:r>
            <a:r>
              <a:rPr lang="de-DE" dirty="0"/>
              <a:t> –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Architecture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9E760E-3DD1-4067-988F-27A7C3CA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26" y="970432"/>
            <a:ext cx="4004809" cy="240480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5F394C9-BFA5-41FE-A165-07F6905CAC94}"/>
              </a:ext>
            </a:extLst>
          </p:cNvPr>
          <p:cNvSpPr/>
          <p:nvPr/>
        </p:nvSpPr>
        <p:spPr>
          <a:xfrm>
            <a:off x="574968" y="3287385"/>
            <a:ext cx="1186490" cy="38806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LSA Layer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4BFA2C8-1C63-4A35-907B-B17785397663}"/>
              </a:ext>
            </a:extLst>
          </p:cNvPr>
          <p:cNvSpPr/>
          <p:nvPr/>
        </p:nvSpPr>
        <p:spPr>
          <a:xfrm>
            <a:off x="1895273" y="3818470"/>
            <a:ext cx="1186490" cy="38806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JAPC Layer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C0073D6-51AB-4A0A-AE35-3F9F63CFBC77}"/>
              </a:ext>
            </a:extLst>
          </p:cNvPr>
          <p:cNvSpPr/>
          <p:nvPr/>
        </p:nvSpPr>
        <p:spPr>
          <a:xfrm>
            <a:off x="7747867" y="1026908"/>
            <a:ext cx="1186490" cy="540649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FESA REST API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350B962-0BB9-411E-8791-07F70F2EC184}"/>
              </a:ext>
            </a:extLst>
          </p:cNvPr>
          <p:cNvSpPr/>
          <p:nvPr/>
        </p:nvSpPr>
        <p:spPr>
          <a:xfrm>
            <a:off x="7716941" y="2098326"/>
            <a:ext cx="1186490" cy="54064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DEVAUTO REST API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F6981C3-7EF9-4D88-9E35-CC86ADA068C3}"/>
              </a:ext>
            </a:extLst>
          </p:cNvPr>
          <p:cNvSpPr/>
          <p:nvPr/>
        </p:nvSpPr>
        <p:spPr>
          <a:xfrm>
            <a:off x="2346926" y="1048220"/>
            <a:ext cx="775415" cy="1357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A71CE1CE-EC78-4900-8940-E21E61FE2614}"/>
              </a:ext>
            </a:extLst>
          </p:cNvPr>
          <p:cNvCxnSpPr>
            <a:stCxn id="6" idx="0"/>
            <a:endCxn id="15" idx="1"/>
          </p:cNvCxnSpPr>
          <p:nvPr/>
        </p:nvCxnSpPr>
        <p:spPr>
          <a:xfrm rot="5400000" flipH="1" flipV="1">
            <a:off x="671935" y="1612395"/>
            <a:ext cx="2171269" cy="117871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E3BE055E-C42F-44A6-BB73-516458DB28E1}"/>
              </a:ext>
            </a:extLst>
          </p:cNvPr>
          <p:cNvSpPr/>
          <p:nvPr/>
        </p:nvSpPr>
        <p:spPr>
          <a:xfrm>
            <a:off x="3764652" y="1788661"/>
            <a:ext cx="579863" cy="214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361EF98F-0BF7-456D-90CC-C3699E4B0283}"/>
              </a:ext>
            </a:extLst>
          </p:cNvPr>
          <p:cNvCxnSpPr>
            <a:stCxn id="6" idx="2"/>
            <a:endCxn id="7" idx="1"/>
          </p:cNvCxnSpPr>
          <p:nvPr/>
        </p:nvCxnSpPr>
        <p:spPr>
          <a:xfrm>
            <a:off x="1168213" y="3675448"/>
            <a:ext cx="727060" cy="3370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C0241EDC-B8C3-47E1-821F-6914FA8BEFF2}"/>
              </a:ext>
            </a:extLst>
          </p:cNvPr>
          <p:cNvSpPr txBox="1"/>
          <p:nvPr/>
        </p:nvSpPr>
        <p:spPr>
          <a:xfrm>
            <a:off x="1345120" y="1809749"/>
            <a:ext cx="93871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LSA Settings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89232E3-AAEB-4CAC-A6DF-CE6C50F226F1}"/>
              </a:ext>
            </a:extLst>
          </p:cNvPr>
          <p:cNvSpPr txBox="1"/>
          <p:nvPr/>
        </p:nvSpPr>
        <p:spPr>
          <a:xfrm>
            <a:off x="1049018" y="3782072"/>
            <a:ext cx="670568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FESA</a:t>
            </a:r>
          </a:p>
          <a:p>
            <a:pPr algn="l"/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7BFBC1-9518-4624-B6A2-D5D5BA373A9A}"/>
              </a:ext>
            </a:extLst>
          </p:cNvPr>
          <p:cNvSpPr txBox="1"/>
          <p:nvPr/>
        </p:nvSpPr>
        <p:spPr>
          <a:xfrm>
            <a:off x="2434253" y="3432847"/>
            <a:ext cx="1009379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FESA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C656FBF-89C1-4BB8-B8DF-912840BC9736}"/>
              </a:ext>
            </a:extLst>
          </p:cNvPr>
          <p:cNvSpPr/>
          <p:nvPr/>
        </p:nvSpPr>
        <p:spPr>
          <a:xfrm>
            <a:off x="1895273" y="4444757"/>
            <a:ext cx="1186490" cy="388063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FESA Layer</a:t>
            </a:r>
          </a:p>
        </p:txBody>
      </p:sp>
      <p:sp>
        <p:nvSpPr>
          <p:cNvPr id="30" name="Flussdiagramm: Magnetplattenspeicher 29">
            <a:extLst>
              <a:ext uri="{FF2B5EF4-FFF2-40B4-BE49-F238E27FC236}">
                <a16:creationId xmlns:a16="http://schemas.microsoft.com/office/drawing/2014/main" id="{8257B6B1-4D46-4237-A516-EEF098CF1B53}"/>
              </a:ext>
            </a:extLst>
          </p:cNvPr>
          <p:cNvSpPr/>
          <p:nvPr/>
        </p:nvSpPr>
        <p:spPr>
          <a:xfrm>
            <a:off x="7868300" y="2850837"/>
            <a:ext cx="945624" cy="735408"/>
          </a:xfrm>
          <a:prstGeom prst="flowChartMagneticDisk">
            <a:avLst/>
          </a:prstGeom>
          <a:solidFill>
            <a:srgbClr val="0070C0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DEVAUTO</a:t>
            </a:r>
          </a:p>
          <a:p>
            <a:pPr algn="ctr"/>
            <a:r>
              <a:rPr lang="de-DE" sz="1100" dirty="0"/>
              <a:t>Oracle DB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D52720C-B8B3-4F83-9E07-42BA1BCEF179}"/>
              </a:ext>
            </a:extLst>
          </p:cNvPr>
          <p:cNvSpPr txBox="1"/>
          <p:nvPr/>
        </p:nvSpPr>
        <p:spPr>
          <a:xfrm>
            <a:off x="6762101" y="2823508"/>
            <a:ext cx="1164999" cy="7386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indent="-144000" algn="l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config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44000" algn="l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templates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44000" algn="l">
              <a:buClr>
                <a:srgbClr val="FDBB63"/>
              </a:buClr>
              <a:buFont typeface="Wingdings" panose="05000000000000000000" pitchFamily="2" charset="2"/>
              <a:buChar char="§"/>
            </a:pP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3DF934A-BBE4-4228-A4F4-1B6E23469F52}"/>
              </a:ext>
            </a:extLst>
          </p:cNvPr>
          <p:cNvSpPr txBox="1"/>
          <p:nvPr/>
        </p:nvSpPr>
        <p:spPr>
          <a:xfrm>
            <a:off x="3122341" y="4024121"/>
            <a:ext cx="152894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BI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E56F60C-3F61-4ED4-B34E-9312DB467F68}"/>
              </a:ext>
            </a:extLst>
          </p:cNvPr>
          <p:cNvCxnSpPr>
            <a:cxnSpLocks/>
          </p:cNvCxnSpPr>
          <p:nvPr/>
        </p:nvCxnSpPr>
        <p:spPr>
          <a:xfrm>
            <a:off x="2350244" y="4206533"/>
            <a:ext cx="0" cy="2382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9B29682E-C75A-49B5-8D3E-D6C06833099C}"/>
              </a:ext>
            </a:extLst>
          </p:cNvPr>
          <p:cNvCxnSpPr>
            <a:cxnSpLocks/>
          </p:cNvCxnSpPr>
          <p:nvPr/>
        </p:nvCxnSpPr>
        <p:spPr>
          <a:xfrm flipV="1">
            <a:off x="2623072" y="4202819"/>
            <a:ext cx="0" cy="2382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4D4380A9-E937-4C2C-9F33-2786175FA3BC}"/>
              </a:ext>
            </a:extLst>
          </p:cNvPr>
          <p:cNvCxnSpPr>
            <a:cxnSpLocks/>
          </p:cNvCxnSpPr>
          <p:nvPr/>
        </p:nvCxnSpPr>
        <p:spPr>
          <a:xfrm flipV="1">
            <a:off x="8493818" y="2638976"/>
            <a:ext cx="0" cy="381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3753C4AC-CA93-4693-B318-42D296B93628}"/>
              </a:ext>
            </a:extLst>
          </p:cNvPr>
          <p:cNvCxnSpPr>
            <a:cxnSpLocks/>
          </p:cNvCxnSpPr>
          <p:nvPr/>
        </p:nvCxnSpPr>
        <p:spPr>
          <a:xfrm>
            <a:off x="8204630" y="2638976"/>
            <a:ext cx="0" cy="381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9791085-DA9C-4838-88EC-A88470CA092D}"/>
              </a:ext>
            </a:extLst>
          </p:cNvPr>
          <p:cNvCxnSpPr>
            <a:cxnSpLocks/>
          </p:cNvCxnSpPr>
          <p:nvPr/>
        </p:nvCxnSpPr>
        <p:spPr>
          <a:xfrm flipH="1">
            <a:off x="6351735" y="2227995"/>
            <a:ext cx="13005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057788C5-9C81-4928-AE13-051726684A3E}"/>
              </a:ext>
            </a:extLst>
          </p:cNvPr>
          <p:cNvCxnSpPr>
            <a:cxnSpLocks/>
          </p:cNvCxnSpPr>
          <p:nvPr/>
        </p:nvCxnSpPr>
        <p:spPr>
          <a:xfrm>
            <a:off x="6351735" y="2424684"/>
            <a:ext cx="13005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CFE22D13-2928-4B62-AA5F-BC3C377CC27D}"/>
              </a:ext>
            </a:extLst>
          </p:cNvPr>
          <p:cNvSpPr txBox="1"/>
          <p:nvPr/>
        </p:nvSpPr>
        <p:spPr>
          <a:xfrm>
            <a:off x="6309357" y="1940061"/>
            <a:ext cx="144661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config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templates</a:t>
            </a:r>
            <a:endParaRPr lang="de-DE" sz="14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9AF3CDF-3956-4786-9672-635E87185697}"/>
              </a:ext>
            </a:extLst>
          </p:cNvPr>
          <p:cNvSpPr txBox="1"/>
          <p:nvPr/>
        </p:nvSpPr>
        <p:spPr>
          <a:xfrm>
            <a:off x="6595095" y="2381883"/>
            <a:ext cx="80118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de-DE" sz="14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1117DFC-8317-4FB4-8EFB-80CCFBFB1BCE}"/>
              </a:ext>
            </a:extLst>
          </p:cNvPr>
          <p:cNvSpPr txBox="1"/>
          <p:nvPr/>
        </p:nvSpPr>
        <p:spPr>
          <a:xfrm>
            <a:off x="123672" y="1048220"/>
            <a:ext cx="1066318" cy="95410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A1407732-0D05-4FA4-9499-9DB88843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537" y="1707689"/>
            <a:ext cx="681568" cy="684215"/>
          </a:xfrm>
          <a:prstGeom prst="rect">
            <a:avLst/>
          </a:prstGeom>
        </p:spPr>
      </p:pic>
      <p:cxnSp>
        <p:nvCxnSpPr>
          <p:cNvPr id="32" name="Verbinder: gewinkelt 31">
            <a:extLst>
              <a:ext uri="{FF2B5EF4-FFF2-40B4-BE49-F238E27FC236}">
                <a16:creationId xmlns:a16="http://schemas.microsoft.com/office/drawing/2014/main" id="{9E78A2AE-60F5-491A-9055-DCAC08B1148E}"/>
              </a:ext>
            </a:extLst>
          </p:cNvPr>
          <p:cNvCxnSpPr>
            <a:cxnSpLocks/>
            <a:stCxn id="7" idx="3"/>
            <a:endCxn id="50" idx="2"/>
          </p:cNvCxnSpPr>
          <p:nvPr/>
        </p:nvCxnSpPr>
        <p:spPr>
          <a:xfrm flipV="1">
            <a:off x="3081763" y="2391904"/>
            <a:ext cx="866558" cy="1620598"/>
          </a:xfrm>
          <a:prstGeom prst="bentConnector2">
            <a:avLst/>
          </a:prstGeom>
          <a:ln w="12700">
            <a:solidFill>
              <a:schemeClr val="tx1"/>
            </a:solidFill>
            <a:prstDash val="lg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Verbinder: gewinkelt 25">
            <a:extLst>
              <a:ext uri="{FF2B5EF4-FFF2-40B4-BE49-F238E27FC236}">
                <a16:creationId xmlns:a16="http://schemas.microsoft.com/office/drawing/2014/main" id="{B6663D99-E5E6-4E7D-A5AA-63313CEDFF29}"/>
              </a:ext>
            </a:extLst>
          </p:cNvPr>
          <p:cNvCxnSpPr>
            <a:cxnSpLocks/>
            <a:stCxn id="50" idx="1"/>
            <a:endCxn id="7" idx="0"/>
          </p:cNvCxnSpPr>
          <p:nvPr/>
        </p:nvCxnSpPr>
        <p:spPr>
          <a:xfrm rot="10800000" flipV="1">
            <a:off x="2488519" y="2049796"/>
            <a:ext cx="1119019" cy="1768673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432A17E5-C987-4C9B-BBFF-210F4DE72F46}"/>
              </a:ext>
            </a:extLst>
          </p:cNvPr>
          <p:cNvCxnSpPr>
            <a:cxnSpLocks/>
            <a:stCxn id="50" idx="1"/>
          </p:cNvCxnSpPr>
          <p:nvPr/>
        </p:nvCxnSpPr>
        <p:spPr>
          <a:xfrm rot="10800000" flipV="1">
            <a:off x="1337995" y="2049797"/>
            <a:ext cx="2269542" cy="1165002"/>
          </a:xfrm>
          <a:prstGeom prst="bentConnector3">
            <a:avLst>
              <a:gd name="adj1" fmla="val 99920"/>
            </a:avLst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F4DDC372-5CD9-4A2B-A5DB-BFD248A8EF5A}"/>
              </a:ext>
            </a:extLst>
          </p:cNvPr>
          <p:cNvCxnSpPr>
            <a:cxnSpLocks/>
          </p:cNvCxnSpPr>
          <p:nvPr/>
        </p:nvCxnSpPr>
        <p:spPr>
          <a:xfrm flipH="1">
            <a:off x="6416403" y="1297232"/>
            <a:ext cx="13005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A0423B6D-82DA-4EE1-89D7-E556EF2AC779}"/>
              </a:ext>
            </a:extLst>
          </p:cNvPr>
          <p:cNvSpPr txBox="1"/>
          <p:nvPr/>
        </p:nvSpPr>
        <p:spPr>
          <a:xfrm>
            <a:off x="6707490" y="1018710"/>
            <a:ext cx="1033296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de-DE" sz="1400" dirty="0"/>
          </a:p>
        </p:txBody>
      </p:sp>
      <p:sp>
        <p:nvSpPr>
          <p:cNvPr id="61" name="Flussdiagramm: Mehrere Dokumente 60">
            <a:extLst>
              <a:ext uri="{FF2B5EF4-FFF2-40B4-BE49-F238E27FC236}">
                <a16:creationId xmlns:a16="http://schemas.microsoft.com/office/drawing/2014/main" id="{8D3967C0-6147-4BC4-B28D-84AD2CBD7DB7}"/>
              </a:ext>
            </a:extLst>
          </p:cNvPr>
          <p:cNvSpPr/>
          <p:nvPr/>
        </p:nvSpPr>
        <p:spPr>
          <a:xfrm>
            <a:off x="7949458" y="3952600"/>
            <a:ext cx="749360" cy="738662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3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998375D-D998-433C-8DC1-EBDA10B2DB86}"/>
              </a:ext>
            </a:extLst>
          </p:cNvPr>
          <p:cNvSpPr txBox="1"/>
          <p:nvPr/>
        </p:nvSpPr>
        <p:spPr>
          <a:xfrm>
            <a:off x="7021214" y="4070288"/>
            <a:ext cx="969111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extraction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  <a:endParaRPr lang="de-DE" sz="1400" dirty="0"/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8A88DBB4-EF9B-49A3-AF99-D9F33FA734E7}"/>
              </a:ext>
            </a:extLst>
          </p:cNvPr>
          <p:cNvCxnSpPr>
            <a:cxnSpLocks/>
          </p:cNvCxnSpPr>
          <p:nvPr/>
        </p:nvCxnSpPr>
        <p:spPr>
          <a:xfrm>
            <a:off x="8357030" y="3631146"/>
            <a:ext cx="0" cy="6509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8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5FAF8-E39F-4241-A2CB-1918CB86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Bayesian</a:t>
            </a:r>
            <a:r>
              <a:rPr lang="de-DE" dirty="0"/>
              <a:t> Runs: </a:t>
            </a:r>
            <a:r>
              <a:rPr lang="de-DE" dirty="0" err="1"/>
              <a:t>Algorithm</a:t>
            </a:r>
            <a:r>
              <a:rPr lang="de-DE" dirty="0"/>
              <a:t> Performance Limits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0684BBF-0C10-4AAD-9EB9-F917671D6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4001" y="2942908"/>
            <a:ext cx="3239999" cy="2160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A51F2C-2C00-4100-B643-DFD55EB18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7" y="1789570"/>
            <a:ext cx="3240000" cy="21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476228-AE97-4FEE-B1EA-AFCD35B8E85F}"/>
              </a:ext>
            </a:extLst>
          </p:cNvPr>
          <p:cNvSpPr txBox="1"/>
          <p:nvPr/>
        </p:nvSpPr>
        <p:spPr>
          <a:xfrm>
            <a:off x="77337" y="1037230"/>
            <a:ext cx="886448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Genetic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not do internal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calculations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step-to-step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periodicity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slows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down due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internal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calculations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91F8021-FD70-4AEA-89BB-8C5F9F8B0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28" y="1749247"/>
            <a:ext cx="3239999" cy="21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A219A23-4D16-45BC-8417-AC261769F06D}"/>
              </a:ext>
            </a:extLst>
          </p:cNvPr>
          <p:cNvSpPr txBox="1"/>
          <p:nvPr/>
        </p:nvSpPr>
        <p:spPr>
          <a:xfrm>
            <a:off x="813311" y="3225672"/>
            <a:ext cx="2026384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Genetic, 58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params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EBC8170-FCCA-4300-AFCF-7B4589CCC62C}"/>
              </a:ext>
            </a:extLst>
          </p:cNvPr>
          <p:cNvSpPr txBox="1"/>
          <p:nvPr/>
        </p:nvSpPr>
        <p:spPr>
          <a:xfrm>
            <a:off x="3877617" y="1895746"/>
            <a:ext cx="208666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24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params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7A9A80-E80F-49D5-B32A-0A37B376028E}"/>
              </a:ext>
            </a:extLst>
          </p:cNvPr>
          <p:cNvSpPr txBox="1"/>
          <p:nvPr/>
        </p:nvSpPr>
        <p:spPr>
          <a:xfrm>
            <a:off x="6080217" y="3838242"/>
            <a:ext cx="208666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58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params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5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56EA5-5ED6-4DA9-1B4C-C5705ED8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Experiments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268B6-1783-BB6E-67C6-1E984C5D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97" y="991834"/>
            <a:ext cx="4508328" cy="3860385"/>
          </a:xfrm>
        </p:spPr>
        <p:txBody>
          <a:bodyPr/>
          <a:lstStyle/>
          <a:p>
            <a:r>
              <a:rPr lang="en-US" sz="1400" dirty="0">
                <a:solidFill>
                  <a:srgbClr val="00B050"/>
                </a:solidFill>
              </a:rPr>
              <a:t>CRY-AP-255: Multi turn injection optimization</a:t>
            </a:r>
          </a:p>
          <a:p>
            <a:r>
              <a:rPr lang="en-US" sz="1400" dirty="0">
                <a:solidFill>
                  <a:srgbClr val="00B050"/>
                </a:solidFill>
              </a:rPr>
              <a:t>CRY-AP-256: Schottky detection using BPMs</a:t>
            </a:r>
          </a:p>
          <a:p>
            <a:r>
              <a:rPr lang="en-US" sz="1400" dirty="0">
                <a:solidFill>
                  <a:srgbClr val="00B050"/>
                </a:solidFill>
              </a:rPr>
              <a:t>CRY-AP-257: Testing the ML and MC optimization routines of </a:t>
            </a:r>
            <a:r>
              <a:rPr lang="en-US" sz="1400" dirty="0" err="1">
                <a:solidFill>
                  <a:srgbClr val="00B050"/>
                </a:solidFill>
              </a:rPr>
              <a:t>DeviceAutomator</a:t>
            </a:r>
            <a:r>
              <a:rPr lang="en-US" sz="1400" dirty="0">
                <a:solidFill>
                  <a:srgbClr val="00B050"/>
                </a:solidFill>
              </a:rPr>
              <a:t> on injected ion beam</a:t>
            </a:r>
          </a:p>
          <a:p>
            <a:r>
              <a:rPr lang="en-US" sz="1400" dirty="0">
                <a:solidFill>
                  <a:srgbClr val="00B050"/>
                </a:solidFill>
              </a:rPr>
              <a:t>CRY-AP-258: Working point (tune) and chromaticity measurements using </a:t>
            </a:r>
            <a:r>
              <a:rPr lang="en-US" sz="1400" dirty="0" err="1">
                <a:solidFill>
                  <a:srgbClr val="00B050"/>
                </a:solidFill>
              </a:rPr>
              <a:t>DeviceAutomator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CRY-AP-259: Test cooling with expansion 10 „only“</a:t>
            </a:r>
          </a:p>
          <a:p>
            <a:r>
              <a:rPr lang="en-US" sz="1400" dirty="0">
                <a:solidFill>
                  <a:srgbClr val="00B050"/>
                </a:solidFill>
              </a:rPr>
              <a:t>CRY-AP-260: Deceleration from max to min and/or orbit control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CRY-AP-261: Stacking „in between bunches“ using the B2B RF synchro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CRY-AP-262: Stacking using the E-Cooler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CRY-AP-263: Continue working on direct route SIS18 YR : use kicker to inject into YR and measure attainable intensity</a:t>
            </a:r>
          </a:p>
          <a:p>
            <a:r>
              <a:rPr lang="en-US" sz="1400" dirty="0"/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395D4E-04C2-41CB-AC95-336D5D1A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86" y="991834"/>
            <a:ext cx="36195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0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B8D55-FCC5-412D-97E6-387ED358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Tool </a:t>
            </a:r>
            <a:r>
              <a:rPr lang="de-DE" dirty="0" err="1"/>
              <a:t>for</a:t>
            </a:r>
            <a:r>
              <a:rPr lang="de-DE" dirty="0"/>
              <a:t> Mapping Parameter Ranges / </a:t>
            </a:r>
            <a:r>
              <a:rPr lang="de-DE" dirty="0" err="1"/>
              <a:t>Sensitivity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CF0757-92D3-4130-B5CD-594B66517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913" y="959126"/>
            <a:ext cx="4744772" cy="39539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90FA642-0CE2-47AE-B3BA-51EF4B6F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6" y="959125"/>
            <a:ext cx="2006716" cy="1505037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23CB6DE-F705-4EC0-B167-581233795961}"/>
              </a:ext>
            </a:extLst>
          </p:cNvPr>
          <p:cNvCxnSpPr>
            <a:cxnSpLocks/>
          </p:cNvCxnSpPr>
          <p:nvPr/>
        </p:nvCxnSpPr>
        <p:spPr>
          <a:xfrm flipV="1">
            <a:off x="2286000" y="1401418"/>
            <a:ext cx="2658717" cy="26338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376C4240-E134-4AA3-8C60-F40E73A57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793238"/>
            <a:ext cx="2006716" cy="1505037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D9B1301-0EE7-41F1-BE34-F6352F8C423F}"/>
              </a:ext>
            </a:extLst>
          </p:cNvPr>
          <p:cNvCxnSpPr>
            <a:cxnSpLocks/>
          </p:cNvCxnSpPr>
          <p:nvPr/>
        </p:nvCxnSpPr>
        <p:spPr>
          <a:xfrm>
            <a:off x="4116805" y="2597941"/>
            <a:ext cx="1978875" cy="7891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8DF87EBA-4164-4C7E-8A32-3566ABDA7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775" y="3230988"/>
            <a:ext cx="2106941" cy="1580206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AEFBAD6-474F-4AF8-8291-F6477D33B513}"/>
              </a:ext>
            </a:extLst>
          </p:cNvPr>
          <p:cNvCxnSpPr>
            <a:cxnSpLocks/>
          </p:cNvCxnSpPr>
          <p:nvPr/>
        </p:nvCxnSpPr>
        <p:spPr>
          <a:xfrm>
            <a:off x="4040257" y="4286082"/>
            <a:ext cx="2435086" cy="10204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191419EF-737A-485C-A5F6-ECE2B19EB8CB}"/>
              </a:ext>
            </a:extLst>
          </p:cNvPr>
          <p:cNvSpPr txBox="1"/>
          <p:nvPr/>
        </p:nvSpPr>
        <p:spPr>
          <a:xfrm>
            <a:off x="6095680" y="1779104"/>
            <a:ext cx="215539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Work in </a:t>
            </a:r>
            <a:r>
              <a:rPr lang="de-DE" dirty="0" err="1"/>
              <a:t>progress</a:t>
            </a: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081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9EA83-0DF8-90A6-E047-BA461693C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8D72-C62F-A0F0-0A53-E23252F5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Experiments 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0DEA5-D666-C9AD-AC69-73C2778F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991834"/>
            <a:ext cx="4621125" cy="38603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CRY-AP-255: Multi turn injection optimization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B050"/>
                </a:solidFill>
              </a:rPr>
              <a:t>motorized drive for septa plates and bumper plates installed and used for the first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B050"/>
                </a:solidFill>
              </a:rPr>
              <a:t>optimized injection for a number of ion beams, however, still developments needed towards actual understanding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CRY-AP-256: Schottky detection using BPMs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B050"/>
                </a:solidFill>
              </a:rPr>
              <a:t>BPM Schottky type signal stronger (due to higher amplification) but also more noise : thinkable of using in place of the dedicated long Schottky pickup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B050"/>
                </a:solidFill>
              </a:rPr>
              <a:t>Improved amplification (charge-sensitive versus voltage-sensitive) yields a much better Schottky signal even for weak and slow beams (Thanks to BEA!)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CRY-AP-259: Test cooling with expansion 10 „only“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B050"/>
                </a:solidFill>
              </a:rPr>
              <a:t>Done. Seems possible, however, sort of defeats the point of CRYRING@ESR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CRY-AP-260: Deceleration from max to min and/or orbit control</a:t>
            </a:r>
            <a:r>
              <a:rPr lang="en-US" sz="1400" dirty="0"/>
              <a:t> </a:t>
            </a:r>
            <a:endParaRPr lang="en-US" sz="1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B050"/>
                </a:solidFill>
              </a:rPr>
              <a:t>First tests done, however, orbit control still needs investigation (software response time).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37C0996-0D7A-D74F-EF77-B4F1C4AC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86" y="991834"/>
            <a:ext cx="36195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4AA18-7DD6-CC1A-5BCA-1DE5114D6097}"/>
              </a:ext>
            </a:extLst>
          </p:cNvPr>
          <p:cNvSpPr txBox="1"/>
          <p:nvPr/>
        </p:nvSpPr>
        <p:spPr>
          <a:xfrm>
            <a:off x="4787879" y="2710796"/>
            <a:ext cx="43561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CRY-AP-257: Testing the ML and MC optimization routines of </a:t>
            </a:r>
            <a:r>
              <a:rPr lang="en-US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DeviceAutomator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injected ion beam</a:t>
            </a:r>
          </a:p>
          <a:p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CRY-AP-258: Working point (tune) and chromaticity measurements using </a:t>
            </a:r>
            <a:r>
              <a:rPr lang="en-US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DeviceAutomator</a:t>
            </a: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3BF3813-6C69-EE21-26C5-7EAB043666B8}"/>
              </a:ext>
            </a:extLst>
          </p:cNvPr>
          <p:cNvSpPr/>
          <p:nvPr/>
        </p:nvSpPr>
        <p:spPr>
          <a:xfrm>
            <a:off x="6087011" y="4574764"/>
            <a:ext cx="2842592" cy="415520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77C7F5C-8D90-E717-8ADB-843BD4E5D934}"/>
              </a:ext>
            </a:extLst>
          </p:cNvPr>
          <p:cNvSpPr/>
          <p:nvPr/>
        </p:nvSpPr>
        <p:spPr>
          <a:xfrm>
            <a:off x="6055802" y="3498012"/>
            <a:ext cx="2842592" cy="415520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1531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B68EB-4916-47BE-BA0F-36C2BEFA7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DeviceAutomator</a:t>
            </a:r>
            <a:br>
              <a:rPr lang="de-DE" dirty="0"/>
            </a:br>
            <a:r>
              <a:rPr lang="de-DE" sz="1600" dirty="0" err="1"/>
              <a:t>Recent</a:t>
            </a:r>
            <a:r>
              <a:rPr lang="de-DE" sz="1600" dirty="0"/>
              <a:t> </a:t>
            </a:r>
            <a:r>
              <a:rPr lang="de-DE" sz="1600" dirty="0" err="1"/>
              <a:t>Activities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D3BDFC-331D-4D0F-B869-48C889E94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Wolfgang Geithner, M. Boschert (H_DA), Z. Andelkovic, F. Herfurth,</a:t>
            </a:r>
          </a:p>
          <a:p>
            <a:r>
              <a:rPr lang="de-DE" dirty="0"/>
              <a:t>J. Ködel, N. Stallkamp, S. Trotsenko, D. Zisis</a:t>
            </a:r>
          </a:p>
        </p:txBody>
      </p:sp>
    </p:spTree>
    <p:extLst>
      <p:ext uri="{BB962C8B-B14F-4D97-AF65-F5344CB8AC3E}">
        <p14:creationId xmlns:p14="http://schemas.microsoft.com/office/powerpoint/2010/main" val="214101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E9975-B350-43E1-8F7B-FCB55182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DeviceAutomator</a:t>
            </a:r>
            <a:r>
              <a:rPr lang="de-DE" dirty="0"/>
              <a:t> Main Features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D8EC1E-C302-4D5C-BEC4-827C4908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" y="925455"/>
            <a:ext cx="4695307" cy="3677689"/>
          </a:xfrm>
        </p:spPr>
        <p:txBody>
          <a:bodyPr/>
          <a:lstStyle/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JAVA </a:t>
            </a:r>
            <a:r>
              <a:rPr lang="de-DE" sz="1600" dirty="0" err="1"/>
              <a:t>based</a:t>
            </a:r>
            <a:r>
              <a:rPr lang="de-DE" sz="1600" dirty="0"/>
              <a:t> </a:t>
            </a:r>
            <a:r>
              <a:rPr lang="de-DE" sz="1600" dirty="0" err="1"/>
              <a:t>Application</a:t>
            </a:r>
            <a:r>
              <a:rPr lang="de-DE" sz="1600" dirty="0"/>
              <a:t> </a:t>
            </a:r>
            <a:r>
              <a:rPr lang="de-DE" sz="1600" dirty="0" err="1"/>
              <a:t>accessible</a:t>
            </a:r>
            <a:r>
              <a:rPr lang="de-DE" sz="1600" dirty="0"/>
              <a:t> via </a:t>
            </a:r>
            <a:r>
              <a:rPr lang="de-DE" sz="1600" dirty="0" err="1"/>
              <a:t>Application</a:t>
            </a:r>
            <a:r>
              <a:rPr lang="de-DE" sz="1600" dirty="0"/>
              <a:t> Launcher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Goal: </a:t>
            </a:r>
            <a:r>
              <a:rPr lang="de-DE" sz="1600" dirty="0" err="1"/>
              <a:t>Automated</a:t>
            </a:r>
            <a:r>
              <a:rPr lang="de-DE" sz="1600" dirty="0"/>
              <a:t> </a:t>
            </a:r>
            <a:r>
              <a:rPr lang="de-DE" sz="1600" dirty="0" err="1"/>
              <a:t>parameter</a:t>
            </a:r>
            <a:r>
              <a:rPr lang="de-DE" sz="1600" dirty="0"/>
              <a:t> </a:t>
            </a:r>
            <a:r>
              <a:rPr lang="de-DE" sz="1600" dirty="0" err="1"/>
              <a:t>setting</a:t>
            </a:r>
            <a:r>
              <a:rPr lang="de-DE" sz="1600" dirty="0"/>
              <a:t> and </a:t>
            </a:r>
            <a:r>
              <a:rPr lang="de-DE" sz="1600" dirty="0" err="1"/>
              <a:t>coordinated</a:t>
            </a:r>
            <a:r>
              <a:rPr lang="de-DE" sz="1600" dirty="0"/>
              <a:t> </a:t>
            </a:r>
            <a:r>
              <a:rPr lang="de-DE" sz="1600" dirty="0" err="1"/>
              <a:t>readout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beam </a:t>
            </a:r>
            <a:r>
              <a:rPr lang="de-DE" sz="1600" dirty="0" err="1"/>
              <a:t>diagnostics</a:t>
            </a:r>
            <a:endParaRPr lang="de-DE" sz="1600" dirty="0"/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Native </a:t>
            </a:r>
            <a:r>
              <a:rPr lang="de-DE" sz="1600" dirty="0" err="1"/>
              <a:t>integration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FAIR Control System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Configuration</a:t>
            </a:r>
            <a:r>
              <a:rPr lang="de-DE" sz="1600" dirty="0"/>
              <a:t> GUI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scan</a:t>
            </a:r>
            <a:r>
              <a:rPr lang="de-DE" sz="1600" dirty="0"/>
              <a:t> </a:t>
            </a:r>
            <a:r>
              <a:rPr lang="de-DE" sz="1600" dirty="0" err="1"/>
              <a:t>set-up</a:t>
            </a:r>
            <a:endParaRPr lang="de-DE" sz="1600" dirty="0"/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„Scan Templates“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pre-defined</a:t>
            </a:r>
            <a:r>
              <a:rPr lang="de-DE" sz="1600" dirty="0"/>
              <a:t> </a:t>
            </a:r>
            <a:r>
              <a:rPr lang="de-DE" sz="1600" dirty="0" err="1"/>
              <a:t>scenarios</a:t>
            </a:r>
            <a:endParaRPr lang="de-DE" sz="1600" dirty="0"/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Scan </a:t>
            </a:r>
            <a:r>
              <a:rPr lang="de-DE" sz="1600" dirty="0" err="1"/>
              <a:t>algorithms</a:t>
            </a:r>
            <a:r>
              <a:rPr lang="de-DE" sz="1600" dirty="0"/>
              <a:t>:</a:t>
            </a:r>
          </a:p>
          <a:p>
            <a:pPr lvl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de-DE" sz="1400" dirty="0" err="1"/>
              <a:t>Bruteforce</a:t>
            </a:r>
            <a:r>
              <a:rPr lang="de-DE" sz="1400" dirty="0"/>
              <a:t>: </a:t>
            </a:r>
            <a:r>
              <a:rPr lang="de-DE" sz="1400" dirty="0" err="1"/>
              <a:t>parameter</a:t>
            </a:r>
            <a:r>
              <a:rPr lang="de-DE" sz="1400" dirty="0"/>
              <a:t> </a:t>
            </a:r>
            <a:r>
              <a:rPr lang="de-DE" sz="1400" dirty="0" err="1"/>
              <a:t>stepping</a:t>
            </a:r>
            <a:r>
              <a:rPr lang="de-DE" sz="1400" dirty="0"/>
              <a:t> at </a:t>
            </a:r>
            <a:r>
              <a:rPr lang="de-DE" sz="1400" dirty="0" err="1"/>
              <a:t>constant</a:t>
            </a:r>
            <a:r>
              <a:rPr lang="de-DE" sz="1400" dirty="0"/>
              <a:t> </a:t>
            </a:r>
            <a:r>
              <a:rPr lang="de-DE" sz="1400" dirty="0" err="1"/>
              <a:t>step</a:t>
            </a:r>
            <a:r>
              <a:rPr lang="de-DE" sz="1400" dirty="0"/>
              <a:t> </a:t>
            </a:r>
            <a:r>
              <a:rPr lang="de-DE" sz="1400" dirty="0" err="1"/>
              <a:t>width</a:t>
            </a:r>
            <a:endParaRPr lang="de-DE" sz="1400" dirty="0"/>
          </a:p>
          <a:p>
            <a:pPr lvl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de-DE" sz="1400" dirty="0"/>
              <a:t>Genetic </a:t>
            </a:r>
            <a:r>
              <a:rPr lang="de-DE" sz="1400" dirty="0" err="1"/>
              <a:t>optimizer</a:t>
            </a:r>
            <a:r>
              <a:rPr lang="de-DE" sz="1400" dirty="0"/>
              <a:t>: </a:t>
            </a:r>
            <a:r>
              <a:rPr lang="de-DE" sz="1400" dirty="0" err="1"/>
              <a:t>based</a:t>
            </a:r>
            <a:r>
              <a:rPr lang="de-DE" sz="1400" dirty="0"/>
              <a:t> on Genetic </a:t>
            </a:r>
            <a:r>
              <a:rPr lang="de-DE" sz="1400" dirty="0" err="1"/>
              <a:t>algorithm</a:t>
            </a:r>
            <a:endParaRPr lang="de-DE" sz="1400" dirty="0"/>
          </a:p>
          <a:p>
            <a:pPr lvl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de-DE" sz="1400" dirty="0" err="1"/>
              <a:t>Bayesian</a:t>
            </a:r>
            <a:r>
              <a:rPr lang="de-DE" sz="1400" dirty="0"/>
              <a:t> </a:t>
            </a:r>
            <a:r>
              <a:rPr lang="de-DE" sz="1400" dirty="0" err="1"/>
              <a:t>optimizer</a:t>
            </a:r>
            <a:r>
              <a:rPr lang="de-DE" sz="1400" dirty="0"/>
              <a:t>: </a:t>
            </a:r>
            <a:r>
              <a:rPr lang="de-DE" sz="1400" dirty="0" err="1"/>
              <a:t>based</a:t>
            </a:r>
            <a:r>
              <a:rPr lang="de-DE" sz="1400" dirty="0"/>
              <a:t> on </a:t>
            </a:r>
            <a:r>
              <a:rPr lang="de-DE" sz="1400" dirty="0" err="1"/>
              <a:t>Bayesian</a:t>
            </a:r>
            <a:r>
              <a:rPr lang="de-DE" sz="1400" dirty="0"/>
              <a:t> </a:t>
            </a:r>
            <a:r>
              <a:rPr lang="de-DE" sz="1400" dirty="0" err="1"/>
              <a:t>algorithm</a:t>
            </a:r>
            <a:endParaRPr lang="de-DE" sz="1400" dirty="0"/>
          </a:p>
          <a:p>
            <a:pPr lvl="1">
              <a:lnSpc>
                <a:spcPts val="2000"/>
              </a:lnSpc>
              <a:buFont typeface="Wingdings" panose="05000000000000000000" pitchFamily="2" charset="2"/>
              <a:buChar char="§"/>
            </a:pPr>
            <a:r>
              <a:rPr lang="de-DE" sz="1400" dirty="0"/>
              <a:t>Random </a:t>
            </a:r>
            <a:r>
              <a:rPr lang="de-DE" sz="1400" dirty="0" err="1"/>
              <a:t>walk</a:t>
            </a:r>
            <a:r>
              <a:rPr lang="de-DE" sz="1400" dirty="0"/>
              <a:t>: </a:t>
            </a:r>
            <a:r>
              <a:rPr lang="de-DE" sz="1400" dirty="0" err="1"/>
              <a:t>algorithm</a:t>
            </a:r>
            <a:r>
              <a:rPr lang="de-DE" sz="1400" dirty="0"/>
              <a:t> </a:t>
            </a:r>
            <a:r>
              <a:rPr lang="de-DE" sz="1400" dirty="0" err="1"/>
              <a:t>perfoming</a:t>
            </a:r>
            <a:r>
              <a:rPr lang="de-DE" sz="1400" dirty="0"/>
              <a:t> </a:t>
            </a:r>
            <a:r>
              <a:rPr lang="de-DE" sz="1400" dirty="0" err="1"/>
              <a:t>small</a:t>
            </a:r>
            <a:r>
              <a:rPr lang="de-DE" sz="1400" dirty="0"/>
              <a:t> </a:t>
            </a:r>
            <a:r>
              <a:rPr lang="de-DE" sz="1400" dirty="0" err="1"/>
              <a:t>random</a:t>
            </a:r>
            <a:r>
              <a:rPr lang="de-DE" sz="1400" dirty="0"/>
              <a:t> </a:t>
            </a:r>
            <a:r>
              <a:rPr lang="de-DE" sz="1400" dirty="0" err="1"/>
              <a:t>walk</a:t>
            </a:r>
            <a:r>
              <a:rPr lang="de-DE" sz="1400" dirty="0"/>
              <a:t> </a:t>
            </a:r>
            <a:r>
              <a:rPr lang="de-DE" sz="1400" dirty="0" err="1"/>
              <a:t>around</a:t>
            </a:r>
            <a:r>
              <a:rPr lang="de-DE" sz="1400" dirty="0"/>
              <a:t> </a:t>
            </a:r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optimum</a:t>
            </a:r>
            <a:endParaRPr lang="de-DE" sz="1600" dirty="0"/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2ACE15-7B0D-40C9-A40E-C3F992AE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21" y="959104"/>
            <a:ext cx="4505950" cy="255694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83E5966-2493-4777-AAE7-C939C82CB9D5}"/>
              </a:ext>
            </a:extLst>
          </p:cNvPr>
          <p:cNvSpPr txBox="1"/>
          <p:nvPr/>
        </p:nvSpPr>
        <p:spPr>
          <a:xfrm>
            <a:off x="4572000" y="3620441"/>
            <a:ext cx="4549671" cy="153888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 for configuration and scan data persistence</a:t>
            </a: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to scalar LSA/FESA parameters in the FAIR CS</a:t>
            </a:r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3034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D5E77-D5DE-42FD-808B-E59F1C51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DeviceAutomator</a:t>
            </a:r>
            <a:r>
              <a:rPr lang="de-DE" dirty="0"/>
              <a:t> at CRYRING &amp; HITRAP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7AA855-38A6-4920-8A89-DECA3477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40" y="1027380"/>
            <a:ext cx="6137623" cy="3817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CRYRING: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err="1"/>
              <a:t>Mass</a:t>
            </a:r>
            <a:r>
              <a:rPr lang="de-DE" sz="1800" dirty="0"/>
              <a:t> </a:t>
            </a:r>
            <a:r>
              <a:rPr lang="de-DE" sz="1800" dirty="0" err="1"/>
              <a:t>spectrum</a:t>
            </a:r>
            <a:r>
              <a:rPr lang="de-DE" sz="1800" dirty="0"/>
              <a:t> </a:t>
            </a:r>
            <a:r>
              <a:rPr lang="de-DE" sz="1800" dirty="0" err="1"/>
              <a:t>recording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 err="1"/>
              <a:t>Injector</a:t>
            </a:r>
            <a:r>
              <a:rPr lang="de-DE" sz="1800" dirty="0"/>
              <a:t>/-</a:t>
            </a:r>
            <a:r>
              <a:rPr lang="de-DE" sz="1800" dirty="0" err="1"/>
              <a:t>ion</a:t>
            </a:r>
            <a:r>
              <a:rPr lang="de-DE" sz="1800" dirty="0"/>
              <a:t> </a:t>
            </a:r>
            <a:r>
              <a:rPr lang="de-DE" sz="1800" dirty="0" err="1"/>
              <a:t>optimization</a:t>
            </a:r>
            <a:endParaRPr lang="de-DE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Tune </a:t>
            </a:r>
            <a:r>
              <a:rPr lang="de-DE" sz="1800" dirty="0" err="1"/>
              <a:t>diagram</a:t>
            </a:r>
            <a:r>
              <a:rPr lang="de-DE" sz="1800" dirty="0"/>
              <a:t> </a:t>
            </a:r>
            <a:r>
              <a:rPr lang="de-DE" sz="1800" dirty="0" err="1"/>
              <a:t>mapping</a:t>
            </a:r>
            <a:r>
              <a:rPr lang="de-DE" sz="1800" dirty="0"/>
              <a:t> (CRY-AP-258)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HITRAP</a:t>
            </a:r>
          </a:p>
          <a:p>
            <a:pPr lvl="1"/>
            <a:r>
              <a:rPr lang="de-DE" sz="1800" dirty="0"/>
              <a:t>Support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manual</a:t>
            </a:r>
            <a:r>
              <a:rPr lang="de-DE" sz="1800" dirty="0"/>
              <a:t> </a:t>
            </a:r>
            <a:r>
              <a:rPr lang="de-DE" sz="1800" dirty="0" err="1"/>
              <a:t>beamline</a:t>
            </a:r>
            <a:r>
              <a:rPr lang="de-DE" sz="1800" dirty="0"/>
              <a:t> </a:t>
            </a:r>
            <a:r>
              <a:rPr lang="de-DE" sz="1800" dirty="0" err="1"/>
              <a:t>optimization</a:t>
            </a:r>
            <a:endParaRPr lang="de-DE" sz="1800" dirty="0"/>
          </a:p>
          <a:p>
            <a:pPr lvl="1"/>
            <a:r>
              <a:rPr lang="de-DE" sz="1800" dirty="0" err="1"/>
              <a:t>Deceleration</a:t>
            </a:r>
            <a:r>
              <a:rPr lang="de-DE" sz="1800" dirty="0"/>
              <a:t> </a:t>
            </a:r>
            <a:r>
              <a:rPr lang="de-DE" sz="1800" dirty="0" err="1"/>
              <a:t>optimization</a:t>
            </a:r>
            <a:endParaRPr lang="de-DE" sz="1800" dirty="0"/>
          </a:p>
          <a:p>
            <a:pPr marL="342900" lvl="1" indent="0">
              <a:buNone/>
            </a:pPr>
            <a:endParaRPr lang="de-DE" sz="1800" dirty="0"/>
          </a:p>
          <a:p>
            <a:pPr marL="342900" lvl="1" indent="0">
              <a:buNone/>
            </a:pPr>
            <a:r>
              <a:rPr lang="de-DE" sz="1800" dirty="0"/>
              <a:t>11/2025: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800" dirty="0"/>
              <a:t>Focus on </a:t>
            </a:r>
            <a:r>
              <a:rPr lang="de-DE" sz="1800" dirty="0" err="1"/>
              <a:t>optimizers</a:t>
            </a:r>
            <a:r>
              <a:rPr lang="de-DE" sz="1800" dirty="0"/>
              <a:t>: </a:t>
            </a:r>
            <a:r>
              <a:rPr lang="de-DE" sz="1800" dirty="0" err="1"/>
              <a:t>performance</a:t>
            </a:r>
            <a:r>
              <a:rPr lang="de-DE" sz="1800" dirty="0"/>
              <a:t> &amp; possible </a:t>
            </a:r>
            <a:r>
              <a:rPr lang="de-DE" sz="1800" dirty="0" err="1"/>
              <a:t>productive</a:t>
            </a:r>
            <a:r>
              <a:rPr lang="de-DE" sz="1800" dirty="0"/>
              <a:t> </a:t>
            </a:r>
            <a:r>
              <a:rPr lang="de-DE" sz="1800" dirty="0" err="1"/>
              <a:t>use</a:t>
            </a:r>
            <a:r>
              <a:rPr lang="de-DE" sz="1800" dirty="0"/>
              <a:t> (CRY-AP-257)</a:t>
            </a:r>
          </a:p>
          <a:p>
            <a:pPr lvl="1"/>
            <a:endParaRPr 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30E171-DECF-4403-BF8E-C4659747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273" y="1348853"/>
            <a:ext cx="2760644" cy="1616407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94AA3052-EBD3-47B5-B87F-801F12E56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19349"/>
            <a:ext cx="2230987" cy="22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DB62D7-1509-43F2-97DE-EC32E29D7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87" y="3066436"/>
            <a:ext cx="2877923" cy="168507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FA08ABE-FAE3-4405-B654-144254E74170}"/>
              </a:ext>
            </a:extLst>
          </p:cNvPr>
          <p:cNvSpPr txBox="1"/>
          <p:nvPr/>
        </p:nvSpPr>
        <p:spPr>
          <a:xfrm rot="1624980">
            <a:off x="6933503" y="3874675"/>
            <a:ext cx="1416867" cy="415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, 24 </a:t>
            </a:r>
            <a:r>
              <a:rPr 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de-DE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D17D03-8AD1-436D-8DC6-3C26FE56E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496" y="993393"/>
            <a:ext cx="2909077" cy="16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9E7DA-C5BA-465B-84A4-8F0FF76A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: Challenge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4D9C84-4419-4547-9A11-677904E6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82" y="887103"/>
            <a:ext cx="6853435" cy="40653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D66641C-BE37-491D-8F7C-FE24EC795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0" y="4616016"/>
            <a:ext cx="1510478" cy="3933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9AFB1F-92E3-4A59-B4FD-E3AB0FAA3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138" y="4447243"/>
            <a:ext cx="815007" cy="6318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9E03EE3-3533-4BBD-A55D-B4ED95A9A160}"/>
              </a:ext>
            </a:extLst>
          </p:cNvPr>
          <p:cNvSpPr txBox="1"/>
          <p:nvPr/>
        </p:nvSpPr>
        <p:spPr>
          <a:xfrm>
            <a:off x="3917679" y="3714650"/>
            <a:ext cx="125553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Cooler-trap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0E105A7-B93C-4680-9D29-9E4A12D2C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433" y="4480921"/>
            <a:ext cx="453222" cy="48970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913C1E-8F6A-44D9-924A-E8E1A6361585}"/>
              </a:ext>
            </a:extLst>
          </p:cNvPr>
          <p:cNvSpPr txBox="1"/>
          <p:nvPr/>
        </p:nvSpPr>
        <p:spPr>
          <a:xfrm>
            <a:off x="343412" y="4263000"/>
            <a:ext cx="1718804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RFQ-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decelerator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8C952D-844E-4AF8-8949-DFBD2C5D6CFC}"/>
              </a:ext>
            </a:extLst>
          </p:cNvPr>
          <p:cNvSpPr txBox="1"/>
          <p:nvPr/>
        </p:nvSpPr>
        <p:spPr>
          <a:xfrm>
            <a:off x="4750394" y="2770401"/>
            <a:ext cx="163519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EBIT-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96CF987B-85BD-42C2-9CA0-A8D2927C4129}"/>
              </a:ext>
            </a:extLst>
          </p:cNvPr>
          <p:cNvSpPr/>
          <p:nvPr/>
        </p:nvSpPr>
        <p:spPr>
          <a:xfrm>
            <a:off x="3570856" y="3916457"/>
            <a:ext cx="338803" cy="319337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64AC7E1-E08B-4379-9877-CA545762F187}"/>
              </a:ext>
            </a:extLst>
          </p:cNvPr>
          <p:cNvSpPr/>
          <p:nvPr/>
        </p:nvSpPr>
        <p:spPr>
          <a:xfrm>
            <a:off x="3810614" y="4252523"/>
            <a:ext cx="519478" cy="180000"/>
          </a:xfrm>
          <a:prstGeom prst="rect">
            <a:avLst/>
          </a:prstGeom>
          <a:noFill/>
          <a:ln w="28575">
            <a:solidFill>
              <a:srgbClr val="FD03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B6928A2-6BDA-403E-B597-FE92070530FA}"/>
              </a:ext>
            </a:extLst>
          </p:cNvPr>
          <p:cNvSpPr txBox="1"/>
          <p:nvPr/>
        </p:nvSpPr>
        <p:spPr>
          <a:xfrm>
            <a:off x="77336" y="1037230"/>
            <a:ext cx="3535537" cy="20621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find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beamline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in 58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~ 1000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85750" indent="-285750" algn="l">
              <a:buClr>
                <a:srgbClr val="FDBB63"/>
              </a:buClr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rgbClr val="FDBB63"/>
              </a:buClr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Bruteforce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1 Hz ~ 3 * 10</a:t>
            </a:r>
            <a:r>
              <a:rPr lang="de-DE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166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years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7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01F38-AA9B-4C37-8802-95C2E513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Very Short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Optimizer </a:t>
            </a:r>
            <a:r>
              <a:rPr lang="de-DE" dirty="0" err="1"/>
              <a:t>Algorithms</a:t>
            </a:r>
            <a:r>
              <a:rPr lang="de-DE" dirty="0"/>
              <a:t> in </a:t>
            </a:r>
            <a:r>
              <a:rPr lang="de-DE" dirty="0" err="1"/>
              <a:t>DevAuto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38A29-8E27-4BC2-BD23-2057268D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3976069" cy="36776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Genetic </a:t>
            </a:r>
            <a:r>
              <a:rPr lang="de-DE" sz="2400" dirty="0" err="1"/>
              <a:t>Algorithm</a:t>
            </a:r>
            <a:endParaRPr lang="de-DE" sz="2400" dirty="0"/>
          </a:p>
          <a:p>
            <a:pPr lvl="1"/>
            <a:r>
              <a:rPr lang="de-DE" sz="1800" dirty="0" err="1"/>
              <a:t>Based</a:t>
            </a:r>
            <a:r>
              <a:rPr lang="de-DE" sz="1800" dirty="0"/>
              <a:t> on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values</a:t>
            </a:r>
            <a:r>
              <a:rPr lang="de-DE" sz="1800" dirty="0"/>
              <a:t> </a:t>
            </a:r>
            <a:r>
              <a:rPr lang="de-DE" sz="1800" dirty="0" err="1"/>
              <a:t>combined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„</a:t>
            </a:r>
            <a:r>
              <a:rPr lang="de-DE" sz="1800" dirty="0" err="1"/>
              <a:t>evolutionary</a:t>
            </a:r>
            <a:r>
              <a:rPr lang="de-DE" sz="1800" dirty="0"/>
              <a:t>“ </a:t>
            </a:r>
            <a:r>
              <a:rPr lang="de-DE" sz="1800" dirty="0" err="1"/>
              <a:t>selection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good</a:t>
            </a:r>
            <a:r>
              <a:rPr lang="de-DE" sz="1800" dirty="0"/>
              <a:t> </a:t>
            </a:r>
            <a:r>
              <a:rPr lang="de-DE" sz="1800" dirty="0" err="1"/>
              <a:t>values</a:t>
            </a:r>
            <a:endParaRPr lang="de-DE" sz="1800" dirty="0"/>
          </a:p>
          <a:p>
            <a:pPr lvl="1"/>
            <a:r>
              <a:rPr lang="de-DE" sz="1800" dirty="0" err="1"/>
              <a:t>No</a:t>
            </a:r>
            <a:r>
              <a:rPr lang="de-DE" sz="1800" dirty="0"/>
              <a:t> internal </a:t>
            </a:r>
            <a:r>
              <a:rPr lang="de-DE" sz="1800" dirty="0" err="1"/>
              <a:t>model</a:t>
            </a:r>
            <a:endParaRPr lang="de-DE" sz="1800" dirty="0"/>
          </a:p>
          <a:p>
            <a:pPr lvl="1"/>
            <a:r>
              <a:rPr lang="de-DE" sz="1800" dirty="0"/>
              <a:t>External JAVA </a:t>
            </a:r>
            <a:r>
              <a:rPr lang="de-DE" sz="1800" dirty="0" err="1"/>
              <a:t>library</a:t>
            </a:r>
            <a:r>
              <a:rPr lang="de-DE" sz="1800" dirty="0"/>
              <a:t> „</a:t>
            </a:r>
            <a:r>
              <a:rPr lang="de-DE" sz="1800" dirty="0" err="1"/>
              <a:t>Jenetics</a:t>
            </a:r>
            <a:r>
              <a:rPr lang="de-DE" sz="1800" dirty="0"/>
              <a:t>“</a:t>
            </a:r>
          </a:p>
          <a:p>
            <a:pPr lvl="1"/>
            <a:r>
              <a:rPr lang="de-DE" sz="1800" dirty="0" err="1"/>
              <a:t>DevAuto</a:t>
            </a:r>
            <a:r>
              <a:rPr lang="de-DE" sz="1800" dirty="0"/>
              <a:t> </a:t>
            </a:r>
            <a:r>
              <a:rPr lang="de-DE" sz="1800" dirty="0" err="1"/>
              <a:t>implementation</a:t>
            </a:r>
            <a:r>
              <a:rPr lang="de-DE" sz="1800" dirty="0"/>
              <a:t> </a:t>
            </a:r>
            <a:r>
              <a:rPr lang="de-DE" sz="1800" dirty="0" err="1"/>
              <a:t>takes</a:t>
            </a:r>
            <a:r>
              <a:rPr lang="de-DE" sz="1800" dirty="0"/>
              <a:t> </a:t>
            </a:r>
            <a:r>
              <a:rPr lang="de-DE" sz="1800" dirty="0" err="1"/>
              <a:t>into</a:t>
            </a:r>
            <a:r>
              <a:rPr lang="de-DE" sz="1800" dirty="0"/>
              <a:t> </a:t>
            </a:r>
            <a:r>
              <a:rPr lang="de-DE" sz="1800" dirty="0" err="1"/>
              <a:t>account</a:t>
            </a:r>
            <a:r>
              <a:rPr lang="de-DE" sz="1800" dirty="0"/>
              <a:t> power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stepping</a:t>
            </a:r>
            <a:r>
              <a:rPr lang="de-DE" sz="1800" dirty="0"/>
              <a:t> </a:t>
            </a:r>
            <a:r>
              <a:rPr lang="de-DE" sz="1800" dirty="0" err="1"/>
              <a:t>resolution</a:t>
            </a:r>
            <a:endParaRPr lang="de-DE" sz="1800" dirty="0"/>
          </a:p>
          <a:p>
            <a:pPr lvl="1"/>
            <a:r>
              <a:rPr lang="de-DE" sz="1800" dirty="0" err="1"/>
              <a:t>Since</a:t>
            </a:r>
            <a:r>
              <a:rPr lang="de-DE" sz="1800" dirty="0"/>
              <a:t> 2018 </a:t>
            </a:r>
            <a:r>
              <a:rPr lang="de-DE" sz="1800" dirty="0" err="1"/>
              <a:t>used</a:t>
            </a:r>
            <a:r>
              <a:rPr lang="de-DE" sz="1800" dirty="0"/>
              <a:t> in Device-</a:t>
            </a:r>
            <a:r>
              <a:rPr lang="de-DE" sz="1800" dirty="0" err="1"/>
              <a:t>Automator</a:t>
            </a:r>
            <a:endParaRPr lang="de-DE" sz="18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451648E-236A-44AE-9385-B68510E2446B}"/>
              </a:ext>
            </a:extLst>
          </p:cNvPr>
          <p:cNvSpPr txBox="1">
            <a:spLocks/>
          </p:cNvSpPr>
          <p:nvPr/>
        </p:nvSpPr>
        <p:spPr>
          <a:xfrm>
            <a:off x="4293704" y="1088014"/>
            <a:ext cx="3976069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400" dirty="0" err="1"/>
              <a:t>Bayesian</a:t>
            </a:r>
            <a:r>
              <a:rPr lang="de-DE" sz="2400" dirty="0"/>
              <a:t> </a:t>
            </a:r>
            <a:r>
              <a:rPr lang="de-DE" sz="2400" dirty="0" err="1"/>
              <a:t>Algorithm</a:t>
            </a:r>
            <a:endParaRPr lang="de-DE" sz="2400" dirty="0"/>
          </a:p>
          <a:p>
            <a:pPr lvl="1"/>
            <a:r>
              <a:rPr lang="de-DE" sz="1800" dirty="0" err="1"/>
              <a:t>Compiles</a:t>
            </a:r>
            <a:r>
              <a:rPr lang="de-DE" sz="1800" dirty="0"/>
              <a:t> internal </a:t>
            </a:r>
            <a:r>
              <a:rPr lang="de-DE" sz="1800" dirty="0" err="1"/>
              <a:t>model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„</a:t>
            </a:r>
            <a:r>
              <a:rPr lang="de-DE" sz="1800" dirty="0" err="1"/>
              <a:t>most</a:t>
            </a:r>
            <a:r>
              <a:rPr lang="de-DE" sz="1800" dirty="0"/>
              <a:t> promising“ </a:t>
            </a:r>
            <a:r>
              <a:rPr lang="de-DE" sz="1800" dirty="0" err="1"/>
              <a:t>function</a:t>
            </a:r>
            <a:r>
              <a:rPr lang="de-DE" sz="1800" dirty="0"/>
              <a:t> </a:t>
            </a:r>
            <a:r>
              <a:rPr lang="de-DE" sz="1800" dirty="0" err="1"/>
              <a:t>gains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value</a:t>
            </a:r>
            <a:r>
              <a:rPr lang="de-DE" sz="1800" dirty="0"/>
              <a:t> </a:t>
            </a:r>
            <a:r>
              <a:rPr lang="de-DE" sz="1800" dirty="0" err="1"/>
              <a:t>generation</a:t>
            </a:r>
            <a:endParaRPr lang="de-DE" sz="1800" dirty="0"/>
          </a:p>
          <a:p>
            <a:pPr lvl="1"/>
            <a:r>
              <a:rPr lang="de-DE" sz="1800" dirty="0" err="1"/>
              <a:t>DevAuto</a:t>
            </a:r>
            <a:r>
              <a:rPr lang="de-DE" sz="1800" dirty="0"/>
              <a:t> </a:t>
            </a:r>
            <a:r>
              <a:rPr lang="de-DE" sz="1800" dirty="0" err="1"/>
              <a:t>uses</a:t>
            </a:r>
            <a:r>
              <a:rPr lang="de-DE" sz="1800" dirty="0"/>
              <a:t> external JAVA </a:t>
            </a:r>
            <a:r>
              <a:rPr lang="de-DE" sz="1800" dirty="0" err="1"/>
              <a:t>library</a:t>
            </a:r>
            <a:r>
              <a:rPr lang="de-DE" sz="1800" dirty="0"/>
              <a:t> </a:t>
            </a:r>
            <a:r>
              <a:rPr lang="de-DE" sz="1800" dirty="0" err="1"/>
              <a:t>developed</a:t>
            </a:r>
            <a:r>
              <a:rPr lang="de-DE" sz="1800" dirty="0"/>
              <a:t> in a Master </a:t>
            </a:r>
            <a:r>
              <a:rPr lang="de-DE" sz="1800" dirty="0" err="1"/>
              <a:t>project</a:t>
            </a:r>
            <a:r>
              <a:rPr lang="de-DE" sz="1800" dirty="0"/>
              <a:t> at H_DA (</a:t>
            </a:r>
            <a:r>
              <a:rPr lang="de-DE" sz="1800" dirty="0" err="1"/>
              <a:t>informatics</a:t>
            </a:r>
            <a:r>
              <a:rPr lang="de-DE" sz="1800" dirty="0"/>
              <a:t> </a:t>
            </a:r>
            <a:r>
              <a:rPr lang="de-DE" sz="1800" dirty="0" err="1"/>
              <a:t>department</a:t>
            </a:r>
            <a:r>
              <a:rPr lang="de-DE" sz="1800" dirty="0"/>
              <a:t>)</a:t>
            </a:r>
          </a:p>
          <a:p>
            <a:pPr lvl="1"/>
            <a:r>
              <a:rPr lang="de-DE" sz="1800" dirty="0"/>
              <a:t>Power </a:t>
            </a:r>
            <a:r>
              <a:rPr lang="de-DE" sz="1800" dirty="0" err="1"/>
              <a:t>supply</a:t>
            </a:r>
            <a:r>
              <a:rPr lang="de-DE" sz="1800" dirty="0"/>
              <a:t> </a:t>
            </a:r>
            <a:r>
              <a:rPr lang="de-DE" sz="1800" dirty="0" err="1"/>
              <a:t>resolution</a:t>
            </a:r>
            <a:r>
              <a:rPr lang="de-DE" sz="1800" dirty="0"/>
              <a:t> not </a:t>
            </a:r>
            <a:r>
              <a:rPr lang="de-DE" sz="1800" dirty="0" err="1"/>
              <a:t>considered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code</a:t>
            </a:r>
          </a:p>
          <a:p>
            <a:pPr lvl="1"/>
            <a:r>
              <a:rPr lang="de-DE" sz="1800" dirty="0" err="1"/>
              <a:t>Available</a:t>
            </a:r>
            <a:r>
              <a:rPr lang="de-DE" sz="1800" dirty="0"/>
              <a:t>  </a:t>
            </a:r>
            <a:r>
              <a:rPr lang="de-DE" sz="1800" dirty="0" err="1"/>
              <a:t>since</a:t>
            </a:r>
            <a:r>
              <a:rPr lang="de-DE" sz="1800" dirty="0"/>
              <a:t> 09/2025</a:t>
            </a:r>
          </a:p>
        </p:txBody>
      </p:sp>
    </p:spTree>
    <p:extLst>
      <p:ext uri="{BB962C8B-B14F-4D97-AF65-F5344CB8AC3E}">
        <p14:creationId xmlns:p14="http://schemas.microsoft.com/office/powerpoint/2010/main" val="103409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DA045-90E0-4F4A-85EC-B2ADF5DF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Experiments at HITRAP – Goals &amp; Environment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0248DD4-8D05-4F28-B388-A3D71A01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3668" y="991273"/>
            <a:ext cx="6557661" cy="3830513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3E506B-1DE2-4278-A20B-7A3C78D9E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785" y="4319869"/>
            <a:ext cx="815007" cy="6318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46E49A4-D86F-4EAC-BC29-6152CD25E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734" y="4495905"/>
            <a:ext cx="1510478" cy="3933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C468E2-58DA-40FA-9BE4-DDD7B35D4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365" y="4352437"/>
            <a:ext cx="453222" cy="48970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426CDE0-B161-48B2-BC6E-CE277ECEE8F5}"/>
              </a:ext>
            </a:extLst>
          </p:cNvPr>
          <p:cNvSpPr txBox="1"/>
          <p:nvPr/>
        </p:nvSpPr>
        <p:spPr>
          <a:xfrm>
            <a:off x="138275" y="949594"/>
            <a:ext cx="5104616" cy="28972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Integration-test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FAIR CS</a:t>
            </a:r>
          </a:p>
          <a:p>
            <a:pPr marL="285750" indent="-285750" algn="l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Compare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Genetic and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convergence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speed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convergence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Collect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optimizers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Check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beamline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unexpected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de-DE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16+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beam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EBIT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</a:p>
          <a:p>
            <a:pPr marL="285750" indent="-285750" algn="l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16, 24, 58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ts val="2200"/>
              </a:lnSpc>
              <a:buClr>
                <a:srgbClr val="FDBB63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Parameter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ranges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~20%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lussdiagramm: Verbinder 12">
            <a:extLst>
              <a:ext uri="{FF2B5EF4-FFF2-40B4-BE49-F238E27FC236}">
                <a16:creationId xmlns:a16="http://schemas.microsoft.com/office/drawing/2014/main" id="{A163640E-F4C9-4B46-8CCD-9AE60B1BDC69}"/>
              </a:ext>
            </a:extLst>
          </p:cNvPr>
          <p:cNvSpPr/>
          <p:nvPr/>
        </p:nvSpPr>
        <p:spPr>
          <a:xfrm>
            <a:off x="7021123" y="1030373"/>
            <a:ext cx="338803" cy="319337"/>
          </a:xfrm>
          <a:prstGeom prst="flowChartConnector">
            <a:avLst/>
          </a:prstGeom>
          <a:solidFill>
            <a:srgbClr val="88BDD8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D1C8E9A3-2AA8-4887-B91F-8CD5EF7EEE69}"/>
              </a:ext>
            </a:extLst>
          </p:cNvPr>
          <p:cNvSpPr/>
          <p:nvPr/>
        </p:nvSpPr>
        <p:spPr>
          <a:xfrm>
            <a:off x="8587587" y="1744337"/>
            <a:ext cx="338803" cy="319337"/>
          </a:xfrm>
          <a:prstGeom prst="flowChartConnector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Flussdiagramm: Verbinder 14">
            <a:extLst>
              <a:ext uri="{FF2B5EF4-FFF2-40B4-BE49-F238E27FC236}">
                <a16:creationId xmlns:a16="http://schemas.microsoft.com/office/drawing/2014/main" id="{4CAC514D-2733-4F02-91AA-B9CDBF8E1192}"/>
              </a:ext>
            </a:extLst>
          </p:cNvPr>
          <p:cNvSpPr/>
          <p:nvPr/>
        </p:nvSpPr>
        <p:spPr>
          <a:xfrm>
            <a:off x="4965982" y="3821399"/>
            <a:ext cx="338803" cy="319337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25D7011-BF36-47D2-9BF5-16ADC9AEB3B0}"/>
              </a:ext>
            </a:extLst>
          </p:cNvPr>
          <p:cNvSpPr txBox="1"/>
          <p:nvPr/>
        </p:nvSpPr>
        <p:spPr>
          <a:xfrm>
            <a:off x="563994" y="4434319"/>
            <a:ext cx="951094" cy="30777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ESR)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BE57BAF-EEFD-4E29-B4CB-6BC0BF107A62}"/>
              </a:ext>
            </a:extLst>
          </p:cNvPr>
          <p:cNvSpPr txBox="1"/>
          <p:nvPr/>
        </p:nvSpPr>
        <p:spPr>
          <a:xfrm>
            <a:off x="5323398" y="3632309"/>
            <a:ext cx="125553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Cooler-trap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C59A837-1595-4A6E-A0FE-A546EE5C08F0}"/>
              </a:ext>
            </a:extLst>
          </p:cNvPr>
          <p:cNvSpPr txBox="1"/>
          <p:nvPr/>
        </p:nvSpPr>
        <p:spPr>
          <a:xfrm>
            <a:off x="5969599" y="2761855"/>
            <a:ext cx="163519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EBIT-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D4F6ADD-32EB-4EF4-A22E-B844E4DF6697}"/>
              </a:ext>
            </a:extLst>
          </p:cNvPr>
          <p:cNvCxnSpPr>
            <a:cxnSpLocks/>
          </p:cNvCxnSpPr>
          <p:nvPr/>
        </p:nvCxnSpPr>
        <p:spPr>
          <a:xfrm>
            <a:off x="390725" y="4701680"/>
            <a:ext cx="13571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C1A68769-D33B-4D84-85EE-AA6E350C177D}"/>
              </a:ext>
            </a:extLst>
          </p:cNvPr>
          <p:cNvSpPr txBox="1"/>
          <p:nvPr/>
        </p:nvSpPr>
        <p:spPr>
          <a:xfrm>
            <a:off x="1812881" y="4137541"/>
            <a:ext cx="1718804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RFQ-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decelerator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5704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_Folienmaster.potx" id="{8AD65435-979E-468B-A25C-E5EB9515DF0D}" vid="{6EFE71B7-6ECA-475C-972D-6BD814453F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1656</Words>
  <Application>Microsoft Office PowerPoint</Application>
  <PresentationFormat>Bildschirmpräsentation (16:9)</PresentationFormat>
  <Paragraphs>258</Paragraphs>
  <Slides>20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Script MT Bold</vt:lpstr>
      <vt:lpstr>Wingdings</vt:lpstr>
      <vt:lpstr>fair-gsi-folienmaster_2017_onering</vt:lpstr>
      <vt:lpstr>CRYRING Machine Experiments</vt:lpstr>
      <vt:lpstr>Machine Experiments 2025</vt:lpstr>
      <vt:lpstr>Machine Experiments 2025</vt:lpstr>
      <vt:lpstr>DeviceAutomator Recent Activities</vt:lpstr>
      <vt:lpstr>DeviceAutomator Main Features</vt:lpstr>
      <vt:lpstr>DeviceAutomator at CRYRING &amp; HITRAP</vt:lpstr>
      <vt:lpstr>Beamline Optimization: Challenge</vt:lpstr>
      <vt:lpstr>Very Short Introduction into Optimizer Algorithms in DevAuto</vt:lpstr>
      <vt:lpstr>Experiments at HITRAP – Goals &amp; Environment</vt:lpstr>
      <vt:lpstr>Experiments at HITRAP: EBIT  GTR6DC4</vt:lpstr>
      <vt:lpstr>Algorithm tests: Bayesian EBIT -&gt; GTR6DC4</vt:lpstr>
      <vt:lpstr>Algorithm tests: Genetic EBIT -&gt; GTR6DC4</vt:lpstr>
      <vt:lpstr>Algorithm tests: Bayesian EBIT -&gt; GTR5DC2</vt:lpstr>
      <vt:lpstr>Algorithm tests: EBIT -&gt; GTR5DC2 Genetic</vt:lpstr>
      <vt:lpstr>EBIT  GTR6DC4: Insights from Collected Data</vt:lpstr>
      <vt:lpstr>Conclusions from Optimizer-Tests</vt:lpstr>
      <vt:lpstr>BACKUP</vt:lpstr>
      <vt:lpstr>DeviceAutomator – a bit of Architecture</vt:lpstr>
      <vt:lpstr>Bayesian Runs: Algorithm Performance Limits</vt:lpstr>
      <vt:lpstr>Tool for Mapping Parameter Ranges / Sensitivity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Decelerators Archiving Tools</dc:title>
  <dc:creator>Geithner, Wolfgang Dr.</dc:creator>
  <cp:lastModifiedBy>Geithner, Wolfgang Dr.</cp:lastModifiedBy>
  <cp:revision>117</cp:revision>
  <dcterms:created xsi:type="dcterms:W3CDTF">2025-02-25T08:15:43Z</dcterms:created>
  <dcterms:modified xsi:type="dcterms:W3CDTF">2025-12-01T09:16:21Z</dcterms:modified>
</cp:coreProperties>
</file>