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58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0000"/>
    <a:srgbClr val="FF0000"/>
    <a:srgbClr val="18FF00"/>
    <a:srgbClr val="0034FF"/>
    <a:srgbClr val="FFF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68CA7-C5F7-423B-B196-9D45F102E03C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44310-243F-40A9-897A-793B3547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29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7EF78-06B9-3F6D-C29C-25817DA1A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1F639-61E8-DED5-F731-A1F92E142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D673C-324D-ADA8-4374-48EDEDE90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743CE-9355-0B77-1CEB-4622EDA1F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Experiment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348A1-0424-C5C0-5874-2D77BD85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1E4F-EE0C-44A1-9BD4-7ACA58382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0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C6AB-44E9-4FC1-27E6-AC413A01E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387BB5-E970-6E25-A6CB-A6DB0A8E4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8C65E-1A68-158C-B939-445EB365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83516-4FC6-7CF8-E88A-8A1B23CCC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Experiment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4CA30-1AAF-5D92-3C2D-E8532968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1E4F-EE0C-44A1-9BD4-7ACA58382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9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327B92-EBC3-47CE-D2E8-DFEDAEB2EF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B44C4-358F-EBAB-7560-39F9841B6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4F335-20CB-8FAD-CE06-07298507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054AA-C049-E0C4-67DF-1C49E4D8F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Experiment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E27C9-FC9B-8768-9963-35A9448A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1E4F-EE0C-44A1-9BD4-7ACA58382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6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E9B17-F4EA-2FFB-002F-659A4DC7E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CFEBA-3540-BB0A-5284-EC4005419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D0647-C0FA-D51C-A38C-4DDC0FBD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5EB27-3E29-D5B7-9977-06C9CBEB5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Experiment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3608F-9324-9664-679A-8D99BBA2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1E4F-EE0C-44A1-9BD4-7ACA58382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2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1643D-A55C-EA76-1CFE-CAF7DA7FA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9543B-4874-411F-936A-036ACB2F1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A5ADE-8828-8B45-386F-20825C364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0CE90-D315-15AC-E782-DC359E09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Experiment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60C65-7F2B-F3CC-012E-A2F790BA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1E4F-EE0C-44A1-9BD4-7ACA58382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E3D1-9B28-355B-A43D-1277209FD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AE97A-06A1-ED73-4737-D88B5B808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DC3C4-2DFF-51EA-27A1-3F10B1C4A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9F117-791F-0BB2-E5E6-BEF796BC4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40ABB-AD3C-CE4F-2460-F18F89EB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Experiment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A39CE-6B4B-2F84-A579-925A743A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1E4F-EE0C-44A1-9BD4-7ACA58382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0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D9785-1182-BD3B-A993-69C85A245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BE571-D4CD-9350-ACAC-4F9774ADA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DE1CA-900C-885E-5C96-31AF8AA76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45941-5B74-F866-B431-77036E20B4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CA2E45-E8AA-777F-57E4-19E9C4E43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F29BB8-2B8C-784D-240B-CC33C80D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69CD47-8E2C-0285-3757-1263A5EFC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Experiment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2AC13A-C84A-8FDB-7274-AC0AAC64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1E4F-EE0C-44A1-9BD4-7ACA58382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2036-88FE-DC15-3960-ACFF9E4D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6009A-0557-5127-3F9C-E222CD009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E474B8-53E2-8782-53C9-C3C802C39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Experiment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C95AB-8932-7482-36DA-65E1A7BFE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1E4F-EE0C-44A1-9BD4-7ACA58382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1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C3C769-695C-C7F0-6348-C565D367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C05D6-37E6-701F-DE02-B8556A92C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Experiment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97E09-EF57-7C60-1901-4D24BB46C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1E4F-EE0C-44A1-9BD4-7ACA58382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55F28-EE1F-922D-1C89-37F8BB6B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BA2F9-3FC3-71E5-D21B-F19710E42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BE542-5AA7-72D0-DA9F-2A9310DD0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10448-C15D-C212-3AAC-08C1B4F6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5ACB0-F777-3EDD-743A-AA6136A1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Experiment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9312D-5621-BCAD-EF7E-87E2F8C76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1E4F-EE0C-44A1-9BD4-7ACA58382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2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529BA-6652-AF09-305F-14DFBDDC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E253D8-B4E8-2C9E-51EF-C658ABF2B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BC3C0-C82C-F810-8988-C3DC41640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29452-9A6A-6333-C19C-0AD20EF78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99E9F-472C-868B-3185-43A198024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Experiment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5EF4A-CB42-4668-454D-68EF73F65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1E4F-EE0C-44A1-9BD4-7ACA58382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0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D5D1C-662A-B463-D40E-0A1425D4E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7283D-174C-79FF-3E4E-EAC5B1A2B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126A3-DE73-094A-A4D2-73118C4E9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12/01/2025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FAD53-D4AF-6026-4415-7F7D889E9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Machine Experiment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788D0-8F9F-7F30-1982-A15835596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641E4F-EE0C-44A1-9BD4-7ACA58382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8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9169-FFCC-D7B2-8051-C8FAC13221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FRS Machine Run </a:t>
            </a:r>
            <a:br>
              <a:rPr lang="en-US" noProof="0" dirty="0"/>
            </a:br>
            <a:r>
              <a:rPr lang="en-US" sz="3600" noProof="0" dirty="0"/>
              <a:t>12</a:t>
            </a:r>
            <a:r>
              <a:rPr lang="en-US" sz="3600" baseline="30000" noProof="0" dirty="0"/>
              <a:t>th</a:t>
            </a:r>
            <a:r>
              <a:rPr lang="en-US" sz="3600" noProof="0" dirty="0"/>
              <a:t> July 2025:</a:t>
            </a:r>
            <a:br>
              <a:rPr lang="en-US" sz="3600" noProof="0" dirty="0"/>
            </a:br>
            <a:r>
              <a:rPr lang="en-US" noProof="0" dirty="0"/>
              <a:t>Method testing for S-FRS: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96B53B-34F8-4B8C-E921-5F878B2E6A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b="1" noProof="0" dirty="0"/>
              <a:t>Ion-Optical Optimization</a:t>
            </a:r>
          </a:p>
          <a:p>
            <a:r>
              <a:rPr lang="en-US" sz="4000" b="1" noProof="0" dirty="0"/>
              <a:t>Quadrupole axe</a:t>
            </a:r>
            <a:r>
              <a:rPr lang="en-US" sz="4000" b="1" dirty="0"/>
              <a:t>s measurements</a:t>
            </a:r>
          </a:p>
          <a:p>
            <a:r>
              <a:rPr lang="en-US" sz="2200" b="1" noProof="0" dirty="0"/>
              <a:t>D. </a:t>
            </a:r>
            <a:r>
              <a:rPr lang="en-US" sz="2200" b="1" noProof="0" dirty="0" err="1"/>
              <a:t>Kallendorf</a:t>
            </a:r>
            <a:r>
              <a:rPr lang="en-US" sz="2200" b="1" dirty="0"/>
              <a:t>, Z. </a:t>
            </a:r>
            <a:r>
              <a:rPr lang="en-US" sz="2200" b="1" dirty="0" err="1"/>
              <a:t>Brencic</a:t>
            </a:r>
            <a:r>
              <a:rPr lang="en-US" sz="2200" b="1" dirty="0"/>
              <a:t>,</a:t>
            </a:r>
            <a:r>
              <a:rPr lang="en-US" sz="2200" b="1" noProof="0" dirty="0"/>
              <a:t> J. Wirtz, M. </a:t>
            </a:r>
            <a:r>
              <a:rPr lang="en-US" sz="2200" b="1" noProof="0" dirty="0" err="1"/>
              <a:t>Bajzek</a:t>
            </a:r>
            <a:r>
              <a:rPr lang="en-US" sz="2200" b="1" noProof="0" dirty="0"/>
              <a:t>, S. Appel, P. </a:t>
            </a:r>
            <a:r>
              <a:rPr lang="en-US" sz="2200" b="1" noProof="0" dirty="0" err="1"/>
              <a:t>Madysa</a:t>
            </a:r>
            <a:r>
              <a:rPr lang="en-US" sz="2200" b="1" noProof="0" dirty="0"/>
              <a:t>, J. H. Hetzel, H. Weick, S. </a:t>
            </a:r>
            <a:r>
              <a:rPr lang="en-US" sz="2200" b="1" noProof="0" dirty="0" err="1"/>
              <a:t>Pietri</a:t>
            </a:r>
            <a:r>
              <a:rPr lang="en-US" sz="2200" b="1" noProof="0"/>
              <a:t>, </a:t>
            </a:r>
            <a:r>
              <a:rPr lang="en-US" sz="2200" b="1" noProof="0" dirty="0"/>
              <a:t>E. </a:t>
            </a:r>
            <a:r>
              <a:rPr lang="en-US" sz="2200" b="1" noProof="0" dirty="0" err="1"/>
              <a:t>Kazantseva</a:t>
            </a:r>
            <a:endParaRPr lang="en-US" sz="2200" b="1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5EF7B-B955-5FD7-1C97-9AC2286F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C704A-4C4B-8D2C-D445-3486C621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Experiment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24480-43BA-7C7B-7F02-978A79283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1E4F-EE0C-44A1-9BD4-7ACA583828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94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1FBAA47-25E9-DED3-415D-4DF47DC0B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98239"/>
            <a:ext cx="10515600" cy="20964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05193-52A8-2C2E-DAE0-8DEF0DE3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Fragment Separator FRS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6257A02-62E4-DAA4-4BA6-9008716797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8871984"/>
                  </p:ext>
                </p:extLst>
              </p:nvPr>
            </p:nvGraphicFramePr>
            <p:xfrm>
              <a:off x="10883900" y="2008903"/>
              <a:ext cx="990600" cy="1645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5300">
                      <a:extLst>
                        <a:ext uri="{9D8B030D-6E8A-4147-A177-3AD203B41FA5}">
                          <a16:colId xmlns:a16="http://schemas.microsoft.com/office/drawing/2014/main" val="2465427660"/>
                        </a:ext>
                      </a:extLst>
                    </a:gridCol>
                    <a:gridCol w="495300">
                      <a:extLst>
                        <a:ext uri="{9D8B030D-6E8A-4147-A177-3AD203B41FA5}">
                          <a16:colId xmlns:a16="http://schemas.microsoft.com/office/drawing/2014/main" val="1900573094"/>
                        </a:ext>
                      </a:extLst>
                    </a:gridCol>
                  </a:tblGrid>
                  <a:tr h="24820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1527197"/>
                      </a:ext>
                    </a:extLst>
                  </a:tr>
                  <a:tr h="24820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-2%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rgbClr val="E70000"/>
                              </a:solidFill>
                              <a:highlight>
                                <a:srgbClr val="E70000"/>
                              </a:highlight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E7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0662380"/>
                      </a:ext>
                    </a:extLst>
                  </a:tr>
                  <a:tr h="24820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-1%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200" dirty="0">
                            <a:solidFill>
                              <a:srgbClr val="FFFD00"/>
                            </a:solidFill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8595340"/>
                      </a:ext>
                    </a:extLst>
                  </a:tr>
                  <a:tr h="24820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Ref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200" dirty="0">
                            <a:solidFill>
                              <a:srgbClr val="18FF00"/>
                            </a:solidFill>
                          </a:endParaRPr>
                        </a:p>
                      </a:txBody>
                      <a:tcPr>
                        <a:solidFill>
                          <a:srgbClr val="FFFD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9983365"/>
                      </a:ext>
                    </a:extLst>
                  </a:tr>
                  <a:tr h="24820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+1%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200" dirty="0">
                            <a:solidFill>
                              <a:srgbClr val="0034FF"/>
                            </a:solidFill>
                          </a:endParaRPr>
                        </a:p>
                      </a:txBody>
                      <a:tcPr>
                        <a:solidFill>
                          <a:srgbClr val="18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685499"/>
                      </a:ext>
                    </a:extLst>
                  </a:tr>
                  <a:tr h="24820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+2%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solidFill>
                          <a:srgbClr val="0034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433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6257A02-62E4-DAA4-4BA6-9008716797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8871984"/>
                  </p:ext>
                </p:extLst>
              </p:nvPr>
            </p:nvGraphicFramePr>
            <p:xfrm>
              <a:off x="10883900" y="2008903"/>
              <a:ext cx="990600" cy="1645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5300">
                      <a:extLst>
                        <a:ext uri="{9D8B030D-6E8A-4147-A177-3AD203B41FA5}">
                          <a16:colId xmlns:a16="http://schemas.microsoft.com/office/drawing/2014/main" val="2465427660"/>
                        </a:ext>
                      </a:extLst>
                    </a:gridCol>
                    <a:gridCol w="495300">
                      <a:extLst>
                        <a:ext uri="{9D8B030D-6E8A-4147-A177-3AD203B41FA5}">
                          <a16:colId xmlns:a16="http://schemas.microsoft.com/office/drawing/2014/main" val="1900573094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20" t="-2222" r="-101220" b="-5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152719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-2%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rgbClr val="E70000"/>
                              </a:solidFill>
                              <a:highlight>
                                <a:srgbClr val="E70000"/>
                              </a:highlight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E7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066238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-1%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200" dirty="0">
                            <a:solidFill>
                              <a:srgbClr val="FFFD00"/>
                            </a:solidFill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859534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Ref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200" dirty="0">
                            <a:solidFill>
                              <a:srgbClr val="18FF00"/>
                            </a:solidFill>
                          </a:endParaRPr>
                        </a:p>
                      </a:txBody>
                      <a:tcPr>
                        <a:solidFill>
                          <a:srgbClr val="FFFD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998336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+1%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200" dirty="0">
                            <a:solidFill>
                              <a:srgbClr val="0034FF"/>
                            </a:solidFill>
                          </a:endParaRPr>
                        </a:p>
                      </a:txBody>
                      <a:tcPr>
                        <a:solidFill>
                          <a:srgbClr val="18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68549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+2%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solidFill>
                          <a:srgbClr val="0034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43373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00E41DA5-64E8-B921-FB9F-89A413D70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" y="3973040"/>
            <a:ext cx="6038850" cy="25876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D34314-7C47-A5C7-0DF6-5E75379BE762}"/>
              </a:ext>
            </a:extLst>
          </p:cNvPr>
          <p:cNvSpPr txBox="1"/>
          <p:nvPr/>
        </p:nvSpPr>
        <p:spPr>
          <a:xfrm>
            <a:off x="5594349" y="17780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S2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D3D90B77-511E-E45A-ECBA-4DCACF7E2389}"/>
              </a:ext>
            </a:extLst>
          </p:cNvPr>
          <p:cNvSpPr/>
          <p:nvPr/>
        </p:nvSpPr>
        <p:spPr>
          <a:xfrm>
            <a:off x="5749290" y="2327119"/>
            <a:ext cx="375919" cy="4414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8ECAB2-C6CA-6F9C-6888-19E4C3D7E949}"/>
              </a:ext>
            </a:extLst>
          </p:cNvPr>
          <p:cNvSpPr/>
          <p:nvPr/>
        </p:nvSpPr>
        <p:spPr>
          <a:xfrm>
            <a:off x="4845050" y="2597150"/>
            <a:ext cx="2247900" cy="89752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EC7E2D-C2BB-9EA6-30FF-E6356E2981CF}"/>
              </a:ext>
            </a:extLst>
          </p:cNvPr>
          <p:cNvSpPr/>
          <p:nvPr/>
        </p:nvSpPr>
        <p:spPr>
          <a:xfrm>
            <a:off x="330200" y="4083051"/>
            <a:ext cx="6038850" cy="23509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A7527B-1CD5-1F0E-4A87-FEC6220780DC}"/>
              </a:ext>
            </a:extLst>
          </p:cNvPr>
          <p:cNvCxnSpPr>
            <a:cxnSpLocks/>
          </p:cNvCxnSpPr>
          <p:nvPr/>
        </p:nvCxnSpPr>
        <p:spPr>
          <a:xfrm flipH="1">
            <a:off x="6369050" y="3494673"/>
            <a:ext cx="723900" cy="29392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064B95A-E4DA-B405-AE35-BA4645693BB6}"/>
              </a:ext>
            </a:extLst>
          </p:cNvPr>
          <p:cNvCxnSpPr>
            <a:cxnSpLocks/>
          </p:cNvCxnSpPr>
          <p:nvPr/>
        </p:nvCxnSpPr>
        <p:spPr>
          <a:xfrm flipV="1">
            <a:off x="330200" y="2597150"/>
            <a:ext cx="4514850" cy="1485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DC418ED-087C-F142-9773-0342B16A6D0B}"/>
                  </a:ext>
                </a:extLst>
              </p:cNvPr>
              <p:cNvSpPr txBox="1"/>
              <p:nvPr/>
            </p:nvSpPr>
            <p:spPr>
              <a:xfrm>
                <a:off x="7092950" y="3756294"/>
                <a:ext cx="513715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Separated by dispersion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Focus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Angle independent of momentum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Focus independent of momentum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 distortion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𝑎𝑎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DC418ED-087C-F142-9773-0342B16A6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950" y="3756294"/>
                <a:ext cx="5137150" cy="2677656"/>
              </a:xfrm>
              <a:prstGeom prst="rect">
                <a:avLst/>
              </a:prstGeom>
              <a:blipFill>
                <a:blip r:embed="rId5"/>
                <a:stretch>
                  <a:fillRect l="-1663" t="-1822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05D1D-9E3E-F0C0-F8C4-4C888626A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4F5931-33EC-4837-578F-8304D8157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Experiment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D7936-137A-2EAF-6AD4-5D101A538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1E4F-EE0C-44A1-9BD4-7ACA583828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4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8AF11-2C91-CD95-5EEF-3D0321A3A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Setup: Expected case</a:t>
            </a:r>
          </a:p>
        </p:txBody>
      </p:sp>
      <p:pic>
        <p:nvPicPr>
          <p:cNvPr id="5" name="Content Placeholder 4" descr="A diagram of electrical wiring&#10;&#10;AI-generated content may be incorrect.">
            <a:extLst>
              <a:ext uri="{FF2B5EF4-FFF2-40B4-BE49-F238E27FC236}">
                <a16:creationId xmlns:a16="http://schemas.microsoft.com/office/drawing/2014/main" id="{AD203961-43DE-326E-4F68-B4B2D211E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1" b="90000" l="0" r="99547">
                        <a14:foregroundMark x1="18573" y1="6154" x2="18233" y2="39615"/>
                        <a14:foregroundMark x1="18233" y1="39615" x2="18913" y2="21154"/>
                        <a14:foregroundMark x1="18913" y1="21154" x2="15289" y2="39615"/>
                        <a14:foregroundMark x1="15289" y1="39615" x2="9740" y2="52692"/>
                        <a14:foregroundMark x1="9740" y1="52692" x2="64100" y2="66154"/>
                        <a14:foregroundMark x1="64100" y1="66154" x2="83352" y2="62308"/>
                        <a14:foregroundMark x1="83352" y1="62308" x2="87656" y2="41538"/>
                        <a14:foregroundMark x1="87656" y1="41538" x2="68743" y2="15769"/>
                        <a14:foregroundMark x1="68743" y1="15769" x2="48358" y2="5769"/>
                        <a14:foregroundMark x1="48358" y1="5769" x2="29672" y2="18077"/>
                        <a14:foregroundMark x1="29672" y1="18077" x2="22537" y2="32692"/>
                        <a14:foregroundMark x1="22537" y1="32692" x2="20159" y2="61154"/>
                        <a14:foregroundMark x1="20159" y1="61154" x2="11552" y2="88077"/>
                        <a14:foregroundMark x1="11552" y1="88077" x2="49264" y2="99615"/>
                        <a14:foregroundMark x1="49264" y1="99615" x2="96036" y2="92692"/>
                        <a14:foregroundMark x1="96036" y1="92692" x2="95130" y2="78462"/>
                        <a14:foregroundMark x1="95130" y1="78462" x2="96036" y2="66538"/>
                        <a14:foregroundMark x1="94564" y1="71154" x2="96942" y2="36923"/>
                        <a14:foregroundMark x1="96942" y1="36923" x2="78029" y2="5000"/>
                        <a14:foregroundMark x1="78029" y1="5000" x2="77237" y2="4615"/>
                        <a14:foregroundMark x1="15176" y1="10385" x2="8267" y2="15000"/>
                        <a14:foregroundMark x1="8267" y1="15000" x2="680" y2="28077"/>
                        <a14:foregroundMark x1="680" y1="28077" x2="2492" y2="62692"/>
                        <a14:foregroundMark x1="2492" y1="62692" x2="8607" y2="78846"/>
                        <a14:foregroundMark x1="8607" y1="78846" x2="15968" y2="86538"/>
                        <a14:foregroundMark x1="15968" y1="86538" x2="16082" y2="86923"/>
                        <a14:foregroundMark x1="11778" y1="82692" x2="3284" y2="68462"/>
                        <a14:foregroundMark x1="3284" y1="68462" x2="453" y2="52692"/>
                        <a14:foregroundMark x1="453" y1="52692" x2="113" y2="46923"/>
                        <a14:foregroundMark x1="76217" y1="11538" x2="99547" y2="33462"/>
                        <a14:foregroundMark x1="99547" y1="33462" x2="99547" y2="3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03" y="2935138"/>
            <a:ext cx="7218783" cy="3289874"/>
          </a:xfr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DE7B007-504A-E70B-C799-505B2E6657D0}"/>
              </a:ext>
            </a:extLst>
          </p:cNvPr>
          <p:cNvGrpSpPr/>
          <p:nvPr/>
        </p:nvGrpSpPr>
        <p:grpSpPr>
          <a:xfrm>
            <a:off x="7542147" y="2763061"/>
            <a:ext cx="4438714" cy="4094939"/>
            <a:chOff x="8900648" y="1778000"/>
            <a:chExt cx="2916701" cy="2667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4EE0FD7-4940-AEC5-C092-8279E99D5170}"/>
                    </a:ext>
                  </a:extLst>
                </p:cNvPr>
                <p:cNvSpPr txBox="1"/>
                <p:nvPr/>
              </p:nvSpPr>
              <p:spPr>
                <a:xfrm>
                  <a:off x="9776301" y="3834884"/>
                  <a:ext cx="67627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de-DE" b="0" i="0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a:rPr lang="de-DE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91+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4EE0FD7-4940-AEC5-C092-8279E99D51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6301" y="3834884"/>
                  <a:ext cx="67627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Content Placeholder 20">
              <a:extLst>
                <a:ext uri="{FF2B5EF4-FFF2-40B4-BE49-F238E27FC236}">
                  <a16:creationId xmlns:a16="http://schemas.microsoft.com/office/drawing/2014/main" id="{721AE2E1-78B7-F7AB-0AB5-289C78AB5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1831" t="5959" r="3012" b="8483"/>
            <a:stretch>
              <a:fillRect/>
            </a:stretch>
          </p:blipFill>
          <p:spPr>
            <a:xfrm>
              <a:off x="9153524" y="1942823"/>
              <a:ext cx="2663825" cy="227119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7DC0D56-D02F-4013-D951-86DEAE5A9CD6}"/>
                    </a:ext>
                  </a:extLst>
                </p:cNvPr>
                <p:cNvSpPr txBox="1"/>
                <p:nvPr/>
              </p:nvSpPr>
              <p:spPr>
                <a:xfrm>
                  <a:off x="10265252" y="2391853"/>
                  <a:ext cx="7770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de-DE" b="0" i="0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a:rPr lang="de-DE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91+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7DC0D56-D02F-4013-D951-86DEAE5A9C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5252" y="2391853"/>
                  <a:ext cx="77704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6FB81C2-BD24-0942-B7E2-E9D8280231B0}"/>
                    </a:ext>
                  </a:extLst>
                </p:cNvPr>
                <p:cNvSpPr txBox="1"/>
                <p:nvPr/>
              </p:nvSpPr>
              <p:spPr>
                <a:xfrm>
                  <a:off x="9533231" y="2391853"/>
                  <a:ext cx="7770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de-DE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a:rPr lang="de-DE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92+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6FB81C2-BD24-0942-B7E2-E9D8280231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3231" y="2391853"/>
                  <a:ext cx="77704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D3CA2E3-6A25-0480-B00D-B448E94CF090}"/>
                    </a:ext>
                  </a:extLst>
                </p:cNvPr>
                <p:cNvSpPr txBox="1"/>
                <p:nvPr/>
              </p:nvSpPr>
              <p:spPr>
                <a:xfrm>
                  <a:off x="10965278" y="2377851"/>
                  <a:ext cx="7770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de-DE" b="0" i="0" dirty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a:rPr lang="de-DE" b="0" i="1" dirty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90+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D3CA2E3-6A25-0480-B00D-B448E94CF0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65278" y="2377851"/>
                  <a:ext cx="77704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Content Placeholder 20">
              <a:extLst>
                <a:ext uri="{FF2B5EF4-FFF2-40B4-BE49-F238E27FC236}">
                  <a16:creationId xmlns:a16="http://schemas.microsoft.com/office/drawing/2014/main" id="{FC0DCA78-B7F4-9E9D-AD42-4D3689C52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014" t="-249" r="85253" b="-219"/>
            <a:stretch>
              <a:fillRect/>
            </a:stretch>
          </p:blipFill>
          <p:spPr>
            <a:xfrm>
              <a:off x="8900648" y="1778000"/>
              <a:ext cx="692150" cy="2667000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CFD391FE-F969-EA25-B6A1-474CCDF9A5DB}"/>
              </a:ext>
            </a:extLst>
          </p:cNvPr>
          <p:cNvSpPr/>
          <p:nvPr/>
        </p:nvSpPr>
        <p:spPr>
          <a:xfrm>
            <a:off x="742950" y="2916689"/>
            <a:ext cx="619125" cy="3569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82317C5-D5EE-EAD7-1709-0A5C46508B49}"/>
              </a:ext>
            </a:extLst>
          </p:cNvPr>
          <p:cNvSpPr/>
          <p:nvPr/>
        </p:nvSpPr>
        <p:spPr>
          <a:xfrm>
            <a:off x="6689660" y="2890596"/>
            <a:ext cx="852487" cy="3569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DBD82E9-4B53-B539-AFE4-C22689CA488F}"/>
              </a:ext>
            </a:extLst>
          </p:cNvPr>
          <p:cNvSpPr/>
          <p:nvPr/>
        </p:nvSpPr>
        <p:spPr>
          <a:xfrm>
            <a:off x="628650" y="5849578"/>
            <a:ext cx="619125" cy="3569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ACBBE2A-FE57-F44A-0103-17DD3AF2ECBA}"/>
              </a:ext>
            </a:extLst>
          </p:cNvPr>
          <p:cNvSpPr/>
          <p:nvPr/>
        </p:nvSpPr>
        <p:spPr>
          <a:xfrm>
            <a:off x="6689660" y="5849577"/>
            <a:ext cx="619125" cy="3569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47C97C-8822-9DD4-12B1-8839BF047BCA}"/>
              </a:ext>
            </a:extLst>
          </p:cNvPr>
          <p:cNvSpPr txBox="1"/>
          <p:nvPr/>
        </p:nvSpPr>
        <p:spPr>
          <a:xfrm>
            <a:off x="527191" y="1400723"/>
            <a:ext cx="6295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Diagnostic Mode:</a:t>
            </a:r>
            <a:br>
              <a:rPr lang="en-US" sz="2400" dirty="0"/>
            </a:br>
            <a:r>
              <a:rPr lang="en-US" sz="2400" dirty="0"/>
              <a:t>Use target to generate charge </a:t>
            </a:r>
            <a:r>
              <a:rPr lang="en-US" sz="2400"/>
              <a:t>states </a:t>
            </a:r>
            <a:br>
              <a:rPr lang="en-US" sz="2400"/>
            </a:br>
            <a:r>
              <a:rPr lang="en-US" sz="2400"/>
              <a:t>of </a:t>
            </a:r>
            <a:r>
              <a:rPr lang="en-US" sz="2400" dirty="0"/>
              <a:t>primary beam </a:t>
            </a:r>
            <a:br>
              <a:rPr lang="en-US" sz="2400" dirty="0"/>
            </a:br>
            <a:r>
              <a:rPr lang="en-US" sz="2400" i="1" dirty="0" err="1"/>
              <a:t>Beam</a:t>
            </a:r>
            <a:r>
              <a:rPr lang="en-US" sz="2400" i="1" dirty="0"/>
              <a:t>: 650MeV/u </a:t>
            </a:r>
            <a:r>
              <a:rPr lang="en-US" sz="2400" i="1" dirty="0" err="1"/>
              <a:t>U</a:t>
            </a:r>
            <a:r>
              <a:rPr lang="en-US" sz="2400" i="1" dirty="0"/>
              <a:t>, TA: 113mg Be + Sci1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A0462C-8BD6-2EB1-FEE0-FF385B545F4E}"/>
              </a:ext>
            </a:extLst>
          </p:cNvPr>
          <p:cNvSpPr txBox="1"/>
          <p:nvPr/>
        </p:nvSpPr>
        <p:spPr>
          <a:xfrm>
            <a:off x="7995174" y="1670384"/>
            <a:ext cx="4012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TPCs (experimental DAQ)</a:t>
            </a:r>
            <a:br>
              <a:rPr lang="en-US" sz="2400" dirty="0"/>
            </a:br>
            <a:r>
              <a:rPr lang="en-US" sz="2400" dirty="0"/>
              <a:t>measure phase space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4EDC1B-4CE3-05A6-663D-3D0C15BC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505DE-702C-E3DE-F770-66035BB1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Experiment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804E8-8170-65F0-F991-9933D9094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1E4F-EE0C-44A1-9BD4-7ACA583828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FCAB7-664E-90D4-60F2-641720CC9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might see instead: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DA93669-E4D0-AE8F-A8B6-1ECB194538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Bad S2 phase space (simulation)</a:t>
            </a:r>
          </a:p>
          <a:p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D9849D8-C17B-5C6C-1B39-41C54510D6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1462" r="5910"/>
          <a:stretch>
            <a:fillRect/>
          </a:stretch>
        </p:blipFill>
        <p:spPr>
          <a:xfrm>
            <a:off x="199175" y="2093119"/>
            <a:ext cx="6500389" cy="4645684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0D3713E-2617-9D08-647F-F0C0ACFEF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42772" y="1681163"/>
            <a:ext cx="4112615" cy="4119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Consequences: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606CEA7-B707-0285-433C-39CCC49920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42772" y="2108491"/>
            <a:ext cx="4234430" cy="1033061"/>
          </a:xfrm>
        </p:spPr>
        <p:txBody>
          <a:bodyPr/>
          <a:lstStyle/>
          <a:p>
            <a:r>
              <a:rPr lang="en-US" dirty="0"/>
              <a:t>No x-separation of spots</a:t>
            </a:r>
          </a:p>
          <a:p>
            <a:r>
              <a:rPr lang="en-US" dirty="0"/>
              <a:t>Emittance growth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016B8FC3-B749-6AEF-374F-3BEC4D0B6E59}"/>
              </a:ext>
            </a:extLst>
          </p:cNvPr>
          <p:cNvSpPr txBox="1">
            <a:spLocks/>
          </p:cNvSpPr>
          <p:nvPr/>
        </p:nvSpPr>
        <p:spPr>
          <a:xfrm>
            <a:off x="7242772" y="4335275"/>
            <a:ext cx="4112615" cy="41195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Solution</a:t>
            </a:r>
          </a:p>
        </p:txBody>
      </p:sp>
      <p:sp>
        <p:nvSpPr>
          <p:cNvPr id="21" name="Content Placeholder 18">
            <a:extLst>
              <a:ext uri="{FF2B5EF4-FFF2-40B4-BE49-F238E27FC236}">
                <a16:creationId xmlns:a16="http://schemas.microsoft.com/office/drawing/2014/main" id="{4B910EA9-D4C5-32EE-B0F7-179BA98B45F6}"/>
              </a:ext>
            </a:extLst>
          </p:cNvPr>
          <p:cNvSpPr txBox="1">
            <a:spLocks/>
          </p:cNvSpPr>
          <p:nvPr/>
        </p:nvSpPr>
        <p:spPr>
          <a:xfrm>
            <a:off x="7242772" y="4762603"/>
            <a:ext cx="4234430" cy="1847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Optimization based on detector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Improve machine knowledge</a:t>
            </a:r>
          </a:p>
        </p:txBody>
      </p:sp>
      <p:sp>
        <p:nvSpPr>
          <p:cNvPr id="23" name="Content Placeholder 18">
            <a:extLst>
              <a:ext uri="{FF2B5EF4-FFF2-40B4-BE49-F238E27FC236}">
                <a16:creationId xmlns:a16="http://schemas.microsoft.com/office/drawing/2014/main" id="{60BD9E56-A785-73B2-4020-DCAB9EA1C905}"/>
              </a:ext>
            </a:extLst>
          </p:cNvPr>
          <p:cNvSpPr txBox="1">
            <a:spLocks/>
          </p:cNvSpPr>
          <p:nvPr/>
        </p:nvSpPr>
        <p:spPr>
          <a:xfrm>
            <a:off x="7242772" y="3625478"/>
            <a:ext cx="4234430" cy="572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Imperfect model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E3564531-C1C9-97D6-CD13-3B16E414A8F3}"/>
              </a:ext>
            </a:extLst>
          </p:cNvPr>
          <p:cNvSpPr txBox="1">
            <a:spLocks/>
          </p:cNvSpPr>
          <p:nvPr/>
        </p:nvSpPr>
        <p:spPr>
          <a:xfrm>
            <a:off x="7242772" y="3198150"/>
            <a:ext cx="4112615" cy="41195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Reason: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7F5DA9FD-A853-B6D1-7B05-EEEA0B860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12/01/2025</a:t>
            </a: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EE7661DE-852E-DF8D-EABA-B86245FD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Experiment Presentation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7804D70F-4FA1-050E-C015-C3452CAB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1E4F-EE0C-44A1-9BD4-7ACA583828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7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363F1-4349-0ABD-93DB-B7E3F95E6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93616F-F617-1A0D-CB85-0415D367A331}"/>
              </a:ext>
            </a:extLst>
          </p:cNvPr>
          <p:cNvSpPr/>
          <p:nvPr/>
        </p:nvSpPr>
        <p:spPr>
          <a:xfrm>
            <a:off x="6379435" y="1363054"/>
            <a:ext cx="4789917" cy="406352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627576-6B35-45FC-B43A-5B7795D1A1AA}"/>
              </a:ext>
            </a:extLst>
          </p:cNvPr>
          <p:cNvCxnSpPr>
            <a:cxnSpLocks/>
          </p:cNvCxnSpPr>
          <p:nvPr/>
        </p:nvCxnSpPr>
        <p:spPr>
          <a:xfrm flipV="1">
            <a:off x="5663381" y="1363054"/>
            <a:ext cx="716054" cy="32763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0C2199D-4CAD-1F28-470B-C3294209A7D5}"/>
              </a:ext>
            </a:extLst>
          </p:cNvPr>
          <p:cNvCxnSpPr>
            <a:cxnSpLocks/>
          </p:cNvCxnSpPr>
          <p:nvPr/>
        </p:nvCxnSpPr>
        <p:spPr>
          <a:xfrm>
            <a:off x="5663381" y="4247535"/>
            <a:ext cx="716054" cy="117904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DE9A01B6-A231-4150-4652-661B20FBB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12/01/2025</a:t>
            </a:r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4AE4B579-BCB4-CCE1-763D-8ABB72155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Experiment Presentation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EED39EC1-5058-ED87-FEE7-D59C2F134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1E4F-EE0C-44A1-9BD4-7ACA583828D1}" type="slidenum">
              <a:rPr lang="en-US" smtClean="0"/>
              <a:t>5</a:t>
            </a:fld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FDBD491-4357-F54B-4004-34CEE1A7919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571537" y="1538287"/>
            <a:ext cx="4486275" cy="37814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646CBD-76E8-3533-CD38-2682EF2A176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1922" y="1856210"/>
            <a:ext cx="5305878" cy="368146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D1E443C-B23F-AA69-518F-9260CF0EB9EE}"/>
              </a:ext>
            </a:extLst>
          </p:cNvPr>
          <p:cNvSpPr/>
          <p:nvPr/>
        </p:nvSpPr>
        <p:spPr>
          <a:xfrm>
            <a:off x="4139381" y="1690688"/>
            <a:ext cx="1524000" cy="255684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6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DB4A8773-66B1-EF0E-9E25-A6B04084B5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05052" y="2435011"/>
            <a:ext cx="8969899" cy="3974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F8F37A-361D-1020-7464-3E186A175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6920"/>
          </a:xfrm>
        </p:spPr>
        <p:txBody>
          <a:bodyPr/>
          <a:lstStyle/>
          <a:p>
            <a:r>
              <a:rPr lang="en-US" dirty="0"/>
              <a:t>Parameter Extraction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6CDD3C-74F5-8391-9E9E-F5745A859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82046"/>
            <a:ext cx="11266283" cy="1152965"/>
          </a:xfrm>
        </p:spPr>
        <p:txBody>
          <a:bodyPr numCol="3">
            <a:normAutofit lnSpcReduction="10000"/>
          </a:bodyPr>
          <a:lstStyle/>
          <a:p>
            <a:r>
              <a:rPr lang="en-US" dirty="0"/>
              <a:t>Clustering</a:t>
            </a:r>
          </a:p>
          <a:p>
            <a:endParaRPr lang="en-US" dirty="0"/>
          </a:p>
          <a:p>
            <a:r>
              <a:rPr lang="en-US" dirty="0"/>
              <a:t>Identify linear distortions </a:t>
            </a:r>
            <a:r>
              <a:rPr lang="en-US" dirty="0">
                <a:solidFill>
                  <a:srgbClr val="FF0000"/>
                </a:solidFill>
              </a:rPr>
              <a:t>(red)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ym typeface="Wingdings" panose="05000000000000000000" pitchFamily="2" charset="2"/>
              </a:rPr>
              <a:t>Quadrupoles</a:t>
            </a:r>
            <a:endParaRPr lang="en-US" dirty="0"/>
          </a:p>
          <a:p>
            <a:r>
              <a:rPr lang="en-US" dirty="0"/>
              <a:t>Identify non-linear distortions </a:t>
            </a:r>
            <a:r>
              <a:rPr lang="en-US" dirty="0">
                <a:solidFill>
                  <a:srgbClr val="0034FF"/>
                </a:solidFill>
              </a:rPr>
              <a:t>(blue)</a:t>
            </a:r>
            <a:br>
              <a:rPr lang="en-US" dirty="0">
                <a:solidFill>
                  <a:srgbClr val="0034FF"/>
                </a:solidFill>
              </a:rPr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Sextupoles</a:t>
            </a:r>
            <a:endParaRPr lang="en-US" dirty="0">
              <a:solidFill>
                <a:srgbClr val="0034FF"/>
              </a:solidFill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6E30917-3BB6-0876-7279-9E83F14C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1F03AC4-7625-7185-8176-659256571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Experiment Presentation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F0AC0E0-855A-521D-2959-5E1307A1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1E4F-EE0C-44A1-9BD4-7ACA583828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36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E8455-49B7-1958-4DB5-43FDEA4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6970"/>
          </a:xfrm>
        </p:spPr>
        <p:txBody>
          <a:bodyPr>
            <a:normAutofit fontScale="90000"/>
          </a:bodyPr>
          <a:lstStyle/>
          <a:p>
            <a:r>
              <a:rPr lang="en-US"/>
              <a:t>Results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707BB5-E361-F0B1-0230-BA5E42B84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36" y="3958713"/>
            <a:ext cx="5424832" cy="2349544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2110A8D-7F2F-A306-74B6-3B753D3B26AB}"/>
              </a:ext>
            </a:extLst>
          </p:cNvPr>
          <p:cNvSpPr txBox="1">
            <a:spLocks/>
          </p:cNvSpPr>
          <p:nvPr/>
        </p:nvSpPr>
        <p:spPr>
          <a:xfrm>
            <a:off x="838200" y="1102616"/>
            <a:ext cx="10813610" cy="2554618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Ion-Optical Optimization</a:t>
            </a:r>
          </a:p>
          <a:p>
            <a:pPr algn="just"/>
            <a:r>
              <a:rPr lang="en-US" sz="2000" dirty="0"/>
              <a:t>Python FRS magnet control 	✔</a:t>
            </a:r>
          </a:p>
          <a:p>
            <a:pPr algn="just"/>
            <a:r>
              <a:rPr lang="en-US" sz="2000" dirty="0"/>
              <a:t>Python FRS-DAQ readout	✔</a:t>
            </a:r>
          </a:p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Numerical online optimization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 the dispersive focal plane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✔</a:t>
            </a:r>
          </a:p>
          <a:p>
            <a:pPr algn="just"/>
            <a:endParaRPr lang="en-US" sz="1500" dirty="0"/>
          </a:p>
          <a:p>
            <a:r>
              <a:rPr lang="en-US" sz="2000" dirty="0"/>
              <a:t>Automatic evaluation of </a:t>
            </a:r>
            <a:br>
              <a:rPr lang="en-US" sz="2000" dirty="0"/>
            </a:br>
            <a:r>
              <a:rPr lang="en-US" sz="2000" b="1" dirty="0"/>
              <a:t>multiple</a:t>
            </a:r>
            <a:r>
              <a:rPr lang="en-US" sz="2000" dirty="0"/>
              <a:t> charge-state spots	</a:t>
            </a:r>
            <a:r>
              <a:rPr lang="en-US" sz="2000" dirty="0">
                <a:solidFill>
                  <a:srgbClr val="18FF00"/>
                </a:solidFill>
              </a:rPr>
              <a:t>✔</a:t>
            </a:r>
            <a:endParaRPr lang="en-US" sz="2000" dirty="0"/>
          </a:p>
          <a:p>
            <a:r>
              <a:rPr lang="en-US" sz="2000" dirty="0"/>
              <a:t>Optimization of momentum</a:t>
            </a:r>
            <a:br>
              <a:rPr lang="en-US" sz="2000" dirty="0"/>
            </a:br>
            <a:r>
              <a:rPr lang="en-US" sz="2000" dirty="0"/>
              <a:t>dependent component		</a:t>
            </a:r>
            <a:r>
              <a:rPr lang="en-US" sz="2000" dirty="0">
                <a:solidFill>
                  <a:srgbClr val="18FF00"/>
                </a:solidFill>
              </a:rPr>
              <a:t>✔</a:t>
            </a:r>
          </a:p>
          <a:p>
            <a:r>
              <a:rPr lang="en-US" sz="2000" dirty="0"/>
              <a:t>Include transmission		</a:t>
            </a:r>
            <a:r>
              <a:rPr lang="en-US" sz="2000" dirty="0">
                <a:solidFill>
                  <a:srgbClr val="E70000"/>
                </a:solidFill>
              </a:rPr>
              <a:t>X</a:t>
            </a:r>
          </a:p>
          <a:p>
            <a:r>
              <a:rPr lang="en-US" sz="2000" dirty="0"/>
              <a:t>Optimization of </a:t>
            </a:r>
            <a:r>
              <a:rPr lang="en-US" sz="2000" dirty="0" err="1"/>
              <a:t>sextupoles</a:t>
            </a:r>
            <a:r>
              <a:rPr lang="en-US" sz="2000" dirty="0"/>
              <a:t>	</a:t>
            </a:r>
            <a:r>
              <a:rPr lang="en-US" sz="2000" dirty="0">
                <a:solidFill>
                  <a:srgbClr val="E70000"/>
                </a:solidFill>
              </a:rPr>
              <a:t>X</a:t>
            </a: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62D41C-B000-D907-93AD-915D584034D9}"/>
              </a:ext>
            </a:extLst>
          </p:cNvPr>
          <p:cNvGrpSpPr/>
          <p:nvPr/>
        </p:nvGrpSpPr>
        <p:grpSpPr>
          <a:xfrm>
            <a:off x="5686628" y="3910619"/>
            <a:ext cx="6172200" cy="2554618"/>
            <a:chOff x="6386654" y="4221685"/>
            <a:chExt cx="5543550" cy="2271190"/>
          </a:xfrm>
        </p:grpSpPr>
        <p:pic>
          <p:nvPicPr>
            <p:cNvPr id="5" name="Content Placeholder 20">
              <a:extLst>
                <a:ext uri="{FF2B5EF4-FFF2-40B4-BE49-F238E27FC236}">
                  <a16:creationId xmlns:a16="http://schemas.microsoft.com/office/drawing/2014/main" id="{C9BB735B-ACE1-208D-A01E-42B7ADC7B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014" t="5959" r="3012" b="8483"/>
            <a:stretch>
              <a:fillRect/>
            </a:stretch>
          </p:blipFill>
          <p:spPr>
            <a:xfrm>
              <a:off x="6386654" y="4221685"/>
              <a:ext cx="5543550" cy="227119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4E4F9AA-6C2E-A5FA-2479-EAB6CB68F910}"/>
                    </a:ext>
                  </a:extLst>
                </p:cNvPr>
                <p:cNvSpPr txBox="1"/>
                <p:nvPr/>
              </p:nvSpPr>
              <p:spPr>
                <a:xfrm>
                  <a:off x="7733208" y="4531849"/>
                  <a:ext cx="7770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de-DE" b="0" i="0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a:rPr lang="de-DE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91+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4E4F9AA-6C2E-A5FA-2479-EAB6CB68F9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3208" y="4531849"/>
                  <a:ext cx="77704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2FD0360-1C98-1DFD-F245-2B6888BAF898}"/>
                    </a:ext>
                  </a:extLst>
                </p:cNvPr>
                <p:cNvSpPr txBox="1"/>
                <p:nvPr/>
              </p:nvSpPr>
              <p:spPr>
                <a:xfrm>
                  <a:off x="7008136" y="5281084"/>
                  <a:ext cx="7770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de-DE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a:rPr lang="de-DE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92+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2FD0360-1C98-1DFD-F245-2B6888BAF8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8136" y="5281084"/>
                  <a:ext cx="77704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5AEA40C-7A44-8F2A-F654-CA58A0D6683D}"/>
                    </a:ext>
                  </a:extLst>
                </p:cNvPr>
                <p:cNvSpPr txBox="1"/>
                <p:nvPr/>
              </p:nvSpPr>
              <p:spPr>
                <a:xfrm>
                  <a:off x="8465229" y="4911752"/>
                  <a:ext cx="7770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de-DE" b="0" i="0" dirty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a:rPr lang="de-DE" b="0" i="1" dirty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90+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5AEA40C-7A44-8F2A-F654-CA58A0D668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5229" y="4911752"/>
                  <a:ext cx="77704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315FD2C-4441-26B9-6DAA-992C3B11783A}"/>
                    </a:ext>
                  </a:extLst>
                </p:cNvPr>
                <p:cNvSpPr txBox="1"/>
                <p:nvPr/>
              </p:nvSpPr>
              <p:spPr>
                <a:xfrm>
                  <a:off x="10378106" y="4670715"/>
                  <a:ext cx="7770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de-DE" b="0" i="0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a:rPr lang="de-DE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91+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315FD2C-4441-26B9-6DAA-992C3B1178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8106" y="4670715"/>
                  <a:ext cx="77704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59170D2-FFAD-8223-D360-A217643B82D3}"/>
                    </a:ext>
                  </a:extLst>
                </p:cNvPr>
                <p:cNvSpPr txBox="1"/>
                <p:nvPr/>
              </p:nvSpPr>
              <p:spPr>
                <a:xfrm>
                  <a:off x="9646085" y="4670715"/>
                  <a:ext cx="7770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de-DE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a:rPr lang="de-DE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92+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59170D2-FFAD-8223-D360-A217643B82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6085" y="4670715"/>
                  <a:ext cx="77704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010CA8C-538C-3DC2-A6AD-5AA9F0D06BEA}"/>
                    </a:ext>
                  </a:extLst>
                </p:cNvPr>
                <p:cNvSpPr txBox="1"/>
                <p:nvPr/>
              </p:nvSpPr>
              <p:spPr>
                <a:xfrm>
                  <a:off x="11078132" y="4656713"/>
                  <a:ext cx="7770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de-DE" b="0" i="0" dirty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a:rPr lang="de-DE" b="0" i="1" dirty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90+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010CA8C-538C-3DC2-A6AD-5AA9F0D06B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8132" y="4656713"/>
                  <a:ext cx="77704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C162430E-C4AC-CD01-7876-E3ABC908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12/01/2025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B96B48CD-95F3-5F7A-29A2-347F8F84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Experiment Presentation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9A41121-17CA-45DD-BD2C-A4F5F604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1E4F-EE0C-44A1-9BD4-7ACA583828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97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B0A5D-E729-43CC-AD94-D71DA2B87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FRS Misalignments measurements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CF07FD-6651-4114-A716-A63CAD695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596534"/>
            <a:ext cx="8234542" cy="4351338"/>
          </a:xfrm>
        </p:spPr>
        <p:txBody>
          <a:bodyPr>
            <a:normAutofit/>
          </a:bodyPr>
          <a:lstStyle/>
          <a:p>
            <a:r>
              <a:rPr lang="en-US" sz="2000" b="1" dirty="0"/>
              <a:t>Goal</a:t>
            </a:r>
            <a:r>
              <a:rPr lang="en-US" sz="2000" dirty="0"/>
              <a:t>:</a:t>
            </a:r>
            <a:r>
              <a:rPr lang="en-US" sz="2000" b="1" dirty="0"/>
              <a:t> </a:t>
            </a:r>
            <a:r>
              <a:rPr lang="en-US" sz="2000" dirty="0"/>
              <a:t>deduce quadrupole misalignments by quadrupole scan</a:t>
            </a:r>
          </a:p>
          <a:p>
            <a:r>
              <a:rPr lang="en-US" sz="2000" b="1" dirty="0"/>
              <a:t>Procedure</a:t>
            </a:r>
            <a:r>
              <a:rPr lang="en-US" sz="2000" dirty="0"/>
              <a:t>: turn off as many magnets as possible, turn on quadrupoles one by one, vary K1L, measure phase space at S2 and S4 to reconstruct misalignments</a:t>
            </a:r>
          </a:p>
          <a:p>
            <a:r>
              <a:rPr lang="en-US" sz="2000" dirty="0" err="1"/>
              <a:t>pjlsa</a:t>
            </a:r>
            <a:r>
              <a:rPr lang="en-US" sz="2000" dirty="0"/>
              <a:t> was used to set up magnets automatically</a:t>
            </a:r>
          </a:p>
          <a:p>
            <a:r>
              <a:rPr lang="en-US" sz="2000" dirty="0"/>
              <a:t>Result evaluation is in progress (PhD student Z. </a:t>
            </a:r>
            <a:r>
              <a:rPr lang="en-US" sz="2000" dirty="0" err="1"/>
              <a:t>Brencic</a:t>
            </a:r>
            <a:r>
              <a:rPr lang="en-US" sz="2000" dirty="0"/>
              <a:t>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D3A8ED-A66A-4222-8AFD-C1427977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7B01-3441-495D-8F43-79847DC09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Experiment Presentation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527174-796F-4279-AB19-4462B19A6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1E4F-EE0C-44A1-9BD4-7ACA583828D1}" type="slidenum">
              <a:rPr lang="en-US" smtClean="0"/>
              <a:t>8</a:t>
            </a:fld>
            <a:endParaRPr lang="en-US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D474406-AD9B-4D31-A870-4377B35D74DA}"/>
              </a:ext>
            </a:extLst>
          </p:cNvPr>
          <p:cNvGrpSpPr/>
          <p:nvPr/>
        </p:nvGrpSpPr>
        <p:grpSpPr>
          <a:xfrm>
            <a:off x="186402" y="2099166"/>
            <a:ext cx="8044753" cy="4290890"/>
            <a:chOff x="551384" y="4017951"/>
            <a:chExt cx="13791503" cy="7356077"/>
          </a:xfrm>
        </p:grpSpPr>
        <p:pic>
          <p:nvPicPr>
            <p:cNvPr id="9" name="3D_FRS.png" descr="3D_FRS.png">
              <a:extLst>
                <a:ext uri="{FF2B5EF4-FFF2-40B4-BE49-F238E27FC236}">
                  <a16:creationId xmlns:a16="http://schemas.microsoft.com/office/drawing/2014/main" id="{A75D8270-20CB-4928-815F-1985FABD4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384" y="4017951"/>
              <a:ext cx="13791503" cy="735607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0" name="D3">
              <a:extLst>
                <a:ext uri="{FF2B5EF4-FFF2-40B4-BE49-F238E27FC236}">
                  <a16:creationId xmlns:a16="http://schemas.microsoft.com/office/drawing/2014/main" id="{4F4A4AB3-9F72-4CCE-AED8-4D4BC5B72E1F}"/>
                </a:ext>
              </a:extLst>
            </p:cNvPr>
            <p:cNvSpPr txBox="1"/>
            <p:nvPr/>
          </p:nvSpPr>
          <p:spPr>
            <a:xfrm>
              <a:off x="4911527" y="8261230"/>
              <a:ext cx="667790" cy="7035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defRPr>
              </a:lvl1pPr>
            </a:lstStyle>
            <a:p>
              <a:r>
                <a:rPr sz="2000" dirty="0"/>
                <a:t>D3</a:t>
              </a:r>
            </a:p>
          </p:txBody>
        </p:sp>
        <p:sp>
          <p:nvSpPr>
            <p:cNvPr id="11" name="D4">
              <a:extLst>
                <a:ext uri="{FF2B5EF4-FFF2-40B4-BE49-F238E27FC236}">
                  <a16:creationId xmlns:a16="http://schemas.microsoft.com/office/drawing/2014/main" id="{DD4689D5-DAED-433C-873C-6FEF28C21B95}"/>
                </a:ext>
              </a:extLst>
            </p:cNvPr>
            <p:cNvSpPr txBox="1"/>
            <p:nvPr/>
          </p:nvSpPr>
          <p:spPr>
            <a:xfrm>
              <a:off x="8640809" y="8795985"/>
              <a:ext cx="667790" cy="7035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defRPr>
              </a:lvl1pPr>
            </a:lstStyle>
            <a:p>
              <a:r>
                <a:rPr sz="2000" dirty="0"/>
                <a:t>D4</a:t>
              </a:r>
              <a:endParaRPr dirty="0"/>
            </a:p>
          </p:txBody>
        </p:sp>
        <p:sp>
          <p:nvSpPr>
            <p:cNvPr id="12" name="S2">
              <a:extLst>
                <a:ext uri="{FF2B5EF4-FFF2-40B4-BE49-F238E27FC236}">
                  <a16:creationId xmlns:a16="http://schemas.microsoft.com/office/drawing/2014/main" id="{B181C6F9-CBF5-4B47-AB2B-E373AC815309}"/>
                </a:ext>
              </a:extLst>
            </p:cNvPr>
            <p:cNvSpPr txBox="1"/>
            <p:nvPr/>
          </p:nvSpPr>
          <p:spPr>
            <a:xfrm>
              <a:off x="3369691" y="7361164"/>
              <a:ext cx="684278" cy="8090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700">
                  <a:solidFill>
                    <a:schemeClr val="accent5"/>
                  </a:solidFill>
                </a:defRPr>
              </a:lvl1pPr>
            </a:lstStyle>
            <a:p>
              <a:r>
                <a:rPr sz="2400" dirty="0"/>
                <a:t>S2</a:t>
              </a:r>
            </a:p>
          </p:txBody>
        </p:sp>
        <p:sp>
          <p:nvSpPr>
            <p:cNvPr id="13" name="S3">
              <a:extLst>
                <a:ext uri="{FF2B5EF4-FFF2-40B4-BE49-F238E27FC236}">
                  <a16:creationId xmlns:a16="http://schemas.microsoft.com/office/drawing/2014/main" id="{3AC7ABE9-D987-481F-B893-267469355924}"/>
                </a:ext>
              </a:extLst>
            </p:cNvPr>
            <p:cNvSpPr txBox="1"/>
            <p:nvPr/>
          </p:nvSpPr>
          <p:spPr>
            <a:xfrm>
              <a:off x="7136632" y="7041138"/>
              <a:ext cx="684278" cy="8090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700">
                  <a:solidFill>
                    <a:schemeClr val="accent5"/>
                  </a:solidFill>
                </a:defRPr>
              </a:lvl1pPr>
            </a:lstStyle>
            <a:p>
              <a:r>
                <a:rPr sz="2400" dirty="0"/>
                <a:t>S3</a:t>
              </a:r>
              <a:endParaRPr sz="2000" dirty="0"/>
            </a:p>
          </p:txBody>
        </p:sp>
        <p:sp>
          <p:nvSpPr>
            <p:cNvPr id="14" name="S4">
              <a:extLst>
                <a:ext uri="{FF2B5EF4-FFF2-40B4-BE49-F238E27FC236}">
                  <a16:creationId xmlns:a16="http://schemas.microsoft.com/office/drawing/2014/main" id="{4A415806-8ABA-43A3-AE8B-2A63F4A5C726}"/>
                </a:ext>
              </a:extLst>
            </p:cNvPr>
            <p:cNvSpPr txBox="1"/>
            <p:nvPr/>
          </p:nvSpPr>
          <p:spPr>
            <a:xfrm>
              <a:off x="12900917" y="8595311"/>
              <a:ext cx="684278" cy="8090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700">
                  <a:solidFill>
                    <a:schemeClr val="accent5"/>
                  </a:solidFill>
                </a:defRPr>
              </a:lvl1pPr>
            </a:lstStyle>
            <a:p>
              <a:r>
                <a:rPr sz="2400" dirty="0"/>
                <a:t>S4</a:t>
              </a:r>
              <a:endParaRPr sz="2000" dirty="0"/>
            </a:p>
          </p:txBody>
        </p:sp>
        <p:sp>
          <p:nvSpPr>
            <p:cNvPr id="15" name="Q31">
              <a:extLst>
                <a:ext uri="{FF2B5EF4-FFF2-40B4-BE49-F238E27FC236}">
                  <a16:creationId xmlns:a16="http://schemas.microsoft.com/office/drawing/2014/main" id="{0FFBD6DA-7717-4C7A-990C-4055A9C0D785}"/>
                </a:ext>
              </a:extLst>
            </p:cNvPr>
            <p:cNvSpPr txBox="1"/>
            <p:nvPr/>
          </p:nvSpPr>
          <p:spPr>
            <a:xfrm>
              <a:off x="7124722" y="8494821"/>
              <a:ext cx="843668" cy="6507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000">
                  <a:solidFill>
                    <a:schemeClr val="accent4">
                      <a:hueOff val="-476017"/>
                      <a:lumOff val="-10042"/>
                    </a:schemeClr>
                  </a:solidFill>
                </a:defRPr>
              </a:lvl1pPr>
            </a:lstStyle>
            <a:p>
              <a:r>
                <a:rPr sz="1800" dirty="0"/>
                <a:t>Q31</a:t>
              </a:r>
              <a:endParaRPr sz="2000" dirty="0"/>
            </a:p>
          </p:txBody>
        </p:sp>
        <p:sp>
          <p:nvSpPr>
            <p:cNvPr id="16" name="Q32">
              <a:extLst>
                <a:ext uri="{FF2B5EF4-FFF2-40B4-BE49-F238E27FC236}">
                  <a16:creationId xmlns:a16="http://schemas.microsoft.com/office/drawing/2014/main" id="{6FD1523D-DBDC-4CDD-BC2B-2E9A0763F068}"/>
                </a:ext>
              </a:extLst>
            </p:cNvPr>
            <p:cNvSpPr txBox="1"/>
            <p:nvPr/>
          </p:nvSpPr>
          <p:spPr>
            <a:xfrm>
              <a:off x="8026380" y="7440307"/>
              <a:ext cx="843668" cy="6507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000">
                  <a:solidFill>
                    <a:schemeClr val="accent4">
                      <a:hueOff val="-476017"/>
                      <a:lumOff val="-10042"/>
                    </a:schemeClr>
                  </a:solidFill>
                </a:defRPr>
              </a:lvl1pPr>
            </a:lstStyle>
            <a:p>
              <a:r>
                <a:rPr sz="1800" dirty="0"/>
                <a:t>Q32</a:t>
              </a:r>
            </a:p>
          </p:txBody>
        </p:sp>
        <p:sp>
          <p:nvSpPr>
            <p:cNvPr id="17" name="Q41">
              <a:extLst>
                <a:ext uri="{FF2B5EF4-FFF2-40B4-BE49-F238E27FC236}">
                  <a16:creationId xmlns:a16="http://schemas.microsoft.com/office/drawing/2014/main" id="{A8347734-06C9-4009-AB4C-A655E3A62F81}"/>
                </a:ext>
              </a:extLst>
            </p:cNvPr>
            <p:cNvSpPr txBox="1"/>
            <p:nvPr/>
          </p:nvSpPr>
          <p:spPr>
            <a:xfrm>
              <a:off x="9476262" y="8912686"/>
              <a:ext cx="843668" cy="6507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000">
                  <a:solidFill>
                    <a:schemeClr val="accent4">
                      <a:hueOff val="-476017"/>
                      <a:lumOff val="-10042"/>
                    </a:schemeClr>
                  </a:solidFill>
                </a:defRPr>
              </a:lvl1pPr>
            </a:lstStyle>
            <a:p>
              <a:r>
                <a:rPr sz="1800" dirty="0"/>
                <a:t>Q41</a:t>
              </a:r>
            </a:p>
          </p:txBody>
        </p:sp>
        <p:sp>
          <p:nvSpPr>
            <p:cNvPr id="18" name="Q43">
              <a:extLst>
                <a:ext uri="{FF2B5EF4-FFF2-40B4-BE49-F238E27FC236}">
                  <a16:creationId xmlns:a16="http://schemas.microsoft.com/office/drawing/2014/main" id="{A912E7AB-5B57-4D12-81EB-7B6C06C692C1}"/>
                </a:ext>
              </a:extLst>
            </p:cNvPr>
            <p:cNvSpPr txBox="1"/>
            <p:nvPr/>
          </p:nvSpPr>
          <p:spPr>
            <a:xfrm>
              <a:off x="10248372" y="9400298"/>
              <a:ext cx="843668" cy="6507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000">
                  <a:solidFill>
                    <a:schemeClr val="accent4">
                      <a:hueOff val="-476017"/>
                      <a:lumOff val="-10042"/>
                    </a:schemeClr>
                  </a:solidFill>
                </a:defRPr>
              </a:lvl1pPr>
            </a:lstStyle>
            <a:p>
              <a:r>
                <a:rPr sz="1800" dirty="0"/>
                <a:t>Q43</a:t>
              </a:r>
            </a:p>
          </p:txBody>
        </p:sp>
        <p:sp>
          <p:nvSpPr>
            <p:cNvPr id="19" name="Q42">
              <a:extLst>
                <a:ext uri="{FF2B5EF4-FFF2-40B4-BE49-F238E27FC236}">
                  <a16:creationId xmlns:a16="http://schemas.microsoft.com/office/drawing/2014/main" id="{B6714069-3A2F-409B-A397-FCBE8B81613E}"/>
                </a:ext>
              </a:extLst>
            </p:cNvPr>
            <p:cNvSpPr txBox="1"/>
            <p:nvPr/>
          </p:nvSpPr>
          <p:spPr>
            <a:xfrm>
              <a:off x="10691604" y="7971519"/>
              <a:ext cx="843668" cy="65075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000">
                  <a:solidFill>
                    <a:schemeClr val="accent4">
                      <a:hueOff val="-476017"/>
                      <a:lumOff val="-10042"/>
                    </a:schemeClr>
                  </a:solidFill>
                </a:defRPr>
              </a:lvl1pPr>
            </a:lstStyle>
            <a:p>
              <a:r>
                <a:rPr sz="1800" dirty="0"/>
                <a:t>Q42</a:t>
              </a:r>
            </a:p>
          </p:txBody>
        </p:sp>
      </p:grpSp>
      <p:pic>
        <p:nvPicPr>
          <p:cNvPr id="21" name="Q_42_1@zoom.png" descr="Q_42_1@zoom.png">
            <a:extLst>
              <a:ext uri="{FF2B5EF4-FFF2-40B4-BE49-F238E27FC236}">
                <a16:creationId xmlns:a16="http://schemas.microsoft.com/office/drawing/2014/main" id="{BBF3EB25-6E80-4BFC-BAC3-FEA8A0233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124" y="4442196"/>
            <a:ext cx="3614845" cy="2203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Q_42.pdf" descr="Q_42.pdf">
            <a:extLst>
              <a:ext uri="{FF2B5EF4-FFF2-40B4-BE49-F238E27FC236}">
                <a16:creationId xmlns:a16="http://schemas.microsoft.com/office/drawing/2014/main" id="{83B74F2E-8952-4D75-A1A4-DA13C9650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562" y="2665704"/>
            <a:ext cx="3821657" cy="13835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0855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9C6BDE-67AC-467A-A314-865B43AE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FRS Misalignment measurements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CC63A6-6EE6-451B-99B0-B2B4CEF42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091" y="1690688"/>
            <a:ext cx="3443709" cy="5216656"/>
          </a:xfrm>
        </p:spPr>
        <p:txBody>
          <a:bodyPr>
            <a:normAutofit/>
          </a:bodyPr>
          <a:lstStyle/>
          <a:p>
            <a:r>
              <a:rPr lang="en-US" sz="2000" dirty="0"/>
              <a:t>Trigger at S4 sci led to cutting part of beam </a:t>
            </a:r>
            <a:r>
              <a:rPr lang="en-US" sz="2000" dirty="0">
                <a:sym typeface="Wingdings" panose="05000000000000000000" pitchFamily="2" charset="2"/>
              </a:rPr>
              <a:t> need more thorough analysis to reconstruct misalignments of Q31 and Q32</a:t>
            </a:r>
          </a:p>
          <a:p>
            <a:r>
              <a:rPr lang="en-US" sz="2000" dirty="0">
                <a:sym typeface="Wingdings" panose="05000000000000000000" pitchFamily="2" charset="2"/>
              </a:rPr>
              <a:t>2 approaches to test: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evaluate only mean beam position/angle changes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single particle dynamics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602593-97D9-47D6-BF2E-BA978FD51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12/01/2025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FC2125-B828-4C30-B9E7-F3CA28E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Experiment Presentation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7CD912-F687-4DA6-BA00-A1067BC6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1E4F-EE0C-44A1-9BD4-7ACA583828D1}" type="slidenum">
              <a:rPr lang="en-US" smtClean="0"/>
              <a:t>9</a:t>
            </a:fld>
            <a:endParaRPr lang="en-US"/>
          </a:p>
        </p:txBody>
      </p:sp>
      <p:pic>
        <p:nvPicPr>
          <p:cNvPr id="7" name="quads.pdf" descr="quads.pdf">
            <a:extLst>
              <a:ext uri="{FF2B5EF4-FFF2-40B4-BE49-F238E27FC236}">
                <a16:creationId xmlns:a16="http://schemas.microsoft.com/office/drawing/2014/main" id="{AC63A14F-8F4E-46BF-9140-ABFC5FF9F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793" y="1462628"/>
            <a:ext cx="7428887" cy="2812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Q_32.pdf" descr="Q_32.pdf">
            <a:extLst>
              <a:ext uri="{FF2B5EF4-FFF2-40B4-BE49-F238E27FC236}">
                <a16:creationId xmlns:a16="http://schemas.microsoft.com/office/drawing/2014/main" id="{93A5CD83-6D71-4062-B63A-2D8276F75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20" y="4797684"/>
            <a:ext cx="3793330" cy="1372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Q_32_5@marked.jpg" descr="Q_32_5@marked.jpg">
            <a:extLst>
              <a:ext uri="{FF2B5EF4-FFF2-40B4-BE49-F238E27FC236}">
                <a16:creationId xmlns:a16="http://schemas.microsoft.com/office/drawing/2014/main" id="{6CFD6747-11B6-4055-B597-20B759177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417" y="4392100"/>
            <a:ext cx="6807263" cy="23875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6719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39FD3EB-0B8B-4D0E-BB34-3788807D940E}">
  <we:reference id="wa200000113" version="1.0.0.0" store="en-US" storeType="OMEX"/>
  <we:alternateReferences>
    <we:reference id="WA200000113" version="1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430</Words>
  <Application>Microsoft Office PowerPoint</Application>
  <PresentationFormat>Widescreen</PresentationFormat>
  <Paragraphs>104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Cambria Math</vt:lpstr>
      <vt:lpstr>Wingdings</vt:lpstr>
      <vt:lpstr>Office Theme</vt:lpstr>
      <vt:lpstr>FRS Machine Run  12th July 2025: Method testing for S-FRS:</vt:lpstr>
      <vt:lpstr>Reminder: Fragment Separator FRS</vt:lpstr>
      <vt:lpstr>Experimental Setup: Expected case</vt:lpstr>
      <vt:lpstr>What you might see instead:</vt:lpstr>
      <vt:lpstr>Optimization</vt:lpstr>
      <vt:lpstr>Parameter Extraction</vt:lpstr>
      <vt:lpstr>Results</vt:lpstr>
      <vt:lpstr>FRS Misalignments measurements</vt:lpstr>
      <vt:lpstr>FRS Misalignment measurements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FRS Machine Run  12th July 2025: Method testing for S-FRS</dc:title>
  <dc:creator>Daniel Kallendorf</dc:creator>
  <cp:lastModifiedBy>Daniel Kallendorf</cp:lastModifiedBy>
  <cp:revision>11</cp:revision>
  <dcterms:created xsi:type="dcterms:W3CDTF">2025-11-21T13:45:42Z</dcterms:created>
  <dcterms:modified xsi:type="dcterms:W3CDTF">2025-12-01T13:01:12Z</dcterms:modified>
</cp:coreProperties>
</file>