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8" r:id="rId3"/>
    <p:sldId id="616" r:id="rId4"/>
    <p:sldId id="258" r:id="rId5"/>
    <p:sldId id="308" r:id="rId6"/>
    <p:sldId id="260" r:id="rId7"/>
    <p:sldId id="269" r:id="rId8"/>
    <p:sldId id="324" r:id="rId9"/>
    <p:sldId id="323" r:id="rId10"/>
    <p:sldId id="327" r:id="rId11"/>
    <p:sldId id="617" r:id="rId12"/>
    <p:sldId id="325" r:id="rId13"/>
    <p:sldId id="302" r:id="rId14"/>
    <p:sldId id="329" r:id="rId15"/>
    <p:sldId id="313" r:id="rId16"/>
    <p:sldId id="314" r:id="rId17"/>
    <p:sldId id="267" r:id="rId18"/>
    <p:sldId id="615" r:id="rId19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43" userDrawn="1">
          <p15:clr>
            <a:srgbClr val="A4A3A4"/>
          </p15:clr>
        </p15:guide>
        <p15:guide id="2" orient="horz" pos="34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994"/>
    <p:restoredTop sz="91641"/>
  </p:normalViewPr>
  <p:slideViewPr>
    <p:cSldViewPr snapToGrid="0">
      <p:cViewPr varScale="1">
        <p:scale>
          <a:sx n="147" d="100"/>
          <a:sy n="147" d="100"/>
        </p:scale>
        <p:origin x="224" y="400"/>
      </p:cViewPr>
      <p:guideLst>
        <p:guide pos="143"/>
        <p:guide orient="horz" pos="34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42" d="100"/>
          <a:sy n="142" d="100"/>
        </p:scale>
        <p:origin x="176" y="528"/>
      </p:cViewPr>
      <p:guideLst>
        <p:guide orient="horz" pos="2160"/>
        <p:guide pos="38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112214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9164135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23D7B1E-408C-3D4A-B259-D4CFE41B7A24}" type="datetimeFigureOut">
              <a:rPr lang="en-US"/>
              <a:t>11/25/25</a:t>
            </a:fld>
            <a:endParaRPr lang="en-US"/>
          </a:p>
        </p:txBody>
      </p:sp>
      <p:sp>
        <p:nvSpPr>
          <p:cNvPr id="736264723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1788274670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250964265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7056664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202951F-5E4D-1640-919F-03D86C713CB5}" type="slidenum">
              <a:rPr lang="en-US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02951F-5E4D-1640-919F-03D86C713C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91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2095300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96606610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600" u="sng" dirty="0"/>
              <a:t>Methods of interests of automation:</a:t>
            </a:r>
            <a:endParaRPr lang="en-US" sz="1600" dirty="0"/>
          </a:p>
          <a:p>
            <a:pPr marL="285750" marR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/>
              <a:buChar char="§"/>
              <a:defRPr/>
            </a:pPr>
            <a:r>
              <a:rPr lang="en-US" sz="1600" b="0" i="0" u="none" strike="noStrike" cap="none" spc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Numerical + Bayesian optimization (BO)</a:t>
            </a:r>
          </a:p>
          <a:p>
            <a:pPr marL="742950" lvl="1" indent="-285750"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1400" dirty="0"/>
              <a:t>Uses only measurements; </a:t>
            </a:r>
            <a:r>
              <a:rPr lang="en-US" sz="1400" dirty="0">
                <a:latin typeface="Arial"/>
                <a:cs typeface="+mn-cs"/>
              </a:rPr>
              <a:t>needs sufficient iterations</a:t>
            </a:r>
          </a:p>
          <a:p>
            <a:pPr marL="285750" indent="-285750">
              <a:buClr>
                <a:srgbClr val="FFC000"/>
              </a:buClr>
              <a:buFont typeface="Wingdings"/>
              <a:buChar char="§"/>
              <a:defRPr/>
            </a:pPr>
            <a:r>
              <a:rPr lang="en-US" sz="1600" b="0" i="0" u="none" strike="noStrike" cap="none" spc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Physics-information </a:t>
            </a:r>
            <a:r>
              <a:rPr lang="en-US" sz="1600" dirty="0"/>
              <a:t>or Multi-Fidelity BO</a:t>
            </a:r>
            <a:endParaRPr lang="en-US" sz="1600" b="0" i="0" u="none" strike="noStrike" cap="none" spc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  <a:p>
            <a:pPr marL="742950" lvl="1" indent="-285750"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1400" dirty="0"/>
              <a:t>Combines data and simulation; fewer iterations</a:t>
            </a:r>
            <a:endParaRPr lang="en-US" sz="1400" dirty="0">
              <a:latin typeface="Arial"/>
              <a:cs typeface="+mn-cs"/>
            </a:endParaRPr>
          </a:p>
          <a:p>
            <a:pPr marL="285750" marR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/>
              <a:buChar char="§"/>
              <a:defRPr/>
            </a:pPr>
            <a:r>
              <a:rPr lang="en-US" sz="1600" b="0" i="0" u="none" strike="noStrike" cap="none" spc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Multi-Objective optimization with BO</a:t>
            </a:r>
          </a:p>
          <a:p>
            <a:pPr marL="742950" lvl="1" indent="-285750"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1400" dirty="0"/>
              <a:t>Optimizes competing goals; explores trade-offs</a:t>
            </a:r>
          </a:p>
          <a:p>
            <a:pPr marL="285750" indent="-285750">
              <a:buClr>
                <a:srgbClr val="FFC000"/>
              </a:buClr>
              <a:buFont typeface="Wingdings"/>
              <a:buChar char="§"/>
              <a:defRPr/>
            </a:pPr>
            <a:r>
              <a:rPr lang="en-US" sz="1600" b="0" i="0" u="none" strike="noStrike" cap="none" spc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Data-driven model predictive contro</a:t>
            </a:r>
            <a:r>
              <a:rPr lang="en-US" sz="1600" dirty="0"/>
              <a:t>l (MPC)</a:t>
            </a:r>
            <a:br>
              <a:rPr lang="en-US" sz="1600" dirty="0"/>
            </a:br>
            <a:r>
              <a:rPr lang="en-US" sz="1600" dirty="0"/>
              <a:t>and</a:t>
            </a:r>
            <a:r>
              <a:rPr lang="en-US" dirty="0"/>
              <a:t> </a:t>
            </a:r>
            <a:r>
              <a:rPr lang="en-US" sz="1600" dirty="0"/>
              <a:t>reinforcement learning (RL)</a:t>
            </a:r>
          </a:p>
          <a:p>
            <a:pPr marL="742950" lvl="1" indent="-285750"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1400" dirty="0"/>
              <a:t>Learns control via interaction; </a:t>
            </a:r>
            <a:br>
              <a:rPr lang="en-US" sz="1400" dirty="0"/>
            </a:br>
            <a:r>
              <a:rPr lang="en-US" sz="1400" dirty="0"/>
              <a:t>model-based variants reduce data needs</a:t>
            </a:r>
          </a:p>
          <a:p>
            <a:pPr marL="742950" lvl="1" indent="-285750"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1400" dirty="0"/>
              <a:t>Efficient at runtime after learning system behavior</a:t>
            </a:r>
          </a:p>
        </p:txBody>
      </p:sp>
      <p:sp>
        <p:nvSpPr>
          <p:cNvPr id="1685254026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202951F-5E4D-1640-919F-03D86C713CB5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02951F-5E4D-1640-919F-03D86C713C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73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ABBECD1-A87E-2768-F02A-C45305633727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B6D1BA0-654A-3A08-B5AD-0C837A0ED3C9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02951F-5E4D-1640-919F-03D86C713C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55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E0215EA-507A-7325-F017-4D2260E4730C}" type="slidenum">
              <a:rPr/>
              <a:t>17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02951F-5E4D-1640-919F-03D86C713C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27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710457111" name="Gruppieren 9"/>
          <p:cNvGrpSpPr/>
          <p:nvPr userDrawn="1"/>
        </p:nvGrpSpPr>
        <p:grpSpPr bwMode="auto">
          <a:xfrm>
            <a:off x="2003438" y="1301599"/>
            <a:ext cx="9901692" cy="5170248"/>
            <a:chOff x="1502578" y="976199"/>
            <a:chExt cx="7426269" cy="3877686"/>
          </a:xfrm>
        </p:grpSpPr>
        <p:sp>
          <p:nvSpPr>
            <p:cNvPr id="4" name="Rechteck 3"/>
            <p:cNvSpPr/>
            <p:nvPr userDrawn="1"/>
          </p:nvSpPr>
          <p:spPr bwMode="auto"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de-DE" sz="2400"/>
            </a:p>
          </p:txBody>
        </p:sp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 r:embed="rId2"/>
            <a:stretch/>
          </p:blipFill>
          <p:spPr bwMode="auto"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1004052783" name="Titel 1"/>
          <p:cNvSpPr>
            <a:spLocks noGrp="1"/>
          </p:cNvSpPr>
          <p:nvPr>
            <p:ph type="ctrTitle"/>
          </p:nvPr>
        </p:nvSpPr>
        <p:spPr bwMode="auto">
          <a:xfrm>
            <a:off x="2868706" y="3650765"/>
            <a:ext cx="5737412" cy="779867"/>
          </a:xfrm>
        </p:spPr>
        <p:txBody>
          <a:bodyPr anchor="b" anchorCtr="0">
            <a:noAutofit/>
          </a:bodyPr>
          <a:lstStyle>
            <a:lvl1pPr algn="ctr">
              <a:defRPr sz="320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724061914" name="Untertitel 2"/>
          <p:cNvSpPr>
            <a:spLocks noGrp="1"/>
          </p:cNvSpPr>
          <p:nvPr>
            <p:ph type="subTitle" idx="1"/>
          </p:nvPr>
        </p:nvSpPr>
        <p:spPr bwMode="auto">
          <a:xfrm>
            <a:off x="2868705" y="4430631"/>
            <a:ext cx="5737413" cy="7091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Master-Untertitelformat bearbeiten</a:t>
            </a:r>
          </a:p>
        </p:txBody>
      </p:sp>
      <p:sp>
        <p:nvSpPr>
          <p:cNvPr id="40554519" name="Rechteck 12"/>
          <p:cNvSpPr/>
          <p:nvPr userDrawn="1"/>
        </p:nvSpPr>
        <p:spPr bwMode="auto">
          <a:xfrm>
            <a:off x="538788" y="6650181"/>
            <a:ext cx="4495031" cy="207819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0498593" name="Titel 1"/>
          <p:cNvSpPr>
            <a:spLocks noGrp="1"/>
          </p:cNvSpPr>
          <p:nvPr>
            <p:ph type="title"/>
          </p:nvPr>
        </p:nvSpPr>
        <p:spPr bwMode="auto">
          <a:xfrm>
            <a:off x="563425" y="307195"/>
            <a:ext cx="8934639" cy="787557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90228983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821681554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11126329" y="6552643"/>
            <a:ext cx="554591" cy="365125"/>
          </a:xfrm>
        </p:spPr>
        <p:txBody>
          <a:bodyPr/>
          <a:lstStyle/>
          <a:p>
            <a:pPr>
              <a:defRPr/>
            </a:pPr>
            <a:fld id="{125CBDDA-5CCF-8748-8988-9DC6C8981774}" type="slidenum">
              <a:rPr lang="de-DE"/>
              <a:t>‹Nr.›</a:t>
            </a:fld>
            <a:endParaRPr lang="de-DE"/>
          </a:p>
        </p:txBody>
      </p:sp>
      <p:sp>
        <p:nvSpPr>
          <p:cNvPr id="637715293" name="Datumsplatzhalter 4"/>
          <p:cNvSpPr>
            <a:spLocks noGrp="1"/>
          </p:cNvSpPr>
          <p:nvPr>
            <p:ph type="dt" sz="half" idx="2"/>
          </p:nvPr>
        </p:nvSpPr>
        <p:spPr bwMode="auto">
          <a:xfrm>
            <a:off x="9498063" y="6552644"/>
            <a:ext cx="1546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S. Appel - APH</a:t>
            </a:r>
            <a:endParaRPr/>
          </a:p>
        </p:txBody>
      </p:sp>
      <p:sp>
        <p:nvSpPr>
          <p:cNvPr id="1731310599" name="Fußzeilenplatzhalter 7"/>
          <p:cNvSpPr>
            <a:spLocks noGrp="1"/>
          </p:cNvSpPr>
          <p:nvPr>
            <p:ph type="ftr" sz="quarter" idx="3"/>
          </p:nvPr>
        </p:nvSpPr>
        <p:spPr bwMode="auto">
          <a:xfrm>
            <a:off x="5283202" y="6560612"/>
            <a:ext cx="4182132" cy="357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>
              <a:defRPr/>
            </a:pPr>
            <a:r>
              <a:rPr lang="en-US" dirty="0"/>
              <a:t>Accelerator Seminar 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611668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2055709559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706722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949063565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5CBDDA-5CCF-8748-8988-9DC6C8981774}" type="slidenum">
              <a:rPr lang="de-DE"/>
              <a:t>‹Nr.›</a:t>
            </a:fld>
            <a:endParaRPr lang="de-DE"/>
          </a:p>
        </p:txBody>
      </p:sp>
      <p:sp>
        <p:nvSpPr>
          <p:cNvPr id="646122591" name="Datumsplatzhalter 4"/>
          <p:cNvSpPr>
            <a:spLocks noGrp="1"/>
          </p:cNvSpPr>
          <p:nvPr>
            <p:ph type="dt" sz="half" idx="13"/>
          </p:nvPr>
        </p:nvSpPr>
        <p:spPr bwMode="auto">
          <a:xfrm>
            <a:off x="9465335" y="6552644"/>
            <a:ext cx="1133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Author - OrgUnit</a:t>
            </a:r>
            <a:endParaRPr/>
          </a:p>
        </p:txBody>
      </p:sp>
      <p:sp>
        <p:nvSpPr>
          <p:cNvPr id="1230199051" name="Fußzeilenplatzhalter 7"/>
          <p:cNvSpPr>
            <a:spLocks noGrp="1"/>
          </p:cNvSpPr>
          <p:nvPr>
            <p:ph type="ftr" sz="quarter" idx="3"/>
          </p:nvPr>
        </p:nvSpPr>
        <p:spPr bwMode="auto">
          <a:xfrm>
            <a:off x="5283202" y="6560612"/>
            <a:ext cx="4182132" cy="357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>
              <a:defRPr/>
            </a:pPr>
            <a:r>
              <a:rPr lang="en-US"/>
              <a:t>FAIR MAC Review on Controls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2278546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2146051490" name="Foliennummernplatzhalter 4"/>
          <p:cNvSpPr>
            <a:spLocks noGrp="1"/>
          </p:cNvSpPr>
          <p:nvPr>
            <p:ph type="sldNum" sz="quarter" idx="12"/>
          </p:nvPr>
        </p:nvSpPr>
        <p:spPr bwMode="auto">
          <a:xfrm>
            <a:off x="11180515" y="6552643"/>
            <a:ext cx="500404" cy="365125"/>
          </a:xfrm>
        </p:spPr>
        <p:txBody>
          <a:bodyPr/>
          <a:lstStyle/>
          <a:p>
            <a:pPr>
              <a:defRPr/>
            </a:pPr>
            <a:fld id="{125CBDDA-5CCF-8748-8988-9DC6C8981774}" type="slidenum">
              <a:rPr lang="de-DE"/>
              <a:t>‹Nr.›</a:t>
            </a:fld>
            <a:endParaRPr lang="de-DE"/>
          </a:p>
        </p:txBody>
      </p:sp>
      <p:sp>
        <p:nvSpPr>
          <p:cNvPr id="1478988867" name="Datumsplatzhalter 4"/>
          <p:cNvSpPr>
            <a:spLocks noGrp="1"/>
          </p:cNvSpPr>
          <p:nvPr>
            <p:ph type="dt" sz="half" idx="2"/>
          </p:nvPr>
        </p:nvSpPr>
        <p:spPr bwMode="auto">
          <a:xfrm>
            <a:off x="9465335" y="6552644"/>
            <a:ext cx="1597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Author - OrgUnit</a:t>
            </a:r>
            <a:endParaRPr/>
          </a:p>
        </p:txBody>
      </p:sp>
      <p:sp>
        <p:nvSpPr>
          <p:cNvPr id="4463715" name="Fußzeilenplatzhalter 7"/>
          <p:cNvSpPr>
            <a:spLocks noGrp="1"/>
          </p:cNvSpPr>
          <p:nvPr>
            <p:ph type="ftr" sz="quarter" idx="3"/>
          </p:nvPr>
        </p:nvSpPr>
        <p:spPr bwMode="auto">
          <a:xfrm>
            <a:off x="5283202" y="6560612"/>
            <a:ext cx="4182132" cy="357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>
              <a:defRPr/>
            </a:pPr>
            <a:r>
              <a:rPr lang="en-US"/>
              <a:t>FAIR MAC Review on Controls</a:t>
            </a: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1340945170" name="Gerade Verbindung 26"/>
          <p:cNvCxnSpPr/>
          <p:nvPr userDrawn="1"/>
        </p:nvCxnSpPr>
        <p:spPr bwMode="auto">
          <a:xfrm>
            <a:off x="0" y="6732777"/>
            <a:ext cx="12192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94573079" name="Bild 6" descr="GSI_Logo_rgb.png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10146453" y="485167"/>
            <a:ext cx="1505441" cy="501815"/>
          </a:xfrm>
          <a:prstGeom prst="rect">
            <a:avLst/>
          </a:prstGeom>
        </p:spPr>
      </p:pic>
      <p:cxnSp>
        <p:nvCxnSpPr>
          <p:cNvPr id="1188988194" name="Gerade Verbindung 22"/>
          <p:cNvCxnSpPr/>
          <p:nvPr userDrawn="1"/>
        </p:nvCxnSpPr>
        <p:spPr bwMode="auto">
          <a:xfrm>
            <a:off x="0" y="1101632"/>
            <a:ext cx="12192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2669383" name="Rechteck 23"/>
          <p:cNvSpPr/>
          <p:nvPr userDrawn="1"/>
        </p:nvSpPr>
        <p:spPr bwMode="auto">
          <a:xfrm>
            <a:off x="-1" y="969432"/>
            <a:ext cx="268800" cy="2688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400"/>
          </a:p>
        </p:txBody>
      </p:sp>
      <p:sp>
        <p:nvSpPr>
          <p:cNvPr id="768060523" name="Rechteck 24"/>
          <p:cNvSpPr/>
          <p:nvPr userDrawn="1"/>
        </p:nvSpPr>
        <p:spPr bwMode="auto">
          <a:xfrm>
            <a:off x="-1" y="6599766"/>
            <a:ext cx="271036" cy="271036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2400"/>
          </a:p>
        </p:txBody>
      </p:sp>
      <p:sp>
        <p:nvSpPr>
          <p:cNvPr id="21076572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23513" y="1450688"/>
            <a:ext cx="11226901" cy="4903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444235322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10687722" y="6552643"/>
            <a:ext cx="993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25CBDDA-5CCF-8748-8988-9DC6C8981774}" type="slidenum">
              <a:rPr lang="de-DE"/>
              <a:t>‹Nr.›</a:t>
            </a:fld>
            <a:endParaRPr lang="de-DE"/>
          </a:p>
        </p:txBody>
      </p:sp>
      <p:sp>
        <p:nvSpPr>
          <p:cNvPr id="596406912" name="Textfeld 10"/>
          <p:cNvSpPr txBox="1"/>
          <p:nvPr/>
        </p:nvSpPr>
        <p:spPr bwMode="auto">
          <a:xfrm>
            <a:off x="580361" y="6616079"/>
            <a:ext cx="470284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1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100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  <a:endParaRPr/>
          </a:p>
        </p:txBody>
      </p:sp>
      <p:sp>
        <p:nvSpPr>
          <p:cNvPr id="566199750" name="Titelplatzhalter 1"/>
          <p:cNvSpPr>
            <a:spLocks noGrp="1"/>
          </p:cNvSpPr>
          <p:nvPr>
            <p:ph type="title"/>
          </p:nvPr>
        </p:nvSpPr>
        <p:spPr bwMode="auto">
          <a:xfrm>
            <a:off x="423518" y="308100"/>
            <a:ext cx="9109549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905471711" name="Datumsplatzhalter 4"/>
          <p:cNvSpPr>
            <a:spLocks noGrp="1"/>
          </p:cNvSpPr>
          <p:nvPr>
            <p:ph type="dt" sz="half" idx="2"/>
          </p:nvPr>
        </p:nvSpPr>
        <p:spPr bwMode="auto">
          <a:xfrm>
            <a:off x="9535008" y="6552643"/>
            <a:ext cx="1131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e-DE"/>
              <a:t>Author - OrgUnit</a:t>
            </a:r>
            <a:endParaRPr/>
          </a:p>
        </p:txBody>
      </p:sp>
      <p:sp>
        <p:nvSpPr>
          <p:cNvPr id="1414308872" name="Fußzeilenplatzhalter 7"/>
          <p:cNvSpPr>
            <a:spLocks noGrp="1"/>
          </p:cNvSpPr>
          <p:nvPr>
            <p:ph type="ftr" sz="quarter" idx="3"/>
          </p:nvPr>
        </p:nvSpPr>
        <p:spPr bwMode="auto">
          <a:xfrm>
            <a:off x="5350935" y="6560611"/>
            <a:ext cx="4182132" cy="357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>
              <a:defRPr/>
            </a:pPr>
            <a:r>
              <a:rPr lang="en-US"/>
              <a:t>FAIR MAC Review on Controls</a:t>
            </a:r>
            <a:endParaRPr lang="de-DE"/>
          </a:p>
        </p:txBody>
      </p:sp>
      <p:pic>
        <p:nvPicPr>
          <p:cNvPr id="944433228" name="Bild 12" descr="FAIR_Logo_rgb.png"/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8855086" y="297502"/>
            <a:ext cx="1033406" cy="8611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/>
  <p:txStyles>
    <p:titleStyle>
      <a:lvl1pPr algn="l" defTabSz="457189">
        <a:spcBef>
          <a:spcPts val="0"/>
        </a:spcBef>
        <a:buNone/>
        <a:defRPr sz="2400" b="1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890" indent="-342890" algn="l" defTabSz="457189">
        <a:spcBef>
          <a:spcPts val="0"/>
        </a:spcBef>
        <a:buClr>
          <a:srgbClr val="FDBB63"/>
        </a:buClr>
        <a:buFont typeface="Wingdings"/>
        <a:buChar char="§"/>
        <a:defRPr sz="2400">
          <a:solidFill>
            <a:srgbClr val="333333"/>
          </a:solidFill>
          <a:latin typeface="Arial"/>
          <a:ea typeface="+mn-ea"/>
          <a:cs typeface="Arial"/>
        </a:defRPr>
      </a:lvl1pPr>
      <a:lvl2pPr marL="742932" indent="-285744" algn="l" defTabSz="457189">
        <a:spcBef>
          <a:spcPts val="0"/>
        </a:spcBef>
        <a:buClr>
          <a:srgbClr val="FDBB63"/>
        </a:buClr>
        <a:buFont typeface="Wingdings"/>
        <a:buChar char="§"/>
        <a:defRPr sz="2000">
          <a:solidFill>
            <a:srgbClr val="333333"/>
          </a:solidFill>
          <a:latin typeface="Arial"/>
          <a:ea typeface="+mn-ea"/>
          <a:cs typeface="Arial"/>
        </a:defRPr>
      </a:lvl2pPr>
      <a:lvl3pPr marL="1142971" indent="-228594" algn="l" defTabSz="457189">
        <a:spcBef>
          <a:spcPts val="0"/>
        </a:spcBef>
        <a:buClr>
          <a:srgbClr val="FDBB63"/>
        </a:buClr>
        <a:buFont typeface="Wingdings"/>
        <a:buChar char="§"/>
        <a:defRPr sz="1800">
          <a:solidFill>
            <a:srgbClr val="333333"/>
          </a:solidFill>
          <a:latin typeface="Arial"/>
          <a:ea typeface="+mn-ea"/>
          <a:cs typeface="Arial"/>
        </a:defRPr>
      </a:lvl3pPr>
      <a:lvl4pPr marL="1600160" indent="-228594" algn="l" defTabSz="457189">
        <a:spcBef>
          <a:spcPts val="0"/>
        </a:spcBef>
        <a:buClr>
          <a:srgbClr val="FDBB63"/>
        </a:buClr>
        <a:buFont typeface="Wingdings"/>
        <a:buChar char="§"/>
        <a:defRPr sz="1600">
          <a:solidFill>
            <a:srgbClr val="333333"/>
          </a:solidFill>
          <a:latin typeface="Arial"/>
          <a:ea typeface="+mn-ea"/>
          <a:cs typeface="Arial"/>
        </a:defRPr>
      </a:lvl4pPr>
      <a:lvl5pPr marL="2057349" indent="-228594" algn="l" defTabSz="457189">
        <a:spcBef>
          <a:spcPts val="0"/>
        </a:spcBef>
        <a:buClr>
          <a:srgbClr val="FDBB63"/>
        </a:buClr>
        <a:buFont typeface="Wingdings"/>
        <a:buChar char="§"/>
        <a:defRPr sz="1400">
          <a:solidFill>
            <a:srgbClr val="333333"/>
          </a:solidFill>
          <a:latin typeface="Arial"/>
          <a:ea typeface="+mn-ea"/>
          <a:cs typeface="Arial"/>
        </a:defRPr>
      </a:lvl5pPr>
      <a:lvl6pPr marL="2514536" indent="-228594" algn="l" defTabSz="457189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89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30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6.png"/><Relationship Id="rId7" Type="http://schemas.openxmlformats.org/officeDocument/2006/relationships/hyperlink" Target="https://gitlab.cern.ch/acc-co/devops/python/prototypes/pyd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-acc.gsi.de/wiki/FESA/PythonCmwRda" TargetMode="External"/><Relationship Id="rId5" Type="http://schemas.openxmlformats.org/officeDocument/2006/relationships/hyperlink" Target="https://git.gsi.de/scripting-tools/pjlsa_gsipro" TargetMode="External"/><Relationship Id="rId4" Type="http://schemas.openxmlformats.org/officeDocument/2006/relationships/hyperlink" Target="https://wiki.gsi.de/BEPHY/PythonBridge" TargetMode="Externa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57E4CE8-B8DE-4B41-BE33-5C73437E6004}"/>
              </a:ext>
            </a:extLst>
          </p:cNvPr>
          <p:cNvSpPr/>
          <p:nvPr/>
        </p:nvSpPr>
        <p:spPr>
          <a:xfrm>
            <a:off x="2892742" y="3635027"/>
            <a:ext cx="6437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Automation of GSI key beam manipulations with AI methods</a:t>
            </a:r>
            <a:endParaRPr lang="en-US" sz="1400" dirty="0"/>
          </a:p>
          <a:p>
            <a:endParaRPr lang="en-GB" sz="1600" dirty="0">
              <a:latin typeface="Arial"/>
              <a:cs typeface="Arial"/>
            </a:endParaRPr>
          </a:p>
          <a:p>
            <a:r>
              <a:rPr lang="en-GB" sz="1600" dirty="0">
                <a:latin typeface="Arial"/>
                <a:cs typeface="Arial"/>
              </a:rPr>
              <a:t>Sabrina Appel (APH)</a:t>
            </a:r>
          </a:p>
          <a:p>
            <a:r>
              <a:rPr lang="en-GB" sz="1600" dirty="0">
                <a:latin typeface="Arial"/>
                <a:cs typeface="Arial"/>
              </a:rPr>
              <a:t>(Team: APH, Super-FRS, </a:t>
            </a:r>
            <a:r>
              <a:rPr lang="en-US" sz="1600" dirty="0"/>
              <a:t>CERN, </a:t>
            </a:r>
            <a:r>
              <a:rPr lang="en-US" sz="1600" dirty="0" err="1"/>
              <a:t>TUDa</a:t>
            </a:r>
            <a:r>
              <a:rPr lang="en-US" sz="1600" dirty="0"/>
              <a:t>, PLUS Salzburg</a:t>
            </a:r>
            <a:r>
              <a:rPr lang="en-GB" sz="1600" dirty="0">
                <a:latin typeface="Arial"/>
                <a:cs typeface="Arial"/>
              </a:rPr>
              <a:t>)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FF809EF-AE4F-0E41-A887-00D039A619F5}"/>
              </a:ext>
            </a:extLst>
          </p:cNvPr>
          <p:cNvSpPr/>
          <p:nvPr/>
        </p:nvSpPr>
        <p:spPr>
          <a:xfrm>
            <a:off x="3536961" y="483535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FA29C8-08D5-DA41-B313-5248D0299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Multi-Fidelity </a:t>
            </a:r>
            <a:r>
              <a:rPr lang="de"/>
              <a:t>Bayesian Optimization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CF5FBE-F278-7641-9FD8-60CE3760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CBDDA-5CCF-8748-8988-9DC6C8981774}" type="slidenum">
              <a:rPr lang="de-DE" smtClean="0"/>
              <a:t>10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17AA809-215D-E648-A503-8712C156380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S. </a:t>
            </a:r>
            <a:r>
              <a:rPr lang="de-DE"/>
              <a:t>Appel </a:t>
            </a:r>
            <a:r>
              <a:rPr lang="de-DE" dirty="0"/>
              <a:t>- APH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1525E9F-3907-4F4F-8A20-38211E81A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Accelerator Seminar</a:t>
            </a:r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79E0C5C-7F6E-8641-B292-238EB9FB6481}"/>
              </a:ext>
            </a:extLst>
          </p:cNvPr>
          <p:cNvSpPr/>
          <p:nvPr/>
        </p:nvSpPr>
        <p:spPr>
          <a:xfrm>
            <a:off x="248785" y="1254595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FF0000"/>
                </a:solidFill>
              </a:rPr>
              <a:t>Towards to a Digital Twin 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2AB56F2-F337-B74F-8911-EBE6009A9F56}"/>
              </a:ext>
            </a:extLst>
          </p:cNvPr>
          <p:cNvGrpSpPr/>
          <p:nvPr/>
        </p:nvGrpSpPr>
        <p:grpSpPr>
          <a:xfrm>
            <a:off x="629779" y="2815683"/>
            <a:ext cx="2779459" cy="3334189"/>
            <a:chOff x="4677450" y="1320938"/>
            <a:chExt cx="2189100" cy="2628762"/>
          </a:xfrm>
        </p:grpSpPr>
        <p:sp>
          <p:nvSpPr>
            <p:cNvPr id="9" name="Google Shape;633;p60">
              <a:extLst>
                <a:ext uri="{FF2B5EF4-FFF2-40B4-BE49-F238E27FC236}">
                  <a16:creationId xmlns:a16="http://schemas.microsoft.com/office/drawing/2014/main" id="{0127CE4D-7B3F-904B-8249-99FE4BB7BD96}"/>
                </a:ext>
              </a:extLst>
            </p:cNvPr>
            <p:cNvSpPr/>
            <p:nvPr/>
          </p:nvSpPr>
          <p:spPr>
            <a:xfrm>
              <a:off x="4800950" y="1566875"/>
              <a:ext cx="1944000" cy="2724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dirty="0"/>
            </a:p>
          </p:txBody>
        </p:sp>
        <p:sp>
          <p:nvSpPr>
            <p:cNvPr id="10" name="Google Shape;634;p60">
              <a:extLst>
                <a:ext uri="{FF2B5EF4-FFF2-40B4-BE49-F238E27FC236}">
                  <a16:creationId xmlns:a16="http://schemas.microsoft.com/office/drawing/2014/main" id="{3324E096-2FA2-4848-8B7C-76AC6EE22EBA}"/>
                </a:ext>
              </a:extLst>
            </p:cNvPr>
            <p:cNvSpPr/>
            <p:nvPr/>
          </p:nvSpPr>
          <p:spPr>
            <a:xfrm>
              <a:off x="4984650" y="2030300"/>
              <a:ext cx="1574700" cy="2724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de" sz="900" dirty="0"/>
                <a:t>GP </a:t>
              </a:r>
              <a:r>
                <a:rPr lang="de" sz="900"/>
                <a:t>model</a:t>
              </a:r>
              <a:endParaRPr sz="900" dirty="0"/>
            </a:p>
          </p:txBody>
        </p:sp>
        <p:sp>
          <p:nvSpPr>
            <p:cNvPr id="11" name="Google Shape;635;p60">
              <a:extLst>
                <a:ext uri="{FF2B5EF4-FFF2-40B4-BE49-F238E27FC236}">
                  <a16:creationId xmlns:a16="http://schemas.microsoft.com/office/drawing/2014/main" id="{DC4629BA-DE33-1B44-AFDF-49703102DC65}"/>
                </a:ext>
              </a:extLst>
            </p:cNvPr>
            <p:cNvSpPr/>
            <p:nvPr/>
          </p:nvSpPr>
          <p:spPr>
            <a:xfrm>
              <a:off x="4984650" y="2493725"/>
              <a:ext cx="1574700" cy="2724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de" sz="900" dirty="0" err="1"/>
                <a:t>Acquisition</a:t>
              </a:r>
              <a:r>
                <a:rPr lang="de" sz="900"/>
                <a:t> funciton</a:t>
              </a:r>
              <a:endParaRPr sz="900" dirty="0"/>
            </a:p>
          </p:txBody>
        </p:sp>
        <p:sp>
          <p:nvSpPr>
            <p:cNvPr id="12" name="Google Shape;636;p60">
              <a:extLst>
                <a:ext uri="{FF2B5EF4-FFF2-40B4-BE49-F238E27FC236}">
                  <a16:creationId xmlns:a16="http://schemas.microsoft.com/office/drawing/2014/main" id="{AA699BCC-D18C-DC44-A125-06C764A3FD7C}"/>
                </a:ext>
              </a:extLst>
            </p:cNvPr>
            <p:cNvSpPr/>
            <p:nvPr/>
          </p:nvSpPr>
          <p:spPr>
            <a:xfrm>
              <a:off x="5485650" y="2957150"/>
              <a:ext cx="572700" cy="572700"/>
            </a:xfrm>
            <a:prstGeom prst="diamond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dirty="0"/>
            </a:p>
          </p:txBody>
        </p:sp>
        <p:sp>
          <p:nvSpPr>
            <p:cNvPr id="13" name="Google Shape;637;p60">
              <a:extLst>
                <a:ext uri="{FF2B5EF4-FFF2-40B4-BE49-F238E27FC236}">
                  <a16:creationId xmlns:a16="http://schemas.microsoft.com/office/drawing/2014/main" id="{C7A6FE45-71BE-6C49-AB41-8B3C4E355673}"/>
                </a:ext>
              </a:extLst>
            </p:cNvPr>
            <p:cNvSpPr/>
            <p:nvPr/>
          </p:nvSpPr>
          <p:spPr>
            <a:xfrm>
              <a:off x="4677450" y="3445400"/>
              <a:ext cx="808200" cy="504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de" sz="900" dirty="0"/>
                <a:t>Simulation</a:t>
              </a:r>
              <a:endParaRPr sz="900" dirty="0"/>
            </a:p>
          </p:txBody>
        </p:sp>
        <p:sp>
          <p:nvSpPr>
            <p:cNvPr id="14" name="Google Shape;638;p60">
              <a:extLst>
                <a:ext uri="{FF2B5EF4-FFF2-40B4-BE49-F238E27FC236}">
                  <a16:creationId xmlns:a16="http://schemas.microsoft.com/office/drawing/2014/main" id="{F598274B-5F91-4049-A4F7-CA5F0464F833}"/>
                </a:ext>
              </a:extLst>
            </p:cNvPr>
            <p:cNvSpPr/>
            <p:nvPr/>
          </p:nvSpPr>
          <p:spPr>
            <a:xfrm>
              <a:off x="6058350" y="3445400"/>
              <a:ext cx="808200" cy="504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de" sz="900" dirty="0" err="1"/>
                <a:t>Machine</a:t>
              </a:r>
              <a:endParaRPr sz="900" dirty="0"/>
            </a:p>
            <a:p>
              <a:pPr algn="ctr"/>
              <a:r>
                <a:rPr lang="de" sz="900"/>
                <a:t>experiment</a:t>
              </a:r>
              <a:endParaRPr sz="900" dirty="0"/>
            </a:p>
          </p:txBody>
        </p:sp>
        <p:sp>
          <p:nvSpPr>
            <p:cNvPr id="15" name="Google Shape;639;p60">
              <a:extLst>
                <a:ext uri="{FF2B5EF4-FFF2-40B4-BE49-F238E27FC236}">
                  <a16:creationId xmlns:a16="http://schemas.microsoft.com/office/drawing/2014/main" id="{5BE8F506-FAA6-9D46-9C1B-08E20B3969D0}"/>
                </a:ext>
              </a:extLst>
            </p:cNvPr>
            <p:cNvSpPr txBox="1"/>
            <p:nvPr/>
          </p:nvSpPr>
          <p:spPr>
            <a:xfrm>
              <a:off x="4771200" y="1320938"/>
              <a:ext cx="1125600" cy="21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de" sz="900" dirty="0">
                  <a:solidFill>
                    <a:schemeClr val="dk1"/>
                  </a:solidFill>
                </a:rPr>
                <a:t>Parameters </a:t>
              </a:r>
              <a:r>
                <a:rPr lang="de" sz="900">
                  <a:solidFill>
                    <a:schemeClr val="dk1"/>
                  </a:solidFill>
                </a:rPr>
                <a:t>space</a:t>
              </a:r>
              <a:endParaRPr sz="900" dirty="0">
                <a:solidFill>
                  <a:schemeClr val="dk1"/>
                </a:solidFill>
              </a:endParaRPr>
            </a:p>
          </p:txBody>
        </p:sp>
        <p:sp>
          <p:nvSpPr>
            <p:cNvPr id="16" name="Google Shape;640;p60">
              <a:extLst>
                <a:ext uri="{FF2B5EF4-FFF2-40B4-BE49-F238E27FC236}">
                  <a16:creationId xmlns:a16="http://schemas.microsoft.com/office/drawing/2014/main" id="{FC0BB7D0-4A58-6541-B02E-18E20EE9F799}"/>
                </a:ext>
              </a:extLst>
            </p:cNvPr>
            <p:cNvSpPr txBox="1"/>
            <p:nvPr/>
          </p:nvSpPr>
          <p:spPr>
            <a:xfrm>
              <a:off x="5862450" y="1325675"/>
              <a:ext cx="882600" cy="21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de" sz="900" dirty="0">
                  <a:solidFill>
                    <a:schemeClr val="dk1"/>
                  </a:solidFill>
                </a:rPr>
                <a:t>Fidelity </a:t>
              </a:r>
              <a:r>
                <a:rPr lang="de" sz="900">
                  <a:solidFill>
                    <a:schemeClr val="dk1"/>
                  </a:solidFill>
                </a:rPr>
                <a:t>space</a:t>
              </a:r>
              <a:endParaRPr sz="900" dirty="0">
                <a:solidFill>
                  <a:schemeClr val="dk1"/>
                </a:solidFill>
              </a:endParaRPr>
            </a:p>
          </p:txBody>
        </p:sp>
        <p:sp>
          <p:nvSpPr>
            <p:cNvPr id="17" name="Google Shape;641;p60">
              <a:extLst>
                <a:ext uri="{FF2B5EF4-FFF2-40B4-BE49-F238E27FC236}">
                  <a16:creationId xmlns:a16="http://schemas.microsoft.com/office/drawing/2014/main" id="{9C688A43-CB02-074B-AB45-675FCAF9326A}"/>
                </a:ext>
              </a:extLst>
            </p:cNvPr>
            <p:cNvSpPr txBox="1"/>
            <p:nvPr/>
          </p:nvSpPr>
          <p:spPr>
            <a:xfrm>
              <a:off x="5169900" y="1557388"/>
              <a:ext cx="227400" cy="21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de" sz="900" dirty="0">
                  <a:solidFill>
                    <a:schemeClr val="dk1"/>
                  </a:solidFill>
                </a:rPr>
                <a:t>x</a:t>
              </a:r>
              <a:endParaRPr sz="900" dirty="0">
                <a:solidFill>
                  <a:schemeClr val="dk1"/>
                </a:solidFill>
              </a:endParaRPr>
            </a:p>
          </p:txBody>
        </p:sp>
        <p:sp>
          <p:nvSpPr>
            <p:cNvPr id="18" name="Google Shape;642;p60">
              <a:extLst>
                <a:ext uri="{FF2B5EF4-FFF2-40B4-BE49-F238E27FC236}">
                  <a16:creationId xmlns:a16="http://schemas.microsoft.com/office/drawing/2014/main" id="{9DF80C8A-5555-DB45-9DD3-B0E66889441E}"/>
                </a:ext>
              </a:extLst>
            </p:cNvPr>
            <p:cNvSpPr txBox="1"/>
            <p:nvPr/>
          </p:nvSpPr>
          <p:spPr>
            <a:xfrm>
              <a:off x="6146700" y="1557388"/>
              <a:ext cx="227400" cy="21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de" sz="900" dirty="0">
                  <a:solidFill>
                    <a:schemeClr val="dk1"/>
                  </a:solidFill>
                </a:rPr>
                <a:t>s</a:t>
              </a:r>
              <a:endParaRPr sz="900" dirty="0">
                <a:solidFill>
                  <a:schemeClr val="dk1"/>
                </a:solidFill>
              </a:endParaRPr>
            </a:p>
          </p:txBody>
        </p:sp>
        <p:cxnSp>
          <p:nvCxnSpPr>
            <p:cNvPr id="19" name="Google Shape;643;p60">
              <a:extLst>
                <a:ext uri="{FF2B5EF4-FFF2-40B4-BE49-F238E27FC236}">
                  <a16:creationId xmlns:a16="http://schemas.microsoft.com/office/drawing/2014/main" id="{43AE479F-92C1-F549-B45E-8AB355A56781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>
            <a:xfrm flipH="1">
              <a:off x="5772050" y="1839275"/>
              <a:ext cx="900" cy="191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0" name="Google Shape;644;p60">
              <a:extLst>
                <a:ext uri="{FF2B5EF4-FFF2-40B4-BE49-F238E27FC236}">
                  <a16:creationId xmlns:a16="http://schemas.microsoft.com/office/drawing/2014/main" id="{E72ABDB5-490B-924F-95D8-83986D9F9E8A}"/>
                </a:ext>
              </a:extLst>
            </p:cNvPr>
            <p:cNvCxnSpPr>
              <a:stCxn id="10" idx="2"/>
              <a:endCxn id="11" idx="0"/>
            </p:cNvCxnSpPr>
            <p:nvPr/>
          </p:nvCxnSpPr>
          <p:spPr>
            <a:xfrm>
              <a:off x="5772000" y="2302700"/>
              <a:ext cx="0" cy="191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1" name="Google Shape;645;p60">
              <a:extLst>
                <a:ext uri="{FF2B5EF4-FFF2-40B4-BE49-F238E27FC236}">
                  <a16:creationId xmlns:a16="http://schemas.microsoft.com/office/drawing/2014/main" id="{93C865CA-C9AF-7548-9C16-E94BB8D4C2FF}"/>
                </a:ext>
              </a:extLst>
            </p:cNvPr>
            <p:cNvCxnSpPr>
              <a:stCxn id="11" idx="2"/>
              <a:endCxn id="12" idx="0"/>
            </p:cNvCxnSpPr>
            <p:nvPr/>
          </p:nvCxnSpPr>
          <p:spPr>
            <a:xfrm>
              <a:off x="5772000" y="2766125"/>
              <a:ext cx="0" cy="191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2" name="Google Shape;646;p60">
              <a:extLst>
                <a:ext uri="{FF2B5EF4-FFF2-40B4-BE49-F238E27FC236}">
                  <a16:creationId xmlns:a16="http://schemas.microsoft.com/office/drawing/2014/main" id="{B7234432-CE08-4C4A-B307-5D1B6A1A685C}"/>
                </a:ext>
              </a:extLst>
            </p:cNvPr>
            <p:cNvCxnSpPr>
              <a:stCxn id="12" idx="1"/>
              <a:endCxn id="13" idx="0"/>
            </p:cNvCxnSpPr>
            <p:nvPr/>
          </p:nvCxnSpPr>
          <p:spPr>
            <a:xfrm flipH="1">
              <a:off x="5081550" y="3243500"/>
              <a:ext cx="404100" cy="201900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3" name="Google Shape;647;p60">
              <a:extLst>
                <a:ext uri="{FF2B5EF4-FFF2-40B4-BE49-F238E27FC236}">
                  <a16:creationId xmlns:a16="http://schemas.microsoft.com/office/drawing/2014/main" id="{97C33944-0B9D-784F-B2F9-B450ECF89985}"/>
                </a:ext>
              </a:extLst>
            </p:cNvPr>
            <p:cNvCxnSpPr>
              <a:stCxn id="12" idx="3"/>
              <a:endCxn id="14" idx="0"/>
            </p:cNvCxnSpPr>
            <p:nvPr/>
          </p:nvCxnSpPr>
          <p:spPr>
            <a:xfrm>
              <a:off x="6058350" y="3243500"/>
              <a:ext cx="404100" cy="201900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4" name="Google Shape;648;p60">
              <a:extLst>
                <a:ext uri="{FF2B5EF4-FFF2-40B4-BE49-F238E27FC236}">
                  <a16:creationId xmlns:a16="http://schemas.microsoft.com/office/drawing/2014/main" id="{774D07E0-9FF2-B946-A641-2D4C891C0AFD}"/>
                </a:ext>
              </a:extLst>
            </p:cNvPr>
            <p:cNvSpPr txBox="1"/>
            <p:nvPr/>
          </p:nvSpPr>
          <p:spPr>
            <a:xfrm>
              <a:off x="5081550" y="3024500"/>
              <a:ext cx="404100" cy="21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de" sz="900">
                  <a:solidFill>
                    <a:schemeClr val="dk1"/>
                  </a:solidFill>
                </a:rPr>
                <a:t>s</a:t>
              </a:r>
              <a:r>
                <a:rPr lang="de" sz="900" dirty="0">
                  <a:solidFill>
                    <a:schemeClr val="dk1"/>
                  </a:solidFill>
                </a:rPr>
                <a:t>&lt;1</a:t>
              </a:r>
              <a:endParaRPr sz="900" dirty="0">
                <a:solidFill>
                  <a:schemeClr val="dk1"/>
                </a:solidFill>
              </a:endParaRPr>
            </a:p>
          </p:txBody>
        </p:sp>
        <p:sp>
          <p:nvSpPr>
            <p:cNvPr id="25" name="Google Shape;649;p60">
              <a:extLst>
                <a:ext uri="{FF2B5EF4-FFF2-40B4-BE49-F238E27FC236}">
                  <a16:creationId xmlns:a16="http://schemas.microsoft.com/office/drawing/2014/main" id="{48B93B8D-4136-6948-9CBA-1E3E29C2AE8D}"/>
                </a:ext>
              </a:extLst>
            </p:cNvPr>
            <p:cNvSpPr txBox="1"/>
            <p:nvPr/>
          </p:nvSpPr>
          <p:spPr>
            <a:xfrm>
              <a:off x="6101700" y="3024500"/>
              <a:ext cx="404100" cy="21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de" sz="900">
                  <a:solidFill>
                    <a:schemeClr val="dk1"/>
                  </a:solidFill>
                </a:rPr>
                <a:t>s</a:t>
              </a:r>
              <a:r>
                <a:rPr lang="de" sz="900" dirty="0">
                  <a:solidFill>
                    <a:schemeClr val="dk1"/>
                  </a:solidFill>
                </a:rPr>
                <a:t>=1</a:t>
              </a:r>
              <a:endParaRPr sz="900" dirty="0">
                <a:solidFill>
                  <a:schemeClr val="dk1"/>
                </a:solidFill>
              </a:endParaRPr>
            </a:p>
          </p:txBody>
        </p:sp>
      </p:grpSp>
      <p:sp>
        <p:nvSpPr>
          <p:cNvPr id="26" name="Rechteck 25">
            <a:extLst>
              <a:ext uri="{FF2B5EF4-FFF2-40B4-BE49-F238E27FC236}">
                <a16:creationId xmlns:a16="http://schemas.microsoft.com/office/drawing/2014/main" id="{5D5A2712-990D-BD4F-82AC-BC989DFE3451}"/>
              </a:ext>
            </a:extLst>
          </p:cNvPr>
          <p:cNvSpPr/>
          <p:nvPr/>
        </p:nvSpPr>
        <p:spPr>
          <a:xfrm>
            <a:off x="608562" y="1631926"/>
            <a:ext cx="66723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MFBO combines </a:t>
            </a:r>
          </a:p>
          <a:p>
            <a:pPr marL="742950" lvl="1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1600" dirty="0"/>
              <a:t>low-fidelity simulations (fast but approximate, s &lt;1) and</a:t>
            </a:r>
          </a:p>
          <a:p>
            <a:pPr marL="742950" lvl="1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1600" dirty="0"/>
              <a:t>high-fidelity experiments (accurate but expensive, s=1).</a:t>
            </a:r>
          </a:p>
          <a:p>
            <a:r>
              <a:rPr lang="en-US" sz="1600" dirty="0"/>
              <a:t>to optimize black box functions via BO 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35F977F7-AD2F-0840-9388-C1CE2AC81EE5}"/>
              </a:ext>
            </a:extLst>
          </p:cNvPr>
          <p:cNvGrpSpPr/>
          <p:nvPr/>
        </p:nvGrpSpPr>
        <p:grpSpPr>
          <a:xfrm>
            <a:off x="3171998" y="3561617"/>
            <a:ext cx="3711850" cy="1912932"/>
            <a:chOff x="8328681" y="5401172"/>
            <a:chExt cx="3253800" cy="1912932"/>
          </a:xfrm>
        </p:grpSpPr>
        <p:sp>
          <p:nvSpPr>
            <p:cNvPr id="27" name="Google Shape;630;p60">
              <a:extLst>
                <a:ext uri="{FF2B5EF4-FFF2-40B4-BE49-F238E27FC236}">
                  <a16:creationId xmlns:a16="http://schemas.microsoft.com/office/drawing/2014/main" id="{7B915165-2778-934B-AB06-3C3FF4B20F2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8681" y="5401172"/>
              <a:ext cx="3253800" cy="1110284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marL="342890" indent="-342890" algn="l" defTabSz="457189">
                <a:spcBef>
                  <a:spcPts val="0"/>
                </a:spcBef>
                <a:buClr>
                  <a:srgbClr val="FDBB63"/>
                </a:buClr>
                <a:buFont typeface="Wingdings"/>
                <a:buChar char="§"/>
                <a:defRPr sz="24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1pPr>
              <a:lvl2pPr marL="742932" indent="-285744" algn="l" defTabSz="457189">
                <a:spcBef>
                  <a:spcPts val="0"/>
                </a:spcBef>
                <a:buClr>
                  <a:srgbClr val="FDBB63"/>
                </a:buClr>
                <a:buFont typeface="Wingdings"/>
                <a:buChar char="§"/>
                <a:defRPr sz="20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2pPr>
              <a:lvl3pPr marL="1142971" indent="-228594" algn="l" defTabSz="457189">
                <a:spcBef>
                  <a:spcPts val="0"/>
                </a:spcBef>
                <a:buClr>
                  <a:srgbClr val="FDBB63"/>
                </a:buClr>
                <a:buFont typeface="Wingdings"/>
                <a:buChar char="§"/>
                <a:defRPr sz="18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3pPr>
              <a:lvl4pPr marL="1600160" indent="-228594" algn="l" defTabSz="457189">
                <a:spcBef>
                  <a:spcPts val="0"/>
                </a:spcBef>
                <a:buClr>
                  <a:srgbClr val="FDBB63"/>
                </a:buClr>
                <a:buFont typeface="Wingdings"/>
                <a:buChar char="§"/>
                <a:defRPr sz="16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4pPr>
              <a:lvl5pPr marL="2057349" indent="-228594" algn="l" defTabSz="457189">
                <a:spcBef>
                  <a:spcPts val="0"/>
                </a:spcBef>
                <a:buClr>
                  <a:srgbClr val="FDBB63"/>
                </a:buClr>
                <a:buFont typeface="Wingdings"/>
                <a:buChar char="§"/>
                <a:defRPr sz="14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5pPr>
              <a:lvl6pPr marL="2514536" indent="-228594" algn="l" defTabSz="457189">
                <a:spcBef>
                  <a:spcPts val="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457189">
                <a:spcBef>
                  <a:spcPts val="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457189">
                <a:spcBef>
                  <a:spcPts val="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457189">
                <a:spcBef>
                  <a:spcPts val="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/>
                <a:buNone/>
              </a:pPr>
              <a:r>
                <a:rPr lang="de-DE" sz="1600" b="1" dirty="0" err="1">
                  <a:solidFill>
                    <a:schemeClr val="dk1"/>
                  </a:solidFill>
                </a:rPr>
                <a:t>Method</a:t>
              </a:r>
              <a:endParaRPr lang="de-DE" sz="1600" b="1" dirty="0">
                <a:solidFill>
                  <a:schemeClr val="dk1"/>
                </a:solidFill>
              </a:endParaRPr>
            </a:p>
            <a:p>
              <a:pPr marL="0" indent="0">
                <a:spcBef>
                  <a:spcPts val="1200"/>
                </a:spcBef>
                <a:buClr>
                  <a:schemeClr val="dk1"/>
                </a:buClr>
                <a:buSzPts val="1100"/>
                <a:buFont typeface="Wingdings"/>
                <a:buNone/>
              </a:pPr>
              <a:r>
                <a:rPr lang="de-DE" sz="1600">
                  <a:solidFill>
                    <a:schemeClr val="dk1"/>
                  </a:solidFill>
                </a:rPr>
                <a:t>Optimization problem: </a:t>
              </a:r>
              <a:endParaRPr lang="de-DE" sz="1600" b="1" dirty="0">
                <a:solidFill>
                  <a:schemeClr val="dk1"/>
                </a:solidFill>
              </a:endParaRPr>
            </a:p>
            <a:p>
              <a:pPr marL="0" indent="0">
                <a:spcBef>
                  <a:spcPts val="1200"/>
                </a:spcBef>
                <a:buFont typeface="Wingdings"/>
                <a:buNone/>
              </a:pPr>
              <a:endParaRPr lang="de-DE" sz="1600" b="1" dirty="0">
                <a:solidFill>
                  <a:schemeClr val="dk1"/>
                </a:solidFill>
              </a:endParaRPr>
            </a:p>
            <a:p>
              <a:pPr marL="0" indent="0">
                <a:spcBef>
                  <a:spcPts val="1200"/>
                </a:spcBef>
                <a:buFont typeface="Wingdings"/>
                <a:buNone/>
              </a:pPr>
              <a:r>
                <a:rPr lang="de-DE" sz="1600" b="1">
                  <a:solidFill>
                    <a:schemeClr val="dk1"/>
                  </a:solidFill>
                </a:rPr>
                <a:t>Joint Gaussian Process model</a:t>
              </a:r>
              <a:r>
                <a:rPr lang="de-DE" sz="1600">
                  <a:solidFill>
                    <a:schemeClr val="dk1"/>
                  </a:solidFill>
                </a:rPr>
                <a:t> over</a:t>
              </a:r>
              <a:endParaRPr lang="de-DE" sz="1600" dirty="0">
                <a:solidFill>
                  <a:schemeClr val="dk1"/>
                </a:solidFill>
              </a:endParaRPr>
            </a:p>
          </p:txBody>
        </p: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757B310B-4A7C-C644-91A7-71FF3F4C5FE0}"/>
                </a:ext>
              </a:extLst>
            </p:cNvPr>
            <p:cNvGrpSpPr/>
            <p:nvPr/>
          </p:nvGrpSpPr>
          <p:grpSpPr>
            <a:xfrm>
              <a:off x="9123531" y="6282625"/>
              <a:ext cx="1664100" cy="1031479"/>
              <a:chOff x="9123531" y="6282625"/>
              <a:chExt cx="1664100" cy="1031479"/>
            </a:xfrm>
          </p:grpSpPr>
          <p:pic>
            <p:nvPicPr>
              <p:cNvPr id="28" name="Google Shape;631;p60">
                <a:extLst>
                  <a:ext uri="{FF2B5EF4-FFF2-40B4-BE49-F238E27FC236}">
                    <a16:creationId xmlns:a16="http://schemas.microsoft.com/office/drawing/2014/main" id="{A2858D9B-1B2D-0943-8313-EE554D5618EA}"/>
                  </a:ext>
                </a:extLst>
              </p:cNvPr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9312629" y="7102454"/>
                <a:ext cx="931225" cy="211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Google Shape;632;p60">
                <a:extLst>
                  <a:ext uri="{FF2B5EF4-FFF2-40B4-BE49-F238E27FC236}">
                    <a16:creationId xmlns:a16="http://schemas.microsoft.com/office/drawing/2014/main" id="{66EF48D2-F081-C34F-80D4-1E67991A844B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9123531" y="6282625"/>
                <a:ext cx="1664100" cy="2723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2" name="Rechteck 31">
            <a:extLst>
              <a:ext uri="{FF2B5EF4-FFF2-40B4-BE49-F238E27FC236}">
                <a16:creationId xmlns:a16="http://schemas.microsoft.com/office/drawing/2014/main" id="{FBB31F80-1962-F94F-897E-A16D7BD7C97D}"/>
              </a:ext>
            </a:extLst>
          </p:cNvPr>
          <p:cNvSpPr/>
          <p:nvPr/>
        </p:nvSpPr>
        <p:spPr>
          <a:xfrm>
            <a:off x="6923314" y="1377040"/>
            <a:ext cx="5124273" cy="115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1600" dirty="0"/>
              <a:t>reduces costly machine interactions 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1600" dirty="0"/>
              <a:t>measurements for validating predictions.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1600" dirty="0"/>
              <a:t>useful when machine evaluation is time-consuming</a:t>
            </a:r>
          </a:p>
        </p:txBody>
      </p:sp>
      <p:pic>
        <p:nvPicPr>
          <p:cNvPr id="33" name="Google Shape;656;p61" title="FRCAA01_f9.png">
            <a:extLst>
              <a:ext uri="{FF2B5EF4-FFF2-40B4-BE49-F238E27FC236}">
                <a16:creationId xmlns:a16="http://schemas.microsoft.com/office/drawing/2014/main" id="{845603DA-96D8-8C45-B97A-48342F9FD00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8636" y="2970884"/>
            <a:ext cx="4755791" cy="33809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0000AC34-B343-374C-8773-75D06AA6063F}"/>
              </a:ext>
            </a:extLst>
          </p:cNvPr>
          <p:cNvSpPr/>
          <p:nvPr/>
        </p:nvSpPr>
        <p:spPr>
          <a:xfrm>
            <a:off x="3098434" y="6351325"/>
            <a:ext cx="55753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S. Appel, P. </a:t>
            </a:r>
            <a:r>
              <a:rPr lang="en-US" sz="1200" dirty="0" err="1"/>
              <a:t>Madysa</a:t>
            </a:r>
            <a:r>
              <a:rPr lang="en-US" sz="1200" dirty="0"/>
              <a:t>, H.  </a:t>
            </a:r>
            <a:r>
              <a:rPr lang="en-US" sz="1200" dirty="0" err="1"/>
              <a:t>Alsmeier</a:t>
            </a:r>
            <a:r>
              <a:rPr lang="en-US" sz="1200" dirty="0"/>
              <a:t>, R. </a:t>
            </a:r>
            <a:r>
              <a:rPr lang="en-US" sz="1200" dirty="0" err="1"/>
              <a:t>Findeisen</a:t>
            </a:r>
            <a:r>
              <a:rPr lang="en-US" sz="1200" dirty="0"/>
              <a:t>, S. Hirt, E. Lenz, M. </a:t>
            </a:r>
            <a:r>
              <a:rPr lang="en-US" sz="1200" dirty="0" err="1"/>
              <a:t>Pfefferkorn</a:t>
            </a:r>
            <a:endParaRPr lang="en-US" sz="1200" dirty="0"/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975BFE42-353B-6440-9358-258995DDDD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62203" y="269112"/>
            <a:ext cx="2320934" cy="74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51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5949B1-2DE0-874C-BB83-55519BF0A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X2 beam line optimization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DEF475-6C4C-FA4B-AF98-BED18B11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CBDDA-5CCF-8748-8988-9DC6C8981774}" type="slidenum">
              <a:rPr lang="de-DE" smtClean="0"/>
              <a:t>11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68D9A1-9979-DB45-8CB8-C29891A79F0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S. Appel - APH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AC5A747-0E5B-D04D-8B84-338D72F8B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/>
              <a:t>Accelerator Seminar 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30545E7-43A2-4B46-8E45-1D5337125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4" t="5582" r="8537"/>
          <a:stretch/>
        </p:blipFill>
        <p:spPr>
          <a:xfrm>
            <a:off x="780960" y="1399759"/>
            <a:ext cx="4249784" cy="335057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E60D188-2995-A64E-891C-8DAEA1FCD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807" y="1358440"/>
            <a:ext cx="4522522" cy="3391892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62881C4A-A0CA-1845-958D-AB961338CEB6}"/>
              </a:ext>
            </a:extLst>
          </p:cNvPr>
          <p:cNvSpPr/>
          <p:nvPr/>
        </p:nvSpPr>
        <p:spPr>
          <a:xfrm>
            <a:off x="476162" y="5408613"/>
            <a:ext cx="85372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cooperation with CCPS lab of TU Darmstadt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custom algorithms implemented by domain experts without prior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here: combination of BO &amp; Extremum Seeking</a:t>
            </a:r>
          </a:p>
        </p:txBody>
      </p:sp>
    </p:spTree>
    <p:extLst>
      <p:ext uri="{BB962C8B-B14F-4D97-AF65-F5344CB8AC3E}">
        <p14:creationId xmlns:p14="http://schemas.microsoft.com/office/powerpoint/2010/main" val="1803695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5CDCF0-794A-7543-9F88-01E719643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Outlook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F78F3C9-89EE-4F4B-8F5C-52632DF90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CBDDA-5CCF-8748-8988-9DC6C8981774}" type="slidenum">
              <a:rPr lang="de-DE" smtClean="0"/>
              <a:t>12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5A799AB-E697-B540-B8C8-B2DE2377089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S. Appel - APH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48C2580-2953-5D4D-A669-9A51199E8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Accelerator Seminar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57A55C4-7FD2-1444-96D3-AA112CDC3834}"/>
              </a:ext>
            </a:extLst>
          </p:cNvPr>
          <p:cNvSpPr/>
          <p:nvPr/>
        </p:nvSpPr>
        <p:spPr>
          <a:xfrm>
            <a:off x="6649353" y="5417196"/>
            <a:ext cx="5031567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chemeClr val="tx1"/>
                </a:solidFill>
              </a:rPr>
              <a:t>Acknowledgements</a:t>
            </a:r>
          </a:p>
          <a:p>
            <a:r>
              <a:rPr lang="en-US" sz="1600" dirty="0"/>
              <a:t>Supported by EURO-LABS (EU Horizon </a:t>
            </a:r>
            <a:r>
              <a:rPr lang="en-US" sz="1600" dirty="0" err="1"/>
              <a:t>programme</a:t>
            </a:r>
            <a:r>
              <a:rPr lang="en-US" sz="1600" dirty="0"/>
              <a:t>)</a:t>
            </a:r>
          </a:p>
          <a:p>
            <a:r>
              <a:rPr lang="en-US" sz="1600" dirty="0"/>
              <a:t>Collaboration with CERN, </a:t>
            </a:r>
            <a:r>
              <a:rPr lang="en-US" sz="1600" dirty="0" err="1"/>
              <a:t>TUDa</a:t>
            </a:r>
            <a:r>
              <a:rPr lang="en-US" sz="1600" dirty="0"/>
              <a:t>, PLUS Salzburg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927AEB9-418B-024D-B747-549E94AEA004}"/>
              </a:ext>
            </a:extLst>
          </p:cNvPr>
          <p:cNvSpPr/>
          <p:nvPr/>
        </p:nvSpPr>
        <p:spPr>
          <a:xfrm>
            <a:off x="218204" y="5429681"/>
            <a:ext cx="527002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chemeClr val="tx1"/>
                </a:solidFill>
              </a:rPr>
              <a:t>Outlook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/>
              <a:t>Using Geoff for PUMA experiment at CERN (TUDA)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/>
              <a:t>Possible use also at KIT and GANIL (EU)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/>
              <a:t>Super-FRS and SIS100 commissioning methods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966928E-98FB-EF40-8060-0B12E060FE9B}"/>
              </a:ext>
            </a:extLst>
          </p:cNvPr>
          <p:cNvSpPr/>
          <p:nvPr/>
        </p:nvSpPr>
        <p:spPr>
          <a:xfrm>
            <a:off x="235618" y="1401563"/>
            <a:ext cx="4153601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chemeClr val="tx1"/>
                </a:solidFill>
              </a:rPr>
              <a:t>Geoff Development, Project URLs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/>
              <a:t>Geoff enables rapid, automated tuning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/>
              <a:t>Open-source framework for accelerator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/>
              <a:t>Recent paper in </a:t>
            </a:r>
            <a:r>
              <a:rPr lang="en-US" sz="1600" i="1" dirty="0" err="1"/>
              <a:t>SoftwareX</a:t>
            </a:r>
            <a:endParaRPr lang="en-US" sz="1600" i="1" dirty="0"/>
          </a:p>
          <a:p>
            <a:r>
              <a:rPr lang="en-US" sz="1600" dirty="0"/>
              <a:t>https://</a:t>
            </a:r>
            <a:r>
              <a:rPr lang="en-US" sz="1600" dirty="0" err="1"/>
              <a:t>gitlab.cern.ch</a:t>
            </a:r>
            <a:r>
              <a:rPr lang="en-US" sz="1600" dirty="0"/>
              <a:t>/</a:t>
            </a:r>
            <a:r>
              <a:rPr lang="en-US" sz="1600" dirty="0" err="1"/>
              <a:t>geoff</a:t>
            </a:r>
            <a:endParaRPr lang="en-US" sz="1600" dirty="0"/>
          </a:p>
          <a:p>
            <a:r>
              <a:rPr lang="en-US" sz="1600" dirty="0"/>
              <a:t>https://</a:t>
            </a:r>
            <a:r>
              <a:rPr lang="en-US" sz="1600" dirty="0" err="1"/>
              <a:t>github.com</a:t>
            </a:r>
            <a:r>
              <a:rPr lang="en-US" sz="1600" dirty="0"/>
              <a:t>/</a:t>
            </a:r>
            <a:r>
              <a:rPr lang="en-US" sz="1600" dirty="0" err="1"/>
              <a:t>geoff</a:t>
            </a:r>
            <a:r>
              <a:rPr lang="en-US" sz="1600" dirty="0"/>
              <a:t>-project</a:t>
            </a:r>
          </a:p>
          <a:p>
            <a:r>
              <a:rPr lang="en-US" sz="1600" dirty="0"/>
              <a:t>https://</a:t>
            </a:r>
            <a:r>
              <a:rPr lang="en-US" sz="1600" dirty="0" err="1"/>
              <a:t>cernml.docs.cern.ch</a:t>
            </a:r>
            <a:endParaRPr lang="en-US" sz="16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75DC3DE-403C-9B47-B523-05B9E6A553CD}"/>
              </a:ext>
            </a:extLst>
          </p:cNvPr>
          <p:cNvSpPr/>
          <p:nvPr/>
        </p:nvSpPr>
        <p:spPr>
          <a:xfrm>
            <a:off x="6779827" y="1410272"/>
            <a:ext cx="4265223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chemeClr val="tx1"/>
                </a:solidFill>
              </a:rPr>
              <a:t>Advanced Techniques</a:t>
            </a:r>
          </a:p>
          <a:p>
            <a:r>
              <a:rPr lang="en-US" sz="1600" dirty="0"/>
              <a:t>SIS18 injection losses reduced 45\% → 15\%</a:t>
            </a:r>
          </a:p>
          <a:p>
            <a:r>
              <a:rPr lang="en-US" sz="1600" dirty="0"/>
              <a:t>Multi-objective BO </a:t>
            </a:r>
          </a:p>
          <a:p>
            <a:r>
              <a:rPr lang="en-US" sz="1600" dirty="0"/>
              <a:t>Multi-fidelity BO → Towards to a digital twin</a:t>
            </a:r>
          </a:p>
        </p:txBody>
      </p:sp>
      <p:pic>
        <p:nvPicPr>
          <p:cNvPr id="13" name="Inhaltsplatzhalter 7">
            <a:extLst>
              <a:ext uri="{FF2B5EF4-FFF2-40B4-BE49-F238E27FC236}">
                <a16:creationId xmlns:a16="http://schemas.microsoft.com/office/drawing/2014/main" id="{CEF6DE61-CD68-024E-9A01-DD8C0C238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6609179" y="2581114"/>
            <a:ext cx="2555958" cy="1919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4" name="Google Shape;656;p61" title="FRCAA01_f9.png">
            <a:extLst>
              <a:ext uri="{FF2B5EF4-FFF2-40B4-BE49-F238E27FC236}">
                <a16:creationId xmlns:a16="http://schemas.microsoft.com/office/drawing/2014/main" id="{6767EA6E-D4E8-0949-947D-4CA9AC64095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7668" y="3359695"/>
            <a:ext cx="2892054" cy="1951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4E64099-F65B-F643-9E69-DFBBA7B35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108" y="3625705"/>
            <a:ext cx="2863568" cy="1610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BD8A120-7E50-A142-876B-236C597021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0961" b="12339"/>
          <a:stretch/>
        </p:blipFill>
        <p:spPr>
          <a:xfrm>
            <a:off x="402316" y="3303011"/>
            <a:ext cx="2833555" cy="1545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7" name="Google Shape;61;p1">
            <a:extLst>
              <a:ext uri="{FF2B5EF4-FFF2-40B4-BE49-F238E27FC236}">
                <a16:creationId xmlns:a16="http://schemas.microsoft.com/office/drawing/2014/main" id="{7503A508-4E2E-EB40-AD5A-BF7AC7D81C28}"/>
              </a:ext>
            </a:extLst>
          </p:cNvPr>
          <p:cNvPicPr/>
          <p:nvPr/>
        </p:nvPicPr>
        <p:blipFill>
          <a:blip r:embed="rId6">
            <a:alphaModFix/>
          </a:blip>
          <a:stretch/>
        </p:blipFill>
        <p:spPr bwMode="auto">
          <a:xfrm>
            <a:off x="6934945" y="108825"/>
            <a:ext cx="1781700" cy="873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6740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5A342-E45C-1542-A769-18A712253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Geoff Paper Published in </a:t>
            </a:r>
            <a:r>
              <a:rPr lang="en-US" dirty="0" err="1"/>
              <a:t>SoftwareX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A00E93-4D4B-614E-94A5-BBF462CA7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CBDDA-5CCF-8748-8988-9DC6C8981774}" type="slidenum">
              <a:rPr lang="de-DE" smtClean="0"/>
              <a:t>13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0E7180-20E0-CD40-A885-326F5A2A93B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S. Appel - APH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790012-F91A-D84A-B965-93B497DC5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Accelerator Seminar</a:t>
            </a:r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BC804B-FA75-754A-B70B-8B608DAFDEC4}"/>
              </a:ext>
            </a:extLst>
          </p:cNvPr>
          <p:cNvSpPr/>
          <p:nvPr/>
        </p:nvSpPr>
        <p:spPr>
          <a:xfrm>
            <a:off x="644265" y="6191280"/>
            <a:ext cx="4557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doi.org</a:t>
            </a:r>
            <a:r>
              <a:rPr lang="en-US" dirty="0"/>
              <a:t>/10.1016/j.softx.2025.102335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DFE82C6-A825-6446-AA1E-9F73EE394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336" y="1249808"/>
            <a:ext cx="9631680" cy="473653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517F8DF-ACC0-764B-BCF5-3F12123ECEA8}"/>
              </a:ext>
            </a:extLst>
          </p:cNvPr>
          <p:cNvSpPr txBox="1"/>
          <p:nvPr/>
        </p:nvSpPr>
        <p:spPr bwMode="auto">
          <a:xfrm>
            <a:off x="8760116" y="6358528"/>
            <a:ext cx="3423175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200" dirty="0"/>
              <a:t>Team: S. Appel, P. </a:t>
            </a:r>
            <a:r>
              <a:rPr lang="en-US" sz="1200" dirty="0" err="1"/>
              <a:t>Madysa</a:t>
            </a:r>
            <a:r>
              <a:rPr lang="en-US" sz="1200" dirty="0"/>
              <a:t>, V. </a:t>
            </a:r>
            <a:r>
              <a:rPr lang="en-US" sz="1200" dirty="0" err="1"/>
              <a:t>Kain</a:t>
            </a:r>
            <a:r>
              <a:rPr lang="en-US" sz="1200" dirty="0"/>
              <a:t>, M. Schenk </a:t>
            </a:r>
          </a:p>
        </p:txBody>
      </p:sp>
      <p:pic>
        <p:nvPicPr>
          <p:cNvPr id="10" name="Google Shape;61;p1">
            <a:extLst>
              <a:ext uri="{FF2B5EF4-FFF2-40B4-BE49-F238E27FC236}">
                <a16:creationId xmlns:a16="http://schemas.microsoft.com/office/drawing/2014/main" id="{771858BD-D57F-244A-9BC3-3897791BA2F4}"/>
              </a:ext>
            </a:extLst>
          </p:cNvPr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934945" y="108825"/>
            <a:ext cx="1781700" cy="87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1137764-212B-884A-9EBB-446244AC6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925" y="39581"/>
            <a:ext cx="969020" cy="96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66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D4ABBB-1C13-2E45-A35E-DD1598BB8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1EBA46D-5DD6-E542-BDB1-543A93A360BB}"/>
              </a:ext>
            </a:extLst>
          </p:cNvPr>
          <p:cNvSpPr/>
          <p:nvPr/>
        </p:nvSpPr>
        <p:spPr>
          <a:xfrm>
            <a:off x="235098" y="1280048"/>
            <a:ext cx="51550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Automation</a:t>
            </a:r>
            <a:r>
              <a:rPr lang="en-US" sz="1600" dirty="0"/>
              <a:t>: </a:t>
            </a:r>
          </a:p>
          <a:p>
            <a:r>
              <a:rPr lang="en-US" sz="1600" dirty="0"/>
              <a:t>Acceleration of manual tuning (which can take days) </a:t>
            </a:r>
          </a:p>
          <a:p>
            <a:r>
              <a:rPr lang="en-US" sz="1600" dirty="0"/>
              <a:t>→ mathematical optimization → AI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EBABA7C-BAA4-7643-BAB0-0202F3C0DA90}"/>
              </a:ext>
            </a:extLst>
          </p:cNvPr>
          <p:cNvSpPr/>
          <p:nvPr/>
        </p:nvSpPr>
        <p:spPr>
          <a:xfrm>
            <a:off x="227012" y="2235599"/>
            <a:ext cx="62219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Accelerator optimization:</a:t>
            </a:r>
          </a:p>
          <a:p>
            <a:r>
              <a:rPr lang="en-US" sz="1600" dirty="0"/>
              <a:t>Performed live on the machine using mathematical optimizers </a:t>
            </a:r>
            <a:br>
              <a:rPr lang="en-US" sz="1600" dirty="0"/>
            </a:br>
            <a:r>
              <a:rPr lang="en-US" sz="1600" dirty="0"/>
              <a:t>and AI.</a:t>
            </a:r>
          </a:p>
          <a:p>
            <a:endParaRPr lang="en-US" sz="1600" dirty="0"/>
          </a:p>
          <a:p>
            <a:r>
              <a:rPr lang="en-US" sz="1600" dirty="0"/>
              <a:t>Tuning of a large number of parameters with </a:t>
            </a:r>
            <a:r>
              <a:rPr lang="en-US" sz="1600" dirty="0">
                <a:solidFill>
                  <a:srgbClr val="FF0000"/>
                </a:solidFill>
              </a:rPr>
              <a:t>limited</a:t>
            </a:r>
            <a:r>
              <a:rPr lang="en-US" sz="1600" dirty="0"/>
              <a:t> online measurements, while incorporating prior knowledge from previous measurements, physical simulations, and domain expertise.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4966BCA-5873-A441-9EDB-88BE89E611E1}"/>
              </a:ext>
            </a:extLst>
          </p:cNvPr>
          <p:cNvGrpSpPr/>
          <p:nvPr/>
        </p:nvGrpSpPr>
        <p:grpSpPr>
          <a:xfrm>
            <a:off x="6448925" y="1264030"/>
            <a:ext cx="5545597" cy="2939309"/>
            <a:chOff x="6340973" y="1324190"/>
            <a:chExt cx="5689646" cy="2970916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BCC4A1F5-7DF0-1149-95DC-AE6A48F3D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40973" y="1324190"/>
              <a:ext cx="5689646" cy="2844823"/>
            </a:xfrm>
            <a:prstGeom prst="rect">
              <a:avLst/>
            </a:prstGeom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8F81B402-AC4E-5E4D-8546-E41C48C4D51C}"/>
                </a:ext>
              </a:extLst>
            </p:cNvPr>
            <p:cNvSpPr txBox="1"/>
            <p:nvPr/>
          </p:nvSpPr>
          <p:spPr>
            <a:xfrm>
              <a:off x="8069607" y="3894996"/>
              <a:ext cx="2109109" cy="40011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R- Roussel et al., Phys. Rev. Accel. Beams 27, 084801 (2024)</a:t>
              </a:r>
            </a:p>
          </p:txBody>
        </p:sp>
      </p:grpSp>
      <p:sp>
        <p:nvSpPr>
          <p:cNvPr id="6" name="Rechteck 5">
            <a:extLst>
              <a:ext uri="{FF2B5EF4-FFF2-40B4-BE49-F238E27FC236}">
                <a16:creationId xmlns:a16="http://schemas.microsoft.com/office/drawing/2014/main" id="{42840E08-AE4A-2748-97F8-ACF3CDC8053F}"/>
              </a:ext>
            </a:extLst>
          </p:cNvPr>
          <p:cNvSpPr/>
          <p:nvPr/>
        </p:nvSpPr>
        <p:spPr>
          <a:xfrm>
            <a:off x="6720914" y="4447776"/>
            <a:ext cx="56716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Accelerator surrogates and ML:  </a:t>
            </a:r>
          </a:p>
          <a:p>
            <a:r>
              <a:rPr lang="en-US" sz="1600" dirty="0"/>
              <a:t>From simple regression models to artificial neural networks</a:t>
            </a:r>
          </a:p>
          <a:p>
            <a:r>
              <a:rPr lang="en-US" sz="1600" dirty="0"/>
              <a:t>Training from real machine or/and simulation data</a:t>
            </a:r>
          </a:p>
          <a:p>
            <a:r>
              <a:rPr lang="en-US" sz="1600" dirty="0">
                <a:solidFill>
                  <a:srgbClr val="FF0000"/>
                </a:solidFill>
              </a:rPr>
              <a:t>Goal</a:t>
            </a:r>
            <a:r>
              <a:rPr lang="en-US" sz="1600" dirty="0"/>
              <a:t>: Fast, invertible models for analysis/optimization  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F345E16-0E96-AE4F-8676-D062D8021EB8}"/>
              </a:ext>
            </a:extLst>
          </p:cNvPr>
          <p:cNvGrpSpPr/>
          <p:nvPr/>
        </p:nvGrpSpPr>
        <p:grpSpPr>
          <a:xfrm>
            <a:off x="69977" y="4293244"/>
            <a:ext cx="6234900" cy="2154825"/>
            <a:chOff x="194918" y="4357862"/>
            <a:chExt cx="6234900" cy="2154825"/>
          </a:xfrm>
        </p:grpSpPr>
        <p:sp>
          <p:nvSpPr>
            <p:cNvPr id="12" name="Google Shape;52;g23928338d0e_1_0">
              <a:extLst>
                <a:ext uri="{FF2B5EF4-FFF2-40B4-BE49-F238E27FC236}">
                  <a16:creationId xmlns:a16="http://schemas.microsoft.com/office/drawing/2014/main" id="{B0ABF0AF-D817-8F44-B3EA-5A80D61F3E04}"/>
                </a:ext>
              </a:extLst>
            </p:cNvPr>
            <p:cNvSpPr/>
            <p:nvPr/>
          </p:nvSpPr>
          <p:spPr>
            <a:xfrm>
              <a:off x="194918" y="5354762"/>
              <a:ext cx="6234900" cy="5136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3" name="Google Shape;53;g23928338d0e_1_0">
              <a:extLst>
                <a:ext uri="{FF2B5EF4-FFF2-40B4-BE49-F238E27FC236}">
                  <a16:creationId xmlns:a16="http://schemas.microsoft.com/office/drawing/2014/main" id="{298C5C20-B77C-4A4A-A065-C4D5D545D091}"/>
                </a:ext>
              </a:extLst>
            </p:cNvPr>
            <p:cNvSpPr txBox="1">
              <a:spLocks/>
            </p:cNvSpPr>
            <p:nvPr/>
          </p:nvSpPr>
          <p:spPr>
            <a:xfrm>
              <a:off x="423518" y="5815862"/>
              <a:ext cx="1478036" cy="657300"/>
            </a:xfrm>
            <a:prstGeom prst="rect">
              <a:avLst/>
            </a:prstGeom>
          </p:spPr>
          <p:txBody>
            <a:bodyPr spcFirstLastPara="1" wrap="square" lIns="91425" tIns="45700" rIns="91425" bIns="45700" anchor="t" anchorCtr="0">
              <a:noAutofit/>
            </a:bodyPr>
            <a:lstStyle>
              <a:lvl1pPr marL="342890" indent="-342890" algn="l" defTabSz="457189">
                <a:spcBef>
                  <a:spcPts val="0"/>
                </a:spcBef>
                <a:buClr>
                  <a:srgbClr val="FDBB63"/>
                </a:buClr>
                <a:buFont typeface="Wingdings"/>
                <a:buChar char="§"/>
                <a:defRPr sz="24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1pPr>
              <a:lvl2pPr marL="742932" indent="-285744" algn="l" defTabSz="457189">
                <a:spcBef>
                  <a:spcPts val="0"/>
                </a:spcBef>
                <a:buClr>
                  <a:srgbClr val="FDBB63"/>
                </a:buClr>
                <a:buFont typeface="Wingdings"/>
                <a:buChar char="§"/>
                <a:defRPr sz="20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2pPr>
              <a:lvl3pPr marL="1142971" indent="-228594" algn="l" defTabSz="457189">
                <a:spcBef>
                  <a:spcPts val="0"/>
                </a:spcBef>
                <a:buClr>
                  <a:srgbClr val="FDBB63"/>
                </a:buClr>
                <a:buFont typeface="Wingdings"/>
                <a:buChar char="§"/>
                <a:defRPr sz="18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3pPr>
              <a:lvl4pPr marL="1600160" indent="-228594" algn="l" defTabSz="457189">
                <a:spcBef>
                  <a:spcPts val="0"/>
                </a:spcBef>
                <a:buClr>
                  <a:srgbClr val="FDBB63"/>
                </a:buClr>
                <a:buFont typeface="Wingdings"/>
                <a:buChar char="§"/>
                <a:defRPr sz="16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4pPr>
              <a:lvl5pPr marL="2057349" indent="-228594" algn="l" defTabSz="457189">
                <a:spcBef>
                  <a:spcPts val="0"/>
                </a:spcBef>
                <a:buClr>
                  <a:srgbClr val="FDBB63"/>
                </a:buClr>
                <a:buFont typeface="Wingdings"/>
                <a:buChar char="§"/>
                <a:defRPr sz="14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5pPr>
              <a:lvl6pPr marL="2514536" indent="-228594" algn="l" defTabSz="457189">
                <a:spcBef>
                  <a:spcPts val="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457189">
                <a:spcBef>
                  <a:spcPts val="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457189">
                <a:spcBef>
                  <a:spcPts val="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457189">
                <a:spcBef>
                  <a:spcPts val="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rtl="0">
                <a:buFont typeface="Wingdings"/>
                <a:buNone/>
              </a:pPr>
              <a:r>
                <a:rPr lang="en-US" sz="1200" dirty="0">
                  <a:solidFill>
                    <a:schemeClr val="dk1"/>
                  </a:solidFill>
                </a:rPr>
                <a:t>1-2 interaction</a:t>
              </a:r>
              <a:endParaRPr lang="en-US" sz="1200" dirty="0"/>
            </a:p>
            <a:p>
              <a:pPr marL="0" indent="0" rtl="0">
                <a:spcBef>
                  <a:spcPts val="400"/>
                </a:spcBef>
                <a:buFont typeface="Wingdings"/>
                <a:buNone/>
              </a:pPr>
              <a:r>
                <a:rPr lang="en-US" sz="1200" dirty="0"/>
                <a:t>‘Model-based ML’</a:t>
              </a:r>
            </a:p>
            <a:p>
              <a:pPr marL="0" indent="0" rtl="0">
                <a:spcBef>
                  <a:spcPts val="360"/>
                </a:spcBef>
                <a:buFont typeface="Wingdings"/>
                <a:buNone/>
              </a:pPr>
              <a:r>
                <a:rPr lang="en-US" sz="1200" dirty="0"/>
                <a:t>on FPGAs</a:t>
              </a:r>
            </a:p>
          </p:txBody>
        </p:sp>
        <p:sp>
          <p:nvSpPr>
            <p:cNvPr id="14" name="Google Shape;54;g23928338d0e_1_0">
              <a:extLst>
                <a:ext uri="{FF2B5EF4-FFF2-40B4-BE49-F238E27FC236}">
                  <a16:creationId xmlns:a16="http://schemas.microsoft.com/office/drawing/2014/main" id="{C591C653-1EF8-F84D-8E65-63B46DE867E4}"/>
                </a:ext>
              </a:extLst>
            </p:cNvPr>
            <p:cNvSpPr txBox="1">
              <a:spLocks/>
            </p:cNvSpPr>
            <p:nvPr/>
          </p:nvSpPr>
          <p:spPr>
            <a:xfrm>
              <a:off x="4600244" y="5813537"/>
              <a:ext cx="1621500" cy="657300"/>
            </a:xfrm>
            <a:prstGeom prst="rect">
              <a:avLst/>
            </a:prstGeom>
          </p:spPr>
          <p:txBody>
            <a:bodyPr spcFirstLastPara="1" wrap="square" lIns="91425" tIns="45700" rIns="91425" bIns="45700" anchor="t" anchorCtr="0">
              <a:noAutofit/>
            </a:bodyPr>
            <a:lstStyle>
              <a:lvl1pPr marL="342890" indent="-342890" algn="l" defTabSz="457189">
                <a:spcBef>
                  <a:spcPts val="0"/>
                </a:spcBef>
                <a:buClr>
                  <a:srgbClr val="FDBB63"/>
                </a:buClr>
                <a:buFont typeface="Wingdings"/>
                <a:buChar char="§"/>
                <a:defRPr sz="24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1pPr>
              <a:lvl2pPr marL="742932" indent="-285744" algn="l" defTabSz="457189">
                <a:spcBef>
                  <a:spcPts val="0"/>
                </a:spcBef>
                <a:buClr>
                  <a:srgbClr val="FDBB63"/>
                </a:buClr>
                <a:buFont typeface="Wingdings"/>
                <a:buChar char="§"/>
                <a:defRPr sz="20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2pPr>
              <a:lvl3pPr marL="1142971" indent="-228594" algn="l" defTabSz="457189">
                <a:spcBef>
                  <a:spcPts val="0"/>
                </a:spcBef>
                <a:buClr>
                  <a:srgbClr val="FDBB63"/>
                </a:buClr>
                <a:buFont typeface="Wingdings"/>
                <a:buChar char="§"/>
                <a:defRPr sz="18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3pPr>
              <a:lvl4pPr marL="1600160" indent="-228594" algn="l" defTabSz="457189">
                <a:spcBef>
                  <a:spcPts val="0"/>
                </a:spcBef>
                <a:buClr>
                  <a:srgbClr val="FDBB63"/>
                </a:buClr>
                <a:buFont typeface="Wingdings"/>
                <a:buChar char="§"/>
                <a:defRPr sz="16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4pPr>
              <a:lvl5pPr marL="2057349" indent="-228594" algn="l" defTabSz="457189">
                <a:spcBef>
                  <a:spcPts val="0"/>
                </a:spcBef>
                <a:buClr>
                  <a:srgbClr val="FDBB63"/>
                </a:buClr>
                <a:buFont typeface="Wingdings"/>
                <a:buChar char="§"/>
                <a:defRPr sz="14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5pPr>
              <a:lvl6pPr marL="2514536" indent="-228594" algn="l" defTabSz="457189">
                <a:spcBef>
                  <a:spcPts val="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457189">
                <a:spcBef>
                  <a:spcPts val="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457189">
                <a:spcBef>
                  <a:spcPts val="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457189">
                <a:spcBef>
                  <a:spcPts val="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rtl="0">
                <a:buFont typeface="Wingdings"/>
                <a:buNone/>
              </a:pPr>
              <a:r>
                <a:rPr lang="en-US" sz="1200" dirty="0">
                  <a:solidFill>
                    <a:schemeClr val="dk1"/>
                  </a:solidFill>
                </a:rPr>
                <a:t>&gt; 1e6 interaction</a:t>
              </a:r>
              <a:endParaRPr lang="en-US" sz="1200" dirty="0"/>
            </a:p>
            <a:p>
              <a:pPr marL="0" indent="0" rtl="0">
                <a:spcBef>
                  <a:spcPts val="400"/>
                </a:spcBef>
                <a:buFont typeface="Wingdings"/>
                <a:buNone/>
              </a:pPr>
              <a:r>
                <a:rPr lang="en-US" sz="1200" dirty="0"/>
                <a:t>Evolution/numerical optimization</a:t>
              </a:r>
            </a:p>
          </p:txBody>
        </p:sp>
        <p:sp>
          <p:nvSpPr>
            <p:cNvPr id="15" name="Google Shape;55;g23928338d0e_1_0">
              <a:extLst>
                <a:ext uri="{FF2B5EF4-FFF2-40B4-BE49-F238E27FC236}">
                  <a16:creationId xmlns:a16="http://schemas.microsoft.com/office/drawing/2014/main" id="{939D8836-35B9-934D-AB3F-12B22D034DD9}"/>
                </a:ext>
              </a:extLst>
            </p:cNvPr>
            <p:cNvSpPr txBox="1">
              <a:spLocks/>
            </p:cNvSpPr>
            <p:nvPr/>
          </p:nvSpPr>
          <p:spPr>
            <a:xfrm>
              <a:off x="4540089" y="4357862"/>
              <a:ext cx="1889729" cy="1035300"/>
            </a:xfrm>
            <a:prstGeom prst="rect">
              <a:avLst/>
            </a:prstGeom>
          </p:spPr>
          <p:txBody>
            <a:bodyPr spcFirstLastPara="1" wrap="square" lIns="91425" tIns="45700" rIns="91425" bIns="45700" anchor="t" anchorCtr="0">
              <a:noAutofit/>
            </a:bodyPr>
            <a:lstStyle>
              <a:lvl1pPr marL="342890" indent="-342890" algn="l" defTabSz="457189">
                <a:spcBef>
                  <a:spcPts val="0"/>
                </a:spcBef>
                <a:buClr>
                  <a:srgbClr val="FDBB63"/>
                </a:buClr>
                <a:buFont typeface="Wingdings"/>
                <a:buChar char="§"/>
                <a:defRPr sz="24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1pPr>
              <a:lvl2pPr marL="742932" indent="-285744" algn="l" defTabSz="457189">
                <a:spcBef>
                  <a:spcPts val="0"/>
                </a:spcBef>
                <a:buClr>
                  <a:srgbClr val="FDBB63"/>
                </a:buClr>
                <a:buFont typeface="Wingdings"/>
                <a:buChar char="§"/>
                <a:defRPr sz="20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2pPr>
              <a:lvl3pPr marL="1142971" indent="-228594" algn="l" defTabSz="457189">
                <a:spcBef>
                  <a:spcPts val="0"/>
                </a:spcBef>
                <a:buClr>
                  <a:srgbClr val="FDBB63"/>
                </a:buClr>
                <a:buFont typeface="Wingdings"/>
                <a:buChar char="§"/>
                <a:defRPr sz="18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3pPr>
              <a:lvl4pPr marL="1600160" indent="-228594" algn="l" defTabSz="457189">
                <a:spcBef>
                  <a:spcPts val="0"/>
                </a:spcBef>
                <a:buClr>
                  <a:srgbClr val="FDBB63"/>
                </a:buClr>
                <a:buFont typeface="Wingdings"/>
                <a:buChar char="§"/>
                <a:defRPr sz="16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4pPr>
              <a:lvl5pPr marL="2057349" indent="-228594" algn="l" defTabSz="457189">
                <a:spcBef>
                  <a:spcPts val="0"/>
                </a:spcBef>
                <a:buClr>
                  <a:srgbClr val="FDBB63"/>
                </a:buClr>
                <a:buFont typeface="Wingdings"/>
                <a:buChar char="§"/>
                <a:defRPr sz="14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5pPr>
              <a:lvl6pPr marL="2514536" indent="-228594" algn="l" defTabSz="457189">
                <a:spcBef>
                  <a:spcPts val="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457189">
                <a:spcBef>
                  <a:spcPts val="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457189">
                <a:spcBef>
                  <a:spcPts val="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457189">
                <a:spcBef>
                  <a:spcPts val="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rtl="0">
                <a:spcBef>
                  <a:spcPts val="400"/>
                </a:spcBef>
                <a:buFont typeface="Wingdings"/>
                <a:buNone/>
              </a:pPr>
              <a:r>
                <a:rPr lang="en-US" sz="1200" b="1" dirty="0"/>
                <a:t>Accelerator adjusting </a:t>
              </a:r>
            </a:p>
            <a:p>
              <a:pPr marL="0" indent="0" rtl="0">
                <a:spcBef>
                  <a:spcPts val="360"/>
                </a:spcBef>
                <a:buFont typeface="Wingdings"/>
                <a:buNone/>
              </a:pPr>
              <a:r>
                <a:rPr lang="en-US" sz="1200" dirty="0"/>
                <a:t>Today: partly manually </a:t>
              </a:r>
            </a:p>
            <a:p>
              <a:pPr marL="0" indent="0" rtl="0">
                <a:spcBef>
                  <a:spcPts val="360"/>
                </a:spcBef>
                <a:buFont typeface="Wingdings"/>
                <a:buNone/>
              </a:pPr>
              <a:r>
                <a:rPr lang="en-US" sz="1200" dirty="0"/>
                <a:t>SIS18 + FRS adjustment</a:t>
              </a:r>
            </a:p>
            <a:p>
              <a:pPr marL="0" indent="0" rtl="0">
                <a:spcBef>
                  <a:spcPts val="360"/>
                </a:spcBef>
                <a:buFont typeface="Wingdings"/>
                <a:buNone/>
              </a:pPr>
              <a:r>
                <a:rPr lang="en-US" sz="1200" dirty="0"/>
                <a:t>hours up to days</a:t>
              </a:r>
            </a:p>
            <a:p>
              <a:pPr marL="0" indent="0" rtl="0">
                <a:spcBef>
                  <a:spcPts val="360"/>
                </a:spcBef>
                <a:buFont typeface="Wingdings"/>
                <a:buNone/>
              </a:pPr>
              <a:r>
                <a:rPr lang="en-US" sz="1200" dirty="0"/>
                <a:t> </a:t>
              </a:r>
            </a:p>
          </p:txBody>
        </p:sp>
        <p:sp>
          <p:nvSpPr>
            <p:cNvPr id="16" name="Google Shape;56;g23928338d0e_1_0">
              <a:extLst>
                <a:ext uri="{FF2B5EF4-FFF2-40B4-BE49-F238E27FC236}">
                  <a16:creationId xmlns:a16="http://schemas.microsoft.com/office/drawing/2014/main" id="{6EA99288-87F8-0944-914E-BA58B546BD85}"/>
                </a:ext>
              </a:extLst>
            </p:cNvPr>
            <p:cNvSpPr txBox="1">
              <a:spLocks/>
            </p:cNvSpPr>
            <p:nvPr/>
          </p:nvSpPr>
          <p:spPr>
            <a:xfrm>
              <a:off x="2452629" y="5771687"/>
              <a:ext cx="1523700" cy="741000"/>
            </a:xfrm>
            <a:prstGeom prst="rect">
              <a:avLst/>
            </a:prstGeom>
          </p:spPr>
          <p:txBody>
            <a:bodyPr spcFirstLastPara="1" wrap="square" lIns="91425" tIns="45700" rIns="91425" bIns="45700" anchor="t" anchorCtr="0">
              <a:noAutofit/>
            </a:bodyPr>
            <a:lstStyle>
              <a:lvl1pPr marL="342890" indent="-342890" algn="l" defTabSz="457189">
                <a:spcBef>
                  <a:spcPts val="0"/>
                </a:spcBef>
                <a:buClr>
                  <a:srgbClr val="FDBB63"/>
                </a:buClr>
                <a:buFont typeface="Wingdings"/>
                <a:buChar char="§"/>
                <a:defRPr sz="24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1pPr>
              <a:lvl2pPr marL="742932" indent="-285744" algn="l" defTabSz="457189">
                <a:spcBef>
                  <a:spcPts val="0"/>
                </a:spcBef>
                <a:buClr>
                  <a:srgbClr val="FDBB63"/>
                </a:buClr>
                <a:buFont typeface="Wingdings"/>
                <a:buChar char="§"/>
                <a:defRPr sz="20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2pPr>
              <a:lvl3pPr marL="1142971" indent="-228594" algn="l" defTabSz="457189">
                <a:spcBef>
                  <a:spcPts val="0"/>
                </a:spcBef>
                <a:buClr>
                  <a:srgbClr val="FDBB63"/>
                </a:buClr>
                <a:buFont typeface="Wingdings"/>
                <a:buChar char="§"/>
                <a:defRPr sz="18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3pPr>
              <a:lvl4pPr marL="1600160" indent="-228594" algn="l" defTabSz="457189">
                <a:spcBef>
                  <a:spcPts val="0"/>
                </a:spcBef>
                <a:buClr>
                  <a:srgbClr val="FDBB63"/>
                </a:buClr>
                <a:buFont typeface="Wingdings"/>
                <a:buChar char="§"/>
                <a:defRPr sz="16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4pPr>
              <a:lvl5pPr marL="2057349" indent="-228594" algn="l" defTabSz="457189">
                <a:spcBef>
                  <a:spcPts val="0"/>
                </a:spcBef>
                <a:buClr>
                  <a:srgbClr val="FDBB63"/>
                </a:buClr>
                <a:buFont typeface="Wingdings"/>
                <a:buChar char="§"/>
                <a:defRPr sz="14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5pPr>
              <a:lvl6pPr marL="2514536" indent="-228594" algn="l" defTabSz="457189">
                <a:spcBef>
                  <a:spcPts val="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457189">
                <a:spcBef>
                  <a:spcPts val="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457189">
                <a:spcBef>
                  <a:spcPts val="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457189">
                <a:spcBef>
                  <a:spcPts val="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rtl="0">
                <a:buFont typeface="Wingdings"/>
                <a:buNone/>
              </a:pPr>
              <a:r>
                <a:rPr lang="en-US" sz="1200" dirty="0">
                  <a:solidFill>
                    <a:schemeClr val="dk1"/>
                  </a:solidFill>
                </a:rPr>
                <a:t>&lt; 100 interaction</a:t>
              </a:r>
              <a:endParaRPr lang="en-US" sz="1200" dirty="0"/>
            </a:p>
            <a:p>
              <a:pPr marL="0" indent="0" rtl="0">
                <a:spcBef>
                  <a:spcPts val="400"/>
                </a:spcBef>
                <a:buFont typeface="Wingdings"/>
                <a:buNone/>
              </a:pPr>
              <a:r>
                <a:rPr lang="en-US" sz="1200" dirty="0"/>
                <a:t>‘Model-based ML’</a:t>
              </a:r>
            </a:p>
            <a:p>
              <a:pPr marL="0" indent="0" rtl="0">
                <a:spcBef>
                  <a:spcPts val="360"/>
                </a:spcBef>
                <a:buFont typeface="Wingdings"/>
                <a:buNone/>
              </a:pPr>
              <a:r>
                <a:rPr lang="en-US" sz="1200" dirty="0"/>
                <a:t>Extremum Seeking</a:t>
              </a:r>
            </a:p>
          </p:txBody>
        </p:sp>
        <p:sp>
          <p:nvSpPr>
            <p:cNvPr id="17" name="Google Shape;57;g23928338d0e_1_0">
              <a:extLst>
                <a:ext uri="{FF2B5EF4-FFF2-40B4-BE49-F238E27FC236}">
                  <a16:creationId xmlns:a16="http://schemas.microsoft.com/office/drawing/2014/main" id="{29ABF588-BA41-8B46-B143-610B947AC106}"/>
                </a:ext>
              </a:extLst>
            </p:cNvPr>
            <p:cNvSpPr txBox="1">
              <a:spLocks/>
            </p:cNvSpPr>
            <p:nvPr/>
          </p:nvSpPr>
          <p:spPr>
            <a:xfrm>
              <a:off x="459614" y="4439398"/>
              <a:ext cx="1092900" cy="953400"/>
            </a:xfrm>
            <a:prstGeom prst="rect">
              <a:avLst/>
            </a:prstGeom>
          </p:spPr>
          <p:txBody>
            <a:bodyPr spcFirstLastPara="1" wrap="square" lIns="91425" tIns="45700" rIns="91425" bIns="45700" anchor="t" anchorCtr="0">
              <a:noAutofit/>
            </a:bodyPr>
            <a:lstStyle>
              <a:lvl1pPr marL="342890" indent="-342890" algn="l" defTabSz="457189">
                <a:spcBef>
                  <a:spcPts val="0"/>
                </a:spcBef>
                <a:buClr>
                  <a:srgbClr val="FDBB63"/>
                </a:buClr>
                <a:buFont typeface="Wingdings"/>
                <a:buChar char="§"/>
                <a:defRPr sz="24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1pPr>
              <a:lvl2pPr marL="742932" indent="-285744" algn="l" defTabSz="457189">
                <a:spcBef>
                  <a:spcPts val="0"/>
                </a:spcBef>
                <a:buClr>
                  <a:srgbClr val="FDBB63"/>
                </a:buClr>
                <a:buFont typeface="Wingdings"/>
                <a:buChar char="§"/>
                <a:defRPr sz="20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2pPr>
              <a:lvl3pPr marL="1142971" indent="-228594" algn="l" defTabSz="457189">
                <a:spcBef>
                  <a:spcPts val="0"/>
                </a:spcBef>
                <a:buClr>
                  <a:srgbClr val="FDBB63"/>
                </a:buClr>
                <a:buFont typeface="Wingdings"/>
                <a:buChar char="§"/>
                <a:defRPr sz="18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3pPr>
              <a:lvl4pPr marL="1600160" indent="-228594" algn="l" defTabSz="457189">
                <a:spcBef>
                  <a:spcPts val="0"/>
                </a:spcBef>
                <a:buClr>
                  <a:srgbClr val="FDBB63"/>
                </a:buClr>
                <a:buFont typeface="Wingdings"/>
                <a:buChar char="§"/>
                <a:defRPr sz="16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4pPr>
              <a:lvl5pPr marL="2057349" indent="-228594" algn="l" defTabSz="457189">
                <a:spcBef>
                  <a:spcPts val="0"/>
                </a:spcBef>
                <a:buClr>
                  <a:srgbClr val="FDBB63"/>
                </a:buClr>
                <a:buFont typeface="Wingdings"/>
                <a:buChar char="§"/>
                <a:defRPr sz="14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5pPr>
              <a:lvl6pPr marL="2514536" indent="-228594" algn="l" defTabSz="457189">
                <a:spcBef>
                  <a:spcPts val="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457189">
                <a:spcBef>
                  <a:spcPts val="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457189">
                <a:spcBef>
                  <a:spcPts val="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457189">
                <a:spcBef>
                  <a:spcPts val="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rtl="0">
                <a:spcBef>
                  <a:spcPts val="400"/>
                </a:spcBef>
                <a:buFont typeface="Wingdings"/>
                <a:buNone/>
              </a:pPr>
              <a:r>
                <a:rPr lang="en-US" sz="1200" b="1" dirty="0"/>
                <a:t>Real time</a:t>
              </a:r>
            </a:p>
            <a:p>
              <a:pPr marL="0" indent="0" rtl="0">
                <a:spcBef>
                  <a:spcPts val="360"/>
                </a:spcBef>
                <a:buFont typeface="Wingdings"/>
                <a:buNone/>
              </a:pPr>
              <a:r>
                <a:rPr lang="en-US" sz="1200" dirty="0"/>
                <a:t>During cycle </a:t>
              </a:r>
            </a:p>
            <a:p>
              <a:pPr marL="0" indent="0" rtl="0">
                <a:spcBef>
                  <a:spcPts val="360"/>
                </a:spcBef>
                <a:buFont typeface="Wingdings"/>
                <a:buNone/>
              </a:pPr>
              <a:r>
                <a:rPr lang="en-US" sz="1200" dirty="0"/>
                <a:t>RF control</a:t>
              </a:r>
            </a:p>
            <a:p>
              <a:pPr marL="0" indent="0" rtl="0">
                <a:spcBef>
                  <a:spcPts val="360"/>
                </a:spcBef>
                <a:buFont typeface="Wingdings"/>
                <a:buNone/>
              </a:pPr>
              <a:r>
                <a:rPr lang="en-US" sz="1200" dirty="0"/>
                <a:t>Milliseconds</a:t>
              </a:r>
            </a:p>
            <a:p>
              <a:pPr marL="0" indent="0" rtl="0">
                <a:spcBef>
                  <a:spcPts val="360"/>
                </a:spcBef>
                <a:buFont typeface="Wingdings"/>
                <a:buNone/>
              </a:pPr>
              <a:endParaRPr lang="en-US" sz="1200" dirty="0"/>
            </a:p>
          </p:txBody>
        </p:sp>
        <p:sp>
          <p:nvSpPr>
            <p:cNvPr id="18" name="Google Shape;58;g23928338d0e_1_0">
              <a:extLst>
                <a:ext uri="{FF2B5EF4-FFF2-40B4-BE49-F238E27FC236}">
                  <a16:creationId xmlns:a16="http://schemas.microsoft.com/office/drawing/2014/main" id="{BBC82F7B-6A20-7B4D-B4CF-6EEF74032752}"/>
                </a:ext>
              </a:extLst>
            </p:cNvPr>
            <p:cNvSpPr txBox="1">
              <a:spLocks/>
            </p:cNvSpPr>
            <p:nvPr/>
          </p:nvSpPr>
          <p:spPr>
            <a:xfrm>
              <a:off x="2481739" y="4414973"/>
              <a:ext cx="1698600" cy="906000"/>
            </a:xfrm>
            <a:prstGeom prst="rect">
              <a:avLst/>
            </a:prstGeom>
          </p:spPr>
          <p:txBody>
            <a:bodyPr spcFirstLastPara="1" wrap="square" lIns="91425" tIns="45700" rIns="91425" bIns="45700" anchor="t" anchorCtr="0">
              <a:noAutofit/>
            </a:bodyPr>
            <a:lstStyle>
              <a:lvl1pPr marL="342890" indent="-342890" algn="l" defTabSz="457189">
                <a:spcBef>
                  <a:spcPts val="0"/>
                </a:spcBef>
                <a:buClr>
                  <a:srgbClr val="FDBB63"/>
                </a:buClr>
                <a:buFont typeface="Wingdings"/>
                <a:buChar char="§"/>
                <a:defRPr sz="24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1pPr>
              <a:lvl2pPr marL="742932" indent="-285744" algn="l" defTabSz="457189">
                <a:spcBef>
                  <a:spcPts val="0"/>
                </a:spcBef>
                <a:buClr>
                  <a:srgbClr val="FDBB63"/>
                </a:buClr>
                <a:buFont typeface="Wingdings"/>
                <a:buChar char="§"/>
                <a:defRPr sz="20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2pPr>
              <a:lvl3pPr marL="1142971" indent="-228594" algn="l" defTabSz="457189">
                <a:spcBef>
                  <a:spcPts val="0"/>
                </a:spcBef>
                <a:buClr>
                  <a:srgbClr val="FDBB63"/>
                </a:buClr>
                <a:buFont typeface="Wingdings"/>
                <a:buChar char="§"/>
                <a:defRPr sz="18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3pPr>
              <a:lvl4pPr marL="1600160" indent="-228594" algn="l" defTabSz="457189">
                <a:spcBef>
                  <a:spcPts val="0"/>
                </a:spcBef>
                <a:buClr>
                  <a:srgbClr val="FDBB63"/>
                </a:buClr>
                <a:buFont typeface="Wingdings"/>
                <a:buChar char="§"/>
                <a:defRPr sz="16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4pPr>
              <a:lvl5pPr marL="2057349" indent="-228594" algn="l" defTabSz="457189">
                <a:spcBef>
                  <a:spcPts val="0"/>
                </a:spcBef>
                <a:buClr>
                  <a:srgbClr val="FDBB63"/>
                </a:buClr>
                <a:buFont typeface="Wingdings"/>
                <a:buChar char="§"/>
                <a:defRPr sz="14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5pPr>
              <a:lvl6pPr marL="2514536" indent="-228594" algn="l" defTabSz="457189">
                <a:spcBef>
                  <a:spcPts val="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457189">
                <a:spcBef>
                  <a:spcPts val="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457189">
                <a:spcBef>
                  <a:spcPts val="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457189">
                <a:spcBef>
                  <a:spcPts val="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rtl="0">
                <a:spcBef>
                  <a:spcPts val="400"/>
                </a:spcBef>
                <a:buFont typeface="Wingdings"/>
                <a:buNone/>
              </a:pPr>
              <a:r>
                <a:rPr lang="en-US" sz="1200" b="1" dirty="0"/>
                <a:t>Control</a:t>
              </a:r>
            </a:p>
            <a:p>
              <a:pPr marL="0" indent="0" rtl="0">
                <a:spcBef>
                  <a:spcPts val="360"/>
                </a:spcBef>
                <a:buFont typeface="Wingdings"/>
                <a:buNone/>
              </a:pPr>
              <a:r>
                <a:rPr lang="en-US" sz="1200" dirty="0"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  </a:ext>
                  </a:extLst>
                </a:rPr>
                <a:t>Cycle by cycle</a:t>
              </a:r>
              <a:endParaRPr lang="en-US" sz="1200" dirty="0"/>
            </a:p>
            <a:p>
              <a:pPr marL="0" indent="0" rtl="0">
                <a:spcBef>
                  <a:spcPts val="360"/>
                </a:spcBef>
                <a:buFont typeface="Wingdings"/>
                <a:buNone/>
              </a:pPr>
              <a:r>
                <a:rPr lang="en-US" sz="1200" dirty="0"/>
                <a:t>Noise control</a:t>
              </a:r>
            </a:p>
            <a:p>
              <a:pPr marL="0" indent="0" rtl="0">
                <a:spcBef>
                  <a:spcPts val="360"/>
                </a:spcBef>
                <a:buFont typeface="Wingdings"/>
                <a:buNone/>
              </a:pPr>
              <a:r>
                <a:rPr lang="en-US" sz="1200" dirty="0"/>
                <a:t>Seconds/Minutes</a:t>
              </a:r>
            </a:p>
            <a:p>
              <a:pPr marL="0" indent="0" rtl="0">
                <a:spcBef>
                  <a:spcPts val="360"/>
                </a:spcBef>
                <a:buFont typeface="Wingdings"/>
                <a:buNone/>
              </a:pPr>
              <a:endParaRPr lang="en-US" sz="1200" dirty="0"/>
            </a:p>
          </p:txBody>
        </p:sp>
      </p:grpSp>
      <p:sp>
        <p:nvSpPr>
          <p:cNvPr id="19" name="Rechteck 18">
            <a:extLst>
              <a:ext uri="{FF2B5EF4-FFF2-40B4-BE49-F238E27FC236}">
                <a16:creationId xmlns:a16="http://schemas.microsoft.com/office/drawing/2014/main" id="{EC415A20-6B3E-6447-A841-A7A949D3796A}"/>
              </a:ext>
            </a:extLst>
          </p:cNvPr>
          <p:cNvSpPr/>
          <p:nvPr/>
        </p:nvSpPr>
        <p:spPr>
          <a:xfrm>
            <a:off x="6772819" y="5769431"/>
            <a:ext cx="5071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Challenges</a:t>
            </a:r>
            <a:r>
              <a:rPr lang="en-US" sz="1600" b="1" dirty="0"/>
              <a:t>:</a:t>
            </a:r>
            <a:br>
              <a:rPr lang="en-US" sz="1600" dirty="0"/>
            </a:br>
            <a:r>
              <a:rPr lang="en-US" sz="1600" dirty="0"/>
              <a:t>Long setup times, safety constraints,</a:t>
            </a:r>
            <a:br>
              <a:rPr lang="en-US" sz="1600" dirty="0"/>
            </a:br>
            <a:r>
              <a:rPr lang="en-US" sz="1600" dirty="0"/>
              <a:t>external conditions, and feedback systems.</a:t>
            </a:r>
          </a:p>
        </p:txBody>
      </p:sp>
    </p:spTree>
    <p:extLst>
      <p:ext uri="{BB962C8B-B14F-4D97-AF65-F5344CB8AC3E}">
        <p14:creationId xmlns:p14="http://schemas.microsoft.com/office/powerpoint/2010/main" val="1099485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EE2956-8E06-D340-85BA-126162B68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/>
              <a:t>FRS (</a:t>
            </a:r>
            <a:r>
              <a:rPr lang="de-DE" b="0" dirty="0" err="1"/>
              <a:t>FRagment</a:t>
            </a:r>
            <a:r>
              <a:rPr lang="de-DE" b="0" dirty="0"/>
              <a:t> Separator) </a:t>
            </a:r>
            <a:r>
              <a:rPr lang="de-DE" b="0" dirty="0" err="1"/>
              <a:t>and</a:t>
            </a:r>
            <a:r>
              <a:rPr lang="de-DE" b="0" dirty="0"/>
              <a:t> Super-FRS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FB3E79-5A06-F643-993B-ACD283B4E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15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5CDEBF-0BEF-4843-86A3-12C74C4033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S. Appel - APH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3571E4-B60D-6343-83CC-40D7BCA22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Accelerator Seminar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6A65E72-4A73-F04E-84CE-97066B98726C}"/>
              </a:ext>
            </a:extLst>
          </p:cNvPr>
          <p:cNvSpPr/>
          <p:nvPr/>
        </p:nvSpPr>
        <p:spPr>
          <a:xfrm>
            <a:off x="240792" y="1634659"/>
            <a:ext cx="114401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/>
              <a:t>Production and investigation of nuclear structure of exotic nuclei.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/>
              <a:t>characteristics of the high-resolution magnetic spectrometer FRS, exotic nuclei can be produced, separated, identified and eventually stored in a storage ring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/>
              <a:t>Super-FRS </a:t>
            </a:r>
            <a:r>
              <a:rPr lang="en-US" dirty="0" err="1"/>
              <a:t>increas</a:t>
            </a:r>
            <a:r>
              <a:rPr lang="en-US" dirty="0"/>
              <a:t> of acceptance and complexity (about 4 times more magnets), Gain factors of 1000 (</a:t>
            </a:r>
            <a:r>
              <a:rPr lang="en-US" baseline="30000" dirty="0"/>
              <a:t>12</a:t>
            </a:r>
            <a:r>
              <a:rPr lang="en-US" dirty="0"/>
              <a:t>C) and 7500 (</a:t>
            </a:r>
            <a:r>
              <a:rPr lang="en-US" baseline="30000" dirty="0"/>
              <a:t>132</a:t>
            </a:r>
            <a:r>
              <a:rPr lang="en-US" dirty="0"/>
              <a:t>Sn) can be reached.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51000F1-02E9-1844-A59D-548790E50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915"/>
          <a:stretch/>
        </p:blipFill>
        <p:spPr>
          <a:xfrm>
            <a:off x="484511" y="4010738"/>
            <a:ext cx="4471912" cy="2001207"/>
          </a:xfrm>
          <a:prstGeom prst="rect">
            <a:avLst/>
          </a:prstGeom>
        </p:spPr>
      </p:pic>
      <p:pic>
        <p:nvPicPr>
          <p:cNvPr id="11" name="Picture 2" descr="https://lh7-us.googleusercontent.com/gjw6rnQ-nyRCHCtEfMo4QHBInink5aGdwGNYIQwaT-aJI4hLew3ZVHxvkqq-wxdcvPMDUpjX9OE2adU72X7TOv4exFX40VUlCH1jZuUdh-h7WYCIaIlwZMFTy-CT9gUl5TQ2mKuP0PN5dT4=s2048">
            <a:extLst>
              <a:ext uri="{FF2B5EF4-FFF2-40B4-BE49-F238E27FC236}">
                <a16:creationId xmlns:a16="http://schemas.microsoft.com/office/drawing/2014/main" id="{A45055DA-301B-1C4E-AD18-8D7E189DD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503" y="4035717"/>
            <a:ext cx="4777466" cy="230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D0FDA905-834B-8840-B1C4-602D6186F675}"/>
              </a:ext>
            </a:extLst>
          </p:cNvPr>
          <p:cNvSpPr/>
          <p:nvPr/>
        </p:nvSpPr>
        <p:spPr>
          <a:xfrm>
            <a:off x="6109503" y="3390330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Super-FRS </a:t>
            </a:r>
            <a:r>
              <a:rPr lang="de-DE" altLang="de-DE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e-DE" altLang="de-D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altLang="de-DE" dirty="0"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C0990B5-2CB0-B64D-A22D-DC8BDA7773C5}"/>
              </a:ext>
            </a:extLst>
          </p:cNvPr>
          <p:cNvSpPr/>
          <p:nvPr/>
        </p:nvSpPr>
        <p:spPr bwMode="auto">
          <a:xfrm>
            <a:off x="2803348" y="1236973"/>
            <a:ext cx="6391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FFC000"/>
              </a:buClr>
              <a:buSzPts val="1400"/>
              <a:defRPr/>
            </a:pPr>
            <a:r>
              <a:rPr lang="en-US" b="1" dirty="0"/>
              <a:t>Automation of operational tasks </a:t>
            </a:r>
            <a:r>
              <a:rPr lang="en-US" b="1" dirty="0">
                <a:solidFill>
                  <a:srgbClr val="FF0000"/>
                </a:solidFill>
              </a:rPr>
              <a:t>essential</a:t>
            </a:r>
            <a:r>
              <a:rPr lang="en-US" b="1" dirty="0"/>
              <a:t> for Super-FRS</a:t>
            </a:r>
          </a:p>
        </p:txBody>
      </p:sp>
    </p:spTree>
    <p:extLst>
      <p:ext uri="{BB962C8B-B14F-4D97-AF65-F5344CB8AC3E}">
        <p14:creationId xmlns:p14="http://schemas.microsoft.com/office/powerpoint/2010/main" val="1480764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D25A37-92D0-AF4F-9C8B-097333815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FRS: Automated online steering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EAE6720-A587-714D-B8A8-83F8B6528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CBDDA-5CCF-8748-8988-9DC6C8981774}" type="slidenum">
              <a:rPr lang="de-DE" smtClean="0"/>
              <a:t>16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DB6273-3D8B-0A47-857E-9923C489A6E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S. Appel - APH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2D02DDC-C727-724E-A02A-DDD777BD9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Accelerator Seminar</a:t>
            </a:r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1F5F527-7EE5-8143-A629-8BE7F4FE8B16}"/>
              </a:ext>
            </a:extLst>
          </p:cNvPr>
          <p:cNvGrpSpPr/>
          <p:nvPr/>
        </p:nvGrpSpPr>
        <p:grpSpPr>
          <a:xfrm>
            <a:off x="5449205" y="2173960"/>
            <a:ext cx="6742795" cy="4378683"/>
            <a:chOff x="5030744" y="2134635"/>
            <a:chExt cx="6742795" cy="4378683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D2529459-91B8-754A-8C6D-F567717B09B6}"/>
                </a:ext>
              </a:extLst>
            </p:cNvPr>
            <p:cNvGrpSpPr/>
            <p:nvPr/>
          </p:nvGrpSpPr>
          <p:grpSpPr>
            <a:xfrm>
              <a:off x="5030744" y="2134635"/>
              <a:ext cx="6294781" cy="3599776"/>
              <a:chOff x="412441" y="2856696"/>
              <a:chExt cx="6294781" cy="3599776"/>
            </a:xfrm>
          </p:grpSpPr>
          <p:cxnSp>
            <p:nvCxnSpPr>
              <p:cNvPr id="11" name="Google Shape;137;p10">
                <a:extLst>
                  <a:ext uri="{FF2B5EF4-FFF2-40B4-BE49-F238E27FC236}">
                    <a16:creationId xmlns:a16="http://schemas.microsoft.com/office/drawing/2014/main" id="{AD905DF4-6914-8644-BE3B-4917950070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91181" y="3632556"/>
                <a:ext cx="1885344" cy="542609"/>
              </a:xfrm>
              <a:prstGeom prst="straightConnector1">
                <a:avLst/>
              </a:prstGeom>
              <a:noFill/>
              <a:ln w="38100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grpSp>
            <p:nvGrpSpPr>
              <p:cNvPr id="12" name="Google Shape;138;p10">
                <a:extLst>
                  <a:ext uri="{FF2B5EF4-FFF2-40B4-BE49-F238E27FC236}">
                    <a16:creationId xmlns:a16="http://schemas.microsoft.com/office/drawing/2014/main" id="{7B9580FD-C2FF-E148-8CA6-737BB5DADCF7}"/>
                  </a:ext>
                </a:extLst>
              </p:cNvPr>
              <p:cNvGrpSpPr/>
              <p:nvPr/>
            </p:nvGrpSpPr>
            <p:grpSpPr>
              <a:xfrm>
                <a:off x="546257" y="2856696"/>
                <a:ext cx="6160965" cy="937066"/>
                <a:chOff x="751183" y="2145691"/>
                <a:chExt cx="6160965" cy="937066"/>
              </a:xfrm>
            </p:grpSpPr>
            <p:grpSp>
              <p:nvGrpSpPr>
                <p:cNvPr id="16" name="Google Shape;139;p10">
                  <a:extLst>
                    <a:ext uri="{FF2B5EF4-FFF2-40B4-BE49-F238E27FC236}">
                      <a16:creationId xmlns:a16="http://schemas.microsoft.com/office/drawing/2014/main" id="{3A847FD8-9CB2-6943-B649-AB9123504173}"/>
                    </a:ext>
                  </a:extLst>
                </p:cNvPr>
                <p:cNvGrpSpPr/>
                <p:nvPr/>
              </p:nvGrpSpPr>
              <p:grpSpPr>
                <a:xfrm>
                  <a:off x="4529789" y="2654626"/>
                  <a:ext cx="1991513" cy="428131"/>
                  <a:chOff x="1965960" y="1938528"/>
                  <a:chExt cx="2457184" cy="271272"/>
                </a:xfrm>
              </p:grpSpPr>
              <p:sp>
                <p:nvSpPr>
                  <p:cNvPr id="26" name="Google Shape;140;p10">
                    <a:extLst>
                      <a:ext uri="{FF2B5EF4-FFF2-40B4-BE49-F238E27FC236}">
                        <a16:creationId xmlns:a16="http://schemas.microsoft.com/office/drawing/2014/main" id="{B1946751-51AC-4A4E-A2FE-AD387F99789D}"/>
                      </a:ext>
                    </a:extLst>
                  </p:cNvPr>
                  <p:cNvSpPr/>
                  <p:nvPr/>
                </p:nvSpPr>
                <p:spPr>
                  <a:xfrm>
                    <a:off x="2875997" y="1938528"/>
                    <a:ext cx="45719" cy="25603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5400" cap="flat" cmpd="sng">
                    <a:solidFill>
                      <a:srgbClr val="395E8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" name="Google Shape;141;p10">
                    <a:extLst>
                      <a:ext uri="{FF2B5EF4-FFF2-40B4-BE49-F238E27FC236}">
                        <a16:creationId xmlns:a16="http://schemas.microsoft.com/office/drawing/2014/main" id="{1DAA1BB5-6EF1-844F-A7B8-CD55D4779934}"/>
                      </a:ext>
                    </a:extLst>
                  </p:cNvPr>
                  <p:cNvSpPr/>
                  <p:nvPr/>
                </p:nvSpPr>
                <p:spPr>
                  <a:xfrm>
                    <a:off x="3321256" y="1953768"/>
                    <a:ext cx="45719" cy="25603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5400" cap="flat" cmpd="sng">
                    <a:solidFill>
                      <a:srgbClr val="395E8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28" name="Google Shape;142;p10">
                    <a:extLst>
                      <a:ext uri="{FF2B5EF4-FFF2-40B4-BE49-F238E27FC236}">
                        <a16:creationId xmlns:a16="http://schemas.microsoft.com/office/drawing/2014/main" id="{0C16956C-5183-8344-AA64-FCDD4CC17257}"/>
                      </a:ext>
                    </a:extLst>
                  </p:cNvPr>
                  <p:cNvCxnSpPr/>
                  <p:nvPr/>
                </p:nvCxnSpPr>
                <p:spPr>
                  <a:xfrm>
                    <a:off x="1965960" y="2084832"/>
                    <a:ext cx="2386584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4A7DBA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29" name="Google Shape;143;p10">
                    <a:extLst>
                      <a:ext uri="{FF2B5EF4-FFF2-40B4-BE49-F238E27FC236}">
                        <a16:creationId xmlns:a16="http://schemas.microsoft.com/office/drawing/2014/main" id="{E7C00CE5-0B42-F642-8078-EBFC2F114BAE}"/>
                      </a:ext>
                    </a:extLst>
                  </p:cNvPr>
                  <p:cNvSpPr/>
                  <p:nvPr/>
                </p:nvSpPr>
                <p:spPr>
                  <a:xfrm>
                    <a:off x="4288465" y="1938528"/>
                    <a:ext cx="134679" cy="25603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5400" cap="flat" cmpd="sng">
                    <a:solidFill>
                      <a:srgbClr val="395E8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pic>
              <p:nvPicPr>
                <p:cNvPr id="17" name="Google Shape;144;p10">
                  <a:extLst>
                    <a:ext uri="{FF2B5EF4-FFF2-40B4-BE49-F238E27FC236}">
                      <a16:creationId xmlns:a16="http://schemas.microsoft.com/office/drawing/2014/main" id="{BFD4E315-8B87-4541-B2B6-CE6B5AA8CA5F}"/>
                    </a:ext>
                  </a:extLst>
                </p:cNvPr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t="6695" b="12968"/>
                <a:stretch/>
              </p:blipFill>
              <p:spPr>
                <a:xfrm>
                  <a:off x="1434498" y="2386379"/>
                  <a:ext cx="3026663" cy="59958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8" name="Google Shape;145;p10">
                  <a:extLst>
                    <a:ext uri="{FF2B5EF4-FFF2-40B4-BE49-F238E27FC236}">
                      <a16:creationId xmlns:a16="http://schemas.microsoft.com/office/drawing/2014/main" id="{25AC8EAC-EDBD-8F48-9083-B3F77AC53CC4}"/>
                    </a:ext>
                  </a:extLst>
                </p:cNvPr>
                <p:cNvSpPr txBox="1"/>
                <p:nvPr/>
              </p:nvSpPr>
              <p:spPr>
                <a:xfrm>
                  <a:off x="751183" y="2170553"/>
                  <a:ext cx="740908" cy="307777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rgbClr val="FFC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steerer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146;p10">
                  <a:extLst>
                    <a:ext uri="{FF2B5EF4-FFF2-40B4-BE49-F238E27FC236}">
                      <a16:creationId xmlns:a16="http://schemas.microsoft.com/office/drawing/2014/main" id="{7A9FBA24-A074-8D4E-9F7F-FAD88E21AB1B}"/>
                    </a:ext>
                  </a:extLst>
                </p:cNvPr>
                <p:cNvSpPr txBox="1"/>
                <p:nvPr/>
              </p:nvSpPr>
              <p:spPr>
                <a:xfrm>
                  <a:off x="2272699" y="2145691"/>
                  <a:ext cx="562975" cy="307777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rgbClr val="00B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dipol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147;p10">
                  <a:extLst>
                    <a:ext uri="{FF2B5EF4-FFF2-40B4-BE49-F238E27FC236}">
                      <a16:creationId xmlns:a16="http://schemas.microsoft.com/office/drawing/2014/main" id="{DF6958FD-52C4-B445-94F2-64750165928F}"/>
                    </a:ext>
                  </a:extLst>
                </p:cNvPr>
                <p:cNvSpPr txBox="1"/>
                <p:nvPr/>
              </p:nvSpPr>
              <p:spPr>
                <a:xfrm>
                  <a:off x="1551796" y="2771137"/>
                  <a:ext cx="1497526" cy="307777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Hor. foucs quad 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148;p10">
                  <a:extLst>
                    <a:ext uri="{FF2B5EF4-FFF2-40B4-BE49-F238E27FC236}">
                      <a16:creationId xmlns:a16="http://schemas.microsoft.com/office/drawing/2014/main" id="{F06FC4EE-09D1-FD4E-AAF1-89DEC468EA2B}"/>
                    </a:ext>
                  </a:extLst>
                </p:cNvPr>
                <p:cNvSpPr/>
                <p:nvPr/>
              </p:nvSpPr>
              <p:spPr>
                <a:xfrm>
                  <a:off x="2858894" y="2266424"/>
                  <a:ext cx="355646" cy="30777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149;p10">
                  <a:extLst>
                    <a:ext uri="{FF2B5EF4-FFF2-40B4-BE49-F238E27FC236}">
                      <a16:creationId xmlns:a16="http://schemas.microsoft.com/office/drawing/2014/main" id="{C6EEF2CB-B252-2E4D-B2C4-9FFCBE43FE02}"/>
                    </a:ext>
                  </a:extLst>
                </p:cNvPr>
                <p:cNvSpPr/>
                <p:nvPr/>
              </p:nvSpPr>
              <p:spPr>
                <a:xfrm>
                  <a:off x="3671323" y="2339045"/>
                  <a:ext cx="703093" cy="30777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150;p10">
                  <a:extLst>
                    <a:ext uri="{FF2B5EF4-FFF2-40B4-BE49-F238E27FC236}">
                      <a16:creationId xmlns:a16="http://schemas.microsoft.com/office/drawing/2014/main" id="{EB5AD0F2-CD4A-F74A-881D-BB9F74A1CA39}"/>
                    </a:ext>
                  </a:extLst>
                </p:cNvPr>
                <p:cNvSpPr txBox="1"/>
                <p:nvPr/>
              </p:nvSpPr>
              <p:spPr>
                <a:xfrm>
                  <a:off x="3364204" y="2266424"/>
                  <a:ext cx="1547218" cy="307777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rgbClr val="0070C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Ver. Foucs quad 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151;p10">
                  <a:extLst>
                    <a:ext uri="{FF2B5EF4-FFF2-40B4-BE49-F238E27FC236}">
                      <a16:creationId xmlns:a16="http://schemas.microsoft.com/office/drawing/2014/main" id="{53B5ABEE-2039-3641-96E6-51990D4B3EAA}"/>
                    </a:ext>
                  </a:extLst>
                </p:cNvPr>
                <p:cNvSpPr txBox="1"/>
                <p:nvPr/>
              </p:nvSpPr>
              <p:spPr>
                <a:xfrm>
                  <a:off x="5115324" y="2320438"/>
                  <a:ext cx="770233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grids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152;p10">
                  <a:extLst>
                    <a:ext uri="{FF2B5EF4-FFF2-40B4-BE49-F238E27FC236}">
                      <a16:creationId xmlns:a16="http://schemas.microsoft.com/office/drawing/2014/main" id="{B98DC3BC-226D-2B4C-ABFD-B8DD34082F8E}"/>
                    </a:ext>
                  </a:extLst>
                </p:cNvPr>
                <p:cNvSpPr txBox="1"/>
                <p:nvPr/>
              </p:nvSpPr>
              <p:spPr>
                <a:xfrm>
                  <a:off x="6270626" y="2330352"/>
                  <a:ext cx="641522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target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71DC6016-5E00-D340-8A0A-CA242787563A}"/>
                  </a:ext>
                </a:extLst>
              </p:cNvPr>
              <p:cNvGrpSpPr/>
              <p:nvPr/>
            </p:nvGrpSpPr>
            <p:grpSpPr>
              <a:xfrm>
                <a:off x="412441" y="4110747"/>
                <a:ext cx="2960124" cy="2345725"/>
                <a:chOff x="343983" y="4128939"/>
                <a:chExt cx="2960124" cy="2345725"/>
              </a:xfrm>
            </p:grpSpPr>
            <p:pic>
              <p:nvPicPr>
                <p:cNvPr id="14" name="Grafik 13">
                  <a:extLst>
                    <a:ext uri="{FF2B5EF4-FFF2-40B4-BE49-F238E27FC236}">
                      <a16:creationId xmlns:a16="http://schemas.microsoft.com/office/drawing/2014/main" id="{2DF8F5FC-32F7-C84C-B1CB-CD59B783E5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55514"/>
                <a:stretch/>
              </p:blipFill>
              <p:spPr>
                <a:xfrm>
                  <a:off x="343983" y="4128939"/>
                  <a:ext cx="2786462" cy="2345725"/>
                </a:xfrm>
                <a:prstGeom prst="rect">
                  <a:avLst/>
                </a:prstGeom>
              </p:spPr>
            </p:pic>
            <p:pic>
              <p:nvPicPr>
                <p:cNvPr id="15" name="Grafik 14">
                  <a:extLst>
                    <a:ext uri="{FF2B5EF4-FFF2-40B4-BE49-F238E27FC236}">
                      <a16:creationId xmlns:a16="http://schemas.microsoft.com/office/drawing/2014/main" id="{558A3DCC-3F44-CA46-BAD7-5F47F63DF3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81996" r="736" b="71613"/>
                <a:stretch/>
              </p:blipFill>
              <p:spPr>
                <a:xfrm>
                  <a:off x="2222558" y="4276827"/>
                  <a:ext cx="1081549" cy="665876"/>
                </a:xfrm>
                <a:prstGeom prst="rect">
                  <a:avLst/>
                </a:prstGeom>
              </p:spPr>
            </p:pic>
          </p:grpSp>
        </p:grp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CE93649D-7372-E24B-BB00-FE4E1335A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54249" y="3873850"/>
              <a:ext cx="3519290" cy="2639468"/>
            </a:xfrm>
            <a:prstGeom prst="rect">
              <a:avLst/>
            </a:prstGeom>
          </p:spPr>
        </p:pic>
        <p:cxnSp>
          <p:nvCxnSpPr>
            <p:cNvPr id="10" name="Google Shape;137;p10">
              <a:extLst>
                <a:ext uri="{FF2B5EF4-FFF2-40B4-BE49-F238E27FC236}">
                  <a16:creationId xmlns:a16="http://schemas.microsoft.com/office/drawing/2014/main" id="{104832EE-6F2E-B349-BF10-CF7305FB3D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74816" y="3106129"/>
              <a:ext cx="2643" cy="768947"/>
            </a:xfrm>
            <a:prstGeom prst="straightConnector1">
              <a:avLst/>
            </a:prstGeom>
            <a:noFill/>
            <a:ln w="38100" cap="flat" cmpd="sng">
              <a:solidFill>
                <a:srgbClr val="4A7DBA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30" name="Google Shape;135;p10">
            <a:extLst>
              <a:ext uri="{FF2B5EF4-FFF2-40B4-BE49-F238E27FC236}">
                <a16:creationId xmlns:a16="http://schemas.microsoft.com/office/drawing/2014/main" id="{89FECAE1-298F-B943-9AF8-5FA72FA58CDD}"/>
              </a:ext>
            </a:extLst>
          </p:cNvPr>
          <p:cNvSpPr/>
          <p:nvPr/>
        </p:nvSpPr>
        <p:spPr>
          <a:xfrm>
            <a:off x="509276" y="2105724"/>
            <a:ext cx="441839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dirty="0">
                <a:solidFill>
                  <a:srgbClr val="000000"/>
                </a:solidFill>
                <a:cs typeface="Arial"/>
                <a:sym typeface="Arial"/>
              </a:rPr>
              <a:t>Objective Functions: </a:t>
            </a:r>
            <a:br>
              <a:rPr lang="en-US" sz="1600" dirty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-US" sz="1600" dirty="0">
                <a:solidFill>
                  <a:srgbClr val="000000"/>
                </a:solidFill>
                <a:cs typeface="Arial"/>
              </a:rPr>
              <a:t>Offset</a:t>
            </a:r>
            <a:r>
              <a:rPr lang="en-US" sz="1600" dirty="0">
                <a:solidFill>
                  <a:srgbClr val="000000"/>
                </a:solidFill>
                <a:cs typeface="Arial"/>
                <a:sym typeface="Arial"/>
              </a:rPr>
              <a:t> or distance to the beam target using to two grids in front of the target</a:t>
            </a:r>
            <a:endParaRPr sz="160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161;p11">
            <a:extLst>
              <a:ext uri="{FF2B5EF4-FFF2-40B4-BE49-F238E27FC236}">
                <a16:creationId xmlns:a16="http://schemas.microsoft.com/office/drawing/2014/main" id="{BD3102FB-EAA1-4A4B-A10F-DA17BCAD92E6}"/>
              </a:ext>
            </a:extLst>
          </p:cNvPr>
          <p:cNvSpPr txBox="1"/>
          <p:nvPr/>
        </p:nvSpPr>
        <p:spPr>
          <a:xfrm>
            <a:off x="550839" y="3853926"/>
            <a:ext cx="446132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dirty="0">
                <a:solidFill>
                  <a:srgbClr val="000000"/>
                </a:solidFill>
                <a:cs typeface="Arial"/>
                <a:sym typeface="Arial"/>
              </a:rPr>
              <a:t>Proof of principle:</a:t>
            </a:r>
            <a:endParaRPr sz="1600" dirty="0">
              <a:solidFill>
                <a:srgbClr val="000000"/>
              </a:solidFill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dirty="0">
                <a:solidFill>
                  <a:srgbClr val="000000"/>
                </a:solidFill>
                <a:cs typeface="Arial"/>
                <a:sym typeface="Arial"/>
              </a:rPr>
              <a:t>All the required systems for automation ha</a:t>
            </a:r>
            <a:r>
              <a:rPr lang="en-US" sz="1600" dirty="0">
                <a:solidFill>
                  <a:srgbClr val="000000"/>
                </a:solidFill>
                <a:cs typeface="Arial"/>
              </a:rPr>
              <a:t>ve</a:t>
            </a:r>
            <a:r>
              <a:rPr lang="en-US" sz="1600" dirty="0">
                <a:solidFill>
                  <a:srgbClr val="000000"/>
                </a:solidFill>
                <a:cs typeface="Arial"/>
                <a:sym typeface="Arial"/>
              </a:rPr>
              <a:t> been verified.</a:t>
            </a:r>
            <a:endParaRPr sz="1600" dirty="0">
              <a:solidFill>
                <a:srgbClr val="000000"/>
              </a:solidFill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dirty="0">
                <a:solidFill>
                  <a:srgbClr val="000000"/>
                </a:solidFill>
                <a:cs typeface="Arial"/>
                <a:sym typeface="Arial"/>
              </a:rPr>
              <a:t>Online beam steering in 50 iteration and took 18 minutes.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853062B2-5FDD-094B-B46A-09E6A8266412}"/>
              </a:ext>
            </a:extLst>
          </p:cNvPr>
          <p:cNvSpPr/>
          <p:nvPr/>
        </p:nvSpPr>
        <p:spPr>
          <a:xfrm>
            <a:off x="1231780" y="1290120"/>
            <a:ext cx="8904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400"/>
            </a:pPr>
            <a:r>
              <a:rPr lang="en-US" dirty="0">
                <a:solidFill>
                  <a:srgbClr val="000000"/>
                </a:solidFill>
                <a:sym typeface="Arial"/>
              </a:rPr>
              <a:t>As a first step toward a possible full automation, we started with beam steering.</a:t>
            </a:r>
          </a:p>
        </p:txBody>
      </p:sp>
      <p:pic>
        <p:nvPicPr>
          <p:cNvPr id="34" name="Google Shape;61;p1">
            <a:extLst>
              <a:ext uri="{FF2B5EF4-FFF2-40B4-BE49-F238E27FC236}">
                <a16:creationId xmlns:a16="http://schemas.microsoft.com/office/drawing/2014/main" id="{554183BA-79DE-E944-990F-BE4A27738CEC}"/>
              </a:ext>
            </a:extLst>
          </p:cNvPr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6934945" y="108825"/>
            <a:ext cx="1781700" cy="873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7542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0999939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FRS 1</a:t>
            </a:r>
            <a:r>
              <a:rPr lang="en-US" baseline="30000"/>
              <a:t>st</a:t>
            </a:r>
            <a:r>
              <a:rPr lang="en-US"/>
              <a:t> order: tune quadrupoles </a:t>
            </a:r>
            <a:endParaRPr/>
          </a:p>
        </p:txBody>
      </p:sp>
      <p:sp>
        <p:nvSpPr>
          <p:cNvPr id="1442107524" name="Foliennummernplatzhalter 3"/>
          <p:cNvSpPr>
            <a:spLocks noGrp="1"/>
          </p:cNvSpPr>
          <p:nvPr>
            <p:ph type="sldNum" sz="quarter" idx="12"/>
          </p:nvPr>
        </p:nvSpPr>
        <p:spPr bwMode="auto">
          <a:xfrm>
            <a:off x="11126329" y="6552643"/>
            <a:ext cx="554591" cy="365125"/>
          </a:xfrm>
        </p:spPr>
        <p:txBody>
          <a:bodyPr/>
          <a:lstStyle/>
          <a:p>
            <a:pPr>
              <a:defRPr/>
            </a:pPr>
            <a:fld id="{125CBDDA-5CCF-8748-8988-9DC6C8981774}" type="slidenum">
              <a:rPr lang="de-DE"/>
              <a:t>17</a:t>
            </a:fld>
            <a:endParaRPr lang="de-DE"/>
          </a:p>
        </p:txBody>
      </p:sp>
      <p:sp>
        <p:nvSpPr>
          <p:cNvPr id="665008974" name="Datumsplatzhalter 4"/>
          <p:cNvSpPr>
            <a:spLocks noGrp="1"/>
          </p:cNvSpPr>
          <p:nvPr>
            <p:ph type="dt" sz="half" idx="2"/>
          </p:nvPr>
        </p:nvSpPr>
        <p:spPr bwMode="auto">
          <a:xfrm>
            <a:off x="9498063" y="6552644"/>
            <a:ext cx="1546987" cy="365125"/>
          </a:xfrm>
        </p:spPr>
        <p:txBody>
          <a:bodyPr/>
          <a:lstStyle/>
          <a:p>
            <a:pPr>
              <a:defRPr/>
            </a:pPr>
            <a:r>
              <a:rPr lang="de-DE"/>
              <a:t>S. Appel - APH</a:t>
            </a:r>
            <a:endParaRPr/>
          </a:p>
        </p:txBody>
      </p:sp>
      <p:sp>
        <p:nvSpPr>
          <p:cNvPr id="53041001" name="Fußzeilenplatzhalter 5"/>
          <p:cNvSpPr>
            <a:spLocks noGrp="1"/>
          </p:cNvSpPr>
          <p:nvPr>
            <p:ph type="ftr" sz="quarter" idx="3"/>
          </p:nvPr>
        </p:nvSpPr>
        <p:spPr bwMode="auto">
          <a:xfrm>
            <a:off x="5283202" y="6560612"/>
            <a:ext cx="4182132" cy="357156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Accelerator Seminar</a:t>
            </a:r>
            <a:endParaRPr lang="de-DE" dirty="0"/>
          </a:p>
        </p:txBody>
      </p:sp>
      <p:sp>
        <p:nvSpPr>
          <p:cNvPr id="614437307" name="Textfeld 55"/>
          <p:cNvSpPr txBox="1"/>
          <p:nvPr/>
        </p:nvSpPr>
        <p:spPr bwMode="auto">
          <a:xfrm>
            <a:off x="245354" y="1639808"/>
            <a:ext cx="4150321" cy="452431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>
              <a:defRPr/>
            </a:pPr>
            <a:r>
              <a:rPr lang="en-US" sz="1600" b="1" dirty="0"/>
              <a:t>Proof of principle at FRS: </a:t>
            </a:r>
            <a:endParaRPr lang="en-US" dirty="0"/>
          </a:p>
          <a:p>
            <a:pPr marL="342900" indent="-342900"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n-US" sz="1600" b="1" dirty="0"/>
              <a:t>Steer beams </a:t>
            </a:r>
            <a:r>
              <a:rPr lang="en-US" sz="1600" dirty="0"/>
              <a:t>at the target </a:t>
            </a:r>
            <a:endParaRPr lang="en-US" dirty="0"/>
          </a:p>
          <a:p>
            <a:pPr marL="342900" indent="-342900">
              <a:buClr>
                <a:srgbClr val="FFC000"/>
              </a:buClr>
              <a:buFont typeface="Wingdings" pitchFamily="2" charset="2"/>
              <a:buChar char="ü"/>
              <a:defRPr/>
            </a:pPr>
            <a:endParaRPr lang="en-US" sz="1600" dirty="0"/>
          </a:p>
          <a:p>
            <a:pPr marL="342900" indent="-342900" algn="l"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n-US" sz="1600" b="1" dirty="0"/>
              <a:t>Tune quadrupoles </a:t>
            </a:r>
            <a:r>
              <a:rPr lang="en-US" sz="1600" dirty="0"/>
              <a:t>to focus the beam (central spot upright)</a:t>
            </a:r>
          </a:p>
          <a:p>
            <a:pPr marL="800100" lvl="1" indent="-342900">
              <a:buClr>
                <a:srgbClr val="FFC000"/>
              </a:buClr>
              <a:buFont typeface="Symbol" pitchFamily="2" charset="2"/>
              <a:buChar char="-"/>
              <a:defRPr/>
            </a:pPr>
            <a:r>
              <a:rPr lang="en-US" sz="1600" dirty="0"/>
              <a:t>Numerical optimization (BOBYQA)</a:t>
            </a:r>
          </a:p>
          <a:p>
            <a:pPr marL="800100" lvl="1" indent="-342900">
              <a:buClr>
                <a:srgbClr val="FFC000"/>
              </a:buClr>
              <a:buFont typeface="Symbol" pitchFamily="2" charset="2"/>
              <a:buChar char="-"/>
              <a:defRPr/>
            </a:pPr>
            <a:r>
              <a:rPr lang="en-US" sz="1600" dirty="0"/>
              <a:t>TPC Data analysis </a:t>
            </a:r>
          </a:p>
          <a:p>
            <a:pPr marL="1257300" lvl="2" indent="-342900">
              <a:buClr>
                <a:srgbClr val="FFC000"/>
              </a:buClr>
              <a:buFont typeface="Symbol" pitchFamily="2" charset="2"/>
              <a:buChar char="-"/>
              <a:defRPr/>
            </a:pPr>
            <a:r>
              <a:rPr lang="en-US" sz="1600" dirty="0"/>
              <a:t>with unsupervised clustering</a:t>
            </a:r>
          </a:p>
          <a:p>
            <a:pPr marL="1257300" lvl="2" indent="-342900">
              <a:buClr>
                <a:srgbClr val="FFC000"/>
              </a:buClr>
              <a:buFont typeface="Symbol" pitchFamily="2" charset="2"/>
              <a:buChar char="-"/>
              <a:defRPr/>
            </a:pPr>
            <a:r>
              <a:rPr lang="en-US" sz="1600" dirty="0"/>
              <a:t>or more sophisticated</a:t>
            </a:r>
            <a:br>
              <a:rPr lang="en-US" sz="1600" dirty="0"/>
            </a:br>
            <a:r>
              <a:rPr lang="en-US" sz="1600" dirty="0"/>
              <a:t>(inner and </a:t>
            </a:r>
            <a:r>
              <a:rPr lang="en-US" sz="1600" dirty="0">
                <a:sym typeface="Wingdings" panose="05000000000000000000" pitchFamily="2" charset="2"/>
              </a:rPr>
              <a:t>outer spots</a:t>
            </a:r>
            <a:r>
              <a:rPr lang="en-US" sz="1600" dirty="0"/>
              <a:t>)</a:t>
            </a:r>
          </a:p>
          <a:p>
            <a:pPr marL="1257300" lvl="2" indent="-342900">
              <a:buClr>
                <a:srgbClr val="FFC000"/>
              </a:buClr>
              <a:buFont typeface="Symbol" pitchFamily="2" charset="2"/>
              <a:buChar char="-"/>
              <a:defRPr/>
            </a:pPr>
            <a:endParaRPr lang="en-US" sz="1600" dirty="0"/>
          </a:p>
          <a:p>
            <a:pPr marL="342900" indent="-342900"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n-US" sz="1600" dirty="0"/>
              <a:t>Automated measurement of misalignments (method validation for Super-FRS commissioning)</a:t>
            </a:r>
          </a:p>
          <a:p>
            <a:pPr marL="342900" indent="-342900">
              <a:buClr>
                <a:srgbClr val="FFC000"/>
              </a:buClr>
              <a:buFont typeface="Wingdings" pitchFamily="2" charset="2"/>
              <a:buChar char="ü"/>
              <a:defRPr/>
            </a:pPr>
            <a:endParaRPr lang="en-US" sz="1600" b="1" dirty="0"/>
          </a:p>
          <a:p>
            <a:pPr marL="342900" indent="-342900">
              <a:buClr>
                <a:srgbClr val="FFC000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1" dirty="0"/>
              <a:t>Tune </a:t>
            </a:r>
            <a:r>
              <a:rPr lang="en-US" sz="1600" b="1" dirty="0" err="1"/>
              <a:t>sextupoles</a:t>
            </a:r>
            <a:r>
              <a:rPr lang="en-US" sz="1600" dirty="0"/>
              <a:t> to remove focal plane tilt and “banana”-deformation</a:t>
            </a:r>
            <a:endParaRPr lang="en-US" dirty="0"/>
          </a:p>
          <a:p>
            <a:pPr>
              <a:buClr>
                <a:srgbClr val="FFC000"/>
              </a:buClr>
              <a:defRPr/>
            </a:pPr>
            <a:endParaRPr lang="en-US" sz="1600" b="1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8DB796BA-FD20-3040-B6F4-9B1D31FBEB67}"/>
              </a:ext>
            </a:extLst>
          </p:cNvPr>
          <p:cNvGrpSpPr/>
          <p:nvPr/>
        </p:nvGrpSpPr>
        <p:grpSpPr>
          <a:xfrm>
            <a:off x="4572970" y="1669781"/>
            <a:ext cx="7449262" cy="3877651"/>
            <a:chOff x="4379749" y="1611091"/>
            <a:chExt cx="7449262" cy="3877651"/>
          </a:xfrm>
        </p:grpSpPr>
        <p:pic>
          <p:nvPicPr>
            <p:cNvPr id="511037373" name="Grafik 6"/>
            <p:cNvPicPr>
              <a:picLocks noChangeAspect="1"/>
            </p:cNvPicPr>
            <p:nvPr/>
          </p:nvPicPr>
          <p:blipFill>
            <a:blip r:embed="rId3"/>
            <a:srcRect l="3453" t="14310" b="14010"/>
            <a:stretch/>
          </p:blipFill>
          <p:spPr bwMode="auto">
            <a:xfrm>
              <a:off x="6260826" y="1980036"/>
              <a:ext cx="3883722" cy="1658682"/>
            </a:xfrm>
            <a:prstGeom prst="rect">
              <a:avLst/>
            </a:prstGeom>
          </p:spPr>
        </p:pic>
        <p:sp>
          <p:nvSpPr>
            <p:cNvPr id="77325845" name="Oval 45"/>
            <p:cNvSpPr/>
            <p:nvPr/>
          </p:nvSpPr>
          <p:spPr bwMode="auto">
            <a:xfrm>
              <a:off x="8919686" y="2596396"/>
              <a:ext cx="943524" cy="1114531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849691610" name="Textfeld 46"/>
            <p:cNvSpPr txBox="1"/>
            <p:nvPr/>
          </p:nvSpPr>
          <p:spPr bwMode="auto">
            <a:xfrm>
              <a:off x="8687370" y="2314280"/>
              <a:ext cx="169481" cy="32276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>
                <a:defRPr/>
              </a:pPr>
              <a:endParaRPr lang="en-US" sz="1600">
                <a:solidFill>
                  <a:schemeClr val="bg1"/>
                </a:solidFill>
              </a:endParaRPr>
            </a:p>
          </p:txBody>
        </p:sp>
        <p:cxnSp>
          <p:nvCxnSpPr>
            <p:cNvPr id="1433555879" name="Google Shape;137;p10"/>
            <p:cNvCxnSpPr/>
            <p:nvPr/>
          </p:nvCxnSpPr>
          <p:spPr bwMode="auto">
            <a:xfrm>
              <a:off x="9995424" y="3584808"/>
              <a:ext cx="548903" cy="494994"/>
            </a:xfrm>
            <a:prstGeom prst="straightConnector1">
              <a:avLst/>
            </a:prstGeom>
            <a:noFill/>
            <a:ln w="38100" cap="flat" cmpd="sng">
              <a:solidFill>
                <a:srgbClr val="4A7DBA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905040335" name="Gerade Verbindung mit Pfeil 48"/>
            <p:cNvCxnSpPr/>
            <p:nvPr/>
          </p:nvCxnSpPr>
          <p:spPr bwMode="auto">
            <a:xfrm flipH="1">
              <a:off x="7578274" y="5348412"/>
              <a:ext cx="90238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4056438" name="Google Shape;137;p10"/>
            <p:cNvCxnSpPr/>
            <p:nvPr/>
          </p:nvCxnSpPr>
          <p:spPr bwMode="auto">
            <a:xfrm flipV="1">
              <a:off x="7609024" y="3485352"/>
              <a:ext cx="1247826" cy="391731"/>
            </a:xfrm>
            <a:prstGeom prst="straightConnector1">
              <a:avLst/>
            </a:prstGeom>
            <a:noFill/>
            <a:ln w="38100" cap="flat" cmpd="sng">
              <a:solidFill>
                <a:srgbClr val="4A7DBA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679816850" name="Textfeld 50"/>
            <p:cNvSpPr txBox="1"/>
            <p:nvPr/>
          </p:nvSpPr>
          <p:spPr bwMode="auto">
            <a:xfrm>
              <a:off x="7598548" y="4509535"/>
              <a:ext cx="1023200" cy="704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400" dirty="0"/>
                <a:t>Evaluation of beam spot slope</a:t>
              </a:r>
              <a:endParaRPr dirty="0"/>
            </a:p>
          </p:txBody>
        </p:sp>
        <p:sp>
          <p:nvSpPr>
            <p:cNvPr id="136550103" name="Textfeld 51"/>
            <p:cNvSpPr txBox="1"/>
            <p:nvPr/>
          </p:nvSpPr>
          <p:spPr bwMode="auto">
            <a:xfrm>
              <a:off x="7287191" y="2934497"/>
              <a:ext cx="1484551" cy="704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</a:rPr>
                <a:t>Change quadrupole strengths</a:t>
              </a:r>
              <a:endParaRPr/>
            </a:p>
          </p:txBody>
        </p:sp>
        <p:sp>
          <p:nvSpPr>
            <p:cNvPr id="1007953952" name="Textfeld 52"/>
            <p:cNvSpPr txBox="1"/>
            <p:nvPr/>
          </p:nvSpPr>
          <p:spPr bwMode="auto">
            <a:xfrm>
              <a:off x="5824924" y="1611091"/>
              <a:ext cx="4507896" cy="322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600" u="sng"/>
                <a:t>Schematic illustration of FRS </a:t>
              </a:r>
              <a:r>
                <a:rPr lang="de-DE" sz="1600" u="sng"/>
                <a:t>Dispersive Focus</a:t>
              </a:r>
              <a:r>
                <a:rPr lang="en-US" sz="1600" u="sng"/>
                <a:t> area</a:t>
              </a:r>
              <a:endParaRPr/>
            </a:p>
          </p:txBody>
        </p:sp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513AF8A6-2ADB-3D4C-BD7E-9DA9003CE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9749" y="3955111"/>
              <a:ext cx="3118191" cy="1403186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13F59C50-1604-4542-8301-FF7C470AD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90243" y="4238276"/>
              <a:ext cx="3038768" cy="1250466"/>
            </a:xfrm>
            <a:prstGeom prst="rect">
              <a:avLst/>
            </a:prstGeom>
          </p:spPr>
        </p:pic>
      </p:grpSp>
      <p:pic>
        <p:nvPicPr>
          <p:cNvPr id="19" name="Google Shape;61;p1">
            <a:extLst>
              <a:ext uri="{FF2B5EF4-FFF2-40B4-BE49-F238E27FC236}">
                <a16:creationId xmlns:a16="http://schemas.microsoft.com/office/drawing/2014/main" id="{47A707C0-D17D-D749-970D-FF1E24D9BFC8}"/>
              </a:ext>
            </a:extLst>
          </p:cNvPr>
          <p:cNvPicPr/>
          <p:nvPr/>
        </p:nvPicPr>
        <p:blipFill>
          <a:blip r:embed="rId6">
            <a:alphaModFix/>
          </a:blip>
          <a:stretch/>
        </p:blipFill>
        <p:spPr bwMode="auto">
          <a:xfrm>
            <a:off x="6934945" y="108825"/>
            <a:ext cx="1781700" cy="87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3E089-06A2-D94B-8B9D-7204EEF15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26" y="307196"/>
            <a:ext cx="5280025" cy="787557"/>
          </a:xfrm>
        </p:spPr>
        <p:txBody>
          <a:bodyPr/>
          <a:lstStyle/>
          <a:p>
            <a:r>
              <a:rPr lang="en-US" dirty="0"/>
              <a:t>Optimization of separator optics with primary beam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A89E76-414A-8648-8595-D619BBF9E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18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B9D725B-E6D6-B546-B251-43E2D0F31A7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S. Appel - APH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11480D-8D59-4D4E-A914-480DD60C7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ICAP</a:t>
            </a:r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5383184-A625-CA43-96CB-C1FC6481D039}"/>
              </a:ext>
            </a:extLst>
          </p:cNvPr>
          <p:cNvGrpSpPr/>
          <p:nvPr/>
        </p:nvGrpSpPr>
        <p:grpSpPr>
          <a:xfrm>
            <a:off x="5599098" y="1379050"/>
            <a:ext cx="6484396" cy="2919178"/>
            <a:chOff x="5418225" y="1587842"/>
            <a:chExt cx="6044597" cy="2668235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D2F5B424-EEBF-6646-9F77-2BDD604D7DB0}"/>
                </a:ext>
              </a:extLst>
            </p:cNvPr>
            <p:cNvGrpSpPr/>
            <p:nvPr/>
          </p:nvGrpSpPr>
          <p:grpSpPr>
            <a:xfrm>
              <a:off x="5418225" y="1587842"/>
              <a:ext cx="6044597" cy="2668235"/>
              <a:chOff x="2152753" y="1893906"/>
              <a:chExt cx="7468885" cy="4330510"/>
            </a:xfrm>
          </p:grpSpPr>
          <p:grpSp>
            <p:nvGrpSpPr>
              <p:cNvPr id="10" name="Gruppieren 9">
                <a:extLst>
                  <a:ext uri="{FF2B5EF4-FFF2-40B4-BE49-F238E27FC236}">
                    <a16:creationId xmlns:a16="http://schemas.microsoft.com/office/drawing/2014/main" id="{36A6E7B1-D3B4-3541-9C58-E7D1A10D791C}"/>
                  </a:ext>
                </a:extLst>
              </p:cNvPr>
              <p:cNvGrpSpPr/>
              <p:nvPr/>
            </p:nvGrpSpPr>
            <p:grpSpPr>
              <a:xfrm>
                <a:off x="2152753" y="1893906"/>
                <a:ext cx="6403356" cy="3397782"/>
                <a:chOff x="8420238" y="2286180"/>
                <a:chExt cx="3870289" cy="2364888"/>
              </a:xfrm>
            </p:grpSpPr>
            <p:pic>
              <p:nvPicPr>
                <p:cNvPr id="22" name="Grafik 21">
                  <a:extLst>
                    <a:ext uri="{FF2B5EF4-FFF2-40B4-BE49-F238E27FC236}">
                      <a16:creationId xmlns:a16="http://schemas.microsoft.com/office/drawing/2014/main" id="{E9FB7169-F398-714E-BAA2-B59A116914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446" t="999" r="2220" b="20873"/>
                <a:stretch/>
              </p:blipFill>
              <p:spPr>
                <a:xfrm>
                  <a:off x="8734759" y="2505456"/>
                  <a:ext cx="3451405" cy="2145612"/>
                </a:xfrm>
                <a:prstGeom prst="rect">
                  <a:avLst/>
                </a:prstGeom>
              </p:spPr>
            </p:pic>
            <p:sp>
              <p:nvSpPr>
                <p:cNvPr id="23" name="Textfeld 22">
                  <a:extLst>
                    <a:ext uri="{FF2B5EF4-FFF2-40B4-BE49-F238E27FC236}">
                      <a16:creationId xmlns:a16="http://schemas.microsoft.com/office/drawing/2014/main" id="{9DFBD430-4184-BE42-B84D-0899429F7884}"/>
                    </a:ext>
                  </a:extLst>
                </p:cNvPr>
                <p:cNvSpPr txBox="1"/>
                <p:nvPr/>
              </p:nvSpPr>
              <p:spPr>
                <a:xfrm>
                  <a:off x="9919417" y="2286180"/>
                  <a:ext cx="2371110" cy="40230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wrap="none" lIns="91440" tIns="45720" rIns="91440" bIns="45720" rtlCol="0" anchor="t">
                  <a:spAutoFit/>
                </a:bodyPr>
                <a:lstStyle/>
                <a:p>
                  <a:pPr algn="l"/>
                  <a:r>
                    <a:rPr lang="en-US" sz="1600" u="sng" dirty="0"/>
                    <a:t>TPC Data analysis</a:t>
                  </a:r>
                </a:p>
              </p:txBody>
            </p:sp>
            <p:sp>
              <p:nvSpPr>
                <p:cNvPr id="24" name="Textfeld 23">
                  <a:extLst>
                    <a:ext uri="{FF2B5EF4-FFF2-40B4-BE49-F238E27FC236}">
                      <a16:creationId xmlns:a16="http://schemas.microsoft.com/office/drawing/2014/main" id="{F68E69BA-E504-4543-8A49-E9FC48632B92}"/>
                    </a:ext>
                  </a:extLst>
                </p:cNvPr>
                <p:cNvSpPr txBox="1"/>
                <p:nvPr/>
              </p:nvSpPr>
              <p:spPr>
                <a:xfrm>
                  <a:off x="9863120" y="2861978"/>
                  <a:ext cx="709797" cy="40230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wrap="none" lIns="91440" tIns="45720" rIns="91440" bIns="45720" rtlCol="0" anchor="t">
                  <a:spAutoFit/>
                </a:bodyPr>
                <a:lstStyle/>
                <a:p>
                  <a:pPr algn="l"/>
                  <a:r>
                    <a:rPr lang="en-US" sz="1600" dirty="0"/>
                    <a:t>U</a:t>
                  </a:r>
                  <a:r>
                    <a:rPr lang="en-US" sz="1600" baseline="30000" dirty="0"/>
                    <a:t>91+</a:t>
                  </a:r>
                  <a:endParaRPr lang="en-US" sz="1600" dirty="0"/>
                </a:p>
              </p:txBody>
            </p:sp>
            <p:sp>
              <p:nvSpPr>
                <p:cNvPr id="25" name="Textfeld 24">
                  <a:extLst>
                    <a:ext uri="{FF2B5EF4-FFF2-40B4-BE49-F238E27FC236}">
                      <a16:creationId xmlns:a16="http://schemas.microsoft.com/office/drawing/2014/main" id="{7A0D540D-2A62-284D-B5E9-FCE05390ABA6}"/>
                    </a:ext>
                  </a:extLst>
                </p:cNvPr>
                <p:cNvSpPr txBox="1"/>
                <p:nvPr/>
              </p:nvSpPr>
              <p:spPr>
                <a:xfrm>
                  <a:off x="11580730" y="2908734"/>
                  <a:ext cx="709797" cy="40230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wrap="none" lIns="91440" tIns="45720" rIns="91440" bIns="45720" rtlCol="0" anchor="t">
                  <a:spAutoFit/>
                </a:bodyPr>
                <a:lstStyle/>
                <a:p>
                  <a:pPr algn="l"/>
                  <a:r>
                    <a:rPr lang="en-US" sz="1600" dirty="0"/>
                    <a:t>U</a:t>
                  </a:r>
                  <a:r>
                    <a:rPr lang="en-US" sz="1600" baseline="30000" dirty="0"/>
                    <a:t>90+</a:t>
                  </a:r>
                  <a:endParaRPr lang="en-US" sz="1600" dirty="0"/>
                </a:p>
              </p:txBody>
            </p:sp>
            <p:sp>
              <p:nvSpPr>
                <p:cNvPr id="26" name="Textfeld 25">
                  <a:extLst>
                    <a:ext uri="{FF2B5EF4-FFF2-40B4-BE49-F238E27FC236}">
                      <a16:creationId xmlns:a16="http://schemas.microsoft.com/office/drawing/2014/main" id="{EE1E1D60-7A5A-3648-96C9-C1D7389B3FB3}"/>
                    </a:ext>
                  </a:extLst>
                </p:cNvPr>
                <p:cNvSpPr txBox="1"/>
                <p:nvPr/>
              </p:nvSpPr>
              <p:spPr>
                <a:xfrm>
                  <a:off x="8420238" y="2955333"/>
                  <a:ext cx="709797" cy="40230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wrap="square" lIns="91440" tIns="45720" rIns="91440" bIns="45720" rtlCol="0" anchor="t">
                  <a:spAutoFit/>
                </a:bodyPr>
                <a:lstStyle/>
                <a:p>
                  <a:pPr algn="l"/>
                  <a:r>
                    <a:rPr lang="en-US" sz="1600" dirty="0"/>
                    <a:t>U</a:t>
                  </a:r>
                  <a:r>
                    <a:rPr lang="en-US" sz="1600" baseline="30000" dirty="0"/>
                    <a:t>92+</a:t>
                  </a:r>
                  <a:endParaRPr lang="en-US" sz="1600" dirty="0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79B56B42-DC45-B441-B045-F46E579A79CB}"/>
                    </a:ext>
                  </a:extLst>
                </p:cNvPr>
                <p:cNvSpPr/>
                <p:nvPr/>
              </p:nvSpPr>
              <p:spPr>
                <a:xfrm>
                  <a:off x="9492511" y="3397737"/>
                  <a:ext cx="45719" cy="45719"/>
                </a:xfrm>
                <a:prstGeom prst="ellipse">
                  <a:avLst/>
                </a:prstGeom>
                <a:solidFill>
                  <a:srgbClr val="FDBB63">
                    <a:alpha val="6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5FA5346-FD1A-3946-805F-EC76A9519E0D}"/>
                    </a:ext>
                  </a:extLst>
                </p:cNvPr>
                <p:cNvSpPr/>
                <p:nvPr/>
              </p:nvSpPr>
              <p:spPr>
                <a:xfrm>
                  <a:off x="9644911" y="3550137"/>
                  <a:ext cx="45719" cy="45719"/>
                </a:xfrm>
                <a:prstGeom prst="ellipse">
                  <a:avLst/>
                </a:prstGeom>
                <a:solidFill>
                  <a:srgbClr val="FDBB63">
                    <a:alpha val="6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9270FC52-91EF-DF46-ADEC-D1D4BE3106AF}"/>
                    </a:ext>
                  </a:extLst>
                </p:cNvPr>
                <p:cNvSpPr/>
                <p:nvPr/>
              </p:nvSpPr>
              <p:spPr>
                <a:xfrm>
                  <a:off x="9704193" y="3364752"/>
                  <a:ext cx="45719" cy="45719"/>
                </a:xfrm>
                <a:prstGeom prst="ellipse">
                  <a:avLst/>
                </a:prstGeom>
                <a:solidFill>
                  <a:srgbClr val="FDBB63">
                    <a:alpha val="6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82CF4431-1DA9-9B49-8E7D-9BBEE5C9EDCC}"/>
                    </a:ext>
                  </a:extLst>
                </p:cNvPr>
                <p:cNvSpPr/>
                <p:nvPr/>
              </p:nvSpPr>
              <p:spPr>
                <a:xfrm>
                  <a:off x="9401341" y="3677542"/>
                  <a:ext cx="45719" cy="45719"/>
                </a:xfrm>
                <a:prstGeom prst="ellipse">
                  <a:avLst/>
                </a:prstGeom>
                <a:solidFill>
                  <a:srgbClr val="FDBB63">
                    <a:alpha val="6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E79979A6-8F07-8F4F-A22C-B37F2C9BF531}"/>
                    </a:ext>
                  </a:extLst>
                </p:cNvPr>
                <p:cNvSpPr/>
                <p:nvPr/>
              </p:nvSpPr>
              <p:spPr>
                <a:xfrm>
                  <a:off x="9658474" y="3826474"/>
                  <a:ext cx="45719" cy="45719"/>
                </a:xfrm>
                <a:prstGeom prst="ellipse">
                  <a:avLst/>
                </a:prstGeom>
                <a:solidFill>
                  <a:srgbClr val="FDBB63">
                    <a:alpha val="6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9E7A765F-6EB6-074F-A9D0-DC3D5A261231}"/>
                    </a:ext>
                  </a:extLst>
                </p:cNvPr>
                <p:cNvSpPr/>
                <p:nvPr/>
              </p:nvSpPr>
              <p:spPr>
                <a:xfrm>
                  <a:off x="9446792" y="3960869"/>
                  <a:ext cx="45719" cy="45719"/>
                </a:xfrm>
                <a:prstGeom prst="ellipse">
                  <a:avLst/>
                </a:prstGeom>
                <a:solidFill>
                  <a:srgbClr val="FDBB63">
                    <a:alpha val="6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79A22A58-F99D-3943-9C3C-F55175FF37D2}"/>
                    </a:ext>
                  </a:extLst>
                </p:cNvPr>
                <p:cNvSpPr/>
                <p:nvPr/>
              </p:nvSpPr>
              <p:spPr>
                <a:xfrm>
                  <a:off x="9957876" y="3773505"/>
                  <a:ext cx="45719" cy="45719"/>
                </a:xfrm>
                <a:prstGeom prst="ellipse">
                  <a:avLst/>
                </a:prstGeom>
                <a:solidFill>
                  <a:srgbClr val="FDBB63">
                    <a:alpha val="6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1DC1BE60-738F-4A42-9EC8-61142F8CCC72}"/>
                    </a:ext>
                  </a:extLst>
                </p:cNvPr>
                <p:cNvSpPr/>
                <p:nvPr/>
              </p:nvSpPr>
              <p:spPr>
                <a:xfrm>
                  <a:off x="9749912" y="3634132"/>
                  <a:ext cx="45719" cy="45719"/>
                </a:xfrm>
                <a:prstGeom prst="ellipse">
                  <a:avLst/>
                </a:prstGeom>
                <a:solidFill>
                  <a:srgbClr val="FDBB63">
                    <a:alpha val="6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46D9CFFD-5B5A-D04B-A7B3-98993FD5C447}"/>
                    </a:ext>
                  </a:extLst>
                </p:cNvPr>
                <p:cNvSpPr/>
                <p:nvPr/>
              </p:nvSpPr>
              <p:spPr>
                <a:xfrm>
                  <a:off x="9995852" y="3340625"/>
                  <a:ext cx="45719" cy="45719"/>
                </a:xfrm>
                <a:prstGeom prst="ellipse">
                  <a:avLst/>
                </a:prstGeom>
                <a:solidFill>
                  <a:srgbClr val="FDBB63">
                    <a:alpha val="6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B6F148F3-3F11-FD44-A108-8D021A5A02EB}"/>
                    </a:ext>
                  </a:extLst>
                </p:cNvPr>
                <p:cNvSpPr/>
                <p:nvPr/>
              </p:nvSpPr>
              <p:spPr>
                <a:xfrm>
                  <a:off x="9810874" y="3978874"/>
                  <a:ext cx="45719" cy="45719"/>
                </a:xfrm>
                <a:prstGeom prst="ellipse">
                  <a:avLst/>
                </a:prstGeom>
                <a:solidFill>
                  <a:srgbClr val="FDBB63">
                    <a:alpha val="6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DDB7C94B-4429-1948-A38F-F4B67CA0D71E}"/>
                    </a:ext>
                  </a:extLst>
                </p:cNvPr>
                <p:cNvSpPr/>
                <p:nvPr/>
              </p:nvSpPr>
              <p:spPr>
                <a:xfrm>
                  <a:off x="11204740" y="3326641"/>
                  <a:ext cx="45719" cy="45719"/>
                </a:xfrm>
                <a:prstGeom prst="ellipse">
                  <a:avLst/>
                </a:prstGeom>
                <a:solidFill>
                  <a:srgbClr val="FDBB63">
                    <a:alpha val="6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93658AE-0B2C-7040-84BB-E64C8CCD3676}"/>
                    </a:ext>
                  </a:extLst>
                </p:cNvPr>
                <p:cNvSpPr/>
                <p:nvPr/>
              </p:nvSpPr>
              <p:spPr>
                <a:xfrm>
                  <a:off x="10913081" y="3403830"/>
                  <a:ext cx="45719" cy="45719"/>
                </a:xfrm>
                <a:prstGeom prst="ellipse">
                  <a:avLst/>
                </a:prstGeom>
                <a:solidFill>
                  <a:srgbClr val="FDBB63">
                    <a:alpha val="6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4966F408-C21D-5147-9722-8BDC75A17058}"/>
                    </a:ext>
                  </a:extLst>
                </p:cNvPr>
                <p:cNvSpPr/>
                <p:nvPr/>
              </p:nvSpPr>
              <p:spPr>
                <a:xfrm>
                  <a:off x="11045050" y="3938009"/>
                  <a:ext cx="45719" cy="45719"/>
                </a:xfrm>
                <a:prstGeom prst="ellipse">
                  <a:avLst/>
                </a:prstGeom>
                <a:solidFill>
                  <a:srgbClr val="FDBB63">
                    <a:alpha val="6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F759F488-B0CA-3E44-9C45-F0BE32B10BB6}"/>
                    </a:ext>
                  </a:extLst>
                </p:cNvPr>
                <p:cNvSpPr/>
                <p:nvPr/>
              </p:nvSpPr>
              <p:spPr>
                <a:xfrm>
                  <a:off x="11086642" y="3600053"/>
                  <a:ext cx="45719" cy="45719"/>
                </a:xfrm>
                <a:prstGeom prst="ellipse">
                  <a:avLst/>
                </a:prstGeom>
                <a:solidFill>
                  <a:srgbClr val="FDBB63">
                    <a:alpha val="6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9D070F4C-BCEE-0544-AF95-2FACBC3F6203}"/>
                    </a:ext>
                  </a:extLst>
                </p:cNvPr>
                <p:cNvSpPr/>
                <p:nvPr/>
              </p:nvSpPr>
              <p:spPr>
                <a:xfrm>
                  <a:off x="10964832" y="3479802"/>
                  <a:ext cx="45719" cy="45719"/>
                </a:xfrm>
                <a:prstGeom prst="ellipse">
                  <a:avLst/>
                </a:prstGeom>
                <a:solidFill>
                  <a:srgbClr val="FDBB63">
                    <a:alpha val="6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B6B705B1-CDE5-EF4E-BF01-3B6D78C51057}"/>
                    </a:ext>
                  </a:extLst>
                </p:cNvPr>
                <p:cNvSpPr/>
                <p:nvPr/>
              </p:nvSpPr>
              <p:spPr>
                <a:xfrm>
                  <a:off x="10765974" y="3803614"/>
                  <a:ext cx="45719" cy="45719"/>
                </a:xfrm>
                <a:prstGeom prst="ellipse">
                  <a:avLst/>
                </a:prstGeom>
                <a:solidFill>
                  <a:srgbClr val="FDBB63">
                    <a:alpha val="6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AAD129E6-1EA8-7042-9006-622B338116BF}"/>
                    </a:ext>
                  </a:extLst>
                </p:cNvPr>
                <p:cNvSpPr/>
                <p:nvPr/>
              </p:nvSpPr>
              <p:spPr>
                <a:xfrm>
                  <a:off x="10958800" y="3254652"/>
                  <a:ext cx="45719" cy="45719"/>
                </a:xfrm>
                <a:prstGeom prst="ellipse">
                  <a:avLst/>
                </a:prstGeom>
                <a:solidFill>
                  <a:srgbClr val="FDBB63">
                    <a:alpha val="6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D9DC1BED-8EEF-D64D-B752-A9B3F3F06EF0}"/>
                    </a:ext>
                  </a:extLst>
                </p:cNvPr>
                <p:cNvSpPr/>
                <p:nvPr/>
              </p:nvSpPr>
              <p:spPr>
                <a:xfrm>
                  <a:off x="11256732" y="3907284"/>
                  <a:ext cx="45719" cy="45719"/>
                </a:xfrm>
                <a:prstGeom prst="ellipse">
                  <a:avLst/>
                </a:prstGeom>
                <a:solidFill>
                  <a:srgbClr val="FDBB63">
                    <a:alpha val="6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3724EFB9-A040-9544-9A35-50DC87687C68}"/>
                    </a:ext>
                  </a:extLst>
                </p:cNvPr>
                <p:cNvSpPr/>
                <p:nvPr/>
              </p:nvSpPr>
              <p:spPr>
                <a:xfrm>
                  <a:off x="11115533" y="4091552"/>
                  <a:ext cx="45719" cy="45719"/>
                </a:xfrm>
                <a:prstGeom prst="ellipse">
                  <a:avLst/>
                </a:prstGeom>
                <a:solidFill>
                  <a:srgbClr val="FDBB63">
                    <a:alpha val="6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B46CBB99-7FC5-0F4D-B8A9-349E42482339}"/>
                    </a:ext>
                  </a:extLst>
                </p:cNvPr>
                <p:cNvSpPr/>
                <p:nvPr/>
              </p:nvSpPr>
              <p:spPr>
                <a:xfrm>
                  <a:off x="10862087" y="3098698"/>
                  <a:ext cx="45719" cy="45719"/>
                </a:xfrm>
                <a:prstGeom prst="ellipse">
                  <a:avLst/>
                </a:prstGeom>
                <a:solidFill>
                  <a:srgbClr val="FDBB63">
                    <a:alpha val="63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71D73346-D97F-EA4C-AE6B-BE36B72B4486}"/>
                  </a:ext>
                </a:extLst>
              </p:cNvPr>
              <p:cNvSpPr txBox="1"/>
              <p:nvPr/>
            </p:nvSpPr>
            <p:spPr>
              <a:xfrm>
                <a:off x="3680865" y="3728631"/>
                <a:ext cx="1475302" cy="3665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square" lIns="91440" tIns="45720" rIns="91440" bIns="45720" rtlCol="0" anchor="t">
                <a:spAutoFit/>
              </a:bodyPr>
              <a:lstStyle/>
              <a:p>
                <a:pPr algn="l"/>
                <a:r>
                  <a:rPr lang="en-US" sz="1400" dirty="0"/>
                  <a:t>Dispersion</a:t>
                </a:r>
                <a:endParaRPr lang="en-US" sz="1400" b="1" dirty="0"/>
              </a:p>
            </p:txBody>
          </p:sp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F236A33E-C980-634F-A32E-4D8220276DF8}"/>
                  </a:ext>
                </a:extLst>
              </p:cNvPr>
              <p:cNvSpPr txBox="1"/>
              <p:nvPr/>
            </p:nvSpPr>
            <p:spPr>
              <a:xfrm>
                <a:off x="2216961" y="5332806"/>
                <a:ext cx="2274204" cy="60804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spAutoFit/>
              </a:bodyPr>
              <a:lstStyle/>
              <a:p>
                <a:pPr algn="l"/>
                <a:r>
                  <a:rPr lang="en-US" sz="1400" dirty="0"/>
                  <a:t>Different tilt,</a:t>
                </a:r>
              </a:p>
              <a:p>
                <a:r>
                  <a:rPr lang="en-US" sz="1400" dirty="0" err="1"/>
                  <a:t>a_center</a:t>
                </a:r>
                <a:r>
                  <a:rPr lang="en-US" sz="1400" dirty="0"/>
                  <a:t> ≠ 0:</a:t>
                </a:r>
                <a:endParaRPr lang="en-US" sz="1600" dirty="0"/>
              </a:p>
            </p:txBody>
          </p:sp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A5476201-5EC3-D247-89E0-C48522538450}"/>
                  </a:ext>
                </a:extLst>
              </p:cNvPr>
              <p:cNvSpPr txBox="1"/>
              <p:nvPr/>
            </p:nvSpPr>
            <p:spPr>
              <a:xfrm>
                <a:off x="5767639" y="3686550"/>
                <a:ext cx="1653966" cy="62317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square" lIns="91440" tIns="45720" rIns="91440" bIns="45720" rtlCol="0" anchor="t">
                <a:spAutoFit/>
              </a:bodyPr>
              <a:lstStyle/>
              <a:p>
                <a:pPr algn="l"/>
                <a:r>
                  <a:rPr lang="en-US" sz="1400" dirty="0"/>
                  <a:t>Different distance: </a:t>
                </a:r>
              </a:p>
              <a:p>
                <a:pPr algn="l"/>
                <a:r>
                  <a:rPr lang="en-US" sz="1400" dirty="0"/>
                  <a:t>focus tilt</a:t>
                </a:r>
                <a:endParaRPr lang="en-US" sz="1400" b="1" dirty="0"/>
              </a:p>
            </p:txBody>
          </p:sp>
          <p:cxnSp>
            <p:nvCxnSpPr>
              <p:cNvPr id="14" name="Gerader Verbinder 42">
                <a:extLst>
                  <a:ext uri="{FF2B5EF4-FFF2-40B4-BE49-F238E27FC236}">
                    <a16:creationId xmlns:a16="http://schemas.microsoft.com/office/drawing/2014/main" id="{31975365-4D39-4443-8213-C68E193D75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842" y="4158921"/>
                <a:ext cx="1921644" cy="13707"/>
              </a:xfrm>
              <a:prstGeom prst="line">
                <a:avLst/>
              </a:prstGeom>
              <a:ln w="76200">
                <a:headEnd type="triangle" w="med" len="med"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49">
                <a:extLst>
                  <a:ext uri="{FF2B5EF4-FFF2-40B4-BE49-F238E27FC236}">
                    <a16:creationId xmlns:a16="http://schemas.microsoft.com/office/drawing/2014/main" id="{0D2EDC08-3A3A-A14F-A9BB-110907A1F2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38461" y="3232741"/>
                <a:ext cx="0" cy="1661877"/>
              </a:xfrm>
              <a:prstGeom prst="line">
                <a:avLst/>
              </a:prstGeom>
              <a:ln w="38100">
                <a:solidFill>
                  <a:srgbClr val="002060"/>
                </a:solidFill>
                <a:headEnd type="triangle" w="med" len="med"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AF0F8E4F-C695-E84F-B702-B3ED70523C5A}"/>
                  </a:ext>
                </a:extLst>
              </p:cNvPr>
              <p:cNvSpPr txBox="1"/>
              <p:nvPr/>
            </p:nvSpPr>
            <p:spPr>
              <a:xfrm>
                <a:off x="8296069" y="3690413"/>
                <a:ext cx="1325569" cy="60804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spAutoFit/>
              </a:bodyPr>
              <a:lstStyle/>
              <a:p>
                <a:pPr algn="l"/>
                <a:r>
                  <a:rPr lang="en-US" sz="1400" dirty="0"/>
                  <a:t>Different heights</a:t>
                </a:r>
              </a:p>
            </p:txBody>
          </p:sp>
          <p:sp>
            <p:nvSpPr>
              <p:cNvPr id="20" name="Rechteck: abgerundete Ecken 65">
                <a:extLst>
                  <a:ext uri="{FF2B5EF4-FFF2-40B4-BE49-F238E27FC236}">
                    <a16:creationId xmlns:a16="http://schemas.microsoft.com/office/drawing/2014/main" id="{F698397A-76B3-FF47-B432-04A76DEC2987}"/>
                  </a:ext>
                </a:extLst>
              </p:cNvPr>
              <p:cNvSpPr/>
              <p:nvPr/>
            </p:nvSpPr>
            <p:spPr>
              <a:xfrm>
                <a:off x="4314865" y="5259093"/>
                <a:ext cx="4785107" cy="965323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de-DE">
                  <a:solidFill>
                    <a:schemeClr val="tx1"/>
                  </a:solidFill>
                </a:endParaRPr>
              </a:p>
              <a:p>
                <a:pPr algn="l"/>
                <a:r>
                  <a:rPr lang="de-DE" sz="1400" err="1">
                    <a:solidFill>
                      <a:schemeClr val="tx1"/>
                    </a:solidFill>
                  </a:rPr>
                  <a:t>Twiss</a:t>
                </a:r>
                <a:r>
                  <a:rPr lang="de-DE" sz="1400">
                    <a:solidFill>
                      <a:schemeClr val="tx1"/>
                    </a:solidFill>
                  </a:rPr>
                  <a:t> </a:t>
                </a:r>
                <a:r>
                  <a:rPr lang="de-DE" sz="1400" err="1">
                    <a:solidFill>
                      <a:schemeClr val="tx1"/>
                    </a:solidFill>
                  </a:rPr>
                  <a:t>parameters</a:t>
                </a:r>
                <a:r>
                  <a:rPr lang="de-DE" sz="1400">
                    <a:solidFill>
                      <a:schemeClr val="tx1"/>
                    </a:solidFill>
                  </a:rPr>
                  <a:t> </a:t>
                </a:r>
                <a:r>
                  <a:rPr lang="de-DE" sz="140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sz="1400">
                    <a:solidFill>
                      <a:schemeClr val="tx1"/>
                    </a:solidFill>
                    <a:sym typeface="Wingdings" panose="05000000000000000000" pitchFamily="2" charset="2"/>
                  </a:rPr>
                  <a:t> 1</a:t>
                </a:r>
                <a:r>
                  <a:rPr lang="en-US" sz="1400" baseline="30000">
                    <a:solidFill>
                      <a:schemeClr val="tx1"/>
                    </a:solidFill>
                    <a:sym typeface="Wingdings" panose="05000000000000000000" pitchFamily="2" charset="2"/>
                  </a:rPr>
                  <a:t>st</a:t>
                </a:r>
                <a:r>
                  <a:rPr lang="en-US" sz="1400">
                    <a:solidFill>
                      <a:schemeClr val="tx1"/>
                    </a:solidFill>
                    <a:sym typeface="Wingdings" panose="05000000000000000000" pitchFamily="2" charset="2"/>
                  </a:rPr>
                  <a:t> order transfer matrix </a:t>
                </a:r>
              </a:p>
              <a:p>
                <a:pPr algn="l"/>
                <a:r>
                  <a:rPr lang="en-US" sz="1400">
                    <a:solidFill>
                      <a:schemeClr val="tx1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sz="1400" baseline="30000">
                    <a:solidFill>
                      <a:schemeClr val="tx1"/>
                    </a:solidFill>
                    <a:sym typeface="Wingdings" panose="05000000000000000000" pitchFamily="2" charset="2"/>
                  </a:rPr>
                  <a:t>nd</a:t>
                </a:r>
                <a:r>
                  <a:rPr lang="en-US" sz="1400">
                    <a:solidFill>
                      <a:schemeClr val="tx1"/>
                    </a:solidFill>
                    <a:sym typeface="Wingdings" panose="05000000000000000000" pitchFamily="2" charset="2"/>
                  </a:rPr>
                  <a:t> order deformations  sextupole errors</a:t>
                </a:r>
              </a:p>
              <a:p>
                <a:pPr algn="l"/>
                <a:endParaRPr lang="de-DE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1" name="Gerade Verbindung mit Pfeil 20">
                <a:extLst>
                  <a:ext uri="{FF2B5EF4-FFF2-40B4-BE49-F238E27FC236}">
                    <a16:creationId xmlns:a16="http://schemas.microsoft.com/office/drawing/2014/main" id="{24204CD8-18DD-8245-9C41-4F8FD743E3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30830" y="4820897"/>
                <a:ext cx="0" cy="663622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Gerade Verbindung mit Pfeil 8">
              <a:extLst>
                <a:ext uri="{FF2B5EF4-FFF2-40B4-BE49-F238E27FC236}">
                  <a16:creationId xmlns:a16="http://schemas.microsoft.com/office/drawing/2014/main" id="{5993663A-1A0A-8B47-93C6-4B7788D3A5E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32184" y="2991877"/>
              <a:ext cx="55141" cy="68950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feld 46">
            <a:extLst>
              <a:ext uri="{FF2B5EF4-FFF2-40B4-BE49-F238E27FC236}">
                <a16:creationId xmlns:a16="http://schemas.microsoft.com/office/drawing/2014/main" id="{8AD0C49C-663D-F244-81BC-3096D99BA444}"/>
              </a:ext>
            </a:extLst>
          </p:cNvPr>
          <p:cNvSpPr txBox="1"/>
          <p:nvPr/>
        </p:nvSpPr>
        <p:spPr>
          <a:xfrm>
            <a:off x="141257" y="2072851"/>
            <a:ext cx="5496996" cy="427809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endParaRPr lang="en-US" sz="1600" dirty="0">
              <a:sym typeface="Wingdings" panose="05000000000000000000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Central spot (2024):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x-Twiss parameters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Non-dispersive 1</a:t>
            </a:r>
            <a:r>
              <a:rPr lang="en-US" sz="1600" baseline="30000" dirty="0">
                <a:sym typeface="Wingdings" panose="05000000000000000000" pitchFamily="2" charset="2"/>
              </a:rPr>
              <a:t>st</a:t>
            </a:r>
            <a:r>
              <a:rPr lang="en-US" sz="1600" dirty="0">
                <a:sym typeface="Wingdings" panose="05000000000000000000" pitchFamily="2" charset="2"/>
              </a:rPr>
              <a:t> order x-transfer matrix </a:t>
            </a:r>
          </a:p>
          <a:p>
            <a:pPr lvl="1"/>
            <a:endParaRPr lang="en-US" sz="1600" dirty="0">
              <a:sym typeface="Wingdings" panose="05000000000000000000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Charge states after target (outer spots, 2025):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Dispersive transfer matrix elements </a:t>
            </a:r>
            <a:br>
              <a:rPr lang="en-US" sz="1600" dirty="0">
                <a:sym typeface="Wingdings" panose="05000000000000000000" pitchFamily="2" charset="2"/>
              </a:rPr>
            </a:br>
            <a:r>
              <a:rPr lang="en-US" sz="1600" dirty="0">
                <a:sym typeface="Wingdings" panose="05000000000000000000" pitchFamily="2" charset="2"/>
              </a:rPr>
              <a:t>of 1</a:t>
            </a:r>
            <a:r>
              <a:rPr lang="en-US" sz="1600" baseline="30000" dirty="0">
                <a:sym typeface="Wingdings" panose="05000000000000000000" pitchFamily="2" charset="2"/>
              </a:rPr>
              <a:t>st</a:t>
            </a:r>
            <a:r>
              <a:rPr lang="en-US" sz="1600" dirty="0">
                <a:sym typeface="Wingdings" panose="05000000000000000000" pitchFamily="2" charset="2"/>
              </a:rPr>
              <a:t> and 2</a:t>
            </a:r>
            <a:r>
              <a:rPr lang="en-US" sz="1600" baseline="30000" dirty="0">
                <a:sym typeface="Wingdings" panose="05000000000000000000" pitchFamily="2" charset="2"/>
              </a:rPr>
              <a:t>nd</a:t>
            </a:r>
            <a:r>
              <a:rPr lang="en-US" sz="1600" dirty="0">
                <a:sym typeface="Wingdings" panose="05000000000000000000" pitchFamily="2" charset="2"/>
              </a:rPr>
              <a:t>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ym typeface="Wingdings" panose="05000000000000000000" pitchFamily="2" charset="2"/>
            </a:endParaRPr>
          </a:p>
          <a:p>
            <a:r>
              <a:rPr lang="en-US" sz="1600" b="1" dirty="0">
                <a:sym typeface="Wingdings" panose="05000000000000000000" pitchFamily="2" charset="2"/>
              </a:rPr>
              <a:t>Goal: </a:t>
            </a:r>
            <a:r>
              <a:rPr lang="en-US" sz="1600" dirty="0">
                <a:sym typeface="Wingdings" panose="05000000000000000000" pitchFamily="2" charset="2"/>
              </a:rPr>
              <a:t>Bring the spectra </a:t>
            </a:r>
            <a:r>
              <a:rPr lang="en-US" sz="1600" dirty="0"/>
              <a:t>as close as possible</a:t>
            </a:r>
            <a:r>
              <a:rPr lang="en-US" sz="1600" dirty="0">
                <a:sym typeface="Wingdings" panose="05000000000000000000" pitchFamily="2" charset="2"/>
              </a:rPr>
              <a:t> to </a:t>
            </a:r>
            <a:br>
              <a:rPr lang="en-US" sz="1600" dirty="0">
                <a:sym typeface="Wingdings" panose="05000000000000000000" pitchFamily="2" charset="2"/>
              </a:rPr>
            </a:br>
            <a:r>
              <a:rPr lang="en-US" sz="1600" dirty="0">
                <a:sym typeface="Wingdings" panose="05000000000000000000" pitchFamily="2" charset="2"/>
              </a:rPr>
              <a:t>desired 1</a:t>
            </a:r>
            <a:r>
              <a:rPr lang="en-US" sz="1600" baseline="30000" dirty="0">
                <a:sym typeface="Wingdings" panose="05000000000000000000" pitchFamily="2" charset="2"/>
              </a:rPr>
              <a:t>st</a:t>
            </a:r>
            <a:r>
              <a:rPr lang="en-US" sz="1600" dirty="0">
                <a:sym typeface="Wingdings" panose="05000000000000000000" pitchFamily="2" charset="2"/>
              </a:rPr>
              <a:t> order parameters </a:t>
            </a:r>
          </a:p>
          <a:p>
            <a:endParaRPr lang="en-US" sz="1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Using charge states = more deduced optical properties</a:t>
            </a:r>
            <a:br>
              <a:rPr lang="en-US" sz="1600" dirty="0"/>
            </a:br>
            <a:r>
              <a:rPr lang="en-US" sz="1600" dirty="0"/>
              <a:t>(Difficult for humans to interpret and optimize)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C00000"/>
              </a:solidFill>
              <a:sym typeface="Wingdings" panose="05000000000000000000" pitchFamily="2" charset="2"/>
            </a:endParaRPr>
          </a:p>
        </p:txBody>
      </p:sp>
      <p:cxnSp>
        <p:nvCxnSpPr>
          <p:cNvPr id="48" name="Gerader Verbinder 56">
            <a:extLst>
              <a:ext uri="{FF2B5EF4-FFF2-40B4-BE49-F238E27FC236}">
                <a16:creationId xmlns:a16="http://schemas.microsoft.com/office/drawing/2014/main" id="{8F972FE0-250B-9E40-9949-1BA0158163EA}"/>
              </a:ext>
            </a:extLst>
          </p:cNvPr>
          <p:cNvCxnSpPr>
            <a:cxnSpLocks/>
          </p:cNvCxnSpPr>
          <p:nvPr/>
        </p:nvCxnSpPr>
        <p:spPr>
          <a:xfrm flipV="1">
            <a:off x="8530173" y="2272790"/>
            <a:ext cx="0" cy="1228399"/>
          </a:xfrm>
          <a:prstGeom prst="line">
            <a:avLst/>
          </a:prstGeom>
          <a:ln w="381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Grafik 48">
            <a:extLst>
              <a:ext uri="{FF2B5EF4-FFF2-40B4-BE49-F238E27FC236}">
                <a16:creationId xmlns:a16="http://schemas.microsoft.com/office/drawing/2014/main" id="{8A40B3E1-5382-2A44-A4F6-F33A954B9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991729" y="4534781"/>
            <a:ext cx="5098425" cy="2098024"/>
          </a:xfrm>
          <a:prstGeom prst="rect">
            <a:avLst/>
          </a:prstGeom>
        </p:spPr>
      </p:pic>
      <p:sp>
        <p:nvSpPr>
          <p:cNvPr id="3" name="Pfeil nach rechts 2">
            <a:extLst>
              <a:ext uri="{FF2B5EF4-FFF2-40B4-BE49-F238E27FC236}">
                <a16:creationId xmlns:a16="http://schemas.microsoft.com/office/drawing/2014/main" id="{8C3EE138-D979-BB41-BD99-051EEE2A760A}"/>
              </a:ext>
            </a:extLst>
          </p:cNvPr>
          <p:cNvSpPr/>
          <p:nvPr/>
        </p:nvSpPr>
        <p:spPr bwMode="auto">
          <a:xfrm>
            <a:off x="4248547" y="5932138"/>
            <a:ext cx="1350551" cy="288758"/>
          </a:xfrm>
          <a:prstGeom prst="rightArrow">
            <a:avLst/>
          </a:prstGeom>
          <a:solidFill>
            <a:srgbClr val="FDBB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7BE10C3-EFDF-9E46-BD73-4AF826340A52}"/>
              </a:ext>
            </a:extLst>
          </p:cNvPr>
          <p:cNvSpPr txBox="1"/>
          <p:nvPr/>
        </p:nvSpPr>
        <p:spPr bwMode="auto">
          <a:xfrm>
            <a:off x="11075161" y="1277265"/>
            <a:ext cx="639919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dirty="0"/>
              <a:t>2024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E9700036-82A3-264E-8BF5-A65A029A53F9}"/>
              </a:ext>
            </a:extLst>
          </p:cNvPr>
          <p:cNvSpPr txBox="1"/>
          <p:nvPr/>
        </p:nvSpPr>
        <p:spPr bwMode="auto">
          <a:xfrm>
            <a:off x="11054810" y="4480005"/>
            <a:ext cx="639919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dirty="0"/>
              <a:t>2025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196553F-FBFE-6B47-900B-8814F6DEA6C6}"/>
              </a:ext>
            </a:extLst>
          </p:cNvPr>
          <p:cNvSpPr/>
          <p:nvPr/>
        </p:nvSpPr>
        <p:spPr>
          <a:xfrm>
            <a:off x="198592" y="127099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Individual particle tracking detectors + charge states:</a:t>
            </a:r>
          </a:p>
          <a:p>
            <a:r>
              <a:rPr lang="en-US" sz="1600" b="1" dirty="0"/>
              <a:t>-&gt; Lots of information </a:t>
            </a:r>
            <a:r>
              <a:rPr lang="en-US" sz="1600" dirty="0">
                <a:sym typeface="Wingdings" panose="05000000000000000000" pitchFamily="2" charset="2"/>
              </a:rPr>
              <a:t>from x-x’ spectra at dispersive focal plane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240E366-A5AE-8144-B08B-E6D25D8C2A7D}"/>
              </a:ext>
            </a:extLst>
          </p:cNvPr>
          <p:cNvSpPr txBox="1"/>
          <p:nvPr/>
        </p:nvSpPr>
        <p:spPr bwMode="auto">
          <a:xfrm>
            <a:off x="198592" y="6317279"/>
            <a:ext cx="618137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200" dirty="0"/>
              <a:t>Team: S. Appel, M. </a:t>
            </a:r>
            <a:r>
              <a:rPr lang="en-US" sz="1200" dirty="0" err="1"/>
              <a:t>Bajzek</a:t>
            </a:r>
            <a:r>
              <a:rPr lang="en-US" sz="1200" dirty="0"/>
              <a:t>, E. </a:t>
            </a:r>
            <a:r>
              <a:rPr lang="en-US" sz="1200" dirty="0" err="1"/>
              <a:t>Kazantseva</a:t>
            </a:r>
            <a:r>
              <a:rPr lang="en-US" sz="1200" dirty="0"/>
              <a:t>, P. </a:t>
            </a:r>
            <a:r>
              <a:rPr lang="en-US" sz="1200" dirty="0" err="1"/>
              <a:t>Madysa</a:t>
            </a:r>
            <a:r>
              <a:rPr lang="en-US" sz="1200" dirty="0"/>
              <a:t>, S. </a:t>
            </a:r>
            <a:r>
              <a:rPr lang="en-US" sz="1200" dirty="0" err="1"/>
              <a:t>Pietri</a:t>
            </a:r>
            <a:r>
              <a:rPr lang="en-US" sz="1200" dirty="0"/>
              <a:t>, H. Weick, D. </a:t>
            </a:r>
            <a:r>
              <a:rPr lang="en-US" sz="1200" dirty="0" err="1"/>
              <a:t>Kallendorf</a:t>
            </a:r>
            <a:endParaRPr lang="en-US" sz="1200" dirty="0"/>
          </a:p>
        </p:txBody>
      </p:sp>
      <p:pic>
        <p:nvPicPr>
          <p:cNvPr id="51" name="Google Shape;61;p1">
            <a:extLst>
              <a:ext uri="{FF2B5EF4-FFF2-40B4-BE49-F238E27FC236}">
                <a16:creationId xmlns:a16="http://schemas.microsoft.com/office/drawing/2014/main" id="{3B7A98FF-5120-E848-B7D5-B1D57E033CCE}"/>
              </a:ext>
            </a:extLst>
          </p:cNvPr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6934945" y="108825"/>
            <a:ext cx="1781700" cy="873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775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5" name="Google Shape;52;p1">
            <a:extLst>
              <a:ext uri="{FF2B5EF4-FFF2-40B4-BE49-F238E27FC236}">
                <a16:creationId xmlns:a16="http://schemas.microsoft.com/office/drawing/2014/main" id="{7EAC2FB5-2B47-4F42-953C-775018248E46}"/>
              </a:ext>
            </a:extLst>
          </p:cNvPr>
          <p:cNvGrpSpPr/>
          <p:nvPr/>
        </p:nvGrpSpPr>
        <p:grpSpPr bwMode="auto">
          <a:xfrm>
            <a:off x="6365099" y="1944379"/>
            <a:ext cx="5527671" cy="3962800"/>
            <a:chOff x="1791560" y="1306389"/>
            <a:chExt cx="6218583" cy="5039143"/>
          </a:xfrm>
        </p:grpSpPr>
        <p:pic>
          <p:nvPicPr>
            <p:cNvPr id="18" name="Google Shape;53;p1">
              <a:extLst>
                <a:ext uri="{FF2B5EF4-FFF2-40B4-BE49-F238E27FC236}">
                  <a16:creationId xmlns:a16="http://schemas.microsoft.com/office/drawing/2014/main" id="{824B9AFC-82E4-1740-91F2-B1A76BB39169}"/>
                </a:ext>
              </a:extLst>
            </p:cNvPr>
            <p:cNvPicPr/>
            <p:nvPr/>
          </p:nvPicPr>
          <p:blipFill>
            <a:blip r:embed="rId3">
              <a:alphaModFix/>
            </a:blip>
            <a:srcRect l="429" t="1723" b="2763"/>
            <a:stretch/>
          </p:blipFill>
          <p:spPr bwMode="auto">
            <a:xfrm>
              <a:off x="1791560" y="1306389"/>
              <a:ext cx="6218583" cy="50391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54;p1">
              <a:extLst>
                <a:ext uri="{FF2B5EF4-FFF2-40B4-BE49-F238E27FC236}">
                  <a16:creationId xmlns:a16="http://schemas.microsoft.com/office/drawing/2014/main" id="{B2A142B8-6788-834F-881A-A5AC2FE95A0B}"/>
                </a:ext>
              </a:extLst>
            </p:cNvPr>
            <p:cNvSpPr/>
            <p:nvPr/>
          </p:nvSpPr>
          <p:spPr bwMode="auto">
            <a:xfrm>
              <a:off x="4149725" y="2584450"/>
              <a:ext cx="228600" cy="219074"/>
            </a:xfrm>
            <a:prstGeom prst="ellipse">
              <a:avLst/>
            </a:prstGeom>
            <a:noFill/>
            <a:ln w="254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defRPr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55;p1">
              <a:extLst>
                <a:ext uri="{FF2B5EF4-FFF2-40B4-BE49-F238E27FC236}">
                  <a16:creationId xmlns:a16="http://schemas.microsoft.com/office/drawing/2014/main" id="{5CE0BE5F-4015-EB47-B3F6-078C0AFD3E6C}"/>
                </a:ext>
              </a:extLst>
            </p:cNvPr>
            <p:cNvSpPr/>
            <p:nvPr/>
          </p:nvSpPr>
          <p:spPr bwMode="auto">
            <a:xfrm>
              <a:off x="4568698" y="2803524"/>
              <a:ext cx="228600" cy="219074"/>
            </a:xfrm>
            <a:prstGeom prst="ellipse">
              <a:avLst/>
            </a:prstGeom>
            <a:noFill/>
            <a:ln w="254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defRPr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56;p1">
              <a:extLst>
                <a:ext uri="{FF2B5EF4-FFF2-40B4-BE49-F238E27FC236}">
                  <a16:creationId xmlns:a16="http://schemas.microsoft.com/office/drawing/2014/main" id="{BCA59CE4-1EE3-2A48-B22C-72F7B16273A6}"/>
                </a:ext>
              </a:extLst>
            </p:cNvPr>
            <p:cNvSpPr/>
            <p:nvPr/>
          </p:nvSpPr>
          <p:spPr bwMode="auto">
            <a:xfrm>
              <a:off x="4410329" y="3144901"/>
              <a:ext cx="228600" cy="219074"/>
            </a:xfrm>
            <a:prstGeom prst="ellipse">
              <a:avLst/>
            </a:prstGeom>
            <a:noFill/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  <a:defRPr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" name="Google Shape;57;p1">
            <a:extLst>
              <a:ext uri="{FF2B5EF4-FFF2-40B4-BE49-F238E27FC236}">
                <a16:creationId xmlns:a16="http://schemas.microsoft.com/office/drawing/2014/main" id="{56F8EAB5-A462-6140-885F-0C1228B257EF}"/>
              </a:ext>
            </a:extLst>
          </p:cNvPr>
          <p:cNvSpPr/>
          <p:nvPr/>
        </p:nvSpPr>
        <p:spPr bwMode="auto">
          <a:xfrm>
            <a:off x="6681875" y="4300216"/>
            <a:ext cx="971521" cy="3312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7" name="Google Shape;58;p1">
            <a:extLst>
              <a:ext uri="{FF2B5EF4-FFF2-40B4-BE49-F238E27FC236}">
                <a16:creationId xmlns:a16="http://schemas.microsoft.com/office/drawing/2014/main" id="{FF29FD5F-3A99-3E4D-A126-9FD76FAC3E3E}"/>
              </a:ext>
            </a:extLst>
          </p:cNvPr>
          <p:cNvPicPr/>
          <p:nvPr/>
        </p:nvPicPr>
        <p:blipFill>
          <a:blip r:embed="rId3">
            <a:alphaModFix/>
          </a:blip>
          <a:srcRect l="8741" t="70836" r="77996" b="22004"/>
          <a:stretch/>
        </p:blipFill>
        <p:spPr bwMode="auto">
          <a:xfrm>
            <a:off x="9210079" y="5010754"/>
            <a:ext cx="756488" cy="306973"/>
          </a:xfrm>
          <a:prstGeom prst="rect">
            <a:avLst/>
          </a:prstGeom>
          <a:noFill/>
          <a:ln>
            <a:noFill/>
          </a:ln>
        </p:spPr>
      </p:pic>
      <p:sp>
        <p:nvSpPr>
          <p:cNvPr id="187930096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FAIR/GSI</a:t>
            </a:r>
            <a:endParaRPr dirty="0"/>
          </a:p>
        </p:txBody>
      </p:sp>
      <p:sp>
        <p:nvSpPr>
          <p:cNvPr id="1968366471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5CBDDA-5CCF-8748-8988-9DC6C8981774}" type="slidenum">
              <a:rPr lang="de-DE"/>
              <a:t>2</a:t>
            </a:fld>
            <a:endParaRPr lang="de-DE"/>
          </a:p>
        </p:txBody>
      </p:sp>
      <p:sp>
        <p:nvSpPr>
          <p:cNvPr id="437652607" name="Datumsplatzhalter 4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S. Appel - APH</a:t>
            </a:r>
            <a:endParaRPr/>
          </a:p>
        </p:txBody>
      </p:sp>
      <p:sp>
        <p:nvSpPr>
          <p:cNvPr id="1228936060" name="Fußzeilenplatzhalter 5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 algn="l">
              <a:defRPr/>
            </a:pPr>
            <a:r>
              <a:rPr lang="en-US" dirty="0"/>
              <a:t>Accelerator Seminar</a:t>
            </a:r>
            <a:endParaRPr lang="de-DE" dirty="0"/>
          </a:p>
        </p:txBody>
      </p:sp>
      <p:sp>
        <p:nvSpPr>
          <p:cNvPr id="696609608" name="Titel 1"/>
          <p:cNvSpPr txBox="1"/>
          <p:nvPr/>
        </p:nvSpPr>
        <p:spPr bwMode="auto">
          <a:xfrm>
            <a:off x="563425" y="307195"/>
            <a:ext cx="8934639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457189">
              <a:spcBef>
                <a:spcPts val="0"/>
              </a:spcBef>
              <a:buNone/>
              <a:defRPr sz="2400" b="1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407622682" name="Google Shape;61;p1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6934945" y="108825"/>
            <a:ext cx="1781700" cy="873649"/>
          </a:xfrm>
          <a:prstGeom prst="rect">
            <a:avLst/>
          </a:prstGeom>
          <a:noFill/>
          <a:ln>
            <a:noFill/>
          </a:ln>
        </p:spPr>
      </p:pic>
      <p:sp>
        <p:nvSpPr>
          <p:cNvPr id="338372840" name="Foliennummernplatzhalter 3"/>
          <p:cNvSpPr txBox="1"/>
          <p:nvPr/>
        </p:nvSpPr>
        <p:spPr bwMode="auto">
          <a:xfrm>
            <a:off x="11126329" y="6552643"/>
            <a:ext cx="554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>
              <a:defRPr sz="10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25CBDDA-5CCF-8748-8988-9DC6C8981774}" type="slidenum">
              <a:rPr lang="de-DE"/>
              <a:t>2</a:t>
            </a:fld>
            <a:endParaRPr lang="de-DE"/>
          </a:p>
        </p:txBody>
      </p:sp>
      <p:sp>
        <p:nvSpPr>
          <p:cNvPr id="95929607" name="Datumsplatzhalter 4"/>
          <p:cNvSpPr txBox="1"/>
          <p:nvPr/>
        </p:nvSpPr>
        <p:spPr bwMode="auto">
          <a:xfrm>
            <a:off x="9498063" y="6552644"/>
            <a:ext cx="1546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/>
              <a:t>S. Appel - APH</a:t>
            </a:r>
            <a:endParaRPr/>
          </a:p>
        </p:txBody>
      </p:sp>
      <p:sp>
        <p:nvSpPr>
          <p:cNvPr id="386448984" name="Google Shape;59;p1"/>
          <p:cNvSpPr txBox="1"/>
          <p:nvPr/>
        </p:nvSpPr>
        <p:spPr bwMode="auto">
          <a:xfrm>
            <a:off x="222506" y="1768245"/>
            <a:ext cx="5562349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600"/>
              <a:defRPr/>
            </a:pPr>
            <a:r>
              <a:rPr lang="en-US" sz="1600" u="sng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Automation and optimization with </a:t>
            </a:r>
            <a:r>
              <a:rPr lang="en-US" sz="1600" u="sng" dirty="0"/>
              <a:t>P</a:t>
            </a:r>
            <a:r>
              <a:rPr lang="en-US" sz="1600" u="sng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ython</a:t>
            </a:r>
            <a:r>
              <a:rPr lang="en-US" sz="1600" b="1" u="sng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: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285750" indent="-285750">
              <a:buClr>
                <a:srgbClr val="FFC000"/>
              </a:buClr>
              <a:buSzPts val="16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</a:rPr>
              <a:t>Beam steering and focusing (</a:t>
            </a:r>
            <a:r>
              <a:rPr lang="en-US" sz="1600" dirty="0">
                <a:solidFill>
                  <a:srgbClr val="0070C0"/>
                </a:solidFill>
              </a:rPr>
              <a:t>TK, X2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FF0000"/>
              </a:solidFill>
              <a:latin typeface="Arial"/>
              <a:ea typeface="Arial"/>
              <a:cs typeface="Arial"/>
            </a:endParaRPr>
          </a:p>
          <a:p>
            <a:pPr marL="285750" indent="-285750">
              <a:buClr>
                <a:srgbClr val="FFC000"/>
              </a:buClr>
              <a:buSzPts val="16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Multi-turn injection loss minimization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(</a:t>
            </a:r>
            <a:r>
              <a:rPr lang="en-US" sz="1600" dirty="0">
                <a:solidFill>
                  <a:srgbClr val="FFC000"/>
                </a:solidFill>
                <a:latin typeface="Arial"/>
                <a:ea typeface="Arial"/>
                <a:cs typeface="Arial"/>
              </a:rPr>
              <a:t>SIS18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FFC000"/>
              </a:buClr>
              <a:buSzPts val="16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</a:rPr>
              <a:t>Closed-orbit correction for non-standard optics (</a:t>
            </a:r>
            <a:r>
              <a:rPr lang="en-US" sz="1600" dirty="0">
                <a:solidFill>
                  <a:srgbClr val="FFC000"/>
                </a:solidFill>
              </a:rPr>
              <a:t>SIS18</a:t>
            </a:r>
            <a:r>
              <a:rPr lang="en-US" sz="1600" dirty="0">
                <a:solidFill>
                  <a:schemeClr val="dk1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FFC000"/>
              </a:buClr>
              <a:buSzPts val="16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</a:rPr>
              <a:t>Slow extraction loss minimization (</a:t>
            </a:r>
            <a:r>
              <a:rPr lang="en-US" sz="1600" dirty="0">
                <a:solidFill>
                  <a:srgbClr val="FFC000"/>
                </a:solidFill>
              </a:rPr>
              <a:t>SIS18</a:t>
            </a:r>
            <a:r>
              <a:rPr lang="en-US" sz="1600" dirty="0">
                <a:solidFill>
                  <a:schemeClr val="dk1"/>
                </a:solidFill>
              </a:rPr>
              <a:t>)</a:t>
            </a:r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buClr>
                <a:srgbClr val="FFC000"/>
              </a:buClr>
              <a:buSzPts val="16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FF0000"/>
                </a:solidFill>
              </a:rPr>
              <a:t>Beam steering and focusing </a:t>
            </a:r>
            <a:r>
              <a:rPr lang="en-US" sz="1600" dirty="0">
                <a:solidFill>
                  <a:srgbClr val="000000"/>
                </a:solidFill>
              </a:rPr>
              <a:t>(</a:t>
            </a:r>
            <a:r>
              <a:rPr lang="en-US" sz="1600" dirty="0">
                <a:solidFill>
                  <a:srgbClr val="00B050"/>
                </a:solidFill>
              </a:rPr>
              <a:t>FRS/S-FRS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buClr>
                <a:srgbClr val="FFC000"/>
              </a:buClr>
              <a:buSzPts val="1600"/>
              <a:buFont typeface="Noto Sans Symbols"/>
              <a:buChar char="▪"/>
              <a:defRPr/>
            </a:pP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87323223" name="Textfeld 30"/>
          <p:cNvSpPr txBox="1"/>
          <p:nvPr/>
        </p:nvSpPr>
        <p:spPr bwMode="auto">
          <a:xfrm>
            <a:off x="222506" y="3580363"/>
            <a:ext cx="6771284" cy="16004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1600" u="sng" dirty="0"/>
              <a:t>Methods of interests of automation:</a:t>
            </a:r>
            <a:endParaRPr lang="en-US" sz="1600" dirty="0"/>
          </a:p>
          <a:p>
            <a:pPr marL="285750" marR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16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Numerical + Bayesian optimization (BO)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16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Physics-information </a:t>
            </a:r>
            <a:r>
              <a:rPr lang="en-US" sz="1600" dirty="0"/>
              <a:t>or Multi-Fidelity BO</a:t>
            </a:r>
            <a:endParaRPr lang="en-US" sz="1600" b="0" i="0" u="none" strike="noStrike" cap="none" spc="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285750" marR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16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Multi-Objective optimization with BO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16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Data-driven model predictive contro</a:t>
            </a:r>
            <a:r>
              <a:rPr lang="en-US" sz="1600" dirty="0"/>
              <a:t>l (MPC)</a:t>
            </a:r>
            <a:br>
              <a:rPr lang="en-US" sz="1600" dirty="0"/>
            </a:br>
            <a:r>
              <a:rPr lang="en-US" sz="1600" dirty="0"/>
              <a:t>and</a:t>
            </a:r>
            <a:r>
              <a:rPr lang="en-US" dirty="0"/>
              <a:t> </a:t>
            </a:r>
            <a:r>
              <a:rPr lang="en-US" sz="1600" dirty="0"/>
              <a:t>reinforcement learning (RL)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513F773-B07C-FD46-9978-1C94ACE09263}"/>
              </a:ext>
            </a:extLst>
          </p:cNvPr>
          <p:cNvSpPr/>
          <p:nvPr/>
        </p:nvSpPr>
        <p:spPr>
          <a:xfrm>
            <a:off x="1248666" y="1218094"/>
            <a:ext cx="9027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Goal: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dirty="0"/>
              <a:t>Tools for automating key beam manipulations to support control room operators.</a:t>
            </a:r>
          </a:p>
        </p:txBody>
      </p:sp>
      <p:sp>
        <p:nvSpPr>
          <p:cNvPr id="22" name="Google Shape;62;p1">
            <a:extLst>
              <a:ext uri="{FF2B5EF4-FFF2-40B4-BE49-F238E27FC236}">
                <a16:creationId xmlns:a16="http://schemas.microsoft.com/office/drawing/2014/main" id="{B23111B0-355D-4C4B-BABF-38E1C7A21FC7}"/>
              </a:ext>
            </a:extLst>
          </p:cNvPr>
          <p:cNvSpPr txBox="1"/>
          <p:nvPr/>
        </p:nvSpPr>
        <p:spPr bwMode="auto">
          <a:xfrm>
            <a:off x="231215" y="5220070"/>
            <a:ext cx="7162615" cy="1374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91424" rIns="91424" bIns="91424" anchor="t" anchorCtr="0">
            <a:spAutoFit/>
          </a:bodyPr>
          <a:lstStyle/>
          <a:p>
            <a:pPr marL="285750" indent="-285750">
              <a:spcBef>
                <a:spcPts val="400"/>
              </a:spcBef>
              <a:buClr>
                <a:srgbClr val="FFC000"/>
              </a:buClr>
              <a:buSzPts val="1600"/>
              <a:buFont typeface="Wingdings" pitchFamily="2" charset="2"/>
              <a:buChar char="§"/>
              <a:defRPr/>
            </a:pPr>
            <a:r>
              <a:rPr lang="en-US" sz="1600" dirty="0">
                <a:latin typeface="Arial"/>
                <a:cs typeface="Arial"/>
              </a:rPr>
              <a:t>EURO-LABS finances scientific staff member + 2 staff member from APH</a:t>
            </a:r>
          </a:p>
          <a:p>
            <a:pPr marL="285750" indent="-285750">
              <a:spcBef>
                <a:spcPts val="400"/>
              </a:spcBef>
              <a:buClr>
                <a:srgbClr val="FFC000"/>
              </a:buClr>
              <a:buSzPts val="1600"/>
              <a:buFont typeface="Wingdings" pitchFamily="2" charset="2"/>
              <a:buChar char="§"/>
              <a:defRPr/>
            </a:pPr>
            <a:r>
              <a:rPr lang="en-US" sz="1600" dirty="0">
                <a:latin typeface="Arial"/>
                <a:cs typeface="Arial"/>
              </a:rPr>
              <a:t>Several </a:t>
            </a:r>
            <a:r>
              <a:rPr lang="en-US" sz="1600" dirty="0" err="1">
                <a:latin typeface="Arial"/>
                <a:cs typeface="Arial"/>
              </a:rPr>
              <a:t>TUDa</a:t>
            </a:r>
            <a:r>
              <a:rPr lang="en-US" sz="1600" dirty="0">
                <a:latin typeface="Arial"/>
                <a:cs typeface="Arial"/>
              </a:rPr>
              <a:t> Master and PhD students (with </a:t>
            </a:r>
            <a:r>
              <a:rPr lang="en-US" sz="1600" dirty="0" err="1">
                <a:latin typeface="Arial"/>
                <a:cs typeface="Arial"/>
              </a:rPr>
              <a:t>TUDa</a:t>
            </a:r>
            <a:r>
              <a:rPr lang="en-US" sz="1600" dirty="0">
                <a:latin typeface="Arial"/>
                <a:cs typeface="Arial"/>
              </a:rPr>
              <a:t> funding)</a:t>
            </a:r>
            <a:endParaRPr sz="1600" dirty="0">
              <a:latin typeface="Arial"/>
              <a:cs typeface="Arial"/>
            </a:endParaRPr>
          </a:p>
          <a:p>
            <a:pPr marL="285750" indent="-285750">
              <a:spcBef>
                <a:spcPts val="400"/>
              </a:spcBef>
              <a:buClr>
                <a:srgbClr val="FFC000"/>
              </a:buClr>
              <a:buSzPts val="1600"/>
              <a:buFont typeface="Wingdings" pitchFamily="2" charset="2"/>
              <a:buChar char="§"/>
              <a:defRPr/>
            </a:pPr>
            <a:r>
              <a:rPr lang="en-US" sz="1600" dirty="0">
                <a:latin typeface="Arial"/>
                <a:cs typeface="Arial"/>
              </a:rPr>
              <a:t>One Master student from Paris </a:t>
            </a:r>
            <a:r>
              <a:rPr lang="en-US" sz="1600" dirty="0" err="1">
                <a:latin typeface="Arial"/>
                <a:cs typeface="Arial"/>
              </a:rPr>
              <a:t>Lodron</a:t>
            </a:r>
            <a:r>
              <a:rPr lang="en-US" sz="1600" dirty="0">
                <a:latin typeface="Arial"/>
                <a:cs typeface="Arial"/>
              </a:rPr>
              <a:t> Universität Salzburg</a:t>
            </a:r>
          </a:p>
          <a:p>
            <a:pPr marL="285750" indent="-285750">
              <a:spcBef>
                <a:spcPts val="400"/>
              </a:spcBef>
              <a:buClr>
                <a:srgbClr val="FFC000"/>
              </a:buClr>
              <a:buSzPts val="1600"/>
              <a:buFont typeface="Wingdings" pitchFamily="2" charset="2"/>
              <a:buChar char="§"/>
              <a:defRPr/>
            </a:pPr>
            <a:r>
              <a:rPr lang="en-US" sz="1600" dirty="0">
                <a:latin typeface="Arial"/>
                <a:cs typeface="Arial"/>
              </a:rPr>
              <a:t>Collaboration with CCPS, </a:t>
            </a:r>
            <a:r>
              <a:rPr lang="en-US" sz="1600" dirty="0" err="1">
                <a:latin typeface="Arial"/>
                <a:cs typeface="Arial"/>
              </a:rPr>
              <a:t>TUDa</a:t>
            </a:r>
            <a:r>
              <a:rPr lang="en-US" sz="1600" dirty="0">
                <a:latin typeface="Arial"/>
                <a:cs typeface="Arial"/>
              </a:rPr>
              <a:t> and CERN</a:t>
            </a:r>
          </a:p>
        </p:txBody>
      </p:sp>
      <p:sp>
        <p:nvSpPr>
          <p:cNvPr id="25" name="Google Shape;56;p1">
            <a:extLst>
              <a:ext uri="{FF2B5EF4-FFF2-40B4-BE49-F238E27FC236}">
                <a16:creationId xmlns:a16="http://schemas.microsoft.com/office/drawing/2014/main" id="{287EB8BE-9C25-3C47-992A-6888BD392CA9}"/>
              </a:ext>
            </a:extLst>
          </p:cNvPr>
          <p:cNvSpPr/>
          <p:nvPr/>
        </p:nvSpPr>
        <p:spPr bwMode="auto">
          <a:xfrm>
            <a:off x="7855910" y="3325911"/>
            <a:ext cx="323100" cy="374220"/>
          </a:xfrm>
          <a:prstGeom prst="ellipse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657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68F5D935-DDCD-3541-BFA3-C76E563A7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840" y="1548591"/>
            <a:ext cx="6632284" cy="398333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87423BA-5792-AC4D-904A-04C086DA8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GSI: Python Bridge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59A69A-D09F-1844-AE77-48B965706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CBDDA-5CCF-8748-8988-9DC6C8981774}" type="slidenum">
              <a:rPr lang="en-US" smtClean="0"/>
              <a:t>3</a:t>
            </a:fld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6E90767-1B4E-2F4D-8B5D-69403780B5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Appel - APH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BCFE3EE-1087-B845-9B0D-1830D5D956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Accelerator Seminar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AB3F404-30D8-FB4D-B0B2-960647EDF71F}"/>
              </a:ext>
            </a:extLst>
          </p:cNvPr>
          <p:cNvSpPr txBox="1"/>
          <p:nvPr/>
        </p:nvSpPr>
        <p:spPr bwMode="auto">
          <a:xfrm>
            <a:off x="324415" y="1223926"/>
            <a:ext cx="8207696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One key ingredient</a:t>
            </a:r>
            <a:r>
              <a:rPr lang="en-US" sz="1600" b="1" dirty="0"/>
              <a:t>: Python bridge to GSI Control System (software and hardware)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E06F8CF-2638-2C44-9B99-CF71B1CE6D25}"/>
              </a:ext>
            </a:extLst>
          </p:cNvPr>
          <p:cNvSpPr/>
          <p:nvPr/>
        </p:nvSpPr>
        <p:spPr>
          <a:xfrm>
            <a:off x="2632611" y="5649855"/>
            <a:ext cx="5623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The Python access to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FESA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 is most meaningfully used for retrieving data from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beam diagnostic devices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, while changes to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settings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 (e.g., for magnets) should be handled via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LSA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  <a:endParaRPr lang="en-US" sz="1600" dirty="0"/>
          </a:p>
        </p:txBody>
      </p:sp>
      <p:sp>
        <p:nvSpPr>
          <p:cNvPr id="11" name="Google Shape;268;p41">
            <a:extLst>
              <a:ext uri="{FF2B5EF4-FFF2-40B4-BE49-F238E27FC236}">
                <a16:creationId xmlns:a16="http://schemas.microsoft.com/office/drawing/2014/main" id="{F205907E-56CB-8843-94AF-18C8CB15FBC0}"/>
              </a:ext>
            </a:extLst>
          </p:cNvPr>
          <p:cNvSpPr txBox="1"/>
          <p:nvPr/>
        </p:nvSpPr>
        <p:spPr>
          <a:xfrm>
            <a:off x="8603825" y="1297577"/>
            <a:ext cx="3732670" cy="69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spAutoFit/>
          </a:bodyPr>
          <a:lstStyle/>
          <a:p>
            <a:pPr>
              <a:buSzPts val="1000"/>
            </a:pPr>
            <a:r>
              <a:rPr lang="de" sz="1000" u="sng" baseline="30000" dirty="0">
                <a:solidFill>
                  <a:srgbClr val="A5A5A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de" sz="1000" u="sng" dirty="0">
                <a:solidFill>
                  <a:srgbClr val="A5A5A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https://wiki.gsi.de/BEPHY/PythonBridge</a:t>
            </a:r>
            <a:r>
              <a:rPr lang="de" sz="1000" dirty="0">
                <a:solidFill>
                  <a:srgbClr val="A5A5A5"/>
                </a:solidFill>
              </a:rPr>
              <a:t>, </a:t>
            </a:r>
            <a:endParaRPr sz="1200" dirty="0"/>
          </a:p>
          <a:p>
            <a:pPr>
              <a:buSzPts val="1000"/>
            </a:pPr>
            <a:r>
              <a:rPr lang="de" sz="1000" u="sng" baseline="30000" dirty="0">
                <a:solidFill>
                  <a:srgbClr val="A5A5A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de" sz="1000" u="sng" dirty="0">
                <a:solidFill>
                  <a:srgbClr val="A5A5A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https://git.gsi.de/scripting-tools/pjlsa_gsipro</a:t>
            </a:r>
            <a:r>
              <a:rPr lang="de" sz="1000" dirty="0">
                <a:solidFill>
                  <a:srgbClr val="A5A5A5"/>
                </a:solidFill>
              </a:rPr>
              <a:t>, </a:t>
            </a:r>
            <a:endParaRPr sz="1200" dirty="0"/>
          </a:p>
          <a:p>
            <a:pPr>
              <a:buSzPts val="1000"/>
            </a:pPr>
            <a:r>
              <a:rPr lang="de" sz="1000" u="sng" baseline="30000" dirty="0">
                <a:solidFill>
                  <a:srgbClr val="A5A5A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r>
              <a:rPr lang="de" sz="1000" u="sng" dirty="0">
                <a:solidFill>
                  <a:srgbClr val="A5A5A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https://www-acc.gsi.de/wiki/FESA/PythonCmwRda</a:t>
            </a:r>
            <a:r>
              <a:rPr lang="de" sz="1000" dirty="0">
                <a:solidFill>
                  <a:srgbClr val="A5A5A5"/>
                </a:solidFill>
              </a:rPr>
              <a:t>, </a:t>
            </a:r>
            <a:endParaRPr sz="1200" dirty="0"/>
          </a:p>
          <a:p>
            <a:pPr>
              <a:buSzPts val="1000"/>
            </a:pPr>
            <a:r>
              <a:rPr lang="de" sz="1000" u="sng" baseline="30000" dirty="0">
                <a:solidFill>
                  <a:srgbClr val="A5A5A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lang="de" sz="1000" u="sng" dirty="0">
                <a:solidFill>
                  <a:srgbClr val="A5A5A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https://gitlab.cern.ch/acc-co/devops/python/prototypes/pyda</a:t>
            </a:r>
            <a:endParaRPr sz="1000" dirty="0">
              <a:solidFill>
                <a:srgbClr val="A5A5A5"/>
              </a:solidFill>
            </a:endParaRPr>
          </a:p>
        </p:txBody>
      </p:sp>
      <p:sp>
        <p:nvSpPr>
          <p:cNvPr id="8" name="Pfeil nach unten 7">
            <a:extLst>
              <a:ext uri="{FF2B5EF4-FFF2-40B4-BE49-F238E27FC236}">
                <a16:creationId xmlns:a16="http://schemas.microsoft.com/office/drawing/2014/main" id="{463B733F-02ED-2145-A24B-B44455341C8C}"/>
              </a:ext>
            </a:extLst>
          </p:cNvPr>
          <p:cNvSpPr/>
          <p:nvPr/>
        </p:nvSpPr>
        <p:spPr bwMode="auto">
          <a:xfrm>
            <a:off x="932650" y="4431918"/>
            <a:ext cx="253455" cy="518786"/>
          </a:xfrm>
          <a:prstGeom prst="downArrow">
            <a:avLst/>
          </a:prstGeom>
          <a:solidFill>
            <a:srgbClr val="FDBB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71EEB14-FFCC-8E4B-BBCE-8949AA87C6E9}"/>
              </a:ext>
            </a:extLst>
          </p:cNvPr>
          <p:cNvSpPr txBox="1"/>
          <p:nvPr/>
        </p:nvSpPr>
        <p:spPr bwMode="auto">
          <a:xfrm>
            <a:off x="717767" y="3898768"/>
            <a:ext cx="659155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pjlsa</a:t>
            </a:r>
            <a:endParaRPr lang="en-US" dirty="0"/>
          </a:p>
        </p:txBody>
      </p:sp>
      <p:sp>
        <p:nvSpPr>
          <p:cNvPr id="17" name="Pfeil nach unten 16">
            <a:extLst>
              <a:ext uri="{FF2B5EF4-FFF2-40B4-BE49-F238E27FC236}">
                <a16:creationId xmlns:a16="http://schemas.microsoft.com/office/drawing/2014/main" id="{3BEBB97B-0A42-6B4B-B5D8-20F97219A7E4}"/>
              </a:ext>
            </a:extLst>
          </p:cNvPr>
          <p:cNvSpPr/>
          <p:nvPr/>
        </p:nvSpPr>
        <p:spPr bwMode="auto">
          <a:xfrm rot="18634439">
            <a:off x="10037054" y="4484806"/>
            <a:ext cx="253455" cy="518786"/>
          </a:xfrm>
          <a:prstGeom prst="downArrow">
            <a:avLst/>
          </a:prstGeom>
          <a:solidFill>
            <a:srgbClr val="FDBB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731E3701-476F-3243-A51F-D90EFDD2B547}"/>
              </a:ext>
            </a:extLst>
          </p:cNvPr>
          <p:cNvGrpSpPr/>
          <p:nvPr/>
        </p:nvGrpSpPr>
        <p:grpSpPr>
          <a:xfrm>
            <a:off x="9417496" y="4955069"/>
            <a:ext cx="1868371" cy="1590364"/>
            <a:chOff x="5030744" y="2659839"/>
            <a:chExt cx="1868371" cy="1590364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41E66209-7434-8C4A-8F1E-E4BD993464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376" t="226" r="21329" b="32463"/>
            <a:stretch/>
          </p:blipFill>
          <p:spPr>
            <a:xfrm>
              <a:off x="5030744" y="2659839"/>
              <a:ext cx="1863843" cy="1280595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E1241363-78CE-394D-8A94-B7DC18397A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0737" t="83333" r="21018" b="385"/>
            <a:stretch/>
          </p:blipFill>
          <p:spPr>
            <a:xfrm>
              <a:off x="5231921" y="3940434"/>
              <a:ext cx="1667194" cy="309769"/>
            </a:xfrm>
            <a:prstGeom prst="rect">
              <a:avLst/>
            </a:prstGeom>
          </p:spPr>
        </p:pic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AA09D92E-6423-F54E-A117-C90899BA0165}"/>
              </a:ext>
            </a:extLst>
          </p:cNvPr>
          <p:cNvSpPr txBox="1"/>
          <p:nvPr/>
        </p:nvSpPr>
        <p:spPr bwMode="auto">
          <a:xfrm>
            <a:off x="8845677" y="4085828"/>
            <a:ext cx="1239313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pyrda3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EA78324-1E18-304A-BB36-EEEB0844BB7B}"/>
              </a:ext>
            </a:extLst>
          </p:cNvPr>
          <p:cNvSpPr txBox="1"/>
          <p:nvPr/>
        </p:nvSpPr>
        <p:spPr bwMode="auto">
          <a:xfrm>
            <a:off x="10223950" y="4328167"/>
            <a:ext cx="851515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/>
              <a:t>FESA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02A2B5A-6E99-F343-BEEF-3D2B48538953}"/>
              </a:ext>
            </a:extLst>
          </p:cNvPr>
          <p:cNvSpPr txBox="1"/>
          <p:nvPr/>
        </p:nvSpPr>
        <p:spPr bwMode="auto">
          <a:xfrm>
            <a:off x="1258972" y="4457036"/>
            <a:ext cx="620683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/>
              <a:t>LSA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54403192-CDF1-4B4A-9182-C9D58C00732C}"/>
              </a:ext>
            </a:extLst>
          </p:cNvPr>
          <p:cNvSpPr/>
          <p:nvPr/>
        </p:nvSpPr>
        <p:spPr>
          <a:xfrm>
            <a:off x="8759018" y="2025170"/>
            <a:ext cx="29219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chemeClr val="dk1"/>
                </a:solidFill>
              </a:rPr>
              <a:t>Ported </a:t>
            </a:r>
            <a:r>
              <a:rPr lang="en-US" sz="1600" dirty="0">
                <a:solidFill>
                  <a:srgbClr val="FF0000"/>
                </a:solidFill>
              </a:rPr>
              <a:t>existing</a:t>
            </a:r>
            <a:r>
              <a:rPr lang="en-US" sz="1600" dirty="0">
                <a:solidFill>
                  <a:schemeClr val="dk1"/>
                </a:solidFill>
              </a:rPr>
              <a:t> CERN solution to GSI</a:t>
            </a:r>
            <a:endParaRPr lang="en-US" sz="16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16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Python bridge will be</a:t>
            </a:r>
            <a:b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maintained by APH </a:t>
            </a:r>
            <a:br>
              <a:rPr lang="en-US" sz="1600" dirty="0"/>
            </a:b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(new software engineer, starting today)</a:t>
            </a:r>
            <a:b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+ “</a:t>
            </a:r>
            <a:r>
              <a:rPr lang="en-US" sz="1600" b="1" dirty="0">
                <a:solidFill>
                  <a:srgbClr val="C00000"/>
                </a:solidFill>
              </a:rPr>
              <a:t>GSI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CH" sz="1600" b="1">
                <a:solidFill>
                  <a:srgbClr val="C00000"/>
                </a:solidFill>
              </a:rPr>
              <a:t>Acc-Py</a:t>
            </a:r>
            <a:r>
              <a:rPr lang="de-DE" sz="1600" b="1" dirty="0">
                <a:solidFill>
                  <a:srgbClr val="C00000"/>
                </a:solidFill>
              </a:rPr>
              <a:t>“</a:t>
            </a:r>
            <a:endParaRPr lang="en-US" sz="160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0280D52B-70E7-E142-8244-ED1F06578369}"/>
              </a:ext>
            </a:extLst>
          </p:cNvPr>
          <p:cNvSpPr txBox="1"/>
          <p:nvPr/>
        </p:nvSpPr>
        <p:spPr bwMode="auto">
          <a:xfrm>
            <a:off x="544587" y="6217941"/>
            <a:ext cx="1233030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dirty="0"/>
              <a:t>(ACO/SYS)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252E935B-181C-6741-A76D-BD1D153EF7FA}"/>
              </a:ext>
            </a:extLst>
          </p:cNvPr>
          <p:cNvSpPr txBox="1"/>
          <p:nvPr/>
        </p:nvSpPr>
        <p:spPr bwMode="auto">
          <a:xfrm>
            <a:off x="9242509" y="4656228"/>
            <a:ext cx="731290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600" dirty="0"/>
              <a:t>(BEA)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183A679-778A-7D49-BFE8-D481A6088AF9}"/>
              </a:ext>
            </a:extLst>
          </p:cNvPr>
          <p:cNvGrpSpPr/>
          <p:nvPr/>
        </p:nvGrpSpPr>
        <p:grpSpPr>
          <a:xfrm>
            <a:off x="38200" y="5101517"/>
            <a:ext cx="2042356" cy="1078239"/>
            <a:chOff x="38200" y="5092808"/>
            <a:chExt cx="2042356" cy="1078239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4EC33B77-C529-984A-9671-E8BA54705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200" y="5092808"/>
              <a:ext cx="2042356" cy="988370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85CF8490-C295-3540-9079-DE7AFD902CEE}"/>
                </a:ext>
              </a:extLst>
            </p:cNvPr>
            <p:cNvSpPr txBox="1"/>
            <p:nvPr/>
          </p:nvSpPr>
          <p:spPr bwMode="auto">
            <a:xfrm>
              <a:off x="227013" y="5924826"/>
              <a:ext cx="1446230" cy="24622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D. </a:t>
              </a:r>
              <a:r>
                <a:rPr lang="en-US" sz="1000" dirty="0" err="1"/>
                <a:t>Ondreka</a:t>
              </a:r>
              <a:r>
                <a:rPr lang="en-US" sz="1000" dirty="0"/>
                <a:t>. MT, 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4044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89180568" name="Grafik 13"/>
          <p:cNvPicPr>
            <a:picLocks noChangeAspect="1"/>
          </p:cNvPicPr>
          <p:nvPr/>
        </p:nvPicPr>
        <p:blipFill rotWithShape="1">
          <a:blip r:embed="rId3"/>
          <a:srcRect t="7492" b="8427"/>
          <a:stretch/>
        </p:blipFill>
        <p:spPr bwMode="auto">
          <a:xfrm>
            <a:off x="6411467" y="2210694"/>
            <a:ext cx="5600160" cy="3327401"/>
          </a:xfrm>
          <a:prstGeom prst="rect">
            <a:avLst/>
          </a:prstGeom>
        </p:spPr>
      </p:pic>
      <p:sp>
        <p:nvSpPr>
          <p:cNvPr id="128135723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err="1"/>
              <a:t>GeOFF</a:t>
            </a:r>
            <a:r>
              <a:rPr lang="en-US"/>
              <a:t> at GSI</a:t>
            </a:r>
            <a:endParaRPr/>
          </a:p>
        </p:txBody>
      </p:sp>
      <p:sp>
        <p:nvSpPr>
          <p:cNvPr id="162698131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5CBDDA-5CCF-8748-8988-9DC6C8981774}" type="slidenum">
              <a:rPr lang="de-DE"/>
              <a:t>4</a:t>
            </a:fld>
            <a:endParaRPr lang="de-DE"/>
          </a:p>
        </p:txBody>
      </p:sp>
      <p:sp>
        <p:nvSpPr>
          <p:cNvPr id="1055339980" name="Datumsplatzhalter 4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S. Appel - APH</a:t>
            </a:r>
            <a:endParaRPr/>
          </a:p>
        </p:txBody>
      </p:sp>
      <p:sp>
        <p:nvSpPr>
          <p:cNvPr id="965728555" name="Fußzeilenplatzhalter 5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 algn="l">
              <a:defRPr/>
            </a:pPr>
            <a:r>
              <a:rPr lang="en-US" dirty="0"/>
              <a:t>Accelerator Seminar</a:t>
            </a:r>
            <a:endParaRPr lang="de-DE" dirty="0"/>
          </a:p>
        </p:txBody>
      </p:sp>
      <p:pic>
        <p:nvPicPr>
          <p:cNvPr id="1171472665" name="Google Shape;61;p1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6934945" y="108825"/>
            <a:ext cx="1781700" cy="8736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0373777" name="Google Shape;85;p7"/>
          <p:cNvSpPr/>
          <p:nvPr/>
        </p:nvSpPr>
        <p:spPr bwMode="auto">
          <a:xfrm>
            <a:off x="576125" y="1892684"/>
            <a:ext cx="6080169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Clr>
                <a:srgbClr val="FFC000"/>
              </a:buClr>
              <a:buSzPts val="1600"/>
              <a:buFont typeface="Wingdings" pitchFamily="2" charset="2"/>
              <a:buChar char="§"/>
              <a:defRPr/>
            </a:pPr>
            <a:r>
              <a:rPr lang="en-US" sz="16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P</a:t>
            </a: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ython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-based framework</a:t>
            </a:r>
            <a:endParaRPr dirty="0"/>
          </a:p>
          <a:p>
            <a:pPr marL="285750" indent="-285750">
              <a:buClr>
                <a:srgbClr val="FFC000"/>
              </a:buClr>
              <a:buSzPts val="1600"/>
              <a:buFont typeface="Wingdings" pitchFamily="2" charset="2"/>
              <a:buChar char="§"/>
              <a:defRPr/>
            </a:pP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Clr>
                <a:srgbClr val="FFC000"/>
              </a:buClr>
              <a:buSzPts val="16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lists, </a:t>
            </a:r>
            <a:r>
              <a:rPr lang="en-US" sz="1600" u="sng" dirty="0">
                <a:solidFill>
                  <a:srgbClr val="000000"/>
                </a:solidFill>
                <a:latin typeface="Arial"/>
                <a:cs typeface="Arial"/>
              </a:rPr>
              <a:t>configures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and runs optimization problems</a:t>
            </a:r>
            <a:endParaRPr dirty="0"/>
          </a:p>
          <a:p>
            <a:pPr marL="285750" indent="-285750">
              <a:buClr>
                <a:srgbClr val="FFC000"/>
              </a:buClr>
              <a:buSzPts val="1600"/>
              <a:buFont typeface="Wingdings" pitchFamily="2" charset="2"/>
              <a:buChar char="§"/>
              <a:defRPr/>
            </a:pP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Clr>
                <a:srgbClr val="FFC000"/>
              </a:buClr>
              <a:buSzPts val="16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standardized interfaces and adapters for various packages </a:t>
            </a:r>
            <a:b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via Common Optimization Interfaces </a:t>
            </a:r>
            <a:endParaRPr dirty="0"/>
          </a:p>
          <a:p>
            <a:pPr marL="285750" indent="-285750">
              <a:buClr>
                <a:srgbClr val="FFC000"/>
              </a:buClr>
              <a:buSzPts val="1600"/>
              <a:buFont typeface="Wingdings" pitchFamily="2" charset="2"/>
              <a:buChar char="§"/>
              <a:defRPr/>
            </a:pP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Clr>
                <a:srgbClr val="FFC000"/>
              </a:buClr>
              <a:buSzPts val="16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Optimization problems formulated as </a:t>
            </a:r>
            <a:r>
              <a:rPr lang="en-US" sz="1600" dirty="0">
                <a:solidFill>
                  <a:srgbClr val="FF0000"/>
                </a:solidFill>
              </a:rPr>
              <a:t>environment (classes)</a:t>
            </a:r>
            <a:br>
              <a:rPr lang="en-US" sz="1600" dirty="0">
                <a:latin typeface="Arial"/>
                <a:cs typeface="Arial"/>
              </a:rPr>
            </a:br>
            <a:r>
              <a:rPr lang="en-US" sz="1600" dirty="0">
                <a:latin typeface="Arial"/>
                <a:cs typeface="Arial"/>
              </a:rPr>
              <a:t>(allow optimization of very complex problems)</a:t>
            </a:r>
            <a:endParaRPr dirty="0">
              <a:solidFill>
                <a:srgbClr val="FF0000"/>
              </a:solidFill>
            </a:endParaRPr>
          </a:p>
          <a:p>
            <a:pPr marL="285750" indent="-285750">
              <a:buClr>
                <a:srgbClr val="FFC000"/>
              </a:buClr>
              <a:buSzPts val="1600"/>
              <a:buFont typeface="Wingdings" pitchFamily="2" charset="2"/>
              <a:buChar char="§"/>
              <a:defRPr/>
            </a:pP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Clr>
                <a:srgbClr val="FFC000"/>
              </a:buClr>
              <a:buSzPts val="16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Class contains logic for live plotting, data logging, </a:t>
            </a:r>
            <a:b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and communication with LSA, FESA </a:t>
            </a:r>
            <a:b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i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and the Device Access system</a:t>
            </a:r>
            <a:endParaRPr i="1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Clr>
                <a:srgbClr val="FFC000"/>
              </a:buClr>
              <a:buSzPts val="1600"/>
              <a:buFont typeface="Wingdings" pitchFamily="2" charset="2"/>
              <a:buChar char="§"/>
              <a:defRPr/>
            </a:pP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Clr>
                <a:srgbClr val="FFC000"/>
              </a:buClr>
              <a:buSzPts val="16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Quick adaptation of code and on-the-fly during shifts:</a:t>
            </a:r>
            <a:b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This is made easy due to flexibility of the framework.</a:t>
            </a:r>
            <a:endParaRPr lang="en-US" sz="16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27041412" name="Google Shape;88;p7"/>
          <p:cNvSpPr txBox="1"/>
          <p:nvPr/>
        </p:nvSpPr>
        <p:spPr bwMode="auto">
          <a:xfrm>
            <a:off x="330202" y="6003882"/>
            <a:ext cx="7732130" cy="43085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err="1">
                <a:solidFill>
                  <a:srgbClr val="333333"/>
                </a:solidFill>
              </a:rPr>
              <a:t>GeOFF</a:t>
            </a:r>
            <a:r>
              <a:rPr lang="en-US" sz="1600" b="1">
                <a:solidFill>
                  <a:srgbClr val="333333"/>
                </a:solidFill>
              </a:rPr>
              <a:t> Development/Distribution/Maintenance (P. </a:t>
            </a:r>
            <a:r>
              <a:rPr lang="en-US" sz="1600" b="1" err="1">
                <a:solidFill>
                  <a:srgbClr val="333333"/>
                </a:solidFill>
              </a:rPr>
              <a:t>Madysa</a:t>
            </a:r>
            <a:r>
              <a:rPr lang="en-US" sz="1600" b="1">
                <a:solidFill>
                  <a:srgbClr val="333333"/>
                </a:solidFill>
              </a:rPr>
              <a:t>, APH, EU funded)</a:t>
            </a:r>
            <a:endParaRPr sz="1600" b="1">
              <a:solidFill>
                <a:srgbClr val="333333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5997B7A-2BCE-2548-88DB-30AE696F615F}"/>
              </a:ext>
            </a:extLst>
          </p:cNvPr>
          <p:cNvSpPr/>
          <p:nvPr/>
        </p:nvSpPr>
        <p:spPr>
          <a:xfrm>
            <a:off x="9590464" y="6234684"/>
            <a:ext cx="36263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err="1">
                <a:solidFill>
                  <a:schemeClr val="bg1">
                    <a:lumMod val="65000"/>
                  </a:schemeClr>
                </a:solidFill>
              </a:rPr>
              <a:t>Madysa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, Appel et al. </a:t>
            </a:r>
            <a:r>
              <a:rPr lang="de-DE" sz="1000" dirty="0" err="1">
                <a:solidFill>
                  <a:schemeClr val="bg1">
                    <a:lumMod val="65000"/>
                  </a:schemeClr>
                </a:solidFill>
              </a:rPr>
              <a:t>arXiv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, 2506.03796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doi.org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/10.1016/j.softx.2025.102335</a:t>
            </a:r>
          </a:p>
        </p:txBody>
      </p:sp>
      <p:sp>
        <p:nvSpPr>
          <p:cNvPr id="2134398917" name="Google Shape;86;p7"/>
          <p:cNvSpPr/>
          <p:nvPr/>
        </p:nvSpPr>
        <p:spPr bwMode="auto">
          <a:xfrm>
            <a:off x="2146640" y="1204057"/>
            <a:ext cx="864699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1400"/>
              <a:defRPr/>
            </a:pPr>
            <a:r>
              <a:rPr lang="en-US" b="1" dirty="0">
                <a:solidFill>
                  <a:srgbClr val="FF0000"/>
                </a:solidFill>
              </a:rPr>
              <a:t>Additional ingredient</a:t>
            </a:r>
            <a:r>
              <a:rPr lang="en-US" b="1" dirty="0"/>
              <a:t>: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Generic Optimization Frontend &amp; Framework (</a:t>
            </a:r>
            <a:r>
              <a:rPr lang="en-US" b="1" dirty="0" err="1">
                <a:solidFill>
                  <a:srgbClr val="000000"/>
                </a:solidFill>
                <a:latin typeface="Arial"/>
                <a:cs typeface="Arial"/>
              </a:rPr>
              <a:t>GeOFF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br>
              <a:rPr lang="en-US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GeOFF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is a widely used framework </a:t>
            </a:r>
            <a:r>
              <a:rPr lang="en-US" dirty="0">
                <a:solidFill>
                  <a:srgbClr val="000000"/>
                </a:solidFill>
                <a:cs typeface="Arial"/>
              </a:rPr>
              <a:t>for deploying automation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at CERN </a:t>
            </a:r>
            <a:endParaRPr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354;p48">
            <a:extLst>
              <a:ext uri="{FF2B5EF4-FFF2-40B4-BE49-F238E27FC236}">
                <a16:creationId xmlns:a16="http://schemas.microsoft.com/office/drawing/2014/main" id="{BACA1B93-9F83-AA45-BA91-A5D21403058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83791" y="3596224"/>
            <a:ext cx="4347862" cy="29627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885821-4FC4-814A-957E-62E04FAD4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dk1"/>
                </a:solidFill>
              </a:rPr>
              <a:t>Automation of </a:t>
            </a:r>
            <a:r>
              <a:rPr lang="en-US" dirty="0"/>
              <a:t>MIT adjustment and optimization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AF22DC6-9E37-3942-9865-12B5997CC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CBDDA-5CCF-8748-8988-9DC6C8981774}" type="slidenum">
              <a:rPr lang="en-US" smtClean="0"/>
              <a:t>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979F5F-674A-B147-92C5-FC01110AD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Accelerator Seminar</a:t>
            </a:r>
          </a:p>
        </p:txBody>
      </p:sp>
      <p:grpSp>
        <p:nvGrpSpPr>
          <p:cNvPr id="6" name="Gruppieren 18">
            <a:extLst>
              <a:ext uri="{FF2B5EF4-FFF2-40B4-BE49-F238E27FC236}">
                <a16:creationId xmlns:a16="http://schemas.microsoft.com/office/drawing/2014/main" id="{8F171EEF-D768-8543-AFC6-ED17505C6607}"/>
              </a:ext>
            </a:extLst>
          </p:cNvPr>
          <p:cNvGrpSpPr/>
          <p:nvPr/>
        </p:nvGrpSpPr>
        <p:grpSpPr bwMode="auto">
          <a:xfrm>
            <a:off x="8163241" y="1637613"/>
            <a:ext cx="3267476" cy="2089523"/>
            <a:chOff x="1266415" y="2938537"/>
            <a:chExt cx="3267476" cy="2089523"/>
          </a:xfrm>
        </p:grpSpPr>
        <p:grpSp>
          <p:nvGrpSpPr>
            <p:cNvPr id="7" name="Google Shape;116;p9">
              <a:extLst>
                <a:ext uri="{FF2B5EF4-FFF2-40B4-BE49-F238E27FC236}">
                  <a16:creationId xmlns:a16="http://schemas.microsoft.com/office/drawing/2014/main" id="{C3552D54-87BD-6843-BF29-67F4AE720A79}"/>
                </a:ext>
              </a:extLst>
            </p:cNvPr>
            <p:cNvGrpSpPr/>
            <p:nvPr/>
          </p:nvGrpSpPr>
          <p:grpSpPr bwMode="auto">
            <a:xfrm>
              <a:off x="1266415" y="2938537"/>
              <a:ext cx="3267476" cy="1714216"/>
              <a:chOff x="7328887" y="1128025"/>
              <a:chExt cx="3267476" cy="1714216"/>
            </a:xfrm>
          </p:grpSpPr>
          <p:pic>
            <p:nvPicPr>
              <p:cNvPr id="9" name="Google Shape;117;p9">
                <a:extLst>
                  <a:ext uri="{FF2B5EF4-FFF2-40B4-BE49-F238E27FC236}">
                    <a16:creationId xmlns:a16="http://schemas.microsoft.com/office/drawing/2014/main" id="{446970F7-9EBB-D841-B3EE-A49680536490}"/>
                  </a:ext>
                </a:extLst>
              </p:cNvPr>
              <p:cNvPicPr/>
              <p:nvPr/>
            </p:nvPicPr>
            <p:blipFill>
              <a:blip r:embed="rId3">
                <a:alphaModFix/>
              </a:blip>
              <a:srcRect l="3544" r="3548" b="5938"/>
              <a:stretch/>
            </p:blipFill>
            <p:spPr bwMode="auto">
              <a:xfrm>
                <a:off x="7328887" y="1128025"/>
                <a:ext cx="3267476" cy="1686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Google Shape;118;p9">
                <a:extLst>
                  <a:ext uri="{FF2B5EF4-FFF2-40B4-BE49-F238E27FC236}">
                    <a16:creationId xmlns:a16="http://schemas.microsoft.com/office/drawing/2014/main" id="{96DEE4EC-6D83-2B4E-B70E-47D819D0818E}"/>
                  </a:ext>
                </a:extLst>
              </p:cNvPr>
              <p:cNvSpPr txBox="1"/>
              <p:nvPr/>
            </p:nvSpPr>
            <p:spPr bwMode="auto">
              <a:xfrm>
                <a:off x="9202880" y="1205146"/>
                <a:ext cx="26962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  <a:defRPr/>
                </a:pP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rPr>
                  <a:t>1</a:t>
                </a:r>
                <a:endPara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Google Shape;119;p9">
                <a:extLst>
                  <a:ext uri="{FF2B5EF4-FFF2-40B4-BE49-F238E27FC236}">
                    <a16:creationId xmlns:a16="http://schemas.microsoft.com/office/drawing/2014/main" id="{7E0A2C8A-457F-E04D-B041-16201ACC6B58}"/>
                  </a:ext>
                </a:extLst>
              </p:cNvPr>
              <p:cNvSpPr txBox="1"/>
              <p:nvPr/>
            </p:nvSpPr>
            <p:spPr bwMode="auto">
              <a:xfrm>
                <a:off x="9215122" y="2565242"/>
                <a:ext cx="43645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  <a:defRPr/>
                </a:pP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rPr>
                  <a:t>5</a:t>
                </a:r>
                <a:endPara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" name="Google Shape;120;p9">
                <a:extLst>
                  <a:ext uri="{FF2B5EF4-FFF2-40B4-BE49-F238E27FC236}">
                    <a16:creationId xmlns:a16="http://schemas.microsoft.com/office/drawing/2014/main" id="{2D7740E3-2B40-874D-A474-CE9C1CF23D2B}"/>
                  </a:ext>
                </a:extLst>
              </p:cNvPr>
              <p:cNvSpPr txBox="1"/>
              <p:nvPr/>
            </p:nvSpPr>
            <p:spPr bwMode="auto">
              <a:xfrm>
                <a:off x="9193416" y="1383192"/>
                <a:ext cx="43645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  <a:defRPr/>
                </a:pP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rPr>
                  <a:t>2</a:t>
                </a:r>
                <a:endPara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" name="Google Shape;121;p9">
                <a:extLst>
                  <a:ext uri="{FF2B5EF4-FFF2-40B4-BE49-F238E27FC236}">
                    <a16:creationId xmlns:a16="http://schemas.microsoft.com/office/drawing/2014/main" id="{4AA54047-B87E-A447-A6E3-F15447E3B94D}"/>
                  </a:ext>
                </a:extLst>
              </p:cNvPr>
              <p:cNvSpPr txBox="1"/>
              <p:nvPr/>
            </p:nvSpPr>
            <p:spPr bwMode="auto">
              <a:xfrm>
                <a:off x="9220078" y="2381292"/>
                <a:ext cx="43645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  <a:defRPr/>
                </a:pP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rPr>
                  <a:t>4</a:t>
                </a:r>
                <a:endPara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Google Shape;122;p9">
                <a:extLst>
                  <a:ext uri="{FF2B5EF4-FFF2-40B4-BE49-F238E27FC236}">
                    <a16:creationId xmlns:a16="http://schemas.microsoft.com/office/drawing/2014/main" id="{3A4345C4-6C0A-A242-AD5D-B9CC9DE8E91A}"/>
                  </a:ext>
                </a:extLst>
              </p:cNvPr>
              <p:cNvSpPr txBox="1"/>
              <p:nvPr/>
            </p:nvSpPr>
            <p:spPr bwMode="auto">
              <a:xfrm>
                <a:off x="9208520" y="1718858"/>
                <a:ext cx="26962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  <a:defRPr/>
                </a:pP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rPr>
                  <a:t>3</a:t>
                </a:r>
                <a:endPara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85CB5D60-C918-9542-870B-B8216D990DBF}"/>
                </a:ext>
              </a:extLst>
            </p:cNvPr>
            <p:cNvSpPr txBox="1"/>
            <p:nvPr/>
          </p:nvSpPr>
          <p:spPr bwMode="auto">
            <a:xfrm>
              <a:off x="1447074" y="4658728"/>
              <a:ext cx="3086817" cy="369332"/>
            </a:xfrm>
            <a:prstGeom prst="rect">
              <a:avLst/>
            </a:prstGeom>
            <a:grpFill/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>
                <a:defRPr/>
              </a:pPr>
              <a:r>
                <a:rPr lang="en-US" dirty="0"/>
                <a:t>+ 4 TK Steers (+ 2 Quads)</a:t>
              </a:r>
            </a:p>
          </p:txBody>
        </p:sp>
      </p:grpSp>
      <p:sp>
        <p:nvSpPr>
          <p:cNvPr id="16" name="Google Shape;346;p48">
            <a:extLst>
              <a:ext uri="{FF2B5EF4-FFF2-40B4-BE49-F238E27FC236}">
                <a16:creationId xmlns:a16="http://schemas.microsoft.com/office/drawing/2014/main" id="{9563CF60-4FF0-3F42-80CA-ED4C9596E4F4}"/>
              </a:ext>
            </a:extLst>
          </p:cNvPr>
          <p:cNvSpPr txBox="1">
            <a:spLocks/>
          </p:cNvSpPr>
          <p:nvPr/>
        </p:nvSpPr>
        <p:spPr bwMode="auto">
          <a:xfrm>
            <a:off x="251951" y="1310290"/>
            <a:ext cx="6837814" cy="2005262"/>
          </a:xfrm>
          <a:prstGeom prst="rect">
            <a:avLst/>
          </a:prstGeom>
        </p:spPr>
        <p:txBody>
          <a:bodyPr spcFirstLastPara="1" vert="horz" wrap="square" lIns="79125" tIns="39550" rIns="79125" bIns="39550" rtlCol="0" anchor="t" anchorCtr="0">
            <a:noAutofit/>
          </a:bodyPr>
          <a:lstStyle>
            <a:lvl1pPr marL="342890" indent="-342890" algn="l" defTabSz="457189">
              <a:spcBef>
                <a:spcPts val="0"/>
              </a:spcBef>
              <a:buClr>
                <a:srgbClr val="FDBB63"/>
              </a:buClr>
              <a:buFont typeface="Wingdings"/>
              <a:buChar char="§"/>
              <a:defRPr sz="24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32" indent="-285744" algn="l" defTabSz="457189">
              <a:spcBef>
                <a:spcPts val="0"/>
              </a:spcBef>
              <a:buClr>
                <a:srgbClr val="FDBB63"/>
              </a:buClr>
              <a:buFont typeface="Wingdings"/>
              <a:buChar char="§"/>
              <a:defRPr sz="20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2971" indent="-228594" algn="l" defTabSz="457189">
              <a:spcBef>
                <a:spcPts val="0"/>
              </a:spcBef>
              <a:buClr>
                <a:srgbClr val="FDBB63"/>
              </a:buClr>
              <a:buFont typeface="Wingdings"/>
              <a:buChar char="§"/>
              <a:defRPr sz="18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160" indent="-228594" algn="l" defTabSz="457189">
              <a:spcBef>
                <a:spcPts val="0"/>
              </a:spcBef>
              <a:buClr>
                <a:srgbClr val="FDBB63"/>
              </a:buClr>
              <a:buFont typeface="Wingdings"/>
              <a:buChar char="§"/>
              <a:defRPr sz="16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349" indent="-228594" algn="l" defTabSz="457189">
              <a:spcBef>
                <a:spcPts val="0"/>
              </a:spcBef>
              <a:buClr>
                <a:srgbClr val="FDBB63"/>
              </a:buClr>
              <a:buFont typeface="Wingdings"/>
              <a:buChar char="§"/>
              <a:defRPr sz="14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536" indent="-228594" algn="l" defTabSz="457189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700" indent="-279400">
              <a:lnSpc>
                <a:spcPct val="150000"/>
              </a:lnSpc>
              <a:buSzPts val="1400"/>
            </a:pPr>
            <a:r>
              <a:rPr lang="en-US" sz="1600" b="1" dirty="0"/>
              <a:t>Usually</a:t>
            </a:r>
            <a:r>
              <a:rPr lang="en-US" sz="1600" dirty="0"/>
              <a:t> is MTI optimized manually with varying success</a:t>
            </a:r>
          </a:p>
          <a:p>
            <a:pPr marL="393700" indent="-279400">
              <a:lnSpc>
                <a:spcPct val="150000"/>
              </a:lnSpc>
              <a:buSzPts val="1400"/>
            </a:pPr>
            <a:r>
              <a:rPr lang="en-US" sz="1600" b="1" dirty="0"/>
              <a:t>Idea</a:t>
            </a:r>
            <a:r>
              <a:rPr lang="en-US" sz="1600" dirty="0"/>
              <a:t>: Automated optimization of MTI </a:t>
            </a:r>
          </a:p>
          <a:p>
            <a:pPr marL="787400" lvl="1" indent="-279400">
              <a:buSzPts val="1400"/>
            </a:pPr>
            <a:r>
              <a:rPr lang="en-US" sz="1600" dirty="0"/>
              <a:t>with numerical optimizer (BOBYQA) + ML</a:t>
            </a:r>
          </a:p>
          <a:p>
            <a:pPr marL="787400" lvl="1" indent="-279400">
              <a:buSzPts val="1400"/>
            </a:pPr>
            <a:r>
              <a:rPr lang="en-US" sz="1600" dirty="0"/>
              <a:t>by using </a:t>
            </a:r>
            <a:r>
              <a:rPr lang="en-US" sz="1600" dirty="0" err="1"/>
              <a:t>GeOFF</a:t>
            </a:r>
            <a:r>
              <a:rPr lang="en-US" sz="1600" dirty="0"/>
              <a:t> and python bridge</a:t>
            </a:r>
          </a:p>
          <a:p>
            <a:pPr marL="787400" lvl="1" indent="-279400">
              <a:buSzPts val="1400"/>
            </a:pPr>
            <a:r>
              <a:rPr lang="en-US" sz="1600" dirty="0"/>
              <a:t>Aim: low loss injection over many turns</a:t>
            </a:r>
          </a:p>
          <a:p>
            <a:pPr marL="787400" lvl="1" indent="-279400">
              <a:buSzPts val="1400"/>
            </a:pPr>
            <a:r>
              <a:rPr lang="en-US" sz="1600" dirty="0"/>
              <a:t>Bounds and constraints for parameters can be included</a:t>
            </a:r>
          </a:p>
        </p:txBody>
      </p:sp>
      <p:sp>
        <p:nvSpPr>
          <p:cNvPr id="17" name="Google Shape;123;g2311a8b4c26_0_22">
            <a:extLst>
              <a:ext uri="{FF2B5EF4-FFF2-40B4-BE49-F238E27FC236}">
                <a16:creationId xmlns:a16="http://schemas.microsoft.com/office/drawing/2014/main" id="{F57E629E-D57F-A648-BD12-41809357B818}"/>
              </a:ext>
            </a:extLst>
          </p:cNvPr>
          <p:cNvSpPr txBox="1"/>
          <p:nvPr/>
        </p:nvSpPr>
        <p:spPr>
          <a:xfrm>
            <a:off x="7536956" y="1251277"/>
            <a:ext cx="4520045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600" dirty="0"/>
              <a:t>Variables controlled by the numerical optimizer</a:t>
            </a:r>
          </a:p>
        </p:txBody>
      </p:sp>
      <p:sp>
        <p:nvSpPr>
          <p:cNvPr id="21" name="Datumsplatzhalter 4">
            <a:extLst>
              <a:ext uri="{FF2B5EF4-FFF2-40B4-BE49-F238E27FC236}">
                <a16:creationId xmlns:a16="http://schemas.microsoft.com/office/drawing/2014/main" id="{AC77828C-99E1-BD4C-9D1A-3F1E70001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8063" y="6552644"/>
            <a:ext cx="1546987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S. Appel - APH</a:t>
            </a: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AA4C5CFD-51A2-7540-931B-4CAC5386807B}"/>
              </a:ext>
            </a:extLst>
          </p:cNvPr>
          <p:cNvGrpSpPr/>
          <p:nvPr/>
        </p:nvGrpSpPr>
        <p:grpSpPr>
          <a:xfrm>
            <a:off x="1013301" y="3265414"/>
            <a:ext cx="4557865" cy="3409134"/>
            <a:chOff x="1013301" y="3233515"/>
            <a:chExt cx="4557865" cy="3409134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FA20E6EF-9D17-714E-8CD7-DCFB75E7C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3301" y="3233515"/>
              <a:ext cx="4557865" cy="3409134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AB2DE17D-25C7-AA40-8EC3-BF7BD07FC0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873" t="21334" r="6507" b="34094"/>
            <a:stretch/>
          </p:blipFill>
          <p:spPr>
            <a:xfrm>
              <a:off x="2147775" y="4512786"/>
              <a:ext cx="1807537" cy="61299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A6CA52BE-3FAF-5A4E-B7E6-F45F5F6D7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37861" y="4651555"/>
              <a:ext cx="1198617" cy="4745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4513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7291799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solidFill>
                  <a:schemeClr val="dk1"/>
                </a:solidFill>
              </a:rPr>
              <a:t>Automation of </a:t>
            </a:r>
            <a:r>
              <a:rPr lang="en-US">
                <a:solidFill>
                  <a:srgbClr val="000000"/>
                </a:solidFill>
              </a:rPr>
              <a:t>Multi-Turn Injection </a:t>
            </a:r>
            <a:endParaRPr lang="en-US"/>
          </a:p>
        </p:txBody>
      </p:sp>
      <p:sp>
        <p:nvSpPr>
          <p:cNvPr id="516850019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5CBDDA-5CCF-8748-8988-9DC6C8981774}" type="slidenum">
              <a:rPr lang="en-US"/>
              <a:t>6</a:t>
            </a:fld>
            <a:endParaRPr lang="en-US"/>
          </a:p>
        </p:txBody>
      </p:sp>
      <p:sp>
        <p:nvSpPr>
          <p:cNvPr id="189665208" name="Datumsplatzhalter 4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S. Appel - APH</a:t>
            </a:r>
            <a:endParaRPr/>
          </a:p>
        </p:txBody>
      </p:sp>
      <p:sp>
        <p:nvSpPr>
          <p:cNvPr id="701599605" name="Fußzeilenplatzhalter 5"/>
          <p:cNvSpPr>
            <a:spLocks noGrp="1"/>
          </p:cNvSpPr>
          <p:nvPr>
            <p:ph type="ftr" sz="quarter" idx="3"/>
          </p:nvPr>
        </p:nvSpPr>
        <p:spPr bwMode="auto"/>
        <p:txBody>
          <a:bodyPr/>
          <a:lstStyle/>
          <a:p>
            <a:pPr algn="l">
              <a:defRPr/>
            </a:pPr>
            <a:r>
              <a:rPr lang="en-US" dirty="0"/>
              <a:t>Accelerator Seminar</a:t>
            </a:r>
            <a:endParaRPr dirty="0"/>
          </a:p>
        </p:txBody>
      </p:sp>
      <p:sp>
        <p:nvSpPr>
          <p:cNvPr id="1383626653" name="Google Shape;115;p9"/>
          <p:cNvSpPr txBox="1"/>
          <p:nvPr/>
        </p:nvSpPr>
        <p:spPr bwMode="auto">
          <a:xfrm>
            <a:off x="374508" y="2230912"/>
            <a:ext cx="6214875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96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None/>
              <a:defRPr/>
            </a:pPr>
            <a:endParaRPr lang="en-US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285750" indent="-285750">
              <a:buClr>
                <a:srgbClr val="FFC000"/>
              </a:buClr>
              <a:buSzPts val="1400"/>
              <a:buFont typeface="Wingdings"/>
              <a:buChar char="§"/>
              <a:defRPr/>
            </a:pPr>
            <a:r>
              <a:rPr lang="en-US" sz="1600" dirty="0"/>
              <a:t>150 iterations required, which took about 30 minutes.</a:t>
            </a:r>
            <a:br>
              <a:rPr lang="en-US" sz="1600" dirty="0"/>
            </a:br>
            <a:r>
              <a:rPr lang="en-US" sz="1600" dirty="0"/>
              <a:t>(depending on cycle time, LSA reaction time, and averaging)</a:t>
            </a:r>
          </a:p>
          <a:p>
            <a:pPr marL="285750" marR="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Wingdings"/>
              <a:buChar char="§"/>
              <a:defRPr/>
            </a:pPr>
            <a:endParaRPr lang="en-US" sz="1600" dirty="0"/>
          </a:p>
          <a:p>
            <a:pPr marL="285750" lvl="0" indent="-285750">
              <a:buClr>
                <a:srgbClr val="FFC000"/>
              </a:buClr>
              <a:buSzPts val="1400"/>
              <a:buFont typeface="Wingdings"/>
              <a:buChar char="§"/>
              <a:defRPr/>
            </a:pPr>
            <a:r>
              <a:rPr lang="en-US" sz="1600" dirty="0"/>
              <a:t>1 iteration = median of 3 evaluations (to reduce variance)</a:t>
            </a:r>
            <a:endParaRPr lang="en-US" dirty="0"/>
          </a:p>
          <a:p>
            <a:pPr marL="285750" lvl="0" indent="-285750">
              <a:buClr>
                <a:srgbClr val="FFC000"/>
              </a:buClr>
              <a:buSzPts val="1400"/>
              <a:buFont typeface="Wingdings"/>
              <a:buChar char="§"/>
              <a:defRPr/>
            </a:pPr>
            <a:endParaRPr lang="en-US" sz="1600" dirty="0"/>
          </a:p>
          <a:p>
            <a:pPr marL="285750" lvl="0" indent="-285750">
              <a:buClr>
                <a:srgbClr val="FFC000"/>
              </a:buClr>
              <a:buSzPts val="1400"/>
              <a:buFont typeface="Wingdings"/>
              <a:buChar char="§"/>
              <a:defRPr/>
            </a:pPr>
            <a:r>
              <a:rPr lang="en-US" sz="1600" dirty="0"/>
              <a:t>gray area = initialization phase of algorithm.</a:t>
            </a:r>
          </a:p>
          <a:p>
            <a:pPr marL="285750" lvl="0" indent="-285750">
              <a:buClr>
                <a:srgbClr val="FFC000"/>
              </a:buClr>
              <a:buSzPts val="1400"/>
              <a:buFont typeface="Wingdings"/>
              <a:buChar char="§"/>
              <a:defRPr/>
            </a:pPr>
            <a:endParaRPr lang="en-US" sz="1600" dirty="0"/>
          </a:p>
          <a:p>
            <a:pPr marL="285750" marR="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Wingdings"/>
              <a:buChar char="§"/>
              <a:defRPr/>
            </a:pPr>
            <a:r>
              <a:rPr lang="en-US" sz="1600" dirty="0">
                <a:solidFill>
                  <a:srgbClr val="FF0000"/>
                </a:solidFill>
              </a:rPr>
              <a:t>Loss could be reduced from 30 % to 12 %</a:t>
            </a:r>
            <a:br>
              <a:rPr lang="en-US" sz="1600" dirty="0">
                <a:solidFill>
                  <a:srgbClr val="FF0000"/>
                </a:solidFill>
              </a:rPr>
            </a:br>
            <a:endParaRPr lang="en-US" sz="1600" dirty="0"/>
          </a:p>
        </p:txBody>
      </p:sp>
      <p:sp>
        <p:nvSpPr>
          <p:cNvPr id="1241365441" name="Google Shape;115;p9"/>
          <p:cNvSpPr txBox="1"/>
          <p:nvPr/>
        </p:nvSpPr>
        <p:spPr bwMode="auto">
          <a:xfrm>
            <a:off x="374509" y="1153734"/>
            <a:ext cx="63318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C000"/>
              </a:buClr>
              <a:buSzPts val="1400"/>
              <a:defRPr/>
            </a:pPr>
            <a:endParaRPr lang="en-US" sz="1600" dirty="0">
              <a:solidFill>
                <a:srgbClr val="333333"/>
              </a:solidFill>
              <a:ea typeface="Arial"/>
              <a:cs typeface="Arial"/>
            </a:endParaRPr>
          </a:p>
          <a:p>
            <a:pPr marL="285750" indent="-285750">
              <a:buClr>
                <a:srgbClr val="FFC000"/>
              </a:buClr>
              <a:buSzPts val="1400"/>
              <a:buFont typeface="Wingdings"/>
              <a:buChar char="§"/>
              <a:defRPr/>
            </a:pPr>
            <a:r>
              <a:rPr lang="en-US" sz="1600" dirty="0">
                <a:solidFill>
                  <a:srgbClr val="333333"/>
                </a:solidFill>
                <a:ea typeface="Arial"/>
                <a:cs typeface="Arial"/>
              </a:rPr>
              <a:t>Usually</a:t>
            </a:r>
            <a:r>
              <a:rPr lang="en-US" sz="1600" b="1" dirty="0">
                <a:solidFill>
                  <a:srgbClr val="333333"/>
                </a:solidFill>
                <a:ea typeface="Arial"/>
                <a:cs typeface="Arial"/>
              </a:rPr>
              <a:t>,</a:t>
            </a:r>
            <a:r>
              <a:rPr lang="en-US" sz="1600" dirty="0">
                <a:solidFill>
                  <a:srgbClr val="333333"/>
                </a:solidFill>
                <a:ea typeface="Arial"/>
                <a:cs typeface="Arial"/>
              </a:rPr>
              <a:t> MTI is optimized </a:t>
            </a:r>
            <a:r>
              <a:rPr lang="en-US" sz="1600" b="1" dirty="0">
                <a:solidFill>
                  <a:srgbClr val="333333"/>
                </a:solidFill>
                <a:ea typeface="Arial"/>
                <a:cs typeface="Arial"/>
              </a:rPr>
              <a:t>manually,</a:t>
            </a:r>
            <a:r>
              <a:rPr lang="en-US" sz="1600" dirty="0">
                <a:solidFill>
                  <a:srgbClr val="333333"/>
                </a:solidFill>
                <a:ea typeface="Arial"/>
                <a:cs typeface="Arial"/>
              </a:rPr>
              <a:t> with varying success</a:t>
            </a:r>
            <a:endParaRPr lang="en-US" sz="1600" dirty="0"/>
          </a:p>
          <a:p>
            <a:pPr marL="285750" indent="-285750">
              <a:buClr>
                <a:srgbClr val="FFC000"/>
              </a:buClr>
              <a:buSzPts val="1400"/>
              <a:buFont typeface="Wingdings"/>
              <a:buChar char="§"/>
              <a:defRPr/>
            </a:pPr>
            <a:endParaRPr lang="en-US" sz="1600" dirty="0"/>
          </a:p>
          <a:p>
            <a:pPr marL="285750" indent="-285750">
              <a:buClr>
                <a:srgbClr val="FFC000"/>
              </a:buClr>
              <a:buSzPts val="1400"/>
              <a:buFont typeface="Wingdings"/>
              <a:buChar char="§"/>
              <a:defRPr/>
            </a:pPr>
            <a:r>
              <a:rPr lang="en-US" sz="1600" dirty="0"/>
              <a:t>Using nine optimization parameters.</a:t>
            </a:r>
            <a:endParaRPr dirty="0"/>
          </a:p>
        </p:txBody>
      </p:sp>
      <p:sp>
        <p:nvSpPr>
          <p:cNvPr id="24433971" name="Textfeld 7"/>
          <p:cNvSpPr txBox="1"/>
          <p:nvPr/>
        </p:nvSpPr>
        <p:spPr bwMode="auto">
          <a:xfrm>
            <a:off x="7856968" y="5779134"/>
            <a:ext cx="3704860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1200"/>
              <a:t>(</a:t>
            </a:r>
            <a:r>
              <a:rPr lang="en-US" sz="1200">
                <a:solidFill>
                  <a:schemeClr val="bg1">
                    <a:lumMod val="65000"/>
                  </a:schemeClr>
                </a:solidFill>
              </a:rPr>
              <a:t>correction of loss calculation to earlier publications</a:t>
            </a:r>
            <a:r>
              <a:rPr lang="en-US" sz="1200"/>
              <a:t>)</a:t>
            </a:r>
            <a:endParaRPr/>
          </a:p>
        </p:txBody>
      </p:sp>
      <p:pic>
        <p:nvPicPr>
          <p:cNvPr id="1319088426" name="Google Shape;61;p1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934945" y="108825"/>
            <a:ext cx="1781700" cy="873649"/>
          </a:xfrm>
          <a:prstGeom prst="rect">
            <a:avLst/>
          </a:prstGeom>
          <a:noFill/>
          <a:ln>
            <a:noFill/>
          </a:ln>
        </p:spPr>
      </p:pic>
      <p:sp>
        <p:nvSpPr>
          <p:cNvPr id="1022247899" name="Rechteck 8"/>
          <p:cNvSpPr/>
          <p:nvPr/>
        </p:nvSpPr>
        <p:spPr bwMode="auto">
          <a:xfrm>
            <a:off x="374507" y="4880652"/>
            <a:ext cx="494127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Wingdings"/>
              <a:buChar char="§"/>
              <a:defRPr/>
            </a:pPr>
            <a:r>
              <a:rPr lang="en-US" sz="1600" dirty="0"/>
              <a:t>successful use of numerical optimizer BOBYQA</a:t>
            </a:r>
            <a:endParaRPr dirty="0"/>
          </a:p>
          <a:p>
            <a:pPr marL="285750" marR="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Wingdings"/>
              <a:buChar char="§"/>
              <a:defRPr/>
            </a:pPr>
            <a:endParaRPr lang="en-US" sz="1600" dirty="0"/>
          </a:p>
          <a:p>
            <a:pPr marL="285750" marR="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Wingdings"/>
              <a:buChar char="§"/>
              <a:defRPr/>
            </a:pPr>
            <a:r>
              <a:rPr lang="de-DE" sz="1600" dirty="0"/>
              <a:t>CON</a:t>
            </a:r>
            <a:r>
              <a:rPr lang="de-DE" dirty="0"/>
              <a:t>: </a:t>
            </a:r>
            <a:r>
              <a:rPr lang="en-US" sz="1600" dirty="0"/>
              <a:t>algorithm's internal model not reusable</a:t>
            </a:r>
            <a:endParaRPr dirty="0"/>
          </a:p>
        </p:txBody>
      </p:sp>
      <p:pic>
        <p:nvPicPr>
          <p:cNvPr id="428468487" name="Inhaltsplatzhalter 7"/>
          <p:cNvPicPr>
            <a:picLocks noGrp="1" noChangeAspect="1"/>
          </p:cNvPicPr>
          <p:nvPr>
            <p:ph idx="1"/>
          </p:nvPr>
        </p:nvPicPr>
        <p:blipFill>
          <a:blip r:embed="rId4"/>
          <a:stretch/>
        </p:blipFill>
        <p:spPr bwMode="auto">
          <a:xfrm>
            <a:off x="6296546" y="1724253"/>
            <a:ext cx="5511800" cy="41402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7B975A1-3F6C-FB4A-B740-BC64ECB7A038}"/>
              </a:ext>
            </a:extLst>
          </p:cNvPr>
          <p:cNvSpPr txBox="1"/>
          <p:nvPr/>
        </p:nvSpPr>
        <p:spPr bwMode="auto">
          <a:xfrm>
            <a:off x="183509" y="6352910"/>
            <a:ext cx="214401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200" dirty="0"/>
              <a:t>S. Appel, P. </a:t>
            </a:r>
            <a:r>
              <a:rPr lang="en-US" sz="1200" dirty="0" err="1"/>
              <a:t>Madysa</a:t>
            </a:r>
            <a:r>
              <a:rPr lang="en-US" sz="1200" dirty="0"/>
              <a:t>,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C25A44-7591-F04D-B71A-18A85D74B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GeOFF</a:t>
            </a:r>
            <a:r>
              <a:rPr lang="en-US"/>
              <a:t> GUI at GSI (1. June 2025)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BBACB6-A5CE-0D42-9731-AEF4EC145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CBDDA-5CCF-8748-8988-9DC6C8981774}" type="slidenum">
              <a:rPr lang="de-DE" smtClean="0"/>
              <a:t>7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ACE83A-E558-E649-8F58-F76F30042A3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S. Appel - APH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304474C-8924-7740-B42B-887383A33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Accelerator Seminar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173CC45-17E0-3441-AC80-962FF9D00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972" y="1678157"/>
            <a:ext cx="7996586" cy="449807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6A0F817-B6DE-464E-B009-8264FC17219A}"/>
              </a:ext>
            </a:extLst>
          </p:cNvPr>
          <p:cNvSpPr txBox="1"/>
          <p:nvPr/>
        </p:nvSpPr>
        <p:spPr bwMode="auto">
          <a:xfrm>
            <a:off x="227013" y="6317807"/>
            <a:ext cx="3212873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200" dirty="0"/>
              <a:t>P. </a:t>
            </a:r>
            <a:r>
              <a:rPr lang="en-US" sz="1200" dirty="0" err="1"/>
              <a:t>Madysa</a:t>
            </a:r>
            <a:r>
              <a:rPr lang="en-US" sz="1200" dirty="0"/>
              <a:t> , L. </a:t>
            </a:r>
            <a:r>
              <a:rPr lang="en-US" sz="1200" dirty="0" err="1"/>
              <a:t>Dingeldein</a:t>
            </a:r>
            <a:r>
              <a:rPr lang="en-US" sz="1200" dirty="0"/>
              <a:t>, S. Appel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E1E2613-970A-C64F-8B6D-E265B11A6A02}"/>
              </a:ext>
            </a:extLst>
          </p:cNvPr>
          <p:cNvSpPr txBox="1"/>
          <p:nvPr/>
        </p:nvSpPr>
        <p:spPr bwMode="auto">
          <a:xfrm>
            <a:off x="184005" y="1918658"/>
            <a:ext cx="3622451" cy="378565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en-US" sz="1600" b="1" dirty="0"/>
              <a:t>GUI – Easy to Use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1600" dirty="0"/>
              <a:t>Optimization context fully described by environment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1600" dirty="0"/>
              <a:t>Custom live plotting</a:t>
            </a:r>
          </a:p>
          <a:p>
            <a:pPr marL="742950" lvl="1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1600" dirty="0"/>
              <a:t>Tested multiple options </a:t>
            </a:r>
            <a:br>
              <a:rPr lang="en-US" sz="1600" dirty="0"/>
            </a:br>
            <a:r>
              <a:rPr lang="en-US" sz="1600" dirty="0"/>
              <a:t>for usability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endParaRPr lang="en-US" sz="1600" dirty="0"/>
          </a:p>
          <a:p>
            <a:pPr>
              <a:buClr>
                <a:srgbClr val="FFC000"/>
              </a:buClr>
            </a:pPr>
            <a:r>
              <a:rPr lang="en-US" sz="1600" b="1" dirty="0"/>
              <a:t>Workflow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1600" dirty="0"/>
              <a:t>Select:</a:t>
            </a:r>
          </a:p>
          <a:p>
            <a:pPr marL="742950" lvl="1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1600" dirty="0"/>
              <a:t>LSA context</a:t>
            </a:r>
          </a:p>
          <a:p>
            <a:pPr marL="742950" lvl="1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1600" dirty="0"/>
              <a:t>Problem environment </a:t>
            </a:r>
            <a:br>
              <a:rPr lang="en-US" sz="1600" dirty="0"/>
            </a:br>
            <a:r>
              <a:rPr lang="en-US" sz="1600" dirty="0"/>
              <a:t>(e.g., SIS injection)</a:t>
            </a:r>
          </a:p>
          <a:p>
            <a:pPr marL="742950" lvl="1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1600" dirty="0"/>
              <a:t>Algorithm</a:t>
            </a:r>
          </a:p>
          <a:p>
            <a:pPr marL="1200150" lvl="2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1600" dirty="0"/>
              <a:t>Configure if needed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1600" dirty="0"/>
              <a:t>Start/Stop optimization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0061232-60B3-E24E-B5E0-3B2D95F733A3}"/>
              </a:ext>
            </a:extLst>
          </p:cNvPr>
          <p:cNvSpPr txBox="1"/>
          <p:nvPr/>
        </p:nvSpPr>
        <p:spPr bwMode="auto">
          <a:xfrm>
            <a:off x="1048709" y="1251837"/>
            <a:ext cx="8468985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b="1" dirty="0"/>
              <a:t>Machine learning and numerical automation </a:t>
            </a:r>
            <a:r>
              <a:rPr lang="en-US" b="1" dirty="0">
                <a:solidFill>
                  <a:srgbClr val="FF0000"/>
                </a:solidFill>
              </a:rPr>
              <a:t>via intuitive GUI for operators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Google Shape;61;p1">
            <a:extLst>
              <a:ext uri="{FF2B5EF4-FFF2-40B4-BE49-F238E27FC236}">
                <a16:creationId xmlns:a16="http://schemas.microsoft.com/office/drawing/2014/main" id="{A484861A-A626-CD46-BD7D-D1EAD1FF305A}"/>
              </a:ext>
            </a:extLst>
          </p:cNvPr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934945" y="108825"/>
            <a:ext cx="1781700" cy="873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9907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B910EF-0E05-1447-BD19-583E217FF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optimization: Simulation results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C4CE7D-DBCD-E04C-B860-C214A1AF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CBDDA-5CCF-8748-8988-9DC6C8981774}" type="slidenum">
              <a:rPr lang="de-DE" smtClean="0"/>
              <a:t>8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0B475BD-8CCC-BE49-8685-FC7FC1CFCE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S. Appel - APH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96DE0F9-17E8-F341-BE78-42A1FCCD2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Accelerator Seminar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006A437-8862-434F-8CC5-C326C6D4A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3" y="3745112"/>
            <a:ext cx="6276432" cy="280753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0A90AB8-DDFB-AC48-BDAA-262A8AF7E9CC}"/>
              </a:ext>
            </a:extLst>
          </p:cNvPr>
          <p:cNvSpPr txBox="1"/>
          <p:nvPr/>
        </p:nvSpPr>
        <p:spPr bwMode="auto">
          <a:xfrm>
            <a:off x="563425" y="3213888"/>
            <a:ext cx="5314275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b="1" dirty="0"/>
              <a:t>Comparison of different acquisition functions  </a:t>
            </a:r>
            <a:endParaRPr lang="en-US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D49B8DA-8963-7349-9884-6E38F5E09B92}"/>
              </a:ext>
            </a:extLst>
          </p:cNvPr>
          <p:cNvSpPr/>
          <p:nvPr/>
        </p:nvSpPr>
        <p:spPr>
          <a:xfrm>
            <a:off x="471243" y="1510586"/>
            <a:ext cx="6096000" cy="12874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/>
              <a:t>various BO kernels and acquisition functions studied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/>
              <a:t>combine multiple answers to make BO more general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n-US" i="1" dirty="0"/>
              <a:t>Hedging</a:t>
            </a:r>
            <a:r>
              <a:rPr lang="en-US" dirty="0"/>
              <a:t> algorithm prefers most exploitative answer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1D797DE-7A88-BB49-855D-1850F3D1D7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14" r="7660"/>
          <a:stretch/>
        </p:blipFill>
        <p:spPr>
          <a:xfrm>
            <a:off x="6751216" y="1946275"/>
            <a:ext cx="4827640" cy="359767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2B5C6FB-94F4-B546-A02C-AFCBA3E38145}"/>
              </a:ext>
            </a:extLst>
          </p:cNvPr>
          <p:cNvSpPr txBox="1"/>
          <p:nvPr/>
        </p:nvSpPr>
        <p:spPr bwMode="auto">
          <a:xfrm>
            <a:off x="8143663" y="6283613"/>
            <a:ext cx="2533066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200" dirty="0"/>
              <a:t>S. Appel, P. </a:t>
            </a:r>
            <a:r>
              <a:rPr lang="en-US" sz="1200" dirty="0" err="1"/>
              <a:t>Madysa</a:t>
            </a:r>
            <a:r>
              <a:rPr lang="en-US" sz="1200" dirty="0"/>
              <a:t>, C. </a:t>
            </a:r>
            <a:r>
              <a:rPr lang="en-US" sz="1200" dirty="0" err="1"/>
              <a:t>Reinwald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57240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67BA2E-80C8-B84F-BEAC-F3AF52269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 Objective Bayesian Optimization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2B25C3-B23B-3741-926A-6709F50E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CBDDA-5CCF-8748-8988-9DC6C8981774}" type="slidenum">
              <a:rPr lang="de-DE" smtClean="0"/>
              <a:t>9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497852-C0F1-8349-96E1-1558FB48932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S. Appel - APH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FDEBED5-A547-474C-BDFE-E5F59D7AD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Accelerator Seminar</a:t>
            </a:r>
            <a:endParaRPr lang="de-DE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F80B57C-08A4-E548-86BA-80E4CAA0E20C}"/>
              </a:ext>
            </a:extLst>
          </p:cNvPr>
          <p:cNvGrpSpPr/>
          <p:nvPr/>
        </p:nvGrpSpPr>
        <p:grpSpPr>
          <a:xfrm>
            <a:off x="462481" y="1434790"/>
            <a:ext cx="7697243" cy="1573879"/>
            <a:chOff x="3450858" y="1396981"/>
            <a:chExt cx="7697243" cy="1573879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7B690B57-43BB-3245-B73A-A5CD8D5EBE8F}"/>
                </a:ext>
              </a:extLst>
            </p:cNvPr>
            <p:cNvSpPr/>
            <p:nvPr/>
          </p:nvSpPr>
          <p:spPr>
            <a:xfrm>
              <a:off x="4044444" y="1396981"/>
              <a:ext cx="641320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Competing goals</a:t>
              </a:r>
              <a:r>
                <a:rPr lang="en-US" sz="1600" dirty="0"/>
                <a:t>: maximize number of injections, minimize loss</a:t>
              </a:r>
              <a:endParaRPr lang="en-US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3474B9DC-847B-0B49-8B57-ED3B2B04C012}"/>
                </a:ext>
              </a:extLst>
            </p:cNvPr>
            <p:cNvSpPr/>
            <p:nvPr/>
          </p:nvSpPr>
          <p:spPr>
            <a:xfrm>
              <a:off x="5225143" y="1764492"/>
              <a:ext cx="486723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FFC000"/>
                </a:buClr>
                <a:buFont typeface="Wingdings" pitchFamily="2" charset="2"/>
                <a:buChar char="Ø"/>
              </a:pPr>
              <a:r>
                <a:rPr lang="en-US" sz="1600" dirty="0">
                  <a:solidFill>
                    <a:schemeClr val="dk1"/>
                  </a:solidFill>
                </a:rPr>
                <a:t>dependence of gain factor on loss 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F5542F80-0F18-0343-8CCE-0F21EE583426}"/>
                </a:ext>
              </a:extLst>
            </p:cNvPr>
            <p:cNvSpPr/>
            <p:nvPr/>
          </p:nvSpPr>
          <p:spPr>
            <a:xfrm>
              <a:off x="3450858" y="2386085"/>
              <a:ext cx="76972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FFC000"/>
                </a:buClr>
                <a:buFont typeface="Wingdings" pitchFamily="2" charset="2"/>
                <a:buChar char="§"/>
              </a:pPr>
              <a:r>
                <a:rPr lang="en-US" sz="1600" dirty="0"/>
                <a:t>BO with hypervolume-based optimization drives efficient PA-front improvement</a:t>
              </a:r>
            </a:p>
            <a:p>
              <a:pPr marL="285750" indent="-285750">
                <a:buClr>
                  <a:srgbClr val="FFC000"/>
                </a:buClr>
                <a:buFont typeface="Wingdings" pitchFamily="2" charset="2"/>
                <a:buChar char="§"/>
              </a:pPr>
              <a:r>
                <a:rPr lang="en-US" sz="1600" dirty="0"/>
                <a:t>Achieves similar or better results in a fraction of the time of genetic algorithms</a:t>
              </a: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AC0D42AC-DC18-4845-A4E5-11041DB86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172" y="3741015"/>
            <a:ext cx="3774697" cy="2833070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18582D41-163D-924B-AE47-100EA4CEAC97}"/>
              </a:ext>
            </a:extLst>
          </p:cNvPr>
          <p:cNvGrpSpPr/>
          <p:nvPr/>
        </p:nvGrpSpPr>
        <p:grpSpPr>
          <a:xfrm>
            <a:off x="432799" y="3694074"/>
            <a:ext cx="4199042" cy="2799362"/>
            <a:chOff x="5276271" y="3631407"/>
            <a:chExt cx="4199042" cy="2799362"/>
          </a:xfrm>
        </p:grpSpPr>
        <p:pic>
          <p:nvPicPr>
            <p:cNvPr id="13" name="Picture 19" descr="mti_7.eps">
              <a:extLst>
                <a:ext uri="{FF2B5EF4-FFF2-40B4-BE49-F238E27FC236}">
                  <a16:creationId xmlns:a16="http://schemas.microsoft.com/office/drawing/2014/main" id="{2BB8F555-43C0-D34D-A194-DB5B8686C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1230" y="4796530"/>
              <a:ext cx="636771" cy="412885"/>
            </a:xfrm>
            <a:prstGeom prst="rect">
              <a:avLst/>
            </a:prstGeom>
          </p:spPr>
        </p:pic>
        <p:grpSp>
          <p:nvGrpSpPr>
            <p:cNvPr id="14" name="Group 20">
              <a:extLst>
                <a:ext uri="{FF2B5EF4-FFF2-40B4-BE49-F238E27FC236}">
                  <a16:creationId xmlns:a16="http://schemas.microsoft.com/office/drawing/2014/main" id="{CD76B278-733F-534B-86B2-40FEAFF2BC88}"/>
                </a:ext>
              </a:extLst>
            </p:cNvPr>
            <p:cNvGrpSpPr/>
            <p:nvPr/>
          </p:nvGrpSpPr>
          <p:grpSpPr>
            <a:xfrm>
              <a:off x="5916693" y="4818940"/>
              <a:ext cx="636771" cy="412885"/>
              <a:chOff x="1525225" y="4322841"/>
              <a:chExt cx="629672" cy="487522"/>
            </a:xfrm>
          </p:grpSpPr>
          <p:pic>
            <p:nvPicPr>
              <p:cNvPr id="16" name="Picture 21" descr="mti_7.eps">
                <a:extLst>
                  <a:ext uri="{FF2B5EF4-FFF2-40B4-BE49-F238E27FC236}">
                    <a16:creationId xmlns:a16="http://schemas.microsoft.com/office/drawing/2014/main" id="{8EF3BE16-8A47-5D40-9C21-E2F4E294C2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5225" y="4322841"/>
                <a:ext cx="629672" cy="487522"/>
              </a:xfrm>
              <a:prstGeom prst="rect">
                <a:avLst/>
              </a:prstGeom>
            </p:spPr>
          </p:pic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A8F603C-C4F8-A940-AAF6-399044276875}"/>
                  </a:ext>
                </a:extLst>
              </p:cNvPr>
              <p:cNvSpPr/>
              <p:nvPr/>
            </p:nvSpPr>
            <p:spPr>
              <a:xfrm>
                <a:off x="1782975" y="4514927"/>
                <a:ext cx="115358" cy="984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/>
              </a:p>
            </p:txBody>
          </p:sp>
        </p:grp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2C7B9A1F-4459-3A4D-B9D1-CF3775651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6271" y="3631407"/>
              <a:ext cx="4199042" cy="2799362"/>
            </a:xfrm>
            <a:prstGeom prst="rect">
              <a:avLst/>
            </a:prstGeom>
          </p:spPr>
        </p:pic>
      </p:grpSp>
      <p:sp>
        <p:nvSpPr>
          <p:cNvPr id="18" name="Rechteck 17">
            <a:extLst>
              <a:ext uri="{FF2B5EF4-FFF2-40B4-BE49-F238E27FC236}">
                <a16:creationId xmlns:a16="http://schemas.microsoft.com/office/drawing/2014/main" id="{752561D4-C910-0D41-83E8-DB638463E7B5}"/>
              </a:ext>
            </a:extLst>
          </p:cNvPr>
          <p:cNvSpPr/>
          <p:nvPr/>
        </p:nvSpPr>
        <p:spPr>
          <a:xfrm>
            <a:off x="879797" y="3343350"/>
            <a:ext cx="3283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Prior art (up to 10 hours): </a:t>
            </a:r>
          </a:p>
          <a:p>
            <a:r>
              <a:rPr lang="en-US" sz="1600" dirty="0"/>
              <a:t>Simulation with genetic algorithms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E67435A5-710B-8D45-8399-22A5A7B6BB3A}"/>
              </a:ext>
            </a:extLst>
          </p:cNvPr>
          <p:cNvSpPr/>
          <p:nvPr/>
        </p:nvSpPr>
        <p:spPr>
          <a:xfrm>
            <a:off x="7740956" y="3684270"/>
            <a:ext cx="26500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Measurements with MOBO</a:t>
            </a:r>
          </a:p>
        </p:txBody>
      </p:sp>
      <p:sp>
        <p:nvSpPr>
          <p:cNvPr id="20" name="Pfeil nach rechts 19">
            <a:extLst>
              <a:ext uri="{FF2B5EF4-FFF2-40B4-BE49-F238E27FC236}">
                <a16:creationId xmlns:a16="http://schemas.microsoft.com/office/drawing/2014/main" id="{32EC9610-1635-3B46-BEC2-19715DD0E308}"/>
              </a:ext>
            </a:extLst>
          </p:cNvPr>
          <p:cNvSpPr/>
          <p:nvPr/>
        </p:nvSpPr>
        <p:spPr bwMode="auto">
          <a:xfrm>
            <a:off x="4735255" y="5261877"/>
            <a:ext cx="2024773" cy="326053"/>
          </a:xfrm>
          <a:prstGeom prst="rightArrow">
            <a:avLst/>
          </a:prstGeom>
          <a:solidFill>
            <a:srgbClr val="FDBB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BDC7C97-69D8-C249-9244-CDA0924BB9F4}"/>
              </a:ext>
            </a:extLst>
          </p:cNvPr>
          <p:cNvSpPr txBox="1"/>
          <p:nvPr/>
        </p:nvSpPr>
        <p:spPr bwMode="auto">
          <a:xfrm>
            <a:off x="4596322" y="4662768"/>
            <a:ext cx="231886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dirty="0"/>
              <a:t>Optimization of injector beam line is missing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79534670-1E12-F94D-8829-9E582377F523}"/>
              </a:ext>
            </a:extLst>
          </p:cNvPr>
          <p:cNvGrpSpPr/>
          <p:nvPr/>
        </p:nvGrpSpPr>
        <p:grpSpPr>
          <a:xfrm>
            <a:off x="7497311" y="1232642"/>
            <a:ext cx="4188880" cy="2314778"/>
            <a:chOff x="317803" y="1214643"/>
            <a:chExt cx="4188880" cy="2314778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8FD70EAF-6F9E-1A41-8119-FC498406EF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3938" b="9849"/>
            <a:stretch/>
          </p:blipFill>
          <p:spPr>
            <a:xfrm>
              <a:off x="1354894" y="1464216"/>
              <a:ext cx="2733110" cy="2065205"/>
            </a:xfrm>
            <a:prstGeom prst="rect">
              <a:avLst/>
            </a:prstGeom>
          </p:spPr>
        </p:pic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9A0EF95D-DC6D-A542-BE42-81C07B347F32}"/>
                </a:ext>
              </a:extLst>
            </p:cNvPr>
            <p:cNvSpPr/>
            <p:nvPr/>
          </p:nvSpPr>
          <p:spPr>
            <a:xfrm>
              <a:off x="317803" y="1214643"/>
              <a:ext cx="418888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buClr>
                  <a:srgbClr val="FFC000"/>
                </a:buClr>
              </a:pPr>
              <a:r>
                <a:rPr lang="de-DE" sz="1200" dirty="0">
                  <a:solidFill>
                    <a:srgbClr val="666666"/>
                  </a:solidFill>
                </a:rPr>
                <a:t>https://</a:t>
              </a:r>
              <a:r>
                <a:rPr lang="de-DE" sz="1200" dirty="0" err="1">
                  <a:solidFill>
                    <a:srgbClr val="666666"/>
                  </a:solidFill>
                </a:rPr>
                <a:t>ax.dev</a:t>
              </a:r>
              <a:r>
                <a:rPr lang="de-DE" sz="1200" dirty="0">
                  <a:solidFill>
                    <a:srgbClr val="666666"/>
                  </a:solidFill>
                </a:rPr>
                <a:t>/</a:t>
              </a:r>
              <a:r>
                <a:rPr lang="de-DE" sz="1200" dirty="0" err="1">
                  <a:solidFill>
                    <a:srgbClr val="666666"/>
                  </a:solidFill>
                </a:rPr>
                <a:t>tutorials</a:t>
              </a:r>
              <a:r>
                <a:rPr lang="de-DE" sz="1200" dirty="0">
                  <a:solidFill>
                    <a:srgbClr val="666666"/>
                  </a:solidFill>
                </a:rPr>
                <a:t>/</a:t>
              </a:r>
              <a:r>
                <a:rPr lang="de-DE" sz="1200" dirty="0" err="1">
                  <a:solidFill>
                    <a:srgbClr val="666666"/>
                  </a:solidFill>
                </a:rPr>
                <a:t>multiobjective_optimization.html</a:t>
              </a:r>
              <a:endParaRPr lang="en-US" sz="1200" dirty="0">
                <a:solidFill>
                  <a:srgbClr val="666666"/>
                </a:solidFill>
              </a:endParaRPr>
            </a:p>
          </p:txBody>
        </p:sp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68F02F75-1CC1-6C48-BEF5-D2235C1CA372}"/>
              </a:ext>
            </a:extLst>
          </p:cNvPr>
          <p:cNvSpPr txBox="1"/>
          <p:nvPr/>
        </p:nvSpPr>
        <p:spPr bwMode="auto">
          <a:xfrm>
            <a:off x="10605615" y="6327898"/>
            <a:ext cx="1577676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200" dirty="0"/>
              <a:t>S. Appel, P. </a:t>
            </a:r>
            <a:r>
              <a:rPr lang="en-US" sz="1200" dirty="0" err="1"/>
              <a:t>Madysa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02394961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FDBB63"/>
        </a:solidFill>
        <a:ln>
          <a:noFill/>
        </a:ln>
      </a:spPr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/>
      <a:bodyPr/>
      <a:lstStyle/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1597</Words>
  <Application>Microsoft Macintosh PowerPoint</Application>
  <DocSecurity>0</DocSecurity>
  <PresentationFormat>Breitbild</PresentationFormat>
  <Paragraphs>340</Paragraphs>
  <Slides>18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Noto Sans Symbols</vt:lpstr>
      <vt:lpstr>Symbol</vt:lpstr>
      <vt:lpstr>Wingdings</vt:lpstr>
      <vt:lpstr>fair-gsi-folienmaster_2017_onering</vt:lpstr>
      <vt:lpstr>PowerPoint-Präsentation</vt:lpstr>
      <vt:lpstr>FAIR/GSI</vt:lpstr>
      <vt:lpstr>GSI: Python Bridge</vt:lpstr>
      <vt:lpstr>GeOFF at GSI</vt:lpstr>
      <vt:lpstr>Automation of MIT adjustment and optimization </vt:lpstr>
      <vt:lpstr>Automation of Multi-Turn Injection </vt:lpstr>
      <vt:lpstr>GeOFF GUI at GSI (1. June 2025)</vt:lpstr>
      <vt:lpstr>Bayesian optimization: Simulation results</vt:lpstr>
      <vt:lpstr>Multi Objective Bayesian Optimization</vt:lpstr>
      <vt:lpstr>Multi-Fidelity Bayesian Optimization</vt:lpstr>
      <vt:lpstr>X2 beam line optimization</vt:lpstr>
      <vt:lpstr>Summary and Outlook</vt:lpstr>
      <vt:lpstr>Geoff Paper Published in SoftwareX</vt:lpstr>
      <vt:lpstr>Introduction:</vt:lpstr>
      <vt:lpstr>FRS (FRagment Separator) and Super-FRS</vt:lpstr>
      <vt:lpstr>FRS: Automated online steering </vt:lpstr>
      <vt:lpstr>FRS 1st order: tune quadrupoles </vt:lpstr>
      <vt:lpstr>Optimization of separator optics with primary beam</vt:lpstr>
    </vt:vector>
  </TitlesOfParts>
  <Manager/>
  <Company/>
  <LinksUpToDate>false</LinksUpToDate>
  <SharedDoc>false</SharedDoc>
  <HyperlinkBase/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/>
  <dc:creator>Ralph Assmann</dc:creator>
  <cp:keywords/>
  <dc:description/>
  <cp:lastModifiedBy>Sabrina Appel</cp:lastModifiedBy>
  <cp:revision>446</cp:revision>
  <dcterms:created xsi:type="dcterms:W3CDTF">2024-05-28T07:59:48Z</dcterms:created>
  <dcterms:modified xsi:type="dcterms:W3CDTF">2025-11-25T12:49:13Z</dcterms:modified>
  <cp:category/>
  <dc:identifier/>
  <cp:contentStatus/>
  <dc:language/>
  <cp:version/>
</cp:coreProperties>
</file>