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2" r:id="rId3"/>
    <p:sldId id="278" r:id="rId4"/>
    <p:sldId id="417" r:id="rId5"/>
    <p:sldId id="415" r:id="rId6"/>
    <p:sldId id="418" r:id="rId7"/>
    <p:sldId id="419" r:id="rId8"/>
    <p:sldId id="416" r:id="rId9"/>
  </p:sldIdLst>
  <p:sldSz cx="9144000" cy="5143500" type="screen16x9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B1B6454D-CD9C-4A4F-83BD-96DB0C41333E}">
          <p14:sldIdLst>
            <p14:sldId id="256"/>
            <p14:sldId id="262"/>
            <p14:sldId id="278"/>
            <p14:sldId id="417"/>
          </p14:sldIdLst>
        </p14:section>
        <p14:section name="Beam Time 2025" id="{D423FD68-877B-4B07-984A-24BD9E34F93E}">
          <p14:sldIdLst>
            <p14:sldId id="415"/>
            <p14:sldId id="418"/>
            <p14:sldId id="419"/>
            <p14:sldId id="41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EAEAEA"/>
    <a:srgbClr val="336600"/>
    <a:srgbClr val="A50021"/>
    <a:srgbClr val="FF3300"/>
    <a:srgbClr val="FDBB63"/>
    <a:srgbClr val="333333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65" autoAdjust="0"/>
    <p:restoredTop sz="96597" autoAdjust="0"/>
  </p:normalViewPr>
  <p:slideViewPr>
    <p:cSldViewPr snapToGrid="0" snapToObjects="1">
      <p:cViewPr varScale="1">
        <p:scale>
          <a:sx n="131" d="100"/>
          <a:sy n="131" d="100"/>
        </p:scale>
        <p:origin x="96" y="3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30.11.2025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30.11.2025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5" rIns="91432" bIns="45715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32" tIns="45715" rIns="91432" bIns="45715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8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322973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7" y="4914483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7ED2FED-3DD3-4C04-BC05-3E85E143151B}" type="datetime1">
              <a:rPr lang="en-GB" smtClean="0"/>
              <a:t>30/11/2025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3BF80593-284C-244D-84D3-4D7255E83A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634" y="130629"/>
            <a:ext cx="6071291" cy="701284"/>
          </a:xfrm>
        </p:spPr>
        <p:txBody>
          <a:bodyPr anchor="b"/>
          <a:lstStyle>
            <a:lvl1pPr marL="0" indent="0" algn="l">
              <a:buNone/>
              <a:defRPr sz="2000" b="1"/>
            </a:lvl1pPr>
          </a:lstStyle>
          <a:p>
            <a:r>
              <a:rPr lang="de-DE" dirty="0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DAA07B8A-8AFD-42F1-9FA6-70757FE148CC}" type="datetime1">
              <a:rPr lang="en-GB" smtClean="0"/>
              <a:t>30/11/2025</a:t>
            </a:fld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6188F2B2-BBBC-4DE1-99F9-2ED6F214EDDF}" type="datetime1">
              <a:rPr lang="en-GB" smtClean="0"/>
              <a:t>30/11/2025</a:t>
            </a:fld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76FA-2241-42DA-8AFE-E347F1389EB3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0064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39" y="363875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4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5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5270" y="4950517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8" y="231075"/>
            <a:ext cx="6129236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6" y="4914482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fld id="{A7CC03A4-BA70-4778-9327-391928A64E7E}" type="datetime1">
              <a:rPr lang="en-GB" smtClean="0"/>
              <a:t>30/11/2025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29" y="206825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0"/>
            <a:ext cx="6134099" cy="725103"/>
          </a:xfrm>
        </p:spPr>
        <p:txBody>
          <a:bodyPr/>
          <a:lstStyle/>
          <a:p>
            <a:pPr algn="l"/>
            <a:r>
              <a:rPr lang="de-DE" sz="1400" dirty="0"/>
              <a:t>Beam Experiment </a:t>
            </a:r>
            <a:r>
              <a:rPr lang="de-DE" sz="1400" dirty="0" err="1"/>
              <a:t>No</a:t>
            </a:r>
            <a:r>
              <a:rPr lang="de-DE" sz="1400" dirty="0"/>
              <a:t>. 248: 	Slow </a:t>
            </a:r>
            <a:r>
              <a:rPr lang="de-DE" sz="1400" dirty="0" err="1"/>
              <a:t>extraction</a:t>
            </a:r>
            <a:r>
              <a:rPr lang="de-DE" sz="1400" dirty="0"/>
              <a:t> SEM-</a:t>
            </a:r>
            <a:r>
              <a:rPr lang="de-DE" sz="1400" dirty="0" err="1"/>
              <a:t>Grid</a:t>
            </a:r>
            <a:r>
              <a:rPr lang="de-DE" sz="1400" dirty="0"/>
              <a:t> </a:t>
            </a:r>
            <a:r>
              <a:rPr lang="de-DE" sz="1400" dirty="0" err="1"/>
              <a:t>test</a:t>
            </a:r>
            <a:br>
              <a:rPr lang="de-DE" sz="1400" dirty="0"/>
            </a:br>
            <a:r>
              <a:rPr lang="de-DE" sz="1400" dirty="0" err="1"/>
              <a:t>Spokesperson</a:t>
            </a:r>
            <a:r>
              <a:rPr lang="de-DE" sz="1400" dirty="0"/>
              <a:t>: 				</a:t>
            </a:r>
            <a:r>
              <a:rPr lang="de-DE" sz="1400" dirty="0">
                <a:solidFill>
                  <a:srgbClr val="0000CC"/>
                </a:solidFill>
              </a:rPr>
              <a:t>A. Reiter, S. </a:t>
            </a:r>
            <a:r>
              <a:rPr lang="de-DE" sz="1400" dirty="0" err="1">
                <a:solidFill>
                  <a:srgbClr val="0000CC"/>
                </a:solidFill>
              </a:rPr>
              <a:t>Löchner</a:t>
            </a:r>
            <a:r>
              <a:rPr lang="de-DE" sz="1400" dirty="0">
                <a:solidFill>
                  <a:srgbClr val="0000CC"/>
                </a:solidFill>
              </a:rPr>
              <a:t>, P. </a:t>
            </a:r>
            <a:r>
              <a:rPr lang="de-DE" sz="1400" dirty="0" err="1">
                <a:solidFill>
                  <a:srgbClr val="0000CC"/>
                </a:solidFill>
              </a:rPr>
              <a:t>Wieczworek</a:t>
            </a:r>
            <a:endParaRPr lang="de-DE" sz="1400" dirty="0">
              <a:solidFill>
                <a:srgbClr val="0000CC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939751"/>
            <a:ext cx="3131420" cy="1033155"/>
          </a:xfrm>
        </p:spPr>
        <p:txBody>
          <a:bodyPr>
            <a:normAutofit/>
          </a:bodyPr>
          <a:lstStyle/>
          <a:p>
            <a:r>
              <a:rPr lang="de-DE" sz="1100" dirty="0"/>
              <a:t>GSI HEST – </a:t>
            </a:r>
            <a:r>
              <a:rPr lang="de-DE" sz="1100" dirty="0" err="1"/>
              <a:t>Machine</a:t>
            </a:r>
            <a:r>
              <a:rPr lang="de-DE" sz="1100" dirty="0"/>
              <a:t> Experiments 2025</a:t>
            </a:r>
          </a:p>
          <a:p>
            <a:r>
              <a:rPr lang="de-DE" sz="1100" dirty="0"/>
              <a:t> </a:t>
            </a:r>
          </a:p>
          <a:p>
            <a:r>
              <a:rPr lang="de-DE" sz="1100" dirty="0"/>
              <a:t>A. Reiter, S. </a:t>
            </a:r>
            <a:r>
              <a:rPr lang="de-DE" sz="1100" dirty="0" err="1"/>
              <a:t>Löchner</a:t>
            </a:r>
            <a:r>
              <a:rPr lang="de-DE" sz="1100" dirty="0"/>
              <a:t> &amp; EEL </a:t>
            </a:r>
            <a:r>
              <a:rPr lang="de-DE" sz="1100" dirty="0" err="1"/>
              <a:t>Dept</a:t>
            </a:r>
            <a:r>
              <a:rPr lang="de-DE" sz="1100" dirty="0"/>
              <a:t>.</a:t>
            </a:r>
          </a:p>
          <a:p>
            <a:r>
              <a:rPr lang="de-DE" sz="1100" dirty="0"/>
              <a:t>1st </a:t>
            </a:r>
            <a:r>
              <a:rPr lang="de-DE" sz="1100" dirty="0" err="1"/>
              <a:t>Dec</a:t>
            </a:r>
            <a:r>
              <a:rPr lang="de-DE" sz="1100" dirty="0"/>
              <a:t>. 2025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F623DC39-9649-4003-98A0-DC303BE892FC}"/>
              </a:ext>
            </a:extLst>
          </p:cNvPr>
          <p:cNvSpPr txBox="1">
            <a:spLocks/>
          </p:cNvSpPr>
          <p:nvPr/>
        </p:nvSpPr>
        <p:spPr>
          <a:xfrm>
            <a:off x="-16137" y="1939332"/>
            <a:ext cx="2936335" cy="2327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200" b="1" dirty="0"/>
              <a:t>Use </a:t>
            </a:r>
            <a:r>
              <a:rPr lang="de-DE" sz="1200" b="1" dirty="0" err="1"/>
              <a:t>case</a:t>
            </a:r>
            <a:r>
              <a:rPr lang="de-DE" sz="1200" b="1" dirty="0"/>
              <a:t>: </a:t>
            </a:r>
          </a:p>
          <a:p>
            <a:pPr marL="0" indent="0">
              <a:buNone/>
            </a:pPr>
            <a:r>
              <a:rPr lang="de-DE" sz="1200" b="1" dirty="0">
                <a:solidFill>
                  <a:srgbClr val="0000CC"/>
                </a:solidFill>
              </a:rPr>
              <a:t>Beam </a:t>
            </a:r>
            <a:r>
              <a:rPr lang="de-DE" sz="1200" b="1" dirty="0" err="1">
                <a:solidFill>
                  <a:srgbClr val="0000CC"/>
                </a:solidFill>
              </a:rPr>
              <a:t>extraction</a:t>
            </a:r>
            <a:r>
              <a:rPr lang="de-DE" sz="1200" b="1" dirty="0">
                <a:solidFill>
                  <a:srgbClr val="0000CC"/>
                </a:solidFill>
              </a:rPr>
              <a:t> </a:t>
            </a:r>
            <a:r>
              <a:rPr lang="de-DE" sz="1200" b="1" dirty="0" err="1">
                <a:solidFill>
                  <a:srgbClr val="0000CC"/>
                </a:solidFill>
              </a:rPr>
              <a:t>monitoring</a:t>
            </a:r>
            <a:endParaRPr lang="de-DE" sz="1200" b="1" dirty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de-DE" sz="1200" b="1" dirty="0">
                <a:solidFill>
                  <a:srgbClr val="0000CC"/>
                </a:solidFill>
              </a:rPr>
              <a:t>at </a:t>
            </a:r>
            <a:r>
              <a:rPr lang="de-DE" sz="1200" b="1" dirty="0" err="1">
                <a:solidFill>
                  <a:srgbClr val="0000CC"/>
                </a:solidFill>
              </a:rPr>
              <a:t>higher</a:t>
            </a:r>
            <a:r>
              <a:rPr lang="de-DE" sz="1200" b="1" dirty="0">
                <a:solidFill>
                  <a:srgbClr val="0000CC"/>
                </a:solidFill>
              </a:rPr>
              <a:t> </a:t>
            </a:r>
            <a:r>
              <a:rPr lang="de-DE" sz="1200" b="1" dirty="0" err="1">
                <a:solidFill>
                  <a:srgbClr val="0000CC"/>
                </a:solidFill>
              </a:rPr>
              <a:t>intensities</a:t>
            </a:r>
            <a:r>
              <a:rPr lang="de-DE" sz="1200" b="1" dirty="0">
                <a:solidFill>
                  <a:srgbClr val="0000CC"/>
                </a:solidFill>
              </a:rPr>
              <a:t>, i.e. </a:t>
            </a:r>
            <a:r>
              <a:rPr lang="de-DE" sz="1200" b="1" dirty="0" err="1">
                <a:solidFill>
                  <a:srgbClr val="0000CC"/>
                </a:solidFill>
              </a:rPr>
              <a:t>intensities</a:t>
            </a:r>
            <a:r>
              <a:rPr lang="de-DE" sz="1200" b="1" dirty="0">
                <a:solidFill>
                  <a:srgbClr val="0000CC"/>
                </a:solidFill>
              </a:rPr>
              <a:t> </a:t>
            </a:r>
            <a:r>
              <a:rPr lang="de-DE" sz="1200" b="1" dirty="0" err="1">
                <a:solidFill>
                  <a:srgbClr val="0000CC"/>
                </a:solidFill>
              </a:rPr>
              <a:t>where</a:t>
            </a:r>
            <a:r>
              <a:rPr lang="de-DE" sz="1200" b="1" dirty="0">
                <a:solidFill>
                  <a:srgbClr val="0000CC"/>
                </a:solidFill>
              </a:rPr>
              <a:t> MWPC </a:t>
            </a:r>
            <a:r>
              <a:rPr lang="de-DE" sz="1200" b="1" dirty="0" err="1">
                <a:solidFill>
                  <a:srgbClr val="0000CC"/>
                </a:solidFill>
              </a:rPr>
              <a:t>detectors</a:t>
            </a:r>
            <a:r>
              <a:rPr lang="de-DE" sz="1200" b="1" dirty="0">
                <a:solidFill>
                  <a:srgbClr val="0000CC"/>
                </a:solidFill>
              </a:rPr>
              <a:t> </a:t>
            </a:r>
            <a:r>
              <a:rPr lang="de-DE" sz="1200" b="1" dirty="0" err="1">
                <a:solidFill>
                  <a:srgbClr val="0000CC"/>
                </a:solidFill>
              </a:rPr>
              <a:t>saturate</a:t>
            </a:r>
            <a:endParaRPr lang="de-DE" sz="1200" dirty="0"/>
          </a:p>
          <a:p>
            <a:endParaRPr lang="en-GB" sz="14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0E76FBD-2CBA-4F87-843F-427A32C69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756380" y="2580846"/>
            <a:ext cx="2666416" cy="1819003"/>
          </a:xfrm>
          <a:prstGeom prst="rect">
            <a:avLst/>
          </a:prstGeom>
        </p:spPr>
      </p:pic>
      <p:pic>
        <p:nvPicPr>
          <p:cNvPr id="10" name="Picture 16" descr="100_0064">
            <a:extLst>
              <a:ext uri="{FF2B5EF4-FFF2-40B4-BE49-F238E27FC236}">
                <a16:creationId xmlns:a16="http://schemas.microsoft.com/office/drawing/2014/main" id="{45573646-E4E9-448F-9C4E-4C294B560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r="10780"/>
          <a:stretch>
            <a:fillRect/>
          </a:stretch>
        </p:blipFill>
        <p:spPr bwMode="auto">
          <a:xfrm>
            <a:off x="2881659" y="2100269"/>
            <a:ext cx="1618219" cy="2684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6127655A-2230-4457-BF09-2CF3F6AF2A79}"/>
              </a:ext>
            </a:extLst>
          </p:cNvPr>
          <p:cNvSpPr/>
          <p:nvPr/>
        </p:nvSpPr>
        <p:spPr>
          <a:xfrm>
            <a:off x="4644124" y="3103266"/>
            <a:ext cx="2435945" cy="462894"/>
          </a:xfrm>
          <a:prstGeom prst="rightArrow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4424CA2-089F-4EA6-A587-F6BF9E12F5A6}"/>
              </a:ext>
            </a:extLst>
          </p:cNvPr>
          <p:cNvSpPr txBox="1"/>
          <p:nvPr/>
        </p:nvSpPr>
        <p:spPr>
          <a:xfrm>
            <a:off x="4596899" y="2753000"/>
            <a:ext cx="2640466" cy="1015663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200" b="1" dirty="0">
                <a:solidFill>
                  <a:srgbClr val="0000CC"/>
                </a:solidFill>
              </a:rPr>
              <a:t>Can </a:t>
            </a:r>
            <a:r>
              <a:rPr lang="de-DE" sz="1200" b="1" dirty="0" err="1">
                <a:solidFill>
                  <a:srgbClr val="0000CC"/>
                </a:solidFill>
              </a:rPr>
              <a:t>we</a:t>
            </a:r>
            <a:r>
              <a:rPr lang="de-DE" sz="1200" b="1" dirty="0">
                <a:solidFill>
                  <a:srgbClr val="0000CC"/>
                </a:solidFill>
              </a:rPr>
              <a:t> </a:t>
            </a:r>
            <a:r>
              <a:rPr lang="de-DE" sz="1200" b="1" dirty="0" err="1">
                <a:solidFill>
                  <a:srgbClr val="0000CC"/>
                </a:solidFill>
              </a:rPr>
              <a:t>measure</a:t>
            </a:r>
            <a:r>
              <a:rPr lang="de-DE" sz="1200" b="1" dirty="0">
                <a:solidFill>
                  <a:srgbClr val="0000CC"/>
                </a:solidFill>
              </a:rPr>
              <a:t> </a:t>
            </a:r>
            <a:r>
              <a:rPr lang="de-DE" sz="1200" b="1" dirty="0" err="1">
                <a:solidFill>
                  <a:srgbClr val="0000CC"/>
                </a:solidFill>
              </a:rPr>
              <a:t>without</a:t>
            </a:r>
            <a:r>
              <a:rPr lang="de-DE" sz="1200" b="1" dirty="0">
                <a:solidFill>
                  <a:srgbClr val="0000CC"/>
                </a:solidFill>
              </a:rPr>
              <a:t> </a:t>
            </a:r>
          </a:p>
          <a:p>
            <a:pPr algn="l"/>
            <a:r>
              <a:rPr lang="de-DE" sz="1200" b="1" dirty="0" err="1">
                <a:solidFill>
                  <a:srgbClr val="0000CC"/>
                </a:solidFill>
              </a:rPr>
              <a:t>working</a:t>
            </a:r>
            <a:r>
              <a:rPr lang="de-DE" sz="1200" b="1" dirty="0">
                <a:solidFill>
                  <a:srgbClr val="0000CC"/>
                </a:solidFill>
              </a:rPr>
              <a:t> gas and </a:t>
            </a:r>
          </a:p>
          <a:p>
            <a:pPr algn="l"/>
            <a:endParaRPr lang="de-DE" sz="1200" b="1" dirty="0">
              <a:solidFill>
                <a:srgbClr val="0000CC"/>
              </a:solidFill>
            </a:endParaRPr>
          </a:p>
          <a:p>
            <a:pPr algn="l"/>
            <a:endParaRPr lang="de-DE" sz="1200" b="1" dirty="0">
              <a:solidFill>
                <a:srgbClr val="0000CC"/>
              </a:solidFill>
            </a:endParaRPr>
          </a:p>
          <a:p>
            <a:pPr algn="l"/>
            <a:r>
              <a:rPr lang="de-DE" sz="1200" b="1" dirty="0" err="1">
                <a:solidFill>
                  <a:srgbClr val="0000CC"/>
                </a:solidFill>
              </a:rPr>
              <a:t>use</a:t>
            </a:r>
            <a:r>
              <a:rPr lang="de-DE" sz="1200" b="1" dirty="0">
                <a:solidFill>
                  <a:srgbClr val="0000CC"/>
                </a:solidFill>
              </a:rPr>
              <a:t> a SEM-</a:t>
            </a:r>
            <a:r>
              <a:rPr lang="de-DE" sz="1200" b="1" dirty="0" err="1">
                <a:solidFill>
                  <a:srgbClr val="0000CC"/>
                </a:solidFill>
              </a:rPr>
              <a:t>grid</a:t>
            </a:r>
            <a:r>
              <a:rPr lang="de-DE" sz="1200" b="1" dirty="0">
                <a:solidFill>
                  <a:srgbClr val="0000CC"/>
                </a:solidFill>
              </a:rPr>
              <a:t> </a:t>
            </a:r>
            <a:r>
              <a:rPr lang="de-DE" sz="1200" b="1" dirty="0" err="1">
                <a:solidFill>
                  <a:srgbClr val="0000CC"/>
                </a:solidFill>
              </a:rPr>
              <a:t>as</a:t>
            </a:r>
            <a:r>
              <a:rPr lang="de-DE" sz="1200" b="1" dirty="0">
                <a:solidFill>
                  <a:srgbClr val="0000CC"/>
                </a:solidFill>
              </a:rPr>
              <a:t> </a:t>
            </a:r>
            <a:r>
              <a:rPr lang="de-DE" sz="1200" b="1" dirty="0" err="1">
                <a:solidFill>
                  <a:srgbClr val="0000CC"/>
                </a:solidFill>
              </a:rPr>
              <a:t>signal</a:t>
            </a:r>
            <a:r>
              <a:rPr lang="de-DE" sz="1200" b="1" dirty="0">
                <a:solidFill>
                  <a:srgbClr val="0000CC"/>
                </a:solidFill>
              </a:rPr>
              <a:t> source?</a:t>
            </a:r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HTP Setup 2021/2022:</a:t>
            </a:r>
          </a:p>
          <a:p>
            <a:r>
              <a:rPr lang="en-GB" dirty="0">
                <a:solidFill>
                  <a:srgbClr val="0000CC"/>
                </a:solidFill>
              </a:rPr>
              <a:t>Data Acquisition – MWPC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38" y="946698"/>
            <a:ext cx="8552047" cy="3967921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463933" y="4363941"/>
            <a:ext cx="4021357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en-GB" sz="1200" dirty="0" err="1"/>
              <a:t>Quelle</a:t>
            </a:r>
            <a:r>
              <a:rPr lang="en-GB" sz="1200" dirty="0"/>
              <a:t>: POLAND </a:t>
            </a:r>
            <a:r>
              <a:rPr lang="en-GB" sz="1200" dirty="0" err="1"/>
              <a:t>Aufbau</a:t>
            </a:r>
            <a:r>
              <a:rPr lang="en-GB" sz="1200" dirty="0"/>
              <a:t> und Verbindungsuebersicht.pdf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56952" y="1222177"/>
            <a:ext cx="683200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GB" sz="1400" b="1" dirty="0">
                <a:solidFill>
                  <a:srgbClr val="0000CC"/>
                </a:solidFill>
              </a:rPr>
              <a:t>GHTP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364479" y="1222177"/>
            <a:ext cx="543739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GB" sz="1400" b="1" dirty="0">
                <a:solidFill>
                  <a:srgbClr val="0000CC"/>
                </a:solidFill>
              </a:rPr>
              <a:t>HTP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7394927" y="1280366"/>
            <a:ext cx="1159292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GB" sz="1400" b="1" dirty="0">
                <a:solidFill>
                  <a:srgbClr val="0000CC"/>
                </a:solidFill>
              </a:rPr>
              <a:t>Atom-</a:t>
            </a:r>
            <a:r>
              <a:rPr lang="en-GB" sz="1400" b="1" dirty="0" err="1">
                <a:solidFill>
                  <a:srgbClr val="0000CC"/>
                </a:solidFill>
              </a:rPr>
              <a:t>Hütte</a:t>
            </a:r>
            <a:endParaRPr lang="en-GB" sz="1400" b="1" dirty="0">
              <a:solidFill>
                <a:srgbClr val="0000CC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505303" y="1083677"/>
            <a:ext cx="615874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GB" sz="1200" dirty="0">
                <a:solidFill>
                  <a:srgbClr val="0000CC"/>
                </a:solidFill>
              </a:rPr>
              <a:t>~75 m</a:t>
            </a:r>
          </a:p>
        </p:txBody>
      </p:sp>
      <p:sp>
        <p:nvSpPr>
          <p:cNvPr id="10" name="Rechteck 9"/>
          <p:cNvSpPr/>
          <p:nvPr/>
        </p:nvSpPr>
        <p:spPr>
          <a:xfrm>
            <a:off x="317634" y="2942705"/>
            <a:ext cx="1145406" cy="59020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IC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511338" y="1774664"/>
            <a:ext cx="373820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GB" sz="1400" dirty="0"/>
              <a:t>4x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463040" y="2202873"/>
            <a:ext cx="1755609" cy="52322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GB" sz="1400" dirty="0"/>
              <a:t>2x 64 wires</a:t>
            </a:r>
          </a:p>
          <a:p>
            <a:pPr algn="l"/>
            <a:r>
              <a:rPr lang="en-GB" sz="1400" dirty="0"/>
              <a:t>100 mm active area</a:t>
            </a:r>
          </a:p>
        </p:txBody>
      </p:sp>
      <p:cxnSp>
        <p:nvCxnSpPr>
          <p:cNvPr id="15" name="Gewinkelter Verbinder 14"/>
          <p:cNvCxnSpPr>
            <a:stCxn id="10" idx="3"/>
            <a:endCxn id="11" idx="1"/>
          </p:cNvCxnSpPr>
          <p:nvPr/>
        </p:nvCxnSpPr>
        <p:spPr>
          <a:xfrm>
            <a:off x="1463040" y="3237807"/>
            <a:ext cx="5873698" cy="195349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1598221" y="2960808"/>
            <a:ext cx="1726755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GB" sz="1200" b="1" dirty="0">
                <a:solidFill>
                  <a:srgbClr val="0000CC"/>
                </a:solidFill>
              </a:rPr>
              <a:t>coaxial cable (~80 m)</a:t>
            </a:r>
          </a:p>
        </p:txBody>
      </p:sp>
      <p:sp>
        <p:nvSpPr>
          <p:cNvPr id="19" name="Rechteck 18"/>
          <p:cNvSpPr/>
          <p:nvPr/>
        </p:nvSpPr>
        <p:spPr>
          <a:xfrm>
            <a:off x="6217920" y="3532909"/>
            <a:ext cx="1238596" cy="2576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Rechteck 10"/>
          <p:cNvSpPr/>
          <p:nvPr/>
        </p:nvSpPr>
        <p:spPr>
          <a:xfrm>
            <a:off x="7336738" y="3266901"/>
            <a:ext cx="867924" cy="332509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dirty="0"/>
              <a:t>1x Poland</a:t>
            </a:r>
          </a:p>
        </p:txBody>
      </p:sp>
      <p:cxnSp>
        <p:nvCxnSpPr>
          <p:cNvPr id="18" name="Gerader Verbinder 17"/>
          <p:cNvCxnSpPr/>
          <p:nvPr/>
        </p:nvCxnSpPr>
        <p:spPr>
          <a:xfrm flipH="1">
            <a:off x="6388925" y="989215"/>
            <a:ext cx="3562" cy="292608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2552007" y="3385478"/>
            <a:ext cx="772969" cy="26161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GB" sz="1100" dirty="0"/>
              <a:t>(optional)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3048000" y="1052899"/>
            <a:ext cx="482824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GB" sz="1400" dirty="0">
                <a:solidFill>
                  <a:srgbClr val="0000CC"/>
                </a:solidFill>
              </a:rPr>
              <a:t>2 m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3033870" y="2082441"/>
            <a:ext cx="582211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GB" sz="1400" dirty="0">
                <a:solidFill>
                  <a:srgbClr val="0000CC"/>
                </a:solidFill>
              </a:rPr>
              <a:t>10 m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4233014" y="2748003"/>
            <a:ext cx="2155911" cy="46166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GB" sz="1200" dirty="0">
                <a:solidFill>
                  <a:srgbClr val="0000CC"/>
                </a:solidFill>
              </a:rPr>
              <a:t>Low: 100 µA = 2.50 </a:t>
            </a:r>
            <a:r>
              <a:rPr lang="en-GB" sz="1200" dirty="0" err="1">
                <a:solidFill>
                  <a:srgbClr val="0000CC"/>
                </a:solidFill>
              </a:rPr>
              <a:t>pC</a:t>
            </a:r>
            <a:r>
              <a:rPr lang="en-GB" sz="1200" dirty="0">
                <a:solidFill>
                  <a:srgbClr val="0000CC"/>
                </a:solidFill>
              </a:rPr>
              <a:t>/count</a:t>
            </a:r>
          </a:p>
          <a:p>
            <a:pPr algn="l"/>
            <a:r>
              <a:rPr lang="en-GB" sz="1200" dirty="0">
                <a:solidFill>
                  <a:srgbClr val="0000CC"/>
                </a:solidFill>
              </a:rPr>
              <a:t>High:  10 µA = 0.25 </a:t>
            </a:r>
            <a:r>
              <a:rPr lang="en-GB" sz="1200" dirty="0" err="1">
                <a:solidFill>
                  <a:srgbClr val="0000CC"/>
                </a:solidFill>
              </a:rPr>
              <a:t>pC</a:t>
            </a:r>
            <a:r>
              <a:rPr lang="en-GB" sz="1200" dirty="0">
                <a:solidFill>
                  <a:srgbClr val="0000CC"/>
                </a:solidFill>
              </a:rPr>
              <a:t>/count</a:t>
            </a:r>
          </a:p>
        </p:txBody>
      </p:sp>
      <p:sp>
        <p:nvSpPr>
          <p:cNvPr id="27" name="Rechteck 26"/>
          <p:cNvSpPr/>
          <p:nvPr/>
        </p:nvSpPr>
        <p:spPr>
          <a:xfrm>
            <a:off x="1550596" y="3366428"/>
            <a:ext cx="2634793" cy="15291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6" name="Textfeld 25"/>
          <p:cNvSpPr txBox="1"/>
          <p:nvPr/>
        </p:nvSpPr>
        <p:spPr>
          <a:xfrm>
            <a:off x="280024" y="3790604"/>
            <a:ext cx="3480440" cy="116955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GB" sz="1400" dirty="0"/>
              <a:t>Reference detectors for monitoring</a:t>
            </a:r>
          </a:p>
          <a:p>
            <a:pPr algn="l"/>
            <a:r>
              <a:rPr lang="en-GB" sz="1400" dirty="0">
                <a:solidFill>
                  <a:srgbClr val="0000CC"/>
                </a:solidFill>
              </a:rPr>
              <a:t>IC:     GHTPDI1I</a:t>
            </a:r>
          </a:p>
          <a:p>
            <a:pPr algn="l"/>
            <a:r>
              <a:rPr lang="en-GB" sz="1400" dirty="0">
                <a:solidFill>
                  <a:srgbClr val="0000CC"/>
                </a:solidFill>
              </a:rPr>
              <a:t>SEM: GHTPDI1S</a:t>
            </a:r>
          </a:p>
          <a:p>
            <a:pPr algn="l"/>
            <a:r>
              <a:rPr lang="en-GB" sz="1400" dirty="0"/>
              <a:t>with 1 kHz readout in Lassie DAQ system</a:t>
            </a:r>
          </a:p>
          <a:p>
            <a:pPr algn="l"/>
            <a:r>
              <a:rPr lang="en-GB" sz="1400" dirty="0"/>
              <a:t>via IFC3 (current-to-</a:t>
            </a:r>
            <a:r>
              <a:rPr lang="en-GB" sz="1400" dirty="0" err="1"/>
              <a:t>frequ</a:t>
            </a:r>
            <a:r>
              <a:rPr lang="en-GB" sz="1400" dirty="0"/>
              <a:t>. converter)</a:t>
            </a:r>
          </a:p>
        </p:txBody>
      </p:sp>
    </p:spTree>
    <p:extLst>
      <p:ext uri="{BB962C8B-B14F-4D97-AF65-F5344CB8AC3E}">
        <p14:creationId xmlns:p14="http://schemas.microsoft.com/office/powerpoint/2010/main" val="2648853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975"/>
            <a:ext cx="4343400" cy="3257550"/>
          </a:xfrm>
        </p:spPr>
      </p:pic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Poland Measurement with MWPC in 2021</a:t>
            </a:r>
          </a:p>
          <a:p>
            <a:r>
              <a:rPr lang="en-GB" dirty="0">
                <a:solidFill>
                  <a:srgbClr val="0000CC"/>
                </a:solidFill>
              </a:rPr>
              <a:t>Time-Resolved Profiles – Contour Plot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821" y="1009650"/>
            <a:ext cx="4319789" cy="323984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14300" y="1011138"/>
            <a:ext cx="1826141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GB" sz="1400" b="1" dirty="0"/>
              <a:t>Horizontal profile X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057775" y="1077813"/>
            <a:ext cx="1585370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GB" sz="1400" b="1" dirty="0"/>
              <a:t>Vertical profile Y</a:t>
            </a:r>
          </a:p>
        </p:txBody>
      </p:sp>
      <p:sp>
        <p:nvSpPr>
          <p:cNvPr id="8" name="Rechteck 7"/>
          <p:cNvSpPr/>
          <p:nvPr/>
        </p:nvSpPr>
        <p:spPr>
          <a:xfrm>
            <a:off x="6524625" y="1385590"/>
            <a:ext cx="118520" cy="2462510"/>
          </a:xfrm>
          <a:prstGeom prst="rect">
            <a:avLst/>
          </a:prstGeom>
          <a:solidFill>
            <a:srgbClr val="FDBB6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9" name="Textfeld 8"/>
          <p:cNvSpPr txBox="1"/>
          <p:nvPr/>
        </p:nvSpPr>
        <p:spPr>
          <a:xfrm>
            <a:off x="5486400" y="4343400"/>
            <a:ext cx="2861681" cy="52322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GB" sz="1400" dirty="0"/>
              <a:t>Typ. measurement range with</a:t>
            </a:r>
          </a:p>
          <a:p>
            <a:pPr algn="l"/>
            <a:r>
              <a:rPr lang="en-GB" sz="1400" dirty="0"/>
              <a:t>existing GSI integrator electronics</a:t>
            </a:r>
          </a:p>
        </p:txBody>
      </p:sp>
      <p:cxnSp>
        <p:nvCxnSpPr>
          <p:cNvPr id="11" name="Gerade Verbindung mit Pfeil 10"/>
          <p:cNvCxnSpPr/>
          <p:nvPr/>
        </p:nvCxnSpPr>
        <p:spPr>
          <a:xfrm flipH="1" flipV="1">
            <a:off x="6595520" y="3848100"/>
            <a:ext cx="94559" cy="4953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1F5907D9-044D-45B8-A7CD-457D774EAC0E}"/>
              </a:ext>
            </a:extLst>
          </p:cNvPr>
          <p:cNvSpPr txBox="1"/>
          <p:nvPr/>
        </p:nvSpPr>
        <p:spPr>
          <a:xfrm>
            <a:off x="1920175" y="4126921"/>
            <a:ext cx="1133644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200" b="1" dirty="0"/>
              <a:t>7.5 </a:t>
            </a:r>
            <a:r>
              <a:rPr lang="de-DE" sz="1200" b="1" dirty="0" err="1"/>
              <a:t>ms</a:t>
            </a:r>
            <a:r>
              <a:rPr lang="de-DE" sz="1200" b="1" dirty="0"/>
              <a:t> / slice</a:t>
            </a:r>
          </a:p>
        </p:txBody>
      </p:sp>
    </p:spTree>
    <p:extLst>
      <p:ext uri="{BB962C8B-B14F-4D97-AF65-F5344CB8AC3E}">
        <p14:creationId xmlns:p14="http://schemas.microsoft.com/office/powerpoint/2010/main" val="2180310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HTP Setup 2025:</a:t>
            </a:r>
          </a:p>
          <a:p>
            <a:r>
              <a:rPr lang="en-GB" dirty="0">
                <a:solidFill>
                  <a:srgbClr val="0000CC"/>
                </a:solidFill>
              </a:rPr>
              <a:t>Data Acquisition – Intermediate setup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38" y="946698"/>
            <a:ext cx="8552047" cy="396792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56952" y="1222177"/>
            <a:ext cx="683200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GB" sz="1400" b="1" dirty="0">
                <a:solidFill>
                  <a:srgbClr val="0000CC"/>
                </a:solidFill>
              </a:rPr>
              <a:t>GHTP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364479" y="1222177"/>
            <a:ext cx="543739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GB" sz="1400" b="1" dirty="0">
                <a:solidFill>
                  <a:srgbClr val="0000CC"/>
                </a:solidFill>
              </a:rPr>
              <a:t>HTP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7394927" y="1280366"/>
            <a:ext cx="1159292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GB" sz="1400" b="1" dirty="0">
                <a:solidFill>
                  <a:srgbClr val="0000CC"/>
                </a:solidFill>
              </a:rPr>
              <a:t>Atom-</a:t>
            </a:r>
            <a:r>
              <a:rPr lang="en-GB" sz="1400" b="1" dirty="0" err="1">
                <a:solidFill>
                  <a:srgbClr val="0000CC"/>
                </a:solidFill>
              </a:rPr>
              <a:t>Hütte</a:t>
            </a:r>
            <a:endParaRPr lang="en-GB" sz="1400" b="1" dirty="0">
              <a:solidFill>
                <a:srgbClr val="0000CC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505303" y="1083677"/>
            <a:ext cx="615874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GB" sz="1200" dirty="0">
                <a:solidFill>
                  <a:srgbClr val="0000CC"/>
                </a:solidFill>
              </a:rPr>
              <a:t>~75 m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511338" y="1774664"/>
            <a:ext cx="373820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GB" sz="1400" dirty="0"/>
              <a:t>4x</a:t>
            </a:r>
          </a:p>
        </p:txBody>
      </p:sp>
      <p:sp>
        <p:nvSpPr>
          <p:cNvPr id="19" name="Rechteck 18"/>
          <p:cNvSpPr/>
          <p:nvPr/>
        </p:nvSpPr>
        <p:spPr>
          <a:xfrm>
            <a:off x="6217920" y="3532909"/>
            <a:ext cx="1238596" cy="2576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cxnSp>
        <p:nvCxnSpPr>
          <p:cNvPr id="18" name="Gerader Verbinder 17"/>
          <p:cNvCxnSpPr/>
          <p:nvPr/>
        </p:nvCxnSpPr>
        <p:spPr>
          <a:xfrm flipH="1">
            <a:off x="6388925" y="989215"/>
            <a:ext cx="3562" cy="292608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2552007" y="3385478"/>
            <a:ext cx="772969" cy="26161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GB" sz="1100" dirty="0"/>
              <a:t>(optional)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3048000" y="1052899"/>
            <a:ext cx="482824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GB" sz="1400" dirty="0">
                <a:solidFill>
                  <a:srgbClr val="0000CC"/>
                </a:solidFill>
              </a:rPr>
              <a:t>2 m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3033870" y="2082441"/>
            <a:ext cx="582211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GB" sz="1400" dirty="0">
                <a:solidFill>
                  <a:srgbClr val="0000CC"/>
                </a:solidFill>
              </a:rPr>
              <a:t>10 m</a:t>
            </a:r>
          </a:p>
        </p:txBody>
      </p:sp>
      <p:sp>
        <p:nvSpPr>
          <p:cNvPr id="27" name="Rechteck 26"/>
          <p:cNvSpPr/>
          <p:nvPr/>
        </p:nvSpPr>
        <p:spPr>
          <a:xfrm>
            <a:off x="168332" y="2938136"/>
            <a:ext cx="4852556" cy="5979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900" b="0" i="0" u="none" strike="noStrike" baseline="0" dirty="0">
                <a:solidFill>
                  <a:schemeClr val="tx1"/>
                </a:solidFill>
                <a:latin typeface="TeXGyreTermesX-Regular"/>
              </a:rPr>
              <a:t>AWAGS chip: Amplifier With Adaptive Gain Setting</a:t>
            </a:r>
            <a:endParaRPr lang="en-GB" sz="900" b="0" i="0" u="none" strike="noStrike" baseline="0" dirty="0">
              <a:solidFill>
                <a:schemeClr val="tx1"/>
              </a:solidFill>
              <a:latin typeface="TeXGyreTermesX-Regular"/>
            </a:endParaRPr>
          </a:p>
          <a:p>
            <a:pPr algn="l"/>
            <a:r>
              <a:rPr lang="nl-NL" sz="9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Publication in </a:t>
            </a:r>
            <a:r>
              <a:rPr lang="de-DE" sz="9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Journal </a:t>
            </a:r>
            <a:r>
              <a:rPr lang="de-DE" sz="900" b="0" i="0" u="none" strike="noStrike" baseline="0" dirty="0" err="1">
                <a:solidFill>
                  <a:schemeClr val="tx1"/>
                </a:solidFill>
                <a:latin typeface="Arial" panose="020B0604020202020204" pitchFamily="34" charset="0"/>
              </a:rPr>
              <a:t>of</a:t>
            </a:r>
            <a:r>
              <a:rPr lang="de-DE" sz="9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 Instrumentation</a:t>
            </a:r>
            <a:r>
              <a:rPr lang="nl-NL" sz="900" dirty="0">
                <a:solidFill>
                  <a:schemeClr val="tx1"/>
                </a:solidFill>
                <a:latin typeface="Arial" panose="020B0604020202020204" pitchFamily="34" charset="0"/>
              </a:rPr>
              <a:t>: </a:t>
            </a:r>
            <a:r>
              <a:rPr lang="nl-NL" sz="9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P. Wieczorek </a:t>
            </a:r>
            <a:r>
              <a:rPr lang="nl-NL" sz="900" b="0" i="1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et al., </a:t>
            </a:r>
            <a:r>
              <a:rPr lang="nl-NL" sz="9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2022 </a:t>
            </a:r>
            <a:r>
              <a:rPr lang="nl-NL" sz="900" b="0" i="1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JINST </a:t>
            </a:r>
            <a:r>
              <a:rPr lang="nl-NL" sz="900" b="1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17 </a:t>
            </a:r>
            <a:r>
              <a:rPr lang="nl-NL" sz="9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C06010</a:t>
            </a:r>
            <a:endParaRPr lang="en-US" sz="900" b="0" i="0" u="none" strike="noStrike" baseline="0" dirty="0">
              <a:solidFill>
                <a:schemeClr val="tx1"/>
              </a:solidFill>
              <a:latin typeface="TeXGyreTermesX-Regular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F03F38F5-08CB-41D6-9C7C-97E3BA43C085}"/>
              </a:ext>
            </a:extLst>
          </p:cNvPr>
          <p:cNvSpPr/>
          <p:nvPr/>
        </p:nvSpPr>
        <p:spPr>
          <a:xfrm>
            <a:off x="5443369" y="3039312"/>
            <a:ext cx="848790" cy="692331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dirty="0"/>
              <a:t>MBS DAQ PC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5F6D1263-7F21-4A7A-8A3E-96A8D0C6D74D}"/>
              </a:ext>
            </a:extLst>
          </p:cNvPr>
          <p:cNvSpPr/>
          <p:nvPr/>
        </p:nvSpPr>
        <p:spPr>
          <a:xfrm>
            <a:off x="522514" y="1774664"/>
            <a:ext cx="683200" cy="240282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900" dirty="0"/>
              <a:t>SEM-</a:t>
            </a:r>
            <a:r>
              <a:rPr lang="de-DE" sz="900" dirty="0" err="1"/>
              <a:t>grid</a:t>
            </a:r>
            <a:endParaRPr lang="de-DE" sz="900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FED2CBE9-B4E5-4F1B-91D8-ED06148B61D5}"/>
              </a:ext>
            </a:extLst>
          </p:cNvPr>
          <p:cNvSpPr/>
          <p:nvPr/>
        </p:nvSpPr>
        <p:spPr>
          <a:xfrm>
            <a:off x="1332411" y="3412435"/>
            <a:ext cx="2662449" cy="14763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5201ECED-DA2D-41EF-8853-6C0D82FA4446}"/>
              </a:ext>
            </a:extLst>
          </p:cNvPr>
          <p:cNvSpPr/>
          <p:nvPr/>
        </p:nvSpPr>
        <p:spPr>
          <a:xfrm>
            <a:off x="3986270" y="1722588"/>
            <a:ext cx="848790" cy="692331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dirty="0" err="1"/>
              <a:t>Awags</a:t>
            </a:r>
            <a:endParaRPr lang="de-DE" sz="1400" dirty="0"/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A2C8E9D9-E9C5-420C-96C0-30620FBE5721}"/>
              </a:ext>
            </a:extLst>
          </p:cNvPr>
          <p:cNvSpPr/>
          <p:nvPr/>
        </p:nvSpPr>
        <p:spPr>
          <a:xfrm>
            <a:off x="6474182" y="1722588"/>
            <a:ext cx="2662449" cy="16268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0" name="Pfeil: nach oben und unten 19">
            <a:extLst>
              <a:ext uri="{FF2B5EF4-FFF2-40B4-BE49-F238E27FC236}">
                <a16:creationId xmlns:a16="http://schemas.microsoft.com/office/drawing/2014/main" id="{58012ACC-1EE9-473F-95DF-4C519E92FEE1}"/>
              </a:ext>
            </a:extLst>
          </p:cNvPr>
          <p:cNvSpPr/>
          <p:nvPr/>
        </p:nvSpPr>
        <p:spPr>
          <a:xfrm>
            <a:off x="6067425" y="2452254"/>
            <a:ext cx="162293" cy="587057"/>
          </a:xfrm>
          <a:prstGeom prst="upDownArrow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97A4070A-5DBA-4A86-B235-D6D55CEC6E31}"/>
              </a:ext>
            </a:extLst>
          </p:cNvPr>
          <p:cNvSpPr txBox="1"/>
          <p:nvPr/>
        </p:nvSpPr>
        <p:spPr>
          <a:xfrm>
            <a:off x="168332" y="3472321"/>
            <a:ext cx="4838922" cy="122341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050" b="1" dirty="0">
                <a:solidFill>
                  <a:srgbClr val="0000CC"/>
                </a:solidFill>
              </a:rPr>
              <a:t>Intermediate </a:t>
            </a:r>
            <a:r>
              <a:rPr lang="de-DE" sz="1050" b="1" dirty="0" err="1">
                <a:solidFill>
                  <a:srgbClr val="0000CC"/>
                </a:solidFill>
              </a:rPr>
              <a:t>solution</a:t>
            </a:r>
            <a:r>
              <a:rPr lang="de-DE" sz="1050" b="1" dirty="0">
                <a:solidFill>
                  <a:srgbClr val="0000CC"/>
                </a:solidFill>
              </a:rPr>
              <a:t>:</a:t>
            </a:r>
          </a:p>
          <a:p>
            <a:pPr algn="l"/>
            <a:r>
              <a:rPr lang="de-DE" sz="1050" b="1" dirty="0" err="1">
                <a:solidFill>
                  <a:srgbClr val="0000CC"/>
                </a:solidFill>
              </a:rPr>
              <a:t>Analogue</a:t>
            </a:r>
            <a:r>
              <a:rPr lang="de-DE" sz="1050" b="1" dirty="0">
                <a:solidFill>
                  <a:srgbClr val="0000CC"/>
                </a:solidFill>
              </a:rPr>
              <a:t> </a:t>
            </a:r>
            <a:r>
              <a:rPr lang="de-DE" sz="1050" b="1" dirty="0" err="1">
                <a:solidFill>
                  <a:srgbClr val="0000CC"/>
                </a:solidFill>
              </a:rPr>
              <a:t>signal</a:t>
            </a:r>
            <a:r>
              <a:rPr lang="de-DE" sz="1050" b="1" dirty="0">
                <a:solidFill>
                  <a:srgbClr val="0000CC"/>
                </a:solidFill>
              </a:rPr>
              <a:t> </a:t>
            </a:r>
            <a:r>
              <a:rPr lang="de-DE" sz="1050" b="1" dirty="0" err="1">
                <a:solidFill>
                  <a:srgbClr val="0000CC"/>
                </a:solidFill>
              </a:rPr>
              <a:t>transfer</a:t>
            </a:r>
            <a:r>
              <a:rPr lang="de-DE" sz="1050" b="1" dirty="0">
                <a:solidFill>
                  <a:srgbClr val="0000CC"/>
                </a:solidFill>
              </a:rPr>
              <a:t> </a:t>
            </a:r>
            <a:r>
              <a:rPr lang="de-DE" sz="1050" b="1" dirty="0" err="1">
                <a:solidFill>
                  <a:srgbClr val="0000CC"/>
                </a:solidFill>
              </a:rPr>
              <a:t>between</a:t>
            </a:r>
            <a:r>
              <a:rPr lang="de-DE" sz="1050" b="1" dirty="0">
                <a:solidFill>
                  <a:srgbClr val="0000CC"/>
                </a:solidFill>
              </a:rPr>
              <a:t> </a:t>
            </a:r>
            <a:r>
              <a:rPr lang="de-DE" sz="1050" b="1" dirty="0" err="1">
                <a:solidFill>
                  <a:srgbClr val="0000CC"/>
                </a:solidFill>
              </a:rPr>
              <a:t>Awags</a:t>
            </a:r>
            <a:r>
              <a:rPr lang="de-DE" sz="1050" b="1" dirty="0">
                <a:solidFill>
                  <a:srgbClr val="0000CC"/>
                </a:solidFill>
              </a:rPr>
              <a:t> and </a:t>
            </a:r>
            <a:r>
              <a:rPr lang="de-DE" sz="1050" b="1" dirty="0" err="1">
                <a:solidFill>
                  <a:srgbClr val="0000CC"/>
                </a:solidFill>
              </a:rPr>
              <a:t>digitisation</a:t>
            </a:r>
            <a:r>
              <a:rPr lang="de-DE" sz="1050" b="1" dirty="0">
                <a:solidFill>
                  <a:srgbClr val="0000CC"/>
                </a:solidFill>
              </a:rPr>
              <a:t> in </a:t>
            </a:r>
            <a:r>
              <a:rPr lang="de-DE" sz="1050" b="1" dirty="0" err="1">
                <a:solidFill>
                  <a:srgbClr val="0000CC"/>
                </a:solidFill>
              </a:rPr>
              <a:t>Poland</a:t>
            </a:r>
            <a:r>
              <a:rPr lang="de-DE" sz="1050" b="1" dirty="0">
                <a:solidFill>
                  <a:srgbClr val="0000CC"/>
                </a:solidFill>
              </a:rPr>
              <a:t> </a:t>
            </a:r>
            <a:r>
              <a:rPr lang="de-DE" sz="1050" b="1" dirty="0" err="1">
                <a:solidFill>
                  <a:srgbClr val="0000CC"/>
                </a:solidFill>
              </a:rPr>
              <a:t>electronics</a:t>
            </a:r>
            <a:endParaRPr lang="de-DE" sz="1050" b="1" dirty="0">
              <a:solidFill>
                <a:srgbClr val="0000CC"/>
              </a:solidFill>
            </a:endParaRPr>
          </a:p>
          <a:p>
            <a:pPr algn="l"/>
            <a:endParaRPr lang="de-DE" sz="1050" b="1" dirty="0"/>
          </a:p>
          <a:p>
            <a:pPr algn="l"/>
            <a:r>
              <a:rPr lang="de-DE" sz="1050" b="1" dirty="0">
                <a:solidFill>
                  <a:srgbClr val="0000CC"/>
                </a:solidFill>
              </a:rPr>
              <a:t>Final </a:t>
            </a:r>
            <a:r>
              <a:rPr lang="de-DE" sz="1050" b="1" dirty="0" err="1">
                <a:solidFill>
                  <a:srgbClr val="0000CC"/>
                </a:solidFill>
              </a:rPr>
              <a:t>solution</a:t>
            </a:r>
            <a:r>
              <a:rPr lang="de-DE" sz="1050" b="1" dirty="0">
                <a:solidFill>
                  <a:srgbClr val="0000CC"/>
                </a:solidFill>
              </a:rPr>
              <a:t>:</a:t>
            </a:r>
          </a:p>
          <a:p>
            <a:pPr algn="l"/>
            <a:r>
              <a:rPr lang="de-DE" sz="1050" b="1" dirty="0" err="1">
                <a:solidFill>
                  <a:srgbClr val="0000CC"/>
                </a:solidFill>
              </a:rPr>
              <a:t>Direct</a:t>
            </a:r>
            <a:r>
              <a:rPr lang="de-DE" sz="1050" b="1" dirty="0">
                <a:solidFill>
                  <a:srgbClr val="0000CC"/>
                </a:solidFill>
              </a:rPr>
              <a:t> </a:t>
            </a:r>
            <a:r>
              <a:rPr lang="de-DE" sz="1050" b="1" dirty="0" err="1">
                <a:solidFill>
                  <a:srgbClr val="0000CC"/>
                </a:solidFill>
              </a:rPr>
              <a:t>digitisation</a:t>
            </a:r>
            <a:r>
              <a:rPr lang="de-DE" sz="1050" b="1" dirty="0">
                <a:solidFill>
                  <a:srgbClr val="0000CC"/>
                </a:solidFill>
              </a:rPr>
              <a:t> </a:t>
            </a:r>
            <a:r>
              <a:rPr lang="de-DE" sz="1050" b="1" dirty="0" err="1">
                <a:solidFill>
                  <a:srgbClr val="0000CC"/>
                </a:solidFill>
              </a:rPr>
              <a:t>of</a:t>
            </a:r>
            <a:r>
              <a:rPr lang="de-DE" sz="1050" b="1" dirty="0">
                <a:solidFill>
                  <a:srgbClr val="0000CC"/>
                </a:solidFill>
              </a:rPr>
              <a:t> </a:t>
            </a:r>
            <a:r>
              <a:rPr lang="de-DE" sz="1050" b="1" dirty="0" err="1">
                <a:solidFill>
                  <a:srgbClr val="0000CC"/>
                </a:solidFill>
              </a:rPr>
              <a:t>Awags</a:t>
            </a:r>
            <a:r>
              <a:rPr lang="de-DE" sz="1050" b="1" dirty="0">
                <a:solidFill>
                  <a:srgbClr val="0000CC"/>
                </a:solidFill>
              </a:rPr>
              <a:t> </a:t>
            </a:r>
            <a:r>
              <a:rPr lang="de-DE" sz="1050" b="1" dirty="0" err="1">
                <a:solidFill>
                  <a:srgbClr val="0000CC"/>
                </a:solidFill>
              </a:rPr>
              <a:t>signal</a:t>
            </a:r>
            <a:r>
              <a:rPr lang="de-DE" sz="1050" b="1" dirty="0">
                <a:solidFill>
                  <a:srgbClr val="0000CC"/>
                </a:solidFill>
              </a:rPr>
              <a:t> </a:t>
            </a:r>
            <a:r>
              <a:rPr lang="de-DE" sz="1050" b="1" dirty="0" err="1">
                <a:solidFill>
                  <a:srgbClr val="0000CC"/>
                </a:solidFill>
              </a:rPr>
              <a:t>with</a:t>
            </a:r>
            <a:r>
              <a:rPr lang="de-DE" sz="1050" b="1" dirty="0">
                <a:solidFill>
                  <a:srgbClr val="0000CC"/>
                </a:solidFill>
              </a:rPr>
              <a:t> </a:t>
            </a:r>
            <a:r>
              <a:rPr lang="de-DE" sz="1050" b="1" dirty="0" err="1">
                <a:solidFill>
                  <a:srgbClr val="0000CC"/>
                </a:solidFill>
              </a:rPr>
              <a:t>Poland</a:t>
            </a:r>
            <a:r>
              <a:rPr lang="de-DE" sz="1050" b="1" dirty="0">
                <a:solidFill>
                  <a:srgbClr val="0000CC"/>
                </a:solidFill>
              </a:rPr>
              <a:t> </a:t>
            </a:r>
            <a:r>
              <a:rPr lang="de-DE" sz="1050" b="1" dirty="0" err="1">
                <a:solidFill>
                  <a:srgbClr val="0000CC"/>
                </a:solidFill>
              </a:rPr>
              <a:t>electronics</a:t>
            </a:r>
            <a:r>
              <a:rPr lang="de-DE" sz="1050" b="1" dirty="0">
                <a:solidFill>
                  <a:srgbClr val="0000CC"/>
                </a:solidFill>
              </a:rPr>
              <a:t> </a:t>
            </a:r>
            <a:r>
              <a:rPr lang="de-DE" sz="1050" b="1" dirty="0" err="1">
                <a:solidFill>
                  <a:srgbClr val="0000CC"/>
                </a:solidFill>
              </a:rPr>
              <a:t>only</a:t>
            </a:r>
            <a:r>
              <a:rPr lang="de-DE" sz="1050" b="1" dirty="0">
                <a:solidFill>
                  <a:srgbClr val="0000CC"/>
                </a:solidFill>
              </a:rPr>
              <a:t> </a:t>
            </a:r>
            <a:r>
              <a:rPr lang="de-DE" sz="1050" b="1" dirty="0" err="1">
                <a:solidFill>
                  <a:srgbClr val="0000CC"/>
                </a:solidFill>
              </a:rPr>
              <a:t>for</a:t>
            </a:r>
            <a:r>
              <a:rPr lang="de-DE" sz="1050" b="1" dirty="0">
                <a:solidFill>
                  <a:srgbClr val="0000CC"/>
                </a:solidFill>
              </a:rPr>
              <a:t> </a:t>
            </a:r>
            <a:r>
              <a:rPr lang="de-DE" sz="1050" b="1" dirty="0" err="1">
                <a:solidFill>
                  <a:srgbClr val="0000CC"/>
                </a:solidFill>
              </a:rPr>
              <a:t>communication</a:t>
            </a:r>
            <a:r>
              <a:rPr lang="de-DE" sz="1050" b="1" dirty="0">
                <a:solidFill>
                  <a:srgbClr val="0000C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4053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CC0E07-EFAF-4C2F-BB11-DDDFCE8F3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GHTPDG2</a:t>
            </a:r>
            <a:br>
              <a:rPr lang="de-DE" dirty="0"/>
            </a:br>
            <a:r>
              <a:rPr lang="de-DE" dirty="0">
                <a:solidFill>
                  <a:srgbClr val="0000CC"/>
                </a:solidFill>
              </a:rPr>
              <a:t>Test </a:t>
            </a:r>
            <a:r>
              <a:rPr lang="de-DE" dirty="0" err="1">
                <a:solidFill>
                  <a:srgbClr val="0000CC"/>
                </a:solidFill>
              </a:rPr>
              <a:t>Measurements</a:t>
            </a:r>
            <a:r>
              <a:rPr lang="de-DE" dirty="0">
                <a:solidFill>
                  <a:srgbClr val="0000CC"/>
                </a:solidFill>
              </a:rPr>
              <a:t> 2025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7D9C59-153D-40D9-A3B6-3E028A156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Beam: </a:t>
            </a:r>
          </a:p>
          <a:p>
            <a:pPr lvl="1"/>
            <a:r>
              <a:rPr lang="de-DE" dirty="0"/>
              <a:t>U-238, 200 MeV/u, N = [3e7 , 8e8 ], </a:t>
            </a:r>
            <a:r>
              <a:rPr lang="de-DE" dirty="0" err="1"/>
              <a:t>spill</a:t>
            </a:r>
            <a:r>
              <a:rPr lang="de-DE" dirty="0"/>
              <a:t> </a:t>
            </a:r>
            <a:r>
              <a:rPr lang="de-DE" dirty="0" err="1"/>
              <a:t>length</a:t>
            </a:r>
            <a:r>
              <a:rPr lang="de-DE" dirty="0"/>
              <a:t> ~400 </a:t>
            </a:r>
            <a:r>
              <a:rPr lang="de-DE" dirty="0" err="1"/>
              <a:t>ms</a:t>
            </a:r>
            <a:r>
              <a:rPr lang="de-DE" dirty="0"/>
              <a:t> (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spill</a:t>
            </a:r>
            <a:r>
              <a:rPr lang="de-DE" dirty="0"/>
              <a:t> </a:t>
            </a:r>
            <a:r>
              <a:rPr lang="de-DE" dirty="0" err="1"/>
              <a:t>feedback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U-238, 900 MeV/u, N ~1.2e7</a:t>
            </a:r>
          </a:p>
          <a:p>
            <a:pPr lvl="1"/>
            <a:endParaRPr lang="de-DE" dirty="0"/>
          </a:p>
          <a:p>
            <a:r>
              <a:rPr lang="de-DE" dirty="0" err="1"/>
              <a:t>Aim</a:t>
            </a:r>
            <a:r>
              <a:rPr lang="de-DE" dirty="0"/>
              <a:t>: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verlap” measurement between data only measured with the pure POLAND readout system or measured with the AWAGS preamplifier in combination with the POLAND system.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/>
          </a:p>
          <a:p>
            <a:pPr marL="342900" lvl="1" indent="0">
              <a:buNone/>
            </a:pPr>
            <a:endParaRPr lang="de-DE" dirty="0"/>
          </a:p>
          <a:p>
            <a:pPr marL="342900" lvl="1" indent="0">
              <a:buNone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3DEC328-8AA7-445F-AEA0-B8F692EDB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76FA-2241-42DA-8AFE-E347F1389EB3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026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6B020E-3CB1-4EF2-82BF-D710FE3CD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„</a:t>
            </a:r>
            <a:r>
              <a:rPr lang="de-DE" dirty="0" err="1"/>
              <a:t>Result</a:t>
            </a:r>
            <a:r>
              <a:rPr lang="de-DE" dirty="0"/>
              <a:t>“ 200 MeV/u U-238 beam</a:t>
            </a:r>
            <a:br>
              <a:rPr lang="de-DE" dirty="0"/>
            </a:br>
            <a:r>
              <a:rPr lang="de-DE" dirty="0" err="1">
                <a:solidFill>
                  <a:srgbClr val="0000CC"/>
                </a:solidFill>
              </a:rPr>
              <a:t>Overlap</a:t>
            </a:r>
            <a:r>
              <a:rPr lang="de-DE" dirty="0">
                <a:solidFill>
                  <a:srgbClr val="0000CC"/>
                </a:solidFill>
              </a:rPr>
              <a:t> and </a:t>
            </a:r>
            <a:r>
              <a:rPr lang="de-DE" dirty="0" err="1">
                <a:solidFill>
                  <a:srgbClr val="0000CC"/>
                </a:solidFill>
              </a:rPr>
              <a:t>comparison</a:t>
            </a:r>
            <a:r>
              <a:rPr lang="de-DE" dirty="0">
                <a:solidFill>
                  <a:srgbClr val="0000CC"/>
                </a:solidFill>
              </a:rPr>
              <a:t> </a:t>
            </a:r>
            <a:r>
              <a:rPr lang="de-DE" dirty="0" err="1">
                <a:solidFill>
                  <a:srgbClr val="0000CC"/>
                </a:solidFill>
              </a:rPr>
              <a:t>of</a:t>
            </a:r>
            <a:r>
              <a:rPr lang="de-DE" dirty="0">
                <a:solidFill>
                  <a:srgbClr val="0000CC"/>
                </a:solidFill>
              </a:rPr>
              <a:t> </a:t>
            </a:r>
            <a:r>
              <a:rPr lang="de-DE" dirty="0" err="1">
                <a:solidFill>
                  <a:srgbClr val="0000CC"/>
                </a:solidFill>
              </a:rPr>
              <a:t>Poland</a:t>
            </a:r>
            <a:r>
              <a:rPr lang="de-DE" dirty="0">
                <a:solidFill>
                  <a:srgbClr val="0000CC"/>
                </a:solidFill>
              </a:rPr>
              <a:t> &amp; </a:t>
            </a:r>
            <a:r>
              <a:rPr lang="de-DE" dirty="0" err="1">
                <a:solidFill>
                  <a:srgbClr val="0000CC"/>
                </a:solidFill>
              </a:rPr>
              <a:t>Awags</a:t>
            </a:r>
            <a:endParaRPr lang="de-DE" dirty="0">
              <a:solidFill>
                <a:srgbClr val="0000CC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7EB4377-D580-4ACB-B821-7003C581B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635" y="1088015"/>
            <a:ext cx="4043350" cy="3677689"/>
          </a:xfrm>
        </p:spPr>
        <p:txBody>
          <a:bodyPr/>
          <a:lstStyle/>
          <a:p>
            <a:r>
              <a:rPr lang="de-DE" sz="1200" dirty="0"/>
              <a:t>Absolute </a:t>
            </a:r>
            <a:r>
              <a:rPr lang="de-DE" sz="1200" dirty="0" err="1"/>
              <a:t>value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colleted</a:t>
            </a:r>
            <a:r>
              <a:rPr lang="de-DE" sz="1200" dirty="0"/>
              <a:t> </a:t>
            </a:r>
            <a:r>
              <a:rPr lang="de-DE" sz="1200" dirty="0" err="1"/>
              <a:t>charge</a:t>
            </a:r>
            <a:r>
              <a:rPr lang="de-DE" sz="1200" dirty="0"/>
              <a:t> in </a:t>
            </a:r>
            <a:r>
              <a:rPr lang="de-DE" sz="1200" dirty="0" err="1"/>
              <a:t>agreement</a:t>
            </a:r>
            <a:r>
              <a:rPr lang="de-DE" sz="1200" dirty="0"/>
              <a:t> </a:t>
            </a:r>
            <a:r>
              <a:rPr lang="de-DE" sz="1200" dirty="0" err="1"/>
              <a:t>with</a:t>
            </a:r>
            <a:r>
              <a:rPr lang="de-DE" sz="1200" dirty="0"/>
              <a:t> </a:t>
            </a:r>
            <a:r>
              <a:rPr lang="de-DE" sz="1200" dirty="0" err="1"/>
              <a:t>theoretical</a:t>
            </a:r>
            <a:r>
              <a:rPr lang="de-DE" sz="1200" dirty="0"/>
              <a:t> </a:t>
            </a:r>
            <a:r>
              <a:rPr lang="de-DE" sz="1200" dirty="0" err="1"/>
              <a:t>estimate</a:t>
            </a:r>
            <a:r>
              <a:rPr lang="de-DE" sz="1200" dirty="0"/>
              <a:t>:</a:t>
            </a:r>
          </a:p>
          <a:p>
            <a:pPr lvl="1"/>
            <a:r>
              <a:rPr lang="de-DE" sz="900" dirty="0" err="1"/>
              <a:t>Yield</a:t>
            </a:r>
            <a:r>
              <a:rPr lang="de-DE" sz="900" dirty="0"/>
              <a:t> ~ 500 e-/</a:t>
            </a:r>
            <a:r>
              <a:rPr lang="de-DE" sz="900" dirty="0" err="1"/>
              <a:t>ion</a:t>
            </a:r>
            <a:r>
              <a:rPr lang="de-DE" sz="900" dirty="0"/>
              <a:t>, </a:t>
            </a:r>
            <a:r>
              <a:rPr lang="de-DE" sz="900" dirty="0" err="1"/>
              <a:t>coverage</a:t>
            </a:r>
            <a:r>
              <a:rPr lang="de-DE" sz="900" dirty="0"/>
              <a:t> </a:t>
            </a:r>
            <a:r>
              <a:rPr lang="de-DE" sz="900" dirty="0" err="1"/>
              <a:t>factor</a:t>
            </a:r>
            <a:r>
              <a:rPr lang="de-DE" sz="900" dirty="0"/>
              <a:t> ~ 0.1</a:t>
            </a:r>
          </a:p>
          <a:p>
            <a:pPr lvl="1"/>
            <a:r>
              <a:rPr lang="de-DE" sz="900" dirty="0"/>
              <a:t>N=1E9 =&gt; Q = 8 </a:t>
            </a:r>
            <a:r>
              <a:rPr lang="de-DE" sz="900" dirty="0" err="1"/>
              <a:t>nC</a:t>
            </a:r>
            <a:endParaRPr lang="de-DE" sz="900" dirty="0"/>
          </a:p>
          <a:p>
            <a:pPr lvl="1"/>
            <a:r>
              <a:rPr lang="de-DE" sz="900" dirty="0"/>
              <a:t>Profile integral ~ 27.000 </a:t>
            </a:r>
            <a:r>
              <a:rPr lang="de-DE" sz="900" dirty="0" err="1"/>
              <a:t>counts</a:t>
            </a:r>
            <a:r>
              <a:rPr lang="de-DE" sz="900" dirty="0"/>
              <a:t> (250 </a:t>
            </a:r>
            <a:r>
              <a:rPr lang="de-DE" sz="900" dirty="0" err="1"/>
              <a:t>fC</a:t>
            </a:r>
            <a:r>
              <a:rPr lang="de-DE" sz="900" dirty="0"/>
              <a:t>/</a:t>
            </a:r>
            <a:r>
              <a:rPr lang="de-DE" sz="900" dirty="0" err="1"/>
              <a:t>count</a:t>
            </a:r>
            <a:r>
              <a:rPr lang="de-DE" sz="900" dirty="0"/>
              <a:t>) =&gt; Q = 6.75 </a:t>
            </a:r>
            <a:r>
              <a:rPr lang="de-DE" sz="900" dirty="0" err="1"/>
              <a:t>nC</a:t>
            </a:r>
            <a:endParaRPr lang="de-DE" sz="900" dirty="0"/>
          </a:p>
          <a:p>
            <a:pPr lvl="1"/>
            <a:endParaRPr lang="de-DE" sz="900" dirty="0"/>
          </a:p>
          <a:p>
            <a:r>
              <a:rPr lang="de-DE" sz="1200" dirty="0"/>
              <a:t>Profile </a:t>
            </a:r>
            <a:r>
              <a:rPr lang="de-DE" sz="1200" dirty="0" err="1"/>
              <a:t>shapes</a:t>
            </a:r>
            <a:r>
              <a:rPr lang="de-DE" sz="1200" dirty="0"/>
              <a:t> in </a:t>
            </a:r>
            <a:r>
              <a:rPr lang="de-DE" sz="1200" dirty="0" err="1"/>
              <a:t>reasonable</a:t>
            </a:r>
            <a:r>
              <a:rPr lang="de-DE" sz="1200" dirty="0"/>
              <a:t> </a:t>
            </a:r>
            <a:r>
              <a:rPr lang="de-DE" sz="1200" dirty="0" err="1"/>
              <a:t>comparison</a:t>
            </a:r>
            <a:endParaRPr lang="de-DE" sz="1200" dirty="0"/>
          </a:p>
          <a:p>
            <a:r>
              <a:rPr lang="de-DE" sz="1200" dirty="0"/>
              <a:t>Noise </a:t>
            </a:r>
            <a:r>
              <a:rPr lang="de-DE" sz="1200" dirty="0" err="1"/>
              <a:t>issues</a:t>
            </a:r>
            <a:r>
              <a:rPr lang="de-DE" sz="1200" dirty="0"/>
              <a:t> </a:t>
            </a:r>
            <a:r>
              <a:rPr lang="de-DE" sz="1200" dirty="0" err="1"/>
              <a:t>required</a:t>
            </a:r>
            <a:r>
              <a:rPr lang="de-DE" sz="1200" dirty="0"/>
              <a:t> </a:t>
            </a:r>
            <a:r>
              <a:rPr lang="de-DE" sz="1200" dirty="0" err="1"/>
              <a:t>careful</a:t>
            </a:r>
            <a:r>
              <a:rPr lang="de-DE" sz="1200" dirty="0"/>
              <a:t> </a:t>
            </a:r>
            <a:r>
              <a:rPr lang="de-DE" sz="1200" dirty="0" err="1"/>
              <a:t>subtraction</a:t>
            </a:r>
            <a:endParaRPr lang="de-DE" sz="1200" dirty="0"/>
          </a:p>
          <a:p>
            <a:pPr marL="0" indent="0">
              <a:buNone/>
            </a:pPr>
            <a:endParaRPr lang="de-DE" sz="12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1543F13-0882-47C1-8110-590572D8E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76FA-2241-42DA-8AFE-E347F1389EB3}" type="slidenum">
              <a:rPr lang="en-GB" smtClean="0"/>
              <a:t>6</a:t>
            </a:fld>
            <a:endParaRPr lang="en-GB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DCA6F66-D3C6-4D99-8FC6-70583750426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985" y="984738"/>
            <a:ext cx="4706455" cy="3927687"/>
          </a:xfrm>
          <a:prstGeom prst="rect">
            <a:avLst/>
          </a:prstGeom>
          <a:noFill/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C9E21EA-0F1E-4ED8-B25D-3ED3B0FEF59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370" y="2859371"/>
            <a:ext cx="2448366" cy="2052335"/>
          </a:xfrm>
          <a:prstGeom prst="rect">
            <a:avLst/>
          </a:prstGeom>
          <a:noFill/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359D85A-5659-40A8-80CD-852D032001E4}"/>
              </a:ext>
            </a:extLst>
          </p:cNvPr>
          <p:cNvSpPr txBox="1"/>
          <p:nvPr/>
        </p:nvSpPr>
        <p:spPr>
          <a:xfrm>
            <a:off x="1791371" y="2845297"/>
            <a:ext cx="2448366" cy="25391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050" dirty="0" err="1"/>
              <a:t>Gain-normalised</a:t>
            </a:r>
            <a:r>
              <a:rPr lang="de-DE" sz="1050" dirty="0"/>
              <a:t> profiles@8E8 U-238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EE2170A-A863-4093-AAEE-6E48614345A3}"/>
              </a:ext>
            </a:extLst>
          </p:cNvPr>
          <p:cNvSpPr txBox="1"/>
          <p:nvPr/>
        </p:nvSpPr>
        <p:spPr>
          <a:xfrm>
            <a:off x="6986016" y="1351777"/>
            <a:ext cx="1989734" cy="41549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050" dirty="0" err="1"/>
              <a:t>Profiles</a:t>
            </a:r>
            <a:r>
              <a:rPr lang="de-DE" sz="1050" dirty="0"/>
              <a:t> </a:t>
            </a:r>
            <a:r>
              <a:rPr lang="de-DE" sz="1050" dirty="0" err="1"/>
              <a:t>for</a:t>
            </a:r>
            <a:r>
              <a:rPr lang="de-DE" sz="1050" dirty="0"/>
              <a:t> different </a:t>
            </a:r>
            <a:r>
              <a:rPr lang="de-DE" sz="1050" dirty="0" err="1"/>
              <a:t>intensities</a:t>
            </a:r>
            <a:endParaRPr lang="de-DE" sz="1050" dirty="0"/>
          </a:p>
          <a:p>
            <a:pPr algn="l"/>
            <a:r>
              <a:rPr lang="de-DE" sz="1050" dirty="0"/>
              <a:t>N = [3E7 , 8E8]</a:t>
            </a:r>
          </a:p>
        </p:txBody>
      </p:sp>
    </p:spTree>
    <p:extLst>
      <p:ext uri="{BB962C8B-B14F-4D97-AF65-F5344CB8AC3E}">
        <p14:creationId xmlns:p14="http://schemas.microsoft.com/office/powerpoint/2010/main" val="1921227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C6CE2F-4E8C-410A-A296-14B074FF4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„</a:t>
            </a:r>
            <a:r>
              <a:rPr lang="de-DE" dirty="0" err="1"/>
              <a:t>Result</a:t>
            </a:r>
            <a:r>
              <a:rPr lang="de-DE" dirty="0"/>
              <a:t>“ 900 MeV/u U-238 beam; N ~ [1 – 3]E7</a:t>
            </a:r>
            <a:br>
              <a:rPr lang="de-DE" dirty="0"/>
            </a:br>
            <a:r>
              <a:rPr lang="de-DE" dirty="0" err="1">
                <a:solidFill>
                  <a:srgbClr val="0000CC"/>
                </a:solidFill>
              </a:rPr>
              <a:t>Overlap</a:t>
            </a:r>
            <a:r>
              <a:rPr lang="de-DE" dirty="0">
                <a:solidFill>
                  <a:srgbClr val="0000CC"/>
                </a:solidFill>
              </a:rPr>
              <a:t> and </a:t>
            </a:r>
            <a:r>
              <a:rPr lang="de-DE" dirty="0" err="1">
                <a:solidFill>
                  <a:srgbClr val="0000CC"/>
                </a:solidFill>
              </a:rPr>
              <a:t>comparison</a:t>
            </a:r>
            <a:r>
              <a:rPr lang="de-DE" dirty="0">
                <a:solidFill>
                  <a:srgbClr val="0000CC"/>
                </a:solidFill>
              </a:rPr>
              <a:t> </a:t>
            </a:r>
            <a:r>
              <a:rPr lang="de-DE" dirty="0" err="1">
                <a:solidFill>
                  <a:srgbClr val="0000CC"/>
                </a:solidFill>
              </a:rPr>
              <a:t>of</a:t>
            </a:r>
            <a:r>
              <a:rPr lang="de-DE" dirty="0">
                <a:solidFill>
                  <a:srgbClr val="0000CC"/>
                </a:solidFill>
              </a:rPr>
              <a:t> </a:t>
            </a:r>
            <a:r>
              <a:rPr lang="de-DE" dirty="0" err="1">
                <a:solidFill>
                  <a:srgbClr val="0000CC"/>
                </a:solidFill>
              </a:rPr>
              <a:t>Poland</a:t>
            </a:r>
            <a:r>
              <a:rPr lang="de-DE" dirty="0">
                <a:solidFill>
                  <a:srgbClr val="0000CC"/>
                </a:solidFill>
              </a:rPr>
              <a:t> &amp; </a:t>
            </a:r>
            <a:r>
              <a:rPr lang="de-DE" dirty="0" err="1">
                <a:solidFill>
                  <a:srgbClr val="0000CC"/>
                </a:solidFill>
              </a:rPr>
              <a:t>Awags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CB8F2D-4727-4DAB-AA95-D428F34AD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635" y="1088015"/>
            <a:ext cx="4823325" cy="3677689"/>
          </a:xfrm>
        </p:spPr>
        <p:txBody>
          <a:bodyPr/>
          <a:lstStyle/>
          <a:p>
            <a:r>
              <a:rPr lang="de-DE" sz="1200" dirty="0"/>
              <a:t>Absolute </a:t>
            </a:r>
            <a:r>
              <a:rPr lang="de-DE" sz="1200" dirty="0" err="1"/>
              <a:t>value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colleted</a:t>
            </a:r>
            <a:r>
              <a:rPr lang="de-DE" sz="1200" dirty="0"/>
              <a:t> </a:t>
            </a:r>
            <a:r>
              <a:rPr lang="de-DE" sz="1200" dirty="0" err="1"/>
              <a:t>charge</a:t>
            </a:r>
            <a:r>
              <a:rPr lang="de-DE" sz="1200" dirty="0"/>
              <a:t> in </a:t>
            </a:r>
            <a:r>
              <a:rPr lang="de-DE" sz="1200" dirty="0" err="1"/>
              <a:t>agreement</a:t>
            </a:r>
            <a:r>
              <a:rPr lang="de-DE" sz="1200" dirty="0"/>
              <a:t> </a:t>
            </a:r>
            <a:r>
              <a:rPr lang="de-DE" sz="1200" dirty="0" err="1"/>
              <a:t>with</a:t>
            </a:r>
            <a:r>
              <a:rPr lang="de-DE" sz="1200" dirty="0"/>
              <a:t> </a:t>
            </a:r>
            <a:r>
              <a:rPr lang="de-DE" sz="1200" dirty="0" err="1"/>
              <a:t>theoretical</a:t>
            </a:r>
            <a:r>
              <a:rPr lang="de-DE" sz="1200" dirty="0"/>
              <a:t> </a:t>
            </a:r>
            <a:r>
              <a:rPr lang="de-DE" sz="1200" dirty="0" err="1"/>
              <a:t>estimate</a:t>
            </a:r>
            <a:r>
              <a:rPr lang="de-DE" sz="1200" dirty="0"/>
              <a:t>:</a:t>
            </a:r>
          </a:p>
          <a:p>
            <a:pPr lvl="1"/>
            <a:r>
              <a:rPr lang="de-DE" sz="900" dirty="0" err="1"/>
              <a:t>Yield</a:t>
            </a:r>
            <a:r>
              <a:rPr lang="de-DE" sz="900" dirty="0"/>
              <a:t> ~ 500 e-/</a:t>
            </a:r>
            <a:r>
              <a:rPr lang="de-DE" sz="900" dirty="0" err="1"/>
              <a:t>ion</a:t>
            </a:r>
            <a:r>
              <a:rPr lang="de-DE" sz="900" dirty="0"/>
              <a:t>, </a:t>
            </a:r>
            <a:r>
              <a:rPr lang="de-DE" sz="900" dirty="0" err="1"/>
              <a:t>coverage</a:t>
            </a:r>
            <a:r>
              <a:rPr lang="de-DE" sz="900" dirty="0"/>
              <a:t> </a:t>
            </a:r>
            <a:r>
              <a:rPr lang="de-DE" sz="900" dirty="0" err="1"/>
              <a:t>factor</a:t>
            </a:r>
            <a:r>
              <a:rPr lang="de-DE" sz="900" dirty="0"/>
              <a:t> ~ 0.1</a:t>
            </a:r>
          </a:p>
          <a:p>
            <a:pPr lvl="1"/>
            <a:r>
              <a:rPr lang="de-DE" sz="900" dirty="0"/>
              <a:t>N=1.2E7 =&gt; Q = 80 </a:t>
            </a:r>
            <a:r>
              <a:rPr lang="de-DE" sz="900" dirty="0" err="1"/>
              <a:t>pC</a:t>
            </a:r>
            <a:endParaRPr lang="de-DE" sz="900" dirty="0"/>
          </a:p>
          <a:p>
            <a:pPr lvl="1"/>
            <a:r>
              <a:rPr lang="de-DE" sz="900" dirty="0"/>
              <a:t>Profile integral ~ 240 </a:t>
            </a:r>
            <a:r>
              <a:rPr lang="de-DE" sz="900" dirty="0" err="1"/>
              <a:t>counts</a:t>
            </a:r>
            <a:r>
              <a:rPr lang="de-DE" sz="900" dirty="0"/>
              <a:t> (250 </a:t>
            </a:r>
            <a:r>
              <a:rPr lang="de-DE" sz="900" dirty="0" err="1"/>
              <a:t>fC</a:t>
            </a:r>
            <a:r>
              <a:rPr lang="de-DE" sz="900" dirty="0"/>
              <a:t>/</a:t>
            </a:r>
            <a:r>
              <a:rPr lang="de-DE" sz="900" dirty="0" err="1"/>
              <a:t>count</a:t>
            </a:r>
            <a:r>
              <a:rPr lang="de-DE" sz="900" dirty="0"/>
              <a:t>) =&gt; Q = 60 </a:t>
            </a:r>
            <a:r>
              <a:rPr lang="de-DE" sz="900" dirty="0" err="1"/>
              <a:t>pC</a:t>
            </a:r>
            <a:endParaRPr lang="de-DE" sz="900" dirty="0"/>
          </a:p>
          <a:p>
            <a:pPr marL="342900" lvl="1" indent="0">
              <a:buNone/>
            </a:pPr>
            <a:endParaRPr lang="de-DE" sz="900" dirty="0"/>
          </a:p>
          <a:p>
            <a:r>
              <a:rPr lang="de-DE" sz="1200" dirty="0" err="1"/>
              <a:t>Comparison</a:t>
            </a:r>
            <a:r>
              <a:rPr lang="de-DE" sz="1200" dirty="0"/>
              <a:t> </a:t>
            </a:r>
            <a:r>
              <a:rPr lang="de-DE" sz="1200" dirty="0" err="1"/>
              <a:t>only</a:t>
            </a:r>
            <a:r>
              <a:rPr lang="de-DE" sz="1200" dirty="0"/>
              <a:t> </a:t>
            </a:r>
            <a:r>
              <a:rPr lang="de-DE" sz="1200" dirty="0" err="1"/>
              <a:t>partially</a:t>
            </a:r>
            <a:r>
              <a:rPr lang="de-DE" sz="1200" dirty="0"/>
              <a:t> ok. </a:t>
            </a:r>
            <a:r>
              <a:rPr lang="de-DE" sz="1200" dirty="0" err="1"/>
              <a:t>Some</a:t>
            </a:r>
            <a:r>
              <a:rPr lang="de-DE" sz="1200" dirty="0"/>
              <a:t> </a:t>
            </a:r>
            <a:r>
              <a:rPr lang="de-DE" sz="1200" dirty="0" err="1"/>
              <a:t>effects</a:t>
            </a:r>
            <a:r>
              <a:rPr lang="de-DE" sz="1200" dirty="0"/>
              <a:t> in </a:t>
            </a:r>
            <a:r>
              <a:rPr lang="de-DE" sz="1200" dirty="0" err="1"/>
              <a:t>Awags</a:t>
            </a:r>
            <a:r>
              <a:rPr lang="de-DE" sz="1200" dirty="0"/>
              <a:t> due </a:t>
            </a:r>
            <a:r>
              <a:rPr lang="de-DE" sz="1200" dirty="0" err="1"/>
              <a:t>to</a:t>
            </a:r>
            <a:r>
              <a:rPr lang="de-DE" sz="1200" dirty="0"/>
              <a:t> </a:t>
            </a:r>
            <a:r>
              <a:rPr lang="de-DE" sz="1200" dirty="0" err="1"/>
              <a:t>long</a:t>
            </a:r>
            <a:r>
              <a:rPr lang="de-DE" sz="1200" dirty="0"/>
              <a:t> </a:t>
            </a:r>
            <a:r>
              <a:rPr lang="de-DE" sz="1200" dirty="0" err="1"/>
              <a:t>cables</a:t>
            </a:r>
            <a:r>
              <a:rPr lang="de-DE" sz="1200" dirty="0"/>
              <a:t>.</a:t>
            </a:r>
          </a:p>
          <a:p>
            <a:r>
              <a:rPr lang="de-DE" sz="1200" dirty="0"/>
              <a:t>Need </a:t>
            </a:r>
            <a:r>
              <a:rPr lang="de-DE" sz="1200" dirty="0" err="1"/>
              <a:t>more</a:t>
            </a:r>
            <a:r>
              <a:rPr lang="de-DE" sz="1200" dirty="0"/>
              <a:t> </a:t>
            </a:r>
            <a:r>
              <a:rPr lang="de-DE" sz="1200" dirty="0" err="1"/>
              <a:t>data</a:t>
            </a:r>
            <a:r>
              <a:rPr lang="de-DE" sz="1200" dirty="0"/>
              <a:t> and </a:t>
            </a:r>
            <a:r>
              <a:rPr lang="de-DE" sz="1200" dirty="0" err="1"/>
              <a:t>improved</a:t>
            </a:r>
            <a:r>
              <a:rPr lang="de-DE" sz="1200" dirty="0"/>
              <a:t> </a:t>
            </a:r>
            <a:r>
              <a:rPr lang="de-DE" sz="1200" dirty="0" err="1"/>
              <a:t>analysis</a:t>
            </a:r>
            <a:r>
              <a:rPr lang="de-DE" sz="1200" dirty="0"/>
              <a:t>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F077D35-BD8C-4590-970E-AC7EDD065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76FA-2241-42DA-8AFE-E347F1389EB3}" type="slidenum">
              <a:rPr lang="en-GB" smtClean="0"/>
              <a:t>7</a:t>
            </a:fld>
            <a:endParaRPr lang="en-GB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F8893E9-43C5-42AA-883E-01BD1D78F30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630" y="1009650"/>
            <a:ext cx="3624580" cy="3124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9110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E304C3-326E-4A74-B4E3-7724C31A8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Summary</a:t>
            </a:r>
            <a:br>
              <a:rPr lang="de-DE" dirty="0"/>
            </a:br>
            <a:r>
              <a:rPr lang="de-DE" dirty="0" err="1">
                <a:solidFill>
                  <a:srgbClr val="0000CC"/>
                </a:solidFill>
              </a:rPr>
              <a:t>Poland</a:t>
            </a:r>
            <a:r>
              <a:rPr lang="de-DE" dirty="0">
                <a:solidFill>
                  <a:srgbClr val="0000CC"/>
                </a:solidFill>
              </a:rPr>
              <a:t>/</a:t>
            </a:r>
            <a:r>
              <a:rPr lang="de-DE" dirty="0" err="1">
                <a:solidFill>
                  <a:srgbClr val="0000CC"/>
                </a:solidFill>
              </a:rPr>
              <a:t>Awags</a:t>
            </a:r>
            <a:r>
              <a:rPr lang="de-DE" dirty="0">
                <a:solidFill>
                  <a:srgbClr val="0000CC"/>
                </a:solidFill>
              </a:rPr>
              <a:t> </a:t>
            </a:r>
            <a:r>
              <a:rPr lang="de-DE" dirty="0" err="1">
                <a:solidFill>
                  <a:srgbClr val="0000CC"/>
                </a:solidFill>
              </a:rPr>
              <a:t>Readout</a:t>
            </a:r>
            <a:r>
              <a:rPr lang="de-DE" dirty="0">
                <a:solidFill>
                  <a:srgbClr val="0000CC"/>
                </a:solidFill>
              </a:rPr>
              <a:t> System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A9A7F51-655E-4CFF-BE7D-FA08CFFB1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76FA-2241-42DA-8AFE-E347F1389EB3}" type="slidenum">
              <a:rPr lang="en-GB" smtClean="0"/>
              <a:t>8</a:t>
            </a:fld>
            <a:endParaRPr lang="en-GB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AD6E6944-22C8-4760-A7A2-E4076B1F1D2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50577" y="1023557"/>
            <a:ext cx="8880780" cy="314650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50" b="1" dirty="0" err="1"/>
              <a:t>Results</a:t>
            </a:r>
            <a:r>
              <a:rPr lang="de-DE" sz="1050" b="1"/>
              <a:t>:</a:t>
            </a:r>
            <a:endParaRPr lang="de-DE" sz="1050"/>
          </a:p>
          <a:p>
            <a:pPr lvl="1"/>
            <a:r>
              <a:rPr lang="de-DE" sz="1050" dirty="0" err="1"/>
              <a:t>Awags</a:t>
            </a:r>
            <a:r>
              <a:rPr lang="de-DE" sz="1050" dirty="0"/>
              <a:t> in „roll </a:t>
            </a:r>
            <a:r>
              <a:rPr lang="de-DE" sz="1050" dirty="0" err="1"/>
              <a:t>mode</a:t>
            </a:r>
            <a:r>
              <a:rPr lang="de-DE" sz="1050" dirty="0"/>
              <a:t>“ (multiple </a:t>
            </a:r>
            <a:r>
              <a:rPr lang="de-DE" sz="1050" dirty="0" err="1"/>
              <a:t>measurements</a:t>
            </a:r>
            <a:r>
              <a:rPr lang="de-DE" sz="1050" dirty="0"/>
              <a:t> </a:t>
            </a:r>
            <a:r>
              <a:rPr lang="de-DE" sz="1050" dirty="0" err="1"/>
              <a:t>with</a:t>
            </a:r>
            <a:r>
              <a:rPr lang="de-DE" sz="1050" dirty="0"/>
              <a:t> fast </a:t>
            </a:r>
            <a:r>
              <a:rPr lang="de-DE" sz="1050" dirty="0" err="1"/>
              <a:t>resets</a:t>
            </a:r>
            <a:r>
              <a:rPr lang="de-DE" sz="1050" dirty="0"/>
              <a:t>) </a:t>
            </a:r>
            <a:r>
              <a:rPr lang="de-DE" sz="1050" dirty="0" err="1"/>
              <a:t>is</a:t>
            </a:r>
            <a:r>
              <a:rPr lang="de-DE" sz="1050" dirty="0"/>
              <a:t> </a:t>
            </a:r>
            <a:r>
              <a:rPr lang="de-DE" sz="1050" dirty="0" err="1"/>
              <a:t>suitable</a:t>
            </a:r>
            <a:r>
              <a:rPr lang="de-DE" sz="1050" dirty="0"/>
              <a:t> </a:t>
            </a:r>
            <a:r>
              <a:rPr lang="de-DE" sz="1050" dirty="0" err="1"/>
              <a:t>for</a:t>
            </a:r>
            <a:r>
              <a:rPr lang="de-DE" sz="1050" dirty="0"/>
              <a:t> slow </a:t>
            </a:r>
            <a:r>
              <a:rPr lang="de-DE" sz="1050" dirty="0" err="1"/>
              <a:t>extraction</a:t>
            </a:r>
            <a:r>
              <a:rPr lang="de-DE" sz="1050" dirty="0"/>
              <a:t> </a:t>
            </a:r>
            <a:r>
              <a:rPr lang="de-DE" sz="1050" dirty="0" err="1"/>
              <a:t>measurements</a:t>
            </a:r>
            <a:endParaRPr lang="de-DE" sz="1050" dirty="0"/>
          </a:p>
          <a:p>
            <a:pPr lvl="1"/>
            <a:r>
              <a:rPr lang="de-DE" sz="1050" dirty="0"/>
              <a:t>Low </a:t>
            </a:r>
            <a:r>
              <a:rPr lang="de-DE" sz="1050" dirty="0" err="1"/>
              <a:t>gain</a:t>
            </a:r>
            <a:r>
              <a:rPr lang="de-DE" sz="1050" dirty="0"/>
              <a:t> </a:t>
            </a:r>
            <a:r>
              <a:rPr lang="de-DE" sz="1050" dirty="0" err="1"/>
              <a:t>operation</a:t>
            </a:r>
            <a:r>
              <a:rPr lang="de-DE" sz="1050" dirty="0"/>
              <a:t> </a:t>
            </a:r>
            <a:r>
              <a:rPr lang="de-DE" sz="1050" dirty="0" err="1"/>
              <a:t>with</a:t>
            </a:r>
            <a:r>
              <a:rPr lang="de-DE" sz="1050" dirty="0"/>
              <a:t> </a:t>
            </a:r>
            <a:r>
              <a:rPr lang="de-DE" sz="1050" dirty="0" err="1"/>
              <a:t>longer</a:t>
            </a:r>
            <a:r>
              <a:rPr lang="de-DE" sz="1050" dirty="0"/>
              <a:t> </a:t>
            </a:r>
            <a:r>
              <a:rPr lang="de-DE" sz="1050" dirty="0" err="1"/>
              <a:t>integration</a:t>
            </a:r>
            <a:r>
              <a:rPr lang="de-DE" sz="1050" dirty="0"/>
              <a:t> time (1 </a:t>
            </a:r>
            <a:r>
              <a:rPr lang="de-DE" sz="1050" dirty="0" err="1"/>
              <a:t>ms</a:t>
            </a:r>
            <a:r>
              <a:rPr lang="de-DE" sz="1050" dirty="0"/>
              <a:t>) </a:t>
            </a:r>
            <a:r>
              <a:rPr lang="de-DE" sz="1050" dirty="0" err="1"/>
              <a:t>better</a:t>
            </a:r>
            <a:r>
              <a:rPr lang="de-DE" sz="1050" dirty="0"/>
              <a:t> </a:t>
            </a:r>
            <a:r>
              <a:rPr lang="de-DE" sz="1050" dirty="0" err="1"/>
              <a:t>than</a:t>
            </a:r>
            <a:r>
              <a:rPr lang="de-DE" sz="1050" dirty="0"/>
              <a:t> High </a:t>
            </a:r>
            <a:r>
              <a:rPr lang="de-DE" sz="1050" dirty="0" err="1"/>
              <a:t>gain</a:t>
            </a:r>
            <a:r>
              <a:rPr lang="de-DE" sz="1050" dirty="0"/>
              <a:t> </a:t>
            </a:r>
            <a:r>
              <a:rPr lang="de-DE" sz="1050" dirty="0" err="1"/>
              <a:t>with</a:t>
            </a:r>
            <a:r>
              <a:rPr lang="de-DE" sz="1050" dirty="0"/>
              <a:t> </a:t>
            </a:r>
            <a:r>
              <a:rPr lang="de-DE" sz="1050" dirty="0" err="1"/>
              <a:t>shorter</a:t>
            </a:r>
            <a:r>
              <a:rPr lang="de-DE" sz="1050" dirty="0"/>
              <a:t> </a:t>
            </a:r>
            <a:r>
              <a:rPr lang="de-DE" sz="1050" dirty="0" err="1"/>
              <a:t>integration</a:t>
            </a:r>
            <a:r>
              <a:rPr lang="de-DE" sz="1050" dirty="0"/>
              <a:t> time. </a:t>
            </a:r>
            <a:r>
              <a:rPr lang="de-DE" sz="1050" dirty="0" err="1"/>
              <a:t>Sufficient</a:t>
            </a:r>
            <a:r>
              <a:rPr lang="de-DE" sz="1050" dirty="0"/>
              <a:t> </a:t>
            </a:r>
            <a:r>
              <a:rPr lang="de-DE" sz="1050" dirty="0" err="1"/>
              <a:t>for</a:t>
            </a:r>
            <a:r>
              <a:rPr lang="de-DE" sz="1050" dirty="0"/>
              <a:t> slow </a:t>
            </a:r>
            <a:r>
              <a:rPr lang="de-DE" sz="1050" dirty="0" err="1"/>
              <a:t>extraction</a:t>
            </a:r>
            <a:r>
              <a:rPr lang="de-DE" sz="1050" dirty="0"/>
              <a:t>.</a:t>
            </a:r>
          </a:p>
          <a:p>
            <a:pPr lvl="1"/>
            <a:r>
              <a:rPr lang="de-DE" sz="1050" dirty="0"/>
              <a:t>HTP </a:t>
            </a:r>
            <a:r>
              <a:rPr lang="de-DE" sz="1050" dirty="0" err="1"/>
              <a:t>measurement</a:t>
            </a:r>
            <a:r>
              <a:rPr lang="de-DE" sz="1050" dirty="0"/>
              <a:t> </a:t>
            </a:r>
            <a:r>
              <a:rPr lang="de-DE" sz="1050" dirty="0" err="1"/>
              <a:t>yields</a:t>
            </a:r>
            <a:r>
              <a:rPr lang="de-DE" sz="1050" dirty="0"/>
              <a:t> </a:t>
            </a:r>
            <a:r>
              <a:rPr lang="de-DE" sz="1050" dirty="0" err="1"/>
              <a:t>data</a:t>
            </a:r>
            <a:r>
              <a:rPr lang="de-DE" sz="1050" dirty="0"/>
              <a:t> </a:t>
            </a:r>
            <a:r>
              <a:rPr lang="de-DE" sz="1050" dirty="0" err="1"/>
              <a:t>set</a:t>
            </a:r>
            <a:r>
              <a:rPr lang="de-DE" sz="1050" dirty="0"/>
              <a:t> </a:t>
            </a:r>
            <a:r>
              <a:rPr lang="de-DE" sz="1050" dirty="0" err="1"/>
              <a:t>that</a:t>
            </a:r>
            <a:r>
              <a:rPr lang="de-DE" sz="1050" dirty="0"/>
              <a:t> </a:t>
            </a:r>
            <a:r>
              <a:rPr lang="de-DE" sz="1050" dirty="0" err="1"/>
              <a:t>can</a:t>
            </a:r>
            <a:r>
              <a:rPr lang="de-DE" sz="1050" dirty="0"/>
              <a:t> </a:t>
            </a:r>
            <a:r>
              <a:rPr lang="de-DE" sz="1050" dirty="0" err="1"/>
              <a:t>be</a:t>
            </a:r>
            <a:r>
              <a:rPr lang="de-DE" sz="1050" dirty="0"/>
              <a:t> </a:t>
            </a:r>
            <a:r>
              <a:rPr lang="de-DE" sz="1050" dirty="0" err="1"/>
              <a:t>scaled</a:t>
            </a:r>
            <a:r>
              <a:rPr lang="de-DE" sz="1050" dirty="0"/>
              <a:t> </a:t>
            </a:r>
            <a:r>
              <a:rPr lang="de-DE" sz="1050" dirty="0" err="1"/>
              <a:t>to</a:t>
            </a:r>
            <a:r>
              <a:rPr lang="de-DE" sz="1050" dirty="0"/>
              <a:t> </a:t>
            </a:r>
            <a:r>
              <a:rPr lang="de-DE" sz="1050" dirty="0" err="1"/>
              <a:t>other</a:t>
            </a:r>
            <a:r>
              <a:rPr lang="de-DE" sz="1050" dirty="0"/>
              <a:t> beam </a:t>
            </a:r>
            <a:r>
              <a:rPr lang="de-DE" sz="1050" dirty="0" err="1"/>
              <a:t>conditions</a:t>
            </a:r>
            <a:r>
              <a:rPr lang="de-DE" sz="1050" dirty="0"/>
              <a:t> </a:t>
            </a:r>
            <a:r>
              <a:rPr lang="de-DE" sz="1050" dirty="0" err="1"/>
              <a:t>for</a:t>
            </a:r>
            <a:r>
              <a:rPr lang="de-DE" sz="1050" dirty="0"/>
              <a:t> </a:t>
            </a:r>
            <a:r>
              <a:rPr lang="de-DE" sz="1050" dirty="0" err="1"/>
              <a:t>prediction</a:t>
            </a:r>
            <a:r>
              <a:rPr lang="de-DE" sz="1050" dirty="0"/>
              <a:t> </a:t>
            </a:r>
            <a:r>
              <a:rPr lang="de-DE" sz="1050" dirty="0" err="1"/>
              <a:t>of</a:t>
            </a:r>
            <a:r>
              <a:rPr lang="de-DE" sz="1050" dirty="0"/>
              <a:t> </a:t>
            </a:r>
            <a:r>
              <a:rPr lang="de-DE" sz="1050" dirty="0" err="1"/>
              <a:t>signal</a:t>
            </a:r>
            <a:r>
              <a:rPr lang="de-DE" sz="1050" dirty="0"/>
              <a:t> </a:t>
            </a:r>
            <a:r>
              <a:rPr lang="de-DE" sz="1050" dirty="0" err="1"/>
              <a:t>strength</a:t>
            </a:r>
            <a:endParaRPr lang="de-DE" sz="1050" dirty="0"/>
          </a:p>
          <a:p>
            <a:pPr marL="342900" lvl="1" indent="0">
              <a:buNone/>
            </a:pPr>
            <a:endParaRPr lang="de-DE" sz="1050" b="1" dirty="0"/>
          </a:p>
          <a:p>
            <a:r>
              <a:rPr lang="de-DE" sz="1050" b="1" dirty="0"/>
              <a:t>Next </a:t>
            </a:r>
            <a:r>
              <a:rPr lang="de-DE" sz="1050" b="1" dirty="0" err="1"/>
              <a:t>steps</a:t>
            </a:r>
            <a:r>
              <a:rPr lang="de-DE" sz="1050" b="1" dirty="0"/>
              <a:t>:  </a:t>
            </a:r>
          </a:p>
          <a:p>
            <a:pPr lvl="1"/>
            <a:r>
              <a:rPr lang="de-DE" sz="1050" dirty="0">
                <a:solidFill>
                  <a:schemeClr val="tx1"/>
                </a:solidFill>
              </a:rPr>
              <a:t>Integration </a:t>
            </a:r>
            <a:r>
              <a:rPr lang="de-DE" sz="1050" dirty="0" err="1">
                <a:solidFill>
                  <a:schemeClr val="tx1"/>
                </a:solidFill>
              </a:rPr>
              <a:t>of</a:t>
            </a:r>
            <a:r>
              <a:rPr lang="de-DE" sz="1050" dirty="0">
                <a:solidFill>
                  <a:schemeClr val="tx1"/>
                </a:solidFill>
              </a:rPr>
              <a:t> </a:t>
            </a:r>
            <a:r>
              <a:rPr lang="de-DE" sz="1050" dirty="0" err="1">
                <a:solidFill>
                  <a:schemeClr val="tx1"/>
                </a:solidFill>
              </a:rPr>
              <a:t>Awags</a:t>
            </a:r>
            <a:r>
              <a:rPr lang="de-DE" sz="1050" dirty="0">
                <a:solidFill>
                  <a:schemeClr val="tx1"/>
                </a:solidFill>
              </a:rPr>
              <a:t> </a:t>
            </a:r>
            <a:r>
              <a:rPr lang="de-DE" sz="1050" dirty="0" err="1">
                <a:solidFill>
                  <a:schemeClr val="tx1"/>
                </a:solidFill>
              </a:rPr>
              <a:t>boards</a:t>
            </a:r>
            <a:r>
              <a:rPr lang="de-DE" sz="1050" dirty="0">
                <a:solidFill>
                  <a:schemeClr val="tx1"/>
                </a:solidFill>
              </a:rPr>
              <a:t> </a:t>
            </a:r>
            <a:r>
              <a:rPr lang="de-DE" sz="1050" dirty="0" err="1">
                <a:solidFill>
                  <a:schemeClr val="tx1"/>
                </a:solidFill>
              </a:rPr>
              <a:t>as</a:t>
            </a:r>
            <a:r>
              <a:rPr lang="de-DE" sz="1050" dirty="0">
                <a:solidFill>
                  <a:schemeClr val="tx1"/>
                </a:solidFill>
              </a:rPr>
              <a:t> optional </a:t>
            </a:r>
            <a:r>
              <a:rPr lang="de-DE" sz="1050" dirty="0" err="1">
                <a:solidFill>
                  <a:schemeClr val="tx1"/>
                </a:solidFill>
              </a:rPr>
              <a:t>modules</a:t>
            </a:r>
            <a:r>
              <a:rPr lang="de-DE" sz="1050" dirty="0">
                <a:solidFill>
                  <a:schemeClr val="tx1"/>
                </a:solidFill>
              </a:rPr>
              <a:t> </a:t>
            </a:r>
            <a:r>
              <a:rPr lang="de-DE" sz="1050" dirty="0" err="1">
                <a:solidFill>
                  <a:schemeClr val="tx1"/>
                </a:solidFill>
              </a:rPr>
              <a:t>into</a:t>
            </a:r>
            <a:r>
              <a:rPr lang="de-DE" sz="1050" dirty="0">
                <a:solidFill>
                  <a:schemeClr val="tx1"/>
                </a:solidFill>
              </a:rPr>
              <a:t> </a:t>
            </a:r>
            <a:r>
              <a:rPr lang="de-DE" sz="1050" dirty="0" err="1">
                <a:solidFill>
                  <a:schemeClr val="tx1"/>
                </a:solidFill>
              </a:rPr>
              <a:t>existing</a:t>
            </a:r>
            <a:r>
              <a:rPr lang="de-DE" sz="1050" dirty="0">
                <a:solidFill>
                  <a:schemeClr val="tx1"/>
                </a:solidFill>
              </a:rPr>
              <a:t> </a:t>
            </a:r>
            <a:r>
              <a:rPr lang="de-DE" sz="1050" dirty="0" err="1">
                <a:solidFill>
                  <a:schemeClr val="tx1"/>
                </a:solidFill>
              </a:rPr>
              <a:t>Poland</a:t>
            </a:r>
            <a:r>
              <a:rPr lang="de-DE" sz="1050" dirty="0">
                <a:solidFill>
                  <a:schemeClr val="tx1"/>
                </a:solidFill>
              </a:rPr>
              <a:t> </a:t>
            </a:r>
            <a:r>
              <a:rPr lang="de-DE" sz="1050" dirty="0" err="1">
                <a:solidFill>
                  <a:schemeClr val="tx1"/>
                </a:solidFill>
              </a:rPr>
              <a:t>electronics</a:t>
            </a:r>
            <a:endParaRPr lang="de-DE" sz="1050" dirty="0">
              <a:solidFill>
                <a:schemeClr val="tx1"/>
              </a:solidFill>
            </a:endParaRPr>
          </a:p>
          <a:p>
            <a:pPr lvl="1"/>
            <a:r>
              <a:rPr lang="de-DE" sz="1050" dirty="0">
                <a:solidFill>
                  <a:srgbClr val="0000CC"/>
                </a:solidFill>
              </a:rPr>
              <a:t>Integration </a:t>
            </a:r>
            <a:r>
              <a:rPr lang="de-DE" sz="1050" dirty="0" err="1">
                <a:solidFill>
                  <a:srgbClr val="0000CC"/>
                </a:solidFill>
              </a:rPr>
              <a:t>of</a:t>
            </a:r>
            <a:r>
              <a:rPr lang="de-DE" sz="1050" dirty="0">
                <a:solidFill>
                  <a:srgbClr val="0000CC"/>
                </a:solidFill>
              </a:rPr>
              <a:t> </a:t>
            </a:r>
            <a:r>
              <a:rPr lang="de-DE" sz="1050" dirty="0" err="1">
                <a:solidFill>
                  <a:srgbClr val="0000CC"/>
                </a:solidFill>
              </a:rPr>
              <a:t>Awags</a:t>
            </a:r>
            <a:r>
              <a:rPr lang="de-DE" sz="1050" dirty="0">
                <a:solidFill>
                  <a:srgbClr val="0000CC"/>
                </a:solidFill>
              </a:rPr>
              <a:t> </a:t>
            </a:r>
            <a:r>
              <a:rPr lang="de-DE" sz="1050" dirty="0" err="1">
                <a:solidFill>
                  <a:srgbClr val="0000CC"/>
                </a:solidFill>
              </a:rPr>
              <a:t>parameters</a:t>
            </a:r>
            <a:r>
              <a:rPr lang="de-DE" sz="1050" dirty="0">
                <a:solidFill>
                  <a:srgbClr val="0000CC"/>
                </a:solidFill>
              </a:rPr>
              <a:t> in FESA </a:t>
            </a:r>
            <a:r>
              <a:rPr lang="de-DE" sz="1050" dirty="0" err="1">
                <a:solidFill>
                  <a:srgbClr val="0000CC"/>
                </a:solidFill>
              </a:rPr>
              <a:t>class</a:t>
            </a:r>
            <a:r>
              <a:rPr lang="de-DE" sz="1050" dirty="0">
                <a:solidFill>
                  <a:srgbClr val="0000CC"/>
                </a:solidFill>
              </a:rPr>
              <a:t> </a:t>
            </a:r>
            <a:r>
              <a:rPr lang="de-DE" sz="1050" dirty="0" err="1">
                <a:solidFill>
                  <a:srgbClr val="0000CC"/>
                </a:solidFill>
              </a:rPr>
              <a:t>software</a:t>
            </a:r>
            <a:endParaRPr lang="de-DE" sz="1050" dirty="0">
              <a:solidFill>
                <a:srgbClr val="0000CC"/>
              </a:solidFill>
            </a:endParaRPr>
          </a:p>
          <a:p>
            <a:pPr lvl="1"/>
            <a:r>
              <a:rPr lang="de-DE" sz="1050" dirty="0" err="1">
                <a:solidFill>
                  <a:srgbClr val="0000CC"/>
                </a:solidFill>
              </a:rPr>
              <a:t>February</a:t>
            </a:r>
            <a:r>
              <a:rPr lang="de-DE" sz="1050" dirty="0">
                <a:solidFill>
                  <a:srgbClr val="0000CC"/>
                </a:solidFill>
              </a:rPr>
              <a:t> 2026: </a:t>
            </a:r>
            <a:r>
              <a:rPr lang="de-DE" sz="1050" dirty="0" err="1">
                <a:solidFill>
                  <a:srgbClr val="0000CC"/>
                </a:solidFill>
              </a:rPr>
              <a:t>dedicated</a:t>
            </a:r>
            <a:r>
              <a:rPr lang="de-DE" sz="1050" dirty="0">
                <a:solidFill>
                  <a:srgbClr val="0000CC"/>
                </a:solidFill>
              </a:rPr>
              <a:t> </a:t>
            </a:r>
            <a:r>
              <a:rPr lang="de-DE" sz="1050" dirty="0" err="1">
                <a:solidFill>
                  <a:srgbClr val="0000CC"/>
                </a:solidFill>
              </a:rPr>
              <a:t>test</a:t>
            </a:r>
            <a:r>
              <a:rPr lang="de-DE" sz="1050" dirty="0">
                <a:solidFill>
                  <a:srgbClr val="0000CC"/>
                </a:solidFill>
              </a:rPr>
              <a:t> </a:t>
            </a:r>
            <a:r>
              <a:rPr lang="de-DE" sz="1050" dirty="0" err="1">
                <a:solidFill>
                  <a:srgbClr val="0000CC"/>
                </a:solidFill>
              </a:rPr>
              <a:t>system</a:t>
            </a:r>
            <a:r>
              <a:rPr lang="de-DE" sz="1050" dirty="0">
                <a:solidFill>
                  <a:srgbClr val="0000CC"/>
                </a:solidFill>
              </a:rPr>
              <a:t> </a:t>
            </a:r>
            <a:r>
              <a:rPr lang="de-DE" sz="1050" dirty="0" err="1">
                <a:solidFill>
                  <a:srgbClr val="0000CC"/>
                </a:solidFill>
              </a:rPr>
              <a:t>for</a:t>
            </a:r>
            <a:r>
              <a:rPr lang="de-DE" sz="1050" dirty="0">
                <a:solidFill>
                  <a:srgbClr val="0000CC"/>
                </a:solidFill>
              </a:rPr>
              <a:t> </a:t>
            </a:r>
            <a:r>
              <a:rPr lang="de-DE" sz="1050" dirty="0" err="1">
                <a:solidFill>
                  <a:srgbClr val="0000CC"/>
                </a:solidFill>
              </a:rPr>
              <a:t>laboratory</a:t>
            </a:r>
            <a:r>
              <a:rPr lang="de-DE" sz="1050" dirty="0">
                <a:solidFill>
                  <a:srgbClr val="0000CC"/>
                </a:solidFill>
              </a:rPr>
              <a:t> </a:t>
            </a:r>
            <a:r>
              <a:rPr lang="de-DE" sz="1050" dirty="0" err="1">
                <a:solidFill>
                  <a:srgbClr val="0000CC"/>
                </a:solidFill>
              </a:rPr>
              <a:t>tests</a:t>
            </a:r>
            <a:endParaRPr lang="de-DE" sz="1050" dirty="0">
              <a:solidFill>
                <a:srgbClr val="0000CC"/>
              </a:solidFill>
            </a:endParaRPr>
          </a:p>
          <a:p>
            <a:pPr lvl="1"/>
            <a:r>
              <a:rPr lang="de-DE" sz="1050" dirty="0" err="1">
                <a:solidFill>
                  <a:schemeClr val="tx1"/>
                </a:solidFill>
              </a:rPr>
              <a:t>Production</a:t>
            </a:r>
            <a:r>
              <a:rPr lang="de-DE" sz="1050" dirty="0">
                <a:solidFill>
                  <a:schemeClr val="tx1"/>
                </a:solidFill>
              </a:rPr>
              <a:t> </a:t>
            </a:r>
            <a:r>
              <a:rPr lang="de-DE" sz="1050" dirty="0" err="1">
                <a:solidFill>
                  <a:schemeClr val="tx1"/>
                </a:solidFill>
              </a:rPr>
              <a:t>of</a:t>
            </a:r>
            <a:r>
              <a:rPr lang="de-DE" sz="1050" dirty="0">
                <a:solidFill>
                  <a:schemeClr val="tx1"/>
                </a:solidFill>
              </a:rPr>
              <a:t> </a:t>
            </a:r>
            <a:r>
              <a:rPr lang="de-DE" sz="1050" dirty="0" err="1">
                <a:solidFill>
                  <a:schemeClr val="tx1"/>
                </a:solidFill>
              </a:rPr>
              <a:t>hardware</a:t>
            </a:r>
            <a:r>
              <a:rPr lang="de-DE" sz="1050" dirty="0">
                <a:solidFill>
                  <a:schemeClr val="tx1"/>
                </a:solidFill>
              </a:rPr>
              <a:t> </a:t>
            </a:r>
            <a:r>
              <a:rPr lang="de-DE" sz="1050" dirty="0" err="1">
                <a:solidFill>
                  <a:schemeClr val="tx1"/>
                </a:solidFill>
              </a:rPr>
              <a:t>for</a:t>
            </a:r>
            <a:r>
              <a:rPr lang="de-DE" sz="1050" dirty="0">
                <a:solidFill>
                  <a:schemeClr val="tx1"/>
                </a:solidFill>
              </a:rPr>
              <a:t> FAIR </a:t>
            </a:r>
            <a:r>
              <a:rPr lang="de-DE" sz="1050" dirty="0" err="1">
                <a:solidFill>
                  <a:schemeClr val="tx1"/>
                </a:solidFill>
              </a:rPr>
              <a:t>detectors</a:t>
            </a:r>
            <a:r>
              <a:rPr lang="de-DE" sz="1050" dirty="0">
                <a:solidFill>
                  <a:schemeClr val="tx1"/>
                </a:solidFill>
              </a:rPr>
              <a:t> (HEBT, SIS100, SFRS)</a:t>
            </a:r>
            <a:endParaRPr lang="de-DE" sz="1050" b="1" dirty="0">
              <a:solidFill>
                <a:srgbClr val="0000CC"/>
              </a:solidFill>
            </a:endParaRPr>
          </a:p>
          <a:p>
            <a:pPr lvl="1"/>
            <a:endParaRPr lang="de-DE" sz="1050" dirty="0"/>
          </a:p>
          <a:p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3840644118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5" id="{3AECD3E1-8DA4-BA48-8C52-0C39CC25DCAC}" vid="{10909A78-EA76-4346-92A8-E04EFC56BD02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FAIR_DAT-Konklave_Hirschberg_Sept2022</Template>
  <TotalTime>0</TotalTime>
  <Words>654</Words>
  <Application>Microsoft Office PowerPoint</Application>
  <PresentationFormat>Bildschirmpräsentation (16:9)</PresentationFormat>
  <Paragraphs>104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TeXGyreTermesX-Regular</vt:lpstr>
      <vt:lpstr>Arial</vt:lpstr>
      <vt:lpstr>Calibri</vt:lpstr>
      <vt:lpstr>Wingdings</vt:lpstr>
      <vt:lpstr>fair-gsi-folienmaster_2017_onering</vt:lpstr>
      <vt:lpstr>Beam Experiment No. 248:  Slow extraction SEM-Grid test Spokesperson:     A. Reiter, S. Löchner, P. Wieczworek</vt:lpstr>
      <vt:lpstr>PowerPoint-Präsentation</vt:lpstr>
      <vt:lpstr>PowerPoint-Präsentation</vt:lpstr>
      <vt:lpstr>PowerPoint-Präsentation</vt:lpstr>
      <vt:lpstr>GHTPDG2 Test Measurements 2025</vt:lpstr>
      <vt:lpstr>„Result“ 200 MeV/u U-238 beam Overlap and comparison of Poland &amp; Awags</vt:lpstr>
      <vt:lpstr>„Result“ 900 MeV/u U-238 beam; N ~ [1 – 3]E7 Overlap and comparison of Poland &amp; Awags</vt:lpstr>
      <vt:lpstr>Summary Poland/Awags Readout System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GSI (HEST, HITRAP, CRYRING) &amp; FAIR HEBT DAQ Status &amp; Upgrades</dc:title>
  <dc:creator>Reiter, Andreas Dr.</dc:creator>
  <cp:lastModifiedBy>Reiter, Andreas Dr.</cp:lastModifiedBy>
  <cp:revision>1398</cp:revision>
  <cp:lastPrinted>2025-06-15T12:38:25Z</cp:lastPrinted>
  <dcterms:created xsi:type="dcterms:W3CDTF">2022-08-31T15:51:45Z</dcterms:created>
  <dcterms:modified xsi:type="dcterms:W3CDTF">2025-12-01T13:52:42Z</dcterms:modified>
</cp:coreProperties>
</file>