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13" r:id="rId2"/>
    <p:sldId id="256" r:id="rId3"/>
    <p:sldId id="414" r:id="rId4"/>
    <p:sldId id="285" r:id="rId5"/>
    <p:sldId id="415" r:id="rId6"/>
    <p:sldId id="379" r:id="rId7"/>
    <p:sldId id="380" r:id="rId8"/>
    <p:sldId id="402" r:id="rId9"/>
    <p:sldId id="382" r:id="rId10"/>
    <p:sldId id="388" r:id="rId11"/>
    <p:sldId id="389" r:id="rId12"/>
    <p:sldId id="390" r:id="rId13"/>
    <p:sldId id="383" r:id="rId14"/>
    <p:sldId id="384" r:id="rId15"/>
    <p:sldId id="385" r:id="rId16"/>
    <p:sldId id="386" r:id="rId17"/>
    <p:sldId id="416" r:id="rId18"/>
  </p:sldIdLst>
  <p:sldSz cx="9144000" cy="5143500" type="screen16x9"/>
  <p:notesSz cx="6797675" cy="9928225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B1B6454D-CD9C-4A4F-83BD-96DB0C41333E}">
          <p14:sldIdLst>
            <p14:sldId id="413"/>
            <p14:sldId id="256"/>
            <p14:sldId id="414"/>
            <p14:sldId id="285"/>
          </p14:sldIdLst>
        </p14:section>
        <p14:section name="Beam Time 2025" id="{D423FD68-877B-4B07-984A-24BD9E34F93E}">
          <p14:sldIdLst>
            <p14:sldId id="415"/>
            <p14:sldId id="379"/>
            <p14:sldId id="380"/>
            <p14:sldId id="402"/>
            <p14:sldId id="382"/>
            <p14:sldId id="388"/>
            <p14:sldId id="389"/>
            <p14:sldId id="390"/>
            <p14:sldId id="383"/>
            <p14:sldId id="384"/>
            <p14:sldId id="385"/>
            <p14:sldId id="386"/>
            <p14:sldId id="4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AEAEA"/>
    <a:srgbClr val="336600"/>
    <a:srgbClr val="A50021"/>
    <a:srgbClr val="FF3300"/>
    <a:srgbClr val="FDBB63"/>
    <a:srgbClr val="333333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65" autoAdjust="0"/>
    <p:restoredTop sz="96597" autoAdjust="0"/>
  </p:normalViewPr>
  <p:slideViewPr>
    <p:cSldViewPr snapToGrid="0" snapToObjects="1">
      <p:cViewPr varScale="1">
        <p:scale>
          <a:sx n="140" d="100"/>
          <a:sy n="140" d="100"/>
        </p:scale>
        <p:origin x="462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411"/>
          </a:xfrm>
          <a:prstGeom prst="rect">
            <a:avLst/>
          </a:prstGeom>
        </p:spPr>
        <p:txBody>
          <a:bodyPr vert="horz" lIns="91432" tIns="45715" rIns="91432" bIns="45715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6411"/>
          </a:xfrm>
          <a:prstGeom prst="rect">
            <a:avLst/>
          </a:prstGeom>
        </p:spPr>
        <p:txBody>
          <a:bodyPr vert="horz" lIns="91432" tIns="45715" rIns="91432" bIns="45715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01.12.2025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32" tIns="45715" rIns="91432" bIns="45715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32" tIns="45715" rIns="91432" bIns="45715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411"/>
          </a:xfrm>
          <a:prstGeom prst="rect">
            <a:avLst/>
          </a:prstGeom>
        </p:spPr>
        <p:txBody>
          <a:bodyPr vert="horz" lIns="91432" tIns="45715" rIns="91432" bIns="45715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411"/>
          </a:xfrm>
          <a:prstGeom prst="rect">
            <a:avLst/>
          </a:prstGeom>
        </p:spPr>
        <p:txBody>
          <a:bodyPr vert="horz" lIns="91432" tIns="45715" rIns="91432" bIns="45715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01.12.2025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5" rIns="91432" bIns="45715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32" tIns="45715" rIns="91432" bIns="45715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32" tIns="45715" rIns="91432" bIns="45715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32" tIns="45715" rIns="91432" bIns="45715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7ED2FED-3DD3-4C04-BC05-3E85E143151B}" type="datetime1">
              <a:rPr lang="en-GB" smtClean="0"/>
              <a:t>01/12/2025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DAA07B8A-8AFD-42F1-9FA6-70757FE148CC}" type="datetime1">
              <a:rPr lang="en-GB" smtClean="0"/>
              <a:t>01/12/2025</a:t>
            </a:fld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6188F2B2-BBBC-4DE1-99F9-2ED6F214EDDF}" type="datetime1">
              <a:rPr lang="en-GB" smtClean="0"/>
              <a:t>01/12/2025</a:t>
            </a:fld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0064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fld id="{A7CC03A4-BA70-4778-9327-391928A64E7E}" type="datetime1">
              <a:rPr lang="en-GB" smtClean="0"/>
              <a:t>01/12/2025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569" y="934065"/>
            <a:ext cx="5818431" cy="315164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1"/>
            <a:ext cx="6129236" cy="717755"/>
          </a:xfrm>
        </p:spPr>
        <p:txBody>
          <a:bodyPr/>
          <a:lstStyle/>
          <a:p>
            <a:r>
              <a:rPr lang="de-DE" sz="1400" dirty="0"/>
              <a:t>Beam Experiment </a:t>
            </a:r>
            <a:r>
              <a:rPr lang="de-DE" sz="1400" dirty="0" err="1"/>
              <a:t>No</a:t>
            </a:r>
            <a:r>
              <a:rPr lang="de-DE" sz="1400" dirty="0"/>
              <a:t>. 250: 	</a:t>
            </a:r>
            <a:r>
              <a:rPr lang="de-DE" sz="1400" dirty="0">
                <a:solidFill>
                  <a:srgbClr val="0000CC"/>
                </a:solidFill>
              </a:rPr>
              <a:t>HEBT Resonant Transformer </a:t>
            </a:r>
            <a:r>
              <a:rPr lang="de-DE" sz="1400" dirty="0" err="1">
                <a:solidFill>
                  <a:srgbClr val="0000CC"/>
                </a:solidFill>
              </a:rPr>
              <a:t>tests</a:t>
            </a:r>
            <a:br>
              <a:rPr lang="de-DE" sz="1400" dirty="0"/>
            </a:br>
            <a:r>
              <a:rPr lang="de-DE" sz="1400" dirty="0" err="1"/>
              <a:t>Spokesperson</a:t>
            </a:r>
            <a:r>
              <a:rPr lang="de-DE" sz="1400" dirty="0"/>
              <a:t>: 				</a:t>
            </a:r>
            <a:r>
              <a:rPr lang="de-DE" sz="1400" dirty="0">
                <a:solidFill>
                  <a:srgbClr val="0000CC"/>
                </a:solidFill>
              </a:rPr>
              <a:t>A. Reiter, M. Witthaus, H. Bräuning</a:t>
            </a:r>
            <a:endParaRPr lang="en-GB" sz="1400" dirty="0">
              <a:solidFill>
                <a:srgbClr val="0000CC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832" y="924233"/>
            <a:ext cx="3342968" cy="3990250"/>
          </a:xfrm>
        </p:spPr>
        <p:txBody>
          <a:bodyPr/>
          <a:lstStyle/>
          <a:p>
            <a:r>
              <a:rPr lang="de-DE" sz="1200" b="1" dirty="0"/>
              <a:t>Existing DAQ: </a:t>
            </a:r>
          </a:p>
          <a:p>
            <a:pPr lvl="1"/>
            <a:r>
              <a:rPr lang="de-DE" sz="1000" b="1" dirty="0">
                <a:solidFill>
                  <a:srgbClr val="0000CC"/>
                </a:solidFill>
              </a:rPr>
              <a:t>Old, </a:t>
            </a:r>
            <a:r>
              <a:rPr lang="de-DE" sz="1000" b="1" dirty="0" err="1">
                <a:solidFill>
                  <a:srgbClr val="0000CC"/>
                </a:solidFill>
              </a:rPr>
              <a:t>outdated</a:t>
            </a:r>
            <a:r>
              <a:rPr lang="de-DE" sz="1000" b="1" dirty="0">
                <a:solidFill>
                  <a:srgbClr val="0000CC"/>
                </a:solidFill>
              </a:rPr>
              <a:t> </a:t>
            </a:r>
            <a:r>
              <a:rPr lang="de-DE" sz="1000" b="1" dirty="0" err="1">
                <a:solidFill>
                  <a:srgbClr val="0000CC"/>
                </a:solidFill>
              </a:rPr>
              <a:t>and</a:t>
            </a:r>
            <a:r>
              <a:rPr lang="de-DE" sz="1000" b="1" dirty="0">
                <a:solidFill>
                  <a:srgbClr val="0000CC"/>
                </a:solidFill>
              </a:rPr>
              <a:t> </a:t>
            </a:r>
            <a:r>
              <a:rPr lang="de-DE" sz="1000" b="1" dirty="0" err="1">
                <a:solidFill>
                  <a:srgbClr val="0000CC"/>
                </a:solidFill>
              </a:rPr>
              <a:t>unreliable</a:t>
            </a:r>
            <a:endParaRPr lang="de-DE" sz="1000" b="1" dirty="0">
              <a:solidFill>
                <a:srgbClr val="0000CC"/>
              </a:solidFill>
            </a:endParaRPr>
          </a:p>
          <a:p>
            <a:pPr lvl="1"/>
            <a:r>
              <a:rPr lang="de-DE" sz="1000" dirty="0" err="1"/>
              <a:t>Delivers</a:t>
            </a:r>
            <a:r>
              <a:rPr lang="de-DE" sz="1000" dirty="0"/>
              <a:t> </a:t>
            </a:r>
            <a:r>
              <a:rPr lang="de-DE" sz="1000" dirty="0" err="1"/>
              <a:t>only</a:t>
            </a:r>
            <a:r>
              <a:rPr lang="de-DE" sz="1000" dirty="0"/>
              <a:t> </a:t>
            </a:r>
            <a:r>
              <a:rPr lang="de-DE" sz="1000" dirty="0" err="1"/>
              <a:t>charge</a:t>
            </a:r>
            <a:r>
              <a:rPr lang="de-DE" sz="1000" dirty="0"/>
              <a:t> </a:t>
            </a:r>
            <a:r>
              <a:rPr lang="de-DE" sz="1000" dirty="0" err="1"/>
              <a:t>value</a:t>
            </a:r>
            <a:r>
              <a:rPr lang="de-DE" sz="1000" dirty="0"/>
              <a:t> </a:t>
            </a:r>
            <a:r>
              <a:rPr lang="de-DE" sz="1000" dirty="0" err="1"/>
              <a:t>based</a:t>
            </a:r>
            <a:r>
              <a:rPr lang="de-DE" sz="1000" dirty="0"/>
              <a:t> on </a:t>
            </a:r>
            <a:r>
              <a:rPr lang="de-DE" sz="1000" dirty="0" err="1"/>
              <a:t>peak</a:t>
            </a:r>
            <a:r>
              <a:rPr lang="de-DE" sz="1000" dirty="0"/>
              <a:t> </a:t>
            </a:r>
            <a:r>
              <a:rPr lang="de-DE" sz="1000" dirty="0" err="1"/>
              <a:t>detector</a:t>
            </a:r>
            <a:r>
              <a:rPr lang="de-DE" sz="1000" dirty="0"/>
              <a:t> </a:t>
            </a:r>
            <a:r>
              <a:rPr lang="de-DE" sz="1000" dirty="0" err="1"/>
              <a:t>voltage</a:t>
            </a:r>
            <a:endParaRPr lang="de-DE" sz="1000" dirty="0"/>
          </a:p>
          <a:p>
            <a:pPr lvl="1"/>
            <a:r>
              <a:rPr lang="de-DE" sz="1000" dirty="0" err="1"/>
              <a:t>No</a:t>
            </a:r>
            <a:r>
              <a:rPr lang="de-DE" sz="1000" dirty="0"/>
              <a:t> </a:t>
            </a:r>
            <a:r>
              <a:rPr lang="de-DE" sz="1000" dirty="0" err="1"/>
              <a:t>signal</a:t>
            </a:r>
            <a:r>
              <a:rPr lang="de-DE" sz="1000" dirty="0"/>
              <a:t> </a:t>
            </a:r>
            <a:r>
              <a:rPr lang="de-DE" sz="1000" dirty="0" err="1"/>
              <a:t>acquisition</a:t>
            </a:r>
            <a:r>
              <a:rPr lang="de-DE" sz="1000" dirty="0"/>
              <a:t>; </a:t>
            </a:r>
            <a:r>
              <a:rPr lang="de-DE" sz="1000" dirty="0" err="1"/>
              <a:t>unknown</a:t>
            </a:r>
            <a:r>
              <a:rPr lang="de-DE" sz="1000" dirty="0"/>
              <a:t> </a:t>
            </a:r>
            <a:r>
              <a:rPr lang="de-DE" sz="1000" dirty="0" err="1"/>
              <a:t>data</a:t>
            </a:r>
            <a:r>
              <a:rPr lang="de-DE" sz="1000" dirty="0"/>
              <a:t> </a:t>
            </a:r>
            <a:r>
              <a:rPr lang="de-DE" sz="1000" dirty="0" err="1"/>
              <a:t>quality</a:t>
            </a:r>
            <a:endParaRPr lang="de-DE" sz="1000" dirty="0"/>
          </a:p>
          <a:p>
            <a:r>
              <a:rPr lang="de-DE" sz="1200" b="1" dirty="0"/>
              <a:t>New DAQ </a:t>
            </a:r>
            <a:r>
              <a:rPr lang="de-DE" sz="1200" b="1" dirty="0" err="1"/>
              <a:t>system</a:t>
            </a:r>
            <a:r>
              <a:rPr lang="de-DE" sz="1200" b="1" dirty="0"/>
              <a:t>:</a:t>
            </a:r>
          </a:p>
          <a:p>
            <a:pPr lvl="1"/>
            <a:r>
              <a:rPr lang="de-DE" sz="1000" dirty="0">
                <a:solidFill>
                  <a:srgbClr val="0000CC"/>
                </a:solidFill>
              </a:rPr>
              <a:t>FAIR </a:t>
            </a:r>
            <a:r>
              <a:rPr lang="de-DE" sz="1000" dirty="0" err="1">
                <a:solidFill>
                  <a:srgbClr val="0000CC"/>
                </a:solidFill>
              </a:rPr>
              <a:t>hardware</a:t>
            </a:r>
            <a:r>
              <a:rPr lang="de-DE" sz="1000" dirty="0"/>
              <a:t>: </a:t>
            </a:r>
            <a:r>
              <a:rPr lang="de-DE" sz="1000" dirty="0" err="1"/>
              <a:t>new</a:t>
            </a:r>
            <a:r>
              <a:rPr lang="de-DE" sz="1000" dirty="0"/>
              <a:t> </a:t>
            </a:r>
            <a:r>
              <a:rPr lang="de-DE" sz="1000" dirty="0" err="1"/>
              <a:t>head</a:t>
            </a:r>
            <a:r>
              <a:rPr lang="de-DE" sz="1000" dirty="0"/>
              <a:t> </a:t>
            </a:r>
            <a:r>
              <a:rPr lang="de-DE" sz="1000" dirty="0" err="1"/>
              <a:t>amplifier</a:t>
            </a:r>
            <a:r>
              <a:rPr lang="de-DE" sz="1000" dirty="0"/>
              <a:t>; 4 </a:t>
            </a:r>
            <a:r>
              <a:rPr lang="de-DE" sz="1000" dirty="0" err="1"/>
              <a:t>chan-nel</a:t>
            </a:r>
            <a:r>
              <a:rPr lang="de-DE" sz="1000" dirty="0"/>
              <a:t> </a:t>
            </a:r>
            <a:r>
              <a:rPr lang="de-DE" sz="1000" dirty="0" err="1"/>
              <a:t>connector</a:t>
            </a:r>
            <a:r>
              <a:rPr lang="de-DE" sz="1000" dirty="0"/>
              <a:t> box; µTCA ADC </a:t>
            </a:r>
            <a:r>
              <a:rPr lang="de-DE" sz="1000" dirty="0" err="1"/>
              <a:t>and</a:t>
            </a:r>
            <a:r>
              <a:rPr lang="de-DE" sz="1000" dirty="0"/>
              <a:t> CPU</a:t>
            </a:r>
          </a:p>
          <a:p>
            <a:pPr lvl="1"/>
            <a:r>
              <a:rPr lang="de-DE" sz="1000" dirty="0">
                <a:solidFill>
                  <a:srgbClr val="0000CC"/>
                </a:solidFill>
              </a:rPr>
              <a:t>FAIR </a:t>
            </a:r>
            <a:r>
              <a:rPr lang="de-DE" sz="1000" dirty="0" err="1">
                <a:solidFill>
                  <a:srgbClr val="0000CC"/>
                </a:solidFill>
              </a:rPr>
              <a:t>software</a:t>
            </a:r>
            <a:r>
              <a:rPr lang="de-DE" sz="1000" dirty="0"/>
              <a:t>: FESA </a:t>
            </a:r>
            <a:r>
              <a:rPr lang="de-DE" sz="1000" dirty="0" err="1"/>
              <a:t>class</a:t>
            </a:r>
            <a:endParaRPr lang="de-DE" sz="1000" dirty="0"/>
          </a:p>
          <a:p>
            <a:r>
              <a:rPr lang="de-DE" sz="1200" b="1" dirty="0"/>
              <a:t>Test </a:t>
            </a:r>
            <a:r>
              <a:rPr lang="de-DE" sz="1200" b="1" dirty="0" err="1"/>
              <a:t>detectors</a:t>
            </a:r>
            <a:r>
              <a:rPr lang="de-DE" sz="1200" b="1" dirty="0"/>
              <a:t>:</a:t>
            </a:r>
          </a:p>
          <a:p>
            <a:pPr lvl="1"/>
            <a:r>
              <a:rPr lang="de-DE" sz="1000" dirty="0"/>
              <a:t>GTE5DT1C (ESR </a:t>
            </a:r>
            <a:r>
              <a:rPr lang="de-DE" sz="1000" dirty="0" err="1"/>
              <a:t>injection</a:t>
            </a:r>
            <a:r>
              <a:rPr lang="de-DE" sz="1000" dirty="0"/>
              <a:t>; GSI RT)</a:t>
            </a:r>
          </a:p>
          <a:p>
            <a:pPr lvl="1"/>
            <a:r>
              <a:rPr lang="de-DE" sz="1000" dirty="0"/>
              <a:t>GHTPDT1C (HTP; </a:t>
            </a:r>
            <a:r>
              <a:rPr lang="de-DE" sz="1000" dirty="0" err="1"/>
              <a:t>new</a:t>
            </a:r>
            <a:r>
              <a:rPr lang="de-DE" sz="1000" dirty="0"/>
              <a:t> FAIR RT)</a:t>
            </a:r>
          </a:p>
          <a:p>
            <a:r>
              <a:rPr lang="de-DE" sz="1200" b="1" dirty="0"/>
              <a:t>Test beam </a:t>
            </a:r>
            <a:r>
              <a:rPr lang="de-DE" sz="1200" b="1" dirty="0" err="1"/>
              <a:t>times</a:t>
            </a:r>
            <a:r>
              <a:rPr lang="de-DE" sz="1200" b="1" dirty="0"/>
              <a:t>:</a:t>
            </a:r>
          </a:p>
          <a:p>
            <a:pPr lvl="1"/>
            <a:r>
              <a:rPr lang="de-DE" sz="1000" dirty="0"/>
              <a:t>Parallel </a:t>
            </a:r>
            <a:r>
              <a:rPr lang="de-DE" sz="1000" dirty="0" err="1"/>
              <a:t>to</a:t>
            </a:r>
            <a:r>
              <a:rPr lang="de-DE" sz="1000" dirty="0"/>
              <a:t> SIS18 – ESR </a:t>
            </a:r>
            <a:r>
              <a:rPr lang="de-DE" sz="1000" dirty="0" err="1"/>
              <a:t>transfer</a:t>
            </a:r>
            <a:endParaRPr lang="de-DE" sz="1000" dirty="0"/>
          </a:p>
          <a:p>
            <a:pPr lvl="1"/>
            <a:r>
              <a:rPr lang="de-DE" sz="1000" dirty="0" err="1"/>
              <a:t>Dedicated</a:t>
            </a:r>
            <a:r>
              <a:rPr lang="de-DE" sz="1000" dirty="0"/>
              <a:t> </a:t>
            </a:r>
            <a:r>
              <a:rPr lang="de-DE" sz="1000" dirty="0" err="1"/>
              <a:t>shift</a:t>
            </a:r>
            <a:r>
              <a:rPr lang="de-DE" sz="1000" dirty="0"/>
              <a:t>: HTP, 8th </a:t>
            </a:r>
            <a:r>
              <a:rPr lang="de-DE" sz="1000" dirty="0" err="1"/>
              <a:t>July</a:t>
            </a:r>
            <a:r>
              <a:rPr lang="de-DE" sz="1000" dirty="0"/>
              <a:t> 2025 </a:t>
            </a:r>
          </a:p>
          <a:p>
            <a:r>
              <a:rPr lang="de-DE" sz="1200" b="1" dirty="0" err="1"/>
              <a:t>Results</a:t>
            </a:r>
            <a:r>
              <a:rPr lang="de-DE" sz="1200" b="1" dirty="0"/>
              <a:t>: </a:t>
            </a:r>
          </a:p>
          <a:p>
            <a:pPr lvl="1"/>
            <a:r>
              <a:rPr lang="de-DE" sz="1000" b="1" dirty="0">
                <a:solidFill>
                  <a:srgbClr val="0000CC"/>
                </a:solidFill>
              </a:rPr>
              <a:t>DAQ </a:t>
            </a:r>
            <a:r>
              <a:rPr lang="de-DE" sz="1000" b="1" dirty="0" err="1">
                <a:solidFill>
                  <a:srgbClr val="0000CC"/>
                </a:solidFill>
              </a:rPr>
              <a:t>system</a:t>
            </a:r>
            <a:r>
              <a:rPr lang="de-DE" sz="1000" b="1" dirty="0">
                <a:solidFill>
                  <a:srgbClr val="0000CC"/>
                </a:solidFill>
              </a:rPr>
              <a:t> </a:t>
            </a:r>
            <a:r>
              <a:rPr lang="de-DE" sz="1000" b="1" dirty="0" err="1">
                <a:solidFill>
                  <a:srgbClr val="0000CC"/>
                </a:solidFill>
              </a:rPr>
              <a:t>including</a:t>
            </a:r>
            <a:r>
              <a:rPr lang="de-DE" sz="1000" b="1" dirty="0">
                <a:solidFill>
                  <a:srgbClr val="0000CC"/>
                </a:solidFill>
              </a:rPr>
              <a:t> </a:t>
            </a:r>
            <a:r>
              <a:rPr lang="de-DE" sz="1000" b="1" dirty="0" err="1">
                <a:solidFill>
                  <a:srgbClr val="0000CC"/>
                </a:solidFill>
              </a:rPr>
              <a:t>software</a:t>
            </a:r>
            <a:r>
              <a:rPr lang="de-DE" sz="1000" b="1" dirty="0">
                <a:solidFill>
                  <a:srgbClr val="0000CC"/>
                </a:solidFill>
              </a:rPr>
              <a:t> </a:t>
            </a:r>
            <a:r>
              <a:rPr lang="de-DE" sz="1000" b="1" dirty="0" err="1">
                <a:solidFill>
                  <a:srgbClr val="0000CC"/>
                </a:solidFill>
              </a:rPr>
              <a:t>with</a:t>
            </a:r>
            <a:r>
              <a:rPr lang="de-DE" sz="1000" b="1" dirty="0">
                <a:solidFill>
                  <a:srgbClr val="0000CC"/>
                </a:solidFill>
              </a:rPr>
              <a:t> </a:t>
            </a:r>
            <a:r>
              <a:rPr lang="de-DE" sz="1000" b="1" dirty="0" err="1">
                <a:solidFill>
                  <a:srgbClr val="0000CC"/>
                </a:solidFill>
              </a:rPr>
              <a:t>stable</a:t>
            </a:r>
            <a:r>
              <a:rPr lang="de-DE" sz="1000" b="1" dirty="0">
                <a:solidFill>
                  <a:srgbClr val="0000CC"/>
                </a:solidFill>
              </a:rPr>
              <a:t> </a:t>
            </a:r>
            <a:r>
              <a:rPr lang="de-DE" sz="1000" b="1" dirty="0" err="1">
                <a:solidFill>
                  <a:srgbClr val="0000CC"/>
                </a:solidFill>
              </a:rPr>
              <a:t>operation</a:t>
            </a:r>
            <a:r>
              <a:rPr lang="de-DE" sz="1000" b="1" dirty="0">
                <a:solidFill>
                  <a:srgbClr val="0000CC"/>
                </a:solidFill>
              </a:rPr>
              <a:t> </a:t>
            </a:r>
            <a:r>
              <a:rPr lang="de-DE" sz="1000" b="1" dirty="0" err="1">
                <a:solidFill>
                  <a:srgbClr val="0000CC"/>
                </a:solidFill>
              </a:rPr>
              <a:t>and</a:t>
            </a:r>
            <a:r>
              <a:rPr lang="de-DE" sz="1000" b="1" dirty="0">
                <a:solidFill>
                  <a:srgbClr val="0000CC"/>
                </a:solidFill>
              </a:rPr>
              <a:t> </a:t>
            </a:r>
            <a:r>
              <a:rPr lang="de-DE" sz="1000" b="1" dirty="0" err="1">
                <a:solidFill>
                  <a:srgbClr val="0000CC"/>
                </a:solidFill>
              </a:rPr>
              <a:t>good</a:t>
            </a:r>
            <a:r>
              <a:rPr lang="de-DE" sz="1000" b="1" dirty="0">
                <a:solidFill>
                  <a:srgbClr val="0000CC"/>
                </a:solidFill>
              </a:rPr>
              <a:t> </a:t>
            </a:r>
            <a:r>
              <a:rPr lang="de-DE" sz="1000" b="1" dirty="0" err="1">
                <a:solidFill>
                  <a:srgbClr val="0000CC"/>
                </a:solidFill>
              </a:rPr>
              <a:t>signal</a:t>
            </a:r>
            <a:r>
              <a:rPr lang="de-DE" sz="1000" b="1" dirty="0">
                <a:solidFill>
                  <a:srgbClr val="0000CC"/>
                </a:solidFill>
              </a:rPr>
              <a:t> </a:t>
            </a:r>
            <a:r>
              <a:rPr lang="de-DE" sz="1000" b="1" dirty="0" err="1">
                <a:solidFill>
                  <a:srgbClr val="0000CC"/>
                </a:solidFill>
              </a:rPr>
              <a:t>quality</a:t>
            </a:r>
            <a:endParaRPr lang="de-DE" sz="1000" b="1" dirty="0">
              <a:solidFill>
                <a:srgbClr val="0000CC"/>
              </a:solidFill>
            </a:endParaRPr>
          </a:p>
          <a:p>
            <a:pPr lvl="1"/>
            <a:r>
              <a:rPr lang="de-DE" sz="1000" dirty="0" err="1"/>
              <a:t>Added</a:t>
            </a:r>
            <a:r>
              <a:rPr lang="de-DE" sz="1000" dirty="0"/>
              <a:t> </a:t>
            </a:r>
            <a:r>
              <a:rPr lang="de-DE" sz="1000" dirty="0" err="1"/>
              <a:t>noise</a:t>
            </a:r>
            <a:r>
              <a:rPr lang="de-DE" sz="1000" dirty="0"/>
              <a:t>/</a:t>
            </a:r>
            <a:r>
              <a:rPr lang="de-DE" sz="1000" dirty="0" err="1"/>
              <a:t>distortion</a:t>
            </a:r>
            <a:r>
              <a:rPr lang="de-DE" sz="1000" dirty="0"/>
              <a:t> (10 – 100 kHz) </a:t>
            </a:r>
            <a:r>
              <a:rPr lang="de-DE" sz="1000" dirty="0" err="1"/>
              <a:t>during</a:t>
            </a:r>
            <a:r>
              <a:rPr lang="de-DE" sz="1000" dirty="0"/>
              <a:t> </a:t>
            </a:r>
            <a:r>
              <a:rPr lang="de-DE" sz="1000" dirty="0" err="1"/>
              <a:t>some</a:t>
            </a:r>
            <a:r>
              <a:rPr lang="de-DE" sz="1000" dirty="0"/>
              <a:t> experiments due </a:t>
            </a:r>
            <a:r>
              <a:rPr lang="de-DE" sz="1000" dirty="0" err="1"/>
              <a:t>to</a:t>
            </a:r>
            <a:r>
              <a:rPr lang="de-DE" sz="1000" dirty="0"/>
              <a:t> </a:t>
            </a:r>
            <a:r>
              <a:rPr lang="de-DE" sz="1000" dirty="0" err="1"/>
              <a:t>magnet</a:t>
            </a:r>
            <a:r>
              <a:rPr lang="de-DE" sz="1000" dirty="0"/>
              <a:t> power </a:t>
            </a:r>
            <a:r>
              <a:rPr lang="de-DE" sz="1000" dirty="0" err="1"/>
              <a:t>supplies</a:t>
            </a:r>
            <a:r>
              <a:rPr lang="de-DE" sz="1000" dirty="0"/>
              <a:t>, etc.</a:t>
            </a:r>
          </a:p>
          <a:p>
            <a:endParaRPr lang="en-GB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1</a:t>
            </a:fld>
            <a:endParaRPr lang="en-GB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3352800" y="4086330"/>
            <a:ext cx="5791200" cy="837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1" dirty="0"/>
              <a:t>Next </a:t>
            </a:r>
            <a:r>
              <a:rPr lang="de-DE" sz="1200" b="1" dirty="0" err="1"/>
              <a:t>steps</a:t>
            </a:r>
            <a:r>
              <a:rPr lang="de-DE" sz="1200" b="1" dirty="0"/>
              <a:t>: </a:t>
            </a:r>
            <a:r>
              <a:rPr lang="de-DE" sz="700" b="1" dirty="0"/>
              <a:t> </a:t>
            </a:r>
          </a:p>
          <a:p>
            <a:pPr lvl="1"/>
            <a:r>
              <a:rPr lang="de-DE" sz="1000" dirty="0" err="1">
                <a:solidFill>
                  <a:schemeClr val="tx1"/>
                </a:solidFill>
              </a:rPr>
              <a:t>Detailed</a:t>
            </a:r>
            <a:r>
              <a:rPr lang="de-DE" sz="1000" dirty="0">
                <a:solidFill>
                  <a:schemeClr val="tx1"/>
                </a:solidFill>
              </a:rPr>
              <a:t> </a:t>
            </a:r>
            <a:r>
              <a:rPr lang="de-DE" sz="1000" dirty="0" err="1">
                <a:solidFill>
                  <a:schemeClr val="tx1"/>
                </a:solidFill>
              </a:rPr>
              <a:t>analysis</a:t>
            </a:r>
            <a:r>
              <a:rPr lang="de-DE" sz="1000" dirty="0">
                <a:solidFill>
                  <a:schemeClr val="tx1"/>
                </a:solidFill>
              </a:rPr>
              <a:t> </a:t>
            </a:r>
            <a:r>
              <a:rPr lang="de-DE" sz="1000" dirty="0" err="1">
                <a:solidFill>
                  <a:schemeClr val="tx1"/>
                </a:solidFill>
              </a:rPr>
              <a:t>of</a:t>
            </a:r>
            <a:r>
              <a:rPr lang="de-DE" sz="1000" dirty="0">
                <a:solidFill>
                  <a:schemeClr val="tx1"/>
                </a:solidFill>
              </a:rPr>
              <a:t> </a:t>
            </a:r>
            <a:r>
              <a:rPr lang="de-DE" sz="1000" dirty="0" err="1">
                <a:solidFill>
                  <a:schemeClr val="tx1"/>
                </a:solidFill>
              </a:rPr>
              <a:t>data</a:t>
            </a:r>
            <a:endParaRPr lang="de-DE" sz="1000" dirty="0">
              <a:solidFill>
                <a:schemeClr val="tx1"/>
              </a:solidFill>
            </a:endParaRPr>
          </a:p>
          <a:p>
            <a:pPr lvl="1"/>
            <a:r>
              <a:rPr lang="de-DE" sz="1000" dirty="0" err="1">
                <a:solidFill>
                  <a:schemeClr val="tx1"/>
                </a:solidFill>
              </a:rPr>
              <a:t>Production</a:t>
            </a:r>
            <a:r>
              <a:rPr lang="de-DE" sz="1000" dirty="0">
                <a:solidFill>
                  <a:schemeClr val="tx1"/>
                </a:solidFill>
              </a:rPr>
              <a:t> </a:t>
            </a:r>
            <a:r>
              <a:rPr lang="de-DE" sz="1000" dirty="0" err="1">
                <a:solidFill>
                  <a:schemeClr val="tx1"/>
                </a:solidFill>
              </a:rPr>
              <a:t>of</a:t>
            </a:r>
            <a:r>
              <a:rPr lang="de-DE" sz="1000" dirty="0">
                <a:solidFill>
                  <a:schemeClr val="tx1"/>
                </a:solidFill>
              </a:rPr>
              <a:t> </a:t>
            </a:r>
            <a:r>
              <a:rPr lang="de-DE" sz="1000" dirty="0" err="1">
                <a:solidFill>
                  <a:schemeClr val="tx1"/>
                </a:solidFill>
              </a:rPr>
              <a:t>hardware</a:t>
            </a:r>
            <a:r>
              <a:rPr lang="de-DE" sz="1000" dirty="0">
                <a:solidFill>
                  <a:schemeClr val="tx1"/>
                </a:solidFill>
              </a:rPr>
              <a:t> </a:t>
            </a:r>
            <a:r>
              <a:rPr lang="de-DE" sz="1000" dirty="0" err="1">
                <a:solidFill>
                  <a:schemeClr val="tx1"/>
                </a:solidFill>
              </a:rPr>
              <a:t>for</a:t>
            </a:r>
            <a:r>
              <a:rPr lang="de-DE" sz="1000" dirty="0">
                <a:solidFill>
                  <a:schemeClr val="tx1"/>
                </a:solidFill>
              </a:rPr>
              <a:t> FAIR </a:t>
            </a:r>
            <a:r>
              <a:rPr lang="de-DE" sz="1000" dirty="0" err="1">
                <a:solidFill>
                  <a:schemeClr val="tx1"/>
                </a:solidFill>
              </a:rPr>
              <a:t>and</a:t>
            </a:r>
            <a:r>
              <a:rPr lang="de-DE" sz="1000" dirty="0">
                <a:solidFill>
                  <a:schemeClr val="tx1"/>
                </a:solidFill>
              </a:rPr>
              <a:t> GSI </a:t>
            </a:r>
            <a:r>
              <a:rPr lang="de-DE" sz="1000" dirty="0" err="1">
                <a:solidFill>
                  <a:schemeClr val="tx1"/>
                </a:solidFill>
              </a:rPr>
              <a:t>detectors</a:t>
            </a:r>
            <a:r>
              <a:rPr lang="de-DE" sz="1000" dirty="0">
                <a:solidFill>
                  <a:schemeClr val="tx1"/>
                </a:solidFill>
              </a:rPr>
              <a:t> (</a:t>
            </a:r>
            <a:r>
              <a:rPr lang="de-DE" sz="1000" dirty="0" err="1">
                <a:solidFill>
                  <a:schemeClr val="tx1"/>
                </a:solidFill>
              </a:rPr>
              <a:t>head</a:t>
            </a:r>
            <a:r>
              <a:rPr lang="de-DE" sz="1000" dirty="0">
                <a:solidFill>
                  <a:schemeClr val="tx1"/>
                </a:solidFill>
              </a:rPr>
              <a:t> </a:t>
            </a:r>
            <a:r>
              <a:rPr lang="de-DE" sz="1000" dirty="0" err="1">
                <a:solidFill>
                  <a:schemeClr val="tx1"/>
                </a:solidFill>
              </a:rPr>
              <a:t>amplifiers</a:t>
            </a:r>
            <a:r>
              <a:rPr lang="de-DE" sz="1000" dirty="0">
                <a:solidFill>
                  <a:schemeClr val="tx1"/>
                </a:solidFill>
              </a:rPr>
              <a:t>, </a:t>
            </a:r>
            <a:r>
              <a:rPr lang="de-DE" sz="1000" dirty="0" err="1">
                <a:solidFill>
                  <a:schemeClr val="tx1"/>
                </a:solidFill>
              </a:rPr>
              <a:t>connector</a:t>
            </a:r>
            <a:r>
              <a:rPr lang="de-DE" sz="1000" dirty="0">
                <a:solidFill>
                  <a:schemeClr val="tx1"/>
                </a:solidFill>
              </a:rPr>
              <a:t> </a:t>
            </a:r>
            <a:r>
              <a:rPr lang="de-DE" sz="1000" dirty="0" err="1">
                <a:solidFill>
                  <a:schemeClr val="tx1"/>
                </a:solidFill>
              </a:rPr>
              <a:t>boxes</a:t>
            </a:r>
            <a:r>
              <a:rPr lang="de-DE" sz="1000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de-DE" sz="1000" b="1" dirty="0">
                <a:solidFill>
                  <a:srgbClr val="0000CC"/>
                </a:solidFill>
              </a:rPr>
              <a:t>Upgrade </a:t>
            </a:r>
            <a:r>
              <a:rPr lang="de-DE" sz="1000" b="1" dirty="0" err="1">
                <a:solidFill>
                  <a:srgbClr val="0000CC"/>
                </a:solidFill>
              </a:rPr>
              <a:t>of</a:t>
            </a:r>
            <a:r>
              <a:rPr lang="de-DE" sz="1000" b="1" dirty="0">
                <a:solidFill>
                  <a:srgbClr val="0000CC"/>
                </a:solidFill>
              </a:rPr>
              <a:t> GTE1DT1C, </a:t>
            </a:r>
            <a:r>
              <a:rPr lang="en-GB" sz="1000" b="1" dirty="0">
                <a:solidFill>
                  <a:srgbClr val="0000CC"/>
                </a:solidFill>
              </a:rPr>
              <a:t>GHHTDT6C, GHHDDT1C in 2026 for FCC operation</a:t>
            </a:r>
            <a:r>
              <a:rPr lang="de-DE" sz="1000" b="1" dirty="0">
                <a:solidFill>
                  <a:srgbClr val="0000CC"/>
                </a:solidFill>
              </a:rPr>
              <a:t> </a:t>
            </a:r>
          </a:p>
          <a:p>
            <a:pPr lvl="1"/>
            <a:endParaRPr lang="de-DE" sz="1200" dirty="0"/>
          </a:p>
          <a:p>
            <a:endParaRPr lang="en-GB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6248400" y="1440026"/>
            <a:ext cx="2261691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b="1" dirty="0" err="1"/>
              <a:t>Detector</a:t>
            </a:r>
            <a:r>
              <a:rPr lang="de-DE" sz="800" b="1" dirty="0"/>
              <a:t> </a:t>
            </a:r>
            <a:r>
              <a:rPr lang="de-DE" sz="800" b="1" dirty="0" err="1"/>
              <a:t>response</a:t>
            </a:r>
            <a:r>
              <a:rPr lang="de-DE" sz="800" b="1" dirty="0"/>
              <a:t> </a:t>
            </a:r>
            <a:r>
              <a:rPr lang="de-DE" sz="800" b="1" dirty="0" err="1"/>
              <a:t>to</a:t>
            </a:r>
            <a:r>
              <a:rPr lang="de-DE" sz="800" b="1" dirty="0"/>
              <a:t> ~1 </a:t>
            </a:r>
            <a:r>
              <a:rPr lang="de-DE" sz="800" b="1" dirty="0" err="1"/>
              <a:t>nc</a:t>
            </a:r>
            <a:r>
              <a:rPr lang="de-DE" sz="800" b="1" dirty="0"/>
              <a:t> beam </a:t>
            </a:r>
            <a:r>
              <a:rPr lang="de-DE" sz="800" b="1" dirty="0" err="1"/>
              <a:t>charge</a:t>
            </a:r>
            <a:r>
              <a:rPr lang="de-DE" sz="800" b="1" dirty="0"/>
              <a:t>:</a:t>
            </a:r>
          </a:p>
          <a:p>
            <a:pPr algn="l"/>
            <a:r>
              <a:rPr lang="de-DE" sz="800" b="1" dirty="0" err="1"/>
              <a:t>Damped</a:t>
            </a:r>
            <a:r>
              <a:rPr lang="de-DE" sz="800" b="1" dirty="0"/>
              <a:t> 21 kHz </a:t>
            </a:r>
            <a:r>
              <a:rPr lang="de-DE" sz="800" b="1" dirty="0" err="1"/>
              <a:t>oscillation</a:t>
            </a:r>
            <a:r>
              <a:rPr lang="de-DE" sz="800" b="1" dirty="0"/>
              <a:t> („resonant“ </a:t>
            </a:r>
            <a:r>
              <a:rPr lang="de-DE" sz="800" b="1" dirty="0" err="1"/>
              <a:t>trafo</a:t>
            </a:r>
            <a:r>
              <a:rPr lang="de-DE" sz="800" b="1" dirty="0"/>
              <a:t>) </a:t>
            </a:r>
            <a:r>
              <a:rPr lang="de-DE" sz="800" b="1" dirty="0" err="1"/>
              <a:t>of</a:t>
            </a:r>
            <a:r>
              <a:rPr lang="de-DE" sz="800" b="1" dirty="0"/>
              <a:t> 2 Volt </a:t>
            </a:r>
            <a:r>
              <a:rPr lang="de-DE" sz="800" b="1" dirty="0" err="1"/>
              <a:t>amplitude</a:t>
            </a:r>
            <a:endParaRPr lang="de-DE" sz="800" b="1" dirty="0"/>
          </a:p>
          <a:p>
            <a:pPr algn="l"/>
            <a:endParaRPr lang="en-GB" sz="8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6280642" y="2812516"/>
            <a:ext cx="2261691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b="1" dirty="0"/>
              <a:t>Online </a:t>
            </a:r>
            <a:r>
              <a:rPr lang="de-DE" sz="800" b="1" dirty="0" err="1"/>
              <a:t>display</a:t>
            </a:r>
            <a:r>
              <a:rPr lang="de-DE" sz="800" b="1" dirty="0"/>
              <a:t> </a:t>
            </a:r>
            <a:r>
              <a:rPr lang="de-DE" sz="800" b="1" dirty="0" err="1"/>
              <a:t>of</a:t>
            </a:r>
            <a:r>
              <a:rPr lang="de-DE" sz="800" b="1" dirty="0"/>
              <a:t> FFT </a:t>
            </a:r>
            <a:r>
              <a:rPr lang="de-DE" sz="800" b="1" dirty="0" err="1"/>
              <a:t>spectrum</a:t>
            </a:r>
            <a:r>
              <a:rPr lang="de-DE" sz="800" b="1" dirty="0"/>
              <a:t> </a:t>
            </a:r>
            <a:r>
              <a:rPr lang="de-DE" sz="800" b="1" dirty="0" err="1"/>
              <a:t>or</a:t>
            </a:r>
            <a:r>
              <a:rPr lang="de-DE" sz="800" b="1" dirty="0"/>
              <a:t> </a:t>
            </a:r>
            <a:r>
              <a:rPr lang="de-DE" sz="800" b="1" dirty="0" err="1"/>
              <a:t>trend</a:t>
            </a:r>
            <a:r>
              <a:rPr lang="de-DE" sz="800" b="1" dirty="0"/>
              <a:t> </a:t>
            </a:r>
            <a:r>
              <a:rPr lang="de-DE" sz="800" b="1" dirty="0" err="1"/>
              <a:t>of</a:t>
            </a:r>
            <a:r>
              <a:rPr lang="de-DE" sz="800" b="1" dirty="0"/>
              <a:t> </a:t>
            </a:r>
            <a:r>
              <a:rPr lang="de-DE" sz="800" b="1" dirty="0" err="1"/>
              <a:t>charge</a:t>
            </a:r>
            <a:r>
              <a:rPr lang="de-DE" sz="800" b="1" dirty="0"/>
              <a:t> </a:t>
            </a:r>
            <a:r>
              <a:rPr lang="de-DE" sz="800" b="1" dirty="0" err="1"/>
              <a:t>values</a:t>
            </a:r>
            <a:r>
              <a:rPr lang="de-DE" sz="800" b="1" dirty="0"/>
              <a:t> </a:t>
            </a:r>
            <a:r>
              <a:rPr lang="de-DE" sz="800" b="1" dirty="0" err="1"/>
              <a:t>for</a:t>
            </a:r>
            <a:r>
              <a:rPr lang="de-DE" sz="800" b="1" dirty="0"/>
              <a:t> </a:t>
            </a:r>
            <a:r>
              <a:rPr lang="de-DE" sz="800" b="1" dirty="0" err="1"/>
              <a:t>selected</a:t>
            </a:r>
            <a:r>
              <a:rPr lang="de-DE" sz="800" b="1" dirty="0"/>
              <a:t> beam </a:t>
            </a:r>
          </a:p>
        </p:txBody>
      </p:sp>
      <p:cxnSp>
        <p:nvCxnSpPr>
          <p:cNvPr id="12" name="Gerader Verbinder 11"/>
          <p:cNvCxnSpPr/>
          <p:nvPr/>
        </p:nvCxnSpPr>
        <p:spPr>
          <a:xfrm>
            <a:off x="4826758" y="2990688"/>
            <a:ext cx="4549" cy="766996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4788804" y="3428962"/>
            <a:ext cx="665567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800" dirty="0" err="1"/>
              <a:t>oscillation</a:t>
            </a:r>
            <a:r>
              <a:rPr lang="de-DE" sz="800" dirty="0"/>
              <a:t> </a:t>
            </a:r>
          </a:p>
          <a:p>
            <a:pPr algn="l"/>
            <a:r>
              <a:rPr lang="de-DE" sz="800" dirty="0" err="1"/>
              <a:t>frequency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472579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Range check</a:t>
            </a:r>
            <a:br>
              <a:rPr lang="de-DE" dirty="0"/>
            </a:br>
            <a:r>
              <a:rPr lang="de-DE" dirty="0">
                <a:solidFill>
                  <a:srgbClr val="0000CC"/>
                </a:solidFill>
              </a:rPr>
              <a:t>1 </a:t>
            </a:r>
            <a:r>
              <a:rPr lang="de-DE" dirty="0" err="1">
                <a:solidFill>
                  <a:srgbClr val="0000CC"/>
                </a:solidFill>
              </a:rPr>
              <a:t>nC</a:t>
            </a:r>
            <a:r>
              <a:rPr lang="de-DE" dirty="0">
                <a:solidFill>
                  <a:srgbClr val="0000CC"/>
                </a:solidFill>
              </a:rPr>
              <a:t> beam, R = 10 </a:t>
            </a:r>
            <a:r>
              <a:rPr lang="de-DE" dirty="0" err="1">
                <a:solidFill>
                  <a:srgbClr val="0000CC"/>
                </a:solidFill>
              </a:rPr>
              <a:t>nC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950183"/>
            <a:ext cx="2326341" cy="3677689"/>
          </a:xfrm>
        </p:spPr>
        <p:txBody>
          <a:bodyPr/>
          <a:lstStyle/>
          <a:p>
            <a:r>
              <a:rPr lang="de-DE" sz="1050" dirty="0" err="1"/>
              <a:t>Expected</a:t>
            </a:r>
            <a:r>
              <a:rPr lang="de-DE" sz="1050" dirty="0"/>
              <a:t> </a:t>
            </a:r>
            <a:r>
              <a:rPr lang="de-DE" sz="1050" dirty="0" err="1"/>
              <a:t>amplitude</a:t>
            </a:r>
            <a:r>
              <a:rPr lang="de-DE" sz="1050" dirty="0"/>
              <a:t> ~ 0.2 V</a:t>
            </a:r>
            <a:endParaRPr lang="en-GB" sz="105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10</a:t>
            </a:fld>
            <a:endParaRPr lang="en-GB"/>
          </a:p>
        </p:txBody>
      </p:sp>
      <p:pic>
        <p:nvPicPr>
          <p:cNvPr id="5" name="Inhaltsplatzhalt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409" y="1267200"/>
            <a:ext cx="6790591" cy="367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53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Range check</a:t>
            </a:r>
            <a:br>
              <a:rPr lang="de-DE" dirty="0"/>
            </a:br>
            <a:r>
              <a:rPr lang="de-DE" dirty="0">
                <a:solidFill>
                  <a:srgbClr val="0000CC"/>
                </a:solidFill>
              </a:rPr>
              <a:t>1 </a:t>
            </a:r>
            <a:r>
              <a:rPr lang="de-DE" dirty="0" err="1">
                <a:solidFill>
                  <a:srgbClr val="0000CC"/>
                </a:solidFill>
              </a:rPr>
              <a:t>nC</a:t>
            </a:r>
            <a:r>
              <a:rPr lang="de-DE" dirty="0">
                <a:solidFill>
                  <a:srgbClr val="0000CC"/>
                </a:solidFill>
              </a:rPr>
              <a:t> beam, R = 100 </a:t>
            </a:r>
            <a:r>
              <a:rPr lang="de-DE" dirty="0" err="1">
                <a:solidFill>
                  <a:srgbClr val="0000CC"/>
                </a:solidFill>
              </a:rPr>
              <a:t>nC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11</a:t>
            </a:fld>
            <a:endParaRPr lang="en-GB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400" y="1267200"/>
            <a:ext cx="6792370" cy="3679200"/>
          </a:xfrm>
          <a:prstGeom prst="rect">
            <a:avLst/>
          </a:prstGeom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0" y="950183"/>
            <a:ext cx="2326341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50" dirty="0" err="1"/>
              <a:t>Expected</a:t>
            </a:r>
            <a:r>
              <a:rPr lang="de-DE" sz="1050" dirty="0"/>
              <a:t> </a:t>
            </a:r>
            <a:r>
              <a:rPr lang="de-DE" sz="1050" dirty="0" err="1"/>
              <a:t>amplitude</a:t>
            </a:r>
            <a:r>
              <a:rPr lang="de-DE" sz="1050" dirty="0"/>
              <a:t> ~ 0.02 V </a:t>
            </a:r>
          </a:p>
          <a:p>
            <a:pPr marL="0" indent="0">
              <a:buNone/>
            </a:pPr>
            <a:r>
              <a:rPr lang="de-DE" sz="1050" dirty="0"/>
              <a:t>				= 20 mV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458674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Range check</a:t>
            </a:r>
            <a:br>
              <a:rPr lang="de-DE" dirty="0"/>
            </a:br>
            <a:r>
              <a:rPr lang="de-DE" dirty="0">
                <a:solidFill>
                  <a:srgbClr val="0000CC"/>
                </a:solidFill>
              </a:rPr>
              <a:t>1 </a:t>
            </a:r>
            <a:r>
              <a:rPr lang="de-DE" dirty="0" err="1">
                <a:solidFill>
                  <a:srgbClr val="0000CC"/>
                </a:solidFill>
              </a:rPr>
              <a:t>nC</a:t>
            </a:r>
            <a:r>
              <a:rPr lang="de-DE" dirty="0">
                <a:solidFill>
                  <a:srgbClr val="0000CC"/>
                </a:solidFill>
              </a:rPr>
              <a:t> beam, R = 1000 </a:t>
            </a:r>
            <a:r>
              <a:rPr lang="de-DE" dirty="0" err="1">
                <a:solidFill>
                  <a:srgbClr val="0000CC"/>
                </a:solidFill>
              </a:rPr>
              <a:t>nC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12</a:t>
            </a:fld>
            <a:endParaRPr lang="en-GB"/>
          </a:p>
        </p:txBody>
      </p:sp>
      <p:pic>
        <p:nvPicPr>
          <p:cNvPr id="5" name="Inhaltsplatzhalt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409" y="1267200"/>
            <a:ext cx="6790591" cy="3678237"/>
          </a:xfrm>
          <a:prstGeom prst="rect">
            <a:avLst/>
          </a:prstGeom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0" y="951379"/>
            <a:ext cx="2326341" cy="3676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50" dirty="0" err="1"/>
              <a:t>Expected</a:t>
            </a:r>
            <a:r>
              <a:rPr lang="de-DE" sz="1050" dirty="0"/>
              <a:t> </a:t>
            </a:r>
            <a:r>
              <a:rPr lang="de-DE" sz="1050" dirty="0" err="1"/>
              <a:t>amplitude</a:t>
            </a:r>
            <a:r>
              <a:rPr lang="de-DE" sz="1050" dirty="0"/>
              <a:t> ~ 0.002 V </a:t>
            </a:r>
          </a:p>
          <a:p>
            <a:pPr marL="0" indent="0">
              <a:buNone/>
            </a:pPr>
            <a:r>
              <a:rPr lang="de-DE" sz="1050" dirty="0"/>
              <a:t>				  = 2 mV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1719438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Range check</a:t>
            </a:r>
            <a:br>
              <a:rPr lang="de-DE" dirty="0"/>
            </a:br>
            <a:r>
              <a:rPr lang="de-DE" dirty="0">
                <a:solidFill>
                  <a:srgbClr val="0000CC"/>
                </a:solidFill>
              </a:rPr>
              <a:t>1 </a:t>
            </a:r>
            <a:r>
              <a:rPr lang="de-DE" dirty="0" err="1">
                <a:solidFill>
                  <a:srgbClr val="0000CC"/>
                </a:solidFill>
              </a:rPr>
              <a:t>nC</a:t>
            </a:r>
            <a:r>
              <a:rPr lang="de-DE" dirty="0">
                <a:solidFill>
                  <a:srgbClr val="0000CC"/>
                </a:solidFill>
              </a:rPr>
              <a:t> beam, R = 10.000 </a:t>
            </a:r>
            <a:r>
              <a:rPr lang="de-DE" dirty="0" err="1">
                <a:solidFill>
                  <a:srgbClr val="0000CC"/>
                </a:solidFill>
              </a:rPr>
              <a:t>nC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13</a:t>
            </a:fld>
            <a:endParaRPr lang="en-GB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400" y="1267200"/>
            <a:ext cx="6792369" cy="3679200"/>
          </a:xfrm>
          <a:prstGeom prst="rect">
            <a:avLst/>
          </a:prstGeom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-13446" y="941295"/>
            <a:ext cx="2339788" cy="3686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50" dirty="0" err="1"/>
              <a:t>Expected</a:t>
            </a:r>
            <a:r>
              <a:rPr lang="de-DE" sz="1050" dirty="0"/>
              <a:t> </a:t>
            </a:r>
            <a:r>
              <a:rPr lang="de-DE" sz="1050" dirty="0" err="1"/>
              <a:t>amplitude</a:t>
            </a:r>
            <a:r>
              <a:rPr lang="de-DE" sz="1050" dirty="0"/>
              <a:t> ~ 0.0002 V </a:t>
            </a:r>
          </a:p>
          <a:p>
            <a:pPr marL="0" indent="0">
              <a:buNone/>
            </a:pPr>
            <a:r>
              <a:rPr lang="de-DE" sz="1050" dirty="0"/>
              <a:t>				  = 0.2 mV</a:t>
            </a:r>
          </a:p>
          <a:p>
            <a:pPr marL="0" indent="0">
              <a:buNone/>
            </a:pPr>
            <a:endParaRPr lang="de-DE" sz="1050" dirty="0"/>
          </a:p>
          <a:p>
            <a:pPr marL="0" indent="0">
              <a:buNone/>
            </a:pPr>
            <a:endParaRPr lang="de-DE" sz="1050" dirty="0"/>
          </a:p>
          <a:p>
            <a:r>
              <a:rPr lang="de-DE" sz="1050" dirty="0" err="1"/>
              <a:t>No</a:t>
            </a:r>
            <a:r>
              <a:rPr lang="de-DE" sz="1050" dirty="0"/>
              <a:t> observable ADC </a:t>
            </a:r>
            <a:r>
              <a:rPr lang="de-DE" sz="1050" dirty="0" err="1"/>
              <a:t>signal</a:t>
            </a:r>
            <a:endParaRPr lang="de-DE" sz="1050" dirty="0"/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  <a:p>
            <a:r>
              <a:rPr lang="de-DE" sz="1050" dirty="0" err="1"/>
              <a:t>Tiny</a:t>
            </a:r>
            <a:r>
              <a:rPr lang="de-DE" sz="1050" dirty="0"/>
              <a:t> </a:t>
            </a:r>
            <a:r>
              <a:rPr lang="de-DE" sz="1050" dirty="0" err="1"/>
              <a:t>peak</a:t>
            </a:r>
            <a:r>
              <a:rPr lang="de-DE" sz="1050" dirty="0"/>
              <a:t> </a:t>
            </a:r>
            <a:r>
              <a:rPr lang="de-DE" sz="1050" dirty="0" err="1"/>
              <a:t>around</a:t>
            </a:r>
            <a:r>
              <a:rPr lang="de-DE" sz="1050" dirty="0"/>
              <a:t> RT </a:t>
            </a:r>
            <a:r>
              <a:rPr lang="de-DE" sz="1050" dirty="0" err="1"/>
              <a:t>oscillation</a:t>
            </a:r>
            <a:r>
              <a:rPr lang="de-DE" sz="1050" dirty="0"/>
              <a:t> </a:t>
            </a:r>
            <a:r>
              <a:rPr lang="de-DE" sz="1050" dirty="0" err="1"/>
              <a:t>frequency</a:t>
            </a:r>
            <a:r>
              <a:rPr lang="de-DE" sz="1050" dirty="0"/>
              <a:t> </a:t>
            </a:r>
            <a:endParaRPr lang="en-GB" sz="1050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0E3B981-8E0B-4DE6-A58C-46CBE5BF76D7}"/>
              </a:ext>
            </a:extLst>
          </p:cNvPr>
          <p:cNvSpPr/>
          <p:nvPr/>
        </p:nvSpPr>
        <p:spPr>
          <a:xfrm>
            <a:off x="3895404" y="3684396"/>
            <a:ext cx="465573" cy="807217"/>
          </a:xfrm>
          <a:prstGeom prst="ellipse">
            <a:avLst/>
          </a:prstGeom>
          <a:solidFill>
            <a:srgbClr val="FDBB63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5039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4. Minimum </a:t>
            </a:r>
            <a:r>
              <a:rPr lang="de-DE" dirty="0" err="1"/>
              <a:t>detectable</a:t>
            </a:r>
            <a:r>
              <a:rPr lang="de-DE" dirty="0"/>
              <a:t> </a:t>
            </a:r>
            <a:r>
              <a:rPr lang="de-DE" dirty="0" err="1"/>
              <a:t>signal</a:t>
            </a:r>
            <a:br>
              <a:rPr lang="de-DE" dirty="0"/>
            </a:br>
            <a:r>
              <a:rPr lang="de-DE" dirty="0">
                <a:solidFill>
                  <a:srgbClr val="0000CC"/>
                </a:solidFill>
              </a:rPr>
              <a:t>ADC </a:t>
            </a:r>
            <a:r>
              <a:rPr lang="de-DE" dirty="0" err="1">
                <a:solidFill>
                  <a:srgbClr val="0000CC"/>
                </a:solidFill>
              </a:rPr>
              <a:t>spectrum</a:t>
            </a:r>
            <a:r>
              <a:rPr lang="de-DE" dirty="0">
                <a:solidFill>
                  <a:srgbClr val="0000CC"/>
                </a:solidFill>
              </a:rPr>
              <a:t> – </a:t>
            </a:r>
            <a:r>
              <a:rPr lang="de-DE" dirty="0" err="1">
                <a:solidFill>
                  <a:srgbClr val="0000CC"/>
                </a:solidFill>
              </a:rPr>
              <a:t>raw</a:t>
            </a:r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de-DE" dirty="0" err="1">
                <a:solidFill>
                  <a:srgbClr val="0000CC"/>
                </a:solidFill>
              </a:rPr>
              <a:t>data</a:t>
            </a:r>
            <a:r>
              <a:rPr lang="de-DE" dirty="0">
                <a:solidFill>
                  <a:srgbClr val="0000CC"/>
                </a:solidFill>
              </a:rPr>
              <a:t> (5 </a:t>
            </a:r>
            <a:r>
              <a:rPr lang="de-DE" dirty="0" err="1">
                <a:solidFill>
                  <a:srgbClr val="0000CC"/>
                </a:solidFill>
              </a:rPr>
              <a:t>ms</a:t>
            </a:r>
            <a:r>
              <a:rPr lang="de-DE" dirty="0">
                <a:solidFill>
                  <a:srgbClr val="0000CC"/>
                </a:solidFill>
              </a:rPr>
              <a:t>), R = 10 </a:t>
            </a:r>
            <a:r>
              <a:rPr lang="de-DE" dirty="0" err="1">
                <a:solidFill>
                  <a:srgbClr val="0000CC"/>
                </a:solidFill>
              </a:rPr>
              <a:t>nC</a:t>
            </a:r>
            <a:endParaRPr lang="en-GB" dirty="0">
              <a:solidFill>
                <a:srgbClr val="0000CC"/>
              </a:solidFill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409" y="1272335"/>
            <a:ext cx="6790591" cy="3678237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14</a:t>
            </a:fld>
            <a:endParaRPr lang="en-GB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0" y="951379"/>
            <a:ext cx="2326341" cy="3676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50" dirty="0"/>
              <a:t>ADC </a:t>
            </a:r>
            <a:r>
              <a:rPr lang="de-DE" sz="1050" dirty="0" err="1"/>
              <a:t>spectrum</a:t>
            </a:r>
            <a:r>
              <a:rPr lang="de-DE" sz="1050" dirty="0"/>
              <a:t> </a:t>
            </a:r>
            <a:r>
              <a:rPr lang="de-DE" sz="1050" dirty="0" err="1"/>
              <a:t>shows</a:t>
            </a:r>
            <a:r>
              <a:rPr lang="de-DE" sz="1050" dirty="0"/>
              <a:t> a </a:t>
            </a:r>
            <a:r>
              <a:rPr lang="de-DE" sz="1050" dirty="0" err="1"/>
              <a:t>weak</a:t>
            </a:r>
            <a:r>
              <a:rPr lang="de-DE" sz="1050" dirty="0"/>
              <a:t> </a:t>
            </a:r>
            <a:r>
              <a:rPr lang="de-DE" sz="1050" dirty="0" err="1"/>
              <a:t>oscillation</a:t>
            </a:r>
            <a:r>
              <a:rPr lang="en-GB" sz="1050" dirty="0"/>
              <a:t> and some 5 kHz noise</a:t>
            </a:r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  <a:p>
            <a:r>
              <a:rPr lang="de-DE" sz="1050" dirty="0"/>
              <a:t>FFT </a:t>
            </a:r>
            <a:r>
              <a:rPr lang="de-DE" sz="1050" dirty="0" err="1"/>
              <a:t>spectrum</a:t>
            </a:r>
            <a:r>
              <a:rPr lang="de-DE" sz="1050" dirty="0"/>
              <a:t> </a:t>
            </a:r>
            <a:r>
              <a:rPr lang="de-DE" sz="1050" dirty="0" err="1"/>
              <a:t>up</a:t>
            </a:r>
            <a:r>
              <a:rPr lang="de-DE" sz="1050" dirty="0"/>
              <a:t> </a:t>
            </a:r>
            <a:r>
              <a:rPr lang="de-DE" sz="1050" dirty="0" err="1"/>
              <a:t>to</a:t>
            </a:r>
            <a:r>
              <a:rPr lang="de-DE" sz="1050" dirty="0"/>
              <a:t> 500 kHz</a:t>
            </a:r>
          </a:p>
        </p:txBody>
      </p:sp>
      <p:sp>
        <p:nvSpPr>
          <p:cNvPr id="7" name="Pfeil: nach oben und unten 6">
            <a:extLst>
              <a:ext uri="{FF2B5EF4-FFF2-40B4-BE49-F238E27FC236}">
                <a16:creationId xmlns:a16="http://schemas.microsoft.com/office/drawing/2014/main" id="{808BF4CD-2E68-491F-AEBB-DA24CA6F348C}"/>
              </a:ext>
            </a:extLst>
          </p:cNvPr>
          <p:cNvSpPr/>
          <p:nvPr/>
        </p:nvSpPr>
        <p:spPr>
          <a:xfrm>
            <a:off x="3889464" y="2400298"/>
            <a:ext cx="137161" cy="352697"/>
          </a:xfrm>
          <a:prstGeom prst="upDown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8948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4. Minimum </a:t>
            </a:r>
            <a:r>
              <a:rPr lang="de-DE" dirty="0" err="1"/>
              <a:t>detectable</a:t>
            </a:r>
            <a:r>
              <a:rPr lang="de-DE" dirty="0"/>
              <a:t> </a:t>
            </a:r>
            <a:r>
              <a:rPr lang="de-DE" dirty="0" err="1"/>
              <a:t>signal</a:t>
            </a:r>
            <a:br>
              <a:rPr lang="de-DE" dirty="0"/>
            </a:br>
            <a:r>
              <a:rPr lang="de-DE" dirty="0">
                <a:solidFill>
                  <a:srgbClr val="0000CC"/>
                </a:solidFill>
              </a:rPr>
              <a:t>ADC </a:t>
            </a:r>
            <a:r>
              <a:rPr lang="de-DE" dirty="0" err="1">
                <a:solidFill>
                  <a:srgbClr val="0000CC"/>
                </a:solidFill>
              </a:rPr>
              <a:t>spectrum</a:t>
            </a:r>
            <a:r>
              <a:rPr lang="de-DE" dirty="0">
                <a:solidFill>
                  <a:srgbClr val="0000CC"/>
                </a:solidFill>
              </a:rPr>
              <a:t> – </a:t>
            </a:r>
            <a:r>
              <a:rPr lang="de-DE" dirty="0" err="1">
                <a:solidFill>
                  <a:srgbClr val="0000CC"/>
                </a:solidFill>
              </a:rPr>
              <a:t>processed</a:t>
            </a:r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de-DE" dirty="0" err="1">
                <a:solidFill>
                  <a:srgbClr val="0000CC"/>
                </a:solidFill>
              </a:rPr>
              <a:t>data</a:t>
            </a:r>
            <a:r>
              <a:rPr lang="de-DE" dirty="0">
                <a:solidFill>
                  <a:srgbClr val="0000CC"/>
                </a:solidFill>
              </a:rPr>
              <a:t> (5 </a:t>
            </a:r>
            <a:r>
              <a:rPr lang="de-DE" dirty="0" err="1">
                <a:solidFill>
                  <a:srgbClr val="0000CC"/>
                </a:solidFill>
              </a:rPr>
              <a:t>ms</a:t>
            </a:r>
            <a:r>
              <a:rPr lang="de-DE" dirty="0">
                <a:solidFill>
                  <a:srgbClr val="0000CC"/>
                </a:solidFill>
              </a:rPr>
              <a:t>), R = 10 </a:t>
            </a:r>
            <a:r>
              <a:rPr lang="de-DE" dirty="0" err="1">
                <a:solidFill>
                  <a:srgbClr val="0000CC"/>
                </a:solidFill>
              </a:rPr>
              <a:t>nC</a:t>
            </a:r>
            <a:endParaRPr lang="en-GB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867" y="1051596"/>
            <a:ext cx="6790591" cy="3678237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15</a:t>
            </a:fld>
            <a:endParaRPr lang="en-GB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36"/>
          <a:stretch/>
        </p:blipFill>
        <p:spPr>
          <a:xfrm>
            <a:off x="2343867" y="2890715"/>
            <a:ext cx="6800133" cy="2054022"/>
          </a:xfrm>
          <a:prstGeom prst="rect">
            <a:avLst/>
          </a:prstGeo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0" y="951379"/>
            <a:ext cx="2326341" cy="3676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50" dirty="0" err="1"/>
              <a:t>Voltage</a:t>
            </a:r>
            <a:r>
              <a:rPr lang="de-DE" sz="1050" dirty="0"/>
              <a:t> </a:t>
            </a:r>
            <a:r>
              <a:rPr lang="de-DE" sz="1050" dirty="0" err="1"/>
              <a:t>signal</a:t>
            </a:r>
            <a:endParaRPr lang="en-GB" sz="1050" dirty="0"/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  <a:p>
            <a:r>
              <a:rPr lang="de-DE" sz="1050" dirty="0" err="1"/>
              <a:t>Processed</a:t>
            </a:r>
            <a:r>
              <a:rPr lang="de-DE" sz="1050" dirty="0"/>
              <a:t> </a:t>
            </a:r>
            <a:r>
              <a:rPr lang="de-DE" sz="1050" dirty="0" err="1"/>
              <a:t>data</a:t>
            </a:r>
            <a:r>
              <a:rPr lang="de-DE" sz="1050" dirty="0"/>
              <a:t> after </a:t>
            </a:r>
            <a:r>
              <a:rPr lang="de-DE" sz="1050" dirty="0" err="1"/>
              <a:t>filtering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4263252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4. Minimum </a:t>
            </a:r>
            <a:r>
              <a:rPr lang="de-DE" dirty="0" err="1"/>
              <a:t>detectable</a:t>
            </a:r>
            <a:r>
              <a:rPr lang="de-DE" dirty="0"/>
              <a:t> </a:t>
            </a:r>
            <a:r>
              <a:rPr lang="de-DE" dirty="0" err="1"/>
              <a:t>signal</a:t>
            </a:r>
            <a:br>
              <a:rPr lang="de-DE" dirty="0"/>
            </a:br>
            <a:r>
              <a:rPr lang="de-DE" dirty="0" err="1">
                <a:solidFill>
                  <a:srgbClr val="0000CC"/>
                </a:solidFill>
              </a:rPr>
              <a:t>Processed</a:t>
            </a:r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de-DE" dirty="0" err="1">
                <a:solidFill>
                  <a:srgbClr val="0000CC"/>
                </a:solidFill>
              </a:rPr>
              <a:t>data</a:t>
            </a:r>
            <a:r>
              <a:rPr lang="de-DE" dirty="0">
                <a:solidFill>
                  <a:srgbClr val="0000CC"/>
                </a:solidFill>
              </a:rPr>
              <a:t> – t = [1.6, 2.7] </a:t>
            </a:r>
            <a:r>
              <a:rPr lang="de-DE" dirty="0" err="1">
                <a:solidFill>
                  <a:srgbClr val="0000CC"/>
                </a:solidFill>
              </a:rPr>
              <a:t>ms</a:t>
            </a:r>
            <a:r>
              <a:rPr lang="de-DE" dirty="0">
                <a:solidFill>
                  <a:srgbClr val="0000CC"/>
                </a:solidFill>
              </a:rPr>
              <a:t>, R = 10 </a:t>
            </a:r>
            <a:r>
              <a:rPr lang="de-DE" dirty="0" err="1">
                <a:solidFill>
                  <a:srgbClr val="0000CC"/>
                </a:solidFill>
              </a:rPr>
              <a:t>nC</a:t>
            </a:r>
            <a:endParaRPr lang="en-GB" dirty="0">
              <a:solidFill>
                <a:srgbClr val="0000CC"/>
              </a:solidFill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409" y="1262249"/>
            <a:ext cx="6790591" cy="3678237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16</a:t>
            </a:fld>
            <a:endParaRPr lang="en-GB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0" y="951380"/>
            <a:ext cx="2326341" cy="19974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50" dirty="0" err="1"/>
              <a:t>Oscillation</a:t>
            </a:r>
            <a:r>
              <a:rPr lang="de-DE" sz="1050" dirty="0"/>
              <a:t> </a:t>
            </a:r>
            <a:r>
              <a:rPr lang="de-DE" sz="1050" dirty="0" err="1"/>
              <a:t>of</a:t>
            </a:r>
            <a:r>
              <a:rPr lang="de-DE" sz="1050" dirty="0"/>
              <a:t> 5 mV </a:t>
            </a:r>
            <a:r>
              <a:rPr lang="de-DE" sz="1050" dirty="0" err="1"/>
              <a:t>amplitude</a:t>
            </a:r>
            <a:r>
              <a:rPr lang="de-DE" sz="1050" dirty="0"/>
              <a:t> </a:t>
            </a:r>
            <a:r>
              <a:rPr lang="de-DE" sz="1050" dirty="0" err="1"/>
              <a:t>is</a:t>
            </a:r>
            <a:r>
              <a:rPr lang="de-DE" sz="1050" dirty="0"/>
              <a:t> </a:t>
            </a:r>
            <a:r>
              <a:rPr lang="de-DE" sz="1050" dirty="0" err="1"/>
              <a:t>clearly</a:t>
            </a:r>
            <a:r>
              <a:rPr lang="de-DE" sz="1050" dirty="0"/>
              <a:t> </a:t>
            </a:r>
            <a:r>
              <a:rPr lang="de-DE" sz="1050" dirty="0" err="1"/>
              <a:t>detectable</a:t>
            </a:r>
            <a:endParaRPr lang="de-DE" sz="1050" dirty="0"/>
          </a:p>
          <a:p>
            <a:r>
              <a:rPr lang="de-DE" sz="1050" dirty="0"/>
              <a:t>S/N ~ 4 (S = </a:t>
            </a:r>
            <a:r>
              <a:rPr lang="de-DE" sz="1050" dirty="0" err="1"/>
              <a:t>amp</a:t>
            </a:r>
            <a:r>
              <a:rPr lang="de-DE" sz="1050" dirty="0"/>
              <a:t>, N = </a:t>
            </a:r>
            <a:r>
              <a:rPr lang="de-DE" sz="1050" dirty="0" err="1"/>
              <a:t>Vpp</a:t>
            </a:r>
            <a:r>
              <a:rPr lang="de-DE" sz="1050" dirty="0"/>
              <a:t>)</a:t>
            </a:r>
          </a:p>
          <a:p>
            <a:endParaRPr lang="de-DE" sz="1050" dirty="0"/>
          </a:p>
          <a:p>
            <a:r>
              <a:rPr lang="de-DE" sz="1050" dirty="0" err="1">
                <a:solidFill>
                  <a:srgbClr val="0000CC"/>
                </a:solidFill>
              </a:rPr>
              <a:t>Result</a:t>
            </a:r>
            <a:r>
              <a:rPr lang="de-DE" sz="1050" dirty="0">
                <a:solidFill>
                  <a:srgbClr val="0000CC"/>
                </a:solidFill>
              </a:rPr>
              <a:t> 4: </a:t>
            </a:r>
            <a:r>
              <a:rPr lang="de-DE" sz="1050" dirty="0" err="1">
                <a:solidFill>
                  <a:srgbClr val="0000CC"/>
                </a:solidFill>
              </a:rPr>
              <a:t>Estimate</a:t>
            </a:r>
            <a:r>
              <a:rPr lang="de-DE" sz="1050" dirty="0">
                <a:solidFill>
                  <a:srgbClr val="0000CC"/>
                </a:solidFill>
              </a:rPr>
              <a:t> </a:t>
            </a:r>
            <a:r>
              <a:rPr lang="de-DE" sz="1050" dirty="0" err="1">
                <a:solidFill>
                  <a:srgbClr val="0000CC"/>
                </a:solidFill>
              </a:rPr>
              <a:t>for</a:t>
            </a:r>
            <a:r>
              <a:rPr lang="de-DE" sz="1050" dirty="0">
                <a:solidFill>
                  <a:srgbClr val="0000CC"/>
                </a:solidFill>
              </a:rPr>
              <a:t> </a:t>
            </a:r>
            <a:r>
              <a:rPr lang="de-DE" sz="1050" dirty="0" err="1">
                <a:solidFill>
                  <a:srgbClr val="0000CC"/>
                </a:solidFill>
              </a:rPr>
              <a:t>minimum</a:t>
            </a:r>
            <a:r>
              <a:rPr lang="de-DE" sz="1050" dirty="0">
                <a:solidFill>
                  <a:srgbClr val="0000CC"/>
                </a:solidFill>
              </a:rPr>
              <a:t> </a:t>
            </a:r>
            <a:r>
              <a:rPr lang="de-DE" sz="1050" dirty="0" err="1">
                <a:solidFill>
                  <a:srgbClr val="0000CC"/>
                </a:solidFill>
              </a:rPr>
              <a:t>signal</a:t>
            </a:r>
            <a:r>
              <a:rPr lang="de-DE" sz="1050" dirty="0">
                <a:solidFill>
                  <a:srgbClr val="0000CC"/>
                </a:solidFill>
              </a:rPr>
              <a:t>: </a:t>
            </a:r>
          </a:p>
          <a:p>
            <a:pPr marL="0" indent="0">
              <a:buNone/>
            </a:pPr>
            <a:r>
              <a:rPr lang="de-DE" sz="1050" dirty="0">
                <a:solidFill>
                  <a:srgbClr val="0000CC"/>
                </a:solidFill>
              </a:rPr>
              <a:t>	 ~2 mV ~1E-3 </a:t>
            </a:r>
            <a:r>
              <a:rPr lang="de-DE" sz="1050" dirty="0" err="1">
                <a:solidFill>
                  <a:srgbClr val="0000CC"/>
                </a:solidFill>
              </a:rPr>
              <a:t>full</a:t>
            </a:r>
            <a:r>
              <a:rPr lang="de-DE" sz="1050" dirty="0">
                <a:solidFill>
                  <a:srgbClr val="0000CC"/>
                </a:solidFill>
              </a:rPr>
              <a:t> </a:t>
            </a:r>
            <a:r>
              <a:rPr lang="de-DE" sz="1050" dirty="0" err="1">
                <a:solidFill>
                  <a:srgbClr val="0000CC"/>
                </a:solidFill>
              </a:rPr>
              <a:t>scale</a:t>
            </a:r>
            <a:endParaRPr lang="de-DE" sz="1050" dirty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de-DE" sz="1050" dirty="0"/>
              <a:t>	</a:t>
            </a:r>
            <a:r>
              <a:rPr lang="de-DE" sz="1050" dirty="0">
                <a:solidFill>
                  <a:srgbClr val="0000CC"/>
                </a:solidFill>
              </a:rPr>
              <a:t>~10 </a:t>
            </a:r>
            <a:r>
              <a:rPr lang="de-DE" sz="1050" dirty="0" err="1">
                <a:solidFill>
                  <a:srgbClr val="0000CC"/>
                </a:solidFill>
              </a:rPr>
              <a:t>pC</a:t>
            </a:r>
            <a:r>
              <a:rPr lang="de-DE" sz="1050" dirty="0">
                <a:solidFill>
                  <a:srgbClr val="0000CC"/>
                </a:solidFill>
              </a:rPr>
              <a:t> </a:t>
            </a:r>
            <a:r>
              <a:rPr lang="de-DE" sz="1050" dirty="0" err="1">
                <a:solidFill>
                  <a:srgbClr val="0000CC"/>
                </a:solidFill>
              </a:rPr>
              <a:t>for</a:t>
            </a:r>
            <a:r>
              <a:rPr lang="de-DE" sz="1050" dirty="0">
                <a:solidFill>
                  <a:srgbClr val="0000CC"/>
                </a:solidFill>
              </a:rPr>
              <a:t> 10 </a:t>
            </a:r>
            <a:r>
              <a:rPr lang="de-DE" sz="1050" dirty="0" err="1">
                <a:solidFill>
                  <a:srgbClr val="0000CC"/>
                </a:solidFill>
              </a:rPr>
              <a:t>nC</a:t>
            </a:r>
            <a:r>
              <a:rPr lang="de-DE" sz="1050" dirty="0">
                <a:solidFill>
                  <a:srgbClr val="0000CC"/>
                </a:solidFill>
              </a:rPr>
              <a:t> </a:t>
            </a:r>
            <a:r>
              <a:rPr lang="de-DE" sz="1050" dirty="0" err="1">
                <a:solidFill>
                  <a:srgbClr val="0000CC"/>
                </a:solidFill>
              </a:rPr>
              <a:t>range</a:t>
            </a:r>
            <a:endParaRPr lang="en-GB" sz="1050" dirty="0">
              <a:solidFill>
                <a:srgbClr val="0000CC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906371" y="2559555"/>
            <a:ext cx="457200" cy="137734"/>
          </a:xfrm>
          <a:prstGeom prst="rect">
            <a:avLst/>
          </a:prstGeom>
          <a:solidFill>
            <a:srgbClr val="FDBB63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" name="Rechteck 7"/>
          <p:cNvSpPr/>
          <p:nvPr/>
        </p:nvSpPr>
        <p:spPr>
          <a:xfrm>
            <a:off x="3906371" y="2421821"/>
            <a:ext cx="146731" cy="137734"/>
          </a:xfrm>
          <a:prstGeom prst="rect">
            <a:avLst/>
          </a:prstGeom>
          <a:solidFill>
            <a:srgbClr val="FDBB63">
              <a:alpha val="3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3906371" y="2282427"/>
            <a:ext cx="146731" cy="137734"/>
          </a:xfrm>
          <a:prstGeom prst="rect">
            <a:avLst/>
          </a:prstGeom>
          <a:solidFill>
            <a:srgbClr val="FDBB63">
              <a:alpha val="3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Rechteck 9"/>
          <p:cNvSpPr/>
          <p:nvPr/>
        </p:nvSpPr>
        <p:spPr>
          <a:xfrm>
            <a:off x="3906371" y="2148005"/>
            <a:ext cx="146731" cy="137734"/>
          </a:xfrm>
          <a:prstGeom prst="rect">
            <a:avLst/>
          </a:prstGeom>
          <a:solidFill>
            <a:srgbClr val="FDBB63">
              <a:alpha val="30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660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8CC290D-2153-4903-9B66-EF20A7C4C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522" y="930115"/>
            <a:ext cx="7736477" cy="401344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CE304C3-326E-4A74-B4E3-7724C31A8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 </a:t>
            </a:r>
            <a:br>
              <a:rPr lang="de-DE" dirty="0"/>
            </a:br>
            <a:r>
              <a:rPr lang="de-DE" dirty="0">
                <a:solidFill>
                  <a:srgbClr val="0000CC"/>
                </a:solidFill>
              </a:rPr>
              <a:t>RT Development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A9A7F51-655E-4CFF-BE7D-FA08CFFB1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17</a:t>
            </a:fld>
            <a:endParaRPr lang="en-GB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AD6E6944-22C8-4760-A7A2-E4076B1F1D2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-1" y="3071018"/>
            <a:ext cx="6296297" cy="172529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1" dirty="0" err="1"/>
              <a:t>Results</a:t>
            </a:r>
            <a:r>
              <a:rPr lang="de-DE" sz="900" b="1" dirty="0"/>
              <a:t>:</a:t>
            </a:r>
          </a:p>
          <a:p>
            <a:pPr lvl="1"/>
            <a:r>
              <a:rPr lang="de-DE" sz="900" dirty="0" err="1"/>
              <a:t>We</a:t>
            </a:r>
            <a:r>
              <a:rPr lang="de-DE" sz="900" dirty="0"/>
              <a:t> </a:t>
            </a:r>
            <a:r>
              <a:rPr lang="de-DE" sz="900" dirty="0" err="1"/>
              <a:t>did</a:t>
            </a:r>
            <a:r>
              <a:rPr lang="de-DE" sz="900" dirty="0"/>
              <a:t> </a:t>
            </a:r>
            <a:r>
              <a:rPr lang="de-DE" sz="900" dirty="0" err="1"/>
              <a:t>measure</a:t>
            </a:r>
            <a:r>
              <a:rPr lang="de-DE" sz="900" dirty="0"/>
              <a:t> in HTP </a:t>
            </a:r>
            <a:r>
              <a:rPr lang="de-DE" sz="900" dirty="0" err="1"/>
              <a:t>as</a:t>
            </a:r>
            <a:r>
              <a:rPr lang="de-DE" sz="900" dirty="0"/>
              <a:t> </a:t>
            </a:r>
            <a:r>
              <a:rPr lang="de-DE" sz="900" dirty="0" err="1"/>
              <a:t>well</a:t>
            </a:r>
            <a:r>
              <a:rPr lang="de-DE" sz="900" dirty="0"/>
              <a:t>! </a:t>
            </a:r>
          </a:p>
          <a:p>
            <a:pPr lvl="1"/>
            <a:r>
              <a:rPr lang="de-DE" sz="900" dirty="0"/>
              <a:t>Development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new</a:t>
            </a:r>
            <a:r>
              <a:rPr lang="de-DE" sz="900" dirty="0"/>
              <a:t> FAIR </a:t>
            </a:r>
            <a:r>
              <a:rPr lang="de-DE" sz="900" dirty="0" err="1"/>
              <a:t>hardware</a:t>
            </a:r>
            <a:r>
              <a:rPr lang="de-DE" sz="900" dirty="0"/>
              <a:t> </a:t>
            </a:r>
            <a:r>
              <a:rPr lang="de-DE" sz="900" dirty="0" err="1"/>
              <a:t>is</a:t>
            </a:r>
            <a:r>
              <a:rPr lang="de-DE" sz="900" dirty="0"/>
              <a:t> </a:t>
            </a:r>
            <a:r>
              <a:rPr lang="de-DE" sz="900" dirty="0" err="1"/>
              <a:t>completed</a:t>
            </a:r>
            <a:r>
              <a:rPr lang="de-DE" sz="900" dirty="0"/>
              <a:t>.</a:t>
            </a:r>
          </a:p>
          <a:p>
            <a:pPr lvl="1"/>
            <a:r>
              <a:rPr lang="de-DE" sz="900" dirty="0" err="1"/>
              <a:t>Stable</a:t>
            </a:r>
            <a:r>
              <a:rPr lang="de-DE" sz="900" dirty="0"/>
              <a:t> </a:t>
            </a:r>
            <a:r>
              <a:rPr lang="de-DE" sz="900" dirty="0" err="1"/>
              <a:t>operation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</a:t>
            </a:r>
            <a:r>
              <a:rPr lang="de-DE" sz="900" dirty="0" err="1"/>
              <a:t>new</a:t>
            </a:r>
            <a:r>
              <a:rPr lang="de-DE" sz="900" dirty="0"/>
              <a:t> DAQ </a:t>
            </a:r>
            <a:r>
              <a:rPr lang="de-DE" sz="900" dirty="0" err="1"/>
              <a:t>system</a:t>
            </a:r>
            <a:r>
              <a:rPr lang="de-DE" sz="900" dirty="0"/>
              <a:t> </a:t>
            </a:r>
            <a:r>
              <a:rPr lang="de-DE" sz="900" dirty="0" err="1"/>
              <a:t>with</a:t>
            </a:r>
            <a:r>
              <a:rPr lang="de-DE" sz="900" dirty="0"/>
              <a:t> FESA </a:t>
            </a:r>
            <a:r>
              <a:rPr lang="de-DE" sz="900" dirty="0" err="1"/>
              <a:t>software</a:t>
            </a:r>
            <a:endParaRPr lang="de-DE" sz="900" dirty="0"/>
          </a:p>
          <a:p>
            <a:pPr lvl="1"/>
            <a:r>
              <a:rPr lang="de-DE" sz="900" dirty="0"/>
              <a:t>Signal </a:t>
            </a:r>
            <a:r>
              <a:rPr lang="de-DE" sz="900" dirty="0" err="1"/>
              <a:t>quality</a:t>
            </a:r>
            <a:r>
              <a:rPr lang="de-DE" sz="900" dirty="0"/>
              <a:t> </a:t>
            </a:r>
            <a:r>
              <a:rPr lang="de-DE" sz="900" dirty="0" err="1"/>
              <a:t>under</a:t>
            </a:r>
            <a:r>
              <a:rPr lang="de-DE" sz="900" dirty="0"/>
              <a:t> favorable </a:t>
            </a:r>
            <a:r>
              <a:rPr lang="de-DE" sz="900" dirty="0" err="1"/>
              <a:t>conditions</a:t>
            </a:r>
            <a:r>
              <a:rPr lang="de-DE" sz="900" dirty="0"/>
              <a:t> </a:t>
            </a:r>
            <a:r>
              <a:rPr lang="de-DE" sz="900" dirty="0" err="1"/>
              <a:t>is</a:t>
            </a:r>
            <a:r>
              <a:rPr lang="de-DE" sz="900" dirty="0"/>
              <a:t> </a:t>
            </a:r>
            <a:r>
              <a:rPr lang="de-DE" sz="900" dirty="0" err="1"/>
              <a:t>very</a:t>
            </a:r>
            <a:r>
              <a:rPr lang="de-DE" sz="900" dirty="0"/>
              <a:t> </a:t>
            </a:r>
            <a:r>
              <a:rPr lang="de-DE" sz="900" dirty="0" err="1"/>
              <a:t>good</a:t>
            </a:r>
            <a:r>
              <a:rPr lang="de-DE" sz="900" dirty="0"/>
              <a:t>, but </a:t>
            </a:r>
            <a:r>
              <a:rPr lang="de-DE" sz="900" dirty="0" err="1"/>
              <a:t>can</a:t>
            </a:r>
            <a:r>
              <a:rPr lang="de-DE" sz="900" dirty="0"/>
              <a:t> </a:t>
            </a:r>
            <a:r>
              <a:rPr lang="de-DE" sz="900" dirty="0" err="1"/>
              <a:t>be</a:t>
            </a:r>
            <a:r>
              <a:rPr lang="de-DE" sz="900" dirty="0"/>
              <a:t> </a:t>
            </a:r>
            <a:r>
              <a:rPr lang="de-DE" sz="900" dirty="0" err="1"/>
              <a:t>hampered</a:t>
            </a:r>
            <a:r>
              <a:rPr lang="de-DE" sz="900" dirty="0"/>
              <a:t> </a:t>
            </a:r>
            <a:r>
              <a:rPr lang="de-DE" sz="900" dirty="0" err="1"/>
              <a:t>by</a:t>
            </a:r>
            <a:r>
              <a:rPr lang="de-DE" sz="900" dirty="0"/>
              <a:t> </a:t>
            </a:r>
            <a:r>
              <a:rPr lang="de-DE" sz="900" dirty="0" err="1"/>
              <a:t>distortions</a:t>
            </a:r>
            <a:r>
              <a:rPr lang="de-DE" sz="900" dirty="0"/>
              <a:t> </a:t>
            </a:r>
            <a:r>
              <a:rPr lang="de-DE" sz="900" dirty="0" err="1"/>
              <a:t>caused</a:t>
            </a:r>
            <a:r>
              <a:rPr lang="de-DE" sz="900" dirty="0"/>
              <a:t> </a:t>
            </a:r>
            <a:r>
              <a:rPr lang="de-DE" sz="900" dirty="0" err="1"/>
              <a:t>by</a:t>
            </a:r>
            <a:r>
              <a:rPr lang="de-DE" sz="900" dirty="0"/>
              <a:t> </a:t>
            </a:r>
            <a:r>
              <a:rPr lang="de-DE" sz="900" dirty="0" err="1"/>
              <a:t>magnet</a:t>
            </a:r>
            <a:r>
              <a:rPr lang="de-DE" sz="900" dirty="0"/>
              <a:t> power </a:t>
            </a:r>
            <a:r>
              <a:rPr lang="de-DE" sz="900" dirty="0" err="1"/>
              <a:t>supplies</a:t>
            </a:r>
            <a:r>
              <a:rPr lang="de-DE" sz="900" dirty="0"/>
              <a:t>, etc.</a:t>
            </a:r>
          </a:p>
          <a:p>
            <a:pPr lvl="1"/>
            <a:r>
              <a:rPr lang="de-DE" sz="900" dirty="0"/>
              <a:t>Charge </a:t>
            </a:r>
            <a:r>
              <a:rPr lang="de-DE" sz="900" dirty="0" err="1"/>
              <a:t>calculation</a:t>
            </a:r>
            <a:r>
              <a:rPr lang="de-DE" sz="900" dirty="0"/>
              <a:t> in </a:t>
            </a:r>
            <a:r>
              <a:rPr lang="de-DE" sz="900" dirty="0" err="1"/>
              <a:t>software</a:t>
            </a:r>
            <a:r>
              <a:rPr lang="de-DE" sz="900" dirty="0"/>
              <a:t> </a:t>
            </a:r>
            <a:r>
              <a:rPr lang="de-DE" sz="900" dirty="0" err="1"/>
              <a:t>offers</a:t>
            </a:r>
            <a:r>
              <a:rPr lang="de-DE" sz="900" dirty="0"/>
              <a:t> </a:t>
            </a:r>
            <a:r>
              <a:rPr lang="de-DE" sz="900" dirty="0" err="1"/>
              <a:t>flexibility</a:t>
            </a:r>
            <a:r>
              <a:rPr lang="de-DE" sz="900" dirty="0"/>
              <a:t> </a:t>
            </a:r>
            <a:r>
              <a:rPr lang="de-DE" sz="900" dirty="0" err="1"/>
              <a:t>to</a:t>
            </a:r>
            <a:r>
              <a:rPr lang="de-DE" sz="900" dirty="0"/>
              <a:t> </a:t>
            </a:r>
            <a:r>
              <a:rPr lang="de-DE" sz="900" dirty="0" err="1"/>
              <a:t>counteract</a:t>
            </a:r>
            <a:r>
              <a:rPr lang="de-DE" sz="900" dirty="0"/>
              <a:t> </a:t>
            </a:r>
            <a:r>
              <a:rPr lang="de-DE" sz="900" dirty="0" err="1"/>
              <a:t>unwanted</a:t>
            </a:r>
            <a:r>
              <a:rPr lang="de-DE" sz="900" dirty="0"/>
              <a:t> </a:t>
            </a:r>
            <a:r>
              <a:rPr lang="de-DE" sz="900" dirty="0" err="1"/>
              <a:t>effects</a:t>
            </a:r>
            <a:r>
              <a:rPr lang="de-DE" sz="900" dirty="0"/>
              <a:t>.</a:t>
            </a:r>
            <a:endParaRPr lang="de-DE" sz="900" b="1" dirty="0"/>
          </a:p>
          <a:p>
            <a:r>
              <a:rPr lang="de-DE" sz="900" b="1" dirty="0"/>
              <a:t>Next </a:t>
            </a:r>
            <a:r>
              <a:rPr lang="de-DE" sz="900" b="1" dirty="0" err="1"/>
              <a:t>steps</a:t>
            </a:r>
            <a:r>
              <a:rPr lang="de-DE" sz="900" b="1" dirty="0"/>
              <a:t>:  </a:t>
            </a:r>
          </a:p>
          <a:p>
            <a:pPr lvl="1"/>
            <a:r>
              <a:rPr lang="de-DE" sz="900" dirty="0" err="1">
                <a:solidFill>
                  <a:schemeClr val="tx1"/>
                </a:solidFill>
              </a:rPr>
              <a:t>Production</a:t>
            </a:r>
            <a:r>
              <a:rPr lang="de-DE" sz="900" dirty="0">
                <a:solidFill>
                  <a:schemeClr val="tx1"/>
                </a:solidFill>
              </a:rPr>
              <a:t> </a:t>
            </a:r>
            <a:r>
              <a:rPr lang="de-DE" sz="900" dirty="0" err="1">
                <a:solidFill>
                  <a:schemeClr val="tx1"/>
                </a:solidFill>
              </a:rPr>
              <a:t>of</a:t>
            </a:r>
            <a:r>
              <a:rPr lang="de-DE" sz="900" dirty="0">
                <a:solidFill>
                  <a:schemeClr val="tx1"/>
                </a:solidFill>
              </a:rPr>
              <a:t> </a:t>
            </a:r>
            <a:r>
              <a:rPr lang="de-DE" sz="900" dirty="0" err="1">
                <a:solidFill>
                  <a:schemeClr val="tx1"/>
                </a:solidFill>
              </a:rPr>
              <a:t>hardware</a:t>
            </a:r>
            <a:r>
              <a:rPr lang="de-DE" sz="900" dirty="0">
                <a:solidFill>
                  <a:schemeClr val="tx1"/>
                </a:solidFill>
              </a:rPr>
              <a:t> </a:t>
            </a:r>
            <a:r>
              <a:rPr lang="de-DE" sz="900" dirty="0" err="1">
                <a:solidFill>
                  <a:schemeClr val="tx1"/>
                </a:solidFill>
              </a:rPr>
              <a:t>for</a:t>
            </a:r>
            <a:r>
              <a:rPr lang="de-DE" sz="900" dirty="0">
                <a:solidFill>
                  <a:schemeClr val="tx1"/>
                </a:solidFill>
              </a:rPr>
              <a:t> FAIR and GSI </a:t>
            </a:r>
            <a:r>
              <a:rPr lang="de-DE" sz="900" dirty="0" err="1">
                <a:solidFill>
                  <a:schemeClr val="tx1"/>
                </a:solidFill>
              </a:rPr>
              <a:t>detectors</a:t>
            </a:r>
            <a:endParaRPr lang="de-DE" sz="900" dirty="0">
              <a:solidFill>
                <a:schemeClr val="tx1"/>
              </a:solidFill>
            </a:endParaRPr>
          </a:p>
          <a:p>
            <a:pPr lvl="1"/>
            <a:r>
              <a:rPr lang="de-DE" sz="900" b="1" dirty="0">
                <a:solidFill>
                  <a:srgbClr val="0000CC"/>
                </a:solidFill>
              </a:rPr>
              <a:t>Upgrade </a:t>
            </a:r>
            <a:r>
              <a:rPr lang="de-DE" sz="900" b="1" dirty="0" err="1">
                <a:solidFill>
                  <a:srgbClr val="0000CC"/>
                </a:solidFill>
              </a:rPr>
              <a:t>of</a:t>
            </a:r>
            <a:r>
              <a:rPr lang="de-DE" sz="900" b="1" dirty="0">
                <a:solidFill>
                  <a:srgbClr val="0000CC"/>
                </a:solidFill>
              </a:rPr>
              <a:t> GTE1DT1C, </a:t>
            </a:r>
            <a:r>
              <a:rPr lang="en-GB" sz="900" b="1" dirty="0">
                <a:solidFill>
                  <a:srgbClr val="0000CC"/>
                </a:solidFill>
              </a:rPr>
              <a:t>GHHTDT6C, GHHDDT1C in 2026 for FCC operation</a:t>
            </a:r>
            <a:r>
              <a:rPr lang="de-DE" sz="900" b="1" dirty="0">
                <a:solidFill>
                  <a:srgbClr val="0000CC"/>
                </a:solidFill>
              </a:rPr>
              <a:t> </a:t>
            </a:r>
          </a:p>
          <a:p>
            <a:pPr lvl="1"/>
            <a:endParaRPr lang="de-DE" sz="900" dirty="0"/>
          </a:p>
          <a:p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840644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6134099" cy="725103"/>
          </a:xfrm>
        </p:spPr>
        <p:txBody>
          <a:bodyPr/>
          <a:lstStyle/>
          <a:p>
            <a:r>
              <a:rPr lang="de-DE" sz="2000" dirty="0">
                <a:solidFill>
                  <a:srgbClr val="0000CC"/>
                </a:solidFill>
              </a:rPr>
              <a:t>HEBT Resonant Transformer </a:t>
            </a:r>
            <a:r>
              <a:rPr lang="de-DE" sz="2000" dirty="0" err="1">
                <a:solidFill>
                  <a:srgbClr val="0000CC"/>
                </a:solidFill>
              </a:rPr>
              <a:t>tests</a:t>
            </a:r>
            <a:r>
              <a:rPr lang="de-DE" sz="2000" dirty="0">
                <a:solidFill>
                  <a:srgbClr val="0000CC"/>
                </a:solidFill>
              </a:rPr>
              <a:t> </a:t>
            </a:r>
            <a:br>
              <a:rPr lang="de-DE" sz="2000" dirty="0">
                <a:solidFill>
                  <a:srgbClr val="0000CC"/>
                </a:solidFill>
              </a:rPr>
            </a:br>
            <a:r>
              <a:rPr lang="de-DE" sz="2000" dirty="0">
                <a:solidFill>
                  <a:srgbClr val="0000CC"/>
                </a:solidFill>
              </a:rPr>
              <a:t>in </a:t>
            </a:r>
            <a:r>
              <a:rPr lang="de-DE" sz="2000" strike="dblStrike" dirty="0">
                <a:solidFill>
                  <a:srgbClr val="0000CC"/>
                </a:solidFill>
              </a:rPr>
              <a:t>HTP</a:t>
            </a:r>
            <a:r>
              <a:rPr lang="de-DE" sz="2000" dirty="0">
                <a:solidFill>
                  <a:srgbClr val="0000CC"/>
                </a:solidFill>
              </a:rPr>
              <a:t> TE5 beam </a:t>
            </a:r>
            <a:r>
              <a:rPr lang="de-DE" sz="2000" dirty="0" err="1">
                <a:solidFill>
                  <a:srgbClr val="0000CC"/>
                </a:solidFill>
              </a:rPr>
              <a:t>line</a:t>
            </a:r>
            <a:endParaRPr lang="de-DE" sz="2000" dirty="0">
              <a:solidFill>
                <a:srgbClr val="0000CC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933607"/>
            <a:ext cx="3131420" cy="1033155"/>
          </a:xfrm>
        </p:spPr>
        <p:txBody>
          <a:bodyPr>
            <a:normAutofit/>
          </a:bodyPr>
          <a:lstStyle/>
          <a:p>
            <a:r>
              <a:rPr lang="de-DE" sz="1100" dirty="0"/>
              <a:t>GSI HEST – </a:t>
            </a:r>
            <a:r>
              <a:rPr lang="de-DE" sz="1100" dirty="0" err="1"/>
              <a:t>Machine</a:t>
            </a:r>
            <a:r>
              <a:rPr lang="de-DE" sz="1100" dirty="0"/>
              <a:t> Experiments 2025</a:t>
            </a:r>
          </a:p>
          <a:p>
            <a:r>
              <a:rPr lang="de-DE" sz="1100" dirty="0"/>
              <a:t> </a:t>
            </a:r>
          </a:p>
          <a:p>
            <a:r>
              <a:rPr lang="de-DE" sz="1100" dirty="0"/>
              <a:t>A. Reiter, M. Witthaus, H. Bräuning</a:t>
            </a:r>
          </a:p>
          <a:p>
            <a:r>
              <a:rPr lang="de-DE" sz="1100" dirty="0"/>
              <a:t>1st </a:t>
            </a:r>
            <a:r>
              <a:rPr lang="de-DE" sz="1100" dirty="0" err="1"/>
              <a:t>Dec</a:t>
            </a:r>
            <a:r>
              <a:rPr lang="de-DE" sz="1100" dirty="0"/>
              <a:t>. 2025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1F50140-6FDD-4920-9885-90E2977BB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857667" y="2021304"/>
            <a:ext cx="2768331" cy="207624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0DE2E5E-AB2D-4622-8F40-17849845EF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487" y="2021304"/>
            <a:ext cx="2768331" cy="2076249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F623DC39-9649-4003-98A0-DC303BE892FC}"/>
              </a:ext>
            </a:extLst>
          </p:cNvPr>
          <p:cNvSpPr txBox="1">
            <a:spLocks/>
          </p:cNvSpPr>
          <p:nvPr/>
        </p:nvSpPr>
        <p:spPr>
          <a:xfrm>
            <a:off x="-16137" y="1939332"/>
            <a:ext cx="2936335" cy="2327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b="1" dirty="0"/>
              <a:t>Use </a:t>
            </a:r>
            <a:r>
              <a:rPr lang="de-DE" sz="1200" b="1" dirty="0" err="1"/>
              <a:t>case</a:t>
            </a:r>
            <a:r>
              <a:rPr lang="de-DE" sz="1200" b="1" dirty="0"/>
              <a:t>: </a:t>
            </a:r>
          </a:p>
          <a:p>
            <a:pPr marL="0" indent="0">
              <a:buNone/>
            </a:pPr>
            <a:r>
              <a:rPr lang="de-DE" sz="1200" b="1" dirty="0">
                <a:solidFill>
                  <a:srgbClr val="0000CC"/>
                </a:solidFill>
              </a:rPr>
              <a:t>Beam Transmission Monitoring </a:t>
            </a:r>
            <a:r>
              <a:rPr lang="de-DE" sz="700" b="1" dirty="0">
                <a:solidFill>
                  <a:srgbClr val="0000CC"/>
                </a:solidFill>
              </a:rPr>
              <a:t> </a:t>
            </a:r>
          </a:p>
          <a:p>
            <a:pPr lvl="1"/>
            <a:r>
              <a:rPr lang="de-DE" sz="1000" b="1" dirty="0">
                <a:solidFill>
                  <a:schemeClr val="tx1"/>
                </a:solidFill>
              </a:rPr>
              <a:t>SIS/HEBT </a:t>
            </a:r>
            <a:r>
              <a:rPr lang="de-DE" sz="1000" b="1" dirty="0" err="1">
                <a:solidFill>
                  <a:schemeClr val="tx1"/>
                </a:solidFill>
              </a:rPr>
              <a:t>injection</a:t>
            </a:r>
            <a:r>
              <a:rPr lang="de-DE" sz="1000" b="1" dirty="0">
                <a:solidFill>
                  <a:schemeClr val="tx1"/>
                </a:solidFill>
              </a:rPr>
              <a:t>/</a:t>
            </a:r>
            <a:r>
              <a:rPr lang="de-DE" sz="1000" b="1" dirty="0" err="1">
                <a:solidFill>
                  <a:schemeClr val="tx1"/>
                </a:solidFill>
              </a:rPr>
              <a:t>extraction</a:t>
            </a:r>
            <a:r>
              <a:rPr lang="de-DE" sz="1000" b="1" dirty="0">
                <a:solidFill>
                  <a:schemeClr val="tx1"/>
                </a:solidFill>
              </a:rPr>
              <a:t> </a:t>
            </a:r>
            <a:r>
              <a:rPr lang="de-DE" sz="1000" b="1" dirty="0" err="1">
                <a:solidFill>
                  <a:schemeClr val="tx1"/>
                </a:solidFill>
              </a:rPr>
              <a:t>efficiency</a:t>
            </a:r>
            <a:endParaRPr lang="de-DE" sz="1000" b="1" dirty="0">
              <a:solidFill>
                <a:schemeClr val="tx1"/>
              </a:solidFill>
            </a:endParaRPr>
          </a:p>
          <a:p>
            <a:pPr lvl="1"/>
            <a:r>
              <a:rPr lang="de-DE" sz="1000" b="1" dirty="0">
                <a:solidFill>
                  <a:schemeClr val="tx1"/>
                </a:solidFill>
              </a:rPr>
              <a:t>HEBT </a:t>
            </a:r>
            <a:r>
              <a:rPr lang="de-DE" sz="1000" b="1" dirty="0" err="1">
                <a:solidFill>
                  <a:schemeClr val="tx1"/>
                </a:solidFill>
              </a:rPr>
              <a:t>transmission</a:t>
            </a:r>
            <a:r>
              <a:rPr lang="de-DE" sz="1000" b="1" dirty="0">
                <a:solidFill>
                  <a:schemeClr val="tx1"/>
                </a:solidFill>
              </a:rPr>
              <a:t> </a:t>
            </a:r>
            <a:r>
              <a:rPr lang="de-DE" sz="1000" b="1" dirty="0" err="1">
                <a:solidFill>
                  <a:schemeClr val="tx1"/>
                </a:solidFill>
              </a:rPr>
              <a:t>efficiency</a:t>
            </a:r>
            <a:endParaRPr lang="de-DE" sz="1000" b="1" dirty="0">
              <a:solidFill>
                <a:schemeClr val="tx1"/>
              </a:solidFill>
            </a:endParaRPr>
          </a:p>
          <a:p>
            <a:pPr lvl="1"/>
            <a:endParaRPr lang="de-DE" sz="12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4284F99-AF83-4DC0-AD8B-12A42B924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0802"/>
            <a:ext cx="3891813" cy="1212846"/>
          </a:xfrm>
        </p:spPr>
        <p:txBody>
          <a:bodyPr/>
          <a:lstStyle/>
          <a:p>
            <a:r>
              <a:rPr lang="de-DE" sz="1200" b="1" dirty="0"/>
              <a:t>Existing GSI DAQ </a:t>
            </a:r>
          </a:p>
          <a:p>
            <a:pPr lvl="1"/>
            <a:r>
              <a:rPr lang="de-DE" sz="1000" b="1" dirty="0">
                <a:solidFill>
                  <a:srgbClr val="0000CC"/>
                </a:solidFill>
              </a:rPr>
              <a:t>Old, </a:t>
            </a:r>
            <a:r>
              <a:rPr lang="de-DE" sz="1000" b="1" dirty="0" err="1">
                <a:solidFill>
                  <a:srgbClr val="0000CC"/>
                </a:solidFill>
              </a:rPr>
              <a:t>outdated</a:t>
            </a:r>
            <a:r>
              <a:rPr lang="de-DE" sz="1000" b="1" dirty="0">
                <a:solidFill>
                  <a:srgbClr val="0000CC"/>
                </a:solidFill>
              </a:rPr>
              <a:t> and </a:t>
            </a:r>
            <a:r>
              <a:rPr lang="de-DE" sz="1000" b="1" dirty="0" err="1">
                <a:solidFill>
                  <a:srgbClr val="0000CC"/>
                </a:solidFill>
              </a:rPr>
              <a:t>unreliable</a:t>
            </a:r>
            <a:endParaRPr lang="de-DE" sz="1000" b="1" dirty="0">
              <a:solidFill>
                <a:srgbClr val="0000CC"/>
              </a:solidFill>
            </a:endParaRPr>
          </a:p>
          <a:p>
            <a:pPr lvl="1"/>
            <a:r>
              <a:rPr lang="de-DE" sz="1000" dirty="0"/>
              <a:t>Delivers </a:t>
            </a:r>
            <a:r>
              <a:rPr lang="de-DE" sz="1000" dirty="0" err="1"/>
              <a:t>only</a:t>
            </a:r>
            <a:r>
              <a:rPr lang="de-DE" sz="1000" dirty="0"/>
              <a:t> digital </a:t>
            </a:r>
            <a:r>
              <a:rPr lang="de-DE" sz="1000" dirty="0" err="1"/>
              <a:t>charge</a:t>
            </a:r>
            <a:r>
              <a:rPr lang="de-DE" sz="1000" dirty="0"/>
              <a:t> </a:t>
            </a:r>
            <a:r>
              <a:rPr lang="de-DE" sz="1000" dirty="0" err="1"/>
              <a:t>value</a:t>
            </a:r>
            <a:r>
              <a:rPr lang="de-DE" sz="1000" dirty="0"/>
              <a:t> </a:t>
            </a:r>
            <a:r>
              <a:rPr lang="de-DE" sz="1000" dirty="0" err="1"/>
              <a:t>based</a:t>
            </a:r>
            <a:r>
              <a:rPr lang="de-DE" sz="1000" dirty="0"/>
              <a:t> on </a:t>
            </a:r>
            <a:r>
              <a:rPr lang="de-DE" sz="1000" dirty="0" err="1"/>
              <a:t>peak</a:t>
            </a:r>
            <a:r>
              <a:rPr lang="de-DE" sz="1000" dirty="0"/>
              <a:t> </a:t>
            </a:r>
            <a:r>
              <a:rPr lang="de-DE" sz="1000" dirty="0" err="1"/>
              <a:t>detector</a:t>
            </a:r>
            <a:r>
              <a:rPr lang="de-DE" sz="1000" dirty="0"/>
              <a:t> in front-end </a:t>
            </a:r>
            <a:r>
              <a:rPr lang="de-DE" sz="1000" dirty="0" err="1"/>
              <a:t>amplifier</a:t>
            </a:r>
            <a:r>
              <a:rPr lang="de-DE" sz="1000" dirty="0"/>
              <a:t>; </a:t>
            </a:r>
          </a:p>
          <a:p>
            <a:pPr lvl="1"/>
            <a:r>
              <a:rPr lang="de-DE" sz="1000" dirty="0" err="1"/>
              <a:t>No</a:t>
            </a:r>
            <a:r>
              <a:rPr lang="de-DE" sz="1000" dirty="0"/>
              <a:t> </a:t>
            </a:r>
            <a:r>
              <a:rPr lang="de-DE" sz="1000" dirty="0" err="1"/>
              <a:t>monitoring</a:t>
            </a:r>
            <a:r>
              <a:rPr lang="de-DE" sz="1000" dirty="0"/>
              <a:t> </a:t>
            </a:r>
            <a:r>
              <a:rPr lang="de-DE" sz="1000" dirty="0" err="1"/>
              <a:t>outputs</a:t>
            </a:r>
            <a:endParaRPr lang="de-DE" sz="1000" dirty="0"/>
          </a:p>
          <a:p>
            <a:pPr lvl="1"/>
            <a:r>
              <a:rPr lang="de-DE" sz="1000" dirty="0" err="1"/>
              <a:t>No</a:t>
            </a:r>
            <a:r>
              <a:rPr lang="de-DE" sz="1000" dirty="0"/>
              <a:t> </a:t>
            </a:r>
            <a:r>
              <a:rPr lang="de-DE" sz="1000" dirty="0" err="1"/>
              <a:t>raw</a:t>
            </a:r>
            <a:r>
              <a:rPr lang="de-DE" sz="1000" dirty="0"/>
              <a:t> </a:t>
            </a:r>
            <a:r>
              <a:rPr lang="de-DE" sz="1000" dirty="0" err="1"/>
              <a:t>signal</a:t>
            </a:r>
            <a:r>
              <a:rPr lang="de-DE" sz="1000" dirty="0"/>
              <a:t> </a:t>
            </a:r>
            <a:r>
              <a:rPr lang="de-DE" sz="1000" dirty="0" err="1"/>
              <a:t>acquisition</a:t>
            </a:r>
            <a:r>
              <a:rPr lang="de-DE" sz="1000" dirty="0"/>
              <a:t>; </a:t>
            </a:r>
            <a:r>
              <a:rPr lang="de-DE" sz="1000" dirty="0" err="1"/>
              <a:t>unknown</a:t>
            </a:r>
            <a:r>
              <a:rPr lang="de-DE" sz="1000" dirty="0"/>
              <a:t> </a:t>
            </a:r>
            <a:r>
              <a:rPr lang="de-DE" sz="1000" dirty="0" err="1"/>
              <a:t>data</a:t>
            </a:r>
            <a:r>
              <a:rPr lang="de-DE" sz="1000" dirty="0"/>
              <a:t> </a:t>
            </a:r>
            <a:r>
              <a:rPr lang="de-DE" sz="1000" dirty="0" err="1"/>
              <a:t>quality</a:t>
            </a:r>
            <a:endParaRPr lang="de-DE" sz="10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CA79104-55DB-4FBC-B350-8D939E9B2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F043955-0C47-4C29-BFF3-27A9D16717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Motivation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E230AEF-B2FC-4758-8443-0F9B525C41E1}"/>
              </a:ext>
            </a:extLst>
          </p:cNvPr>
          <p:cNvSpPr txBox="1"/>
          <p:nvPr/>
        </p:nvSpPr>
        <p:spPr>
          <a:xfrm>
            <a:off x="4337785" y="934014"/>
            <a:ext cx="4806215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200" b="1" dirty="0">
                <a:solidFill>
                  <a:srgbClr val="333333"/>
                </a:solidFill>
                <a:latin typeface="Arial"/>
                <a:cs typeface="Arial"/>
              </a:rPr>
              <a:t>New </a:t>
            </a:r>
            <a:r>
              <a:rPr lang="de-DE" sz="1200" b="1" dirty="0" err="1">
                <a:solidFill>
                  <a:srgbClr val="333333"/>
                </a:solidFill>
                <a:latin typeface="Arial"/>
                <a:cs typeface="Arial"/>
              </a:rPr>
              <a:t>amplifier</a:t>
            </a:r>
            <a:r>
              <a:rPr lang="de-DE" sz="1200" b="1" dirty="0">
                <a:solidFill>
                  <a:srgbClr val="333333"/>
                </a:solidFill>
                <a:latin typeface="Arial"/>
                <a:cs typeface="Arial"/>
              </a:rPr>
              <a:t> &amp; DAQ </a:t>
            </a:r>
            <a:r>
              <a:rPr lang="de-DE" sz="1200" b="1" dirty="0" err="1">
                <a:solidFill>
                  <a:srgbClr val="333333"/>
                </a:solidFill>
                <a:latin typeface="Arial"/>
                <a:cs typeface="Arial"/>
              </a:rPr>
              <a:t>system</a:t>
            </a:r>
            <a:r>
              <a:rPr lang="de-DE" sz="1200" b="1" dirty="0">
                <a:solidFill>
                  <a:srgbClr val="333333"/>
                </a:solidFill>
                <a:latin typeface="Arial"/>
                <a:cs typeface="Arial"/>
              </a:rPr>
              <a:t> acc. </a:t>
            </a:r>
            <a:r>
              <a:rPr lang="de-DE" sz="1200" b="1" dirty="0" err="1">
                <a:solidFill>
                  <a:srgbClr val="333333"/>
                </a:solidFill>
                <a:latin typeface="Arial"/>
                <a:cs typeface="Arial"/>
              </a:rPr>
              <a:t>to</a:t>
            </a:r>
            <a:r>
              <a:rPr lang="de-DE" sz="1200" b="1" dirty="0">
                <a:solidFill>
                  <a:srgbClr val="333333"/>
                </a:solidFill>
                <a:latin typeface="Arial"/>
                <a:cs typeface="Arial"/>
              </a:rPr>
              <a:t> FAIR </a:t>
            </a:r>
            <a:r>
              <a:rPr lang="de-DE" sz="1200" b="1" dirty="0" err="1">
                <a:solidFill>
                  <a:srgbClr val="333333"/>
                </a:solidFill>
                <a:latin typeface="Arial"/>
                <a:cs typeface="Arial"/>
              </a:rPr>
              <a:t>standard</a:t>
            </a:r>
            <a:endParaRPr lang="de-DE" sz="1200" b="1" dirty="0">
              <a:solidFill>
                <a:srgbClr val="333333"/>
              </a:solidFill>
              <a:latin typeface="Arial"/>
              <a:cs typeface="Arial"/>
            </a:endParaRPr>
          </a:p>
          <a:p>
            <a:pPr marL="557213" lvl="1" indent="-214313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New </a:t>
            </a:r>
            <a:r>
              <a:rPr lang="de-DE" sz="1000" dirty="0" err="1">
                <a:solidFill>
                  <a:srgbClr val="333333"/>
                </a:solidFill>
                <a:latin typeface="Arial"/>
                <a:cs typeface="Arial"/>
              </a:rPr>
              <a:t>head</a:t>
            </a: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000" dirty="0" err="1">
                <a:solidFill>
                  <a:srgbClr val="333333"/>
                </a:solidFill>
                <a:latin typeface="Arial"/>
                <a:cs typeface="Arial"/>
              </a:rPr>
              <a:t>amplifier</a:t>
            </a: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: </a:t>
            </a:r>
            <a:r>
              <a:rPr lang="en-GB" sz="1000" dirty="0"/>
              <a:t>5</a:t>
            </a:r>
            <a:r>
              <a:rPr lang="en-GB" sz="1000" baseline="0" dirty="0"/>
              <a:t> ranges (1 </a:t>
            </a:r>
            <a:r>
              <a:rPr lang="en-GB" sz="1000" baseline="0" dirty="0" err="1"/>
              <a:t>nC</a:t>
            </a:r>
            <a:r>
              <a:rPr lang="en-GB" sz="1000" dirty="0"/>
              <a:t> – 1</a:t>
            </a:r>
            <a:r>
              <a:rPr lang="en-GB" sz="1000" baseline="0" dirty="0"/>
              <a:t>0 µC), full scale output = +/- 2 V</a:t>
            </a:r>
            <a:endParaRPr lang="de-DE" sz="1000" dirty="0">
              <a:solidFill>
                <a:srgbClr val="333333"/>
              </a:solidFill>
              <a:latin typeface="Arial"/>
              <a:cs typeface="Arial"/>
            </a:endParaRPr>
          </a:p>
          <a:p>
            <a:pPr marL="557213" lvl="1" indent="-214313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External </a:t>
            </a:r>
            <a:r>
              <a:rPr lang="de-DE" sz="1000" dirty="0" err="1">
                <a:solidFill>
                  <a:srgbClr val="333333"/>
                </a:solidFill>
                <a:latin typeface="Arial"/>
                <a:cs typeface="Arial"/>
              </a:rPr>
              <a:t>calibration</a:t>
            </a: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000" dirty="0" err="1">
                <a:solidFill>
                  <a:srgbClr val="333333"/>
                </a:solidFill>
                <a:latin typeface="Arial"/>
                <a:cs typeface="Arial"/>
              </a:rPr>
              <a:t>hardware</a:t>
            </a: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 (</a:t>
            </a:r>
            <a:r>
              <a:rPr lang="de-DE" sz="1000" dirty="0" err="1">
                <a:solidFill>
                  <a:srgbClr val="333333"/>
                </a:solidFill>
                <a:latin typeface="Arial"/>
                <a:cs typeface="Arial"/>
              </a:rPr>
              <a:t>injection</a:t>
            </a: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 in </a:t>
            </a:r>
            <a:r>
              <a:rPr lang="de-DE" sz="1000" dirty="0" err="1">
                <a:solidFill>
                  <a:srgbClr val="333333"/>
                </a:solidFill>
                <a:latin typeface="Arial"/>
                <a:cs typeface="Arial"/>
              </a:rPr>
              <a:t>dedicated</a:t>
            </a: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000" dirty="0" err="1">
                <a:solidFill>
                  <a:srgbClr val="333333"/>
                </a:solidFill>
                <a:latin typeface="Arial"/>
                <a:cs typeface="Arial"/>
              </a:rPr>
              <a:t>windings</a:t>
            </a: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)</a:t>
            </a:r>
          </a:p>
          <a:p>
            <a:pPr marL="557213" lvl="1" indent="-214313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4 </a:t>
            </a:r>
            <a:r>
              <a:rPr lang="de-DE" sz="1000" dirty="0" err="1">
                <a:solidFill>
                  <a:srgbClr val="333333"/>
                </a:solidFill>
                <a:latin typeface="Arial"/>
                <a:cs typeface="Arial"/>
              </a:rPr>
              <a:t>channel</a:t>
            </a: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000" dirty="0" err="1">
                <a:solidFill>
                  <a:srgbClr val="333333"/>
                </a:solidFill>
                <a:latin typeface="Arial"/>
                <a:cs typeface="Arial"/>
              </a:rPr>
              <a:t>connector</a:t>
            </a: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 box</a:t>
            </a:r>
          </a:p>
          <a:p>
            <a:pPr marL="557213" lvl="1" indent="-214313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µTCA </a:t>
            </a:r>
            <a:r>
              <a:rPr lang="de-DE" sz="1000" dirty="0" err="1">
                <a:solidFill>
                  <a:srgbClr val="333333"/>
                </a:solidFill>
                <a:latin typeface="Arial"/>
                <a:cs typeface="Arial"/>
              </a:rPr>
              <a:t>crate</a:t>
            </a: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000" dirty="0" err="1">
                <a:solidFill>
                  <a:srgbClr val="333333"/>
                </a:solidFill>
                <a:latin typeface="Arial"/>
                <a:cs typeface="Arial"/>
              </a:rPr>
              <a:t>with</a:t>
            </a: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 CPU, 100 </a:t>
            </a:r>
            <a:r>
              <a:rPr lang="de-DE" sz="1000" dirty="0" err="1">
                <a:solidFill>
                  <a:srgbClr val="333333"/>
                </a:solidFill>
                <a:latin typeface="Arial"/>
                <a:cs typeface="Arial"/>
              </a:rPr>
              <a:t>MSa</a:t>
            </a: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/s 14 </a:t>
            </a:r>
            <a:r>
              <a:rPr lang="de-DE" sz="1000" dirty="0" err="1">
                <a:solidFill>
                  <a:srgbClr val="333333"/>
                </a:solidFill>
                <a:latin typeface="Arial"/>
                <a:cs typeface="Arial"/>
              </a:rPr>
              <a:t>bit</a:t>
            </a: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 ADC (+/-5 V, 0.5 V, 50 mV),  IO-board, FTRN </a:t>
            </a:r>
            <a:r>
              <a:rPr lang="de-DE" sz="1000" dirty="0" err="1">
                <a:solidFill>
                  <a:srgbClr val="333333"/>
                </a:solidFill>
                <a:latin typeface="Arial"/>
                <a:cs typeface="Arial"/>
              </a:rPr>
              <a:t>timing</a:t>
            </a: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000" dirty="0" err="1">
                <a:solidFill>
                  <a:srgbClr val="333333"/>
                </a:solidFill>
                <a:latin typeface="Arial"/>
                <a:cs typeface="Arial"/>
              </a:rPr>
              <a:t>receiver</a:t>
            </a:r>
            <a:endParaRPr lang="de-DE" sz="1000" dirty="0">
              <a:solidFill>
                <a:srgbClr val="333333"/>
              </a:solidFill>
              <a:latin typeface="Arial"/>
              <a:cs typeface="Arial"/>
            </a:endParaRPr>
          </a:p>
          <a:p>
            <a:pPr marL="557213" lvl="1" indent="-214313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000" dirty="0">
                <a:solidFill>
                  <a:srgbClr val="0000CC"/>
                </a:solidFill>
                <a:latin typeface="Arial"/>
                <a:cs typeface="Arial"/>
              </a:rPr>
              <a:t>Software: FESA </a:t>
            </a:r>
            <a:r>
              <a:rPr lang="de-DE" sz="1000" dirty="0" err="1">
                <a:solidFill>
                  <a:srgbClr val="0000CC"/>
                </a:solidFill>
                <a:latin typeface="Arial"/>
                <a:cs typeface="Arial"/>
              </a:rPr>
              <a:t>class</a:t>
            </a:r>
            <a:r>
              <a:rPr lang="de-DE" sz="100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lang="de-DE" sz="1000" dirty="0" err="1">
                <a:solidFill>
                  <a:srgbClr val="0000CC"/>
                </a:solidFill>
                <a:latin typeface="Arial"/>
                <a:cs typeface="Arial"/>
              </a:rPr>
              <a:t>with</a:t>
            </a:r>
            <a:r>
              <a:rPr lang="de-DE" sz="100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lang="de-DE" sz="1000" dirty="0" err="1">
                <a:solidFill>
                  <a:srgbClr val="0000CC"/>
                </a:solidFill>
                <a:latin typeface="Arial"/>
                <a:cs typeface="Arial"/>
              </a:rPr>
              <a:t>standard</a:t>
            </a:r>
            <a:r>
              <a:rPr lang="de-DE" sz="100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lang="de-DE" sz="1000" dirty="0" err="1">
                <a:solidFill>
                  <a:srgbClr val="0000CC"/>
                </a:solidFill>
                <a:latin typeface="Arial"/>
                <a:cs typeface="Arial"/>
              </a:rPr>
              <a:t>interfaces</a:t>
            </a:r>
            <a:r>
              <a:rPr lang="de-DE" sz="1000" dirty="0">
                <a:solidFill>
                  <a:srgbClr val="0000CC"/>
                </a:solidFill>
                <a:latin typeface="Arial"/>
                <a:cs typeface="Arial"/>
              </a:rPr>
              <a:t> (LSA, saft-</a:t>
            </a:r>
            <a:r>
              <a:rPr lang="de-DE" sz="1000" dirty="0" err="1">
                <a:solidFill>
                  <a:srgbClr val="0000CC"/>
                </a:solidFill>
                <a:latin typeface="Arial"/>
                <a:cs typeface="Arial"/>
              </a:rPr>
              <a:t>lib</a:t>
            </a:r>
            <a:r>
              <a:rPr lang="de-DE" sz="1000" dirty="0">
                <a:solidFill>
                  <a:srgbClr val="0000CC"/>
                </a:solidFill>
                <a:latin typeface="Arial"/>
                <a:cs typeface="Arial"/>
              </a:rPr>
              <a:t>, etc.)</a:t>
            </a:r>
          </a:p>
          <a:p>
            <a:pPr marL="557213" lvl="1" indent="-214313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000" dirty="0">
                <a:solidFill>
                  <a:srgbClr val="0000CC"/>
                </a:solidFill>
                <a:latin typeface="Arial"/>
                <a:cs typeface="Arial"/>
              </a:rPr>
              <a:t>FAIR: ES(6 RTs), FS(8), FS+(0), FS++(4), MSVC(8)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407D2A4-6507-49B6-8F87-9B2368762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34017" y="2642689"/>
            <a:ext cx="2791599" cy="209369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81C4611-DA62-4ADD-814B-0E66A53E4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754879" y="2613818"/>
            <a:ext cx="2859859" cy="2144895"/>
          </a:xfrm>
          <a:prstGeom prst="rect">
            <a:avLst/>
          </a:prstGeom>
        </p:spPr>
      </p:pic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B3CF5012-3462-4F7C-90F4-EE568BF8B2C7}"/>
              </a:ext>
            </a:extLst>
          </p:cNvPr>
          <p:cNvSpPr/>
          <p:nvPr/>
        </p:nvSpPr>
        <p:spPr>
          <a:xfrm>
            <a:off x="2410979" y="969040"/>
            <a:ext cx="2123052" cy="234137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30 </a:t>
            </a:r>
            <a:r>
              <a:rPr lang="de-DE" sz="1200" b="1" dirty="0" err="1">
                <a:solidFill>
                  <a:schemeClr val="tx1"/>
                </a:solidFill>
              </a:rPr>
              <a:t>years</a:t>
            </a:r>
            <a:endParaRPr lang="de-DE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637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t="20512" r="1333" b="3086"/>
          <a:stretch/>
        </p:blipFill>
        <p:spPr>
          <a:xfrm>
            <a:off x="0" y="956754"/>
            <a:ext cx="8908380" cy="347792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solidFill>
                  <a:schemeClr val="tx1"/>
                </a:solidFill>
              </a:rPr>
              <a:t>Trafos FCT &amp; RT @GSI HEST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rgbClr val="0000CC"/>
                </a:solidFill>
              </a:rPr>
              <a:t>Status 2025</a:t>
            </a:r>
            <a:endParaRPr lang="en-GB" dirty="0">
              <a:solidFill>
                <a:srgbClr val="0000CC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1414797" y="1061866"/>
            <a:ext cx="54006" cy="5400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" name="Ellipse 6"/>
          <p:cNvSpPr/>
          <p:nvPr/>
        </p:nvSpPr>
        <p:spPr>
          <a:xfrm>
            <a:off x="1414797" y="1234847"/>
            <a:ext cx="54006" cy="54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Textfeld 7"/>
          <p:cNvSpPr txBox="1"/>
          <p:nvPr/>
        </p:nvSpPr>
        <p:spPr>
          <a:xfrm>
            <a:off x="1468803" y="963766"/>
            <a:ext cx="182133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/>
              <a:t>Resonant Trafo (RT) </a:t>
            </a:r>
          </a:p>
          <a:p>
            <a:r>
              <a:rPr lang="de-DE" sz="1100" b="1" dirty="0"/>
              <a:t>Fast </a:t>
            </a:r>
            <a:r>
              <a:rPr lang="de-DE" sz="1100" b="1" dirty="0" err="1"/>
              <a:t>Current</a:t>
            </a:r>
            <a:r>
              <a:rPr lang="de-DE" sz="1100" b="1" dirty="0"/>
              <a:t> Trafo (FCT)</a:t>
            </a:r>
          </a:p>
          <a:p>
            <a:r>
              <a:rPr lang="de-DE" sz="1100" b="1" dirty="0"/>
              <a:t>Ring FCTs</a:t>
            </a:r>
          </a:p>
        </p:txBody>
      </p:sp>
      <p:sp>
        <p:nvSpPr>
          <p:cNvPr id="9" name="Ellipse 8"/>
          <p:cNvSpPr/>
          <p:nvPr/>
        </p:nvSpPr>
        <p:spPr>
          <a:xfrm>
            <a:off x="1414797" y="1402751"/>
            <a:ext cx="54006" cy="5400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059884"/>
              </p:ext>
            </p:extLst>
          </p:nvPr>
        </p:nvGraphicFramePr>
        <p:xfrm>
          <a:off x="7916889" y="3651576"/>
          <a:ext cx="805218" cy="1188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05218">
                  <a:extLst>
                    <a:ext uri="{9D8B030D-6E8A-4147-A177-3AD203B41FA5}">
                      <a16:colId xmlns:a16="http://schemas.microsoft.com/office/drawing/2014/main" val="3178349607"/>
                    </a:ext>
                  </a:extLst>
                </a:gridCol>
              </a:tblGrid>
              <a:tr h="197146">
                <a:tc>
                  <a:txBody>
                    <a:bodyPr/>
                    <a:lstStyle/>
                    <a:p>
                      <a:r>
                        <a:rPr lang="en-GB" sz="700" dirty="0">
                          <a:solidFill>
                            <a:schemeClr val="tx1"/>
                          </a:solidFill>
                        </a:rPr>
                        <a:t>Nomenclature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2888936"/>
                  </a:ext>
                </a:extLst>
              </a:tr>
              <a:tr h="197146">
                <a:tc>
                  <a:txBody>
                    <a:bodyPr/>
                    <a:lstStyle/>
                    <a:p>
                      <a:r>
                        <a:rPr lang="en-GB" sz="700" b="1" dirty="0"/>
                        <a:t>GTE1DT1FP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262523"/>
                  </a:ext>
                </a:extLst>
              </a:tr>
              <a:tr h="197146">
                <a:tc>
                  <a:txBody>
                    <a:bodyPr/>
                    <a:lstStyle/>
                    <a:p>
                      <a:r>
                        <a:rPr lang="en-GB" sz="700" b="1" dirty="0"/>
                        <a:t>GTE5DT1FP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4530027"/>
                  </a:ext>
                </a:extLst>
              </a:tr>
              <a:tr h="139681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dirty="0"/>
                        <a:t>GHTPDT1FP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0251"/>
                  </a:ext>
                </a:extLst>
              </a:tr>
              <a:tr h="139681">
                <a:tc>
                  <a:txBody>
                    <a:bodyPr/>
                    <a:lstStyle/>
                    <a:p>
                      <a:endParaRPr lang="en-GB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356841"/>
                  </a:ext>
                </a:extLst>
              </a:tr>
              <a:tr h="197146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dirty="0"/>
                        <a:t>GHHTDT7FP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1149930"/>
                  </a:ext>
                </a:extLst>
              </a:tr>
            </a:tbl>
          </a:graphicData>
        </a:graphic>
      </p:graphicFrame>
      <p:sp>
        <p:nvSpPr>
          <p:cNvPr id="74" name="Ellipse 73"/>
          <p:cNvSpPr/>
          <p:nvPr/>
        </p:nvSpPr>
        <p:spPr>
          <a:xfrm>
            <a:off x="1702332" y="1995984"/>
            <a:ext cx="54006" cy="54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5" name="Ellipse 74"/>
          <p:cNvSpPr/>
          <p:nvPr/>
        </p:nvSpPr>
        <p:spPr>
          <a:xfrm>
            <a:off x="4592820" y="2378645"/>
            <a:ext cx="54006" cy="54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6" name="Ellipse 75"/>
          <p:cNvSpPr/>
          <p:nvPr/>
        </p:nvSpPr>
        <p:spPr>
          <a:xfrm>
            <a:off x="7398361" y="2129174"/>
            <a:ext cx="54006" cy="54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7" name="Ellipse 76"/>
          <p:cNvSpPr/>
          <p:nvPr/>
        </p:nvSpPr>
        <p:spPr>
          <a:xfrm>
            <a:off x="3963471" y="2141423"/>
            <a:ext cx="54006" cy="540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658616"/>
              </p:ext>
            </p:extLst>
          </p:nvPr>
        </p:nvGraphicFramePr>
        <p:xfrm>
          <a:off x="7026279" y="3651576"/>
          <a:ext cx="854463" cy="1188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54463">
                  <a:extLst>
                    <a:ext uri="{9D8B030D-6E8A-4147-A177-3AD203B41FA5}">
                      <a16:colId xmlns:a16="http://schemas.microsoft.com/office/drawing/2014/main" val="1158950029"/>
                    </a:ext>
                  </a:extLst>
                </a:gridCol>
              </a:tblGrid>
              <a:tr h="183043">
                <a:tc>
                  <a:txBody>
                    <a:bodyPr/>
                    <a:lstStyle/>
                    <a:p>
                      <a:pPr algn="ctr"/>
                      <a:r>
                        <a:rPr lang="en-GB" sz="700" dirty="0">
                          <a:solidFill>
                            <a:schemeClr val="tx1"/>
                          </a:solidFill>
                        </a:rPr>
                        <a:t>Nomenclature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4522826"/>
                  </a:ext>
                </a:extLst>
              </a:tr>
              <a:tr h="169798">
                <a:tc>
                  <a:txBody>
                    <a:bodyPr/>
                    <a:lstStyle/>
                    <a:p>
                      <a:r>
                        <a:rPr lang="en-GB" sz="700" b="1" dirty="0"/>
                        <a:t>GTE1DT1C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4148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700" b="1" dirty="0"/>
                        <a:t>GTE5DT1C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932513"/>
                  </a:ext>
                </a:extLst>
              </a:tr>
              <a:tr h="183043">
                <a:tc>
                  <a:txBody>
                    <a:bodyPr/>
                    <a:lstStyle/>
                    <a:p>
                      <a:r>
                        <a:rPr lang="en-GB" sz="700" b="1" dirty="0"/>
                        <a:t>GHTPDT1C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3279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GHHDDT1C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469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GHHTDT6C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590655"/>
                  </a:ext>
                </a:extLst>
              </a:tr>
            </a:tbl>
          </a:graphicData>
        </a:graphic>
      </p:graphicFrame>
      <p:sp>
        <p:nvSpPr>
          <p:cNvPr id="78" name="Ellipse 77"/>
          <p:cNvSpPr/>
          <p:nvPr/>
        </p:nvSpPr>
        <p:spPr>
          <a:xfrm>
            <a:off x="1628918" y="1993845"/>
            <a:ext cx="54006" cy="5400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9" name="Ellipse 78"/>
          <p:cNvSpPr/>
          <p:nvPr/>
        </p:nvSpPr>
        <p:spPr>
          <a:xfrm>
            <a:off x="4519416" y="2369838"/>
            <a:ext cx="54006" cy="5400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0" name="Ellipse 79"/>
          <p:cNvSpPr/>
          <p:nvPr/>
        </p:nvSpPr>
        <p:spPr>
          <a:xfrm>
            <a:off x="2576363" y="2203409"/>
            <a:ext cx="54006" cy="5400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1" name="Ellipse 80"/>
          <p:cNvSpPr/>
          <p:nvPr/>
        </p:nvSpPr>
        <p:spPr>
          <a:xfrm>
            <a:off x="7330517" y="2132614"/>
            <a:ext cx="54006" cy="5400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2" name="Ellipse 81"/>
          <p:cNvSpPr/>
          <p:nvPr/>
        </p:nvSpPr>
        <p:spPr>
          <a:xfrm>
            <a:off x="3673997" y="2125616"/>
            <a:ext cx="54006" cy="5400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C6D3A64-A717-4C72-9A41-E5B5C423C10E}"/>
              </a:ext>
            </a:extLst>
          </p:cNvPr>
          <p:cNvSpPr/>
          <p:nvPr/>
        </p:nvSpPr>
        <p:spPr>
          <a:xfrm>
            <a:off x="5282528" y="3220320"/>
            <a:ext cx="54006" cy="5400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2259FEE-EF7F-49B8-8D81-01FDCE8A7CF6}"/>
              </a:ext>
            </a:extLst>
          </p:cNvPr>
          <p:cNvSpPr/>
          <p:nvPr/>
        </p:nvSpPr>
        <p:spPr>
          <a:xfrm>
            <a:off x="575801" y="3910122"/>
            <a:ext cx="54006" cy="5400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0" name="Pfeil: nach unten 9">
            <a:extLst>
              <a:ext uri="{FF2B5EF4-FFF2-40B4-BE49-F238E27FC236}">
                <a16:creationId xmlns:a16="http://schemas.microsoft.com/office/drawing/2014/main" id="{A9675062-8FF7-445C-9377-E7FB93DB9208}"/>
              </a:ext>
            </a:extLst>
          </p:cNvPr>
          <p:cNvSpPr/>
          <p:nvPr/>
        </p:nvSpPr>
        <p:spPr>
          <a:xfrm>
            <a:off x="4496446" y="1402751"/>
            <a:ext cx="216989" cy="842126"/>
          </a:xfrm>
          <a:prstGeom prst="down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EDD96D3-2409-4B57-A0B8-5949C5B7F688}"/>
              </a:ext>
            </a:extLst>
          </p:cNvPr>
          <p:cNvSpPr txBox="1"/>
          <p:nvPr/>
        </p:nvSpPr>
        <p:spPr>
          <a:xfrm>
            <a:off x="4157997" y="1146985"/>
            <a:ext cx="923651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b="1" dirty="0"/>
              <a:t>GTE5DT1C</a:t>
            </a:r>
          </a:p>
        </p:txBody>
      </p:sp>
    </p:spTree>
    <p:extLst>
      <p:ext uri="{BB962C8B-B14F-4D97-AF65-F5344CB8AC3E}">
        <p14:creationId xmlns:p14="http://schemas.microsoft.com/office/powerpoint/2010/main" val="4169582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CC0E07-EFAF-4C2F-BB11-DDDFCE8F3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GTE5DT1C</a:t>
            </a:r>
            <a:br>
              <a:rPr lang="de-DE" dirty="0"/>
            </a:br>
            <a:r>
              <a:rPr lang="de-DE" dirty="0" err="1">
                <a:solidFill>
                  <a:srgbClr val="0000CC"/>
                </a:solidFill>
              </a:rPr>
              <a:t>Commissioning</a:t>
            </a:r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de-DE" dirty="0" err="1">
                <a:solidFill>
                  <a:srgbClr val="0000CC"/>
                </a:solidFill>
              </a:rPr>
              <a:t>measurements</a:t>
            </a:r>
            <a:r>
              <a:rPr lang="de-DE" dirty="0">
                <a:solidFill>
                  <a:srgbClr val="0000CC"/>
                </a:solidFill>
              </a:rPr>
              <a:t> 2025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7D9C59-153D-40D9-A3B6-3E028A156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Measurement </a:t>
            </a:r>
            <a:r>
              <a:rPr lang="de-DE" dirty="0" err="1"/>
              <a:t>programme</a:t>
            </a:r>
            <a:endParaRPr lang="de-DE" dirty="0"/>
          </a:p>
          <a:p>
            <a:pPr marL="685800" lvl="1" indent="-342900">
              <a:buFont typeface="+mj-lt"/>
              <a:buAutoNum type="arabicPeriod"/>
            </a:pPr>
            <a:r>
              <a:rPr lang="de-DE" dirty="0"/>
              <a:t>Noise </a:t>
            </a:r>
            <a:r>
              <a:rPr lang="de-DE" dirty="0" err="1"/>
              <a:t>level</a:t>
            </a:r>
            <a:r>
              <a:rPr lang="de-DE" dirty="0"/>
              <a:t> (</a:t>
            </a:r>
            <a:r>
              <a:rPr lang="de-DE" dirty="0" err="1"/>
              <a:t>with</a:t>
            </a:r>
            <a:r>
              <a:rPr lang="de-DE" dirty="0"/>
              <a:t>/</a:t>
            </a:r>
            <a:r>
              <a:rPr lang="de-DE" dirty="0" err="1"/>
              <a:t>without</a:t>
            </a:r>
            <a:r>
              <a:rPr lang="de-DE" dirty="0"/>
              <a:t> beam, i.e. </a:t>
            </a:r>
            <a:r>
              <a:rPr lang="de-DE" dirty="0" err="1"/>
              <a:t>machine</a:t>
            </a:r>
            <a:r>
              <a:rPr lang="de-DE" dirty="0"/>
              <a:t> </a:t>
            </a:r>
            <a:r>
              <a:rPr lang="de-DE" dirty="0" err="1"/>
              <a:t>cycle</a:t>
            </a:r>
            <a:r>
              <a:rPr lang="de-DE" dirty="0"/>
              <a:t>)</a:t>
            </a:r>
          </a:p>
          <a:p>
            <a:pPr marL="685800" lvl="1" indent="-342900">
              <a:buFont typeface="+mj-lt"/>
              <a:buAutoNum type="arabicPeriod"/>
            </a:pPr>
            <a:r>
              <a:rPr lang="de-DE" dirty="0"/>
              <a:t>System </a:t>
            </a:r>
            <a:r>
              <a:rPr lang="de-DE" dirty="0" err="1"/>
              <a:t>response</a:t>
            </a:r>
            <a:endParaRPr lang="de-DE" dirty="0"/>
          </a:p>
          <a:p>
            <a:pPr marL="685800" lvl="1" indent="-342900">
              <a:buFont typeface="+mj-lt"/>
              <a:buAutoNum type="arabicPeriod"/>
            </a:pPr>
            <a:r>
              <a:rPr lang="de-DE" dirty="0"/>
              <a:t>Range check</a:t>
            </a:r>
          </a:p>
          <a:p>
            <a:pPr marL="685800" lvl="1" indent="-342900">
              <a:buFont typeface="+mj-lt"/>
              <a:buAutoNum type="arabicPeriod"/>
            </a:pPr>
            <a:r>
              <a:rPr lang="de-DE" dirty="0"/>
              <a:t>Minimum </a:t>
            </a:r>
            <a:r>
              <a:rPr lang="de-DE" dirty="0" err="1"/>
              <a:t>detectable</a:t>
            </a:r>
            <a:r>
              <a:rPr lang="de-DE" dirty="0"/>
              <a:t> </a:t>
            </a:r>
            <a:r>
              <a:rPr lang="de-DE" dirty="0" err="1"/>
              <a:t>signal</a:t>
            </a:r>
            <a:endParaRPr lang="de-DE" dirty="0"/>
          </a:p>
          <a:p>
            <a:pPr marL="342900" lvl="1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DEC328-8AA7-445F-AEA0-B8F692EDB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026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Noise </a:t>
            </a:r>
            <a:r>
              <a:rPr lang="de-DE" dirty="0" err="1"/>
              <a:t>level</a:t>
            </a:r>
            <a:br>
              <a:rPr lang="de-DE" dirty="0"/>
            </a:br>
            <a:r>
              <a:rPr lang="de-DE" dirty="0" err="1">
                <a:solidFill>
                  <a:srgbClr val="0000CC"/>
                </a:solidFill>
              </a:rPr>
              <a:t>No</a:t>
            </a:r>
            <a:r>
              <a:rPr lang="de-DE" dirty="0">
                <a:solidFill>
                  <a:srgbClr val="0000CC"/>
                </a:solidFill>
              </a:rPr>
              <a:t> beam – ADC </a:t>
            </a:r>
            <a:r>
              <a:rPr lang="de-DE" dirty="0" err="1">
                <a:solidFill>
                  <a:srgbClr val="0000CC"/>
                </a:solidFill>
              </a:rPr>
              <a:t>data</a:t>
            </a:r>
            <a:r>
              <a:rPr lang="de-DE" dirty="0">
                <a:solidFill>
                  <a:srgbClr val="0000CC"/>
                </a:solidFill>
              </a:rPr>
              <a:t> &amp; FFT, R = 10 </a:t>
            </a:r>
            <a:r>
              <a:rPr lang="de-DE" dirty="0" err="1">
                <a:solidFill>
                  <a:srgbClr val="0000CC"/>
                </a:solidFill>
              </a:rPr>
              <a:t>nC</a:t>
            </a:r>
            <a:endParaRPr lang="en-GB" dirty="0">
              <a:solidFill>
                <a:srgbClr val="0000CC"/>
              </a:solidFill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530" y="1030288"/>
            <a:ext cx="6790591" cy="3678237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6</a:t>
            </a:fld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0" y="1491647"/>
            <a:ext cx="2268529" cy="240065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b="1" dirty="0"/>
              <a:t>ADC </a:t>
            </a:r>
            <a:r>
              <a:rPr lang="de-DE" sz="1000" b="1" dirty="0" err="1"/>
              <a:t>input</a:t>
            </a:r>
            <a:r>
              <a:rPr lang="de-DE" sz="1000" b="1" dirty="0"/>
              <a:t>:</a:t>
            </a:r>
          </a:p>
          <a:p>
            <a:pPr algn="l"/>
            <a:r>
              <a:rPr lang="de-DE" sz="1000" dirty="0"/>
              <a:t>30 MHz analoge </a:t>
            </a:r>
            <a:r>
              <a:rPr lang="de-DE" sz="1000" dirty="0" err="1"/>
              <a:t>bandwidth</a:t>
            </a:r>
            <a:endParaRPr lang="de-DE" sz="1000" dirty="0"/>
          </a:p>
          <a:p>
            <a:pPr algn="l"/>
            <a:r>
              <a:rPr lang="de-DE" sz="1000" dirty="0"/>
              <a:t>+/- 5 Volt at 14 </a:t>
            </a:r>
            <a:r>
              <a:rPr lang="de-DE" sz="1000" dirty="0" err="1"/>
              <a:t>bit</a:t>
            </a:r>
            <a:endParaRPr lang="de-DE" sz="1000" dirty="0"/>
          </a:p>
          <a:p>
            <a:r>
              <a:rPr lang="de-DE" sz="1000" dirty="0"/>
              <a:t>1 ADC </a:t>
            </a:r>
            <a:r>
              <a:rPr lang="de-DE" sz="1000" dirty="0" err="1"/>
              <a:t>unit</a:t>
            </a:r>
            <a:r>
              <a:rPr lang="de-DE" sz="1000" dirty="0"/>
              <a:t> = 0.6 mV</a:t>
            </a:r>
          </a:p>
          <a:p>
            <a:pPr marL="100013" indent="-214313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endParaRPr lang="de-DE" sz="1000" dirty="0">
              <a:solidFill>
                <a:srgbClr val="333333"/>
              </a:solidFill>
              <a:latin typeface="Arial"/>
              <a:cs typeface="Arial"/>
            </a:endParaRPr>
          </a:p>
          <a:p>
            <a:pPr marL="100013" indent="-214313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000" dirty="0" err="1">
                <a:solidFill>
                  <a:srgbClr val="333333"/>
                </a:solidFill>
                <a:latin typeface="Arial"/>
                <a:cs typeface="Arial"/>
              </a:rPr>
              <a:t>Full</a:t>
            </a: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 ADC </a:t>
            </a:r>
            <a:r>
              <a:rPr lang="de-DE" sz="1000" dirty="0" err="1">
                <a:solidFill>
                  <a:srgbClr val="333333"/>
                </a:solidFill>
                <a:latin typeface="Arial"/>
                <a:cs typeface="Arial"/>
              </a:rPr>
              <a:t>bandwidth</a:t>
            </a: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:</a:t>
            </a:r>
          </a:p>
          <a:p>
            <a:pPr defTabSz="342900">
              <a:spcBef>
                <a:spcPct val="20000"/>
              </a:spcBef>
              <a:buClr>
                <a:srgbClr val="FDBB63"/>
              </a:buClr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	Noise </a:t>
            </a:r>
            <a:r>
              <a:rPr lang="de-DE" sz="1000" dirty="0" err="1">
                <a:solidFill>
                  <a:srgbClr val="333333"/>
                </a:solidFill>
                <a:latin typeface="Arial"/>
                <a:cs typeface="Arial"/>
              </a:rPr>
              <a:t>level</a:t>
            </a: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 ~ 18 </a:t>
            </a:r>
            <a:r>
              <a:rPr lang="de-DE" sz="1000" dirty="0" err="1">
                <a:solidFill>
                  <a:srgbClr val="333333"/>
                </a:solidFill>
                <a:latin typeface="Arial"/>
                <a:cs typeface="Arial"/>
              </a:rPr>
              <a:t>mVpp</a:t>
            </a:r>
            <a:endParaRPr lang="en-GB" sz="1000" dirty="0">
              <a:solidFill>
                <a:srgbClr val="333333"/>
              </a:solidFill>
              <a:latin typeface="Arial"/>
              <a:cs typeface="Arial"/>
            </a:endParaRPr>
          </a:p>
          <a:p>
            <a:pPr marL="100013" indent="-214313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GB" sz="1000" dirty="0">
                <a:solidFill>
                  <a:srgbClr val="333333"/>
                </a:solidFill>
                <a:latin typeface="Arial"/>
                <a:cs typeface="Arial"/>
              </a:rPr>
              <a:t>Some 4 kHz distortion from 	hardware power supply</a:t>
            </a:r>
          </a:p>
          <a:p>
            <a:pPr marL="100013" indent="-214313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000" dirty="0" err="1">
                <a:solidFill>
                  <a:srgbClr val="0000CC"/>
                </a:solidFill>
                <a:latin typeface="Arial"/>
                <a:cs typeface="Arial"/>
              </a:rPr>
              <a:t>Added</a:t>
            </a:r>
            <a:r>
              <a:rPr lang="de-DE" sz="100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lang="de-DE" sz="1000" dirty="0" err="1">
                <a:solidFill>
                  <a:srgbClr val="0000CC"/>
                </a:solidFill>
                <a:latin typeface="Arial"/>
                <a:cs typeface="Arial"/>
              </a:rPr>
              <a:t>noise</a:t>
            </a:r>
            <a:r>
              <a:rPr lang="de-DE" sz="1000" dirty="0">
                <a:solidFill>
                  <a:srgbClr val="0000CC"/>
                </a:solidFill>
                <a:latin typeface="Arial"/>
                <a:cs typeface="Arial"/>
              </a:rPr>
              <a:t>/</a:t>
            </a:r>
            <a:r>
              <a:rPr lang="de-DE" sz="1000" dirty="0" err="1">
                <a:solidFill>
                  <a:srgbClr val="0000CC"/>
                </a:solidFill>
                <a:latin typeface="Arial"/>
                <a:cs typeface="Arial"/>
              </a:rPr>
              <a:t>distortion</a:t>
            </a:r>
            <a:r>
              <a:rPr lang="de-DE" sz="1000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lang="de-DE" sz="1000" dirty="0" err="1">
                <a:solidFill>
                  <a:srgbClr val="0000CC"/>
                </a:solidFill>
                <a:latin typeface="Arial"/>
                <a:cs typeface="Arial"/>
              </a:rPr>
              <a:t>during</a:t>
            </a:r>
            <a:r>
              <a:rPr lang="de-DE" sz="1000" dirty="0">
                <a:solidFill>
                  <a:srgbClr val="0000CC"/>
                </a:solidFill>
                <a:latin typeface="Arial"/>
                <a:cs typeface="Arial"/>
              </a:rPr>
              <a:t> 	</a:t>
            </a:r>
            <a:r>
              <a:rPr lang="de-DE" sz="1000" dirty="0" err="1">
                <a:solidFill>
                  <a:srgbClr val="0000CC"/>
                </a:solidFill>
                <a:latin typeface="Arial"/>
                <a:cs typeface="Arial"/>
              </a:rPr>
              <a:t>some</a:t>
            </a:r>
            <a:r>
              <a:rPr lang="de-DE" sz="1000" dirty="0">
                <a:solidFill>
                  <a:srgbClr val="0000CC"/>
                </a:solidFill>
                <a:latin typeface="Arial"/>
                <a:cs typeface="Arial"/>
              </a:rPr>
              <a:t> experiments due </a:t>
            </a:r>
            <a:r>
              <a:rPr lang="de-DE" sz="1000" dirty="0" err="1">
                <a:solidFill>
                  <a:srgbClr val="0000CC"/>
                </a:solidFill>
                <a:latin typeface="Arial"/>
                <a:cs typeface="Arial"/>
              </a:rPr>
              <a:t>to</a:t>
            </a:r>
            <a:r>
              <a:rPr lang="de-DE" sz="1000" dirty="0">
                <a:solidFill>
                  <a:srgbClr val="0000CC"/>
                </a:solidFill>
                <a:latin typeface="Arial"/>
                <a:cs typeface="Arial"/>
              </a:rPr>
              <a:t> 	</a:t>
            </a:r>
            <a:r>
              <a:rPr lang="de-DE" sz="1000" dirty="0" err="1">
                <a:solidFill>
                  <a:srgbClr val="0000CC"/>
                </a:solidFill>
                <a:latin typeface="Arial"/>
                <a:cs typeface="Arial"/>
              </a:rPr>
              <a:t>magnet</a:t>
            </a:r>
            <a:r>
              <a:rPr lang="de-DE" sz="1000" dirty="0">
                <a:solidFill>
                  <a:srgbClr val="0000CC"/>
                </a:solidFill>
                <a:latin typeface="Arial"/>
                <a:cs typeface="Arial"/>
              </a:rPr>
              <a:t> power </a:t>
            </a:r>
            <a:r>
              <a:rPr lang="de-DE" sz="1000" dirty="0" err="1">
                <a:solidFill>
                  <a:srgbClr val="0000CC"/>
                </a:solidFill>
                <a:latin typeface="Arial"/>
                <a:cs typeface="Arial"/>
              </a:rPr>
              <a:t>supplies</a:t>
            </a:r>
            <a:r>
              <a:rPr lang="de-DE" sz="1000" dirty="0">
                <a:solidFill>
                  <a:srgbClr val="0000CC"/>
                </a:solidFill>
                <a:latin typeface="Arial"/>
                <a:cs typeface="Arial"/>
              </a:rPr>
              <a:t>, etc. 	(10 – 100 kHz) </a:t>
            </a:r>
          </a:p>
          <a:p>
            <a:pPr algn="l"/>
            <a:endParaRPr lang="en-GB" sz="1000" dirty="0"/>
          </a:p>
        </p:txBody>
      </p:sp>
      <p:sp>
        <p:nvSpPr>
          <p:cNvPr id="6" name="Pfeil: nach oben und unten 5">
            <a:extLst>
              <a:ext uri="{FF2B5EF4-FFF2-40B4-BE49-F238E27FC236}">
                <a16:creationId xmlns:a16="http://schemas.microsoft.com/office/drawing/2014/main" id="{D7D18AD9-4B5B-4146-9EF9-E5B906068A7F}"/>
              </a:ext>
            </a:extLst>
          </p:cNvPr>
          <p:cNvSpPr/>
          <p:nvPr/>
        </p:nvSpPr>
        <p:spPr>
          <a:xfrm>
            <a:off x="3889464" y="2096588"/>
            <a:ext cx="137161" cy="352697"/>
          </a:xfrm>
          <a:prstGeom prst="upDown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6244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Noise </a:t>
            </a:r>
            <a:r>
              <a:rPr lang="de-DE" dirty="0" err="1"/>
              <a:t>level</a:t>
            </a:r>
            <a:br>
              <a:rPr lang="de-DE" dirty="0"/>
            </a:br>
            <a:r>
              <a:rPr lang="de-DE" dirty="0" err="1">
                <a:solidFill>
                  <a:srgbClr val="0000CC"/>
                </a:solidFill>
              </a:rPr>
              <a:t>No</a:t>
            </a:r>
            <a:r>
              <a:rPr lang="de-DE" dirty="0">
                <a:solidFill>
                  <a:srgbClr val="0000CC"/>
                </a:solidFill>
              </a:rPr>
              <a:t> beam – </a:t>
            </a:r>
            <a:r>
              <a:rPr lang="de-DE" dirty="0" err="1">
                <a:solidFill>
                  <a:srgbClr val="0000CC"/>
                </a:solidFill>
              </a:rPr>
              <a:t>Processed</a:t>
            </a:r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de-DE" dirty="0" err="1">
                <a:solidFill>
                  <a:srgbClr val="0000CC"/>
                </a:solidFill>
              </a:rPr>
              <a:t>data</a:t>
            </a:r>
            <a:r>
              <a:rPr lang="de-DE" dirty="0">
                <a:solidFill>
                  <a:srgbClr val="0000CC"/>
                </a:solidFill>
              </a:rPr>
              <a:t>, R = 10 </a:t>
            </a:r>
            <a:r>
              <a:rPr lang="de-DE" dirty="0" err="1">
                <a:solidFill>
                  <a:srgbClr val="0000CC"/>
                </a:solidFill>
              </a:rPr>
              <a:t>nC</a:t>
            </a:r>
            <a:endParaRPr lang="en-GB" dirty="0">
              <a:solidFill>
                <a:srgbClr val="0000CC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62" y="933374"/>
            <a:ext cx="2541643" cy="3677689"/>
          </a:xfrm>
        </p:spPr>
        <p:txBody>
          <a:bodyPr/>
          <a:lstStyle/>
          <a:p>
            <a:r>
              <a:rPr lang="de-DE" sz="1000" dirty="0"/>
              <a:t>Data </a:t>
            </a:r>
            <a:r>
              <a:rPr lang="de-DE" sz="1000" dirty="0" err="1"/>
              <a:t>processing</a:t>
            </a:r>
            <a:r>
              <a:rPr lang="de-DE" sz="1000" dirty="0"/>
              <a:t> </a:t>
            </a:r>
            <a:r>
              <a:rPr lang="de-DE" sz="1000" dirty="0" err="1"/>
              <a:t>involves</a:t>
            </a:r>
            <a:r>
              <a:rPr lang="de-DE" sz="1000" dirty="0"/>
              <a:t> </a:t>
            </a:r>
            <a:r>
              <a:rPr lang="de-DE" sz="1000" dirty="0" err="1"/>
              <a:t>conversion</a:t>
            </a:r>
            <a:r>
              <a:rPr lang="de-DE" sz="1000" dirty="0"/>
              <a:t> </a:t>
            </a:r>
            <a:r>
              <a:rPr lang="de-DE" sz="1000" dirty="0" err="1"/>
              <a:t>to</a:t>
            </a:r>
            <a:r>
              <a:rPr lang="de-DE" sz="1000" dirty="0"/>
              <a:t> </a:t>
            </a:r>
            <a:r>
              <a:rPr lang="de-DE" sz="1000" dirty="0" err="1"/>
              <a:t>voltage</a:t>
            </a:r>
            <a:r>
              <a:rPr lang="de-DE" sz="1000" dirty="0"/>
              <a:t> </a:t>
            </a:r>
            <a:r>
              <a:rPr lang="de-DE" sz="1000" dirty="0" err="1"/>
              <a:t>signal</a:t>
            </a:r>
            <a:r>
              <a:rPr lang="de-DE" sz="1000" dirty="0"/>
              <a:t> </a:t>
            </a:r>
            <a:r>
              <a:rPr lang="de-DE" sz="1000" dirty="0" err="1"/>
              <a:t>and</a:t>
            </a:r>
            <a:r>
              <a:rPr lang="de-DE" sz="1000" dirty="0"/>
              <a:t> </a:t>
            </a:r>
            <a:r>
              <a:rPr lang="de-DE" sz="1000" dirty="0" err="1"/>
              <a:t>frequency</a:t>
            </a:r>
            <a:r>
              <a:rPr lang="de-DE" sz="1000" dirty="0"/>
              <a:t> </a:t>
            </a:r>
            <a:r>
              <a:rPr lang="de-DE" sz="1000" dirty="0" err="1"/>
              <a:t>filter</a:t>
            </a:r>
            <a:endParaRPr lang="de-DE" sz="1000" dirty="0"/>
          </a:p>
          <a:p>
            <a:r>
              <a:rPr lang="de-DE" sz="1000" dirty="0"/>
              <a:t>DC </a:t>
            </a:r>
            <a:r>
              <a:rPr lang="de-DE" sz="1000" dirty="0" err="1"/>
              <a:t>offset</a:t>
            </a:r>
            <a:r>
              <a:rPr lang="de-DE" sz="1000" dirty="0"/>
              <a:t> </a:t>
            </a:r>
            <a:r>
              <a:rPr lang="de-DE" sz="1000" dirty="0" err="1"/>
              <a:t>eliminated</a:t>
            </a:r>
            <a:r>
              <a:rPr lang="de-DE" sz="1000" dirty="0"/>
              <a:t> in FFT</a:t>
            </a:r>
          </a:p>
          <a:p>
            <a:r>
              <a:rPr lang="de-DE" sz="1000" dirty="0" err="1"/>
              <a:t>Frequency</a:t>
            </a:r>
            <a:r>
              <a:rPr lang="de-DE" sz="1000" dirty="0"/>
              <a:t> </a:t>
            </a:r>
            <a:r>
              <a:rPr lang="de-DE" sz="1000" dirty="0" err="1"/>
              <a:t>filter</a:t>
            </a:r>
            <a:r>
              <a:rPr lang="de-DE" sz="1000" dirty="0"/>
              <a:t>: </a:t>
            </a:r>
            <a:r>
              <a:rPr lang="de-DE" sz="1000" dirty="0" err="1"/>
              <a:t>cut</a:t>
            </a:r>
            <a:r>
              <a:rPr lang="de-DE" sz="1000" dirty="0"/>
              <a:t> at 1 MHz in FFT</a:t>
            </a:r>
          </a:p>
          <a:p>
            <a:endParaRPr lang="de-DE" sz="1000" dirty="0"/>
          </a:p>
          <a:p>
            <a:r>
              <a:rPr lang="de-DE" sz="1000" dirty="0" err="1">
                <a:solidFill>
                  <a:srgbClr val="0000CC"/>
                </a:solidFill>
              </a:rPr>
              <a:t>Result</a:t>
            </a:r>
            <a:r>
              <a:rPr lang="de-DE" sz="1000" dirty="0">
                <a:solidFill>
                  <a:srgbClr val="0000CC"/>
                </a:solidFill>
              </a:rPr>
              <a:t> 1: </a:t>
            </a:r>
            <a:r>
              <a:rPr lang="de-DE" sz="1000" dirty="0" err="1">
                <a:solidFill>
                  <a:srgbClr val="0000CC"/>
                </a:solidFill>
              </a:rPr>
              <a:t>effective</a:t>
            </a:r>
            <a:r>
              <a:rPr lang="de-DE" sz="1000" dirty="0">
                <a:solidFill>
                  <a:srgbClr val="0000CC"/>
                </a:solidFill>
              </a:rPr>
              <a:t> </a:t>
            </a:r>
            <a:r>
              <a:rPr lang="de-DE" sz="1000" dirty="0" err="1">
                <a:solidFill>
                  <a:srgbClr val="0000CC"/>
                </a:solidFill>
              </a:rPr>
              <a:t>noise</a:t>
            </a:r>
            <a:r>
              <a:rPr lang="de-DE" sz="1000" dirty="0">
                <a:solidFill>
                  <a:srgbClr val="0000CC"/>
                </a:solidFill>
              </a:rPr>
              <a:t> </a:t>
            </a:r>
            <a:r>
              <a:rPr lang="de-DE" sz="1000" dirty="0" err="1">
                <a:solidFill>
                  <a:srgbClr val="0000CC"/>
                </a:solidFill>
              </a:rPr>
              <a:t>level</a:t>
            </a:r>
            <a:r>
              <a:rPr lang="de-DE" sz="1000" dirty="0">
                <a:solidFill>
                  <a:srgbClr val="0000CC"/>
                </a:solidFill>
              </a:rPr>
              <a:t> (</a:t>
            </a:r>
            <a:r>
              <a:rPr lang="de-DE" sz="1000" dirty="0" err="1">
                <a:solidFill>
                  <a:srgbClr val="0000CC"/>
                </a:solidFill>
              </a:rPr>
              <a:t>under</a:t>
            </a:r>
            <a:r>
              <a:rPr lang="de-DE" sz="1000" dirty="0">
                <a:solidFill>
                  <a:srgbClr val="0000CC"/>
                </a:solidFill>
              </a:rPr>
              <a:t> ideal </a:t>
            </a:r>
            <a:r>
              <a:rPr lang="de-DE" sz="1000" dirty="0" err="1">
                <a:solidFill>
                  <a:srgbClr val="0000CC"/>
                </a:solidFill>
              </a:rPr>
              <a:t>conditions</a:t>
            </a:r>
            <a:r>
              <a:rPr lang="de-DE" sz="1000" dirty="0">
                <a:solidFill>
                  <a:srgbClr val="0000CC"/>
                </a:solidFill>
              </a:rPr>
              <a:t>) </a:t>
            </a:r>
          </a:p>
          <a:p>
            <a:pPr lvl="1"/>
            <a:r>
              <a:rPr lang="de-DE" sz="1000" dirty="0">
                <a:solidFill>
                  <a:srgbClr val="0000CC"/>
                </a:solidFill>
              </a:rPr>
              <a:t>V = +/- 1 mV</a:t>
            </a:r>
          </a:p>
          <a:p>
            <a:pPr lvl="1"/>
            <a:r>
              <a:rPr lang="de-DE" sz="1000" dirty="0" err="1">
                <a:solidFill>
                  <a:srgbClr val="0000CC"/>
                </a:solidFill>
              </a:rPr>
              <a:t>Vpp</a:t>
            </a:r>
            <a:r>
              <a:rPr lang="de-DE" sz="1000" dirty="0">
                <a:solidFill>
                  <a:srgbClr val="0000CC"/>
                </a:solidFill>
              </a:rPr>
              <a:t> = 2 mV</a:t>
            </a:r>
            <a:endParaRPr lang="en-GB" sz="1000" dirty="0">
              <a:solidFill>
                <a:srgbClr val="0000CC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7</a:t>
            </a:fld>
            <a:endParaRPr lang="en-GB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4" r="10591" b="44356"/>
          <a:stretch/>
        </p:blipFill>
        <p:spPr>
          <a:xfrm>
            <a:off x="2544857" y="970521"/>
            <a:ext cx="6441490" cy="275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35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BE786DF-9EDC-4AD4-9EC7-FE7F9BA829A0}"/>
              </a:ext>
            </a:extLst>
          </p:cNvPr>
          <p:cNvSpPr txBox="1"/>
          <p:nvPr/>
        </p:nvSpPr>
        <p:spPr>
          <a:xfrm>
            <a:off x="0" y="923892"/>
            <a:ext cx="8060220" cy="397031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50" dirty="0"/>
              <a:t>RT </a:t>
            </a:r>
            <a:r>
              <a:rPr lang="de-DE" sz="1050" dirty="0" err="1"/>
              <a:t>response</a:t>
            </a:r>
            <a:r>
              <a:rPr lang="de-DE" sz="1050" dirty="0"/>
              <a:t> </a:t>
            </a:r>
            <a:r>
              <a:rPr lang="de-DE" sz="1050" dirty="0" err="1"/>
              <a:t>to</a:t>
            </a:r>
            <a:r>
              <a:rPr lang="de-DE" sz="1050" dirty="0"/>
              <a:t> beam </a:t>
            </a:r>
            <a:r>
              <a:rPr lang="de-DE" sz="1050" dirty="0" err="1"/>
              <a:t>excitation</a:t>
            </a:r>
            <a:r>
              <a:rPr lang="de-DE" sz="1050" dirty="0"/>
              <a:t> </a:t>
            </a:r>
            <a:r>
              <a:rPr lang="de-DE" sz="1050" dirty="0" err="1"/>
              <a:t>is</a:t>
            </a:r>
            <a:r>
              <a:rPr lang="de-DE" sz="1050" dirty="0"/>
              <a:t> a </a:t>
            </a:r>
            <a:r>
              <a:rPr lang="de-DE" sz="1050" dirty="0" err="1"/>
              <a:t>damped</a:t>
            </a:r>
            <a:r>
              <a:rPr lang="de-DE" sz="1050" dirty="0"/>
              <a:t> </a:t>
            </a:r>
            <a:r>
              <a:rPr lang="de-DE" sz="1050" dirty="0" err="1"/>
              <a:t>oscillation</a:t>
            </a:r>
            <a:r>
              <a:rPr lang="de-DE" sz="1050" dirty="0"/>
              <a:t> at ~ 20 kHz and </a:t>
            </a:r>
            <a:r>
              <a:rPr lang="de-DE" sz="1050" dirty="0" err="1"/>
              <a:t>decay</a:t>
            </a:r>
            <a:r>
              <a:rPr lang="de-DE" sz="1050" dirty="0"/>
              <a:t> time </a:t>
            </a:r>
            <a:r>
              <a:rPr lang="de-DE" sz="1050" dirty="0" err="1"/>
              <a:t>constant</a:t>
            </a:r>
            <a:r>
              <a:rPr lang="de-DE" sz="1050" dirty="0"/>
              <a:t> </a:t>
            </a:r>
            <a:r>
              <a:rPr lang="de-DE" sz="1050" dirty="0" err="1"/>
              <a:t>given</a:t>
            </a:r>
            <a:r>
              <a:rPr lang="de-DE" sz="1050" dirty="0"/>
              <a:t> </a:t>
            </a:r>
            <a:r>
              <a:rPr lang="de-DE" sz="1050" dirty="0" err="1"/>
              <a:t>by</a:t>
            </a:r>
            <a:r>
              <a:rPr lang="de-DE" sz="1050" dirty="0"/>
              <a:t> </a:t>
            </a:r>
            <a:r>
              <a:rPr lang="de-DE" sz="1050" dirty="0" err="1"/>
              <a:t>inductance</a:t>
            </a:r>
            <a:r>
              <a:rPr lang="de-DE" sz="1050" dirty="0"/>
              <a:t> L and total </a:t>
            </a:r>
            <a:r>
              <a:rPr lang="de-DE" sz="1050" dirty="0" err="1"/>
              <a:t>loss</a:t>
            </a:r>
            <a:r>
              <a:rPr lang="de-DE" sz="1050" dirty="0"/>
              <a:t> R.</a:t>
            </a:r>
          </a:p>
          <a:p>
            <a:pPr algn="l"/>
            <a:r>
              <a:rPr lang="de-DE" sz="1050" dirty="0" err="1"/>
              <a:t>Some</a:t>
            </a:r>
            <a:r>
              <a:rPr lang="de-DE" sz="1050" dirty="0"/>
              <a:t> ~3% </a:t>
            </a:r>
            <a:r>
              <a:rPr lang="de-DE" sz="1050" dirty="0" err="1"/>
              <a:t>deviation</a:t>
            </a:r>
            <a:r>
              <a:rPr lang="de-DE" sz="1050" dirty="0"/>
              <a:t> at </a:t>
            </a:r>
            <a:r>
              <a:rPr lang="de-DE" sz="1050" dirty="0" err="1"/>
              <a:t>start</a:t>
            </a:r>
            <a:r>
              <a:rPr lang="de-DE" sz="1050" dirty="0"/>
              <a:t> </a:t>
            </a:r>
            <a:r>
              <a:rPr lang="de-DE" sz="1050" dirty="0" err="1"/>
              <a:t>of</a:t>
            </a:r>
            <a:r>
              <a:rPr lang="de-DE" sz="1050" dirty="0"/>
              <a:t> RT </a:t>
            </a:r>
            <a:r>
              <a:rPr lang="de-DE" sz="1050" dirty="0" err="1"/>
              <a:t>response</a:t>
            </a:r>
            <a:r>
              <a:rPr lang="de-DE" sz="1050" dirty="0"/>
              <a:t> (1st </a:t>
            </a:r>
            <a:r>
              <a:rPr lang="de-DE" sz="1050" dirty="0" err="1"/>
              <a:t>period</a:t>
            </a:r>
            <a:r>
              <a:rPr lang="de-DE" sz="1050" dirty="0"/>
              <a:t>). </a:t>
            </a:r>
            <a:r>
              <a:rPr lang="de-DE" sz="1050" dirty="0" err="1"/>
              <a:t>Measured</a:t>
            </a:r>
            <a:r>
              <a:rPr lang="de-DE" sz="1050" dirty="0"/>
              <a:t> </a:t>
            </a:r>
            <a:r>
              <a:rPr lang="de-DE" sz="1050" dirty="0" err="1"/>
              <a:t>response</a:t>
            </a:r>
            <a:r>
              <a:rPr lang="de-DE" sz="1050" dirty="0"/>
              <a:t> in </a:t>
            </a:r>
            <a:r>
              <a:rPr lang="de-DE" sz="1050" dirty="0" err="1"/>
              <a:t>good</a:t>
            </a:r>
            <a:r>
              <a:rPr lang="de-DE" sz="1050" dirty="0"/>
              <a:t> </a:t>
            </a:r>
            <a:r>
              <a:rPr lang="de-DE" sz="1050" dirty="0" err="1"/>
              <a:t>agreement</a:t>
            </a:r>
            <a:r>
              <a:rPr lang="de-DE" sz="1050" dirty="0"/>
              <a:t> </a:t>
            </a:r>
            <a:r>
              <a:rPr lang="de-DE" sz="1050" dirty="0" err="1"/>
              <a:t>with</a:t>
            </a:r>
            <a:r>
              <a:rPr lang="de-DE" sz="1050" dirty="0"/>
              <a:t> </a:t>
            </a:r>
            <a:r>
              <a:rPr lang="de-DE" sz="1050" dirty="0" err="1"/>
              <a:t>theory</a:t>
            </a:r>
            <a:r>
              <a:rPr lang="de-DE" sz="1050" dirty="0"/>
              <a:t>.</a:t>
            </a:r>
          </a:p>
          <a:p>
            <a:pPr algn="l"/>
            <a:endParaRPr lang="de-DE" sz="1050" dirty="0">
              <a:solidFill>
                <a:srgbClr val="0000CC"/>
              </a:solidFill>
            </a:endParaRPr>
          </a:p>
          <a:p>
            <a:pPr algn="l"/>
            <a:endParaRPr lang="de-DE" sz="1050" dirty="0">
              <a:solidFill>
                <a:srgbClr val="0000CC"/>
              </a:solidFill>
            </a:endParaRPr>
          </a:p>
          <a:p>
            <a:pPr algn="l"/>
            <a:endParaRPr lang="de-DE" sz="1050" dirty="0">
              <a:solidFill>
                <a:srgbClr val="0000CC"/>
              </a:solidFill>
            </a:endParaRPr>
          </a:p>
          <a:p>
            <a:pPr algn="l"/>
            <a:endParaRPr lang="de-DE" sz="1050" dirty="0">
              <a:solidFill>
                <a:srgbClr val="0000CC"/>
              </a:solidFill>
            </a:endParaRPr>
          </a:p>
          <a:p>
            <a:pPr algn="l"/>
            <a:endParaRPr lang="de-DE" sz="1050" dirty="0">
              <a:solidFill>
                <a:srgbClr val="0000CC"/>
              </a:solidFill>
            </a:endParaRPr>
          </a:p>
          <a:p>
            <a:pPr algn="l"/>
            <a:endParaRPr lang="de-DE" sz="1050" dirty="0">
              <a:solidFill>
                <a:srgbClr val="0000CC"/>
              </a:solidFill>
            </a:endParaRPr>
          </a:p>
          <a:p>
            <a:pPr algn="l"/>
            <a:endParaRPr lang="de-DE" sz="1050" dirty="0">
              <a:solidFill>
                <a:srgbClr val="0000CC"/>
              </a:solidFill>
            </a:endParaRPr>
          </a:p>
          <a:p>
            <a:pPr algn="l"/>
            <a:endParaRPr lang="de-DE" sz="1050" dirty="0">
              <a:solidFill>
                <a:srgbClr val="0000CC"/>
              </a:solidFill>
            </a:endParaRPr>
          </a:p>
          <a:p>
            <a:pPr algn="l"/>
            <a:endParaRPr lang="de-DE" sz="1050" dirty="0">
              <a:solidFill>
                <a:srgbClr val="0000CC"/>
              </a:solidFill>
            </a:endParaRPr>
          </a:p>
          <a:p>
            <a:pPr algn="l"/>
            <a:endParaRPr lang="de-DE" sz="1050" dirty="0">
              <a:solidFill>
                <a:srgbClr val="0000CC"/>
              </a:solidFill>
            </a:endParaRPr>
          </a:p>
          <a:p>
            <a:pPr algn="l"/>
            <a:endParaRPr lang="de-DE" sz="1050" dirty="0">
              <a:solidFill>
                <a:srgbClr val="0000CC"/>
              </a:solidFill>
            </a:endParaRPr>
          </a:p>
          <a:p>
            <a:pPr algn="l"/>
            <a:endParaRPr lang="de-DE" sz="1050" dirty="0">
              <a:solidFill>
                <a:srgbClr val="0000CC"/>
              </a:solidFill>
            </a:endParaRPr>
          </a:p>
          <a:p>
            <a:pPr algn="l"/>
            <a:endParaRPr lang="de-DE" sz="1050" dirty="0">
              <a:solidFill>
                <a:srgbClr val="0000CC"/>
              </a:solidFill>
            </a:endParaRPr>
          </a:p>
          <a:p>
            <a:pPr algn="l"/>
            <a:endParaRPr lang="de-DE" sz="1050" dirty="0">
              <a:solidFill>
                <a:srgbClr val="0000CC"/>
              </a:solidFill>
            </a:endParaRPr>
          </a:p>
          <a:p>
            <a:pPr algn="l"/>
            <a:endParaRPr lang="de-DE" sz="1050" dirty="0">
              <a:solidFill>
                <a:srgbClr val="0000CC"/>
              </a:solidFill>
            </a:endParaRPr>
          </a:p>
          <a:p>
            <a:pPr algn="l"/>
            <a:endParaRPr lang="de-DE" sz="1050" dirty="0">
              <a:solidFill>
                <a:srgbClr val="0000CC"/>
              </a:solidFill>
            </a:endParaRPr>
          </a:p>
          <a:p>
            <a:pPr algn="l"/>
            <a:endParaRPr lang="de-DE" sz="1050" dirty="0">
              <a:solidFill>
                <a:srgbClr val="0000CC"/>
              </a:solidFill>
            </a:endParaRPr>
          </a:p>
          <a:p>
            <a:pPr algn="l"/>
            <a:endParaRPr lang="de-DE" sz="1050" dirty="0">
              <a:solidFill>
                <a:srgbClr val="0000CC"/>
              </a:solidFill>
            </a:endParaRPr>
          </a:p>
          <a:p>
            <a:pPr algn="l"/>
            <a:endParaRPr lang="de-DE" sz="1050" dirty="0">
              <a:solidFill>
                <a:srgbClr val="0000CC"/>
              </a:solidFill>
            </a:endParaRPr>
          </a:p>
          <a:p>
            <a:pPr algn="l"/>
            <a:endParaRPr lang="de-DE" sz="1050" dirty="0">
              <a:solidFill>
                <a:srgbClr val="0000CC"/>
              </a:solidFill>
            </a:endParaRPr>
          </a:p>
          <a:p>
            <a:pPr algn="l"/>
            <a:endParaRPr lang="de-DE" sz="1050" dirty="0">
              <a:solidFill>
                <a:srgbClr val="0000CC"/>
              </a:solidFill>
            </a:endParaRPr>
          </a:p>
          <a:p>
            <a:pPr algn="l"/>
            <a:r>
              <a:rPr lang="de-DE" sz="1050" dirty="0" err="1">
                <a:solidFill>
                  <a:srgbClr val="0000CC"/>
                </a:solidFill>
              </a:rPr>
              <a:t>Result</a:t>
            </a:r>
            <a:r>
              <a:rPr lang="de-DE" sz="1050" dirty="0">
                <a:solidFill>
                  <a:srgbClr val="0000CC"/>
                </a:solidFill>
              </a:rPr>
              <a:t> 2: Measurement </a:t>
            </a:r>
            <a:r>
              <a:rPr lang="de-DE" sz="1050" dirty="0" err="1">
                <a:solidFill>
                  <a:srgbClr val="0000CC"/>
                </a:solidFill>
              </a:rPr>
              <a:t>system</a:t>
            </a:r>
            <a:r>
              <a:rPr lang="de-DE" sz="1050" dirty="0">
                <a:solidFill>
                  <a:srgbClr val="0000CC"/>
                </a:solidFill>
              </a:rPr>
              <a:t> (RT </a:t>
            </a:r>
            <a:r>
              <a:rPr lang="de-DE" sz="1050" dirty="0" err="1">
                <a:solidFill>
                  <a:srgbClr val="0000CC"/>
                </a:solidFill>
              </a:rPr>
              <a:t>sensor</a:t>
            </a:r>
            <a:r>
              <a:rPr lang="de-DE" sz="1050" dirty="0">
                <a:solidFill>
                  <a:srgbClr val="0000CC"/>
                </a:solidFill>
              </a:rPr>
              <a:t>, </a:t>
            </a:r>
            <a:r>
              <a:rPr lang="de-DE" sz="1050" dirty="0" err="1">
                <a:solidFill>
                  <a:srgbClr val="0000CC"/>
                </a:solidFill>
              </a:rPr>
              <a:t>amplifier</a:t>
            </a:r>
            <a:r>
              <a:rPr lang="de-DE" sz="1050" dirty="0">
                <a:solidFill>
                  <a:srgbClr val="0000CC"/>
                </a:solidFill>
              </a:rPr>
              <a:t>, </a:t>
            </a:r>
            <a:r>
              <a:rPr lang="de-DE" sz="1050" dirty="0" err="1">
                <a:solidFill>
                  <a:srgbClr val="0000CC"/>
                </a:solidFill>
              </a:rPr>
              <a:t>cable</a:t>
            </a:r>
            <a:r>
              <a:rPr lang="de-DE" sz="1050" dirty="0">
                <a:solidFill>
                  <a:srgbClr val="0000CC"/>
                </a:solidFill>
              </a:rPr>
              <a:t> </a:t>
            </a:r>
            <a:r>
              <a:rPr lang="de-DE" sz="1050" dirty="0" err="1">
                <a:solidFill>
                  <a:srgbClr val="0000CC"/>
                </a:solidFill>
              </a:rPr>
              <a:t>transmission</a:t>
            </a:r>
            <a:r>
              <a:rPr lang="de-DE" sz="1050" dirty="0">
                <a:solidFill>
                  <a:srgbClr val="0000CC"/>
                </a:solidFill>
              </a:rPr>
              <a:t>, </a:t>
            </a:r>
            <a:r>
              <a:rPr lang="de-DE" sz="1050" dirty="0" err="1">
                <a:solidFill>
                  <a:srgbClr val="0000CC"/>
                </a:solidFill>
              </a:rPr>
              <a:t>connector</a:t>
            </a:r>
            <a:r>
              <a:rPr lang="de-DE" sz="1050" dirty="0">
                <a:solidFill>
                  <a:srgbClr val="0000CC"/>
                </a:solidFill>
              </a:rPr>
              <a:t> box, ADC) </a:t>
            </a:r>
            <a:r>
              <a:rPr lang="de-DE" sz="1050" dirty="0" err="1">
                <a:solidFill>
                  <a:srgbClr val="0000CC"/>
                </a:solidFill>
              </a:rPr>
              <a:t>seems</a:t>
            </a:r>
            <a:r>
              <a:rPr lang="de-DE" sz="1050" dirty="0">
                <a:solidFill>
                  <a:srgbClr val="0000CC"/>
                </a:solidFill>
              </a:rPr>
              <a:t> </a:t>
            </a:r>
            <a:r>
              <a:rPr lang="de-DE" sz="1050" dirty="0" err="1">
                <a:solidFill>
                  <a:srgbClr val="0000CC"/>
                </a:solidFill>
              </a:rPr>
              <a:t>to</a:t>
            </a:r>
            <a:r>
              <a:rPr lang="de-DE" sz="1050" dirty="0">
                <a:solidFill>
                  <a:srgbClr val="0000CC"/>
                </a:solidFill>
              </a:rPr>
              <a:t> </a:t>
            </a:r>
            <a:r>
              <a:rPr lang="de-DE" sz="1050" dirty="0" err="1">
                <a:solidFill>
                  <a:srgbClr val="0000CC"/>
                </a:solidFill>
              </a:rPr>
              <a:t>work</a:t>
            </a:r>
            <a:r>
              <a:rPr lang="de-DE" sz="1050" dirty="0">
                <a:solidFill>
                  <a:srgbClr val="0000CC"/>
                </a:solidFill>
              </a:rPr>
              <a:t> </a:t>
            </a:r>
            <a:r>
              <a:rPr lang="de-DE" sz="1050" dirty="0" err="1">
                <a:solidFill>
                  <a:srgbClr val="0000CC"/>
                </a:solidFill>
              </a:rPr>
              <a:t>correctly</a:t>
            </a:r>
            <a:r>
              <a:rPr lang="de-DE" sz="1050" dirty="0">
                <a:solidFill>
                  <a:srgbClr val="0000CC"/>
                </a:solidFill>
              </a:rPr>
              <a:t>.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System Response</a:t>
            </a:r>
            <a:br>
              <a:rPr lang="de-DE" dirty="0"/>
            </a:br>
            <a:r>
              <a:rPr lang="de-DE" dirty="0">
                <a:solidFill>
                  <a:srgbClr val="0000CC"/>
                </a:solidFill>
              </a:rPr>
              <a:t>RT </a:t>
            </a:r>
            <a:r>
              <a:rPr lang="de-DE" dirty="0" err="1">
                <a:solidFill>
                  <a:srgbClr val="0000CC"/>
                </a:solidFill>
              </a:rPr>
              <a:t>oscillation</a:t>
            </a:r>
            <a:r>
              <a:rPr lang="de-DE" dirty="0">
                <a:solidFill>
                  <a:srgbClr val="0000CC"/>
                </a:solidFill>
              </a:rPr>
              <a:t> – </a:t>
            </a:r>
            <a:r>
              <a:rPr lang="de-DE" dirty="0" err="1">
                <a:solidFill>
                  <a:srgbClr val="0000CC"/>
                </a:solidFill>
              </a:rPr>
              <a:t>comparison</a:t>
            </a:r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de-DE" dirty="0" err="1">
                <a:solidFill>
                  <a:srgbClr val="0000CC"/>
                </a:solidFill>
              </a:rPr>
              <a:t>to</a:t>
            </a:r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de-DE" dirty="0" err="1">
                <a:solidFill>
                  <a:srgbClr val="0000CC"/>
                </a:solidFill>
              </a:rPr>
              <a:t>theoretical</a:t>
            </a:r>
            <a:r>
              <a:rPr lang="de-DE" dirty="0">
                <a:solidFill>
                  <a:srgbClr val="0000CC"/>
                </a:solidFill>
              </a:rPr>
              <a:t> RLC </a:t>
            </a:r>
            <a:r>
              <a:rPr lang="de-DE" dirty="0" err="1">
                <a:solidFill>
                  <a:srgbClr val="0000CC"/>
                </a:solidFill>
              </a:rPr>
              <a:t>model</a:t>
            </a:r>
            <a:endParaRPr lang="en-GB" dirty="0">
              <a:solidFill>
                <a:srgbClr val="0000CC"/>
              </a:solidFill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41" y="1424045"/>
            <a:ext cx="6288361" cy="3144181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722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Range check</a:t>
            </a:r>
            <a:br>
              <a:rPr lang="de-DE" dirty="0"/>
            </a:br>
            <a:r>
              <a:rPr lang="de-DE" dirty="0">
                <a:solidFill>
                  <a:srgbClr val="0000CC"/>
                </a:solidFill>
              </a:rPr>
              <a:t>1 </a:t>
            </a:r>
            <a:r>
              <a:rPr lang="de-DE" dirty="0" err="1">
                <a:solidFill>
                  <a:srgbClr val="0000CC"/>
                </a:solidFill>
              </a:rPr>
              <a:t>nC</a:t>
            </a:r>
            <a:r>
              <a:rPr lang="de-DE" dirty="0">
                <a:solidFill>
                  <a:srgbClr val="0000CC"/>
                </a:solidFill>
              </a:rPr>
              <a:t> beam, R = 1 </a:t>
            </a:r>
            <a:r>
              <a:rPr lang="de-DE" dirty="0" err="1">
                <a:solidFill>
                  <a:srgbClr val="0000CC"/>
                </a:solidFill>
              </a:rPr>
              <a:t>nC</a:t>
            </a:r>
            <a:endParaRPr lang="en-GB" dirty="0">
              <a:solidFill>
                <a:srgbClr val="0000CC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9</a:t>
            </a:fld>
            <a:endParaRPr lang="en-GB"/>
          </a:p>
        </p:txBody>
      </p:sp>
      <p:pic>
        <p:nvPicPr>
          <p:cNvPr id="17" name="Inhaltsplatzhalter 1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409" y="1265611"/>
            <a:ext cx="6790591" cy="3678237"/>
          </a:xfrm>
        </p:spPr>
      </p:pic>
      <p:sp>
        <p:nvSpPr>
          <p:cNvPr id="18" name="Inhaltsplatzhalter 2"/>
          <p:cNvSpPr txBox="1">
            <a:spLocks/>
          </p:cNvSpPr>
          <p:nvPr/>
        </p:nvSpPr>
        <p:spPr>
          <a:xfrm>
            <a:off x="0" y="950183"/>
            <a:ext cx="2326341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50" dirty="0" err="1"/>
              <a:t>Expected</a:t>
            </a:r>
            <a:r>
              <a:rPr lang="de-DE" sz="1050" dirty="0"/>
              <a:t> </a:t>
            </a:r>
            <a:r>
              <a:rPr lang="de-DE" sz="1050" dirty="0" err="1"/>
              <a:t>amplitude</a:t>
            </a:r>
            <a:r>
              <a:rPr lang="de-DE" sz="1050" dirty="0"/>
              <a:t> ~ 2.0 V</a:t>
            </a:r>
            <a:endParaRPr lang="en-GB" sz="1050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F95A1BCC-E3AF-4EB4-8E73-E1AD457A7804}"/>
              </a:ext>
            </a:extLst>
          </p:cNvPr>
          <p:cNvSpPr txBox="1">
            <a:spLocks/>
          </p:cNvSpPr>
          <p:nvPr/>
        </p:nvSpPr>
        <p:spPr>
          <a:xfrm>
            <a:off x="3362" y="1388398"/>
            <a:ext cx="2350047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dirty="0">
                <a:solidFill>
                  <a:srgbClr val="0000CC"/>
                </a:solidFill>
              </a:rPr>
              <a:t>Software </a:t>
            </a:r>
            <a:r>
              <a:rPr lang="de-DE" sz="1000" dirty="0" err="1">
                <a:solidFill>
                  <a:srgbClr val="0000CC"/>
                </a:solidFill>
              </a:rPr>
              <a:t>analyses</a:t>
            </a:r>
            <a:r>
              <a:rPr lang="de-DE" sz="1000" dirty="0">
                <a:solidFill>
                  <a:srgbClr val="0000CC"/>
                </a:solidFill>
              </a:rPr>
              <a:t> </a:t>
            </a:r>
            <a:r>
              <a:rPr lang="de-DE" sz="1000" dirty="0" err="1">
                <a:solidFill>
                  <a:srgbClr val="0000CC"/>
                </a:solidFill>
              </a:rPr>
              <a:t>several</a:t>
            </a:r>
            <a:r>
              <a:rPr lang="de-DE" sz="1000" dirty="0">
                <a:solidFill>
                  <a:srgbClr val="0000CC"/>
                </a:solidFill>
              </a:rPr>
              <a:t> </a:t>
            </a:r>
            <a:r>
              <a:rPr lang="de-DE" sz="1000" dirty="0" err="1">
                <a:solidFill>
                  <a:srgbClr val="0000CC"/>
                </a:solidFill>
              </a:rPr>
              <a:t>maxima</a:t>
            </a:r>
            <a:r>
              <a:rPr lang="de-DE" sz="1000" dirty="0">
                <a:solidFill>
                  <a:srgbClr val="0000CC"/>
                </a:solidFill>
              </a:rPr>
              <a:t> and </a:t>
            </a:r>
            <a:r>
              <a:rPr lang="de-DE" sz="1000" dirty="0" err="1">
                <a:solidFill>
                  <a:srgbClr val="0000CC"/>
                </a:solidFill>
              </a:rPr>
              <a:t>minima</a:t>
            </a:r>
            <a:r>
              <a:rPr lang="de-DE" sz="1000" dirty="0">
                <a:solidFill>
                  <a:srgbClr val="0000CC"/>
                </a:solidFill>
              </a:rPr>
              <a:t> </a:t>
            </a:r>
            <a:r>
              <a:rPr lang="de-DE" sz="1000" dirty="0" err="1">
                <a:solidFill>
                  <a:srgbClr val="0000CC"/>
                </a:solidFill>
              </a:rPr>
              <a:t>to</a:t>
            </a:r>
            <a:r>
              <a:rPr lang="de-DE" sz="1000" dirty="0">
                <a:solidFill>
                  <a:srgbClr val="0000CC"/>
                </a:solidFill>
              </a:rPr>
              <a:t> </a:t>
            </a:r>
            <a:r>
              <a:rPr lang="de-DE" sz="1000" dirty="0" err="1">
                <a:solidFill>
                  <a:srgbClr val="0000CC"/>
                </a:solidFill>
              </a:rPr>
              <a:t>calculate</a:t>
            </a:r>
            <a:r>
              <a:rPr lang="de-DE" sz="1000" dirty="0">
                <a:solidFill>
                  <a:srgbClr val="0000CC"/>
                </a:solidFill>
              </a:rPr>
              <a:t> total </a:t>
            </a:r>
            <a:r>
              <a:rPr lang="de-DE" sz="1000" dirty="0" err="1">
                <a:solidFill>
                  <a:srgbClr val="0000CC"/>
                </a:solidFill>
              </a:rPr>
              <a:t>charge</a:t>
            </a:r>
            <a:endParaRPr lang="de-DE" sz="1000" dirty="0">
              <a:solidFill>
                <a:srgbClr val="0000CC"/>
              </a:solidFill>
            </a:endParaRPr>
          </a:p>
          <a:p>
            <a:r>
              <a:rPr lang="de-DE" sz="1000" dirty="0" err="1">
                <a:solidFill>
                  <a:srgbClr val="0000CC"/>
                </a:solidFill>
              </a:rPr>
              <a:t>Processed</a:t>
            </a:r>
            <a:r>
              <a:rPr lang="de-DE" sz="1000" dirty="0">
                <a:solidFill>
                  <a:srgbClr val="0000CC"/>
                </a:solidFill>
              </a:rPr>
              <a:t> </a:t>
            </a:r>
            <a:r>
              <a:rPr lang="de-DE" sz="1000" dirty="0" err="1">
                <a:solidFill>
                  <a:srgbClr val="0000CC"/>
                </a:solidFill>
              </a:rPr>
              <a:t>data</a:t>
            </a:r>
            <a:r>
              <a:rPr lang="de-DE" sz="1000" dirty="0">
                <a:solidFill>
                  <a:srgbClr val="0000CC"/>
                </a:solidFill>
              </a:rPr>
              <a:t>: DC </a:t>
            </a:r>
            <a:r>
              <a:rPr lang="de-DE" sz="1000" dirty="0" err="1">
                <a:solidFill>
                  <a:srgbClr val="0000CC"/>
                </a:solidFill>
              </a:rPr>
              <a:t>excluded</a:t>
            </a:r>
            <a:r>
              <a:rPr lang="de-DE" sz="1000" dirty="0">
                <a:solidFill>
                  <a:srgbClr val="0000CC"/>
                </a:solidFill>
              </a:rPr>
              <a:t> and </a:t>
            </a:r>
            <a:r>
              <a:rPr lang="de-DE" sz="1000" dirty="0" err="1">
                <a:solidFill>
                  <a:srgbClr val="0000CC"/>
                </a:solidFill>
              </a:rPr>
              <a:t>upper</a:t>
            </a:r>
            <a:r>
              <a:rPr lang="de-DE" sz="1000" dirty="0">
                <a:solidFill>
                  <a:srgbClr val="0000CC"/>
                </a:solidFill>
              </a:rPr>
              <a:t> </a:t>
            </a:r>
            <a:r>
              <a:rPr lang="de-DE" sz="1000" dirty="0" err="1">
                <a:solidFill>
                  <a:srgbClr val="0000CC"/>
                </a:solidFill>
              </a:rPr>
              <a:t>limit</a:t>
            </a:r>
            <a:r>
              <a:rPr lang="de-DE" sz="1000" dirty="0">
                <a:solidFill>
                  <a:srgbClr val="0000CC"/>
                </a:solidFill>
              </a:rPr>
              <a:t> 1 MHz</a:t>
            </a:r>
          </a:p>
          <a:p>
            <a:r>
              <a:rPr lang="de-DE" sz="1000" dirty="0" err="1"/>
              <a:t>Amplitudes</a:t>
            </a:r>
            <a:r>
              <a:rPr lang="de-DE" sz="1000" dirty="0"/>
              <a:t> </a:t>
            </a:r>
            <a:r>
              <a:rPr lang="de-DE" sz="1000" dirty="0" err="1"/>
              <a:t>are</a:t>
            </a:r>
            <a:r>
              <a:rPr lang="de-DE" sz="1000" dirty="0"/>
              <a:t> </a:t>
            </a:r>
            <a:r>
              <a:rPr lang="de-DE" sz="1000" dirty="0" err="1"/>
              <a:t>extracted</a:t>
            </a:r>
            <a:r>
              <a:rPr lang="de-DE" sz="1000" dirty="0"/>
              <a:t> </a:t>
            </a:r>
            <a:r>
              <a:rPr lang="de-DE" sz="1000" dirty="0" err="1"/>
              <a:t>from</a:t>
            </a:r>
            <a:r>
              <a:rPr lang="de-DE" sz="1000" dirty="0"/>
              <a:t> a P2 fit </a:t>
            </a:r>
            <a:r>
              <a:rPr lang="de-DE" sz="1000" dirty="0" err="1"/>
              <a:t>around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maximum </a:t>
            </a:r>
            <a:r>
              <a:rPr lang="de-DE" sz="1000" dirty="0" err="1"/>
              <a:t>position</a:t>
            </a:r>
            <a:endParaRPr lang="de-DE" sz="1000" dirty="0"/>
          </a:p>
          <a:p>
            <a:r>
              <a:rPr lang="de-DE" sz="1000" dirty="0"/>
              <a:t>Max. </a:t>
            </a:r>
            <a:r>
              <a:rPr lang="de-DE" sz="1000" dirty="0" err="1"/>
              <a:t>no</a:t>
            </a:r>
            <a:r>
              <a:rPr lang="de-DE" sz="1000" dirty="0"/>
              <a:t>. </a:t>
            </a:r>
            <a:r>
              <a:rPr lang="de-DE" sz="1000" dirty="0" err="1"/>
              <a:t>of</a:t>
            </a:r>
            <a:r>
              <a:rPr lang="de-DE" sz="1000" dirty="0"/>
              <a:t> </a:t>
            </a:r>
            <a:r>
              <a:rPr lang="de-DE" sz="1000" dirty="0" err="1"/>
              <a:t>extrema</a:t>
            </a:r>
            <a:r>
              <a:rPr lang="de-DE" sz="1000" dirty="0"/>
              <a:t> </a:t>
            </a:r>
            <a:r>
              <a:rPr lang="de-DE" sz="1000" dirty="0" err="1"/>
              <a:t>used</a:t>
            </a:r>
            <a:r>
              <a:rPr lang="de-DE" sz="1000" dirty="0"/>
              <a:t>: 30</a:t>
            </a:r>
          </a:p>
          <a:p>
            <a:r>
              <a:rPr lang="de-DE" sz="1000" dirty="0" err="1"/>
              <a:t>If</a:t>
            </a:r>
            <a:r>
              <a:rPr lang="de-DE" sz="1000" dirty="0"/>
              <a:t> </a:t>
            </a:r>
            <a:r>
              <a:rPr lang="de-DE" sz="1000" dirty="0" err="1"/>
              <a:t>signal</a:t>
            </a:r>
            <a:r>
              <a:rPr lang="de-DE" sz="1000" dirty="0"/>
              <a:t> falls </a:t>
            </a:r>
            <a:r>
              <a:rPr lang="de-DE" sz="1000" dirty="0" err="1"/>
              <a:t>below</a:t>
            </a:r>
            <a:r>
              <a:rPr lang="de-DE" sz="1000" dirty="0"/>
              <a:t> a </a:t>
            </a:r>
            <a:r>
              <a:rPr lang="de-DE" sz="1000" dirty="0" err="1"/>
              <a:t>threshold</a:t>
            </a:r>
            <a:r>
              <a:rPr lang="de-DE" sz="1000" dirty="0"/>
              <a:t>, </a:t>
            </a:r>
            <a:r>
              <a:rPr lang="de-DE" sz="1000" dirty="0" err="1"/>
              <a:t>the</a:t>
            </a:r>
            <a:r>
              <a:rPr lang="de-DE" sz="1000" dirty="0"/>
              <a:t> </a:t>
            </a:r>
            <a:r>
              <a:rPr lang="de-DE" sz="1000" dirty="0" err="1"/>
              <a:t>peak</a:t>
            </a:r>
            <a:r>
              <a:rPr lang="de-DE" sz="1000" dirty="0"/>
              <a:t> </a:t>
            </a:r>
            <a:r>
              <a:rPr lang="de-DE" sz="1000" dirty="0" err="1"/>
              <a:t>search</a:t>
            </a:r>
            <a:r>
              <a:rPr lang="de-DE" sz="1000" dirty="0"/>
              <a:t> </a:t>
            </a:r>
            <a:r>
              <a:rPr lang="de-DE" sz="1000" dirty="0" err="1"/>
              <a:t>is</a:t>
            </a:r>
            <a:r>
              <a:rPr lang="de-DE" sz="1000" dirty="0"/>
              <a:t> </a:t>
            </a:r>
            <a:r>
              <a:rPr lang="de-DE" sz="1000" dirty="0" err="1"/>
              <a:t>stopped</a:t>
            </a:r>
            <a:r>
              <a:rPr lang="de-DE" sz="1000" dirty="0"/>
              <a:t>.</a:t>
            </a:r>
          </a:p>
          <a:p>
            <a:pPr marL="0" indent="0">
              <a:buNone/>
            </a:pPr>
            <a:endParaRPr lang="de-DE" sz="1000" dirty="0"/>
          </a:p>
          <a:p>
            <a:r>
              <a:rPr lang="de-DE" sz="1000" dirty="0"/>
              <a:t>The </a:t>
            </a:r>
            <a:r>
              <a:rPr lang="de-DE" sz="1000" dirty="0" err="1"/>
              <a:t>resulting</a:t>
            </a:r>
            <a:r>
              <a:rPr lang="de-DE" sz="1000" dirty="0"/>
              <a:t> </a:t>
            </a:r>
            <a:r>
              <a:rPr lang="de-DE" sz="1000" dirty="0" err="1"/>
              <a:t>amplitude</a:t>
            </a:r>
            <a:r>
              <a:rPr lang="de-DE" sz="1000" dirty="0"/>
              <a:t> </a:t>
            </a:r>
            <a:r>
              <a:rPr lang="de-DE" sz="1000" dirty="0" err="1"/>
              <a:t>envelope</a:t>
            </a:r>
            <a:r>
              <a:rPr lang="de-DE" sz="1000" dirty="0"/>
              <a:t> </a:t>
            </a:r>
            <a:r>
              <a:rPr lang="de-DE" sz="1000" dirty="0" err="1"/>
              <a:t>is</a:t>
            </a:r>
            <a:r>
              <a:rPr lang="de-DE" sz="1000" dirty="0"/>
              <a:t> </a:t>
            </a:r>
            <a:r>
              <a:rPr lang="de-DE" sz="1000" dirty="0" err="1"/>
              <a:t>shown</a:t>
            </a:r>
            <a:r>
              <a:rPr lang="de-DE" sz="1000" dirty="0"/>
              <a:t> </a:t>
            </a:r>
            <a:r>
              <a:rPr lang="de-DE" sz="1000" dirty="0" err="1"/>
              <a:t>as</a:t>
            </a:r>
            <a:r>
              <a:rPr lang="de-DE" sz="1000" dirty="0"/>
              <a:t> </a:t>
            </a:r>
            <a:r>
              <a:rPr lang="de-DE" sz="1000" dirty="0" err="1"/>
              <a:t>red</a:t>
            </a:r>
            <a:r>
              <a:rPr lang="de-DE" sz="1000" dirty="0"/>
              <a:t> </a:t>
            </a:r>
            <a:r>
              <a:rPr lang="de-DE" sz="1000" dirty="0" err="1"/>
              <a:t>line</a:t>
            </a:r>
            <a:r>
              <a:rPr lang="de-DE" sz="1000" dirty="0"/>
              <a:t> on top </a:t>
            </a:r>
            <a:r>
              <a:rPr lang="de-DE" sz="1000" dirty="0" err="1"/>
              <a:t>of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</a:t>
            </a:r>
            <a:r>
              <a:rPr lang="de-DE" sz="1000" dirty="0" err="1"/>
              <a:t>processed</a:t>
            </a:r>
            <a:r>
              <a:rPr lang="de-DE" sz="1000" dirty="0"/>
              <a:t> </a:t>
            </a:r>
            <a:r>
              <a:rPr lang="de-DE" sz="1000" dirty="0" err="1"/>
              <a:t>data</a:t>
            </a:r>
            <a:r>
              <a:rPr lang="de-DE" sz="1000" dirty="0"/>
              <a:t>.</a:t>
            </a:r>
          </a:p>
          <a:p>
            <a:pPr marL="0" indent="0">
              <a:buNone/>
            </a:pP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467584071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5" id="{3AECD3E1-8DA4-BA48-8C52-0C39CC25DCAC}" vid="{10909A78-EA76-4346-92A8-E04EFC56BD02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FAIR_DAT-Konklave_Hirschberg_Sept2022</Template>
  <TotalTime>0</TotalTime>
  <Words>1122</Words>
  <Application>Microsoft Office PowerPoint</Application>
  <PresentationFormat>Bildschirmpräsentation (16:9)</PresentationFormat>
  <Paragraphs>208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fair-gsi-folienmaster_2017_onering</vt:lpstr>
      <vt:lpstr>Beam Experiment No. 250:  HEBT Resonant Transformer tests Spokesperson:     A. Reiter, M. Witthaus, H. Bräuning</vt:lpstr>
      <vt:lpstr>HEBT Resonant Transformer tests  in HTP TE5 beam line</vt:lpstr>
      <vt:lpstr>PowerPoint-Präsentation</vt:lpstr>
      <vt:lpstr>Trafos FCT &amp; RT @GSI HEST Status 2025</vt:lpstr>
      <vt:lpstr>GTE5DT1C Commissioning measurements 2025</vt:lpstr>
      <vt:lpstr>1. Noise level No beam – ADC data &amp; FFT, R = 10 nC</vt:lpstr>
      <vt:lpstr>1. Noise level No beam – Processed data, R = 10 nC</vt:lpstr>
      <vt:lpstr>2. System Response RT oscillation – comparison to theoretical RLC model</vt:lpstr>
      <vt:lpstr>3. Range check 1 nC beam, R = 1 nC</vt:lpstr>
      <vt:lpstr>3. Range check 1 nC beam, R = 10 nC</vt:lpstr>
      <vt:lpstr>3. Range check 1 nC beam, R = 100 nC</vt:lpstr>
      <vt:lpstr>3. Range check 1 nC beam, R = 1000 nC</vt:lpstr>
      <vt:lpstr>3. Range check 1 nC beam, R = 10.000 nC</vt:lpstr>
      <vt:lpstr>4. Minimum detectable signal ADC spectrum – raw data (5 ms), R = 10 nC</vt:lpstr>
      <vt:lpstr>4. Minimum detectable signal ADC spectrum – processed data (5 ms), R = 10 nC</vt:lpstr>
      <vt:lpstr>4. Minimum detectable signal Processed data – t = [1.6, 2.7] ms, R = 10 nC</vt:lpstr>
      <vt:lpstr>Summary  RT Development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GSI (HEST, HITRAP, CRYRING) &amp; FAIR HEBT DAQ Status &amp; Upgrades</dc:title>
  <dc:creator>Reiter, Andreas Dr.</dc:creator>
  <cp:lastModifiedBy>Reiter, Andreas Dr.</cp:lastModifiedBy>
  <cp:revision>1357</cp:revision>
  <cp:lastPrinted>2025-06-15T12:38:25Z</cp:lastPrinted>
  <dcterms:created xsi:type="dcterms:W3CDTF">2022-08-31T15:51:45Z</dcterms:created>
  <dcterms:modified xsi:type="dcterms:W3CDTF">2025-12-01T12:38:07Z</dcterms:modified>
</cp:coreProperties>
</file>