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58" r:id="rId5"/>
    <p:sldId id="267" r:id="rId6"/>
    <p:sldId id="266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6" y="9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2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5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99EB-E777-45D9-9345-127D8963CCA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165" y="240318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Collisions of Co-Circulating Heavy-Ion Beams in the ESR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4194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S.Litvinov</a:t>
            </a:r>
            <a:r>
              <a:rPr lang="en-US" sz="1600" dirty="0"/>
              <a:t> for the ESR team, </a:t>
            </a:r>
            <a:r>
              <a:rPr lang="en-GB" sz="1600" dirty="0"/>
              <a:t>December 1st, 2025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2A5E8-C1D6-CB8A-8848-EF439957152B}"/>
              </a:ext>
            </a:extLst>
          </p:cNvPr>
          <p:cNvSpPr txBox="1"/>
          <p:nvPr/>
        </p:nvSpPr>
        <p:spPr>
          <a:xfrm>
            <a:off x="258847" y="1015720"/>
            <a:ext cx="11545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Low-energy collisions near the Coulomb barrier between two highly charged heavy nuclei, co-circulating in a storage ring,</a:t>
            </a:r>
            <a:endParaRPr lang="ru-RU" dirty="0"/>
          </a:p>
          <a:p>
            <a:r>
              <a:rPr lang="en-GB" dirty="0"/>
              <a:t>offer a unique environment for studying phenomena that are inaccessible in fixed-target experiments:</a:t>
            </a:r>
            <a:endParaRPr lang="ru-RU" dirty="0"/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en-GB" dirty="0"/>
              <a:t>The formation of superheavy quasi-molecular states with total nuclear charge exceeding </a:t>
            </a:r>
            <a:r>
              <a:rPr lang="en-GB" dirty="0" err="1"/>
              <a:t>Z</a:t>
            </a:r>
            <a:r>
              <a:rPr lang="en-GB" baseline="-25000" dirty="0" err="1"/>
              <a:t>cr</a:t>
            </a:r>
            <a:r>
              <a:rPr lang="en-GB" baseline="-25000" dirty="0"/>
              <a:t>.</a:t>
            </a:r>
            <a:r>
              <a:rPr lang="en-GB" dirty="0"/>
              <a:t>​ ∼ 173, which can lead to </a:t>
            </a:r>
          </a:p>
          <a:p>
            <a:r>
              <a:rPr lang="en-GB" dirty="0"/>
              <a:t>spontaneous vacuum decay via electron-positron pair production.</a:t>
            </a:r>
          </a:p>
          <a:p>
            <a:endParaRPr lang="en-GB" dirty="0"/>
          </a:p>
          <a:p>
            <a:pPr marL="342900" indent="-342900">
              <a:buAutoNum type="arabicPeriod" startAt="2"/>
            </a:pPr>
            <a:r>
              <a:rPr lang="en-US" dirty="0"/>
              <a:t>Q</a:t>
            </a:r>
            <a:r>
              <a:rPr lang="en-GB" dirty="0" err="1"/>
              <a:t>uasi</a:t>
            </a:r>
            <a:r>
              <a:rPr lang="en-GB" dirty="0"/>
              <a:t>-molecular electron transfer between highly-charged ions, such as during</a:t>
            </a:r>
          </a:p>
          <a:p>
            <a:r>
              <a:rPr lang="en-GB" dirty="0"/>
              <a:t>collisions of H-like </a:t>
            </a:r>
            <a:r>
              <a:rPr lang="en-GB" baseline="30000" dirty="0"/>
              <a:t>238</a:t>
            </a:r>
            <a:r>
              <a:rPr lang="en-GB" dirty="0"/>
              <a:t>U</a:t>
            </a:r>
            <a:r>
              <a:rPr lang="en-GB" baseline="30000" dirty="0"/>
              <a:t>91+</a:t>
            </a:r>
            <a:r>
              <a:rPr lang="en-GB" dirty="0"/>
              <a:t> with bare </a:t>
            </a:r>
            <a:r>
              <a:rPr lang="en-GB" baseline="30000" dirty="0"/>
              <a:t>238</a:t>
            </a:r>
            <a:r>
              <a:rPr lang="en-GB" dirty="0"/>
              <a:t>U</a:t>
            </a:r>
            <a:r>
              <a:rPr lang="en-GB" baseline="30000" dirty="0"/>
              <a:t>92+</a:t>
            </a:r>
          </a:p>
          <a:p>
            <a:pPr marL="342900" indent="-342900">
              <a:buAutoNum type="arabicPeriod" startAt="2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03039-B512-1543-A2C3-D6A1905156A3}"/>
              </a:ext>
            </a:extLst>
          </p:cNvPr>
          <p:cNvSpPr/>
          <p:nvPr/>
        </p:nvSpPr>
        <p:spPr>
          <a:xfrm>
            <a:off x="140165" y="3426049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2 ways to get collision</a:t>
            </a:r>
            <a:r>
              <a:rPr lang="en-US" sz="2800" b="1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61F1C-58E8-DE75-2ECD-3CCEA03C2AB3}"/>
              </a:ext>
            </a:extLst>
          </p:cNvPr>
          <p:cNvSpPr txBox="1"/>
          <p:nvPr/>
        </p:nvSpPr>
        <p:spPr>
          <a:xfrm>
            <a:off x="64523" y="4049817"/>
            <a:ext cx="12038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Co-circulating beams on separate orbits, with slightly different momenta,</a:t>
            </a:r>
          </a:p>
          <a:p>
            <a:r>
              <a:rPr lang="en-GB" dirty="0"/>
              <a:t>intersecting at a designated point using a</a:t>
            </a:r>
            <a:r>
              <a:rPr lang="en-US" dirty="0"/>
              <a:t> s</a:t>
            </a:r>
            <a:r>
              <a:rPr lang="en-GB" dirty="0" err="1"/>
              <a:t>pecial</a:t>
            </a:r>
            <a:r>
              <a:rPr lang="en-GB" dirty="0"/>
              <a:t> ion-optical</a:t>
            </a:r>
            <a:r>
              <a:rPr lang="ru-RU" dirty="0"/>
              <a:t> </a:t>
            </a:r>
            <a:r>
              <a:rPr lang="en-US" dirty="0"/>
              <a:t>setting</a:t>
            </a:r>
            <a:r>
              <a:rPr lang="en-GB" dirty="0"/>
              <a:t>,</a:t>
            </a:r>
          </a:p>
          <a:p>
            <a:r>
              <a:rPr lang="en-GB" dirty="0"/>
              <a:t>proposed by B. Franzke 40 years ago.</a:t>
            </a:r>
          </a:p>
          <a:p>
            <a:endParaRPr lang="ru-RU" dirty="0"/>
          </a:p>
          <a:p>
            <a:pPr marL="342900" indent="-342900">
              <a:buAutoNum type="arabicPeriod" startAt="2"/>
            </a:pPr>
            <a:r>
              <a:rPr lang="en-US" dirty="0"/>
              <a:t>Merged </a:t>
            </a:r>
            <a:r>
              <a:rPr lang="en-GB" dirty="0"/>
              <a:t>beams co-moving along the same closed orbit but with different velocities —</a:t>
            </a:r>
          </a:p>
          <a:p>
            <a:r>
              <a:rPr lang="en-GB" dirty="0"/>
              <a:t>an experiment </a:t>
            </a:r>
            <a:r>
              <a:rPr lang="en-US" dirty="0"/>
              <a:t>envisioned</a:t>
            </a:r>
            <a:r>
              <a:rPr lang="en-GB" dirty="0"/>
              <a:t> for many</a:t>
            </a:r>
            <a:r>
              <a:rPr lang="en-US" dirty="0"/>
              <a:t> </a:t>
            </a:r>
            <a:r>
              <a:rPr lang="en-GB" dirty="0"/>
              <a:t>years by M. Steck and only made possible in 2025.</a:t>
            </a:r>
            <a:br>
              <a:rPr lang="en-GB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0CE785-941D-544C-A2E5-0B266414A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26" r="-28639" b="-38"/>
          <a:stretch>
            <a:fillRect/>
          </a:stretch>
        </p:blipFill>
        <p:spPr>
          <a:xfrm>
            <a:off x="8559400" y="2311400"/>
            <a:ext cx="562867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4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2" y="575558"/>
            <a:ext cx="2637252" cy="2636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78" y="666754"/>
            <a:ext cx="1580413" cy="225337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21" idx="3"/>
          </p:cNvCxnSpPr>
          <p:nvPr/>
        </p:nvCxnSpPr>
        <p:spPr>
          <a:xfrm>
            <a:off x="4327529" y="1885581"/>
            <a:ext cx="5877549" cy="797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723440-CFF2-0524-B3F0-E56E77DB00AF}"/>
              </a:ext>
            </a:extLst>
          </p:cNvPr>
          <p:cNvSpPr txBox="1"/>
          <p:nvPr/>
        </p:nvSpPr>
        <p:spPr>
          <a:xfrm>
            <a:off x="3291004" y="9637"/>
            <a:ext cx="5825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Experimental Concept (Gold example)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87769" y="1712045"/>
            <a:ext cx="139760" cy="3470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63393" y="1285528"/>
            <a:ext cx="1588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100 mg Cu stripper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0056" y="1966988"/>
            <a:ext cx="167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</a:t>
            </a:r>
            <a:r>
              <a:rPr lang="el-G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79+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9806" y="288916"/>
            <a:ext cx="185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</a:t>
            </a:r>
            <a:r>
              <a:rPr lang="el-G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79+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stCxn id="4" idx="3"/>
            <a:endCxn id="21" idx="1"/>
          </p:cNvCxnSpPr>
          <p:nvPr/>
        </p:nvCxnSpPr>
        <p:spPr>
          <a:xfrm flipV="1">
            <a:off x="2891644" y="1885581"/>
            <a:ext cx="1296125" cy="797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4392" y="256112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406.6 MeV/u (for 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79+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8354" y="3331489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398.1 MeV/u (for 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78+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4036" y="1526184"/>
            <a:ext cx="860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82060" y="3396028"/>
            <a:ext cx="6680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identical ESR and SIS18 patterns were prepared, forming two</a:t>
            </a:r>
          </a:p>
          <a:p>
            <a:r>
              <a:rPr lang="en-US" dirty="0"/>
              <a:t>      SIS18-ESR chains.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SIS18 energy of the first chain was set to inject and store</a:t>
            </a:r>
            <a:r>
              <a:rPr lang="ru-RU" dirty="0"/>
              <a:t> </a:t>
            </a:r>
            <a:r>
              <a:rPr lang="en-US" dirty="0"/>
              <a:t>bare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ions in the ESR.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SIS18 energy of the second chain was set to store H-like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78+</a:t>
            </a:r>
            <a:r>
              <a:rPr lang="en-US" dirty="0"/>
              <a:t> ions, keeping the magnetic rigidity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TE-ESR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const</a:t>
            </a: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(corresponding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79+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downstream of the stripper</a:t>
            </a:r>
            <a:r>
              <a:rPr lang="en-US" dirty="0"/>
              <a:t>.</a:t>
            </a: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preparing the beam setup with the individual chains, the two SIS18-ESR chains were operated sequentially.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inject and store both beams in sequence, a feature of Storage Ring Mode was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endParaRPr lang="en-GB" dirty="0"/>
          </a:p>
          <a:p>
            <a:endParaRPr lang="en-US" baseline="30000" dirty="0"/>
          </a:p>
          <a:p>
            <a:endParaRPr lang="en-US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8CAC1A-7F2C-144C-3F5D-00266E4A4DCD}"/>
              </a:ext>
            </a:extLst>
          </p:cNvPr>
          <p:cNvGrpSpPr/>
          <p:nvPr/>
        </p:nvGrpSpPr>
        <p:grpSpPr>
          <a:xfrm>
            <a:off x="6680247" y="3174469"/>
            <a:ext cx="5429693" cy="3578158"/>
            <a:chOff x="649647" y="3438486"/>
            <a:chExt cx="6009448" cy="32431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419FA7-E052-EE2D-65A0-F7237C12C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47" y="3438486"/>
              <a:ext cx="5917374" cy="313761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648123-A20B-79C4-6237-35553C749375}"/>
                </a:ext>
              </a:extLst>
            </p:cNvPr>
            <p:cNvSpPr/>
            <p:nvPr/>
          </p:nvSpPr>
          <p:spPr>
            <a:xfrm>
              <a:off x="3314965" y="3678746"/>
              <a:ext cx="1264722" cy="110652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C575C-0607-BB73-28F5-DC8CFC9DFCC2}"/>
                </a:ext>
              </a:extLst>
            </p:cNvPr>
            <p:cNvSpPr/>
            <p:nvPr/>
          </p:nvSpPr>
          <p:spPr>
            <a:xfrm>
              <a:off x="1082259" y="5677608"/>
              <a:ext cx="1163265" cy="1004005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554579-0C9E-9BEC-BEB4-BA05891EAC64}"/>
                </a:ext>
              </a:extLst>
            </p:cNvPr>
            <p:cNvCxnSpPr>
              <a:cxnSpLocks/>
              <a:stCxn id="8" idx="3"/>
              <a:endCxn id="9" idx="7"/>
            </p:cNvCxnSpPr>
            <p:nvPr/>
          </p:nvCxnSpPr>
          <p:spPr>
            <a:xfrm flipH="1">
              <a:off x="2075168" y="4623221"/>
              <a:ext cx="1425011" cy="1201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45A6A8-10B3-9FFE-2949-47313A358135}"/>
                </a:ext>
              </a:extLst>
            </p:cNvPr>
            <p:cNvCxnSpPr/>
            <p:nvPr/>
          </p:nvCxnSpPr>
          <p:spPr>
            <a:xfrm>
              <a:off x="3640962" y="4107243"/>
              <a:ext cx="686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B24CE4-2340-ABF1-A194-F2F46029C565}"/>
                </a:ext>
              </a:extLst>
            </p:cNvPr>
            <p:cNvSpPr/>
            <p:nvPr/>
          </p:nvSpPr>
          <p:spPr>
            <a:xfrm>
              <a:off x="5394373" y="3622146"/>
              <a:ext cx="1264722" cy="110652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F7FA68-715B-215F-1836-3A2D4BDEA97E}"/>
                </a:ext>
              </a:extLst>
            </p:cNvPr>
            <p:cNvSpPr/>
            <p:nvPr/>
          </p:nvSpPr>
          <p:spPr>
            <a:xfrm>
              <a:off x="2203646" y="5670641"/>
              <a:ext cx="1163265" cy="1004005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48E53E-EEAA-CCBA-23D1-29C465EA34D8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H="1">
              <a:off x="3314965" y="4566621"/>
              <a:ext cx="2264622" cy="1351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F30454-AE58-23EE-79B1-D1CAFE22A30D}"/>
                </a:ext>
              </a:extLst>
            </p:cNvPr>
            <p:cNvCxnSpPr/>
            <p:nvPr/>
          </p:nvCxnSpPr>
          <p:spPr>
            <a:xfrm>
              <a:off x="5743074" y="4130140"/>
              <a:ext cx="686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77B48-2866-FD7F-C19C-841375F852E9}"/>
              </a:ext>
            </a:extLst>
          </p:cNvPr>
          <p:cNvGrpSpPr/>
          <p:nvPr/>
        </p:nvGrpSpPr>
        <p:grpSpPr>
          <a:xfrm>
            <a:off x="5887020" y="1509931"/>
            <a:ext cx="1849382" cy="318670"/>
            <a:chOff x="5314623" y="1511798"/>
            <a:chExt cx="1849382" cy="3186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2FB832-BF95-F8C9-7796-C4A82386B387}"/>
                </a:ext>
              </a:extLst>
            </p:cNvPr>
            <p:cNvSpPr txBox="1"/>
            <p:nvPr/>
          </p:nvSpPr>
          <p:spPr>
            <a:xfrm>
              <a:off x="5314623" y="1522691"/>
              <a:ext cx="860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197</a:t>
              </a:r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</a:t>
              </a:r>
              <a:r>
                <a:rPr lang="ru-RU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</a:t>
              </a:r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91E948-C5D1-19A2-4EB6-04520608EA6D}"/>
                </a:ext>
              </a:extLst>
            </p:cNvPr>
            <p:cNvSpPr txBox="1"/>
            <p:nvPr/>
          </p:nvSpPr>
          <p:spPr>
            <a:xfrm>
              <a:off x="6303081" y="1516899"/>
              <a:ext cx="860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197</a:t>
              </a:r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</a:t>
              </a:r>
              <a:r>
                <a:rPr lang="ru-RU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79</a:t>
              </a:r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4EB692-4A3F-705B-5011-B4B98C79FE4C}"/>
                </a:ext>
              </a:extLst>
            </p:cNvPr>
            <p:cNvSpPr txBox="1"/>
            <p:nvPr/>
          </p:nvSpPr>
          <p:spPr>
            <a:xfrm>
              <a:off x="6003064" y="1511798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21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B723440-CFF2-0524-B3F0-E56E77DB00AF}"/>
              </a:ext>
            </a:extLst>
          </p:cNvPr>
          <p:cNvSpPr txBox="1"/>
          <p:nvPr/>
        </p:nvSpPr>
        <p:spPr>
          <a:xfrm>
            <a:off x="4179267" y="-62734"/>
            <a:ext cx="380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Running 2 ESR together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32" y="425763"/>
            <a:ext cx="6649769" cy="38690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34" y="4532711"/>
            <a:ext cx="5417880" cy="2121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6" y="4532710"/>
            <a:ext cx="5417880" cy="21217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494936" y="5109281"/>
            <a:ext cx="50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6767809" y="5109281"/>
            <a:ext cx="50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11111766" y="5062560"/>
            <a:ext cx="59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4885066" y="5125955"/>
            <a:ext cx="59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2307346" y="5224236"/>
            <a:ext cx="7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ESR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8839439" y="5224236"/>
            <a:ext cx="7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ESR 2</a:t>
            </a:r>
          </a:p>
        </p:txBody>
      </p:sp>
      <p:sp>
        <p:nvSpPr>
          <p:cNvPr id="6" name="Oval 5"/>
          <p:cNvSpPr/>
          <p:nvPr/>
        </p:nvSpPr>
        <p:spPr>
          <a:xfrm>
            <a:off x="4151509" y="4374092"/>
            <a:ext cx="3864509" cy="2280335"/>
          </a:xfrm>
          <a:prstGeom prst="ellipse">
            <a:avLst/>
          </a:prstGeom>
          <a:solidFill>
            <a:srgbClr val="FFC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5C7EF7-A2E3-68D4-71DF-63BB7984061E}"/>
              </a:ext>
            </a:extLst>
          </p:cNvPr>
          <p:cNvSpPr/>
          <p:nvPr/>
        </p:nvSpPr>
        <p:spPr>
          <a:xfrm>
            <a:off x="356766" y="4532710"/>
            <a:ext cx="1173895" cy="2016359"/>
          </a:xfrm>
          <a:prstGeom prst="ellipse">
            <a:avLst/>
          </a:prstGeom>
          <a:solidFill>
            <a:srgbClr val="FFC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45F75A-928E-6FB6-D24C-C1ACD3C54874}"/>
              </a:ext>
            </a:extLst>
          </p:cNvPr>
          <p:cNvSpPr/>
          <p:nvPr/>
        </p:nvSpPr>
        <p:spPr>
          <a:xfrm>
            <a:off x="10636867" y="4453402"/>
            <a:ext cx="1196352" cy="2095667"/>
          </a:xfrm>
          <a:prstGeom prst="ellipse">
            <a:avLst/>
          </a:prstGeom>
          <a:solidFill>
            <a:srgbClr val="FFC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41BB2-EEA2-88E5-0F89-CE1D4841CAB3}"/>
              </a:ext>
            </a:extLst>
          </p:cNvPr>
          <p:cNvSpPr txBox="1"/>
          <p:nvPr/>
        </p:nvSpPr>
        <p:spPr>
          <a:xfrm>
            <a:off x="7019160" y="3059668"/>
            <a:ext cx="7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ESR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20F8A-FB66-9C22-1F90-29A92C43E979}"/>
              </a:ext>
            </a:extLst>
          </p:cNvPr>
          <p:cNvSpPr txBox="1"/>
          <p:nvPr/>
        </p:nvSpPr>
        <p:spPr>
          <a:xfrm>
            <a:off x="10285168" y="3059668"/>
            <a:ext cx="7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ESR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335BB-8932-55E5-3C18-ADBA78DD2B37}"/>
              </a:ext>
            </a:extLst>
          </p:cNvPr>
          <p:cNvSpPr txBox="1"/>
          <p:nvPr/>
        </p:nvSpPr>
        <p:spPr>
          <a:xfrm>
            <a:off x="0" y="727434"/>
            <a:ext cx="66802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="1" dirty="0"/>
              <a:t> Pre</a:t>
            </a:r>
            <a:r>
              <a:rPr lang="ru-RU" b="1" dirty="0"/>
              <a:t>-</a:t>
            </a:r>
            <a:r>
              <a:rPr lang="en-US" dirty="0"/>
              <a:t> and </a:t>
            </a:r>
            <a:r>
              <a:rPr lang="en-US" b="1" dirty="0"/>
              <a:t>Post</a:t>
            </a:r>
            <a:r>
              <a:rPr lang="ru-RU" b="1" dirty="0"/>
              <a:t>-</a:t>
            </a:r>
            <a:r>
              <a:rPr lang="en-US" dirty="0"/>
              <a:t> beam processes are responsible for</a:t>
            </a:r>
          </a:p>
          <a:p>
            <a:r>
              <a:rPr lang="en-US" dirty="0"/>
              <a:t>ramping the ESR up to the injection level and back down.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skipping the Pre- and Post- of the ESR cycle while</a:t>
            </a:r>
          </a:p>
          <a:p>
            <a:r>
              <a:rPr lang="en-US" dirty="0"/>
              <a:t>one beam is already stored in the ring, the second beam</a:t>
            </a:r>
          </a:p>
          <a:p>
            <a:r>
              <a:rPr lang="en-US" dirty="0"/>
              <a:t>can be stored  together with the first.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endParaRPr lang="en-GB" dirty="0"/>
          </a:p>
          <a:p>
            <a:endParaRPr lang="en-US" baseline="30000" dirty="0"/>
          </a:p>
          <a:p>
            <a:endParaRPr lang="en-US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DBA9E91-AD6A-F4B4-DEB2-E1C28C7CE408}"/>
              </a:ext>
            </a:extLst>
          </p:cNvPr>
          <p:cNvCxnSpPr/>
          <p:nvPr/>
        </p:nvCxnSpPr>
        <p:spPr>
          <a:xfrm flipH="1">
            <a:off x="6504972" y="2199190"/>
            <a:ext cx="1655180" cy="2254212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103F94E-0418-E5F6-91AA-F92006EA06F0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7450074" y="1233167"/>
            <a:ext cx="2783440" cy="3474872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EE2D9DD-52AC-976A-D248-EEFD0368F555}"/>
              </a:ext>
            </a:extLst>
          </p:cNvPr>
          <p:cNvCxnSpPr>
            <a:cxnSpLocks/>
          </p:cNvCxnSpPr>
          <p:nvPr/>
        </p:nvCxnSpPr>
        <p:spPr>
          <a:xfrm flipH="1">
            <a:off x="1530661" y="1092118"/>
            <a:ext cx="5297360" cy="4501450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6041BA5-69D8-0840-3DD1-3C89843ABF4D}"/>
              </a:ext>
            </a:extLst>
          </p:cNvPr>
          <p:cNvCxnSpPr>
            <a:cxnSpLocks/>
          </p:cNvCxnSpPr>
          <p:nvPr/>
        </p:nvCxnSpPr>
        <p:spPr>
          <a:xfrm>
            <a:off x="10811963" y="2666229"/>
            <a:ext cx="598158" cy="1887898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5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69FB-48AE-6BD2-1EC0-8E1D0CFA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C6947-520D-2591-DEAD-281DE70E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9" y="1064714"/>
            <a:ext cx="6261100" cy="420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723440-CFF2-0524-B3F0-E56E77DB00AF}"/>
              </a:ext>
            </a:extLst>
          </p:cNvPr>
          <p:cNvSpPr txBox="1"/>
          <p:nvPr/>
        </p:nvSpPr>
        <p:spPr>
          <a:xfrm>
            <a:off x="4914171" y="0"/>
            <a:ext cx="2991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Experiment (Gold)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9A0436-A229-A97C-5AA0-098869CD9565}"/>
                  </a:ext>
                </a:extLst>
              </p:cNvPr>
              <p:cNvSpPr txBox="1"/>
              <p:nvPr/>
            </p:nvSpPr>
            <p:spPr>
              <a:xfrm>
                <a:off x="6409869" y="1064714"/>
                <a:ext cx="5845190" cy="3293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Bare </a:t>
                </a:r>
                <a:r>
                  <a:rPr lang="en-US" sz="1600" baseline="30000" dirty="0"/>
                  <a:t>197</a:t>
                </a:r>
                <a:r>
                  <a:rPr lang="en-US" sz="1600" dirty="0"/>
                  <a:t>Au</a:t>
                </a:r>
                <a:r>
                  <a:rPr lang="en-US" sz="1600" baseline="30000" dirty="0"/>
                  <a:t>79+  </a:t>
                </a:r>
                <a:r>
                  <a:rPr lang="en-US" sz="1600" dirty="0"/>
                  <a:t>(</a:t>
                </a:r>
                <a:r>
                  <a:rPr lang="en-US" sz="1600" b="1" dirty="0"/>
                  <a:t>E= 400 MeV/u</a:t>
                </a:r>
                <a:r>
                  <a:rPr lang="en-US" sz="1600" dirty="0"/>
                  <a:t>) and H-like </a:t>
                </a:r>
                <a:r>
                  <a:rPr lang="en-US" sz="1600" baseline="30000" dirty="0"/>
                  <a:t>197</a:t>
                </a:r>
                <a:r>
                  <a:rPr lang="en-US" sz="1600" dirty="0"/>
                  <a:t>Au</a:t>
                </a:r>
                <a:r>
                  <a:rPr lang="en-US" sz="1600" baseline="30000" dirty="0"/>
                  <a:t>78+ </a:t>
                </a:r>
                <a:r>
                  <a:rPr lang="en-US" sz="1600" dirty="0"/>
                  <a:t>(</a:t>
                </a:r>
                <a:r>
                  <a:rPr lang="en-US" sz="1600" b="1" dirty="0"/>
                  <a:t>E= 392 MeV/u</a:t>
                </a:r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      beams were stored simultaneously in the ESR. </a:t>
                </a:r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two beams could be cooled and bunched alternately</a:t>
                </a:r>
                <a:r>
                  <a:rPr lang="de-DE" sz="1600" dirty="0"/>
                  <a:t>.</a:t>
                </a:r>
              </a:p>
              <a:p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Co-</a:t>
                </a:r>
                <a:r>
                  <a:rPr lang="de-DE" sz="1600" dirty="0" err="1"/>
                  <a:t>circulation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both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beams</a:t>
                </a:r>
                <a:r>
                  <a:rPr lang="de-DE" sz="1600" dirty="0"/>
                  <a:t> on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same </a:t>
                </a:r>
                <a:r>
                  <a:rPr lang="de-DE" sz="1600" dirty="0" err="1"/>
                  <a:t>orbit</a:t>
                </a:r>
                <a:r>
                  <a:rPr lang="de-DE" sz="1600" dirty="0"/>
                  <a:t> was </a:t>
                </a:r>
                <a:r>
                  <a:rPr lang="de-DE" sz="1600" dirty="0" err="1"/>
                  <a:t>confirmed</a:t>
                </a:r>
                <a:endParaRPr lang="de-DE" sz="1600" dirty="0"/>
              </a:p>
              <a:p>
                <a:r>
                  <a:rPr lang="de-DE" sz="1600" dirty="0"/>
                  <a:t>      </a:t>
                </a:r>
                <a:r>
                  <a:rPr lang="de-DE" sz="1600" dirty="0" err="1"/>
                  <a:t>by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scraping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them</a:t>
                </a:r>
                <a:r>
                  <a:rPr lang="de-DE" sz="1600" dirty="0"/>
                  <a:t> in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straight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section</a:t>
                </a:r>
                <a:r>
                  <a:rPr lang="de-DE" sz="1600" dirty="0"/>
                  <a:t> and in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arc</a:t>
                </a:r>
                <a:r>
                  <a:rPr lang="de-DE" sz="1600" dirty="0"/>
                  <a:t>.</a:t>
                </a:r>
              </a:p>
              <a:p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The center-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-</a:t>
                </a:r>
                <a:r>
                  <a:rPr lang="de-DE" sz="1600" dirty="0" err="1"/>
                  <a:t>mass</a:t>
                </a:r>
                <a:r>
                  <a:rPr lang="de-DE" sz="1600" dirty="0"/>
                  <a:t> Interaction </a:t>
                </a:r>
                <a:r>
                  <a:rPr lang="de-DE" sz="1600" dirty="0" err="1"/>
                  <a:t>energy</a:t>
                </a:r>
                <a:r>
                  <a:rPr lang="de-DE" sz="1600" dirty="0"/>
                  <a:t> was </a:t>
                </a:r>
                <a:r>
                  <a:rPr lang="de-DE" sz="1600" b="1" dirty="0" err="1"/>
                  <a:t>W</a:t>
                </a:r>
                <a:r>
                  <a:rPr lang="de-DE" sz="1600" b="1" baseline="-25000" dirty="0" err="1"/>
                  <a:t>cm</a:t>
                </a:r>
                <a:r>
                  <a:rPr lang="de-DE" sz="1600" b="1" baseline="-25000" dirty="0"/>
                  <a:t> </a:t>
                </a:r>
                <a14:m>
                  <m:oMath xmlns:m="http://schemas.openxmlformats.org/officeDocument/2006/math">
                    <m:r>
                      <a:rPr lang="ar-AE" sz="1600" b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dirty="0"/>
                  <a:t>3.4 MeV</a:t>
                </a:r>
                <a:r>
                  <a:rPr lang="de-DE" sz="1600" dirty="0"/>
                  <a:t>,</a:t>
                </a:r>
              </a:p>
              <a:p>
                <a:r>
                  <a:rPr lang="de-DE" sz="1600" dirty="0"/>
                  <a:t>       </a:t>
                </a:r>
                <a:r>
                  <a:rPr lang="de-DE" sz="1600" dirty="0" err="1"/>
                  <a:t>far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below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Coulomb </a:t>
                </a:r>
                <a:r>
                  <a:rPr lang="de-DE" sz="1600" dirty="0" err="1"/>
                  <a:t>barrier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about</a:t>
                </a:r>
                <a:r>
                  <a:rPr lang="de-DE" sz="1600" dirty="0"/>
                  <a:t> </a:t>
                </a:r>
                <a:r>
                  <a:rPr lang="de-DE" sz="1600" b="1" dirty="0"/>
                  <a:t>635 MeV</a:t>
                </a:r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 evidence of co-collisions was observed</a:t>
                </a:r>
                <a:r>
                  <a:rPr lang="ru-RU" sz="1600" dirty="0"/>
                  <a:t>.</a:t>
                </a: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9A0436-A229-A97C-5AA0-098869CD9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869" y="1064714"/>
                <a:ext cx="5845190" cy="3293209"/>
              </a:xfrm>
              <a:prstGeom prst="rect">
                <a:avLst/>
              </a:prstGeom>
              <a:blipFill>
                <a:blip r:embed="rId3"/>
                <a:stretch>
                  <a:fillRect l="-434" t="-7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37E155A-2A29-887D-4BDF-10B7D52E5D5A}"/>
              </a:ext>
            </a:extLst>
          </p:cNvPr>
          <p:cNvSpPr txBox="1"/>
          <p:nvPr/>
        </p:nvSpPr>
        <p:spPr>
          <a:xfrm>
            <a:off x="4079530" y="5340849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197</a:t>
            </a:r>
            <a:r>
              <a:rPr lang="en-US" b="1" dirty="0">
                <a:solidFill>
                  <a:schemeClr val="bg1"/>
                </a:solidFill>
              </a:rPr>
              <a:t>Au</a:t>
            </a:r>
            <a:r>
              <a:rPr lang="en-US" b="1" baseline="30000" dirty="0">
                <a:solidFill>
                  <a:schemeClr val="bg1"/>
                </a:solidFill>
              </a:rPr>
              <a:t>79+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56A448-B2D2-C982-ABB0-E92D8775A74A}"/>
              </a:ext>
            </a:extLst>
          </p:cNvPr>
          <p:cNvSpPr txBox="1"/>
          <p:nvPr/>
        </p:nvSpPr>
        <p:spPr>
          <a:xfrm>
            <a:off x="345730" y="542395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197</a:t>
            </a:r>
            <a:r>
              <a:rPr lang="en-US" b="1" dirty="0">
                <a:solidFill>
                  <a:schemeClr val="bg1"/>
                </a:solidFill>
              </a:rPr>
              <a:t>Au</a:t>
            </a:r>
            <a:r>
              <a:rPr lang="en-US" b="1" baseline="30000" dirty="0">
                <a:solidFill>
                  <a:schemeClr val="bg1"/>
                </a:solidFill>
              </a:rPr>
              <a:t>78+</a:t>
            </a:r>
            <a:r>
              <a:rPr lang="en-US" sz="1600" b="1" baseline="30000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6667387" y="6519446"/>
            <a:ext cx="562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</a:t>
            </a:r>
            <a:r>
              <a:rPr lang="en-GB" sz="1600" dirty="0"/>
              <a:t> The experiment was performed during the night of 4 May 2025.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366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F9C19-C36D-6683-21DA-36527DE50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913339-7388-15AF-2F86-6100F153AB59}"/>
              </a:ext>
            </a:extLst>
          </p:cNvPr>
          <p:cNvSpPr txBox="1"/>
          <p:nvPr/>
        </p:nvSpPr>
        <p:spPr>
          <a:xfrm>
            <a:off x="4916459" y="-66767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Experiment (Uranium)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A22E40-F02A-A2E3-D701-468972AB763D}"/>
              </a:ext>
            </a:extLst>
          </p:cNvPr>
          <p:cNvSpPr txBox="1"/>
          <p:nvPr/>
        </p:nvSpPr>
        <p:spPr>
          <a:xfrm>
            <a:off x="4079530" y="5340849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197</a:t>
            </a:r>
            <a:r>
              <a:rPr lang="en-US" b="1" dirty="0">
                <a:solidFill>
                  <a:schemeClr val="bg1"/>
                </a:solidFill>
              </a:rPr>
              <a:t>Au</a:t>
            </a:r>
            <a:r>
              <a:rPr lang="en-US" b="1" baseline="30000" dirty="0">
                <a:solidFill>
                  <a:schemeClr val="bg1"/>
                </a:solidFill>
              </a:rPr>
              <a:t>79+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EC3F8-F2B2-BB90-C4D4-3CD1080005D3}"/>
              </a:ext>
            </a:extLst>
          </p:cNvPr>
          <p:cNvSpPr txBox="1"/>
          <p:nvPr/>
        </p:nvSpPr>
        <p:spPr>
          <a:xfrm>
            <a:off x="345730" y="542395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197</a:t>
            </a:r>
            <a:r>
              <a:rPr lang="en-US" b="1" dirty="0">
                <a:solidFill>
                  <a:schemeClr val="bg1"/>
                </a:solidFill>
              </a:rPr>
              <a:t>Au</a:t>
            </a:r>
            <a:r>
              <a:rPr lang="en-US" b="1" baseline="30000" dirty="0">
                <a:solidFill>
                  <a:schemeClr val="bg1"/>
                </a:solidFill>
              </a:rPr>
              <a:t>78+</a:t>
            </a:r>
            <a:r>
              <a:rPr lang="en-US" sz="1600" b="1" baseline="30000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BE4057F-6D3E-FC83-CEBB-D76ADDBE629A}"/>
              </a:ext>
            </a:extLst>
          </p:cNvPr>
          <p:cNvSpPr txBox="1"/>
          <p:nvPr/>
        </p:nvSpPr>
        <p:spPr>
          <a:xfrm>
            <a:off x="6255951" y="6519446"/>
            <a:ext cx="5936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</a:t>
            </a:r>
            <a:r>
              <a:rPr lang="en-GB" sz="1600" dirty="0"/>
              <a:t> The experiment was performed during the evening of 15 June 2025.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9E52A-B8DF-C530-E0E3-4AD51E3E0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0" y="281198"/>
            <a:ext cx="2637252" cy="2636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6136CF-E167-25C1-B7FD-7F726779D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102158"/>
            <a:ext cx="1580413" cy="22533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950A5B-FA6C-30BD-0DAA-4C7DA1958CF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246507" y="1591221"/>
            <a:ext cx="6159841" cy="3672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CA2E3AF-77A5-782A-C555-8DBAC961BB9D}"/>
              </a:ext>
            </a:extLst>
          </p:cNvPr>
          <p:cNvSpPr/>
          <p:nvPr/>
        </p:nvSpPr>
        <p:spPr>
          <a:xfrm>
            <a:off x="4106747" y="1417685"/>
            <a:ext cx="139760" cy="3470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FC5F3-5A4B-9C52-0DC5-6474A7D87849}"/>
              </a:ext>
            </a:extLst>
          </p:cNvPr>
          <p:cNvSpPr txBox="1"/>
          <p:nvPr/>
        </p:nvSpPr>
        <p:spPr>
          <a:xfrm>
            <a:off x="3382371" y="991168"/>
            <a:ext cx="1588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100 mg Cu stripper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549D6C-4B50-2FD5-F1B7-A2A7C4FAB8F9}"/>
              </a:ext>
            </a:extLst>
          </p:cNvPr>
          <p:cNvSpPr txBox="1"/>
          <p:nvPr/>
        </p:nvSpPr>
        <p:spPr>
          <a:xfrm>
            <a:off x="8582644" y="1164391"/>
            <a:ext cx="1823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</a:t>
            </a:r>
            <a:r>
              <a:rPr lang="el-G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const (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92+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D61B8A-4C7F-A107-29FC-365C68683D30}"/>
              </a:ext>
            </a:extLst>
          </p:cNvPr>
          <p:cNvCxnSpPr>
            <a:stCxn id="2" idx="3"/>
            <a:endCxn id="8" idx="1"/>
          </p:cNvCxnSpPr>
          <p:nvPr/>
        </p:nvCxnSpPr>
        <p:spPr>
          <a:xfrm flipV="1">
            <a:off x="2810622" y="1591221"/>
            <a:ext cx="1296125" cy="797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D87D9B-96B0-4A0D-6110-3E5E5DCC0BB7}"/>
              </a:ext>
            </a:extLst>
          </p:cNvPr>
          <p:cNvSpPr txBox="1"/>
          <p:nvPr/>
        </p:nvSpPr>
        <p:spPr>
          <a:xfrm>
            <a:off x="1943151" y="123236"/>
            <a:ext cx="2626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407.4 MeV/u (for 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92+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2A3B6-FF10-BD08-FD65-47DC37294ACE}"/>
              </a:ext>
            </a:extLst>
          </p:cNvPr>
          <p:cNvSpPr txBox="1"/>
          <p:nvPr/>
        </p:nvSpPr>
        <p:spPr>
          <a:xfrm>
            <a:off x="157332" y="3037129"/>
            <a:ext cx="2626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</a:t>
            </a:r>
            <a:r>
              <a: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400.1 MeV/u (for 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91+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B78B40-4E18-81E4-DBBC-2157BD1C656A}"/>
              </a:ext>
            </a:extLst>
          </p:cNvPr>
          <p:cNvSpPr txBox="1"/>
          <p:nvPr/>
        </p:nvSpPr>
        <p:spPr>
          <a:xfrm>
            <a:off x="3013014" y="1231824"/>
            <a:ext cx="860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777BCD-EA30-39F6-2B35-557FB5D5936B}"/>
              </a:ext>
            </a:extLst>
          </p:cNvPr>
          <p:cNvGrpSpPr/>
          <p:nvPr/>
        </p:nvGrpSpPr>
        <p:grpSpPr>
          <a:xfrm>
            <a:off x="5942555" y="1215571"/>
            <a:ext cx="1682422" cy="324030"/>
            <a:chOff x="5451180" y="1511798"/>
            <a:chExt cx="1682422" cy="3240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94FB2E-E7D2-6033-12E9-7F17770F54D0}"/>
                </a:ext>
              </a:extLst>
            </p:cNvPr>
            <p:cNvSpPr txBox="1"/>
            <p:nvPr/>
          </p:nvSpPr>
          <p:spPr>
            <a:xfrm>
              <a:off x="5451180" y="1525073"/>
              <a:ext cx="860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238</a:t>
              </a:r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91+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9ED493-EB07-C6D2-7977-3CD0BA0857E3}"/>
                </a:ext>
              </a:extLst>
            </p:cNvPr>
            <p:cNvSpPr txBox="1"/>
            <p:nvPr/>
          </p:nvSpPr>
          <p:spPr>
            <a:xfrm>
              <a:off x="6272678" y="1528051"/>
              <a:ext cx="860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238</a:t>
              </a:r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92+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85CFB-405E-4CCA-4EDA-240157CD90AE}"/>
                </a:ext>
              </a:extLst>
            </p:cNvPr>
            <p:cNvSpPr txBox="1"/>
            <p:nvPr/>
          </p:nvSpPr>
          <p:spPr>
            <a:xfrm>
              <a:off x="6003064" y="1511798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B65792-1E08-5CBD-1531-B99F43D18E0B}"/>
              </a:ext>
            </a:extLst>
          </p:cNvPr>
          <p:cNvSpPr txBox="1"/>
          <p:nvPr/>
        </p:nvSpPr>
        <p:spPr>
          <a:xfrm>
            <a:off x="5852201" y="1661735"/>
            <a:ext cx="1582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B</a:t>
            </a:r>
            <a:r>
              <a:rPr lang="el-G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const (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92+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6E6601-6436-1E75-0DD9-0B7C52CD156E}"/>
                  </a:ext>
                </a:extLst>
              </p:cNvPr>
              <p:cNvSpPr txBox="1"/>
              <p:nvPr/>
            </p:nvSpPr>
            <p:spPr>
              <a:xfrm>
                <a:off x="112841" y="3571134"/>
                <a:ext cx="5925020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Bare </a:t>
                </a:r>
                <a:r>
                  <a:rPr lang="en-US" sz="1600" baseline="30000" dirty="0"/>
                  <a:t>238</a:t>
                </a:r>
                <a:r>
                  <a:rPr lang="en-US" sz="1600" dirty="0"/>
                  <a:t>U</a:t>
                </a:r>
                <a:r>
                  <a:rPr lang="en-US" sz="1600" baseline="30000" dirty="0"/>
                  <a:t>92+  </a:t>
                </a:r>
                <a:r>
                  <a:rPr lang="en-US" sz="1600" dirty="0"/>
                  <a:t>(</a:t>
                </a:r>
                <a:r>
                  <a:rPr lang="en-US" sz="1600" b="1" dirty="0"/>
                  <a:t>E= 400 MeV/u</a:t>
                </a:r>
                <a:r>
                  <a:rPr lang="en-US" sz="1600" dirty="0"/>
                  <a:t>) and H-like </a:t>
                </a:r>
                <a:r>
                  <a:rPr lang="en-US" sz="1600" baseline="30000" dirty="0"/>
                  <a:t>238</a:t>
                </a:r>
                <a:r>
                  <a:rPr lang="en-US" sz="1600" dirty="0"/>
                  <a:t>U</a:t>
                </a:r>
                <a:r>
                  <a:rPr lang="en-US" sz="1600" baseline="30000" dirty="0"/>
                  <a:t>91+ </a:t>
                </a:r>
                <a:r>
                  <a:rPr lang="en-US" sz="1600" dirty="0"/>
                  <a:t>(</a:t>
                </a:r>
                <a:r>
                  <a:rPr lang="en-US" sz="1600" b="1" dirty="0"/>
                  <a:t>E= 392.6 MeV/u</a:t>
                </a:r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      beams were stored simultaneously in the ESR. </a:t>
                </a:r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The cooler was switched off during the experiment to avoid</a:t>
                </a:r>
              </a:p>
              <a:p>
                <a:r>
                  <a:rPr lang="en-GB" sz="1600" dirty="0"/>
                  <a:t>      disturbing the beams.</a:t>
                </a:r>
                <a:endParaRPr lang="de-DE" sz="1600" dirty="0"/>
              </a:p>
              <a:p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Co-circulation of both beams on the same orbit was confirmed by</a:t>
                </a:r>
              </a:p>
              <a:p>
                <a:r>
                  <a:rPr lang="en-GB" sz="1600" dirty="0"/>
                  <a:t>       simultaneously scraping them in the straight section</a:t>
                </a:r>
                <a:r>
                  <a:rPr lang="de-DE" sz="1600" dirty="0"/>
                  <a:t>.</a:t>
                </a:r>
              </a:p>
              <a:p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The center-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-</a:t>
                </a:r>
                <a:r>
                  <a:rPr lang="de-DE" sz="1600" dirty="0" err="1"/>
                  <a:t>mass</a:t>
                </a:r>
                <a:r>
                  <a:rPr lang="de-DE" sz="1600" dirty="0"/>
                  <a:t> Interaction </a:t>
                </a:r>
                <a:r>
                  <a:rPr lang="de-DE" sz="1600" dirty="0" err="1"/>
                  <a:t>energy</a:t>
                </a:r>
                <a:r>
                  <a:rPr lang="de-DE" sz="1600" dirty="0"/>
                  <a:t> was </a:t>
                </a:r>
                <a:r>
                  <a:rPr lang="de-DE" sz="1600" b="1" dirty="0" err="1"/>
                  <a:t>W</a:t>
                </a:r>
                <a:r>
                  <a:rPr lang="de-DE" sz="1600" b="1" baseline="-25000" dirty="0" err="1"/>
                  <a:t>cm</a:t>
                </a:r>
                <a:r>
                  <a:rPr lang="de-DE" sz="1600" b="1" baseline="-25000" dirty="0"/>
                  <a:t> </a:t>
                </a:r>
                <a14:m>
                  <m:oMath xmlns:m="http://schemas.openxmlformats.org/officeDocument/2006/math">
                    <m:r>
                      <a:rPr lang="ar-AE" sz="1600" b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b="1" dirty="0"/>
                  <a:t>3.3 MeV</a:t>
                </a:r>
                <a:r>
                  <a:rPr lang="de-DE" sz="1600" dirty="0"/>
                  <a:t>,</a:t>
                </a:r>
              </a:p>
              <a:p>
                <a:r>
                  <a:rPr lang="de-DE" sz="1600" dirty="0"/>
                  <a:t>       </a:t>
                </a:r>
                <a:r>
                  <a:rPr lang="de-DE" sz="1600" dirty="0" err="1"/>
                  <a:t>far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below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Coulomb </a:t>
                </a:r>
                <a:r>
                  <a:rPr lang="de-DE" sz="1600" dirty="0" err="1"/>
                  <a:t>barrier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 </a:t>
                </a:r>
                <a:r>
                  <a:rPr lang="de-DE" sz="1600" dirty="0" err="1"/>
                  <a:t>about</a:t>
                </a:r>
                <a:r>
                  <a:rPr lang="de-DE" sz="1600" dirty="0"/>
                  <a:t> </a:t>
                </a:r>
                <a:r>
                  <a:rPr lang="de-DE" sz="1600" b="1" dirty="0"/>
                  <a:t>800 MeV</a:t>
                </a:r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 evidence of co-collisions was observed</a:t>
                </a:r>
                <a:r>
                  <a:rPr lang="ru-RU" sz="1600" dirty="0"/>
                  <a:t>.</a:t>
                </a: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6E6601-6436-1E75-0DD9-0B7C52CD1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1" y="3571134"/>
                <a:ext cx="5925020" cy="3539430"/>
              </a:xfrm>
              <a:prstGeom prst="rect">
                <a:avLst/>
              </a:prstGeom>
              <a:blipFill>
                <a:blip r:embed="rId4"/>
                <a:stretch>
                  <a:fillRect l="-642" t="-7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BBC7E6F3-D49F-E1FA-890D-0E5764585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15" y="2401672"/>
            <a:ext cx="4815068" cy="40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6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69FB-48AE-6BD2-1EC0-8E1D0CFA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723440-CFF2-0524-B3F0-E56E77DB00AF}"/>
              </a:ext>
            </a:extLst>
          </p:cNvPr>
          <p:cNvSpPr txBox="1"/>
          <p:nvPr/>
        </p:nvSpPr>
        <p:spPr>
          <a:xfrm>
            <a:off x="3700924" y="0"/>
            <a:ext cx="5483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Beyond the U⁹²⁺ / U⁹¹⁺ Combination</a:t>
            </a:r>
            <a:endParaRPr lang="en-US" sz="2800" b="1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BCD8305A-3375-C1A8-42B1-DC4E8476E397}"/>
              </a:ext>
            </a:extLst>
          </p:cNvPr>
          <p:cNvSpPr/>
          <p:nvPr/>
        </p:nvSpPr>
        <p:spPr>
          <a:xfrm rot="10800000">
            <a:off x="3526300" y="4099003"/>
            <a:ext cx="349250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C5A0C265-0A98-F8CC-A5F5-16570A489532}"/>
              </a:ext>
            </a:extLst>
          </p:cNvPr>
          <p:cNvSpPr/>
          <p:nvPr/>
        </p:nvSpPr>
        <p:spPr>
          <a:xfrm>
            <a:off x="1648619" y="4934507"/>
            <a:ext cx="608806" cy="4571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D05D26-DE26-5B44-5756-F44883F42885}"/>
              </a:ext>
            </a:extLst>
          </p:cNvPr>
          <p:cNvSpPr txBox="1"/>
          <p:nvPr/>
        </p:nvSpPr>
        <p:spPr>
          <a:xfrm>
            <a:off x="3006920" y="3747980"/>
            <a:ext cx="9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</a:t>
            </a:r>
            <a:r>
              <a:rPr lang="en-US" sz="1400" b="1" baseline="30000" dirty="0">
                <a:solidFill>
                  <a:schemeClr val="bg1"/>
                </a:solidFill>
              </a:rPr>
              <a:t>-</a:t>
            </a:r>
            <a:r>
              <a:rPr lang="en-US" sz="1400" b="1" dirty="0">
                <a:solidFill>
                  <a:schemeClr val="bg1"/>
                </a:solidFill>
              </a:rPr>
              <a:t> capture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D58E0A-7442-69B4-DFFC-FCD4066BEF27}"/>
              </a:ext>
            </a:extLst>
          </p:cNvPr>
          <p:cNvSpPr txBox="1"/>
          <p:nvPr/>
        </p:nvSpPr>
        <p:spPr>
          <a:xfrm>
            <a:off x="1556317" y="4652252"/>
            <a:ext cx="962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ionization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7E155A-2A29-887D-4BDF-10B7D52E5D5A}"/>
              </a:ext>
            </a:extLst>
          </p:cNvPr>
          <p:cNvSpPr txBox="1"/>
          <p:nvPr/>
        </p:nvSpPr>
        <p:spPr>
          <a:xfrm>
            <a:off x="4079530" y="5340849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197</a:t>
            </a:r>
            <a:r>
              <a:rPr lang="en-US" b="1" dirty="0">
                <a:solidFill>
                  <a:schemeClr val="bg1"/>
                </a:solidFill>
              </a:rPr>
              <a:t>Au</a:t>
            </a:r>
            <a:r>
              <a:rPr lang="en-US" b="1" baseline="30000" dirty="0">
                <a:solidFill>
                  <a:schemeClr val="bg1"/>
                </a:solidFill>
              </a:rPr>
              <a:t>79+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56A448-B2D2-C982-ABB0-E92D8775A74A}"/>
              </a:ext>
            </a:extLst>
          </p:cNvPr>
          <p:cNvSpPr txBox="1"/>
          <p:nvPr/>
        </p:nvSpPr>
        <p:spPr>
          <a:xfrm>
            <a:off x="345730" y="542395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197</a:t>
            </a:r>
            <a:r>
              <a:rPr lang="en-US" b="1" dirty="0">
                <a:solidFill>
                  <a:schemeClr val="bg1"/>
                </a:solidFill>
              </a:rPr>
              <a:t>Au</a:t>
            </a:r>
            <a:r>
              <a:rPr lang="en-US" b="1" baseline="30000" dirty="0">
                <a:solidFill>
                  <a:schemeClr val="bg1"/>
                </a:solidFill>
              </a:rPr>
              <a:t>78+</a:t>
            </a:r>
            <a:r>
              <a:rPr lang="en-US" sz="1600" b="1" baseline="30000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4BA2DC-5FAA-7B58-5C6A-C560C4E5CE9D}"/>
              </a:ext>
            </a:extLst>
          </p:cNvPr>
          <p:cNvSpPr txBox="1"/>
          <p:nvPr/>
        </p:nvSpPr>
        <p:spPr>
          <a:xfrm>
            <a:off x="1810795" y="436694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chemeClr val="bg1"/>
                </a:solidFill>
              </a:rPr>
              <a:t>197</a:t>
            </a:r>
            <a:r>
              <a:rPr lang="en-US" sz="1400" b="1" dirty="0">
                <a:solidFill>
                  <a:schemeClr val="bg1"/>
                </a:solidFill>
              </a:rPr>
              <a:t>Au</a:t>
            </a:r>
            <a:r>
              <a:rPr lang="en-US" sz="1400" b="1" baseline="30000" dirty="0">
                <a:solidFill>
                  <a:schemeClr val="bg1"/>
                </a:solidFill>
              </a:rPr>
              <a:t>79+</a:t>
            </a:r>
            <a:r>
              <a:rPr lang="en-US" b="1" baseline="30000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F04FC9-672F-CACD-7409-D4646E1C9ACC}"/>
              </a:ext>
            </a:extLst>
          </p:cNvPr>
          <p:cNvSpPr txBox="1"/>
          <p:nvPr/>
        </p:nvSpPr>
        <p:spPr>
          <a:xfrm>
            <a:off x="2745317" y="347717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>
                <a:solidFill>
                  <a:schemeClr val="bg1"/>
                </a:solidFill>
              </a:rPr>
              <a:t>197</a:t>
            </a:r>
            <a:r>
              <a:rPr lang="en-US" sz="1400" b="1" dirty="0">
                <a:solidFill>
                  <a:schemeClr val="bg1"/>
                </a:solidFill>
              </a:rPr>
              <a:t>Au</a:t>
            </a:r>
            <a:r>
              <a:rPr lang="en-US" sz="1400" b="1" baseline="30000" dirty="0">
                <a:solidFill>
                  <a:schemeClr val="bg1"/>
                </a:solidFill>
              </a:rPr>
              <a:t>78+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 Box 111"/>
          <p:cNvSpPr txBox="1">
            <a:spLocks noChangeArrowheads="1"/>
          </p:cNvSpPr>
          <p:nvPr/>
        </p:nvSpPr>
        <p:spPr bwMode="auto">
          <a:xfrm>
            <a:off x="145629" y="579645"/>
            <a:ext cx="87137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algn="r" eaLnBrk="0" hangingPunct="0"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algn="r" eaLnBrk="0" hangingPunct="0"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algn="r" eaLnBrk="0" hangingPunct="0"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algn="r" eaLnBrk="0" hangingPunct="0"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algn="r" eaLnBrk="0" hangingPunct="0"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r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r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r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r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tabLst>
                <a:tab pos="5205413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</a:rPr>
              <a:t>With the fixed energy of the first beam </a:t>
            </a:r>
            <a:r>
              <a:rPr lang="en-GB" sz="1800" dirty="0">
                <a:latin typeface="+mn-lt"/>
              </a:rPr>
              <a:t>U⁹²⁺</a:t>
            </a:r>
            <a:r>
              <a:rPr lang="en-GB" sz="1800" b="0" dirty="0">
                <a:latin typeface="+mn-lt"/>
              </a:rPr>
              <a:t> at </a:t>
            </a:r>
            <a:r>
              <a:rPr lang="en-GB" sz="1800" dirty="0">
                <a:latin typeface="+mn-lt"/>
              </a:rPr>
              <a:t>E₁ = 396 MeV/u</a:t>
            </a:r>
            <a:r>
              <a:rPr lang="en-GB" sz="1800" b="0" dirty="0">
                <a:latin typeface="+mn-lt"/>
              </a:rPr>
              <a:t>,</a:t>
            </a:r>
            <a:endParaRPr lang="ru-RU" sz="1800" b="0" dirty="0">
              <a:latin typeface="+mn-lt"/>
            </a:endParaRPr>
          </a:p>
          <a:p>
            <a:pPr marL="0" indent="0" algn="l"/>
            <a:r>
              <a:rPr lang="en-GB" sz="1800" b="0" dirty="0">
                <a:latin typeface="+mn-lt"/>
              </a:rPr>
              <a:t>it is energetically </a:t>
            </a:r>
            <a:r>
              <a:rPr lang="en-US" sz="1800" b="0" dirty="0">
                <a:latin typeface="+mn-lt"/>
              </a:rPr>
              <a:t>preferable</a:t>
            </a:r>
            <a:r>
              <a:rPr lang="en-GB" sz="1800" b="0" dirty="0">
                <a:latin typeface="+mn-lt"/>
              </a:rPr>
              <a:t> to choose </a:t>
            </a:r>
            <a:r>
              <a:rPr lang="en-GB" sz="1800" dirty="0">
                <a:latin typeface="+mn-lt"/>
              </a:rPr>
              <a:t>U⁷⁸⁺ </a:t>
            </a:r>
            <a:r>
              <a:rPr lang="en-GB" sz="1800" b="0" dirty="0">
                <a:latin typeface="+mn-lt"/>
              </a:rPr>
              <a:t>for the second beam,</a:t>
            </a:r>
            <a:br>
              <a:rPr lang="en-GB" sz="1800" b="0" dirty="0">
                <a:latin typeface="+mn-lt"/>
              </a:rPr>
            </a:br>
            <a:r>
              <a:rPr lang="en-GB" sz="1800" b="0" dirty="0">
                <a:latin typeface="+mn-lt"/>
              </a:rPr>
              <a:t>with </a:t>
            </a:r>
            <a:r>
              <a:rPr lang="en-GB" sz="1800" dirty="0">
                <a:latin typeface="+mn-lt"/>
              </a:rPr>
              <a:t>E₂ = 298 MeV/u</a:t>
            </a:r>
            <a:r>
              <a:rPr lang="en-GB" sz="1800" b="0" dirty="0">
                <a:latin typeface="+mn-lt"/>
              </a:rPr>
              <a:t>, so that both beams can co-circulate on the</a:t>
            </a:r>
          </a:p>
          <a:p>
            <a:pPr marL="0" indent="0" algn="l"/>
            <a:r>
              <a:rPr lang="en-GB" sz="1800" b="0" dirty="0">
                <a:latin typeface="+mn-lt"/>
              </a:rPr>
              <a:t>same orbit (same </a:t>
            </a:r>
            <a:r>
              <a:rPr lang="en-US" sz="1800" b="0" dirty="0"/>
              <a:t>B</a:t>
            </a:r>
            <a:r>
              <a:rPr lang="el-GR" sz="1800" b="0" dirty="0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1800" b="0" dirty="0">
                <a:latin typeface="+mn-lt"/>
              </a:rPr>
              <a:t>. In this case </a:t>
            </a:r>
            <a:r>
              <a:rPr lang="en-GB" sz="1800" b="0" dirty="0" err="1">
                <a:latin typeface="+mn-lt"/>
              </a:rPr>
              <a:t>W</a:t>
            </a:r>
            <a:r>
              <a:rPr lang="en-GB" sz="1800" b="0" baseline="-25000" dirty="0" err="1">
                <a:latin typeface="+mn-lt"/>
              </a:rPr>
              <a:t>cm</a:t>
            </a:r>
            <a:r>
              <a:rPr lang="en-GB" sz="1800" b="0" dirty="0">
                <a:latin typeface="+mn-lt"/>
              </a:rPr>
              <a:t> exceeds the Coulomb barrier</a:t>
            </a:r>
          </a:p>
          <a:p>
            <a:pPr marL="0" indent="0" algn="l"/>
            <a:r>
              <a:rPr lang="en-GB" sz="1800" b="0" dirty="0">
                <a:latin typeface="+mn-lt"/>
              </a:rPr>
              <a:t>only slightly, with </a:t>
            </a:r>
            <a:r>
              <a:rPr lang="en-GB" sz="1800" b="0" dirty="0" err="1">
                <a:latin typeface="+mn-lt"/>
              </a:rPr>
              <a:t>W</a:t>
            </a:r>
            <a:r>
              <a:rPr lang="en-GB" sz="1800" b="0" baseline="-25000" dirty="0" err="1">
                <a:latin typeface="+mn-lt"/>
              </a:rPr>
              <a:t>cm</a:t>
            </a:r>
            <a:r>
              <a:rPr lang="en-GB" sz="1800" b="0" dirty="0">
                <a:latin typeface="+mn-lt"/>
              </a:rPr>
              <a:t> − </a:t>
            </a:r>
            <a:r>
              <a:rPr lang="en-GB" sz="1800" b="0" dirty="0" err="1">
                <a:latin typeface="+mn-lt"/>
              </a:rPr>
              <a:t>V</a:t>
            </a:r>
            <a:r>
              <a:rPr lang="en-GB" sz="1800" b="0" baseline="-25000" dirty="0" err="1">
                <a:latin typeface="+mn-lt"/>
              </a:rPr>
              <a:t>c</a:t>
            </a:r>
            <a:r>
              <a:rPr lang="en-GB" sz="1800" b="0" dirty="0">
                <a:latin typeface="+mn-lt"/>
              </a:rPr>
              <a:t> ≈ 10 MeV.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b="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</a:rPr>
              <a:t>A choice of </a:t>
            </a:r>
            <a:r>
              <a:rPr lang="en-GB" sz="1800" dirty="0">
                <a:latin typeface="+mn-lt"/>
              </a:rPr>
              <a:t>U⁷³⁺</a:t>
            </a:r>
            <a:r>
              <a:rPr lang="en-GB" sz="1800" b="0" dirty="0">
                <a:latin typeface="+mn-lt"/>
              </a:rPr>
              <a:t> extracted directly from SIS18 without</a:t>
            </a:r>
          </a:p>
          <a:p>
            <a:pPr marL="0" indent="0" algn="l"/>
            <a:r>
              <a:rPr lang="en-GB" sz="1800" b="0" dirty="0">
                <a:latin typeface="+mn-lt"/>
              </a:rPr>
              <a:t>additional stripping would also be possible, but in that case</a:t>
            </a:r>
          </a:p>
          <a:p>
            <a:pPr marL="0" indent="0" algn="l"/>
            <a:r>
              <a:rPr lang="en-GB" sz="1800" b="0" dirty="0" err="1">
                <a:latin typeface="+mn-lt"/>
              </a:rPr>
              <a:t>W</a:t>
            </a:r>
            <a:r>
              <a:rPr lang="en-GB" sz="1800" b="0" baseline="-25000" dirty="0" err="1">
                <a:latin typeface="+mn-lt"/>
              </a:rPr>
              <a:t>cm</a:t>
            </a:r>
            <a:r>
              <a:rPr lang="en-GB" sz="1800" b="0" dirty="0">
                <a:latin typeface="+mn-lt"/>
              </a:rPr>
              <a:t> would be significantly higher than </a:t>
            </a:r>
            <a:r>
              <a:rPr lang="en-GB" sz="1800" b="0" dirty="0" err="1">
                <a:latin typeface="+mn-lt"/>
              </a:rPr>
              <a:t>Vc</a:t>
            </a:r>
            <a:r>
              <a:rPr lang="en-GB" sz="1800" b="0" dirty="0">
                <a:latin typeface="+mn-lt"/>
              </a:rPr>
              <a:t>.</a:t>
            </a:r>
          </a:p>
          <a:p>
            <a:pPr marL="0" indent="0" algn="l"/>
            <a:endParaRPr lang="en-GB" sz="1800" b="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</a:rPr>
              <a:t>The new achromatic optics of the ESR (D</a:t>
            </a:r>
            <a:r>
              <a:rPr lang="en-GB" sz="1800" b="0" baseline="-25000" dirty="0">
                <a:latin typeface="+mn-lt"/>
              </a:rPr>
              <a:t>x</a:t>
            </a:r>
            <a:r>
              <a:rPr lang="en-GB" sz="1800" b="0" dirty="0">
                <a:latin typeface="+mn-lt"/>
              </a:rPr>
              <a:t> = 0 in the straight</a:t>
            </a:r>
          </a:p>
          <a:p>
            <a:pPr marL="0" indent="0" algn="l"/>
            <a:r>
              <a:rPr lang="en-GB" sz="1800" b="0" dirty="0">
                <a:latin typeface="+mn-lt"/>
              </a:rPr>
              <a:t>section) can be applied in the experiment to increase the</a:t>
            </a:r>
          </a:p>
          <a:p>
            <a:pPr marL="0" indent="0" algn="l"/>
            <a:r>
              <a:rPr lang="en-GB" sz="1800" b="0" dirty="0">
                <a:latin typeface="+mn-lt"/>
              </a:rPr>
              <a:t>collision probability.</a:t>
            </a:r>
          </a:p>
          <a:p>
            <a:pPr marL="0" indent="0" algn="l"/>
            <a:endParaRPr lang="en-GB" sz="1800" b="0" dirty="0">
              <a:latin typeface="+mn-lt"/>
            </a:endParaRPr>
          </a:p>
          <a:p>
            <a:pPr marL="0" indent="0" algn="l"/>
            <a:endParaRPr lang="en-GB" sz="1800" b="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dirty="0">
                <a:latin typeface="+mn-lt"/>
              </a:rPr>
              <a:t>Independent control of the beams using separate RF cavities,</a:t>
            </a:r>
            <a:endParaRPr lang="ru-RU" sz="1800" b="0" dirty="0">
              <a:latin typeface="+mn-lt"/>
            </a:endParaRPr>
          </a:p>
          <a:p>
            <a:pPr marL="0" indent="0" algn="l"/>
            <a:r>
              <a:rPr lang="en-GB" sz="1800" b="0" dirty="0">
                <a:latin typeface="+mn-lt"/>
              </a:rPr>
              <a:t>together with a dedicated ESR optics setting, could allow both beams</a:t>
            </a:r>
            <a:endParaRPr lang="ru-RU" sz="1800" b="0" dirty="0">
              <a:latin typeface="+mn-lt"/>
            </a:endParaRPr>
          </a:p>
          <a:p>
            <a:pPr marL="0" indent="0" algn="l"/>
            <a:r>
              <a:rPr lang="en-GB" sz="1800" b="0" dirty="0">
                <a:latin typeface="+mn-lt"/>
              </a:rPr>
              <a:t>to co-collide at a chosen interaction point, where the necessary detectors</a:t>
            </a:r>
            <a:endParaRPr lang="ru-RU" sz="1800" b="0" dirty="0">
              <a:latin typeface="+mn-lt"/>
            </a:endParaRPr>
          </a:p>
          <a:p>
            <a:pPr marL="0" indent="0" algn="l"/>
            <a:r>
              <a:rPr lang="en-GB" sz="1800" b="0" dirty="0">
                <a:latin typeface="+mn-lt"/>
              </a:rPr>
              <a:t>could be installed.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4A770-9A37-1EE9-4975-21A191E58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616" y="493101"/>
            <a:ext cx="5076670" cy="4343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7AF3D-2176-41DE-FA7B-D4A7B3CFA2D5}"/>
              </a:ext>
            </a:extLst>
          </p:cNvPr>
          <p:cNvSpPr txBox="1"/>
          <p:nvPr/>
        </p:nvSpPr>
        <p:spPr>
          <a:xfrm>
            <a:off x="9016407" y="4806140"/>
            <a:ext cx="121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[MeV/u]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69670-B2C0-5DE2-11AD-92F191EA24DA}"/>
              </a:ext>
            </a:extLst>
          </p:cNvPr>
          <p:cNvSpPr txBox="1"/>
          <p:nvPr/>
        </p:nvSpPr>
        <p:spPr>
          <a:xfrm rot="16200000">
            <a:off x="5923247" y="2296909"/>
            <a:ext cx="2167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cm</a:t>
            </a:r>
            <a:r>
              <a:rPr lang="en-US" dirty="0"/>
              <a:t> [MeV], V</a:t>
            </a:r>
            <a:r>
              <a:rPr lang="en-US" baseline="-25000" dirty="0"/>
              <a:t>C</a:t>
            </a:r>
            <a:r>
              <a:rPr lang="en-US" dirty="0"/>
              <a:t> [MeV]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45084-7009-89B7-FF56-C4891A7A9BFD}"/>
              </a:ext>
            </a:extLst>
          </p:cNvPr>
          <p:cNvSpPr txBox="1"/>
          <p:nvPr/>
        </p:nvSpPr>
        <p:spPr>
          <a:xfrm>
            <a:off x="11001839" y="3306308"/>
            <a:ext cx="39581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21012-C7EA-AA39-766C-ADADBEB5ECF9}"/>
              </a:ext>
            </a:extLst>
          </p:cNvPr>
          <p:cNvSpPr txBox="1"/>
          <p:nvPr/>
        </p:nvSpPr>
        <p:spPr>
          <a:xfrm>
            <a:off x="7900899" y="667566"/>
            <a:ext cx="6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cm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DD9BC-C945-D036-6774-8CBC938D1605}"/>
              </a:ext>
            </a:extLst>
          </p:cNvPr>
          <p:cNvSpPr txBox="1"/>
          <p:nvPr/>
        </p:nvSpPr>
        <p:spPr>
          <a:xfrm>
            <a:off x="7373789" y="414472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Q=60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0ABB4-F928-67C1-682F-E9FFE74FA2E7}"/>
              </a:ext>
            </a:extLst>
          </p:cNvPr>
          <p:cNvSpPr txBox="1"/>
          <p:nvPr/>
        </p:nvSpPr>
        <p:spPr>
          <a:xfrm>
            <a:off x="10828490" y="396005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Q=92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16FD7-8C62-D6B0-5F7E-568DFFC56904}"/>
              </a:ext>
            </a:extLst>
          </p:cNvPr>
          <p:cNvSpPr txBox="1"/>
          <p:nvPr/>
        </p:nvSpPr>
        <p:spPr>
          <a:xfrm>
            <a:off x="9428038" y="348978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Q=78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A4FF5-0DA0-6E56-3FAF-3A5AC337B1B1}"/>
              </a:ext>
            </a:extLst>
          </p:cNvPr>
          <p:cNvSpPr txBox="1"/>
          <p:nvPr/>
        </p:nvSpPr>
        <p:spPr>
          <a:xfrm>
            <a:off x="9455216" y="662032"/>
            <a:ext cx="21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latin typeface="Calibri" pitchFamily="34" charset="0"/>
              </a:rPr>
              <a:t>E</a:t>
            </a:r>
            <a:r>
              <a:rPr lang="en-US" altLang="en-US" b="1" baseline="-25000" dirty="0">
                <a:latin typeface="Calibri" pitchFamily="34" charset="0"/>
              </a:rPr>
              <a:t>1</a:t>
            </a:r>
            <a:r>
              <a:rPr lang="en-US" altLang="en-US" b="1" dirty="0">
                <a:latin typeface="Calibri" pitchFamily="34" charset="0"/>
              </a:rPr>
              <a:t>(U</a:t>
            </a:r>
            <a:r>
              <a:rPr lang="en-US" altLang="en-US" b="1" baseline="30000" dirty="0">
                <a:latin typeface="Calibri" pitchFamily="34" charset="0"/>
              </a:rPr>
              <a:t>92+</a:t>
            </a:r>
            <a:r>
              <a:rPr lang="en-US" altLang="en-US" b="1" dirty="0">
                <a:latin typeface="Calibri" pitchFamily="34" charset="0"/>
              </a:rPr>
              <a:t>) = 396 MeV/u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2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907</Words>
  <Application>Microsoft Macintosh PowerPoint</Application>
  <PresentationFormat>Widescreen</PresentationFormat>
  <Paragraphs>134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Litvinov, Sergey Dr.</dc:creator>
  <cp:lastModifiedBy>Sergey</cp:lastModifiedBy>
  <cp:revision>104</cp:revision>
  <cp:lastPrinted>2025-05-09T10:10:20Z</cp:lastPrinted>
  <dcterms:created xsi:type="dcterms:W3CDTF">2025-05-09T09:17:19Z</dcterms:created>
  <dcterms:modified xsi:type="dcterms:W3CDTF">2025-12-01T12:13:32Z</dcterms:modified>
</cp:coreProperties>
</file>