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31" r:id="rId2"/>
    <p:sldId id="334" r:id="rId3"/>
    <p:sldId id="339" r:id="rId4"/>
    <p:sldId id="345" r:id="rId5"/>
    <p:sldId id="350" r:id="rId6"/>
    <p:sldId id="351" r:id="rId7"/>
    <p:sldId id="384" r:id="rId8"/>
    <p:sldId id="346" r:id="rId9"/>
    <p:sldId id="379" r:id="rId10"/>
    <p:sldId id="373" r:id="rId11"/>
    <p:sldId id="343" r:id="rId12"/>
    <p:sldId id="372" r:id="rId13"/>
    <p:sldId id="364" r:id="rId14"/>
    <p:sldId id="329" r:id="rId15"/>
    <p:sldId id="380" r:id="rId16"/>
    <p:sldId id="348" r:id="rId17"/>
    <p:sldId id="382" r:id="rId18"/>
    <p:sldId id="383" r:id="rId19"/>
    <p:sldId id="349" r:id="rId20"/>
    <p:sldId id="344" r:id="rId21"/>
    <p:sldId id="340" r:id="rId22"/>
    <p:sldId id="374" r:id="rId23"/>
    <p:sldId id="381" r:id="rId24"/>
    <p:sldId id="353" r:id="rId25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19" userDrawn="1">
          <p15:clr>
            <a:srgbClr val="A4A3A4"/>
          </p15:clr>
        </p15:guide>
        <p15:guide id="4" pos="43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ck, Markus Dr." initials="SMD" lastIdx="0" clrIdx="0">
    <p:extLst>
      <p:ext uri="{19B8F6BF-5375-455C-9EA6-DF929625EA0E}">
        <p15:presenceInfo xmlns:p15="http://schemas.microsoft.com/office/powerpoint/2012/main" userId="S-1-5-21-839522115-515967899-725345543-60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CC"/>
    <a:srgbClr val="FFCCCC"/>
    <a:srgbClr val="0033CC"/>
    <a:srgbClr val="3366CC"/>
    <a:srgbClr val="009900"/>
    <a:srgbClr val="FF3399"/>
    <a:srgbClr val="00FF00"/>
    <a:srgbClr val="0080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93" autoAdjust="0"/>
    <p:restoredTop sz="92909" autoAdjust="0"/>
  </p:normalViewPr>
  <p:slideViewPr>
    <p:cSldViewPr snapToGrid="0" snapToObjects="1">
      <p:cViewPr varScale="1">
        <p:scale>
          <a:sx n="95" d="100"/>
          <a:sy n="95" d="100"/>
        </p:scale>
        <p:origin x="1037" y="53"/>
      </p:cViewPr>
      <p:guideLst>
        <p:guide orient="horz" pos="1620"/>
        <p:guide pos="2880"/>
        <p:guide pos="1519"/>
        <p:guide pos="4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01.12.2025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9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8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30" y="3322975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3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9" cy="273844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20.08.2025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2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8th Beam Time Retreat | Bernd Lorentz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5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6147582" y="4969940"/>
            <a:ext cx="2881157" cy="19620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825" dirty="0"/>
              <a:t>B. Lorentz</a:t>
            </a:r>
            <a:r>
              <a:rPr lang="en-US" sz="825" noProof="0" dirty="0"/>
              <a:t>, </a:t>
            </a:r>
            <a:r>
              <a:rPr lang="en-US" sz="825" noProof="0" dirty="0" err="1"/>
              <a:t>Maschinenexperimente</a:t>
            </a:r>
            <a:r>
              <a:rPr lang="en-US" sz="825" noProof="0" dirty="0"/>
              <a:t> 2025</a:t>
            </a:r>
            <a:r>
              <a:rPr lang="en-US" sz="825" baseline="0" noProof="0" dirty="0"/>
              <a:t>, 01.12.2025</a:t>
            </a:r>
            <a:endParaRPr lang="en-US" sz="825" noProof="0" dirty="0"/>
          </a:p>
        </p:txBody>
      </p:sp>
    </p:spTree>
    <p:extLst>
      <p:ext uri="{BB962C8B-B14F-4D97-AF65-F5344CB8AC3E}">
        <p14:creationId xmlns:p14="http://schemas.microsoft.com/office/powerpoint/2010/main" val="22739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41" y="363877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6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7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35271" y="4950519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9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30" y="206827"/>
            <a:ext cx="775055" cy="645879"/>
          </a:xfrm>
          <a:prstGeom prst="rect">
            <a:avLst/>
          </a:prstGeom>
        </p:spPr>
      </p:pic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C190BB08-3F9B-4AD0-A537-26EB82B1A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9" cy="273844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18" name="Datumsplatzhalter 4">
            <a:extLst>
              <a:ext uri="{FF2B5EF4-FFF2-40B4-BE49-F238E27FC236}">
                <a16:creationId xmlns:a16="http://schemas.microsoft.com/office/drawing/2014/main" id="{220FCF70-1A22-4ECE-B4CD-AC0D90407D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20.08.2025</a:t>
            </a:r>
          </a:p>
        </p:txBody>
      </p:sp>
      <p:sp>
        <p:nvSpPr>
          <p:cNvPr id="19" name="Fußzeilenplatzhalter 7">
            <a:extLst>
              <a:ext uri="{FF2B5EF4-FFF2-40B4-BE49-F238E27FC236}">
                <a16:creationId xmlns:a16="http://schemas.microsoft.com/office/drawing/2014/main" id="{D9525A30-99E4-4025-B65D-FCE9AEDA8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2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8th Beam Time Retreat | Bernd Lorentz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3356-49E4-4F6B-8797-721470E88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8142" y="2571750"/>
            <a:ext cx="4829829" cy="1252349"/>
          </a:xfrm>
        </p:spPr>
        <p:txBody>
          <a:bodyPr/>
          <a:lstStyle/>
          <a:p>
            <a:r>
              <a:rPr lang="en-US" dirty="0"/>
              <a:t>ESR Machine Experiments 2025</a:t>
            </a:r>
            <a:br>
              <a:rPr lang="en-US" dirty="0"/>
            </a:br>
            <a:r>
              <a:rPr lang="en-US" dirty="0"/>
              <a:t>Barrier Bucket Stacking</a:t>
            </a:r>
            <a:br>
              <a:rPr lang="en-US" dirty="0"/>
            </a:br>
            <a:r>
              <a:rPr lang="en-US" dirty="0"/>
              <a:t>Beam Optics Studies 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D8C729F6-1B43-4310-B033-7F250364BC3A}"/>
              </a:ext>
            </a:extLst>
          </p:cNvPr>
          <p:cNvSpPr txBox="1"/>
          <p:nvPr/>
        </p:nvSpPr>
        <p:spPr>
          <a:xfrm>
            <a:off x="2862479" y="4982472"/>
            <a:ext cx="2881157" cy="19620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825" dirty="0"/>
              <a:t>B. Lorentz</a:t>
            </a:r>
            <a:r>
              <a:rPr lang="en-US" sz="825" noProof="0" dirty="0"/>
              <a:t>, </a:t>
            </a:r>
            <a:r>
              <a:rPr lang="en-US" sz="825" noProof="0" dirty="0" err="1"/>
              <a:t>Maschinenexperimente</a:t>
            </a:r>
            <a:r>
              <a:rPr lang="en-US" sz="825" noProof="0" dirty="0"/>
              <a:t> 2025</a:t>
            </a:r>
            <a:r>
              <a:rPr lang="en-US" sz="825" baseline="0" noProof="0" dirty="0"/>
              <a:t>, 01.12.2025</a:t>
            </a:r>
            <a:endParaRPr lang="en-US" sz="825" noProof="0" dirty="0"/>
          </a:p>
        </p:txBody>
      </p:sp>
    </p:spTree>
    <p:extLst>
      <p:ext uri="{BB962C8B-B14F-4D97-AF65-F5344CB8AC3E}">
        <p14:creationId xmlns:p14="http://schemas.microsoft.com/office/powerpoint/2010/main" val="1684556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194636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B</a:t>
            </a:r>
            <a:r>
              <a:rPr lang="en-US" sz="2400" dirty="0" err="1"/>
              <a:t>eam</a:t>
            </a:r>
            <a:r>
              <a:rPr lang="en-US" sz="2400" dirty="0"/>
              <a:t> Optics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0F7F7F-C991-4C44-B757-52F6E72F3B0E}"/>
              </a:ext>
            </a:extLst>
          </p:cNvPr>
          <p:cNvSpPr txBox="1"/>
          <p:nvPr/>
        </p:nvSpPr>
        <p:spPr>
          <a:xfrm>
            <a:off x="344906" y="1379621"/>
            <a:ext cx="8157410" cy="286232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Consequence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Dispersion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cooler:</a:t>
            </a:r>
          </a:p>
          <a:p>
            <a:pPr algn="l"/>
            <a:r>
              <a:rPr lang="de-DE" dirty="0"/>
              <a:t>via </a:t>
            </a:r>
            <a:r>
              <a:rPr lang="de-DE" dirty="0" err="1"/>
              <a:t>the</a:t>
            </a:r>
            <a:r>
              <a:rPr lang="de-DE" dirty="0"/>
              <a:t> Dispersion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coupling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longitudinal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horizontal plane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introduced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redistributed</a:t>
            </a:r>
            <a:r>
              <a:rPr lang="de-DE" dirty="0"/>
              <a:t> and </a:t>
            </a:r>
            <a:r>
              <a:rPr lang="de-DE" dirty="0" err="1"/>
              <a:t>can</a:t>
            </a:r>
            <a:endParaRPr lang="de-DE" dirty="0"/>
          </a:p>
          <a:p>
            <a:pPr algn="l"/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transverse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.</a:t>
            </a:r>
          </a:p>
          <a:p>
            <a:pPr algn="l"/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needed</a:t>
            </a:r>
            <a:r>
              <a:rPr lang="de-DE" dirty="0"/>
              <a:t> and also not intentional.</a:t>
            </a:r>
          </a:p>
          <a:p>
            <a:pPr algn="l"/>
            <a:r>
              <a:rPr lang="de-DE" dirty="0"/>
              <a:t>But in turn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: </a:t>
            </a:r>
            <a:r>
              <a:rPr lang="de-DE" dirty="0" err="1"/>
              <a:t>best</a:t>
            </a:r>
            <a:r>
              <a:rPr lang="de-DE" dirty="0"/>
              <a:t> longitudinal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achieved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Dispersion </a:t>
            </a:r>
            <a:r>
              <a:rPr lang="de-DE" dirty="0" err="1"/>
              <a:t>zero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 err="1"/>
              <a:t>Transvers</a:t>
            </a:r>
            <a:r>
              <a:rPr lang="de-DE" dirty="0"/>
              <a:t> </a:t>
            </a:r>
            <a:r>
              <a:rPr lang="de-DE" dirty="0" err="1"/>
              <a:t>emmittance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typically</a:t>
            </a:r>
            <a:r>
              <a:rPr lang="de-DE" dirty="0"/>
              <a:t> </a:t>
            </a:r>
            <a:r>
              <a:rPr lang="de-DE" dirty="0" err="1"/>
              <a:t>below</a:t>
            </a:r>
            <a:r>
              <a:rPr lang="de-DE" dirty="0"/>
              <a:t> 2 </a:t>
            </a:r>
            <a:r>
              <a:rPr lang="de-DE" dirty="0" err="1"/>
              <a:t>mrad</a:t>
            </a:r>
            <a:r>
              <a:rPr lang="de-DE" dirty="0"/>
              <a:t> </a:t>
            </a:r>
            <a:r>
              <a:rPr lang="de-DE" dirty="0" err="1"/>
              <a:t>sufficiently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anyway</a:t>
            </a:r>
            <a:r>
              <a:rPr lang="de-DE" dirty="0"/>
              <a:t>. The longitudinal </a:t>
            </a:r>
            <a:r>
              <a:rPr lang="de-DE" dirty="0" err="1"/>
              <a:t>dp</a:t>
            </a:r>
            <a:r>
              <a:rPr lang="de-DE" dirty="0"/>
              <a:t>/p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large </a:t>
            </a:r>
            <a:r>
              <a:rPr lang="de-DE" dirty="0" err="1"/>
              <a:t>importance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performance</a:t>
            </a:r>
            <a:r>
              <a:rPr lang="de-DE" dirty="0"/>
              <a:t>, so </a:t>
            </a:r>
            <a:r>
              <a:rPr lang="de-DE" dirty="0" err="1"/>
              <a:t>improving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choice</a:t>
            </a:r>
            <a:r>
              <a:rPr lang="de-DE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42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194636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B</a:t>
            </a:r>
            <a:r>
              <a:rPr lang="en-US" sz="2400" dirty="0" err="1"/>
              <a:t>eam</a:t>
            </a:r>
            <a:r>
              <a:rPr lang="en-US" sz="2400" dirty="0"/>
              <a:t> Optics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FDE80-22F1-450B-8A1A-2BA5D129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915" y="1108587"/>
            <a:ext cx="4916298" cy="3657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D1A19-064C-4057-83FD-F21AD5EFFA9A}"/>
              </a:ext>
            </a:extLst>
          </p:cNvPr>
          <p:cNvSpPr txBox="1"/>
          <p:nvPr/>
        </p:nvSpPr>
        <p:spPr>
          <a:xfrm>
            <a:off x="0" y="1229388"/>
            <a:ext cx="3993401" cy="34163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With</a:t>
            </a:r>
            <a:r>
              <a:rPr lang="de-DE" dirty="0"/>
              <a:t> Change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quad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(out </a:t>
            </a:r>
          </a:p>
          <a:p>
            <a:pPr algn="l"/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five</a:t>
            </a:r>
            <a:r>
              <a:rPr lang="de-DE" dirty="0"/>
              <a:t>), </a:t>
            </a:r>
            <a:r>
              <a:rPr lang="de-DE" dirty="0" err="1"/>
              <a:t>dispersion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zero</a:t>
            </a:r>
            <a:r>
              <a:rPr lang="de-DE" dirty="0"/>
              <a:t> in</a:t>
            </a:r>
          </a:p>
          <a:p>
            <a:pPr algn="l"/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straight</a:t>
            </a:r>
            <a:r>
              <a:rPr lang="de-DE" dirty="0"/>
              <a:t> </a:t>
            </a:r>
            <a:r>
              <a:rPr lang="de-DE" dirty="0" err="1"/>
              <a:t>section</a:t>
            </a:r>
            <a:r>
              <a:rPr lang="de-DE" dirty="0"/>
              <a:t> (cooler, </a:t>
            </a:r>
            <a:r>
              <a:rPr lang="de-DE" dirty="0" err="1"/>
              <a:t>target</a:t>
            </a:r>
            <a:r>
              <a:rPr lang="de-DE" dirty="0"/>
              <a:t>)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Tunes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corrected</a:t>
            </a:r>
            <a:endParaRPr lang="de-DE" dirty="0"/>
          </a:p>
          <a:p>
            <a:pPr algn="l"/>
            <a:r>
              <a:rPr lang="de-DE" dirty="0"/>
              <a:t>Standard tune </a:t>
            </a:r>
            <a:r>
              <a:rPr lang="de-DE" dirty="0" err="1"/>
              <a:t>knob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all (!?)</a:t>
            </a:r>
          </a:p>
          <a:p>
            <a:pPr algn="l"/>
            <a:r>
              <a:rPr lang="de-DE" dirty="0" err="1"/>
              <a:t>families</a:t>
            </a:r>
            <a:r>
              <a:rPr lang="de-DE" dirty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Instead now its done with only </a:t>
            </a:r>
          </a:p>
          <a:p>
            <a:pPr algn="l"/>
            <a:r>
              <a:rPr lang="en-US" dirty="0"/>
              <a:t>2 families, Dispersion setting </a:t>
            </a:r>
          </a:p>
          <a:p>
            <a:pPr algn="l"/>
            <a:r>
              <a:rPr lang="en-US" dirty="0"/>
              <a:t>and tune settings are made </a:t>
            </a:r>
          </a:p>
          <a:p>
            <a:pPr algn="l"/>
            <a:r>
              <a:rPr lang="en-US" dirty="0"/>
              <a:t>independent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8652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194636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B</a:t>
            </a:r>
            <a:r>
              <a:rPr lang="en-US" sz="2400" dirty="0" err="1"/>
              <a:t>eam</a:t>
            </a:r>
            <a:r>
              <a:rPr lang="en-US" sz="2400" dirty="0"/>
              <a:t> Optics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45546B-3B38-4760-B391-B4477D354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4325"/>
            <a:ext cx="9144000" cy="249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705837-CFAB-4A0B-BDEA-7F7468998652}"/>
              </a:ext>
            </a:extLst>
          </p:cNvPr>
          <p:cNvSpPr txBox="1"/>
          <p:nvPr/>
        </p:nvSpPr>
        <p:spPr>
          <a:xfrm>
            <a:off x="1692692" y="1024121"/>
            <a:ext cx="5267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Second </a:t>
            </a:r>
            <a:r>
              <a:rPr lang="de-DE" dirty="0" err="1"/>
              <a:t>try</a:t>
            </a:r>
            <a:r>
              <a:rPr lang="de-DE" dirty="0"/>
              <a:t>: Dispersion in </a:t>
            </a:r>
            <a:r>
              <a:rPr lang="de-DE" dirty="0" err="1"/>
              <a:t>straight</a:t>
            </a:r>
            <a:r>
              <a:rPr lang="de-DE" dirty="0"/>
              <a:t> </a:t>
            </a:r>
            <a:r>
              <a:rPr lang="de-DE" dirty="0" err="1"/>
              <a:t>practically</a:t>
            </a:r>
            <a:r>
              <a:rPr lang="de-DE" dirty="0"/>
              <a:t> </a:t>
            </a:r>
            <a:r>
              <a:rPr lang="de-DE" dirty="0" err="1"/>
              <a:t>zero</a:t>
            </a:r>
            <a:r>
              <a:rPr lang="de-DE" dirty="0"/>
              <a:t> (in Manipulation, so </a:t>
            </a:r>
            <a:r>
              <a:rPr lang="de-DE" dirty="0" err="1"/>
              <a:t>Injection</a:t>
            </a:r>
            <a:r>
              <a:rPr lang="de-DE" dirty="0"/>
              <a:t> not </a:t>
            </a:r>
            <a:r>
              <a:rPr lang="de-DE" dirty="0" err="1"/>
              <a:t>effected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60F95-6A5E-4A01-A8B5-B0DAED414058}"/>
              </a:ext>
            </a:extLst>
          </p:cNvPr>
          <p:cNvSpPr txBox="1"/>
          <p:nvPr/>
        </p:nvSpPr>
        <p:spPr>
          <a:xfrm>
            <a:off x="430751" y="4146158"/>
            <a:ext cx="7964681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the</a:t>
            </a:r>
            <a:r>
              <a:rPr lang="de-DE" dirty="0"/>
              <a:t> bar </a:t>
            </a:r>
            <a:r>
              <a:rPr lang="de-DE" dirty="0" err="1"/>
              <a:t>plot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difference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reference</a:t>
            </a:r>
            <a:r>
              <a:rPr lang="de-DE" dirty="0"/>
              <a:t> </a:t>
            </a:r>
            <a:r>
              <a:rPr lang="de-DE" dirty="0" err="1"/>
              <a:t>orbit</a:t>
            </a:r>
            <a:r>
              <a:rPr lang="de-DE" dirty="0"/>
              <a:t>, and a </a:t>
            </a:r>
            <a:r>
              <a:rPr lang="de-DE" dirty="0" err="1"/>
              <a:t>dp</a:t>
            </a:r>
            <a:r>
              <a:rPr lang="de-DE" dirty="0"/>
              <a:t> </a:t>
            </a:r>
            <a:r>
              <a:rPr lang="de-DE" dirty="0" err="1"/>
              <a:t>orbit</a:t>
            </a:r>
            <a:endParaRPr lang="de-DE" dirty="0"/>
          </a:p>
          <a:p>
            <a:pPr algn="l"/>
            <a:r>
              <a:rPr lang="de-DE" dirty="0"/>
              <a:t>=&gt; </a:t>
            </a:r>
            <a:r>
              <a:rPr lang="de-DE" dirty="0" err="1"/>
              <a:t>dispersion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68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194636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B</a:t>
            </a:r>
            <a:r>
              <a:rPr lang="en-US" sz="2400" dirty="0" err="1"/>
              <a:t>eam</a:t>
            </a:r>
            <a:r>
              <a:rPr lang="en-US" sz="2400" dirty="0"/>
              <a:t> Optics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F516A2-0CF2-4734-917E-0B75580D8A66}"/>
              </a:ext>
            </a:extLst>
          </p:cNvPr>
          <p:cNvSpPr txBox="1"/>
          <p:nvPr/>
        </p:nvSpPr>
        <p:spPr>
          <a:xfrm>
            <a:off x="84982" y="1102443"/>
            <a:ext cx="8956298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Next </a:t>
            </a:r>
            <a:r>
              <a:rPr lang="de-DE" dirty="0" err="1"/>
              <a:t>step</a:t>
            </a:r>
            <a:r>
              <a:rPr lang="de-DE" dirty="0"/>
              <a:t> was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at </a:t>
            </a:r>
            <a:r>
              <a:rPr lang="de-DE" dirty="0" err="1"/>
              <a:t>injection</a:t>
            </a:r>
            <a:r>
              <a:rPr lang="de-DE" dirty="0"/>
              <a:t>, </a:t>
            </a:r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 </a:t>
            </a:r>
          </a:p>
          <a:p>
            <a:pPr algn="l"/>
            <a:r>
              <a:rPr lang="de-DE" dirty="0"/>
              <a:t>was </a:t>
            </a:r>
            <a:r>
              <a:rPr lang="de-DE" dirty="0" err="1"/>
              <a:t>practically</a:t>
            </a:r>
            <a:r>
              <a:rPr lang="de-DE" dirty="0"/>
              <a:t> </a:t>
            </a:r>
            <a:r>
              <a:rPr lang="de-DE" dirty="0" err="1"/>
              <a:t>unchanged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an alternative </a:t>
            </a:r>
            <a:r>
              <a:rPr lang="de-DE" dirty="0" err="1"/>
              <a:t>optics</a:t>
            </a:r>
            <a:r>
              <a:rPr lang="de-DE" dirty="0"/>
              <a:t> in LSA</a:t>
            </a:r>
          </a:p>
          <a:p>
            <a:pPr algn="l"/>
            <a:r>
              <a:rPr lang="de-DE" dirty="0" err="1"/>
              <a:t>towards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beamtime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checked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, and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works</a:t>
            </a:r>
            <a:r>
              <a:rPr lang="de-DE" dirty="0"/>
              <a:t> (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saw</a:t>
            </a:r>
            <a:endParaRPr lang="de-DE" dirty="0"/>
          </a:p>
          <a:p>
            <a:pPr algn="l"/>
            <a:r>
              <a:rPr lang="de-DE" dirty="0" err="1"/>
              <a:t>overcompensation</a:t>
            </a:r>
            <a:r>
              <a:rPr lang="de-DE" dirty="0"/>
              <a:t>, so </a:t>
            </a:r>
            <a:r>
              <a:rPr lang="de-DE" dirty="0" err="1"/>
              <a:t>dispersion</a:t>
            </a:r>
            <a:r>
              <a:rPr lang="de-DE" dirty="0"/>
              <a:t> not </a:t>
            </a:r>
            <a:r>
              <a:rPr lang="de-DE" dirty="0" err="1"/>
              <a:t>exactly</a:t>
            </a:r>
            <a:r>
              <a:rPr lang="de-DE" dirty="0"/>
              <a:t> </a:t>
            </a:r>
            <a:r>
              <a:rPr lang="de-DE" dirty="0" err="1"/>
              <a:t>zero</a:t>
            </a:r>
            <a:r>
              <a:rPr lang="de-DE" dirty="0"/>
              <a:t> but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changed</a:t>
            </a:r>
            <a:r>
              <a:rPr lang="de-DE" dirty="0"/>
              <a:t> </a:t>
            </a:r>
            <a:r>
              <a:rPr lang="de-DE" dirty="0" err="1"/>
              <a:t>sign</a:t>
            </a:r>
            <a:r>
              <a:rPr lang="de-DE" dirty="0"/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4F5C6-56E4-4DDD-9386-1254D0D45020}"/>
              </a:ext>
            </a:extLst>
          </p:cNvPr>
          <p:cNvSpPr txBox="1"/>
          <p:nvPr/>
        </p:nvSpPr>
        <p:spPr>
          <a:xfrm>
            <a:off x="84982" y="3302393"/>
            <a:ext cx="9059018" cy="147732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optics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ESR!!</a:t>
            </a:r>
          </a:p>
          <a:p>
            <a:pPr algn="l"/>
            <a:endParaRPr lang="de-DE" dirty="0"/>
          </a:p>
          <a:p>
            <a:pPr algn="l"/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flexible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a </a:t>
            </a:r>
            <a:r>
              <a:rPr lang="de-DE" dirty="0" err="1"/>
              <a:t>button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‚Dispersion in Straight‘ in LSA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, </a:t>
            </a:r>
            <a:r>
              <a:rPr lang="de-DE" dirty="0" err="1"/>
              <a:t>as</a:t>
            </a:r>
            <a:endParaRPr lang="de-DE" dirty="0"/>
          </a:p>
          <a:p>
            <a:pPr algn="l"/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reasons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settings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zero</a:t>
            </a:r>
            <a:r>
              <a:rPr lang="de-DE" dirty="0"/>
              <a:t> </a:t>
            </a:r>
            <a:r>
              <a:rPr lang="de-DE" dirty="0" err="1"/>
              <a:t>dispersion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a different</a:t>
            </a:r>
          </a:p>
          <a:p>
            <a:pPr algn="l"/>
            <a:r>
              <a:rPr lang="de-DE" dirty="0" err="1"/>
              <a:t>sign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dispersion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BF0C99-5674-41CF-AC82-BFD1EE7DC1F0}"/>
              </a:ext>
            </a:extLst>
          </p:cNvPr>
          <p:cNvSpPr txBox="1"/>
          <p:nvPr/>
        </p:nvSpPr>
        <p:spPr>
          <a:xfrm>
            <a:off x="84982" y="2856769"/>
            <a:ext cx="844333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(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end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years</a:t>
            </a:r>
            <a:r>
              <a:rPr lang="de-DE" dirty="0"/>
              <a:t> block)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8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6A5F1-7A22-4097-966C-6270901F5708}"/>
              </a:ext>
            </a:extLst>
          </p:cNvPr>
          <p:cNvSpPr txBox="1"/>
          <p:nvPr/>
        </p:nvSpPr>
        <p:spPr>
          <a:xfrm>
            <a:off x="315110" y="143344"/>
            <a:ext cx="544838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 err="1"/>
              <a:t>Machine</a:t>
            </a:r>
            <a:r>
              <a:rPr lang="de-DE" sz="2400" dirty="0"/>
              <a:t> Experiments at ESR in 2025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8C4C1-A4B7-4153-9D03-A9A04DE48E32}"/>
              </a:ext>
            </a:extLst>
          </p:cNvPr>
          <p:cNvSpPr txBox="1"/>
          <p:nvPr/>
        </p:nvSpPr>
        <p:spPr>
          <a:xfrm>
            <a:off x="534075" y="836560"/>
            <a:ext cx="2353516" cy="13542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Co-</a:t>
            </a:r>
            <a:r>
              <a:rPr lang="de-DE" sz="1600" dirty="0" err="1"/>
              <a:t>colliding</a:t>
            </a:r>
            <a:r>
              <a:rPr lang="de-DE" sz="1600" dirty="0"/>
              <a:t> </a:t>
            </a:r>
            <a:r>
              <a:rPr lang="de-DE" sz="1600" dirty="0" err="1"/>
              <a:t>beams</a:t>
            </a:r>
            <a:r>
              <a:rPr lang="de-DE" sz="1600" dirty="0"/>
              <a:t>,</a:t>
            </a:r>
            <a:endParaRPr lang="de-DE" sz="1200" dirty="0"/>
          </a:p>
          <a:p>
            <a:pPr algn="l"/>
            <a:r>
              <a:rPr lang="de-DE" sz="1200" dirty="0" err="1"/>
              <a:t>storage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two</a:t>
            </a:r>
            <a:r>
              <a:rPr lang="de-DE" sz="1200" dirty="0"/>
              <a:t> different </a:t>
            </a:r>
            <a:r>
              <a:rPr lang="de-DE" sz="1200" dirty="0" err="1"/>
              <a:t>ions</a:t>
            </a:r>
            <a:r>
              <a:rPr lang="de-DE" sz="1200" dirty="0"/>
              <a:t> , </a:t>
            </a:r>
            <a:r>
              <a:rPr lang="de-DE" sz="1200" dirty="0" err="1"/>
              <a:t>opening</a:t>
            </a:r>
            <a:r>
              <a:rPr lang="de-DE" sz="1200" dirty="0"/>
              <a:t> </a:t>
            </a:r>
            <a:r>
              <a:rPr lang="de-DE" sz="1200" dirty="0" err="1"/>
              <a:t>up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way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new</a:t>
            </a:r>
            <a:r>
              <a:rPr lang="de-DE" sz="1200" dirty="0"/>
              <a:t> </a:t>
            </a:r>
            <a:r>
              <a:rPr lang="de-DE" sz="1200" dirty="0" err="1"/>
              <a:t>experiments</a:t>
            </a:r>
            <a:r>
              <a:rPr lang="de-DE" sz="1200" dirty="0"/>
              <a:t> (</a:t>
            </a:r>
            <a:r>
              <a:rPr lang="de-DE" sz="1200" dirty="0" err="1"/>
              <a:t>demonstrated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Au78+,79+ and U91+, 92+)</a:t>
            </a:r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2CE75-4B78-4D7C-B167-D5E8225A4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670" y="1768879"/>
            <a:ext cx="1592074" cy="1220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358705-3C55-45FD-97D2-E3A9D631A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0" y="1874180"/>
            <a:ext cx="2302464" cy="1233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821A70-D451-4F64-9C6E-C684D380C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818" y="1913051"/>
            <a:ext cx="1589409" cy="980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013E62-0DBB-458C-B068-1B526230D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545" y="3841000"/>
            <a:ext cx="1624161" cy="970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46F372-8BE1-4181-8F4D-DBB4E48BA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323" y="3752626"/>
            <a:ext cx="1575538" cy="10546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86789E1-FE4A-47B2-9A6E-4FA085AE7DB0}"/>
              </a:ext>
            </a:extLst>
          </p:cNvPr>
          <p:cNvSpPr txBox="1"/>
          <p:nvPr/>
        </p:nvSpPr>
        <p:spPr>
          <a:xfrm>
            <a:off x="6376782" y="907519"/>
            <a:ext cx="2597850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Multiple </a:t>
            </a:r>
            <a:r>
              <a:rPr lang="de-DE" dirty="0" err="1"/>
              <a:t>extraction</a:t>
            </a:r>
            <a:endParaRPr lang="de-DE" dirty="0"/>
          </a:p>
          <a:p>
            <a:pPr algn="l"/>
            <a:r>
              <a:rPr lang="de-DE" sz="1200" dirty="0"/>
              <a:t>possible </a:t>
            </a:r>
            <a:r>
              <a:rPr lang="de-DE" sz="1200" dirty="0" err="1"/>
              <a:t>improvement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HITRAP </a:t>
            </a:r>
            <a:r>
              <a:rPr lang="de-DE" sz="1200" dirty="0" err="1"/>
              <a:t>commissiong</a:t>
            </a:r>
            <a:r>
              <a:rPr lang="de-DE" sz="1200" dirty="0"/>
              <a:t> and </a:t>
            </a:r>
            <a:r>
              <a:rPr lang="de-DE" sz="1200" dirty="0" err="1"/>
              <a:t>operation</a:t>
            </a:r>
            <a:endParaRPr lang="de-DE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324F56-F438-4BD6-984D-7B1DD9B83028}"/>
              </a:ext>
            </a:extLst>
          </p:cNvPr>
          <p:cNvSpPr txBox="1"/>
          <p:nvPr/>
        </p:nvSpPr>
        <p:spPr>
          <a:xfrm>
            <a:off x="144339" y="3092851"/>
            <a:ext cx="3281550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Investigation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Deceleration</a:t>
            </a:r>
            <a:endParaRPr lang="de-DE" dirty="0"/>
          </a:p>
          <a:p>
            <a:pPr algn="l"/>
            <a:r>
              <a:rPr lang="de-DE" sz="1200" dirty="0"/>
              <a:t>Possible </a:t>
            </a:r>
            <a:r>
              <a:rPr lang="de-DE" sz="1200" dirty="0" err="1"/>
              <a:t>improvement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efficiency</a:t>
            </a:r>
            <a:r>
              <a:rPr lang="de-DE" sz="1200" dirty="0"/>
              <a:t> in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future</a:t>
            </a:r>
            <a:endParaRPr lang="de-DE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D8FB6F-BBF2-4936-A259-7E796ADC2DEF}"/>
              </a:ext>
            </a:extLst>
          </p:cNvPr>
          <p:cNvSpPr txBox="1"/>
          <p:nvPr/>
        </p:nvSpPr>
        <p:spPr>
          <a:xfrm>
            <a:off x="3668260" y="863532"/>
            <a:ext cx="2212255" cy="101566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Stacking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Barrier</a:t>
            </a:r>
            <a:r>
              <a:rPr lang="de-DE" dirty="0"/>
              <a:t> </a:t>
            </a:r>
            <a:r>
              <a:rPr lang="de-DE" dirty="0" err="1"/>
              <a:t>Bucket</a:t>
            </a:r>
            <a:endParaRPr lang="de-DE" dirty="0"/>
          </a:p>
          <a:p>
            <a:pPr algn="l"/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importance</a:t>
            </a:r>
            <a:r>
              <a:rPr lang="de-DE" sz="1200" dirty="0"/>
              <a:t> </a:t>
            </a:r>
            <a:r>
              <a:rPr lang="de-DE" sz="1200" dirty="0" err="1"/>
              <a:t>especially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future</a:t>
            </a:r>
            <a:r>
              <a:rPr lang="de-DE" sz="1200" dirty="0"/>
              <a:t> FAIR </a:t>
            </a:r>
            <a:r>
              <a:rPr lang="de-DE" sz="1200" dirty="0" err="1"/>
              <a:t>storage</a:t>
            </a:r>
            <a:r>
              <a:rPr lang="de-DE" sz="1200" dirty="0"/>
              <a:t> rings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ABDEF8-F490-44CE-8FB7-FF5129B9543A}"/>
              </a:ext>
            </a:extLst>
          </p:cNvPr>
          <p:cNvSpPr txBox="1"/>
          <p:nvPr/>
        </p:nvSpPr>
        <p:spPr>
          <a:xfrm>
            <a:off x="3475344" y="3001411"/>
            <a:ext cx="2405171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Beam </a:t>
            </a:r>
            <a:r>
              <a:rPr lang="de-DE" dirty="0" err="1"/>
              <a:t>Optics</a:t>
            </a:r>
            <a:r>
              <a:rPr lang="de-DE" dirty="0"/>
              <a:t> </a:t>
            </a:r>
            <a:r>
              <a:rPr lang="de-DE" dirty="0" err="1"/>
              <a:t>studies</a:t>
            </a:r>
            <a:endParaRPr lang="de-DE" dirty="0"/>
          </a:p>
          <a:p>
            <a:pPr algn="l"/>
            <a:r>
              <a:rPr lang="de-DE" sz="1200" dirty="0" err="1"/>
              <a:t>optimized</a:t>
            </a:r>
            <a:r>
              <a:rPr lang="de-DE" sz="1200" dirty="0"/>
              <a:t> </a:t>
            </a:r>
            <a:r>
              <a:rPr lang="de-DE" sz="1200" dirty="0" err="1"/>
              <a:t>optics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e-</a:t>
            </a:r>
            <a:r>
              <a:rPr lang="de-DE" sz="1200" dirty="0" err="1"/>
              <a:t>cooling</a:t>
            </a:r>
            <a:r>
              <a:rPr lang="de-DE" sz="1200" dirty="0"/>
              <a:t> and </a:t>
            </a:r>
            <a:r>
              <a:rPr lang="de-DE" sz="1200" dirty="0" err="1"/>
              <a:t>experiments</a:t>
            </a:r>
            <a:endParaRPr lang="de-DE" sz="12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0123B2E-6019-4283-9F0D-161CD45A5F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478" y="3721282"/>
            <a:ext cx="1624161" cy="102939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53E456A-CEDB-4711-9855-CEE936AF7A23}"/>
              </a:ext>
            </a:extLst>
          </p:cNvPr>
          <p:cNvSpPr txBox="1"/>
          <p:nvPr/>
        </p:nvSpPr>
        <p:spPr>
          <a:xfrm>
            <a:off x="6406602" y="2989285"/>
            <a:ext cx="2561920" cy="738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Stochastic</a:t>
            </a:r>
            <a:r>
              <a:rPr lang="de-DE" dirty="0"/>
              <a:t> Cooling</a:t>
            </a:r>
          </a:p>
          <a:p>
            <a:pPr algn="l"/>
            <a:r>
              <a:rPr lang="de-DE" sz="1200" dirty="0"/>
              <a:t>possible </a:t>
            </a:r>
            <a:r>
              <a:rPr lang="de-DE" sz="1200" dirty="0" err="1"/>
              <a:t>extension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energy</a:t>
            </a:r>
            <a:r>
              <a:rPr lang="de-DE" sz="1200" dirty="0"/>
              <a:t> </a:t>
            </a:r>
            <a:r>
              <a:rPr lang="de-DE" sz="1200" dirty="0" err="1"/>
              <a:t>range</a:t>
            </a:r>
            <a:endParaRPr lang="de-DE" sz="1200" dirty="0"/>
          </a:p>
          <a:p>
            <a:pPr algn="l"/>
            <a:r>
              <a:rPr lang="de-DE" sz="1200" dirty="0"/>
              <a:t>in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future</a:t>
            </a:r>
            <a:endParaRPr lang="en-US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D59EB9-0FDD-4994-9A02-6E6C7DAB591E}"/>
              </a:ext>
            </a:extLst>
          </p:cNvPr>
          <p:cNvSpPr txBox="1"/>
          <p:nvPr/>
        </p:nvSpPr>
        <p:spPr>
          <a:xfrm>
            <a:off x="174336" y="4046538"/>
            <a:ext cx="1185116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/>
              <a:t>orbit</a:t>
            </a:r>
            <a:r>
              <a:rPr lang="de-DE" sz="1200" dirty="0"/>
              <a:t> </a:t>
            </a:r>
            <a:r>
              <a:rPr lang="de-DE" sz="1200" dirty="0" err="1"/>
              <a:t>during</a:t>
            </a:r>
            <a:r>
              <a:rPr lang="de-DE" sz="1200" dirty="0"/>
              <a:t> </a:t>
            </a:r>
            <a:r>
              <a:rPr lang="de-DE" sz="1200" dirty="0" err="1"/>
              <a:t>decelarition</a:t>
            </a:r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CF05CA-2C11-48FE-90AE-3466A6D15DD5}"/>
              </a:ext>
            </a:extLst>
          </p:cNvPr>
          <p:cNvSpPr txBox="1"/>
          <p:nvPr/>
        </p:nvSpPr>
        <p:spPr>
          <a:xfrm>
            <a:off x="3075702" y="3943378"/>
            <a:ext cx="118511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/>
              <a:t>dispersion</a:t>
            </a:r>
            <a:r>
              <a:rPr lang="de-DE" sz="1200" dirty="0"/>
              <a:t> </a:t>
            </a:r>
            <a:r>
              <a:rPr lang="de-DE" sz="1200" dirty="0" err="1"/>
              <a:t>around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ESR</a:t>
            </a:r>
            <a:endParaRPr lang="en-US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E10E74-8838-45C2-98DC-F88EA33FB634}"/>
              </a:ext>
            </a:extLst>
          </p:cNvPr>
          <p:cNvSpPr txBox="1"/>
          <p:nvPr/>
        </p:nvSpPr>
        <p:spPr>
          <a:xfrm>
            <a:off x="5949828" y="3893015"/>
            <a:ext cx="1260004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shunt </a:t>
            </a:r>
            <a:r>
              <a:rPr lang="de-DE" sz="1200" dirty="0" err="1"/>
              <a:t>impedance</a:t>
            </a:r>
            <a:r>
              <a:rPr lang="de-DE" sz="1200" dirty="0"/>
              <a:t> 250-400 MeV/u</a:t>
            </a:r>
            <a:endParaRPr lang="en-US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95627C-2F2B-4515-9796-3C25B4F29251}"/>
              </a:ext>
            </a:extLst>
          </p:cNvPr>
          <p:cNvSpPr txBox="1"/>
          <p:nvPr/>
        </p:nvSpPr>
        <p:spPr>
          <a:xfrm>
            <a:off x="2941876" y="2033094"/>
            <a:ext cx="1185116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/>
              <a:t>intensity</a:t>
            </a:r>
            <a:r>
              <a:rPr lang="de-DE" sz="1200" dirty="0"/>
              <a:t> </a:t>
            </a:r>
            <a:r>
              <a:rPr lang="de-DE" sz="1200" dirty="0" err="1"/>
              <a:t>increase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5e8 </a:t>
            </a:r>
            <a:r>
              <a:rPr lang="de-DE" sz="1200" dirty="0" err="1"/>
              <a:t>upto</a:t>
            </a:r>
            <a:r>
              <a:rPr lang="de-DE" sz="1200" dirty="0"/>
              <a:t>  4e9 </a:t>
            </a:r>
            <a:r>
              <a:rPr lang="de-DE" sz="1200" dirty="0" err="1"/>
              <a:t>for</a:t>
            </a:r>
            <a:r>
              <a:rPr lang="de-DE" sz="1200" dirty="0"/>
              <a:t> 12C6+</a:t>
            </a:r>
            <a:endParaRPr lang="en-US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3CCAC3-93F7-424C-9A0A-B521C4753A43}"/>
              </a:ext>
            </a:extLst>
          </p:cNvPr>
          <p:cNvSpPr txBox="1"/>
          <p:nvPr/>
        </p:nvSpPr>
        <p:spPr>
          <a:xfrm>
            <a:off x="4573492" y="3785333"/>
            <a:ext cx="1185116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D=0 in </a:t>
            </a:r>
            <a:r>
              <a:rPr lang="de-DE" sz="1200" dirty="0" err="1"/>
              <a:t>straight</a:t>
            </a:r>
            <a:endParaRPr lang="en-US" sz="12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828F4E-125F-45C8-815A-3A93C9FA0562}"/>
              </a:ext>
            </a:extLst>
          </p:cNvPr>
          <p:cNvCxnSpPr>
            <a:cxnSpLocks/>
          </p:cNvCxnSpPr>
          <p:nvPr/>
        </p:nvCxnSpPr>
        <p:spPr>
          <a:xfrm flipH="1">
            <a:off x="4348480" y="4046538"/>
            <a:ext cx="547612" cy="4928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9EC6110-2B41-4C53-A917-40A514843E1D}"/>
              </a:ext>
            </a:extLst>
          </p:cNvPr>
          <p:cNvCxnSpPr>
            <a:cxnSpLocks/>
          </p:cNvCxnSpPr>
          <p:nvPr/>
        </p:nvCxnSpPr>
        <p:spPr>
          <a:xfrm flipH="1">
            <a:off x="5063984" y="4074883"/>
            <a:ext cx="98075" cy="4770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FBEE177-E365-44A7-9BB3-FDC70DEF8DE7}"/>
              </a:ext>
            </a:extLst>
          </p:cNvPr>
          <p:cNvSpPr txBox="1"/>
          <p:nvPr/>
        </p:nvSpPr>
        <p:spPr>
          <a:xfrm>
            <a:off x="5902442" y="1969750"/>
            <a:ext cx="1025861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/>
              <a:t>first</a:t>
            </a:r>
            <a:r>
              <a:rPr lang="de-DE" sz="1200" dirty="0"/>
              <a:t> screen after ESR  in </a:t>
            </a:r>
            <a:r>
              <a:rPr lang="de-DE" sz="1200" dirty="0" err="1"/>
              <a:t>direction</a:t>
            </a:r>
            <a:r>
              <a:rPr lang="de-DE" sz="1200" dirty="0"/>
              <a:t> HITAP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6655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F516A2-0CF2-4734-917E-0B75580D8A66}"/>
              </a:ext>
            </a:extLst>
          </p:cNvPr>
          <p:cNvSpPr txBox="1"/>
          <p:nvPr/>
        </p:nvSpPr>
        <p:spPr>
          <a:xfrm>
            <a:off x="574266" y="1564108"/>
            <a:ext cx="7528599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The </a:t>
            </a:r>
            <a:r>
              <a:rPr lang="de-DE" dirty="0" err="1"/>
              <a:t>team</a:t>
            </a:r>
            <a:r>
              <a:rPr lang="de-DE" dirty="0"/>
              <a:t>:</a:t>
            </a:r>
          </a:p>
          <a:p>
            <a:pPr algn="ctr"/>
            <a:r>
              <a:rPr lang="de-DE" dirty="0" err="1"/>
              <a:t>B.Lorentz</a:t>
            </a:r>
            <a:r>
              <a:rPr lang="de-DE" dirty="0"/>
              <a:t>, </a:t>
            </a:r>
            <a:r>
              <a:rPr lang="de-DE" dirty="0" err="1"/>
              <a:t>M.Steck</a:t>
            </a:r>
            <a:r>
              <a:rPr lang="de-DE" dirty="0"/>
              <a:t>, </a:t>
            </a:r>
            <a:r>
              <a:rPr lang="de-DE" dirty="0" err="1"/>
              <a:t>S.Litvinov</a:t>
            </a:r>
            <a:r>
              <a:rPr lang="de-DE" dirty="0"/>
              <a:t>, </a:t>
            </a:r>
            <a:r>
              <a:rPr lang="de-DE" dirty="0" err="1"/>
              <a:t>R.Hess</a:t>
            </a:r>
            <a:r>
              <a:rPr lang="de-DE" dirty="0"/>
              <a:t>, </a:t>
            </a:r>
            <a:r>
              <a:rPr lang="de-DE" dirty="0" err="1"/>
              <a:t>R.Joseph</a:t>
            </a:r>
            <a:r>
              <a:rPr lang="de-DE" dirty="0"/>
              <a:t>, </a:t>
            </a:r>
            <a:r>
              <a:rPr lang="de-DE" dirty="0" err="1"/>
              <a:t>C.Crantz</a:t>
            </a:r>
            <a:r>
              <a:rPr lang="de-DE" dirty="0"/>
              <a:t>, </a:t>
            </a:r>
            <a:r>
              <a:rPr lang="de-DE" dirty="0" err="1"/>
              <a:t>A.Sherjan</a:t>
            </a:r>
            <a:r>
              <a:rPr lang="de-DE" dirty="0"/>
              <a:t>, </a:t>
            </a:r>
          </a:p>
          <a:p>
            <a:pPr algn="ctr"/>
            <a:r>
              <a:rPr lang="de-DE" dirty="0"/>
              <a:t>STOCO: </a:t>
            </a:r>
            <a:r>
              <a:rPr lang="de-DE" dirty="0" err="1"/>
              <a:t>C.Peschke</a:t>
            </a:r>
            <a:r>
              <a:rPr lang="de-DE" dirty="0"/>
              <a:t>, </a:t>
            </a:r>
            <a:r>
              <a:rPr lang="de-DE" dirty="0" err="1"/>
              <a:t>T.Katayama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42484-30C3-49B7-A813-8F7CF0BC82D9}"/>
              </a:ext>
            </a:extLst>
          </p:cNvPr>
          <p:cNvSpPr txBox="1"/>
          <p:nvPr/>
        </p:nvSpPr>
        <p:spPr>
          <a:xfrm>
            <a:off x="2483066" y="3090194"/>
            <a:ext cx="4017446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 err="1"/>
              <a:t>Thank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attention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7563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B1A9CC-33A3-4251-AB18-E2FFDA180686}"/>
              </a:ext>
            </a:extLst>
          </p:cNvPr>
          <p:cNvSpPr txBox="1"/>
          <p:nvPr/>
        </p:nvSpPr>
        <p:spPr>
          <a:xfrm>
            <a:off x="297977" y="1264930"/>
            <a:ext cx="8548046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As a </a:t>
            </a:r>
            <a:r>
              <a:rPr lang="de-DE" dirty="0" err="1"/>
              <a:t>consequence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H=1 stacking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stochastic</a:t>
            </a:r>
            <a:r>
              <a:rPr lang="de-DE" dirty="0"/>
              <a:t> </a:t>
            </a:r>
          </a:p>
          <a:p>
            <a:pPr algn="l"/>
            <a:r>
              <a:rPr lang="de-DE" dirty="0" err="1"/>
              <a:t>cooling</a:t>
            </a:r>
            <a:r>
              <a:rPr lang="de-DE" dirty="0"/>
              <a:t> (Palmer) </a:t>
            </a:r>
            <a:r>
              <a:rPr lang="de-DE" dirty="0" err="1"/>
              <a:t>successfully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dirty="0" err="1"/>
              <a:t>Easier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so </a:t>
            </a:r>
            <a:r>
              <a:rPr lang="de-DE" dirty="0" err="1"/>
              <a:t>far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Stacking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stochastic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, and </a:t>
            </a:r>
            <a:r>
              <a:rPr lang="de-DE" dirty="0" err="1"/>
              <a:t>electron</a:t>
            </a:r>
            <a:endParaRPr lang="de-DE" dirty="0"/>
          </a:p>
          <a:p>
            <a:pPr algn="l"/>
            <a:r>
              <a:rPr lang="de-DE" dirty="0" err="1"/>
              <a:t>cooling</a:t>
            </a:r>
            <a:r>
              <a:rPr lang="de-DE" dirty="0"/>
              <a:t> on </a:t>
            </a:r>
            <a:r>
              <a:rPr lang="de-DE" dirty="0" err="1"/>
              <a:t>two</a:t>
            </a:r>
            <a:r>
              <a:rPr lang="de-DE" dirty="0"/>
              <a:t> different </a:t>
            </a:r>
            <a:r>
              <a:rPr lang="de-DE" dirty="0" err="1"/>
              <a:t>orbits</a:t>
            </a:r>
            <a:r>
              <a:rPr lang="de-DE" dirty="0"/>
              <a:t>.</a:t>
            </a:r>
          </a:p>
          <a:p>
            <a:pPr algn="l"/>
            <a:r>
              <a:rPr lang="de-DE" dirty="0"/>
              <a:t>And </a:t>
            </a:r>
            <a:r>
              <a:rPr lang="de-DE" dirty="0" err="1"/>
              <a:t>faster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orbit</a:t>
            </a:r>
            <a:r>
              <a:rPr lang="de-DE" dirty="0"/>
              <a:t> </a:t>
            </a:r>
            <a:r>
              <a:rPr lang="de-DE" dirty="0" err="1"/>
              <a:t>displacement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16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C895C-9B9A-4639-ABD9-6F0A818EE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91" y="1467512"/>
            <a:ext cx="3914273" cy="1444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981C26-EFBD-40B0-88E7-4009D3B3F7C8}"/>
              </a:ext>
            </a:extLst>
          </p:cNvPr>
          <p:cNvSpPr txBox="1"/>
          <p:nvPr/>
        </p:nvSpPr>
        <p:spPr>
          <a:xfrm>
            <a:off x="944492" y="981313"/>
            <a:ext cx="2821606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Intensity</a:t>
            </a:r>
            <a:r>
              <a:rPr lang="de-DE" sz="1400" dirty="0"/>
              <a:t> </a:t>
            </a:r>
            <a:r>
              <a:rPr lang="de-DE" sz="1400" dirty="0" err="1"/>
              <a:t>reached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</a:p>
          <a:p>
            <a:pPr algn="l"/>
            <a:r>
              <a:rPr lang="de-DE" sz="1400" dirty="0"/>
              <a:t>e-</a:t>
            </a:r>
            <a:r>
              <a:rPr lang="de-DE" sz="1400" dirty="0" err="1"/>
              <a:t>cooling</a:t>
            </a:r>
            <a:r>
              <a:rPr lang="de-DE" sz="1400" dirty="0"/>
              <a:t> (500 mA) and BB (50V)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D358B-1D10-474C-A37E-75D8E71A2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68" y="3534200"/>
            <a:ext cx="4355433" cy="1407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C67730-A164-4CB5-984C-1AEEA4724DB0}"/>
              </a:ext>
            </a:extLst>
          </p:cNvPr>
          <p:cNvSpPr txBox="1"/>
          <p:nvPr/>
        </p:nvSpPr>
        <p:spPr>
          <a:xfrm>
            <a:off x="-46912" y="3010980"/>
            <a:ext cx="4769191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e-</a:t>
            </a:r>
            <a:r>
              <a:rPr lang="de-DE" sz="1400" dirty="0" err="1"/>
              <a:t>cooling</a:t>
            </a:r>
            <a:r>
              <a:rPr lang="de-DE" sz="1400" dirty="0"/>
              <a:t> and BB, </a:t>
            </a:r>
            <a:r>
              <a:rPr lang="de-DE" sz="1400" dirty="0" err="1"/>
              <a:t>Intensity</a:t>
            </a:r>
            <a:r>
              <a:rPr lang="de-DE" sz="1400" dirty="0"/>
              <a:t> </a:t>
            </a:r>
            <a:r>
              <a:rPr lang="de-DE" sz="1400" dirty="0" err="1"/>
              <a:t>increase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factor</a:t>
            </a:r>
            <a:r>
              <a:rPr lang="de-DE" sz="1400" dirty="0"/>
              <a:t> 20</a:t>
            </a:r>
          </a:p>
          <a:p>
            <a:pPr algn="l"/>
            <a:r>
              <a:rPr lang="de-DE" sz="1400" dirty="0"/>
              <a:t>Efficiency </a:t>
            </a:r>
            <a:r>
              <a:rPr lang="de-DE" sz="1400" dirty="0" err="1"/>
              <a:t>goes</a:t>
            </a:r>
            <a:r>
              <a:rPr lang="de-DE" sz="1400" dirty="0"/>
              <a:t> down </a:t>
            </a:r>
            <a:r>
              <a:rPr lang="de-DE" sz="1400" dirty="0" err="1"/>
              <a:t>over</a:t>
            </a:r>
            <a:r>
              <a:rPr lang="de-DE" sz="1400" dirty="0"/>
              <a:t> time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predicted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simulation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D8A912-B6DB-449D-9213-CC2CDE90D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59" y="3534200"/>
            <a:ext cx="3914273" cy="1406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C6D5E1-E249-4DAD-803D-ECFB14A44600}"/>
              </a:ext>
            </a:extLst>
          </p:cNvPr>
          <p:cNvSpPr txBox="1"/>
          <p:nvPr/>
        </p:nvSpPr>
        <p:spPr>
          <a:xfrm>
            <a:off x="4973274" y="3010980"/>
            <a:ext cx="382604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TOF </a:t>
            </a:r>
            <a:r>
              <a:rPr lang="de-DE" sz="1400" dirty="0" err="1"/>
              <a:t>cooling</a:t>
            </a:r>
            <a:r>
              <a:rPr lang="de-DE" sz="1400" dirty="0"/>
              <a:t>, </a:t>
            </a:r>
            <a:r>
              <a:rPr lang="de-DE" sz="1400" dirty="0" err="1"/>
              <a:t>adjustment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gain</a:t>
            </a:r>
            <a:r>
              <a:rPr lang="de-DE" sz="1400" dirty="0"/>
              <a:t> </a:t>
            </a:r>
            <a:r>
              <a:rPr lang="de-DE" sz="1400" dirty="0" err="1"/>
              <a:t>increases</a:t>
            </a:r>
            <a:endParaRPr lang="de-DE" sz="1400" dirty="0"/>
          </a:p>
          <a:p>
            <a:pPr algn="l"/>
            <a:r>
              <a:rPr lang="de-DE" sz="1400" dirty="0" err="1"/>
              <a:t>factor</a:t>
            </a:r>
            <a:r>
              <a:rPr lang="de-DE" sz="1400" dirty="0"/>
              <a:t> 15 </a:t>
            </a:r>
            <a:r>
              <a:rPr lang="de-DE" sz="1400" dirty="0" err="1"/>
              <a:t>increase</a:t>
            </a:r>
            <a:endParaRPr lang="de-DE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A8CCC0-F02A-4331-BA51-1C1CD76E3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73643"/>
            <a:ext cx="4355433" cy="16289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A2EB1-B109-42F9-B118-29D538FA873E}"/>
              </a:ext>
            </a:extLst>
          </p:cNvPr>
          <p:cNvSpPr txBox="1"/>
          <p:nvPr/>
        </p:nvSpPr>
        <p:spPr>
          <a:xfrm>
            <a:off x="4365121" y="881539"/>
            <a:ext cx="5102615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H=1 &amp; </a:t>
            </a:r>
            <a:r>
              <a:rPr lang="de-DE" sz="1400" dirty="0" err="1"/>
              <a:t>electron</a:t>
            </a:r>
            <a:r>
              <a:rPr lang="de-DE" sz="1400" dirty="0"/>
              <a:t> </a:t>
            </a:r>
            <a:r>
              <a:rPr lang="de-DE" sz="1400" dirty="0" err="1"/>
              <a:t>cooling</a:t>
            </a:r>
            <a:r>
              <a:rPr lang="de-DE" sz="1400" dirty="0"/>
              <a:t>, </a:t>
            </a:r>
            <a:r>
              <a:rPr lang="de-DE" sz="1400" dirty="0" err="1"/>
              <a:t>works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well</a:t>
            </a:r>
            <a:r>
              <a:rPr lang="de-DE" sz="1400" dirty="0"/>
              <a:t>, </a:t>
            </a:r>
            <a:r>
              <a:rPr lang="de-DE" sz="1400" dirty="0" err="1"/>
              <a:t>maybe</a:t>
            </a:r>
            <a:r>
              <a:rPr lang="de-DE" sz="1400" dirty="0"/>
              <a:t> </a:t>
            </a:r>
            <a:r>
              <a:rPr lang="de-DE" sz="1400" dirty="0" err="1"/>
              <a:t>less</a:t>
            </a:r>
            <a:r>
              <a:rPr lang="de-DE" sz="1400" dirty="0"/>
              <a:t> </a:t>
            </a:r>
            <a:r>
              <a:rPr lang="de-DE" sz="1400" dirty="0" err="1"/>
              <a:t>efficient</a:t>
            </a:r>
            <a:r>
              <a:rPr lang="de-DE" sz="1400" dirty="0"/>
              <a:t>, </a:t>
            </a:r>
          </a:p>
          <a:p>
            <a:pPr algn="l"/>
            <a:r>
              <a:rPr lang="de-DE" sz="1400" dirty="0"/>
              <a:t>	but </a:t>
            </a:r>
            <a:r>
              <a:rPr lang="de-DE" sz="1400" dirty="0" err="1"/>
              <a:t>settings</a:t>
            </a:r>
            <a:r>
              <a:rPr lang="de-DE" sz="1400" dirty="0"/>
              <a:t> not </a:t>
            </a:r>
            <a:r>
              <a:rPr lang="de-DE" sz="1400" dirty="0" err="1"/>
              <a:t>optimized</a:t>
            </a:r>
            <a:r>
              <a:rPr lang="de-DE" sz="1400" dirty="0"/>
              <a:t> </a:t>
            </a:r>
            <a:r>
              <a:rPr lang="de-DE" sz="1400" dirty="0" err="1"/>
              <a:t>here</a:t>
            </a:r>
            <a:r>
              <a:rPr lang="de-DE" sz="1400" dirty="0"/>
              <a:t> (</a:t>
            </a:r>
            <a:r>
              <a:rPr lang="de-DE" sz="1400" dirty="0" err="1"/>
              <a:t>one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last </a:t>
            </a:r>
            <a:r>
              <a:rPr lang="de-DE" sz="1400" dirty="0" err="1"/>
              <a:t>runs</a:t>
            </a:r>
            <a:r>
              <a:rPr lang="de-DE" sz="1400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5256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C895C-9B9A-4639-ABD9-6F0A818EE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2487"/>
            <a:ext cx="9144000" cy="2912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981C26-EFBD-40B0-88E7-4009D3B3F7C8}"/>
              </a:ext>
            </a:extLst>
          </p:cNvPr>
          <p:cNvSpPr txBox="1"/>
          <p:nvPr/>
        </p:nvSpPr>
        <p:spPr>
          <a:xfrm>
            <a:off x="526469" y="1110651"/>
            <a:ext cx="666079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Highest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reached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e-</a:t>
            </a:r>
            <a:r>
              <a:rPr lang="de-DE" dirty="0" err="1"/>
              <a:t>cooling</a:t>
            </a:r>
            <a:r>
              <a:rPr lang="de-DE" dirty="0"/>
              <a:t> (500 mA) and BB (50V)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81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4926349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E-Cooling Barrier Bucket Stacking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E4D96-CE6A-465A-8D5A-A491728D6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9914"/>
            <a:ext cx="9144000" cy="25715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D0AA2-AABE-44E0-A04A-B034CD734C71}"/>
              </a:ext>
            </a:extLst>
          </p:cNvPr>
          <p:cNvSpPr txBox="1"/>
          <p:nvPr/>
        </p:nvSpPr>
        <p:spPr>
          <a:xfrm>
            <a:off x="430751" y="1186453"/>
            <a:ext cx="6092373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factor</a:t>
            </a:r>
            <a:r>
              <a:rPr lang="de-DE" dirty="0"/>
              <a:t> 20</a:t>
            </a:r>
          </a:p>
          <a:p>
            <a:pPr algn="l"/>
            <a:r>
              <a:rPr lang="de-DE" dirty="0"/>
              <a:t>Efficiency </a:t>
            </a:r>
            <a:r>
              <a:rPr lang="de-DE" dirty="0" err="1"/>
              <a:t>goes</a:t>
            </a:r>
            <a:r>
              <a:rPr lang="de-DE" dirty="0"/>
              <a:t> down </a:t>
            </a:r>
            <a:r>
              <a:rPr lang="de-DE" dirty="0" err="1"/>
              <a:t>over</a:t>
            </a:r>
            <a:r>
              <a:rPr lang="de-DE" dirty="0"/>
              <a:t> time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predicted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07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75B3E-32D7-44F9-8695-68B5DDFBC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960" y="973675"/>
            <a:ext cx="5781675" cy="397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63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C7CA8-F3AE-4F18-8140-6F58F22D2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224"/>
            <a:ext cx="9144000" cy="2538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2DF6F1-E5CE-4208-9692-BCCE3E43ED6E}"/>
              </a:ext>
            </a:extLst>
          </p:cNvPr>
          <p:cNvSpPr txBox="1"/>
          <p:nvPr/>
        </p:nvSpPr>
        <p:spPr>
          <a:xfrm>
            <a:off x="430751" y="1089174"/>
            <a:ext cx="7353295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TOF </a:t>
            </a:r>
            <a:r>
              <a:rPr lang="de-DE" dirty="0" err="1"/>
              <a:t>cooling</a:t>
            </a:r>
            <a:r>
              <a:rPr lang="de-DE" dirty="0"/>
              <a:t>, </a:t>
            </a:r>
            <a:r>
              <a:rPr lang="de-DE" dirty="0" err="1"/>
              <a:t>adjustment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gain</a:t>
            </a:r>
            <a:r>
              <a:rPr lang="de-DE" dirty="0"/>
              <a:t> </a:t>
            </a:r>
            <a:r>
              <a:rPr lang="de-DE" dirty="0" err="1"/>
              <a:t>increases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saturating</a:t>
            </a:r>
            <a:endParaRPr lang="de-DE" dirty="0"/>
          </a:p>
          <a:p>
            <a:pPr algn="l"/>
            <a:r>
              <a:rPr lang="de-DE" dirty="0"/>
              <a:t>final </a:t>
            </a:r>
            <a:r>
              <a:rPr lang="de-DE" dirty="0" err="1"/>
              <a:t>intensity</a:t>
            </a:r>
            <a:r>
              <a:rPr lang="de-DE" dirty="0"/>
              <a:t> still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e-</a:t>
            </a:r>
            <a:r>
              <a:rPr lang="de-DE" dirty="0" err="1"/>
              <a:t>cooling</a:t>
            </a:r>
            <a:r>
              <a:rPr lang="de-DE" dirty="0"/>
              <a:t>, but still </a:t>
            </a:r>
            <a:r>
              <a:rPr lang="de-DE" dirty="0" err="1"/>
              <a:t>factor</a:t>
            </a:r>
            <a:r>
              <a:rPr lang="de-DE" dirty="0"/>
              <a:t> 15 </a:t>
            </a:r>
            <a:r>
              <a:rPr lang="de-DE" dirty="0" err="1"/>
              <a:t>increase</a:t>
            </a:r>
            <a:endParaRPr lang="de-DE" dirty="0"/>
          </a:p>
          <a:p>
            <a:pPr algn="l"/>
            <a:r>
              <a:rPr lang="en-US" dirty="0"/>
              <a:t>(Palmer Cooling should be better...)</a:t>
            </a:r>
          </a:p>
        </p:txBody>
      </p:sp>
    </p:spTree>
    <p:extLst>
      <p:ext uri="{BB962C8B-B14F-4D97-AF65-F5344CB8AC3E}">
        <p14:creationId xmlns:p14="http://schemas.microsoft.com/office/powerpoint/2010/main" val="2048016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BDC61-E998-42D1-8499-030F463E3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1795"/>
            <a:ext cx="9144000" cy="2590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DE31D8-FA12-49A3-B193-68FC5DD3EE1A}"/>
              </a:ext>
            </a:extLst>
          </p:cNvPr>
          <p:cNvSpPr txBox="1"/>
          <p:nvPr/>
        </p:nvSpPr>
        <p:spPr>
          <a:xfrm>
            <a:off x="508000" y="1035639"/>
            <a:ext cx="652197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H=1 and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, </a:t>
            </a:r>
            <a:r>
              <a:rPr lang="de-DE" dirty="0" err="1"/>
              <a:t>works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, </a:t>
            </a:r>
            <a:r>
              <a:rPr lang="de-DE" dirty="0" err="1"/>
              <a:t>maybe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, </a:t>
            </a:r>
          </a:p>
          <a:p>
            <a:pPr algn="l"/>
            <a:r>
              <a:rPr lang="de-DE" dirty="0"/>
              <a:t>	but </a:t>
            </a:r>
            <a:r>
              <a:rPr lang="de-DE" dirty="0" err="1"/>
              <a:t>settings</a:t>
            </a:r>
            <a:r>
              <a:rPr lang="de-DE" dirty="0"/>
              <a:t> not </a:t>
            </a:r>
            <a:r>
              <a:rPr lang="de-DE" dirty="0" err="1"/>
              <a:t>optimized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(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last </a:t>
            </a:r>
            <a:r>
              <a:rPr lang="de-DE" dirty="0" err="1"/>
              <a:t>runs</a:t>
            </a:r>
            <a:r>
              <a:rPr lang="de-DE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25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194636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B</a:t>
            </a:r>
            <a:r>
              <a:rPr lang="en-US" sz="2400" dirty="0" err="1"/>
              <a:t>eam</a:t>
            </a:r>
            <a:r>
              <a:rPr lang="en-US" sz="2400" dirty="0"/>
              <a:t> Optics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095AB-C432-47C5-B7A3-9B1E4692D223}"/>
              </a:ext>
            </a:extLst>
          </p:cNvPr>
          <p:cNvSpPr txBox="1"/>
          <p:nvPr/>
        </p:nvSpPr>
        <p:spPr>
          <a:xfrm>
            <a:off x="430751" y="1106906"/>
            <a:ext cx="8058616" cy="369331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benefits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Dispersion </a:t>
            </a:r>
            <a:r>
              <a:rPr lang="de-DE" dirty="0" err="1"/>
              <a:t>zero</a:t>
            </a:r>
            <a:r>
              <a:rPr lang="de-DE" dirty="0"/>
              <a:t> in </a:t>
            </a:r>
            <a:r>
              <a:rPr lang="de-DE" dirty="0" err="1"/>
              <a:t>straight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momentum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stored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beam (e.g.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chromaticity</a:t>
            </a:r>
            <a:endParaRPr lang="de-DE" dirty="0"/>
          </a:p>
          <a:p>
            <a:pPr algn="l"/>
            <a:r>
              <a:rPr lang="de-DE" dirty="0" err="1"/>
              <a:t>measurement</a:t>
            </a:r>
            <a:r>
              <a:rPr lang="de-DE" dirty="0"/>
              <a:t>)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beam, i.e. </a:t>
            </a:r>
            <a:r>
              <a:rPr lang="de-DE" dirty="0" err="1"/>
              <a:t>the</a:t>
            </a:r>
            <a:r>
              <a:rPr lang="de-DE" dirty="0"/>
              <a:t> cooler </a:t>
            </a:r>
          </a:p>
          <a:p>
            <a:pPr algn="l"/>
            <a:r>
              <a:rPr lang="de-DE" dirty="0" err="1"/>
              <a:t>voltage</a:t>
            </a:r>
            <a:r>
              <a:rPr lang="de-DE" dirty="0"/>
              <a:t>. </a:t>
            </a:r>
            <a:r>
              <a:rPr lang="de-DE" dirty="0" err="1"/>
              <a:t>Frequently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limited in </a:t>
            </a:r>
            <a:r>
              <a:rPr lang="de-DE" dirty="0" err="1"/>
              <a:t>the</a:t>
            </a:r>
            <a:r>
              <a:rPr lang="de-DE" dirty="0"/>
              <a:t> possible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ion</a:t>
            </a:r>
            <a:endParaRPr lang="de-DE" dirty="0"/>
          </a:p>
          <a:p>
            <a:pPr algn="l"/>
            <a:r>
              <a:rPr lang="de-DE" dirty="0"/>
              <a:t>beam </a:t>
            </a:r>
            <a:r>
              <a:rPr lang="de-DE" dirty="0" err="1"/>
              <a:t>moved</a:t>
            </a:r>
            <a:r>
              <a:rPr lang="de-DE" dirty="0"/>
              <a:t> </a:t>
            </a:r>
            <a:r>
              <a:rPr lang="de-DE" dirty="0" err="1"/>
              <a:t>horizontally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beam.</a:t>
            </a:r>
          </a:p>
          <a:p>
            <a:pPr algn="l"/>
            <a:endParaRPr lang="de-DE" dirty="0"/>
          </a:p>
          <a:p>
            <a:pPr algn="l"/>
            <a:r>
              <a:rPr lang="de-DE" dirty="0" err="1"/>
              <a:t>For</a:t>
            </a:r>
            <a:r>
              <a:rPr lang="de-DE" dirty="0"/>
              <a:t> internal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overlap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beam and Gas Jet </a:t>
            </a:r>
            <a:r>
              <a:rPr lang="de-DE" dirty="0" err="1"/>
              <a:t>is</a:t>
            </a:r>
            <a:r>
              <a:rPr lang="de-DE" dirty="0"/>
              <a:t> also </a:t>
            </a:r>
          </a:p>
          <a:p>
            <a:pPr algn="l"/>
            <a:r>
              <a:rPr lang="de-DE" dirty="0" err="1"/>
              <a:t>effected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momentum</a:t>
            </a:r>
            <a:r>
              <a:rPr lang="de-DE" dirty="0"/>
              <a:t> </a:t>
            </a:r>
            <a:r>
              <a:rPr lang="de-DE" dirty="0" err="1"/>
              <a:t>witth</a:t>
            </a:r>
            <a:r>
              <a:rPr lang="de-DE" dirty="0"/>
              <a:t> non </a:t>
            </a:r>
            <a:r>
              <a:rPr lang="de-DE" dirty="0" err="1"/>
              <a:t>zero</a:t>
            </a:r>
            <a:r>
              <a:rPr lang="de-DE" dirty="0"/>
              <a:t> </a:t>
            </a:r>
            <a:r>
              <a:rPr lang="de-DE" dirty="0" err="1"/>
              <a:t>dispersion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/>
              <a:t>Same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scraping</a:t>
            </a:r>
            <a:r>
              <a:rPr lang="de-DE" dirty="0"/>
              <a:t>, </a:t>
            </a:r>
          </a:p>
          <a:p>
            <a:pPr algn="l"/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positioning</a:t>
            </a:r>
            <a:endParaRPr lang="de-DE" dirty="0"/>
          </a:p>
          <a:p>
            <a:pPr algn="l"/>
            <a:r>
              <a:rPr lang="de-DE" dirty="0"/>
              <a:t>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108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194636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B</a:t>
            </a:r>
            <a:r>
              <a:rPr lang="en-US" sz="2400" dirty="0" err="1"/>
              <a:t>eam</a:t>
            </a:r>
            <a:r>
              <a:rPr lang="en-US" sz="2400" dirty="0"/>
              <a:t> Optics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095AB-C432-47C5-B7A3-9B1E4692D223}"/>
              </a:ext>
            </a:extLst>
          </p:cNvPr>
          <p:cNvSpPr txBox="1"/>
          <p:nvPr/>
        </p:nvSpPr>
        <p:spPr>
          <a:xfrm>
            <a:off x="430751" y="1106906"/>
            <a:ext cx="8058616" cy="369331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benefits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Dispersion </a:t>
            </a:r>
            <a:r>
              <a:rPr lang="de-DE" dirty="0" err="1"/>
              <a:t>zero</a:t>
            </a:r>
            <a:r>
              <a:rPr lang="de-DE" dirty="0"/>
              <a:t> in </a:t>
            </a:r>
            <a:r>
              <a:rPr lang="de-DE" dirty="0" err="1"/>
              <a:t>straight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momentum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stored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beam (e.g.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chromaticity</a:t>
            </a:r>
            <a:endParaRPr lang="de-DE" dirty="0"/>
          </a:p>
          <a:p>
            <a:pPr algn="l"/>
            <a:r>
              <a:rPr lang="de-DE" dirty="0" err="1"/>
              <a:t>measurement</a:t>
            </a:r>
            <a:r>
              <a:rPr lang="de-DE" dirty="0"/>
              <a:t>)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beam, i.e. </a:t>
            </a:r>
            <a:r>
              <a:rPr lang="de-DE" dirty="0" err="1"/>
              <a:t>the</a:t>
            </a:r>
            <a:r>
              <a:rPr lang="de-DE" dirty="0"/>
              <a:t> cooler </a:t>
            </a:r>
          </a:p>
          <a:p>
            <a:pPr algn="l"/>
            <a:r>
              <a:rPr lang="de-DE" dirty="0" err="1"/>
              <a:t>voltage</a:t>
            </a:r>
            <a:r>
              <a:rPr lang="de-DE" dirty="0"/>
              <a:t>. </a:t>
            </a:r>
            <a:r>
              <a:rPr lang="de-DE" dirty="0" err="1"/>
              <a:t>Frequently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were</a:t>
            </a:r>
            <a:r>
              <a:rPr lang="de-DE" dirty="0"/>
              <a:t> limited in </a:t>
            </a:r>
            <a:r>
              <a:rPr lang="de-DE" dirty="0" err="1"/>
              <a:t>the</a:t>
            </a:r>
            <a:r>
              <a:rPr lang="de-DE" dirty="0"/>
              <a:t> possible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,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ion</a:t>
            </a:r>
            <a:endParaRPr lang="de-DE" dirty="0"/>
          </a:p>
          <a:p>
            <a:pPr algn="l"/>
            <a:r>
              <a:rPr lang="de-DE" dirty="0"/>
              <a:t>beam </a:t>
            </a:r>
            <a:r>
              <a:rPr lang="de-DE" dirty="0" err="1"/>
              <a:t>moved</a:t>
            </a:r>
            <a:r>
              <a:rPr lang="de-DE" dirty="0"/>
              <a:t> </a:t>
            </a:r>
            <a:r>
              <a:rPr lang="de-DE" dirty="0" err="1"/>
              <a:t>horizontally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beam.</a:t>
            </a:r>
          </a:p>
          <a:p>
            <a:pPr algn="l"/>
            <a:endParaRPr lang="de-DE" dirty="0"/>
          </a:p>
          <a:p>
            <a:pPr algn="l"/>
            <a:r>
              <a:rPr lang="de-DE" dirty="0" err="1"/>
              <a:t>For</a:t>
            </a:r>
            <a:r>
              <a:rPr lang="de-DE" dirty="0"/>
              <a:t> internal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overlap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beam and Gas Jet </a:t>
            </a:r>
            <a:r>
              <a:rPr lang="de-DE" dirty="0" err="1"/>
              <a:t>is</a:t>
            </a:r>
            <a:r>
              <a:rPr lang="de-DE" dirty="0"/>
              <a:t> also </a:t>
            </a:r>
          </a:p>
          <a:p>
            <a:pPr algn="l"/>
            <a:r>
              <a:rPr lang="de-DE" dirty="0" err="1"/>
              <a:t>effected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momentum</a:t>
            </a:r>
            <a:r>
              <a:rPr lang="de-DE" dirty="0"/>
              <a:t> </a:t>
            </a:r>
            <a:r>
              <a:rPr lang="de-DE" dirty="0" err="1"/>
              <a:t>witth</a:t>
            </a:r>
            <a:r>
              <a:rPr lang="de-DE" dirty="0"/>
              <a:t> non </a:t>
            </a:r>
            <a:r>
              <a:rPr lang="de-DE" dirty="0" err="1"/>
              <a:t>zero</a:t>
            </a:r>
            <a:r>
              <a:rPr lang="de-DE" dirty="0"/>
              <a:t> </a:t>
            </a:r>
            <a:r>
              <a:rPr lang="de-DE" dirty="0" err="1"/>
              <a:t>dispersion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/>
              <a:t>Same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scraping</a:t>
            </a:r>
            <a:r>
              <a:rPr lang="de-DE" dirty="0"/>
              <a:t>, </a:t>
            </a:r>
          </a:p>
          <a:p>
            <a:pPr algn="l"/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de-DE" dirty="0" err="1"/>
              <a:t>positioning</a:t>
            </a:r>
            <a:endParaRPr lang="de-DE" dirty="0"/>
          </a:p>
          <a:p>
            <a:pPr algn="l"/>
            <a:r>
              <a:rPr lang="de-DE" dirty="0"/>
              <a:t>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85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194636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B</a:t>
            </a:r>
            <a:r>
              <a:rPr lang="en-US" sz="2400" dirty="0" err="1"/>
              <a:t>eam</a:t>
            </a:r>
            <a:r>
              <a:rPr lang="en-US" sz="2400" dirty="0"/>
              <a:t> Optics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13F91-93D6-43F6-9BF4-5168C5727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265"/>
            <a:ext cx="9144000" cy="24715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89B19E-D8BC-4C77-B9C0-0F3824BCC370}"/>
              </a:ext>
            </a:extLst>
          </p:cNvPr>
          <p:cNvSpPr txBox="1"/>
          <p:nvPr/>
        </p:nvSpPr>
        <p:spPr>
          <a:xfrm>
            <a:off x="296778" y="1072680"/>
            <a:ext cx="5374106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First </a:t>
            </a:r>
            <a:r>
              <a:rPr lang="de-DE" dirty="0" err="1"/>
              <a:t>try</a:t>
            </a:r>
            <a:r>
              <a:rPr lang="de-DE" dirty="0"/>
              <a:t> (in Manipulation, so </a:t>
            </a:r>
            <a:r>
              <a:rPr lang="de-DE" dirty="0" err="1"/>
              <a:t>injection</a:t>
            </a:r>
            <a:r>
              <a:rPr lang="de-DE" dirty="0"/>
              <a:t> </a:t>
            </a:r>
            <a:r>
              <a:rPr lang="de-DE" dirty="0" err="1"/>
              <a:t>unchanged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58CB2-B998-46E2-8C4D-AFFD7EEC2D73}"/>
              </a:ext>
            </a:extLst>
          </p:cNvPr>
          <p:cNvSpPr txBox="1"/>
          <p:nvPr/>
        </p:nvSpPr>
        <p:spPr>
          <a:xfrm>
            <a:off x="430751" y="4146158"/>
            <a:ext cx="7964681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the</a:t>
            </a:r>
            <a:r>
              <a:rPr lang="de-DE" dirty="0"/>
              <a:t> bar </a:t>
            </a:r>
            <a:r>
              <a:rPr lang="de-DE" dirty="0" err="1"/>
              <a:t>plot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difference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referenz</a:t>
            </a:r>
            <a:r>
              <a:rPr lang="de-DE" dirty="0"/>
              <a:t> </a:t>
            </a:r>
            <a:r>
              <a:rPr lang="de-DE" dirty="0" err="1"/>
              <a:t>orbit</a:t>
            </a:r>
            <a:r>
              <a:rPr lang="de-DE" dirty="0"/>
              <a:t>, and an </a:t>
            </a:r>
            <a:r>
              <a:rPr lang="de-DE" dirty="0" err="1"/>
              <a:t>dp</a:t>
            </a:r>
            <a:r>
              <a:rPr lang="de-DE" dirty="0"/>
              <a:t> </a:t>
            </a:r>
            <a:r>
              <a:rPr lang="de-DE" dirty="0" err="1"/>
              <a:t>orbit</a:t>
            </a:r>
            <a:endParaRPr lang="de-DE" dirty="0"/>
          </a:p>
          <a:p>
            <a:pPr algn="l"/>
            <a:r>
              <a:rPr lang="de-DE" dirty="0"/>
              <a:t>=&gt; </a:t>
            </a:r>
            <a:r>
              <a:rPr lang="de-DE" dirty="0" err="1"/>
              <a:t>dispersion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7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E156A-948A-4B04-BF21-3D5DAB51CB0D}"/>
              </a:ext>
            </a:extLst>
          </p:cNvPr>
          <p:cNvSpPr txBox="1"/>
          <p:nvPr/>
        </p:nvSpPr>
        <p:spPr>
          <a:xfrm>
            <a:off x="638872" y="1279088"/>
            <a:ext cx="7866256" cy="258532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Original </a:t>
            </a:r>
            <a:r>
              <a:rPr lang="de-DE" dirty="0" err="1"/>
              <a:t>proposal</a:t>
            </a:r>
            <a:r>
              <a:rPr lang="de-DE" dirty="0"/>
              <a:t>: ‚</a:t>
            </a:r>
            <a:r>
              <a:rPr lang="de-DE" dirty="0" err="1"/>
              <a:t>Experimentally</a:t>
            </a:r>
            <a:r>
              <a:rPr lang="de-DE" dirty="0"/>
              <a:t> </a:t>
            </a:r>
            <a:r>
              <a:rPr lang="de-DE" dirty="0" err="1"/>
              <a:t>verify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moving</a:t>
            </a:r>
            <a:r>
              <a:rPr lang="de-DE" dirty="0"/>
              <a:t> </a:t>
            </a:r>
            <a:r>
              <a:rPr lang="de-DE" dirty="0" err="1"/>
              <a:t>barrier</a:t>
            </a:r>
            <a:r>
              <a:rPr lang="de-DE" dirty="0"/>
              <a:t> </a:t>
            </a:r>
            <a:r>
              <a:rPr lang="de-DE" dirty="0" err="1"/>
              <a:t>bucket</a:t>
            </a:r>
            <a:r>
              <a:rPr lang="de-DE" dirty="0"/>
              <a:t> stacking‘</a:t>
            </a:r>
          </a:p>
          <a:p>
            <a:pPr algn="l"/>
            <a:endParaRPr lang="de-DE" dirty="0"/>
          </a:p>
          <a:p>
            <a:pPr algn="l"/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preperation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switched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‚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Stacking </a:t>
            </a:r>
          </a:p>
          <a:p>
            <a:pPr algn="l"/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barrier</a:t>
            </a:r>
            <a:r>
              <a:rPr lang="de-DE" dirty="0"/>
              <a:t> </a:t>
            </a:r>
            <a:r>
              <a:rPr lang="de-DE" dirty="0" err="1"/>
              <a:t>bucket</a:t>
            </a:r>
            <a:r>
              <a:rPr lang="de-DE" dirty="0"/>
              <a:t>‘</a:t>
            </a:r>
          </a:p>
          <a:p>
            <a:pPr algn="l"/>
            <a:r>
              <a:rPr lang="de-DE" dirty="0"/>
              <a:t>	</a:t>
            </a:r>
            <a:r>
              <a:rPr lang="de-DE" dirty="0" err="1"/>
              <a:t>reason</a:t>
            </a:r>
            <a:r>
              <a:rPr lang="de-DE" dirty="0"/>
              <a:t>: not </a:t>
            </a:r>
            <a:r>
              <a:rPr lang="de-DE" dirty="0" err="1"/>
              <a:t>enough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stacked</a:t>
            </a:r>
            <a:r>
              <a:rPr lang="de-DE" dirty="0"/>
              <a:t> beam:</a:t>
            </a:r>
          </a:p>
          <a:p>
            <a:pPr algn="l"/>
            <a:r>
              <a:rPr lang="de-DE" dirty="0"/>
              <a:t>		</a:t>
            </a:r>
            <a:r>
              <a:rPr lang="de-DE" dirty="0" err="1"/>
              <a:t>barrier</a:t>
            </a:r>
            <a:r>
              <a:rPr lang="de-DE" dirty="0"/>
              <a:t> </a:t>
            </a:r>
            <a:r>
              <a:rPr lang="de-DE" dirty="0" err="1"/>
              <a:t>bucket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presently</a:t>
            </a:r>
            <a:r>
              <a:rPr lang="de-DE" dirty="0"/>
              <a:t> </a:t>
            </a:r>
            <a:r>
              <a:rPr lang="de-DE" dirty="0" err="1"/>
              <a:t>restricted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5 MHz-&gt; 200 </a:t>
            </a:r>
            <a:r>
              <a:rPr lang="de-DE" dirty="0" err="1"/>
              <a:t>ns</a:t>
            </a:r>
            <a:endParaRPr lang="de-DE" dirty="0"/>
          </a:p>
          <a:p>
            <a:pPr algn="l"/>
            <a:r>
              <a:rPr lang="de-DE" dirty="0"/>
              <a:t>		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: 400 </a:t>
            </a:r>
            <a:r>
              <a:rPr lang="de-DE" dirty="0" err="1"/>
              <a:t>ns</a:t>
            </a:r>
            <a:endParaRPr lang="de-DE" dirty="0"/>
          </a:p>
          <a:p>
            <a:pPr algn="l"/>
            <a:r>
              <a:rPr lang="de-DE" dirty="0"/>
              <a:t>		</a:t>
            </a:r>
            <a:r>
              <a:rPr lang="de-DE" dirty="0" err="1"/>
              <a:t>minimum</a:t>
            </a:r>
            <a:r>
              <a:rPr lang="de-DE" dirty="0"/>
              <a:t>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inj</a:t>
            </a:r>
            <a:r>
              <a:rPr lang="de-DE" dirty="0"/>
              <a:t>. </a:t>
            </a:r>
            <a:r>
              <a:rPr lang="de-DE" dirty="0" err="1"/>
              <a:t>kicker</a:t>
            </a:r>
            <a:r>
              <a:rPr lang="de-DE" dirty="0"/>
              <a:t> </a:t>
            </a:r>
            <a:r>
              <a:rPr lang="de-DE" dirty="0" err="1"/>
              <a:t>flattop</a:t>
            </a:r>
            <a:r>
              <a:rPr lang="de-DE" dirty="0"/>
              <a:t>: 100 </a:t>
            </a:r>
            <a:r>
              <a:rPr lang="de-DE" dirty="0" err="1"/>
              <a:t>ns</a:t>
            </a:r>
            <a:r>
              <a:rPr lang="de-DE" dirty="0"/>
              <a:t> </a:t>
            </a:r>
            <a:r>
              <a:rPr lang="de-DE" dirty="0" err="1"/>
              <a:t>makes</a:t>
            </a:r>
            <a:r>
              <a:rPr lang="de-DE" dirty="0"/>
              <a:t> 500 </a:t>
            </a:r>
            <a:r>
              <a:rPr lang="de-DE" dirty="0" err="1"/>
              <a:t>ns</a:t>
            </a:r>
            <a:endParaRPr lang="de-DE" dirty="0"/>
          </a:p>
          <a:p>
            <a:pPr algn="l"/>
            <a:r>
              <a:rPr lang="de-DE" dirty="0"/>
              <a:t>		</a:t>
            </a:r>
            <a:r>
              <a:rPr lang="de-DE" dirty="0" err="1"/>
              <a:t>stoch</a:t>
            </a:r>
            <a:r>
              <a:rPr lang="de-DE" dirty="0"/>
              <a:t>.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at 400 MeV, 2 MHz -&gt; 500 </a:t>
            </a:r>
            <a:r>
              <a:rPr lang="de-DE" dirty="0" err="1"/>
              <a:t>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6439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FD56F-DCDF-46C5-8633-8CD2338C7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51" y="979161"/>
            <a:ext cx="5611444" cy="2808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DB3C4-A1CD-4E58-A4C6-27305A46EDCC}"/>
              </a:ext>
            </a:extLst>
          </p:cNvPr>
          <p:cNvSpPr txBox="1"/>
          <p:nvPr/>
        </p:nvSpPr>
        <p:spPr>
          <a:xfrm>
            <a:off x="130906" y="3921384"/>
            <a:ext cx="8325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RHF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preparing</a:t>
            </a:r>
            <a:r>
              <a:rPr lang="de-DE" dirty="0"/>
              <a:t> an </a:t>
            </a:r>
            <a:r>
              <a:rPr lang="de-DE" dirty="0" err="1"/>
              <a:t>adequate</a:t>
            </a:r>
            <a:r>
              <a:rPr lang="de-DE" dirty="0"/>
              <a:t> BB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BB </a:t>
            </a:r>
            <a:r>
              <a:rPr lang="de-DE" dirty="0" err="1"/>
              <a:t>cavities</a:t>
            </a:r>
            <a:r>
              <a:rPr lang="de-DE" dirty="0"/>
              <a:t> on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notice</a:t>
            </a:r>
            <a:r>
              <a:rPr lang="de-DE" dirty="0"/>
              <a:t> (Measurement at </a:t>
            </a:r>
            <a:r>
              <a:rPr lang="de-DE" dirty="0" err="1"/>
              <a:t>Beginning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Experiment)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70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7F4FDC-BD57-43EF-81D9-1B3D61638264}"/>
              </a:ext>
            </a:extLst>
          </p:cNvPr>
          <p:cNvSpPr txBox="1"/>
          <p:nvPr/>
        </p:nvSpPr>
        <p:spPr>
          <a:xfrm>
            <a:off x="250997" y="1112507"/>
            <a:ext cx="8517864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The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Stochastic</a:t>
            </a:r>
            <a:r>
              <a:rPr lang="de-DE" dirty="0"/>
              <a:t> Cooling: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Palmer Cooling: all </a:t>
            </a:r>
            <a:r>
              <a:rPr lang="de-DE" dirty="0" err="1"/>
              <a:t>three</a:t>
            </a:r>
            <a:r>
              <a:rPr lang="de-DE" dirty="0"/>
              <a:t> planes </a:t>
            </a:r>
            <a:r>
              <a:rPr lang="de-DE" dirty="0" err="1"/>
              <a:t>independently</a:t>
            </a:r>
            <a:r>
              <a:rPr lang="de-DE" dirty="0"/>
              <a:t>, </a:t>
            </a:r>
            <a:r>
              <a:rPr lang="de-DE" dirty="0" err="1"/>
              <a:t>long</a:t>
            </a:r>
            <a:r>
              <a:rPr lang="de-DE" dirty="0"/>
              <a:t>. Cooling via Dispersion at Pickup and Kicker, fast,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stacking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TOF Cooling,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acceptance</a:t>
            </a:r>
            <a:r>
              <a:rPr lang="de-DE" dirty="0"/>
              <a:t>, </a:t>
            </a:r>
            <a:r>
              <a:rPr lang="de-DE" dirty="0" err="1"/>
              <a:t>higher</a:t>
            </a:r>
            <a:r>
              <a:rPr lang="de-DE" dirty="0"/>
              <a:t> final </a:t>
            </a:r>
            <a:r>
              <a:rPr lang="de-DE" dirty="0" err="1"/>
              <a:t>momentum</a:t>
            </a:r>
            <a:r>
              <a:rPr lang="de-DE" dirty="0"/>
              <a:t> </a:t>
            </a:r>
            <a:r>
              <a:rPr lang="de-DE" dirty="0" err="1"/>
              <a:t>spread</a:t>
            </a:r>
            <a:r>
              <a:rPr lang="de-DE" dirty="0"/>
              <a:t>, </a:t>
            </a:r>
            <a:r>
              <a:rPr lang="de-DE" dirty="0" err="1"/>
              <a:t>slower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Notch Filter Cooling: 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acceptance</a:t>
            </a:r>
            <a:r>
              <a:rPr lang="de-DE" dirty="0"/>
              <a:t>, </a:t>
            </a:r>
            <a:r>
              <a:rPr lang="de-DE" dirty="0" err="1"/>
              <a:t>lower</a:t>
            </a:r>
            <a:r>
              <a:rPr lang="de-DE" dirty="0"/>
              <a:t> final </a:t>
            </a:r>
            <a:r>
              <a:rPr lang="de-DE" dirty="0" err="1"/>
              <a:t>momentum</a:t>
            </a:r>
            <a:r>
              <a:rPr lang="de-DE" dirty="0"/>
              <a:t> </a:t>
            </a:r>
            <a:r>
              <a:rPr lang="de-DE" dirty="0" err="1"/>
              <a:t>spread</a:t>
            </a:r>
            <a:r>
              <a:rPr lang="de-DE" dirty="0"/>
              <a:t>, </a:t>
            </a:r>
            <a:r>
              <a:rPr lang="de-DE" dirty="0" err="1"/>
              <a:t>slower</a:t>
            </a: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3526B-62E7-4C58-AF24-6B88837E9678}"/>
              </a:ext>
            </a:extLst>
          </p:cNvPr>
          <p:cNvSpPr txBox="1"/>
          <p:nvPr/>
        </p:nvSpPr>
        <p:spPr>
          <a:xfrm>
            <a:off x="42555" y="2809732"/>
            <a:ext cx="9212778" cy="203132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simulation</a:t>
            </a:r>
            <a:r>
              <a:rPr lang="de-DE" dirty="0"/>
              <a:t>, Palmer Cooling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choice</a:t>
            </a:r>
            <a:r>
              <a:rPr lang="de-DE" dirty="0"/>
              <a:t>, so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out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that</a:t>
            </a:r>
            <a:endParaRPr lang="de-DE" dirty="0"/>
          </a:p>
          <a:p>
            <a:pPr algn="l"/>
            <a:r>
              <a:rPr lang="de-DE" dirty="0" err="1"/>
              <a:t>Unfortunately</a:t>
            </a:r>
            <a:r>
              <a:rPr lang="de-DE" dirty="0"/>
              <a:t>: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couldn‘t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longitudinal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procedure</a:t>
            </a:r>
            <a:r>
              <a:rPr lang="de-DE" dirty="0"/>
              <a:t>.</a:t>
            </a:r>
          </a:p>
          <a:p>
            <a:pPr algn="l"/>
            <a:r>
              <a:rPr lang="de-DE" dirty="0" err="1"/>
              <a:t>There</a:t>
            </a:r>
            <a:r>
              <a:rPr lang="de-DE" dirty="0"/>
              <a:t> was intensiv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failure</a:t>
            </a:r>
            <a:r>
              <a:rPr lang="de-DE" dirty="0"/>
              <a:t>, but </a:t>
            </a:r>
            <a:r>
              <a:rPr lang="de-DE" dirty="0" err="1"/>
              <a:t>nothing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(</a:t>
            </a:r>
            <a:r>
              <a:rPr lang="de-DE" dirty="0" err="1"/>
              <a:t>because</a:t>
            </a:r>
            <a:endParaRPr lang="de-DE" dirty="0"/>
          </a:p>
          <a:p>
            <a:pPr algn="l"/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was </a:t>
            </a:r>
            <a:r>
              <a:rPr lang="de-DE" dirty="0" err="1"/>
              <a:t>none</a:t>
            </a:r>
            <a:r>
              <a:rPr lang="de-DE" dirty="0"/>
              <a:t>,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weeks</a:t>
            </a:r>
            <a:r>
              <a:rPr lang="de-DE" dirty="0"/>
              <a:t> </a:t>
            </a:r>
            <a:r>
              <a:rPr lang="de-DE" dirty="0" err="1"/>
              <a:t>later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worked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Bi beam, not</a:t>
            </a:r>
          </a:p>
          <a:p>
            <a:pPr algn="l"/>
            <a:r>
              <a:rPr lang="de-DE" dirty="0" err="1"/>
              <a:t>understood</a:t>
            </a:r>
            <a:r>
              <a:rPr lang="de-DE" dirty="0"/>
              <a:t>,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and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carbon</a:t>
            </a:r>
            <a:r>
              <a:rPr lang="de-DE" dirty="0"/>
              <a:t> beam)</a:t>
            </a:r>
          </a:p>
          <a:p>
            <a:pPr algn="l"/>
            <a:endParaRPr lang="de-DE" dirty="0"/>
          </a:p>
          <a:p>
            <a:pPr algn="l"/>
            <a:r>
              <a:rPr lang="en-US" dirty="0"/>
              <a:t>So we did the measurements with TOF cooling, and even Notch Filter Cooling worked.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509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43F8D-1A5F-4171-A70E-01BE946F72BA}"/>
              </a:ext>
            </a:extLst>
          </p:cNvPr>
          <p:cNvSpPr txBox="1"/>
          <p:nvPr/>
        </p:nvSpPr>
        <p:spPr>
          <a:xfrm>
            <a:off x="214182" y="952267"/>
            <a:ext cx="230069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A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8BEA9B-F1BD-400C-8CBB-24EB9DD5F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0" y="1395663"/>
            <a:ext cx="5488948" cy="3092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69A404-7E61-4F22-99A9-CD64BA653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239" y="2245894"/>
            <a:ext cx="3340551" cy="246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68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C895C-9B9A-4639-ABD9-6F0A818EE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0" y="1504533"/>
            <a:ext cx="4088296" cy="14444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981C26-EFBD-40B0-88E7-4009D3B3F7C8}"/>
              </a:ext>
            </a:extLst>
          </p:cNvPr>
          <p:cNvSpPr txBox="1"/>
          <p:nvPr/>
        </p:nvSpPr>
        <p:spPr>
          <a:xfrm>
            <a:off x="782609" y="981313"/>
            <a:ext cx="3110147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Intensity</a:t>
            </a:r>
            <a:r>
              <a:rPr lang="de-DE" sz="1400" dirty="0"/>
              <a:t> (5E9) </a:t>
            </a:r>
            <a:r>
              <a:rPr lang="de-DE" sz="1400" dirty="0" err="1"/>
              <a:t>reached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</a:p>
          <a:p>
            <a:pPr algn="l"/>
            <a:r>
              <a:rPr lang="de-DE" sz="1400" dirty="0"/>
              <a:t>e-</a:t>
            </a:r>
            <a:r>
              <a:rPr lang="de-DE" sz="1400" dirty="0" err="1"/>
              <a:t>cooling</a:t>
            </a:r>
            <a:r>
              <a:rPr lang="de-DE" sz="1400" dirty="0"/>
              <a:t> (500 mA) and BB (50V)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D358B-1D10-474C-A37E-75D8E71A2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79" y="3533501"/>
            <a:ext cx="4088296" cy="1407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C67730-A164-4CB5-984C-1AEEA4724DB0}"/>
              </a:ext>
            </a:extLst>
          </p:cNvPr>
          <p:cNvSpPr txBox="1"/>
          <p:nvPr/>
        </p:nvSpPr>
        <p:spPr>
          <a:xfrm>
            <a:off x="-46912" y="3010980"/>
            <a:ext cx="4769191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e-</a:t>
            </a:r>
            <a:r>
              <a:rPr lang="de-DE" sz="1400" dirty="0" err="1"/>
              <a:t>cooling</a:t>
            </a:r>
            <a:r>
              <a:rPr lang="de-DE" sz="1400" dirty="0"/>
              <a:t> and BB, </a:t>
            </a:r>
            <a:r>
              <a:rPr lang="de-DE" sz="1400" dirty="0" err="1"/>
              <a:t>Intensity</a:t>
            </a:r>
            <a:r>
              <a:rPr lang="de-DE" sz="1400" dirty="0"/>
              <a:t> </a:t>
            </a:r>
            <a:r>
              <a:rPr lang="de-DE" sz="1400" dirty="0" err="1"/>
              <a:t>increase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factor</a:t>
            </a:r>
            <a:r>
              <a:rPr lang="de-DE" sz="1400" dirty="0"/>
              <a:t> 20</a:t>
            </a:r>
          </a:p>
          <a:p>
            <a:pPr algn="l"/>
            <a:r>
              <a:rPr lang="de-DE" sz="1400" dirty="0"/>
              <a:t>Efficiency </a:t>
            </a:r>
            <a:r>
              <a:rPr lang="de-DE" sz="1400" dirty="0" err="1"/>
              <a:t>goes</a:t>
            </a:r>
            <a:r>
              <a:rPr lang="de-DE" sz="1400" dirty="0"/>
              <a:t> down </a:t>
            </a:r>
            <a:r>
              <a:rPr lang="de-DE" sz="1400" dirty="0" err="1"/>
              <a:t>over</a:t>
            </a:r>
            <a:r>
              <a:rPr lang="de-DE" sz="1400" dirty="0"/>
              <a:t> time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predicted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simulation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D8A912-B6DB-449D-9213-CC2CDE90D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455" y="1558670"/>
            <a:ext cx="3914273" cy="1406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C6D5E1-E249-4DAD-803D-ECFB14A44600}"/>
              </a:ext>
            </a:extLst>
          </p:cNvPr>
          <p:cNvSpPr txBox="1"/>
          <p:nvPr/>
        </p:nvSpPr>
        <p:spPr>
          <a:xfrm>
            <a:off x="5001570" y="1035450"/>
            <a:ext cx="382604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TOF </a:t>
            </a:r>
            <a:r>
              <a:rPr lang="de-DE" sz="1400" dirty="0" err="1"/>
              <a:t>cooling</a:t>
            </a:r>
            <a:r>
              <a:rPr lang="de-DE" sz="1400" dirty="0"/>
              <a:t>, </a:t>
            </a:r>
            <a:r>
              <a:rPr lang="de-DE" sz="1400" dirty="0" err="1"/>
              <a:t>adjustment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gain</a:t>
            </a:r>
            <a:r>
              <a:rPr lang="de-DE" sz="1400" dirty="0"/>
              <a:t>, </a:t>
            </a:r>
            <a:r>
              <a:rPr lang="de-DE" sz="1400" dirty="0" err="1"/>
              <a:t>Intensity</a:t>
            </a:r>
            <a:r>
              <a:rPr lang="de-DE" sz="1400" dirty="0"/>
              <a:t> </a:t>
            </a:r>
            <a:r>
              <a:rPr lang="de-DE" sz="1400" dirty="0" err="1"/>
              <a:t>increase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factor</a:t>
            </a:r>
            <a:r>
              <a:rPr lang="de-DE" sz="1400" dirty="0"/>
              <a:t> 15 </a:t>
            </a:r>
            <a:r>
              <a:rPr lang="de-DE" sz="1400" dirty="0" err="1"/>
              <a:t>increase</a:t>
            </a:r>
            <a:endParaRPr lang="de-DE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A8CCC0-F02A-4331-BA51-1C1CD76E3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59" y="3533501"/>
            <a:ext cx="3998274" cy="13642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6A2EB1-B109-42F9-B118-29D538FA873E}"/>
              </a:ext>
            </a:extLst>
          </p:cNvPr>
          <p:cNvSpPr txBox="1"/>
          <p:nvPr/>
        </p:nvSpPr>
        <p:spPr>
          <a:xfrm>
            <a:off x="4773680" y="3010980"/>
            <a:ext cx="4309231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H=1 &amp; e-</a:t>
            </a:r>
            <a:r>
              <a:rPr lang="de-DE" sz="1400" dirty="0" err="1"/>
              <a:t>cooling</a:t>
            </a:r>
            <a:r>
              <a:rPr lang="de-DE" sz="1400" dirty="0"/>
              <a:t>, </a:t>
            </a:r>
            <a:r>
              <a:rPr lang="de-DE" sz="1400" dirty="0" err="1"/>
              <a:t>works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</a:t>
            </a:r>
            <a:r>
              <a:rPr lang="de-DE" sz="1400" dirty="0" err="1"/>
              <a:t>well</a:t>
            </a:r>
            <a:r>
              <a:rPr lang="de-DE" sz="1400" dirty="0"/>
              <a:t>, </a:t>
            </a:r>
            <a:r>
              <a:rPr lang="de-DE" sz="1400" dirty="0" err="1"/>
              <a:t>maybe</a:t>
            </a:r>
            <a:r>
              <a:rPr lang="de-DE" sz="1400" dirty="0"/>
              <a:t> </a:t>
            </a:r>
            <a:r>
              <a:rPr lang="de-DE" sz="1400" dirty="0" err="1"/>
              <a:t>less</a:t>
            </a:r>
            <a:r>
              <a:rPr lang="de-DE" sz="1400" dirty="0"/>
              <a:t> </a:t>
            </a:r>
            <a:r>
              <a:rPr lang="de-DE" sz="1400" dirty="0" err="1"/>
              <a:t>efficient</a:t>
            </a:r>
            <a:r>
              <a:rPr lang="de-DE" sz="1400" dirty="0"/>
              <a:t>, </a:t>
            </a:r>
          </a:p>
          <a:p>
            <a:pPr algn="l"/>
            <a:r>
              <a:rPr lang="de-DE" sz="1400" dirty="0"/>
              <a:t>but </a:t>
            </a:r>
            <a:r>
              <a:rPr lang="de-DE" sz="1400" dirty="0" err="1"/>
              <a:t>settings</a:t>
            </a:r>
            <a:r>
              <a:rPr lang="de-DE" sz="1400" dirty="0"/>
              <a:t> not </a:t>
            </a:r>
            <a:r>
              <a:rPr lang="de-DE" sz="1400" dirty="0" err="1"/>
              <a:t>optimized</a:t>
            </a:r>
            <a:r>
              <a:rPr lang="de-DE" sz="1400" dirty="0"/>
              <a:t> </a:t>
            </a:r>
            <a:r>
              <a:rPr lang="de-DE" sz="1400" dirty="0" err="1"/>
              <a:t>here</a:t>
            </a:r>
            <a:r>
              <a:rPr lang="de-DE" sz="1400" dirty="0"/>
              <a:t> (</a:t>
            </a:r>
            <a:r>
              <a:rPr lang="de-DE" sz="1400" dirty="0" err="1"/>
              <a:t>one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last </a:t>
            </a:r>
            <a:r>
              <a:rPr lang="de-DE" sz="1400" dirty="0" err="1"/>
              <a:t>runs</a:t>
            </a:r>
            <a:r>
              <a:rPr lang="de-DE" sz="1400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21357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348685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Barrier Bucket Stacking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1B735-6C61-4224-851E-3EBA01AD7A9F}"/>
              </a:ext>
            </a:extLst>
          </p:cNvPr>
          <p:cNvSpPr txBox="1"/>
          <p:nvPr/>
        </p:nvSpPr>
        <p:spPr>
          <a:xfrm>
            <a:off x="279611" y="943392"/>
            <a:ext cx="1351652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dirty="0"/>
              <a:t>Summary: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3A6B8-E696-48B5-94C8-CE0792721F99}"/>
              </a:ext>
            </a:extLst>
          </p:cNvPr>
          <p:cNvSpPr txBox="1"/>
          <p:nvPr/>
        </p:nvSpPr>
        <p:spPr>
          <a:xfrm>
            <a:off x="1" y="1415226"/>
            <a:ext cx="9204456" cy="34163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All </a:t>
            </a:r>
            <a:r>
              <a:rPr lang="de-DE" dirty="0" err="1"/>
              <a:t>observations</a:t>
            </a:r>
            <a:r>
              <a:rPr lang="de-DE" dirty="0"/>
              <a:t> </a:t>
            </a:r>
            <a:r>
              <a:rPr lang="de-DE" dirty="0" err="1"/>
              <a:t>agree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predictions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works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, but </a:t>
            </a:r>
            <a:r>
              <a:rPr lang="de-DE" dirty="0" err="1"/>
              <a:t>is</a:t>
            </a:r>
            <a:r>
              <a:rPr lang="de-DE" dirty="0"/>
              <a:t> slow (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)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TOF </a:t>
            </a:r>
            <a:r>
              <a:rPr lang="de-DE" dirty="0" err="1"/>
              <a:t>cooling</a:t>
            </a:r>
            <a:r>
              <a:rPr lang="de-DE" dirty="0"/>
              <a:t> </a:t>
            </a:r>
            <a:r>
              <a:rPr lang="de-DE" dirty="0" err="1"/>
              <a:t>doesnt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, </a:t>
            </a:r>
            <a:r>
              <a:rPr lang="de-DE" dirty="0" err="1"/>
              <a:t>probably</a:t>
            </a:r>
            <a:r>
              <a:rPr lang="de-DE" dirty="0"/>
              <a:t> </a:t>
            </a:r>
            <a:r>
              <a:rPr lang="de-DE" dirty="0" err="1"/>
              <a:t>because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too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Notch Filter Cooling was </a:t>
            </a:r>
            <a:r>
              <a:rPr lang="de-DE" dirty="0" err="1"/>
              <a:t>tried</a:t>
            </a:r>
            <a:r>
              <a:rPr lang="de-DE" dirty="0"/>
              <a:t>, but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slightly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TOF </a:t>
            </a:r>
            <a:r>
              <a:rPr lang="de-DE" dirty="0" err="1"/>
              <a:t>cooling</a:t>
            </a:r>
            <a:r>
              <a:rPr lang="de-DE" dirty="0"/>
              <a:t>.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Palmer Cooling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inevitable</a:t>
            </a:r>
            <a:r>
              <a:rPr lang="de-DE" dirty="0"/>
              <a:t> (fast, large </a:t>
            </a:r>
            <a:r>
              <a:rPr lang="de-DE" dirty="0" err="1"/>
              <a:t>acceptance</a:t>
            </a:r>
            <a:r>
              <a:rPr lang="de-DE" dirty="0"/>
              <a:t>, </a:t>
            </a:r>
            <a:r>
              <a:rPr lang="de-DE" dirty="0" err="1"/>
              <a:t>acceptable</a:t>
            </a:r>
            <a:r>
              <a:rPr lang="de-DE" dirty="0"/>
              <a:t> final </a:t>
            </a:r>
            <a:r>
              <a:rPr lang="de-DE" dirty="0" err="1"/>
              <a:t>momentum</a:t>
            </a:r>
            <a:r>
              <a:rPr lang="de-DE" dirty="0"/>
              <a:t> </a:t>
            </a:r>
            <a:r>
              <a:rPr lang="de-DE" dirty="0" err="1"/>
              <a:t>spread</a:t>
            </a:r>
            <a:r>
              <a:rPr lang="de-DE" dirty="0"/>
              <a:t>)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Still open </a:t>
            </a:r>
            <a:r>
              <a:rPr lang="de-DE" dirty="0" err="1"/>
              <a:t>question</a:t>
            </a:r>
            <a:r>
              <a:rPr lang="de-DE" dirty="0"/>
              <a:t>: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efficiency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moving</a:t>
            </a:r>
            <a:r>
              <a:rPr lang="de-DE" dirty="0"/>
              <a:t> </a:t>
            </a:r>
            <a:r>
              <a:rPr lang="de-DE" dirty="0" err="1"/>
              <a:t>barrier</a:t>
            </a:r>
            <a:r>
              <a:rPr lang="de-DE" dirty="0"/>
              <a:t> </a:t>
            </a:r>
            <a:r>
              <a:rPr lang="de-DE" dirty="0" err="1"/>
              <a:t>bucket</a:t>
            </a:r>
            <a:endParaRPr lang="de-DE" dirty="0"/>
          </a:p>
          <a:p>
            <a:pPr algn="l"/>
            <a:r>
              <a:rPr lang="de-DE" dirty="0"/>
              <a:t>	stacking </a:t>
            </a:r>
            <a:r>
              <a:rPr lang="de-DE" dirty="0" err="1"/>
              <a:t>with</a:t>
            </a:r>
            <a:r>
              <a:rPr lang="de-DE" dirty="0"/>
              <a:t> Palmer Cooling (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cooling</a:t>
            </a:r>
            <a:r>
              <a:rPr lang="de-DE" dirty="0"/>
              <a:t>)</a:t>
            </a:r>
          </a:p>
          <a:p>
            <a:pPr algn="l"/>
            <a:r>
              <a:rPr lang="de-DE" dirty="0"/>
              <a:t>	</a:t>
            </a:r>
            <a:r>
              <a:rPr lang="de-DE" dirty="0" err="1"/>
              <a:t>Once</a:t>
            </a:r>
            <a:r>
              <a:rPr lang="de-DE" dirty="0"/>
              <a:t> BB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,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. (and Palmer Cooling </a:t>
            </a:r>
          </a:p>
          <a:p>
            <a:pPr algn="l"/>
            <a:r>
              <a:rPr lang="de-DE" dirty="0"/>
              <a:t>	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, </a:t>
            </a:r>
            <a:r>
              <a:rPr lang="de-DE" dirty="0" err="1"/>
              <a:t>maybe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frequently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, </a:t>
            </a:r>
            <a:r>
              <a:rPr lang="de-DE" dirty="0" err="1"/>
              <a:t>heavier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	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9145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7168-2273-4F22-87BE-84EC46A46758}"/>
              </a:ext>
            </a:extLst>
          </p:cNvPr>
          <p:cNvSpPr txBox="1"/>
          <p:nvPr/>
        </p:nvSpPr>
        <p:spPr>
          <a:xfrm>
            <a:off x="430751" y="196483"/>
            <a:ext cx="1946367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B</a:t>
            </a:r>
            <a:r>
              <a:rPr lang="en-US" sz="2400" dirty="0" err="1"/>
              <a:t>eam</a:t>
            </a:r>
            <a:r>
              <a:rPr lang="en-US" sz="2400" dirty="0"/>
              <a:t> Optics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9AA7A-F419-4108-980C-8F3BB0B96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905" y="941081"/>
            <a:ext cx="5348376" cy="4017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311FC4-93EE-4473-8A62-4FD1D30A0927}"/>
              </a:ext>
            </a:extLst>
          </p:cNvPr>
          <p:cNvSpPr txBox="1"/>
          <p:nvPr/>
        </p:nvSpPr>
        <p:spPr>
          <a:xfrm>
            <a:off x="234277" y="1299411"/>
            <a:ext cx="3005951" cy="258532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Standard </a:t>
            </a:r>
            <a:r>
              <a:rPr lang="de-DE" dirty="0" err="1"/>
              <a:t>optics</a:t>
            </a:r>
            <a:r>
              <a:rPr lang="de-DE" dirty="0"/>
              <a:t> </a:t>
            </a:r>
            <a:r>
              <a:rPr lang="de-DE" dirty="0" err="1"/>
              <a:t>settings</a:t>
            </a:r>
            <a:endParaRPr lang="de-DE" dirty="0"/>
          </a:p>
          <a:p>
            <a:pPr algn="l"/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ESR</a:t>
            </a:r>
          </a:p>
          <a:p>
            <a:pPr algn="l"/>
            <a:endParaRPr lang="de-DE" dirty="0"/>
          </a:p>
          <a:p>
            <a:pPr algn="l"/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dispersion</a:t>
            </a:r>
            <a:endParaRPr lang="de-DE" dirty="0"/>
          </a:p>
          <a:p>
            <a:pPr algn="l"/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straight</a:t>
            </a:r>
            <a:r>
              <a:rPr lang="de-DE" dirty="0"/>
              <a:t> </a:t>
            </a:r>
            <a:r>
              <a:rPr lang="de-DE" dirty="0" err="1"/>
              <a:t>sections</a:t>
            </a:r>
            <a:r>
              <a:rPr lang="de-DE" dirty="0"/>
              <a:t>,</a:t>
            </a:r>
          </a:p>
          <a:p>
            <a:pPr algn="l"/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 also at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pPr algn="l"/>
            <a:r>
              <a:rPr lang="de-DE" dirty="0" err="1"/>
              <a:t>electron</a:t>
            </a:r>
            <a:r>
              <a:rPr lang="de-DE" dirty="0"/>
              <a:t> cooler</a:t>
            </a:r>
          </a:p>
          <a:p>
            <a:pPr algn="l"/>
            <a:endParaRPr lang="de-DE" dirty="0"/>
          </a:p>
          <a:p>
            <a:pPr algn="l"/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real </a:t>
            </a:r>
            <a:r>
              <a:rPr lang="de-DE" dirty="0" err="1"/>
              <a:t>reason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224871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1519</Words>
  <Application>Microsoft Office PowerPoint</Application>
  <PresentationFormat>On-screen Show (16:9)</PresentationFormat>
  <Paragraphs>182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fair-gsi-folienmaster_2017_onering</vt:lpstr>
      <vt:lpstr>ESR Machine Experiments 2025 Barrier Bucket Stacking Beam Optics Studies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Beamtime Retreat 2025</dc:title>
  <dc:creator>B.Lorentz@gsi.de</dc:creator>
  <cp:lastModifiedBy>Lorentz, Bernd</cp:lastModifiedBy>
  <cp:revision>334</cp:revision>
  <cp:lastPrinted>2023-08-17T13:35:38Z</cp:lastPrinted>
  <dcterms:created xsi:type="dcterms:W3CDTF">2022-07-13T13:04:35Z</dcterms:created>
  <dcterms:modified xsi:type="dcterms:W3CDTF">2025-12-01T03:41:11Z</dcterms:modified>
</cp:coreProperties>
</file>