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9" r:id="rId3"/>
    <p:sldId id="309" r:id="rId4"/>
    <p:sldId id="311" r:id="rId5"/>
    <p:sldId id="313" r:id="rId6"/>
    <p:sldId id="314" r:id="rId7"/>
    <p:sldId id="315" r:id="rId8"/>
    <p:sldId id="306" r:id="rId9"/>
    <p:sldId id="312" r:id="rId10"/>
    <p:sldId id="310" r:id="rId11"/>
    <p:sldId id="316" r:id="rId12"/>
    <p:sldId id="319" r:id="rId13"/>
    <p:sldId id="318" r:id="rId14"/>
    <p:sldId id="323" r:id="rId15"/>
    <p:sldId id="320" r:id="rId16"/>
    <p:sldId id="324" r:id="rId17"/>
    <p:sldId id="321" r:id="rId18"/>
    <p:sldId id="322" r:id="rId19"/>
    <p:sldId id="317" r:id="rId2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s, Dieter Etienne Mia Dr." initials="LDEMD" lastIdx="1" clrIdx="0">
    <p:extLst>
      <p:ext uri="{19B8F6BF-5375-455C-9EA6-DF929625EA0E}">
        <p15:presenceInfo xmlns:p15="http://schemas.microsoft.com/office/powerpoint/2012/main" userId="S-1-5-21-839522115-515967899-725345543-27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1AF"/>
    <a:srgbClr val="EAEAEA"/>
    <a:srgbClr val="333333"/>
    <a:srgbClr val="FDBB6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55" autoAdjust="0"/>
  </p:normalViewPr>
  <p:slideViewPr>
    <p:cSldViewPr snapToGrid="0" snapToObjects="1">
      <p:cViewPr varScale="1">
        <p:scale>
          <a:sx n="196" d="100"/>
          <a:sy n="196" d="100"/>
        </p:scale>
        <p:origin x="270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02.02.2024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02.02.2024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02.02.2024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 dirty="0"/>
              <a:t>02.02.2024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314137"/>
            <a:ext cx="4303059" cy="1261942"/>
          </a:xfrm>
        </p:spPr>
        <p:txBody>
          <a:bodyPr/>
          <a:lstStyle/>
          <a:p>
            <a:r>
              <a:rPr lang="en-US" sz="1800" dirty="0"/>
              <a:t>Machine Development Experiments</a:t>
            </a:r>
            <a:br>
              <a:rPr lang="en-US" sz="1800" dirty="0"/>
            </a:br>
            <a:r>
              <a:rPr lang="en-US" sz="1800" dirty="0"/>
              <a:t>Ring RF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Exp. 242, 267, 269</a:t>
            </a:r>
            <a:endParaRPr lang="en-US" sz="1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538121"/>
            <a:ext cx="4303060" cy="63137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666666"/>
                </a:solidFill>
                <a:ea typeface="+mj-ea"/>
              </a:rPr>
              <a:t>D. Lens, RRF</a:t>
            </a:r>
          </a:p>
          <a:p>
            <a:r>
              <a:rPr lang="en-US" sz="1600" dirty="0">
                <a:solidFill>
                  <a:srgbClr val="666666"/>
                </a:solidFill>
                <a:ea typeface="+mj-ea"/>
              </a:rPr>
              <a:t>01.12.2025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A7603-E4E3-4DC5-A873-981739DCB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and </a:t>
            </a:r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C55359-31E2-4B73-BED1-CBDFB65FB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b="1" dirty="0" err="1"/>
              <a:t>Result</a:t>
            </a:r>
            <a:r>
              <a:rPr lang="de-DE" sz="1600" b="1" dirty="0"/>
              <a:t>:</a:t>
            </a:r>
          </a:p>
          <a:p>
            <a:r>
              <a:rPr lang="de-DE" sz="1600" dirty="0" err="1"/>
              <a:t>Successful</a:t>
            </a:r>
            <a:r>
              <a:rPr lang="de-DE" sz="1600" dirty="0"/>
              <a:t> stacking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moving</a:t>
            </a:r>
            <a:r>
              <a:rPr lang="de-DE" sz="1600" dirty="0"/>
              <a:t> </a:t>
            </a:r>
            <a:r>
              <a:rPr lang="de-DE" sz="1600" dirty="0" err="1"/>
              <a:t>barriers</a:t>
            </a:r>
            <a:r>
              <a:rPr lang="de-DE" sz="1600" dirty="0"/>
              <a:t> fully </a:t>
            </a:r>
            <a:r>
              <a:rPr lang="de-DE" sz="1600" dirty="0" err="1"/>
              <a:t>controlled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central</a:t>
            </a:r>
            <a:r>
              <a:rPr lang="de-DE" sz="1600" dirty="0"/>
              <a:t> </a:t>
            </a:r>
            <a:r>
              <a:rPr lang="de-DE" sz="1600" dirty="0" err="1"/>
              <a:t>control</a:t>
            </a:r>
            <a:r>
              <a:rPr lang="de-DE" sz="1600" dirty="0"/>
              <a:t> </a:t>
            </a:r>
            <a:r>
              <a:rPr lang="de-DE" sz="1600" dirty="0" err="1"/>
              <a:t>system</a:t>
            </a:r>
            <a:r>
              <a:rPr lang="de-DE" sz="1600" dirty="0"/>
              <a:t> (</a:t>
            </a:r>
            <a:r>
              <a:rPr lang="de-DE" sz="1600" dirty="0" err="1"/>
              <a:t>target</a:t>
            </a:r>
            <a:r>
              <a:rPr lang="de-DE" sz="1600" dirty="0"/>
              <a:t> </a:t>
            </a:r>
            <a:r>
              <a:rPr lang="de-DE" sz="1600" dirty="0" err="1"/>
              <a:t>values</a:t>
            </a:r>
            <a:r>
              <a:rPr lang="de-DE" sz="1600" dirty="0"/>
              <a:t>: </a:t>
            </a:r>
            <a:r>
              <a:rPr lang="de-DE" sz="1600" dirty="0" err="1"/>
              <a:t>amplitude</a:t>
            </a:r>
            <a:r>
              <a:rPr lang="de-DE" sz="1600" dirty="0"/>
              <a:t>, </a:t>
            </a:r>
            <a:r>
              <a:rPr lang="de-DE" sz="1600" dirty="0" err="1"/>
              <a:t>phase</a:t>
            </a:r>
            <a:r>
              <a:rPr lang="de-DE" sz="1600" dirty="0"/>
              <a:t>, </a:t>
            </a:r>
            <a:r>
              <a:rPr lang="de-DE" sz="1600" dirty="0" err="1"/>
              <a:t>frequency</a:t>
            </a:r>
            <a:r>
              <a:rPr lang="de-DE" sz="1600" dirty="0"/>
              <a:t>) </a:t>
            </a:r>
          </a:p>
          <a:p>
            <a:r>
              <a:rPr lang="de-DE" sz="1600" dirty="0"/>
              <a:t>Beam </a:t>
            </a:r>
            <a:r>
              <a:rPr lang="de-DE" sz="1600" dirty="0" err="1"/>
              <a:t>losses</a:t>
            </a:r>
            <a:r>
              <a:rPr lang="de-DE" sz="1600" dirty="0"/>
              <a:t> </a:t>
            </a:r>
            <a:r>
              <a:rPr lang="de-DE" sz="1600" dirty="0" err="1"/>
              <a:t>occurred</a:t>
            </a:r>
            <a:r>
              <a:rPr lang="de-DE" sz="1600" dirty="0"/>
              <a:t> at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injection</a:t>
            </a:r>
            <a:r>
              <a:rPr lang="de-DE" sz="1600" dirty="0"/>
              <a:t>; </a:t>
            </a:r>
            <a:r>
              <a:rPr lang="de-DE" sz="1600" dirty="0" err="1"/>
              <a:t>reason</a:t>
            </a:r>
            <a:r>
              <a:rPr lang="de-DE" sz="1600" dirty="0"/>
              <a:t> not </a:t>
            </a:r>
            <a:r>
              <a:rPr lang="de-DE" sz="1600" dirty="0" err="1"/>
              <a:t>yet</a:t>
            </a:r>
            <a:r>
              <a:rPr lang="de-DE" sz="1600" dirty="0"/>
              <a:t> </a:t>
            </a:r>
            <a:r>
              <a:rPr lang="de-DE" sz="1600" dirty="0" err="1"/>
              <a:t>analyzed</a:t>
            </a:r>
            <a:r>
              <a:rPr lang="de-DE" sz="1600" dirty="0"/>
              <a:t> in </a:t>
            </a:r>
            <a:r>
              <a:rPr lang="de-DE" sz="1600" dirty="0" err="1"/>
              <a:t>detail</a:t>
            </a:r>
            <a:endParaRPr lang="de-DE" sz="1600" dirty="0"/>
          </a:p>
          <a:p>
            <a:pPr marL="0" indent="0">
              <a:buNone/>
            </a:pPr>
            <a:r>
              <a:rPr lang="de-DE" sz="1600" b="1" dirty="0">
                <a:solidFill>
                  <a:srgbClr val="00B050"/>
                </a:solidFill>
              </a:rPr>
              <a:t>Special </a:t>
            </a:r>
            <a:r>
              <a:rPr lang="de-DE" sz="1600" b="1" dirty="0" err="1">
                <a:solidFill>
                  <a:srgbClr val="00B050"/>
                </a:solidFill>
              </a:rPr>
              <a:t>thanks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>
                <a:solidFill>
                  <a:srgbClr val="00B050"/>
                </a:solidFill>
              </a:rPr>
              <a:t>to</a:t>
            </a:r>
            <a:r>
              <a:rPr lang="de-DE" sz="1600" b="1" dirty="0">
                <a:solidFill>
                  <a:srgbClr val="00B050"/>
                </a:solidFill>
              </a:rPr>
              <a:t>:</a:t>
            </a:r>
          </a:p>
          <a:p>
            <a:r>
              <a:rPr lang="de-DE" sz="1600" dirty="0">
                <a:solidFill>
                  <a:srgbClr val="00B050"/>
                </a:solidFill>
              </a:rPr>
              <a:t>ESR: B. Lorentz, M. Steck, S. Litvinov, T. </a:t>
            </a:r>
            <a:r>
              <a:rPr lang="de-DE" sz="1600" dirty="0" err="1">
                <a:solidFill>
                  <a:srgbClr val="00B050"/>
                </a:solidFill>
              </a:rPr>
              <a:t>Katayama</a:t>
            </a:r>
            <a:r>
              <a:rPr lang="de-DE" sz="1600" dirty="0">
                <a:solidFill>
                  <a:srgbClr val="00B050"/>
                </a:solidFill>
              </a:rPr>
              <a:t>,  … (</a:t>
            </a:r>
            <a:r>
              <a:rPr lang="de-DE" sz="1600" dirty="0" err="1">
                <a:solidFill>
                  <a:srgbClr val="00B050"/>
                </a:solidFill>
              </a:rPr>
              <a:t>many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more</a:t>
            </a:r>
            <a:r>
              <a:rPr lang="de-DE" sz="1600" dirty="0">
                <a:solidFill>
                  <a:srgbClr val="00B050"/>
                </a:solidFill>
              </a:rPr>
              <a:t>)</a:t>
            </a:r>
          </a:p>
          <a:p>
            <a:r>
              <a:rPr lang="de-DE" sz="1600" dirty="0" err="1">
                <a:solidFill>
                  <a:srgbClr val="00B050"/>
                </a:solidFill>
              </a:rPr>
              <a:t>Bunch-to-bucket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transfer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with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phase</a:t>
            </a:r>
            <a:r>
              <a:rPr lang="de-DE" sz="1600" dirty="0">
                <a:solidFill>
                  <a:srgbClr val="00B050"/>
                </a:solidFill>
              </a:rPr>
              <a:t> shifting: D. Beck (</a:t>
            </a:r>
            <a:r>
              <a:rPr lang="de-DE" sz="1600" dirty="0" err="1">
                <a:solidFill>
                  <a:srgbClr val="00B050"/>
                </a:solidFill>
              </a:rPr>
              <a:t>see</a:t>
            </a:r>
            <a:r>
              <a:rPr lang="de-DE" sz="1600" dirty="0">
                <a:solidFill>
                  <a:srgbClr val="00B050"/>
                </a:solidFill>
              </a:rPr>
              <a:t> also separate </a:t>
            </a:r>
            <a:r>
              <a:rPr lang="de-DE" sz="1600" dirty="0" err="1">
                <a:solidFill>
                  <a:srgbClr val="00B050"/>
                </a:solidFill>
              </a:rPr>
              <a:t>talk</a:t>
            </a:r>
            <a:r>
              <a:rPr lang="de-DE" sz="1600" dirty="0">
                <a:solidFill>
                  <a:srgbClr val="00B050"/>
                </a:solidFill>
              </a:rPr>
              <a:t>)</a:t>
            </a:r>
          </a:p>
          <a:p>
            <a:pPr marL="0" indent="0">
              <a:buNone/>
            </a:pPr>
            <a:r>
              <a:rPr lang="de-DE" sz="1600" b="1" dirty="0"/>
              <a:t>Next </a:t>
            </a:r>
            <a:r>
              <a:rPr lang="de-DE" sz="1600" b="1" dirty="0" err="1"/>
              <a:t>steps</a:t>
            </a:r>
            <a:r>
              <a:rPr lang="de-DE" sz="1600" b="1" dirty="0"/>
              <a:t>:</a:t>
            </a:r>
          </a:p>
          <a:p>
            <a:r>
              <a:rPr lang="de-DE" sz="1600" dirty="0" err="1"/>
              <a:t>Remaining</a:t>
            </a:r>
            <a:r>
              <a:rPr lang="de-DE" sz="1600" dirty="0"/>
              <a:t> </a:t>
            </a:r>
            <a:r>
              <a:rPr lang="de-DE" sz="1600" dirty="0" err="1"/>
              <a:t>control</a:t>
            </a:r>
            <a:r>
              <a:rPr lang="de-DE" sz="1600" dirty="0"/>
              <a:t> </a:t>
            </a:r>
            <a:r>
              <a:rPr lang="de-DE" sz="1600" dirty="0" err="1"/>
              <a:t>system</a:t>
            </a:r>
            <a:r>
              <a:rPr lang="de-DE" sz="1600" dirty="0"/>
              <a:t> </a:t>
            </a:r>
            <a:r>
              <a:rPr lang="de-DE" sz="1600" dirty="0" err="1"/>
              <a:t>integration</a:t>
            </a:r>
            <a:r>
              <a:rPr lang="de-DE" sz="1600" dirty="0"/>
              <a:t> and LSA </a:t>
            </a:r>
            <a:r>
              <a:rPr lang="de-DE" sz="1600" dirty="0" err="1"/>
              <a:t>model</a:t>
            </a:r>
            <a:r>
              <a:rPr lang="de-DE" sz="1600" dirty="0"/>
              <a:t> </a:t>
            </a:r>
            <a:r>
              <a:rPr lang="de-DE" sz="1600" dirty="0" err="1"/>
              <a:t>implementation</a:t>
            </a:r>
            <a:r>
              <a:rPr lang="de-DE" sz="1600" dirty="0"/>
              <a:t>: </a:t>
            </a:r>
          </a:p>
          <a:p>
            <a:pPr marL="0" indent="0">
              <a:buNone/>
            </a:pPr>
            <a:r>
              <a:rPr lang="de-DE" sz="1600" dirty="0"/>
              <a:t>	- </a:t>
            </a:r>
            <a:r>
              <a:rPr lang="de-DE" sz="1600" dirty="0" err="1"/>
              <a:t>Switching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CW and BB </a:t>
            </a:r>
            <a:r>
              <a:rPr lang="de-DE" sz="1600" dirty="0" err="1"/>
              <a:t>mode</a:t>
            </a:r>
            <a:r>
              <a:rPr lang="de-DE" sz="1600" dirty="0"/>
              <a:t> via RF switch </a:t>
            </a:r>
            <a:r>
              <a:rPr lang="de-DE" sz="1600" dirty="0" err="1"/>
              <a:t>events</a:t>
            </a:r>
            <a:r>
              <a:rPr lang="de-DE" sz="1600" dirty="0"/>
              <a:t> (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ParamModi</a:t>
            </a:r>
            <a:r>
              <a:rPr lang="de-DE" sz="1600" dirty="0"/>
              <a:t> </a:t>
            </a:r>
            <a:r>
              <a:rPr lang="de-DE" sz="1600" dirty="0" err="1"/>
              <a:t>instead</a:t>
            </a:r>
            <a:r>
              <a:rPr lang="de-DE" sz="1600" dirty="0"/>
              <a:t> 		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DeviceControl</a:t>
            </a:r>
            <a:r>
              <a:rPr lang="de-DE" sz="1600" dirty="0"/>
              <a:t>)</a:t>
            </a:r>
          </a:p>
          <a:p>
            <a:pPr marL="0" indent="0">
              <a:buNone/>
            </a:pPr>
            <a:r>
              <a:rPr lang="de-DE" sz="1600" dirty="0"/>
              <a:t>	- </a:t>
            </a:r>
            <a:r>
              <a:rPr lang="de-DE" sz="1600" dirty="0" err="1"/>
              <a:t>Improvements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long</a:t>
            </a:r>
            <a:r>
              <a:rPr lang="de-DE" sz="1600" dirty="0"/>
              <a:t> and </a:t>
            </a:r>
            <a:r>
              <a:rPr lang="de-DE" sz="1600" dirty="0" err="1"/>
              <a:t>stable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r>
              <a:rPr lang="de-DE" sz="1600" dirty="0"/>
              <a:t> (e.g. </a:t>
            </a:r>
            <a:r>
              <a:rPr lang="de-DE" sz="1600" dirty="0" err="1"/>
              <a:t>automatic</a:t>
            </a:r>
            <a:r>
              <a:rPr lang="de-DE" sz="1600" dirty="0"/>
              <a:t> </a:t>
            </a:r>
            <a:r>
              <a:rPr lang="de-DE" sz="1600" dirty="0" err="1"/>
              <a:t>switching</a:t>
            </a:r>
            <a:r>
              <a:rPr lang="de-DE" sz="1600" dirty="0"/>
              <a:t> off </a:t>
            </a:r>
            <a:r>
              <a:rPr lang="de-DE" sz="1600" dirty="0" err="1"/>
              <a:t>function</a:t>
            </a:r>
            <a:r>
              <a:rPr lang="de-DE" sz="1600" dirty="0"/>
              <a:t> 	</a:t>
            </a:r>
            <a:r>
              <a:rPr lang="de-DE" sz="1600" dirty="0" err="1"/>
              <a:t>generators</a:t>
            </a:r>
            <a:r>
              <a:rPr lang="de-DE" sz="1600" dirty="0"/>
              <a:t>	</a:t>
            </a:r>
            <a:r>
              <a:rPr lang="de-DE" sz="1600" dirty="0" err="1"/>
              <a:t>when</a:t>
            </a:r>
            <a:r>
              <a:rPr lang="de-DE" sz="1600" dirty="0"/>
              <a:t> not </a:t>
            </a:r>
            <a:r>
              <a:rPr lang="de-DE" sz="1600" dirty="0" err="1"/>
              <a:t>needed</a:t>
            </a:r>
            <a:r>
              <a:rPr lang="de-DE" sz="1600" dirty="0"/>
              <a:t>, </a:t>
            </a:r>
            <a:r>
              <a:rPr lang="de-DE" sz="1600" dirty="0" err="1"/>
              <a:t>automatic</a:t>
            </a:r>
            <a:r>
              <a:rPr lang="de-DE" sz="1600" dirty="0"/>
              <a:t> </a:t>
            </a:r>
            <a:r>
              <a:rPr lang="de-DE" sz="1600" dirty="0" err="1"/>
              <a:t>calibration</a:t>
            </a:r>
            <a:r>
              <a:rPr lang="de-DE" sz="1600" dirty="0"/>
              <a:t> </a:t>
            </a:r>
            <a:r>
              <a:rPr lang="de-DE" sz="1600" dirty="0" err="1"/>
              <a:t>procedure</a:t>
            </a:r>
            <a:r>
              <a:rPr lang="de-DE" sz="1600" dirty="0"/>
              <a:t>, …)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0A17BD5-587D-41EB-AF03-2AB087E0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B3BBF8-944B-4BE5-9039-717079C46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A37B1D72-9A12-44EF-A37B-04D6D5E7F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31115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340922"/>
            <a:ext cx="4303059" cy="1484763"/>
          </a:xfrm>
        </p:spPr>
        <p:txBody>
          <a:bodyPr/>
          <a:lstStyle/>
          <a:p>
            <a:r>
              <a:rPr lang="en-US" sz="2000" dirty="0"/>
              <a:t>SIS18 Bunch Compression:</a:t>
            </a:r>
            <a:br>
              <a:rPr lang="en-US" sz="2000" dirty="0"/>
            </a:br>
            <a:r>
              <a:rPr lang="en-US" sz="2000" dirty="0"/>
              <a:t>Phase </a:t>
            </a:r>
            <a:r>
              <a:rPr lang="en-US" sz="2000" dirty="0" err="1"/>
              <a:t>Synchronisation</a:t>
            </a:r>
            <a:r>
              <a:rPr lang="en-US" sz="2000" dirty="0"/>
              <a:t> Studies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0" dirty="0"/>
              <a:t>coordinator: D. Lens</a:t>
            </a:r>
            <a:endParaRPr lang="en-US" sz="1600" b="0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4B0A9E6-473D-4A27-AE69-C15652FE44B7}"/>
              </a:ext>
            </a:extLst>
          </p:cNvPr>
          <p:cNvSpPr txBox="1">
            <a:spLocks/>
          </p:cNvSpPr>
          <p:nvPr/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979F56ED-E9D6-4EC5-91F4-7DEB45F6C1AE}"/>
              </a:ext>
            </a:extLst>
          </p:cNvPr>
          <p:cNvSpPr txBox="1">
            <a:spLocks/>
          </p:cNvSpPr>
          <p:nvPr/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01.12.2025</a:t>
            </a:r>
            <a:endParaRPr lang="de-DE" dirty="0"/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90F7D139-956D-477E-9A29-B4DB556FED22}"/>
              </a:ext>
            </a:extLst>
          </p:cNvPr>
          <p:cNvSpPr txBox="1">
            <a:spLocks/>
          </p:cNvSpPr>
          <p:nvPr/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D. Lens (RRF)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8121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C9100-DD4A-4459-8560-CD4C120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SIS18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Compressor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F0BD87-6A00-4E0B-B3C1-E00126D2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074" y="1731874"/>
            <a:ext cx="2372142" cy="3162855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C25EA0D-F10C-42C1-BCC6-36E98EBF9C84}"/>
              </a:ext>
            </a:extLst>
          </p:cNvPr>
          <p:cNvCxnSpPr>
            <a:cxnSpLocks/>
          </p:cNvCxnSpPr>
          <p:nvPr/>
        </p:nvCxnSpPr>
        <p:spPr>
          <a:xfrm>
            <a:off x="4066928" y="988358"/>
            <a:ext cx="0" cy="3906371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B1AC4D2-4904-4218-89FE-B2DA7B26629C}"/>
              </a:ext>
            </a:extLst>
          </p:cNvPr>
          <p:cNvSpPr txBox="1"/>
          <p:nvPr/>
        </p:nvSpPr>
        <p:spPr>
          <a:xfrm>
            <a:off x="2829978" y="934302"/>
            <a:ext cx="1288482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SIS18 </a:t>
            </a:r>
            <a:r>
              <a:rPr lang="de-DE" sz="1400" b="1" dirty="0" err="1"/>
              <a:t>tunnel</a:t>
            </a:r>
            <a:endParaRPr lang="de-DE" sz="14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94BA83-7E13-4DBA-B678-6596A868E0F7}"/>
              </a:ext>
            </a:extLst>
          </p:cNvPr>
          <p:cNvSpPr txBox="1"/>
          <p:nvPr/>
        </p:nvSpPr>
        <p:spPr>
          <a:xfrm>
            <a:off x="4076827" y="943965"/>
            <a:ext cx="2799341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RRF </a:t>
            </a:r>
            <a:r>
              <a:rPr lang="de-DE" sz="1400" b="1" dirty="0" err="1"/>
              <a:t>supply</a:t>
            </a:r>
            <a:r>
              <a:rPr lang="de-DE" sz="1400" b="1" dirty="0"/>
              <a:t> </a:t>
            </a:r>
            <a:r>
              <a:rPr lang="de-DE" sz="1400" b="1" dirty="0" err="1"/>
              <a:t>room</a:t>
            </a:r>
            <a:r>
              <a:rPr lang="de-DE" sz="1400" b="1" dirty="0"/>
              <a:t> (BG.1.016)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B424BD0-0E17-40F6-903D-B009FA94B6E0}"/>
              </a:ext>
            </a:extLst>
          </p:cNvPr>
          <p:cNvSpPr txBox="1"/>
          <p:nvPr/>
        </p:nvSpPr>
        <p:spPr>
          <a:xfrm>
            <a:off x="4156799" y="1292439"/>
            <a:ext cx="221034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LLRF (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cavity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synchronization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control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system</a:t>
            </a:r>
            <a:r>
              <a:rPr lang="de-DE" sz="1200">
                <a:solidFill>
                  <a:schemeClr val="accent5">
                    <a:lumMod val="75000"/>
                  </a:schemeClr>
                </a:solidFill>
              </a:rPr>
              <a:t> interface, …)</a:t>
            </a:r>
            <a:endParaRPr lang="de-DE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7271D6-99C7-4FEE-BFFB-9DC03895FC9B}"/>
              </a:ext>
            </a:extLst>
          </p:cNvPr>
          <p:cNvSpPr txBox="1"/>
          <p:nvPr/>
        </p:nvSpPr>
        <p:spPr>
          <a:xfrm>
            <a:off x="6416531" y="1289863"/>
            <a:ext cx="237214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power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supply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unit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incl. PLC &amp;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stepper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motor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control</a:t>
            </a:r>
            <a:endParaRPr lang="de-DE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AF16D-0879-4DE8-B1C6-81A8E22A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7" y="1209905"/>
            <a:ext cx="2763618" cy="36848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E1E581D-986E-4EC9-BEB9-EF078AD11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10" y="1741286"/>
            <a:ext cx="2131728" cy="315344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0F347DE-3D09-4F6A-9018-B101A568D34F}"/>
              </a:ext>
            </a:extLst>
          </p:cNvPr>
          <p:cNvSpPr txBox="1"/>
          <p:nvPr/>
        </p:nvSpPr>
        <p:spPr>
          <a:xfrm>
            <a:off x="509102" y="937705"/>
            <a:ext cx="1806193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Cavity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&amp;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amplifier</a:t>
            </a:r>
            <a:endParaRPr lang="de-DE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11A39B7-C90B-4A8C-9830-A12FB9B5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DC0BD1B7-E3CA-4EBE-9CA1-76346AFBA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422BE22C-96CC-4D5F-B134-B1ECE7452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400476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C1C82-E277-4B67-B9FA-976AABD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S02BB1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B9282BF-7D1D-4000-B2C0-7255044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5617447" cy="3825088"/>
          </a:xfrm>
        </p:spPr>
        <p:txBody>
          <a:bodyPr/>
          <a:lstStyle/>
          <a:p>
            <a:r>
              <a:rPr lang="de-DE" sz="1400" dirty="0" err="1"/>
              <a:t>status</a:t>
            </a:r>
            <a:r>
              <a:rPr lang="de-DE" sz="1400" dirty="0"/>
              <a:t>, on/off/</a:t>
            </a:r>
            <a:r>
              <a:rPr lang="de-DE" sz="1400" dirty="0" err="1"/>
              <a:t>reset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DeviceControl</a:t>
            </a:r>
            <a:r>
              <a:rPr lang="de-DE" sz="1400" dirty="0"/>
              <a:t> (PLC </a:t>
            </a:r>
            <a:r>
              <a:rPr lang="de-DE" sz="1400" dirty="0" err="1"/>
              <a:t>integrated</a:t>
            </a:r>
            <a:r>
              <a:rPr lang="de-DE" sz="1400" dirty="0"/>
              <a:t> in CCS)</a:t>
            </a:r>
          </a:p>
          <a:p>
            <a:r>
              <a:rPr lang="de-DE" sz="1400" dirty="0" err="1"/>
              <a:t>implemented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supply</a:t>
            </a:r>
            <a:r>
              <a:rPr lang="de-DE" sz="1400" dirty="0"/>
              <a:t>: </a:t>
            </a:r>
          </a:p>
          <a:p>
            <a:pPr lvl="1"/>
            <a:r>
              <a:rPr lang="de-DE" sz="1400" dirty="0" err="1"/>
              <a:t>frequency</a:t>
            </a:r>
            <a:endParaRPr lang="de-DE" sz="1400" dirty="0"/>
          </a:p>
          <a:p>
            <a:pPr lvl="1"/>
            <a:r>
              <a:rPr lang="de-DE" sz="1400" dirty="0" err="1"/>
              <a:t>harmonic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endParaRPr lang="de-DE" sz="1400" dirty="0"/>
          </a:p>
          <a:p>
            <a:pPr lvl="1"/>
            <a:r>
              <a:rPr lang="de-DE" sz="1400" dirty="0" err="1"/>
              <a:t>phase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 err="1"/>
              <a:t>switching</a:t>
            </a:r>
            <a:r>
              <a:rPr lang="de-DE" sz="1400" dirty="0"/>
              <a:t> on/off </a:t>
            </a:r>
            <a:r>
              <a:rPr lang="de-DE" sz="1400" dirty="0" err="1"/>
              <a:t>timing</a:t>
            </a:r>
            <a:r>
              <a:rPr lang="de-DE" sz="1400" dirty="0"/>
              <a:t> </a:t>
            </a:r>
            <a:r>
              <a:rPr lang="de-DE" sz="1400" dirty="0" err="1"/>
              <a:t>event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activation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bunch</a:t>
            </a:r>
            <a:r>
              <a:rPr lang="de-DE" sz="1400" dirty="0"/>
              <a:t> </a:t>
            </a:r>
            <a:r>
              <a:rPr lang="de-DE" sz="1400" dirty="0" err="1"/>
              <a:t>rotation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a beam </a:t>
            </a:r>
            <a:r>
              <a:rPr lang="de-DE" sz="1400" dirty="0" err="1"/>
              <a:t>cycle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time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start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rotation</a:t>
            </a:r>
            <a:r>
              <a:rPr lang="de-DE" sz="1400" dirty="0"/>
              <a:t> and </a:t>
            </a:r>
            <a:r>
              <a:rPr lang="de-DE" sz="1400" dirty="0" err="1"/>
              <a:t>extraction</a:t>
            </a:r>
            <a:endParaRPr lang="de-DE" sz="1400" dirty="0"/>
          </a:p>
          <a:p>
            <a:r>
              <a:rPr lang="de-DE" sz="1400" dirty="0" err="1"/>
              <a:t>settings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currently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done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expert support (RRF):</a:t>
            </a:r>
          </a:p>
          <a:p>
            <a:pPr lvl="1"/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resonance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: </a:t>
            </a:r>
            <a:r>
              <a:rPr lang="de-DE" sz="1400" dirty="0" err="1"/>
              <a:t>stepper</a:t>
            </a:r>
            <a:r>
              <a:rPr lang="de-DE" sz="1400" dirty="0"/>
              <a:t> </a:t>
            </a:r>
            <a:r>
              <a:rPr lang="de-DE" sz="1400" dirty="0" err="1"/>
              <a:t>motor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, via network; still </a:t>
            </a:r>
            <a:r>
              <a:rPr lang="de-DE" sz="1400" dirty="0" err="1"/>
              <a:t>needs</a:t>
            </a:r>
            <a:r>
              <a:rPr lang="de-DE" sz="1400" dirty="0"/>
              <a:t> expert </a:t>
            </a:r>
            <a:r>
              <a:rPr lang="de-DE" sz="1400" dirty="0" err="1"/>
              <a:t>knowledge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amplitude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Cavity</a:t>
            </a:r>
            <a:r>
              <a:rPr lang="de-DE" sz="1400" dirty="0"/>
              <a:t> (</a:t>
            </a:r>
            <a:r>
              <a:rPr lang="de-DE" sz="1400" dirty="0" err="1"/>
              <a:t>phase</a:t>
            </a:r>
            <a:r>
              <a:rPr lang="de-DE" sz="1400" dirty="0"/>
              <a:t>) </a:t>
            </a:r>
            <a:r>
              <a:rPr lang="de-DE" sz="1400" dirty="0" err="1"/>
              <a:t>synchronisation</a:t>
            </a:r>
            <a:r>
              <a:rPr lang="de-DE" sz="1400" dirty="0"/>
              <a:t> </a:t>
            </a:r>
            <a:r>
              <a:rPr lang="de-DE" sz="1400" dirty="0" err="1"/>
              <a:t>partly</a:t>
            </a:r>
            <a:r>
              <a:rPr lang="de-DE" sz="1400" dirty="0"/>
              <a:t> </a:t>
            </a:r>
            <a:r>
              <a:rPr lang="de-DE" sz="1400" dirty="0" err="1"/>
              <a:t>feedforward</a:t>
            </a:r>
            <a:r>
              <a:rPr lang="de-DE" sz="1400" dirty="0"/>
              <a:t> (</a:t>
            </a:r>
            <a:r>
              <a:rPr lang="de-DE" sz="1400" dirty="0" err="1"/>
              <a:t>advantage</a:t>
            </a:r>
            <a:r>
              <a:rPr lang="de-DE" sz="1400" dirty="0"/>
              <a:t>: fast; </a:t>
            </a:r>
            <a:r>
              <a:rPr lang="de-DE" sz="1400" dirty="0" err="1"/>
              <a:t>disadvantage</a:t>
            </a:r>
            <a:r>
              <a:rPr lang="de-DE" sz="1400" dirty="0"/>
              <a:t>: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drift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pulse, </a:t>
            </a:r>
            <a:r>
              <a:rPr lang="de-DE" sz="1400" dirty="0" err="1"/>
              <a:t>needs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 </a:t>
            </a:r>
            <a:r>
              <a:rPr lang="de-DE" sz="1400" dirty="0" err="1"/>
              <a:t>delay</a:t>
            </a:r>
            <a:r>
              <a:rPr lang="de-DE" sz="1400" dirty="0"/>
              <a:t> </a:t>
            </a:r>
            <a:r>
              <a:rPr lang="de-DE" sz="1400" dirty="0" err="1"/>
              <a:t>cables</a:t>
            </a:r>
            <a:r>
              <a:rPr lang="de-DE" sz="1400" dirty="0"/>
              <a:t>)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1D58B3-88B2-45B6-91E3-80097CB9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26" y="1012199"/>
            <a:ext cx="2882469" cy="10435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F22A67B-DD7C-4FEF-9965-FE7ED66E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42" y="2217088"/>
            <a:ext cx="2636041" cy="891489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43085-458B-4A07-BFA3-C6AE7B6A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8ECE2636-AF01-49DD-B105-AEBDA6C16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654489C9-3CCC-42CA-848A-13E8F8EC3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281396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0B4B0043-3C94-46C8-B941-DF5513D17B38}"/>
              </a:ext>
            </a:extLst>
          </p:cNvPr>
          <p:cNvSpPr/>
          <p:nvPr/>
        </p:nvSpPr>
        <p:spPr>
          <a:xfrm>
            <a:off x="7679835" y="2424790"/>
            <a:ext cx="772922" cy="20795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725C09-E086-4987-BC99-FA4E841D480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26" y="3096285"/>
            <a:ext cx="2467980" cy="18506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6C1C82-E277-4B67-B9FA-976AABD6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S02BB1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B9282BF-7D1D-4000-B2C0-7255044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5617447" cy="3825088"/>
          </a:xfrm>
        </p:spPr>
        <p:txBody>
          <a:bodyPr/>
          <a:lstStyle/>
          <a:p>
            <a:r>
              <a:rPr lang="de-DE" sz="1400" dirty="0" err="1"/>
              <a:t>status</a:t>
            </a:r>
            <a:r>
              <a:rPr lang="de-DE" sz="1400" dirty="0"/>
              <a:t>, on/off/</a:t>
            </a:r>
            <a:r>
              <a:rPr lang="de-DE" sz="1400" dirty="0" err="1"/>
              <a:t>reset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DeviceControl</a:t>
            </a:r>
            <a:r>
              <a:rPr lang="de-DE" sz="1400" dirty="0"/>
              <a:t> (PLC </a:t>
            </a:r>
            <a:r>
              <a:rPr lang="de-DE" sz="1400" dirty="0" err="1"/>
              <a:t>integrated</a:t>
            </a:r>
            <a:r>
              <a:rPr lang="de-DE" sz="1400" dirty="0"/>
              <a:t> in CCS)</a:t>
            </a:r>
          </a:p>
          <a:p>
            <a:r>
              <a:rPr lang="de-DE" sz="1400" dirty="0" err="1"/>
              <a:t>implemented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supply</a:t>
            </a:r>
            <a:r>
              <a:rPr lang="de-DE" sz="1400" dirty="0"/>
              <a:t>: </a:t>
            </a:r>
          </a:p>
          <a:p>
            <a:pPr lvl="1"/>
            <a:r>
              <a:rPr lang="de-DE" sz="1400" dirty="0" err="1"/>
              <a:t>frequency</a:t>
            </a:r>
            <a:endParaRPr lang="de-DE" sz="1400" dirty="0"/>
          </a:p>
          <a:p>
            <a:pPr lvl="1"/>
            <a:r>
              <a:rPr lang="de-DE" sz="1400" dirty="0" err="1"/>
              <a:t>harmonic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endParaRPr lang="de-DE" sz="1400" dirty="0"/>
          </a:p>
          <a:p>
            <a:pPr lvl="1"/>
            <a:r>
              <a:rPr lang="de-DE" sz="1400" dirty="0" err="1"/>
              <a:t>phase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 err="1"/>
              <a:t>switching</a:t>
            </a:r>
            <a:r>
              <a:rPr lang="de-DE" sz="1400" dirty="0"/>
              <a:t> on/off </a:t>
            </a:r>
            <a:r>
              <a:rPr lang="de-DE" sz="1400" dirty="0" err="1"/>
              <a:t>timing</a:t>
            </a:r>
            <a:r>
              <a:rPr lang="de-DE" sz="1400" dirty="0"/>
              <a:t> </a:t>
            </a:r>
            <a:r>
              <a:rPr lang="de-DE" sz="1400" dirty="0" err="1"/>
              <a:t>event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activation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bunch</a:t>
            </a:r>
            <a:r>
              <a:rPr lang="de-DE" sz="1400" dirty="0"/>
              <a:t> </a:t>
            </a:r>
            <a:r>
              <a:rPr lang="de-DE" sz="1400" dirty="0" err="1"/>
              <a:t>rotation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a beam </a:t>
            </a:r>
            <a:r>
              <a:rPr lang="de-DE" sz="1400" dirty="0" err="1"/>
              <a:t>cycle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time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start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rotation</a:t>
            </a:r>
            <a:r>
              <a:rPr lang="de-DE" sz="1400" dirty="0"/>
              <a:t> and </a:t>
            </a:r>
            <a:r>
              <a:rPr lang="de-DE" sz="1400" dirty="0" err="1"/>
              <a:t>extraction</a:t>
            </a:r>
            <a:endParaRPr lang="de-DE" sz="1400" dirty="0"/>
          </a:p>
          <a:p>
            <a:r>
              <a:rPr lang="de-DE" sz="1400" dirty="0" err="1"/>
              <a:t>settings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currently</a:t>
            </a:r>
            <a:r>
              <a:rPr lang="de-DE" sz="1400" dirty="0"/>
              <a:t> </a:t>
            </a:r>
            <a:r>
              <a:rPr lang="de-DE" sz="1400" dirty="0" err="1"/>
              <a:t>have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done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expert support (RRF):</a:t>
            </a:r>
          </a:p>
          <a:p>
            <a:pPr lvl="1"/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resonance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: </a:t>
            </a:r>
            <a:r>
              <a:rPr lang="de-DE" sz="1400" dirty="0" err="1"/>
              <a:t>stepper</a:t>
            </a:r>
            <a:r>
              <a:rPr lang="de-DE" sz="1400" dirty="0"/>
              <a:t> </a:t>
            </a:r>
            <a:r>
              <a:rPr lang="de-DE" sz="1400" dirty="0" err="1"/>
              <a:t>motor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, via network; still </a:t>
            </a:r>
            <a:r>
              <a:rPr lang="de-DE" sz="1400" dirty="0" err="1"/>
              <a:t>needs</a:t>
            </a:r>
            <a:r>
              <a:rPr lang="de-DE" sz="1400" dirty="0"/>
              <a:t> expert </a:t>
            </a:r>
            <a:r>
              <a:rPr lang="de-DE" sz="1400" dirty="0" err="1"/>
              <a:t>knowledge</a:t>
            </a:r>
            <a:r>
              <a:rPr lang="de-DE" sz="1400" dirty="0"/>
              <a:t> </a:t>
            </a:r>
          </a:p>
          <a:p>
            <a:pPr lvl="1"/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amplitude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Cavity</a:t>
            </a:r>
            <a:r>
              <a:rPr lang="de-DE" sz="1400" dirty="0"/>
              <a:t> (</a:t>
            </a:r>
            <a:r>
              <a:rPr lang="de-DE" sz="1400" dirty="0" err="1"/>
              <a:t>phase</a:t>
            </a:r>
            <a:r>
              <a:rPr lang="de-DE" sz="1400" dirty="0"/>
              <a:t>) </a:t>
            </a:r>
            <a:r>
              <a:rPr lang="de-DE" sz="1400" dirty="0" err="1"/>
              <a:t>synchronisation</a:t>
            </a:r>
            <a:r>
              <a:rPr lang="de-DE" sz="1400" dirty="0"/>
              <a:t> </a:t>
            </a:r>
            <a:r>
              <a:rPr lang="de-DE" sz="1400" dirty="0" err="1"/>
              <a:t>partly</a:t>
            </a:r>
            <a:r>
              <a:rPr lang="de-DE" sz="1400" dirty="0"/>
              <a:t> </a:t>
            </a:r>
            <a:r>
              <a:rPr lang="de-DE" sz="1400" dirty="0" err="1"/>
              <a:t>feedforward</a:t>
            </a:r>
            <a:r>
              <a:rPr lang="de-DE" sz="1400" dirty="0"/>
              <a:t> (</a:t>
            </a:r>
            <a:r>
              <a:rPr lang="de-DE" sz="1400" dirty="0" err="1"/>
              <a:t>advantage</a:t>
            </a:r>
            <a:r>
              <a:rPr lang="de-DE" sz="1400" dirty="0"/>
              <a:t>: fast; </a:t>
            </a:r>
            <a:r>
              <a:rPr lang="de-DE" sz="1400" dirty="0" err="1"/>
              <a:t>disadvantage</a:t>
            </a:r>
            <a:r>
              <a:rPr lang="de-DE" sz="1400" dirty="0"/>
              <a:t>: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drift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pulse, </a:t>
            </a:r>
            <a:r>
              <a:rPr lang="de-DE" sz="1400" dirty="0" err="1"/>
              <a:t>needs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long</a:t>
            </a:r>
            <a:r>
              <a:rPr lang="de-DE" sz="1400" dirty="0"/>
              <a:t> </a:t>
            </a:r>
            <a:r>
              <a:rPr lang="de-DE" sz="1400" dirty="0" err="1"/>
              <a:t>delay</a:t>
            </a:r>
            <a:r>
              <a:rPr lang="de-DE" sz="1400" dirty="0"/>
              <a:t> </a:t>
            </a:r>
            <a:r>
              <a:rPr lang="de-DE" sz="1400" dirty="0" err="1"/>
              <a:t>cables</a:t>
            </a:r>
            <a:r>
              <a:rPr lang="de-DE" sz="1400" dirty="0"/>
              <a:t>)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1D58B3-88B2-45B6-91E3-80097CB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26" y="1012199"/>
            <a:ext cx="2882469" cy="10435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F22A67B-DD7C-4FEF-9965-FE7ED66E5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42" y="2217088"/>
            <a:ext cx="2636041" cy="8914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F01E2A-678C-4FC2-B185-B4C088E0804A}"/>
              </a:ext>
            </a:extLst>
          </p:cNvPr>
          <p:cNvSpPr txBox="1"/>
          <p:nvPr/>
        </p:nvSpPr>
        <p:spPr>
          <a:xfrm>
            <a:off x="6653941" y="3354941"/>
            <a:ext cx="1385884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solidFill>
                  <a:schemeClr val="bg1"/>
                </a:solidFill>
              </a:rPr>
              <a:t>RF </a:t>
            </a:r>
            <a:r>
              <a:rPr lang="de-DE" sz="1000" dirty="0" err="1">
                <a:solidFill>
                  <a:schemeClr val="bg1"/>
                </a:solidFill>
              </a:rPr>
              <a:t>voltage</a:t>
            </a:r>
            <a:r>
              <a:rPr lang="de-DE" sz="1000" dirty="0">
                <a:solidFill>
                  <a:schemeClr val="bg1"/>
                </a:solidFill>
              </a:rPr>
              <a:t> S02BB1 (1:40.000)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CB94EE9-B93A-4E2B-8945-E14F5AB72D26}"/>
              </a:ext>
            </a:extLst>
          </p:cNvPr>
          <p:cNvCxnSpPr>
            <a:cxnSpLocks/>
          </p:cNvCxnSpPr>
          <p:nvPr/>
        </p:nvCxnSpPr>
        <p:spPr>
          <a:xfrm>
            <a:off x="7123547" y="3710070"/>
            <a:ext cx="155856" cy="1527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65298E8-0CAC-4F37-B683-303F1136249E}"/>
              </a:ext>
            </a:extLst>
          </p:cNvPr>
          <p:cNvCxnSpPr>
            <a:cxnSpLocks/>
          </p:cNvCxnSpPr>
          <p:nvPr/>
        </p:nvCxnSpPr>
        <p:spPr>
          <a:xfrm flipV="1">
            <a:off x="6821536" y="4098842"/>
            <a:ext cx="44880" cy="3946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336E12B-0E5E-4BE0-A7B5-02ECE8D076FC}"/>
              </a:ext>
            </a:extLst>
          </p:cNvPr>
          <p:cNvSpPr txBox="1"/>
          <p:nvPr/>
        </p:nvSpPr>
        <p:spPr>
          <a:xfrm>
            <a:off x="6685264" y="4473982"/>
            <a:ext cx="1858484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solidFill>
                  <a:schemeClr val="bg1"/>
                </a:solidFill>
              </a:rPr>
              <a:t>pulse </a:t>
            </a:r>
            <a:r>
              <a:rPr lang="de-DE" sz="1000" dirty="0" err="1">
                <a:solidFill>
                  <a:schemeClr val="bg1"/>
                </a:solidFill>
              </a:rPr>
              <a:t>start</a:t>
            </a:r>
            <a:r>
              <a:rPr lang="de-DE" sz="1000" dirty="0">
                <a:solidFill>
                  <a:schemeClr val="bg1"/>
                </a:solidFill>
              </a:rPr>
              <a:t> (EVT 149 + </a:t>
            </a:r>
            <a:r>
              <a:rPr lang="de-DE" sz="1000" dirty="0" err="1">
                <a:solidFill>
                  <a:schemeClr val="bg1"/>
                </a:solidFill>
              </a:rPr>
              <a:t>delay</a:t>
            </a:r>
            <a:r>
              <a:rPr lang="de-DE" sz="10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4101DF3C-7727-439D-A956-641DB84EF003}"/>
              </a:ext>
            </a:extLst>
          </p:cNvPr>
          <p:cNvCxnSpPr>
            <a:cxnSpLocks/>
          </p:cNvCxnSpPr>
          <p:nvPr/>
        </p:nvCxnSpPr>
        <p:spPr>
          <a:xfrm flipV="1">
            <a:off x="8093066" y="3691573"/>
            <a:ext cx="0" cy="73760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0465D43-C848-4811-8C16-DB40C1FB33B8}"/>
              </a:ext>
            </a:extLst>
          </p:cNvPr>
          <p:cNvSpPr txBox="1"/>
          <p:nvPr/>
        </p:nvSpPr>
        <p:spPr>
          <a:xfrm>
            <a:off x="7707050" y="3500584"/>
            <a:ext cx="1023293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>
                <a:solidFill>
                  <a:schemeClr val="bg1"/>
                </a:solidFill>
              </a:rPr>
              <a:t>extraction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4D8C62DC-0544-45C5-A2BA-AC295B4D4BB8}"/>
              </a:ext>
            </a:extLst>
          </p:cNvPr>
          <p:cNvCxnSpPr/>
          <p:nvPr/>
        </p:nvCxnSpPr>
        <p:spPr>
          <a:xfrm flipH="1">
            <a:off x="6749143" y="2492829"/>
            <a:ext cx="930692" cy="8621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3434FAB-EDEB-4933-A122-890CE20F4999}"/>
              </a:ext>
            </a:extLst>
          </p:cNvPr>
          <p:cNvCxnSpPr>
            <a:cxnSpLocks/>
          </p:cNvCxnSpPr>
          <p:nvPr/>
        </p:nvCxnSpPr>
        <p:spPr>
          <a:xfrm>
            <a:off x="8452757" y="2518178"/>
            <a:ext cx="0" cy="86211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941F928-D896-467B-B516-F11D1F6B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 dirty="0"/>
          </a:p>
        </p:txBody>
      </p:sp>
      <p:sp>
        <p:nvSpPr>
          <p:cNvPr id="17" name="Datumsplatzhalter 4">
            <a:extLst>
              <a:ext uri="{FF2B5EF4-FFF2-40B4-BE49-F238E27FC236}">
                <a16:creationId xmlns:a16="http://schemas.microsoft.com/office/drawing/2014/main" id="{168876C9-8DAA-40FC-8AA3-519F77DB5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79FF33FC-E3B9-4231-893D-879D66ED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81137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FC626-FB4B-4245-894C-0BDE683C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synchronization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CA7D7C-D644-42F3-8F6C-8ACF5A42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05" y="1011810"/>
            <a:ext cx="3269124" cy="1554059"/>
          </a:xfrm>
          <a:prstGeom prst="rect">
            <a:avLst/>
          </a:prstGeom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268C0AD-8068-42A3-B1A4-CABB1703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567" y="1088016"/>
            <a:ext cx="4618244" cy="1874259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err="1"/>
              <a:t>Requirements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S02BB1: </a:t>
            </a:r>
          </a:p>
          <a:p>
            <a:r>
              <a:rPr lang="de-DE" sz="1400" dirty="0" err="1"/>
              <a:t>amplitude</a:t>
            </a:r>
            <a:r>
              <a:rPr lang="de-DE" sz="1400" dirty="0"/>
              <a:t> </a:t>
            </a:r>
            <a:r>
              <a:rPr lang="de-DE" sz="1400" dirty="0" err="1"/>
              <a:t>rise</a:t>
            </a:r>
            <a:r>
              <a:rPr lang="de-DE" sz="1400" dirty="0"/>
              <a:t> time &lt; 30 µs</a:t>
            </a:r>
          </a:p>
          <a:p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synchronization</a:t>
            </a:r>
            <a:r>
              <a:rPr lang="de-DE" sz="1400" dirty="0"/>
              <a:t> </a:t>
            </a:r>
            <a:r>
              <a:rPr lang="de-DE" sz="1400" dirty="0" err="1"/>
              <a:t>settling</a:t>
            </a:r>
            <a:r>
              <a:rPr lang="de-DE" sz="1400" dirty="0"/>
              <a:t> time </a:t>
            </a:r>
            <a:r>
              <a:rPr lang="de-DE" sz="1400" dirty="0" err="1"/>
              <a:t>significantly</a:t>
            </a:r>
            <a:r>
              <a:rPr lang="de-DE" sz="1400" dirty="0"/>
              <a:t> </a:t>
            </a:r>
            <a:r>
              <a:rPr lang="de-DE" sz="1400" dirty="0" err="1"/>
              <a:t>faster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(CW) RF </a:t>
            </a:r>
            <a:r>
              <a:rPr lang="de-DE" sz="1400" dirty="0" err="1"/>
              <a:t>systems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 err="1"/>
              <a:t>Synchronization</a:t>
            </a:r>
            <a:r>
              <a:rPr lang="de-DE" sz="1400" b="1" dirty="0"/>
              <a:t> </a:t>
            </a:r>
            <a:r>
              <a:rPr lang="de-DE" sz="1400" b="1" dirty="0" err="1"/>
              <a:t>scheme</a:t>
            </a:r>
            <a:r>
              <a:rPr lang="de-DE" sz="1400" b="1" dirty="0"/>
              <a:t> </a:t>
            </a:r>
            <a:r>
              <a:rPr lang="de-DE" sz="1400" b="1" dirty="0" err="1"/>
              <a:t>before</a:t>
            </a:r>
            <a:r>
              <a:rPr lang="de-DE" sz="1400" b="1" dirty="0"/>
              <a:t> MDE/beam time:</a:t>
            </a:r>
          </a:p>
          <a:p>
            <a:r>
              <a:rPr lang="de-DE" sz="1400" dirty="0" err="1"/>
              <a:t>combination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feedforward</a:t>
            </a:r>
            <a:r>
              <a:rPr lang="de-DE" sz="1400" dirty="0"/>
              <a:t> &amp; analog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endParaRPr lang="de-DE" sz="1400" dirty="0"/>
          </a:p>
          <a:p>
            <a:r>
              <a:rPr lang="de-DE" sz="1400" dirty="0" err="1"/>
              <a:t>problem</a:t>
            </a:r>
            <a:r>
              <a:rPr lang="de-DE" sz="1400" dirty="0"/>
              <a:t>: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drifts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pulse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0FCA9E9-BF51-40FA-A575-E651FD52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 dirty="0"/>
          </a:p>
        </p:txBody>
      </p:sp>
      <p:sp>
        <p:nvSpPr>
          <p:cNvPr id="14" name="Datumsplatzhalter 4">
            <a:extLst>
              <a:ext uri="{FF2B5EF4-FFF2-40B4-BE49-F238E27FC236}">
                <a16:creationId xmlns:a16="http://schemas.microsoft.com/office/drawing/2014/main" id="{FD993F6A-C008-47F8-A737-A4DEEE744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B907F129-220C-4F7A-8A1B-14E758DE8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991196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FC626-FB4B-4245-894C-0BDE683C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synchronization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CA7D7C-D644-42F3-8F6C-8ACF5A42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05" y="1011810"/>
            <a:ext cx="3269124" cy="1554059"/>
          </a:xfrm>
          <a:prstGeom prst="rect">
            <a:avLst/>
          </a:prstGeom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268C0AD-8068-42A3-B1A4-CABB1703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567" y="1088016"/>
            <a:ext cx="4618244" cy="1874259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err="1"/>
              <a:t>Requirements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S02BB1: </a:t>
            </a:r>
          </a:p>
          <a:p>
            <a:r>
              <a:rPr lang="de-DE" sz="1400" dirty="0" err="1"/>
              <a:t>amplitude</a:t>
            </a:r>
            <a:r>
              <a:rPr lang="de-DE" sz="1400" dirty="0"/>
              <a:t> </a:t>
            </a:r>
            <a:r>
              <a:rPr lang="de-DE" sz="1400" dirty="0" err="1"/>
              <a:t>rise</a:t>
            </a:r>
            <a:r>
              <a:rPr lang="de-DE" sz="1400" dirty="0"/>
              <a:t> time &lt; 30 µs</a:t>
            </a:r>
          </a:p>
          <a:p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synchronization</a:t>
            </a:r>
            <a:r>
              <a:rPr lang="de-DE" sz="1400" dirty="0"/>
              <a:t> </a:t>
            </a:r>
            <a:r>
              <a:rPr lang="de-DE" sz="1400" dirty="0" err="1"/>
              <a:t>settling</a:t>
            </a:r>
            <a:r>
              <a:rPr lang="de-DE" sz="1400" dirty="0"/>
              <a:t> time </a:t>
            </a:r>
            <a:r>
              <a:rPr lang="de-DE" sz="1400" dirty="0" err="1"/>
              <a:t>significantly</a:t>
            </a:r>
            <a:r>
              <a:rPr lang="de-DE" sz="1400" dirty="0"/>
              <a:t> </a:t>
            </a:r>
            <a:r>
              <a:rPr lang="de-DE" sz="1400" dirty="0" err="1"/>
              <a:t>faster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(CW) RF </a:t>
            </a:r>
            <a:r>
              <a:rPr lang="de-DE" sz="1400" dirty="0" err="1"/>
              <a:t>systems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 err="1"/>
              <a:t>Synchronization</a:t>
            </a:r>
            <a:r>
              <a:rPr lang="de-DE" sz="1400" b="1" dirty="0"/>
              <a:t> </a:t>
            </a:r>
            <a:r>
              <a:rPr lang="de-DE" sz="1400" b="1" dirty="0" err="1"/>
              <a:t>scheme</a:t>
            </a:r>
            <a:r>
              <a:rPr lang="de-DE" sz="1400" b="1" dirty="0"/>
              <a:t> </a:t>
            </a:r>
            <a:r>
              <a:rPr lang="de-DE" sz="1400" b="1" dirty="0" err="1"/>
              <a:t>before</a:t>
            </a:r>
            <a:r>
              <a:rPr lang="de-DE" sz="1400" b="1" dirty="0"/>
              <a:t> MDE/beam time:</a:t>
            </a:r>
          </a:p>
          <a:p>
            <a:r>
              <a:rPr lang="de-DE" sz="1400" dirty="0" err="1"/>
              <a:t>combination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feedforward</a:t>
            </a:r>
            <a:r>
              <a:rPr lang="de-DE" sz="1400" dirty="0"/>
              <a:t> &amp; analog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endParaRPr lang="de-DE" sz="1400" dirty="0"/>
          </a:p>
          <a:p>
            <a:r>
              <a:rPr lang="de-DE" sz="1400" dirty="0" err="1"/>
              <a:t>problem</a:t>
            </a:r>
            <a:r>
              <a:rPr lang="de-DE" sz="1400" dirty="0"/>
              <a:t>: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drifts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pulse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3ACF90F-A88A-4682-8B4B-087B967983BC}"/>
              </a:ext>
            </a:extLst>
          </p:cNvPr>
          <p:cNvCxnSpPr>
            <a:cxnSpLocks/>
          </p:cNvCxnSpPr>
          <p:nvPr/>
        </p:nvCxnSpPr>
        <p:spPr>
          <a:xfrm>
            <a:off x="2181225" y="2724151"/>
            <a:ext cx="0" cy="3048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7048DF4E-87C0-4F29-BBFE-9DC48F33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36" y="3157542"/>
            <a:ext cx="2332936" cy="1681728"/>
          </a:xfrm>
          <a:prstGeom prst="rect">
            <a:avLst/>
          </a:prstGeom>
        </p:spPr>
      </p:pic>
      <p:sp>
        <p:nvSpPr>
          <p:cNvPr id="17" name="Inhaltsplatzhalter 10">
            <a:extLst>
              <a:ext uri="{FF2B5EF4-FFF2-40B4-BE49-F238E27FC236}">
                <a16:creationId xmlns:a16="http://schemas.microsoft.com/office/drawing/2014/main" id="{87DBF59F-42AF-4E7C-B186-DB35BC46A833}"/>
              </a:ext>
            </a:extLst>
          </p:cNvPr>
          <p:cNvSpPr txBox="1">
            <a:spLocks/>
          </p:cNvSpPr>
          <p:nvPr/>
        </p:nvSpPr>
        <p:spPr>
          <a:xfrm>
            <a:off x="4120251" y="3005135"/>
            <a:ext cx="2332936" cy="1741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400" b="1" dirty="0"/>
              <a:t>Test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new</a:t>
            </a:r>
            <a:r>
              <a:rPr lang="de-DE" sz="1400" b="1" dirty="0"/>
              <a:t> </a:t>
            </a:r>
            <a:r>
              <a:rPr lang="de-DE" sz="1400" b="1" dirty="0" err="1"/>
              <a:t>scheme</a:t>
            </a:r>
            <a:r>
              <a:rPr lang="de-DE" sz="1400" b="1" dirty="0"/>
              <a:t>:</a:t>
            </a:r>
          </a:p>
          <a:p>
            <a:r>
              <a:rPr lang="de-DE" sz="1400" dirty="0" err="1"/>
              <a:t>synchronization</a:t>
            </a:r>
            <a:r>
              <a:rPr lang="de-DE" sz="1400" dirty="0"/>
              <a:t> </a:t>
            </a:r>
            <a:r>
              <a:rPr lang="de-DE" sz="1400" dirty="0" err="1"/>
              <a:t>directly</a:t>
            </a:r>
            <a:r>
              <a:rPr lang="de-DE" sz="1400" dirty="0"/>
              <a:t> on </a:t>
            </a:r>
            <a:r>
              <a:rPr lang="de-DE" sz="1400" dirty="0" err="1"/>
              <a:t>gap</a:t>
            </a:r>
            <a:r>
              <a:rPr lang="de-DE" sz="1400" dirty="0"/>
              <a:t> </a:t>
            </a:r>
            <a:r>
              <a:rPr lang="de-DE" sz="1400" dirty="0" err="1"/>
              <a:t>voltage</a:t>
            </a:r>
            <a:endParaRPr lang="de-DE" sz="1400" dirty="0"/>
          </a:p>
          <a:p>
            <a:r>
              <a:rPr lang="de-DE" sz="1400" dirty="0" err="1"/>
              <a:t>new</a:t>
            </a:r>
            <a:r>
              <a:rPr lang="de-DE" sz="1400" dirty="0"/>
              <a:t> DSP </a:t>
            </a:r>
            <a:r>
              <a:rPr lang="de-DE" sz="1400" dirty="0" err="1"/>
              <a:t>hardware</a:t>
            </a:r>
            <a:r>
              <a:rPr lang="de-DE" sz="1400" dirty="0"/>
              <a:t>, PID </a:t>
            </a:r>
            <a:r>
              <a:rPr lang="de-DE" sz="1400" dirty="0" err="1"/>
              <a:t>control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BuTiS-clocks</a:t>
            </a:r>
            <a:r>
              <a:rPr lang="de-DE" sz="1400" dirty="0"/>
              <a:t> and </a:t>
            </a:r>
            <a:r>
              <a:rPr lang="de-DE" sz="1400" dirty="0" err="1"/>
              <a:t>feedforward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Cavity</a:t>
            </a:r>
            <a:r>
              <a:rPr lang="de-DE" sz="1400" dirty="0"/>
              <a:t> DDS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AC55877-18C3-4A5B-9607-2DC3274FB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05" y="3262885"/>
            <a:ext cx="3269124" cy="15540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B27C344-02D9-4C28-A6CF-E8D35713B750}"/>
              </a:ext>
            </a:extLst>
          </p:cNvPr>
          <p:cNvSpPr txBox="1"/>
          <p:nvPr/>
        </p:nvSpPr>
        <p:spPr>
          <a:xfrm>
            <a:off x="6738939" y="2915874"/>
            <a:ext cx="2367055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err="1">
                <a:solidFill>
                  <a:schemeClr val="accent5">
                    <a:lumMod val="75000"/>
                  </a:schemeClr>
                </a:solidFill>
              </a:rPr>
              <a:t>Measured</a:t>
            </a:r>
            <a:r>
              <a:rPr lang="de-DE" sz="1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accent5">
                    <a:lumMod val="75000"/>
                  </a:schemeClr>
                </a:solidFill>
              </a:rPr>
              <a:t>gap</a:t>
            </a:r>
            <a:r>
              <a:rPr lang="de-DE" sz="1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accent5">
                    <a:lumMod val="75000"/>
                  </a:schemeClr>
                </a:solidFill>
              </a:rPr>
              <a:t>phase</a:t>
            </a:r>
            <a:r>
              <a:rPr lang="de-DE" sz="11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de-DE" sz="1100" dirty="0" err="1">
                <a:solidFill>
                  <a:schemeClr val="accent5">
                    <a:lumMod val="75000"/>
                  </a:schemeClr>
                </a:solidFill>
              </a:rPr>
              <a:t>shutdown</a:t>
            </a:r>
            <a:r>
              <a:rPr lang="de-DE" sz="11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48D3EB44-A96F-4AAB-9FEF-886DF116A4B9}"/>
              </a:ext>
            </a:extLst>
          </p:cNvPr>
          <p:cNvCxnSpPr/>
          <p:nvPr/>
        </p:nvCxnSpPr>
        <p:spPr>
          <a:xfrm>
            <a:off x="6866522" y="4288025"/>
            <a:ext cx="232859" cy="0"/>
          </a:xfrm>
          <a:prstGeom prst="straightConnector1">
            <a:avLst/>
          </a:prstGeom>
          <a:ln>
            <a:solidFill>
              <a:srgbClr val="00B0F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B04BC81-DE20-46C2-8975-2ADEB80036B5}"/>
                  </a:ext>
                </a:extLst>
              </p:cNvPr>
              <p:cNvSpPr txBox="1"/>
              <p:nvPr/>
            </p:nvSpPr>
            <p:spPr>
              <a:xfrm>
                <a:off x="6866348" y="4348413"/>
                <a:ext cx="301365" cy="153888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</a:rPr>
                        <m:t>50</m:t>
                      </m:r>
                      <m:r>
                        <m:rPr>
                          <m:sty m:val="p"/>
                        </m:rPr>
                        <a:rPr lang="de-DE" sz="1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μs</m:t>
                      </m:r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2B04BC81-DE20-46C2-8975-2ADEB8003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348" y="4348413"/>
                <a:ext cx="301365" cy="153888"/>
              </a:xfrm>
              <a:prstGeom prst="rect">
                <a:avLst/>
              </a:prstGeom>
              <a:blipFill>
                <a:blip r:embed="rId5"/>
                <a:stretch>
                  <a:fillRect l="-10000" r="-10000" b="-26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0FCA9E9-BF51-40FA-A575-E651FD52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 dirty="0"/>
          </a:p>
        </p:txBody>
      </p:sp>
      <p:sp>
        <p:nvSpPr>
          <p:cNvPr id="14" name="Datumsplatzhalter 4">
            <a:extLst>
              <a:ext uri="{FF2B5EF4-FFF2-40B4-BE49-F238E27FC236}">
                <a16:creationId xmlns:a16="http://schemas.microsoft.com/office/drawing/2014/main" id="{FD993F6A-C008-47F8-A737-A4DEEE744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5" name="Fußzeilenplatzhalter 7">
            <a:extLst>
              <a:ext uri="{FF2B5EF4-FFF2-40B4-BE49-F238E27FC236}">
                <a16:creationId xmlns:a16="http://schemas.microsoft.com/office/drawing/2014/main" id="{B907F129-220C-4F7A-8A1B-14E758DE8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49463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2DC14-34B0-49C3-9029-DFF6132E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Compression</a:t>
            </a:r>
            <a:r>
              <a:rPr lang="de-DE" dirty="0"/>
              <a:t> (</a:t>
            </a:r>
            <a:r>
              <a:rPr lang="de-DE" dirty="0" err="1"/>
              <a:t>during</a:t>
            </a:r>
            <a:r>
              <a:rPr lang="de-DE" dirty="0"/>
              <a:t> PPH beam time)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FB5354-8CED-4E13-A0E2-EF832ACB3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" t="1897" r="1791" b="1679"/>
          <a:stretch/>
        </p:blipFill>
        <p:spPr>
          <a:xfrm>
            <a:off x="3892550" y="1778977"/>
            <a:ext cx="5127620" cy="25563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85732CD-8830-4449-9BBC-6CBB0A1474E5}"/>
              </a:ext>
            </a:extLst>
          </p:cNvPr>
          <p:cNvSpPr txBox="1"/>
          <p:nvPr/>
        </p:nvSpPr>
        <p:spPr>
          <a:xfrm>
            <a:off x="1991365" y="1088463"/>
            <a:ext cx="4332576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</a:rPr>
              <a:t>compression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</a:rPr>
              <a:t>one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SIS18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</a:rPr>
              <a:t>bunch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(400 MeV/u, U</a:t>
            </a:r>
            <a:r>
              <a:rPr lang="de-DE" sz="1400" baseline="30000" dirty="0">
                <a:solidFill>
                  <a:schemeClr val="accent5">
                    <a:lumMod val="75000"/>
                  </a:schemeClr>
                </a:solidFill>
              </a:rPr>
              <a:t>73+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9D3D01-8962-40BE-B1F6-68DB63215C36}"/>
              </a:ext>
            </a:extLst>
          </p:cNvPr>
          <p:cNvSpPr txBox="1"/>
          <p:nvPr/>
        </p:nvSpPr>
        <p:spPr>
          <a:xfrm>
            <a:off x="4298121" y="2295327"/>
            <a:ext cx="1684343" cy="95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>
                <a:solidFill>
                  <a:schemeClr val="bg1"/>
                </a:solidFill>
              </a:rPr>
              <a:t>extraction</a:t>
            </a:r>
            <a:endParaRPr lang="de-DE" sz="1400" dirty="0">
              <a:solidFill>
                <a:schemeClr val="bg1"/>
              </a:solidFill>
            </a:endParaRPr>
          </a:p>
          <a:p>
            <a:pPr algn="l"/>
            <a:r>
              <a:rPr lang="de-DE" sz="1400" dirty="0">
                <a:solidFill>
                  <a:schemeClr val="bg1"/>
                </a:solidFill>
              </a:rPr>
              <a:t>(</a:t>
            </a:r>
            <a:r>
              <a:rPr lang="de-DE" sz="1400" dirty="0" err="1">
                <a:solidFill>
                  <a:schemeClr val="bg1"/>
                </a:solidFill>
              </a:rPr>
              <a:t>here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shortly</a:t>
            </a:r>
            <a:r>
              <a:rPr lang="de-DE" sz="1400" dirty="0">
                <a:solidFill>
                  <a:schemeClr val="bg1"/>
                </a:solidFill>
              </a:rPr>
              <a:t> after maximum </a:t>
            </a:r>
            <a:r>
              <a:rPr lang="de-DE" sz="1400" dirty="0" err="1">
                <a:solidFill>
                  <a:schemeClr val="bg1"/>
                </a:solidFill>
              </a:rPr>
              <a:t>compression</a:t>
            </a:r>
            <a:r>
              <a:rPr lang="de-DE" sz="14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43C57E1-179F-42CA-BCB2-97E3D23BFD1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140293" y="2159000"/>
            <a:ext cx="930307" cy="1363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is18_compression_hht">
            <a:hlinkClick r:id="" action="ppaction://media"/>
            <a:extLst>
              <a:ext uri="{FF2B5EF4-FFF2-40B4-BE49-F238E27FC236}">
                <a16:creationId xmlns:a16="http://schemas.microsoft.com/office/drawing/2014/main" id="{CBD9718D-29BA-44B5-AC01-B61266A45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2" y="1485489"/>
            <a:ext cx="3806188" cy="2854641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FD18634-B65E-445F-8FA4-959E024A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7BC1780E-B14F-461C-88E5-E7EA13B4E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A262804B-DD99-4BDB-B876-EB0D1505E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414046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1A54D-EEBD-48F8-9BA9-EEB3909E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 </a:t>
            </a:r>
            <a:r>
              <a:rPr lang="de-DE" dirty="0" err="1"/>
              <a:t>cavities</a:t>
            </a:r>
            <a:r>
              <a:rPr lang="de-DE" dirty="0"/>
              <a:t> (300 MeV/u, U</a:t>
            </a:r>
            <a:r>
              <a:rPr lang="de-DE" baseline="30000" dirty="0"/>
              <a:t>73+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D3E0BE-7D90-48BA-B65A-209C916C8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1" y="946019"/>
            <a:ext cx="4891192" cy="3938683"/>
          </a:xfrm>
        </p:spPr>
        <p:txBody>
          <a:bodyPr/>
          <a:lstStyle/>
          <a:p>
            <a:r>
              <a:rPr lang="de-DE" sz="1400" dirty="0" err="1"/>
              <a:t>reduced</a:t>
            </a:r>
            <a:r>
              <a:rPr lang="de-DE" sz="1400" dirty="0"/>
              <a:t> </a:t>
            </a:r>
            <a:r>
              <a:rPr lang="de-DE" sz="1400" dirty="0" err="1"/>
              <a:t>voltage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S02BB1 (16 kV) 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problem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„remote“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(</a:t>
            </a:r>
            <a:r>
              <a:rPr lang="de-DE" sz="1400" dirty="0" err="1"/>
              <a:t>solved</a:t>
            </a:r>
            <a:r>
              <a:rPr lang="de-DE" sz="1400" dirty="0"/>
              <a:t> after MDE)</a:t>
            </a:r>
          </a:p>
          <a:p>
            <a:r>
              <a:rPr lang="de-DE" sz="1400" dirty="0" err="1"/>
              <a:t>observed</a:t>
            </a:r>
            <a:r>
              <a:rPr lang="de-DE" sz="1400" dirty="0"/>
              <a:t> FWHM:	</a:t>
            </a:r>
            <a:r>
              <a:rPr lang="de-DE" sz="1400" dirty="0" err="1"/>
              <a:t>before</a:t>
            </a:r>
            <a:r>
              <a:rPr lang="de-DE" sz="1400" dirty="0"/>
              <a:t> </a:t>
            </a:r>
            <a:r>
              <a:rPr lang="de-DE" sz="1400" dirty="0" err="1"/>
              <a:t>compression</a:t>
            </a:r>
            <a:r>
              <a:rPr lang="de-DE" sz="1400" dirty="0"/>
              <a:t>:  ≈ 400 </a:t>
            </a:r>
            <a:r>
              <a:rPr lang="de-DE" sz="1400" dirty="0" err="1"/>
              <a:t>ns</a:t>
            </a:r>
            <a:endParaRPr lang="de-DE" sz="1400" dirty="0"/>
          </a:p>
          <a:p>
            <a:pPr marL="0" indent="0">
              <a:buNone/>
            </a:pPr>
            <a:r>
              <a:rPr lang="de-DE" sz="1400" dirty="0"/>
              <a:t>					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compression</a:t>
            </a:r>
            <a:r>
              <a:rPr lang="de-DE" sz="1400" dirty="0"/>
              <a:t>: ≈ 125 </a:t>
            </a:r>
            <a:r>
              <a:rPr lang="de-DE" sz="1400" dirty="0" err="1"/>
              <a:t>ns</a:t>
            </a:r>
            <a:endParaRPr lang="de-DE" sz="1400" dirty="0"/>
          </a:p>
          <a:p>
            <a:r>
              <a:rPr lang="de-DE" sz="1400" dirty="0" err="1"/>
              <a:t>idealized</a:t>
            </a:r>
            <a:r>
              <a:rPr lang="de-DE" sz="1400" dirty="0"/>
              <a:t> 	</a:t>
            </a:r>
            <a:r>
              <a:rPr lang="de-DE" sz="1400" dirty="0" err="1"/>
              <a:t>estimation</a:t>
            </a:r>
            <a:r>
              <a:rPr lang="de-DE" sz="1400" dirty="0"/>
              <a:t>: </a:t>
            </a:r>
          </a:p>
          <a:p>
            <a:endParaRPr lang="de-DE" sz="1400" dirty="0"/>
          </a:p>
          <a:p>
            <a:r>
              <a:rPr lang="de-DE" sz="1400" dirty="0" err="1"/>
              <a:t>demonstration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multi-</a:t>
            </a:r>
            <a:r>
              <a:rPr lang="de-DE" sz="1400" dirty="0" err="1"/>
              <a:t>cavity</a:t>
            </a:r>
            <a:r>
              <a:rPr lang="de-DE" sz="1400" dirty="0"/>
              <a:t> </a:t>
            </a:r>
            <a:r>
              <a:rPr lang="de-DE" sz="1400" dirty="0" err="1"/>
              <a:t>compression</a:t>
            </a:r>
            <a:endParaRPr lang="de-DE" sz="1400" dirty="0"/>
          </a:p>
          <a:p>
            <a:r>
              <a:rPr lang="de-DE" sz="1400" dirty="0"/>
              <a:t>but: so </a:t>
            </a:r>
            <a:r>
              <a:rPr lang="de-DE" sz="1400" dirty="0" err="1"/>
              <a:t>far</a:t>
            </a:r>
            <a:r>
              <a:rPr lang="de-DE" sz="1400" dirty="0"/>
              <a:t> </a:t>
            </a:r>
            <a:r>
              <a:rPr lang="de-DE" sz="1400" dirty="0" err="1"/>
              <a:t>only</a:t>
            </a:r>
            <a:r>
              <a:rPr lang="de-DE" sz="1400" dirty="0"/>
              <a:t> </a:t>
            </a:r>
            <a:r>
              <a:rPr lang="de-DE" sz="1400" dirty="0" err="1"/>
              <a:t>proof-of-principle</a:t>
            </a:r>
            <a:r>
              <a:rPr lang="de-DE" sz="1400" dirty="0"/>
              <a:t>: </a:t>
            </a:r>
          </a:p>
          <a:p>
            <a:pPr lvl="1"/>
            <a:r>
              <a:rPr lang="de-DE" sz="1200" dirty="0" err="1"/>
              <a:t>manual</a:t>
            </a:r>
            <a:r>
              <a:rPr lang="de-DE" sz="1200" dirty="0"/>
              <a:t> </a:t>
            </a:r>
            <a:r>
              <a:rPr lang="de-DE" sz="1200" dirty="0" err="1"/>
              <a:t>setup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pulsed</a:t>
            </a:r>
            <a:r>
              <a:rPr lang="de-DE" sz="1200" dirty="0"/>
              <a:t> </a:t>
            </a:r>
            <a:r>
              <a:rPr lang="de-DE" sz="1200" dirty="0" err="1"/>
              <a:t>operation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MA </a:t>
            </a:r>
            <a:r>
              <a:rPr lang="de-DE" sz="1200" dirty="0" err="1"/>
              <a:t>cavities</a:t>
            </a:r>
            <a:r>
              <a:rPr lang="de-DE" sz="1200" dirty="0"/>
              <a:t> </a:t>
            </a:r>
          </a:p>
          <a:p>
            <a:pPr lvl="1"/>
            <a:r>
              <a:rPr lang="de-DE" sz="1200" dirty="0" err="1"/>
              <a:t>special</a:t>
            </a:r>
            <a:r>
              <a:rPr lang="de-DE" sz="1200" dirty="0"/>
              <a:t> </a:t>
            </a:r>
            <a:r>
              <a:rPr lang="de-DE" sz="1200" dirty="0" err="1"/>
              <a:t>setting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phase</a:t>
            </a:r>
            <a:r>
              <a:rPr lang="de-DE" sz="1200" dirty="0"/>
              <a:t> </a:t>
            </a:r>
            <a:r>
              <a:rPr lang="de-DE" sz="1200" dirty="0" err="1"/>
              <a:t>detection</a:t>
            </a:r>
            <a:r>
              <a:rPr lang="de-DE" sz="1200" dirty="0"/>
              <a:t> </a:t>
            </a:r>
            <a:r>
              <a:rPr lang="de-DE" sz="1200" dirty="0" err="1"/>
              <a:t>module</a:t>
            </a:r>
            <a:r>
              <a:rPr lang="de-DE" sz="1200" dirty="0"/>
              <a:t> (AGC)</a:t>
            </a:r>
          </a:p>
          <a:p>
            <a:pPr lvl="1"/>
            <a:r>
              <a:rPr lang="de-DE" sz="1200" dirty="0" err="1"/>
              <a:t>worst</a:t>
            </a:r>
            <a:r>
              <a:rPr lang="de-DE" sz="1200" dirty="0"/>
              <a:t> </a:t>
            </a:r>
            <a:r>
              <a:rPr lang="de-DE" sz="1200" dirty="0" err="1"/>
              <a:t>case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synchronization</a:t>
            </a:r>
            <a:r>
              <a:rPr lang="de-DE" sz="1200" dirty="0"/>
              <a:t>: BE3/5 pulse </a:t>
            </a:r>
            <a:r>
              <a:rPr lang="de-DE" sz="1200" dirty="0" err="1"/>
              <a:t>starting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0 V (</a:t>
            </a:r>
            <a:r>
              <a:rPr lang="de-DE" sz="1200" dirty="0" err="1"/>
              <a:t>phase</a:t>
            </a:r>
            <a:r>
              <a:rPr lang="de-DE" sz="1200" dirty="0"/>
              <a:t> </a:t>
            </a:r>
            <a:r>
              <a:rPr lang="de-DE" sz="1200" dirty="0" err="1"/>
              <a:t>feedback</a:t>
            </a:r>
            <a:r>
              <a:rPr lang="de-DE" sz="1200" dirty="0"/>
              <a:t> </a:t>
            </a:r>
            <a:r>
              <a:rPr lang="de-DE" sz="1200" dirty="0" err="1"/>
              <a:t>slower</a:t>
            </a:r>
            <a:r>
              <a:rPr lang="de-DE" sz="1200" dirty="0"/>
              <a:t> </a:t>
            </a:r>
            <a:r>
              <a:rPr lang="de-DE" sz="1200" dirty="0" err="1"/>
              <a:t>than</a:t>
            </a:r>
            <a:r>
              <a:rPr lang="de-DE" sz="1200" dirty="0"/>
              <a:t> </a:t>
            </a:r>
            <a:r>
              <a:rPr lang="de-DE" sz="1200" dirty="0" err="1"/>
              <a:t>amplitude</a:t>
            </a:r>
            <a:r>
              <a:rPr lang="de-DE" sz="1200" dirty="0"/>
              <a:t> </a:t>
            </a:r>
            <a:r>
              <a:rPr lang="de-DE" sz="1200" dirty="0" err="1"/>
              <a:t>feedback</a:t>
            </a:r>
            <a:r>
              <a:rPr lang="de-DE" sz="1200" dirty="0"/>
              <a:t>) </a:t>
            </a:r>
          </a:p>
          <a:p>
            <a:r>
              <a:rPr lang="de-DE" sz="1400" dirty="0" err="1"/>
              <a:t>Remaining</a:t>
            </a:r>
            <a:r>
              <a:rPr lang="de-DE" sz="1400" dirty="0"/>
              <a:t> </a:t>
            </a:r>
            <a:r>
              <a:rPr lang="de-DE" sz="1400" dirty="0" err="1"/>
              <a:t>topics</a:t>
            </a:r>
            <a:r>
              <a:rPr lang="de-DE" sz="1400" dirty="0"/>
              <a:t> </a:t>
            </a:r>
            <a:r>
              <a:rPr lang="de-DE" sz="1400" dirty="0" err="1"/>
              <a:t>if</a:t>
            </a:r>
            <a:r>
              <a:rPr lang="de-DE" sz="1400" dirty="0"/>
              <a:t> </a:t>
            </a:r>
            <a:r>
              <a:rPr lang="de-DE" sz="1400" dirty="0" err="1"/>
              <a:t>needed</a:t>
            </a:r>
            <a:r>
              <a:rPr lang="de-DE" sz="1400" dirty="0"/>
              <a:t> in 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operation</a:t>
            </a:r>
            <a:r>
              <a:rPr lang="de-DE" sz="1400" dirty="0"/>
              <a:t>: </a:t>
            </a:r>
          </a:p>
          <a:p>
            <a:pPr lvl="1"/>
            <a:r>
              <a:rPr lang="de-DE" sz="1200" dirty="0" err="1"/>
              <a:t>partly</a:t>
            </a:r>
            <a:r>
              <a:rPr lang="de-DE" sz="1200" dirty="0"/>
              <a:t> upgrade </a:t>
            </a:r>
            <a:r>
              <a:rPr lang="de-DE" sz="1200" dirty="0" err="1"/>
              <a:t>of</a:t>
            </a:r>
            <a:r>
              <a:rPr lang="de-DE" sz="1200" dirty="0"/>
              <a:t> MA </a:t>
            </a:r>
            <a:r>
              <a:rPr lang="de-DE" sz="1200" dirty="0" err="1"/>
              <a:t>systems</a:t>
            </a:r>
            <a:r>
              <a:rPr lang="de-DE" sz="1200" dirty="0"/>
              <a:t> LLRF (incl. </a:t>
            </a:r>
            <a:r>
              <a:rPr lang="de-DE" sz="1200" dirty="0" err="1"/>
              <a:t>solution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AGC)</a:t>
            </a:r>
          </a:p>
          <a:p>
            <a:pPr lvl="1"/>
            <a:r>
              <a:rPr lang="de-DE" sz="1200" dirty="0" err="1"/>
              <a:t>control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 </a:t>
            </a:r>
            <a:r>
              <a:rPr lang="de-DE" sz="1200" dirty="0" err="1"/>
              <a:t>integration</a:t>
            </a:r>
            <a:endParaRPr lang="de-DE" sz="1200" dirty="0"/>
          </a:p>
          <a:p>
            <a:pPr lvl="1"/>
            <a:r>
              <a:rPr lang="de-DE" sz="1200" dirty="0" err="1"/>
              <a:t>choice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RF </a:t>
            </a:r>
            <a:r>
              <a:rPr lang="de-DE" sz="1200" dirty="0" err="1"/>
              <a:t>voltages</a:t>
            </a:r>
            <a:r>
              <a:rPr lang="de-DE" sz="1200" dirty="0"/>
              <a:t> </a:t>
            </a:r>
            <a:r>
              <a:rPr lang="de-DE" sz="1200" dirty="0" err="1"/>
              <a:t>before</a:t>
            </a:r>
            <a:r>
              <a:rPr lang="de-DE" sz="1200" dirty="0"/>
              <a:t> pulse (&gt; </a:t>
            </a:r>
            <a:r>
              <a:rPr lang="de-DE" sz="1200" dirty="0" err="1"/>
              <a:t>feedback</a:t>
            </a:r>
            <a:r>
              <a:rPr lang="de-DE" sz="1200" dirty="0"/>
              <a:t> </a:t>
            </a:r>
            <a:r>
              <a:rPr lang="de-DE" sz="1200" dirty="0" err="1"/>
              <a:t>threshold</a:t>
            </a:r>
            <a:r>
              <a:rPr lang="de-DE" sz="1200" dirty="0"/>
              <a:t>)</a:t>
            </a:r>
          </a:p>
          <a:p>
            <a:pPr lvl="1"/>
            <a:r>
              <a:rPr lang="de-DE" sz="1200" dirty="0" err="1"/>
              <a:t>momentum</a:t>
            </a:r>
            <a:r>
              <a:rPr lang="de-DE" sz="1200" dirty="0"/>
              <a:t> </a:t>
            </a:r>
            <a:r>
              <a:rPr lang="de-DE" sz="1200" dirty="0" err="1"/>
              <a:t>acceptance</a:t>
            </a:r>
            <a:r>
              <a:rPr lang="de-DE" sz="1200" dirty="0"/>
              <a:t> </a:t>
            </a:r>
            <a:r>
              <a:rPr lang="de-DE" sz="1200" dirty="0" err="1"/>
              <a:t>limits</a:t>
            </a:r>
            <a:r>
              <a:rPr lang="de-DE" sz="1200" dirty="0"/>
              <a:t> (</a:t>
            </a:r>
            <a:r>
              <a:rPr lang="de-DE" sz="1200" dirty="0" err="1"/>
              <a:t>extraction</a:t>
            </a:r>
            <a:r>
              <a:rPr lang="de-DE" sz="1200" dirty="0"/>
              <a:t>/</a:t>
            </a:r>
            <a:r>
              <a:rPr lang="de-DE" sz="1200" dirty="0" err="1"/>
              <a:t>transfer</a:t>
            </a:r>
            <a:r>
              <a:rPr lang="de-DE" sz="1200" dirty="0"/>
              <a:t> </a:t>
            </a:r>
            <a:r>
              <a:rPr lang="de-DE" sz="1200" dirty="0" err="1"/>
              <a:t>line</a:t>
            </a:r>
            <a:r>
              <a:rPr lang="de-DE" sz="1200" dirty="0"/>
              <a:t>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2679A60-7E13-4B10-9B29-1D126F91F0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82331" y="2028412"/>
                <a:ext cx="2364803" cy="50013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11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1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  <m:t>11+4+7.7+16</m:t>
                                  </m:r>
                                </m:e>
                              </m:d>
                            </m:num>
                            <m:den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r>
                        <a:rPr lang="de-DE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3.1</m:t>
                      </m:r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2679A60-7E13-4B10-9B29-1D126F91F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331" y="2028412"/>
                <a:ext cx="2364803" cy="500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C6C9CB45-718D-4919-9C47-47E6FF32D9F2}"/>
              </a:ext>
            </a:extLst>
          </p:cNvPr>
          <p:cNvSpPr/>
          <p:nvPr/>
        </p:nvSpPr>
        <p:spPr>
          <a:xfrm>
            <a:off x="4430006" y="1505019"/>
            <a:ext cx="162393" cy="49705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799F9E4-74CF-4D2D-983E-8661021A7BED}"/>
                  </a:ext>
                </a:extLst>
              </p:cNvPr>
              <p:cNvSpPr txBox="1"/>
              <p:nvPr/>
            </p:nvSpPr>
            <p:spPr>
              <a:xfrm>
                <a:off x="4540298" y="1487393"/>
                <a:ext cx="506186" cy="497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3.2</m:t>
                          </m:r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799F9E4-74CF-4D2D-983E-8661021A7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298" y="1487393"/>
                <a:ext cx="506186" cy="4970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sis18_compression_m21_b">
            <a:hlinkClick r:id="" action="ppaction://media"/>
            <a:extLst>
              <a:ext uri="{FF2B5EF4-FFF2-40B4-BE49-F238E27FC236}">
                <a16:creationId xmlns:a16="http://schemas.microsoft.com/office/drawing/2014/main" id="{B24A60B5-9644-4A2A-92CE-ACD132908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0582" y="1967998"/>
            <a:ext cx="3941503" cy="2956128"/>
          </a:xfrm>
          <a:prstGeom prst="rect">
            <a:avLst/>
          </a:prstGeom>
        </p:spPr>
      </p:pic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54B5766-31B4-4F33-9DD5-D02FC9ED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 dirty="0"/>
          </a:p>
        </p:txBody>
      </p:sp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F66A5B76-991D-42AE-A5F1-A89CFAB2F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4" name="Fußzeilenplatzhalter 7">
            <a:extLst>
              <a:ext uri="{FF2B5EF4-FFF2-40B4-BE49-F238E27FC236}">
                <a16:creationId xmlns:a16="http://schemas.microsoft.com/office/drawing/2014/main" id="{5CAC5845-4AA3-4932-85CA-0F79BBC18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FBE688-079F-4769-916C-72677FF7FE9C}"/>
              </a:ext>
            </a:extLst>
          </p:cNvPr>
          <p:cNvSpPr txBox="1"/>
          <p:nvPr/>
        </p:nvSpPr>
        <p:spPr>
          <a:xfrm>
            <a:off x="5432632" y="939638"/>
            <a:ext cx="3697775" cy="12003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FCT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signal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measured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signal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x 10)</a:t>
            </a:r>
          </a:p>
          <a:p>
            <a:pPr algn="l"/>
            <a:r>
              <a:rPr lang="de-DE" sz="1200" dirty="0">
                <a:solidFill>
                  <a:srgbClr val="FFC000"/>
                </a:solidFill>
              </a:rPr>
              <a:t>Gap </a:t>
            </a:r>
            <a:r>
              <a:rPr lang="de-DE" sz="1200" dirty="0" err="1">
                <a:solidFill>
                  <a:srgbClr val="FFC000"/>
                </a:solidFill>
              </a:rPr>
              <a:t>voltage</a:t>
            </a:r>
            <a:r>
              <a:rPr lang="de-DE" sz="1200" dirty="0">
                <a:solidFill>
                  <a:srgbClr val="FFC000"/>
                </a:solidFill>
              </a:rPr>
              <a:t> S02BB1 (1:40.000), 	     max. 16 kV</a:t>
            </a:r>
          </a:p>
          <a:p>
            <a:r>
              <a:rPr lang="de-DE" sz="1200" dirty="0">
                <a:solidFill>
                  <a:srgbClr val="00B050"/>
                </a:solidFill>
              </a:rPr>
              <a:t>Gap </a:t>
            </a:r>
            <a:r>
              <a:rPr lang="de-DE" sz="1200" dirty="0" err="1">
                <a:solidFill>
                  <a:srgbClr val="00B050"/>
                </a:solidFill>
              </a:rPr>
              <a:t>voltage</a:t>
            </a:r>
            <a:r>
              <a:rPr lang="de-DE" sz="1200" dirty="0">
                <a:solidFill>
                  <a:srgbClr val="00B050"/>
                </a:solidFill>
              </a:rPr>
              <a:t> S07BE3 (1:20.000), 	     max. 11 kV </a:t>
            </a:r>
          </a:p>
          <a:p>
            <a:pPr algn="l"/>
            <a:r>
              <a:rPr lang="de-DE" sz="1200" dirty="0">
                <a:solidFill>
                  <a:srgbClr val="FF0000"/>
                </a:solidFill>
              </a:rPr>
              <a:t>Gap </a:t>
            </a:r>
            <a:r>
              <a:rPr lang="de-DE" sz="1200" dirty="0" err="1">
                <a:solidFill>
                  <a:srgbClr val="FF0000"/>
                </a:solidFill>
              </a:rPr>
              <a:t>voltage</a:t>
            </a:r>
            <a:r>
              <a:rPr lang="de-DE" sz="1200" dirty="0">
                <a:solidFill>
                  <a:srgbClr val="FF0000"/>
                </a:solidFill>
              </a:rPr>
              <a:t> S07BE4 (1:20.000), 	      4 kV </a:t>
            </a:r>
          </a:p>
          <a:p>
            <a:r>
              <a:rPr lang="de-DE" sz="1200" dirty="0">
                <a:solidFill>
                  <a:srgbClr val="8A01AF"/>
                </a:solidFill>
              </a:rPr>
              <a:t>Gap </a:t>
            </a:r>
            <a:r>
              <a:rPr lang="de-DE" sz="1200" dirty="0" err="1">
                <a:solidFill>
                  <a:srgbClr val="8A01AF"/>
                </a:solidFill>
              </a:rPr>
              <a:t>voltage</a:t>
            </a:r>
            <a:r>
              <a:rPr lang="de-DE" sz="1200" dirty="0">
                <a:solidFill>
                  <a:srgbClr val="8A01AF"/>
                </a:solidFill>
              </a:rPr>
              <a:t> S07BE5 (1:20.000), 	     max. 7.7 kV</a:t>
            </a:r>
          </a:p>
          <a:p>
            <a:r>
              <a:rPr lang="de-DE" sz="1200" dirty="0"/>
              <a:t>(</a:t>
            </a:r>
            <a:r>
              <a:rPr lang="de-DE" sz="1200" dirty="0" err="1"/>
              <a:t>phase</a:t>
            </a:r>
            <a:r>
              <a:rPr lang="de-DE" sz="1200" dirty="0"/>
              <a:t> </a:t>
            </a:r>
            <a:r>
              <a:rPr lang="de-DE" sz="1200" dirty="0" err="1"/>
              <a:t>relations</a:t>
            </a:r>
            <a:r>
              <a:rPr lang="de-DE" sz="1200" dirty="0"/>
              <a:t> </a:t>
            </a:r>
            <a:r>
              <a:rPr lang="de-DE" sz="1200" dirty="0" err="1"/>
              <a:t>depend</a:t>
            </a:r>
            <a:r>
              <a:rPr lang="de-DE" sz="1200" dirty="0"/>
              <a:t> on </a:t>
            </a:r>
            <a:r>
              <a:rPr lang="de-DE" sz="1200" dirty="0" err="1"/>
              <a:t>installation</a:t>
            </a:r>
            <a:r>
              <a:rPr lang="de-DE" sz="1200" dirty="0"/>
              <a:t> </a:t>
            </a:r>
            <a:r>
              <a:rPr lang="de-DE" sz="1200" dirty="0" err="1"/>
              <a:t>positions</a:t>
            </a:r>
            <a:r>
              <a:rPr lang="de-DE" sz="1200"/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23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DF1C2-CAFE-43E0-9DB6-C9805E07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&amp; </a:t>
            </a:r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682C6E-0164-4306-9C51-66B95CA9A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70179"/>
            <a:ext cx="8420176" cy="3842924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err="1"/>
              <a:t>Result</a:t>
            </a:r>
            <a:r>
              <a:rPr lang="de-DE" sz="1400" b="1" dirty="0"/>
              <a:t>: </a:t>
            </a:r>
          </a:p>
          <a:p>
            <a:r>
              <a:rPr lang="de-DE" sz="1400" dirty="0"/>
              <a:t>S02BB1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DeviceControl</a:t>
            </a:r>
            <a:r>
              <a:rPr lang="de-DE" sz="1400" dirty="0"/>
              <a:t> and </a:t>
            </a:r>
            <a:r>
              <a:rPr lang="de-DE" sz="1400" dirty="0" err="1"/>
              <a:t>ParamModi</a:t>
            </a:r>
            <a:endParaRPr lang="de-DE" sz="1400" dirty="0"/>
          </a:p>
          <a:p>
            <a:r>
              <a:rPr lang="de-DE" sz="1400" dirty="0" err="1"/>
              <a:t>successful</a:t>
            </a:r>
            <a:r>
              <a:rPr lang="de-DE" sz="1400" dirty="0"/>
              <a:t> </a:t>
            </a:r>
            <a:r>
              <a:rPr lang="de-DE" sz="1400" dirty="0" err="1"/>
              <a:t>proof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principle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synchronization</a:t>
            </a:r>
            <a:r>
              <a:rPr lang="de-DE" sz="1400" dirty="0"/>
              <a:t> </a:t>
            </a:r>
            <a:r>
              <a:rPr lang="de-DE" sz="1400" dirty="0" err="1"/>
              <a:t>scheme</a:t>
            </a:r>
            <a:r>
              <a:rPr lang="de-DE" sz="1400" dirty="0"/>
              <a:t> (also </a:t>
            </a:r>
            <a:r>
              <a:rPr lang="de-DE" sz="1400" dirty="0" err="1"/>
              <a:t>important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SIS100 BC),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further</a:t>
            </a:r>
            <a:r>
              <a:rPr lang="de-DE" sz="1400" dirty="0"/>
              <a:t> </a:t>
            </a:r>
            <a:r>
              <a:rPr lang="de-DE" sz="1400" dirty="0" err="1"/>
              <a:t>tested</a:t>
            </a:r>
            <a:r>
              <a:rPr lang="de-DE" sz="1400" dirty="0"/>
              <a:t> and </a:t>
            </a:r>
            <a:r>
              <a:rPr lang="de-DE" sz="1400" dirty="0" err="1"/>
              <a:t>optimized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shutdown</a:t>
            </a:r>
            <a:endParaRPr lang="de-DE" sz="1400" dirty="0"/>
          </a:p>
          <a:p>
            <a:pPr marL="0" indent="0">
              <a:buNone/>
            </a:pPr>
            <a:r>
              <a:rPr lang="de-DE" sz="1400" b="1" dirty="0"/>
              <a:t>Problems </a:t>
            </a:r>
            <a:r>
              <a:rPr lang="de-DE" sz="1400" b="1" dirty="0" err="1"/>
              <a:t>during</a:t>
            </a:r>
            <a:r>
              <a:rPr lang="de-DE" sz="1400" b="1" dirty="0"/>
              <a:t> MDE and beam time:</a:t>
            </a:r>
          </a:p>
          <a:p>
            <a:r>
              <a:rPr lang="de-DE" sz="1400" dirty="0" err="1"/>
              <a:t>issue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analog </a:t>
            </a:r>
            <a:r>
              <a:rPr lang="de-DE" sz="1400" dirty="0" err="1"/>
              <a:t>amplitude</a:t>
            </a:r>
            <a:r>
              <a:rPr lang="de-DE" sz="1400" dirty="0"/>
              <a:t> </a:t>
            </a:r>
            <a:r>
              <a:rPr lang="de-DE" sz="1400" dirty="0" err="1"/>
              <a:t>feedback</a:t>
            </a:r>
            <a:r>
              <a:rPr lang="de-DE" sz="1400" dirty="0"/>
              <a:t>, limited </a:t>
            </a:r>
            <a:r>
              <a:rPr lang="de-DE" sz="1400" dirty="0" err="1"/>
              <a:t>voltage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than</a:t>
            </a:r>
            <a:r>
              <a:rPr lang="de-DE" sz="1400" dirty="0"/>
              <a:t> 20 kV </a:t>
            </a:r>
            <a:r>
              <a:rPr lang="de-DE" sz="1400" dirty="0" err="1"/>
              <a:t>during</a:t>
            </a:r>
            <a:r>
              <a:rPr lang="de-DE" sz="1400" dirty="0"/>
              <a:t> MDE;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been</a:t>
            </a:r>
            <a:r>
              <a:rPr lang="de-DE" sz="1400" dirty="0"/>
              <a:t> </a:t>
            </a:r>
            <a:r>
              <a:rPr lang="de-DE" sz="1400" dirty="0" err="1"/>
              <a:t>solved</a:t>
            </a:r>
            <a:r>
              <a:rPr lang="de-DE" sz="1400" dirty="0"/>
              <a:t>,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tested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shutdown</a:t>
            </a:r>
            <a:endParaRPr lang="de-DE" sz="1400" dirty="0"/>
          </a:p>
          <a:p>
            <a:r>
              <a:rPr lang="de-DE" sz="1400" dirty="0" err="1"/>
              <a:t>partly</a:t>
            </a:r>
            <a:r>
              <a:rPr lang="de-DE" sz="1400" dirty="0"/>
              <a:t> </a:t>
            </a:r>
            <a:r>
              <a:rPr lang="de-DE" sz="1400" dirty="0" err="1"/>
              <a:t>unstable</a:t>
            </a:r>
            <a:r>
              <a:rPr lang="de-DE" sz="1400" dirty="0"/>
              <a:t> </a:t>
            </a:r>
            <a:r>
              <a:rPr lang="de-DE" sz="1400" dirty="0" err="1"/>
              <a:t>operation</a:t>
            </a:r>
            <a:r>
              <a:rPr lang="de-DE" sz="1400" dirty="0"/>
              <a:t> 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unacceptable</a:t>
            </a:r>
            <a:r>
              <a:rPr lang="de-DE" sz="1400" dirty="0"/>
              <a:t> high ambient </a:t>
            </a:r>
            <a:r>
              <a:rPr lang="de-DE" sz="1400" dirty="0" err="1"/>
              <a:t>temperature</a:t>
            </a:r>
            <a:r>
              <a:rPr lang="de-DE" sz="1400" dirty="0"/>
              <a:t> in BG.1.016 → </a:t>
            </a:r>
            <a:r>
              <a:rPr lang="de-DE" sz="1400" dirty="0" err="1"/>
              <a:t>insufficient</a:t>
            </a:r>
            <a:r>
              <a:rPr lang="de-DE" sz="1400" dirty="0"/>
              <a:t> </a:t>
            </a:r>
            <a:r>
              <a:rPr lang="de-DE" sz="1400" dirty="0" err="1"/>
              <a:t>cooling</a:t>
            </a:r>
            <a:r>
              <a:rPr lang="de-DE" sz="1400" dirty="0"/>
              <a:t> </a:t>
            </a:r>
            <a:r>
              <a:rPr lang="de-DE" sz="1400" dirty="0" err="1"/>
              <a:t>issue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been</a:t>
            </a:r>
            <a:r>
              <a:rPr lang="de-DE" sz="1400" dirty="0"/>
              <a:t> </a:t>
            </a:r>
            <a:r>
              <a:rPr lang="de-DE" sz="1400" dirty="0" err="1"/>
              <a:t>addressed</a:t>
            </a:r>
            <a:r>
              <a:rPr lang="de-DE" sz="1400" dirty="0"/>
              <a:t>/</a:t>
            </a:r>
            <a:r>
              <a:rPr lang="de-DE" sz="1400" dirty="0" err="1"/>
              <a:t>escalated</a:t>
            </a:r>
            <a:r>
              <a:rPr lang="de-DE" sz="1400" dirty="0"/>
              <a:t>  </a:t>
            </a:r>
          </a:p>
          <a:p>
            <a:pPr marL="0" indent="0">
              <a:buNone/>
            </a:pPr>
            <a:r>
              <a:rPr lang="de-DE" sz="1400" b="1" dirty="0"/>
              <a:t>Outlook and </a:t>
            </a:r>
            <a:r>
              <a:rPr lang="de-DE" sz="1400" b="1" dirty="0" err="1"/>
              <a:t>tasks</a:t>
            </a:r>
            <a:r>
              <a:rPr lang="de-DE" sz="1400" b="1" dirty="0"/>
              <a:t>: </a:t>
            </a:r>
          </a:p>
          <a:p>
            <a:r>
              <a:rPr lang="de-DE" sz="1400" dirty="0" err="1"/>
              <a:t>implementation</a:t>
            </a:r>
            <a:r>
              <a:rPr lang="de-DE" sz="1400" dirty="0"/>
              <a:t> (</a:t>
            </a:r>
            <a:r>
              <a:rPr lang="de-DE" sz="1400" dirty="0" err="1"/>
              <a:t>mainly</a:t>
            </a:r>
            <a:r>
              <a:rPr lang="de-DE" sz="1400" dirty="0"/>
              <a:t> FESA)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resonance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 </a:t>
            </a:r>
            <a:r>
              <a:rPr lang="de-DE" sz="1400" dirty="0" err="1"/>
              <a:t>tuning</a:t>
            </a:r>
            <a:r>
              <a:rPr lang="de-DE" sz="1400" dirty="0"/>
              <a:t> via CCS (</a:t>
            </a:r>
            <a:r>
              <a:rPr lang="de-DE" sz="1400" dirty="0" err="1"/>
              <a:t>without</a:t>
            </a:r>
            <a:r>
              <a:rPr lang="de-DE" sz="1400" dirty="0"/>
              <a:t> expert </a:t>
            </a:r>
            <a:r>
              <a:rPr lang="de-DE" sz="1400" dirty="0" err="1"/>
              <a:t>knowledge</a:t>
            </a:r>
            <a:r>
              <a:rPr lang="de-DE" sz="1400" dirty="0"/>
              <a:t>) </a:t>
            </a:r>
          </a:p>
          <a:p>
            <a:r>
              <a:rPr lang="de-DE" sz="1400" dirty="0" err="1"/>
              <a:t>reducing</a:t>
            </a:r>
            <a:r>
              <a:rPr lang="de-DE" sz="1400" dirty="0"/>
              <a:t> down-time 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over-heating</a:t>
            </a:r>
            <a:r>
              <a:rPr lang="de-DE" sz="1400" dirty="0"/>
              <a:t> (</a:t>
            </a:r>
            <a:r>
              <a:rPr lang="de-DE" sz="1400" dirty="0" err="1"/>
              <a:t>cooling</a:t>
            </a:r>
            <a:r>
              <a:rPr lang="de-DE" sz="1400" dirty="0"/>
              <a:t> upgrade </a:t>
            </a:r>
            <a:r>
              <a:rPr lang="de-DE" sz="1400" dirty="0" err="1"/>
              <a:t>of</a:t>
            </a:r>
            <a:r>
              <a:rPr lang="de-DE" sz="1400" dirty="0"/>
              <a:t> BG.1.016 </a:t>
            </a:r>
            <a:r>
              <a:rPr lang="de-DE" sz="1400" dirty="0" err="1"/>
              <a:t>necessary</a:t>
            </a:r>
            <a:r>
              <a:rPr lang="de-DE" sz="1400" dirty="0"/>
              <a:t>!)</a:t>
            </a:r>
          </a:p>
          <a:p>
            <a:r>
              <a:rPr lang="de-DE" sz="1400" dirty="0" err="1"/>
              <a:t>further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  <a:r>
              <a:rPr lang="de-DE" sz="1400" dirty="0" err="1"/>
              <a:t>experiments</a:t>
            </a:r>
            <a:r>
              <a:rPr lang="de-DE" sz="1400" dirty="0"/>
              <a:t> </a:t>
            </a:r>
            <a:r>
              <a:rPr lang="de-DE" sz="1400" dirty="0" err="1"/>
              <a:t>needed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achieving</a:t>
            </a: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without</a:t>
            </a:r>
            <a:r>
              <a:rPr lang="de-DE" sz="1400" dirty="0"/>
              <a:t> RRF support</a:t>
            </a:r>
          </a:p>
          <a:p>
            <a:pPr marL="0" indent="0">
              <a:buNone/>
            </a:pPr>
            <a:r>
              <a:rPr lang="de-DE" sz="1400" b="1" dirty="0" err="1">
                <a:solidFill>
                  <a:srgbClr val="00B050"/>
                </a:solidFill>
              </a:rPr>
              <a:t>Please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contact</a:t>
            </a:r>
            <a:r>
              <a:rPr lang="de-DE" sz="1400" b="1" dirty="0">
                <a:solidFill>
                  <a:srgbClr val="00B050"/>
                </a:solidFill>
              </a:rPr>
              <a:t> RRF in </a:t>
            </a:r>
            <a:r>
              <a:rPr lang="de-DE" sz="1400" b="1" dirty="0" err="1">
                <a:solidFill>
                  <a:srgbClr val="00B050"/>
                </a:solidFill>
              </a:rPr>
              <a:t>advance</a:t>
            </a:r>
            <a:r>
              <a:rPr lang="de-DE" sz="1400" b="1" dirty="0">
                <a:solidFill>
                  <a:srgbClr val="00B050"/>
                </a:solidFill>
              </a:rPr>
              <a:t> in </a:t>
            </a:r>
            <a:r>
              <a:rPr lang="de-DE" sz="1400" b="1" dirty="0" err="1">
                <a:solidFill>
                  <a:srgbClr val="00B050"/>
                </a:solidFill>
              </a:rPr>
              <a:t>case</a:t>
            </a:r>
            <a:r>
              <a:rPr lang="de-DE" sz="1400" b="1" dirty="0">
                <a:solidFill>
                  <a:srgbClr val="00B050"/>
                </a:solidFill>
              </a:rPr>
              <a:t> SIS18 </a:t>
            </a:r>
            <a:r>
              <a:rPr lang="de-DE" sz="1400" b="1" dirty="0" err="1">
                <a:solidFill>
                  <a:srgbClr val="00B050"/>
                </a:solidFill>
              </a:rPr>
              <a:t>Bunch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Compressor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is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desired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for</a:t>
            </a:r>
            <a:r>
              <a:rPr lang="de-DE" sz="1400" b="1" dirty="0">
                <a:solidFill>
                  <a:srgbClr val="00B050"/>
                </a:solidFill>
              </a:rPr>
              <a:t> </a:t>
            </a:r>
            <a:r>
              <a:rPr lang="de-DE" sz="1400" b="1" dirty="0" err="1">
                <a:solidFill>
                  <a:srgbClr val="00B050"/>
                </a:solidFill>
              </a:rPr>
              <a:t>operation</a:t>
            </a:r>
            <a:endParaRPr lang="de-DE" sz="1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FDDE37C-95E7-4721-A280-78E8F3B3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BB83B9-E984-4230-83A8-E03F2A526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6" name="Fußzeilenplatzhalter 7">
            <a:extLst>
              <a:ext uri="{FF2B5EF4-FFF2-40B4-BE49-F238E27FC236}">
                <a16:creationId xmlns:a16="http://schemas.microsoft.com/office/drawing/2014/main" id="{1E0EF056-DCBA-4204-A3B4-A50A82994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91291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56E6A-DFD6-4962-BDB9-D890B2A2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Ring RF MDE in 2025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E71EE05-F3D6-4111-96A8-8431A93C7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21873"/>
              </p:ext>
            </p:extLst>
          </p:nvPr>
        </p:nvGraphicFramePr>
        <p:xfrm>
          <a:off x="283984" y="985015"/>
          <a:ext cx="8529940" cy="340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351">
                  <a:extLst>
                    <a:ext uri="{9D8B030D-6E8A-4147-A177-3AD203B41FA5}">
                      <a16:colId xmlns:a16="http://schemas.microsoft.com/office/drawing/2014/main" val="2076707744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val="2456991195"/>
                    </a:ext>
                  </a:extLst>
                </a:gridCol>
                <a:gridCol w="1717288">
                  <a:extLst>
                    <a:ext uri="{9D8B030D-6E8A-4147-A177-3AD203B41FA5}">
                      <a16:colId xmlns:a16="http://schemas.microsoft.com/office/drawing/2014/main" val="3339371207"/>
                    </a:ext>
                  </a:extLst>
                </a:gridCol>
                <a:gridCol w="5361506">
                  <a:extLst>
                    <a:ext uri="{9D8B030D-6E8A-4147-A177-3AD203B41FA5}">
                      <a16:colId xmlns:a16="http://schemas.microsoft.com/office/drawing/2014/main" val="4876613"/>
                    </a:ext>
                  </a:extLst>
                </a:gridCol>
              </a:tblGrid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Nr.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Machine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Coordinator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52097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Micro </a:t>
                      </a:r>
                      <a:r>
                        <a:rPr lang="de-DE" sz="1200" dirty="0" err="1"/>
                        <a:t>spill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cavity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159058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B. Zipfel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Beam </a:t>
                      </a:r>
                      <a:r>
                        <a:rPr lang="de-DE" sz="1200" dirty="0" err="1"/>
                        <a:t>phase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control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908163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1" dirty="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D. 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 err="1"/>
                        <a:t>Bunch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b="1" dirty="0" err="1"/>
                        <a:t>compression</a:t>
                      </a:r>
                      <a:endParaRPr lang="de-DE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135131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Batch </a:t>
                      </a:r>
                      <a:r>
                        <a:rPr lang="de-DE" sz="1200" dirty="0" err="1"/>
                        <a:t>compression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480198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M. Hardieck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Longitudinal Feedback (PhD </a:t>
                      </a:r>
                      <a:r>
                        <a:rPr lang="de-DE" sz="1200" dirty="0" err="1"/>
                        <a:t>thesis</a:t>
                      </a:r>
                      <a:r>
                        <a:rPr lang="de-DE" sz="1200" dirty="0"/>
                        <a:t> C. Reinwald, TU Darmstadt)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17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752241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1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SIS18 &amp; 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D. Beck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Phase shifting </a:t>
                      </a:r>
                      <a:r>
                        <a:rPr lang="de-DE" sz="1200" b="1" dirty="0" err="1"/>
                        <a:t>with</a:t>
                      </a:r>
                      <a:r>
                        <a:rPr lang="de-DE" sz="1200" b="1" dirty="0"/>
                        <a:t> Bunch2Bucket SIS18 → ESR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2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888193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B. Zipfel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Beam Phase Control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712325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1" dirty="0"/>
                        <a:t>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M. Frey, 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Stacking </a:t>
                      </a:r>
                      <a:r>
                        <a:rPr lang="de-DE" sz="1200" b="1" dirty="0" err="1"/>
                        <a:t>with</a:t>
                      </a:r>
                      <a:r>
                        <a:rPr lang="de-DE" sz="1200" b="1" dirty="0"/>
                        <a:t> ESR </a:t>
                      </a:r>
                      <a:r>
                        <a:rPr lang="de-DE" sz="1200" b="1" dirty="0" err="1"/>
                        <a:t>Barrier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b="1" dirty="0" err="1"/>
                        <a:t>Bucket</a:t>
                      </a:r>
                      <a:r>
                        <a:rPr lang="de-DE" sz="12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5369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5F30227E-19BE-47ED-B865-A5F6C720145F}"/>
              </a:ext>
            </a:extLst>
          </p:cNvPr>
          <p:cNvSpPr txBox="1"/>
          <p:nvPr/>
        </p:nvSpPr>
        <p:spPr>
          <a:xfrm>
            <a:off x="287206" y="4476542"/>
            <a:ext cx="861695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as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usual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: support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numerous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colleagues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and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groups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(sorry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cannot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be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mentioned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accent5">
                    <a:lumMod val="75000"/>
                  </a:schemeClr>
                </a:solidFill>
              </a:rPr>
              <a:t>here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8503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616590"/>
            <a:ext cx="4303059" cy="1118381"/>
          </a:xfrm>
        </p:spPr>
        <p:txBody>
          <a:bodyPr/>
          <a:lstStyle/>
          <a:p>
            <a:r>
              <a:rPr lang="en-US" sz="2000" dirty="0"/>
              <a:t>ESR Barrier-Bucket: </a:t>
            </a:r>
            <a:br>
              <a:rPr lang="en-US" sz="2000" dirty="0"/>
            </a:br>
            <a:r>
              <a:rPr lang="en-US" sz="2000" dirty="0"/>
              <a:t>Stacking With Moving Barriers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0" dirty="0"/>
              <a:t>coordinators: M. Frey, K. Groß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297229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1F450-4001-4630-98CA-1872A04F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ESR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BEA027B-FA9D-469A-A103-600A39C6B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52" y="1021620"/>
            <a:ext cx="4579434" cy="3434575"/>
          </a:xfr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CDCBCAB-7402-4512-ABC5-4DD1B7D8A800}"/>
              </a:ext>
            </a:extLst>
          </p:cNvPr>
          <p:cNvSpPr txBox="1">
            <a:spLocks/>
          </p:cNvSpPr>
          <p:nvPr/>
        </p:nvSpPr>
        <p:spPr>
          <a:xfrm>
            <a:off x="4929880" y="1021620"/>
            <a:ext cx="4049081" cy="11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err="1"/>
              <a:t>Barrier</a:t>
            </a:r>
            <a:r>
              <a:rPr lang="de-DE" sz="1600" dirty="0"/>
              <a:t> </a:t>
            </a:r>
            <a:r>
              <a:rPr lang="de-DE" sz="1600" dirty="0" err="1"/>
              <a:t>Bucket</a:t>
            </a:r>
            <a:r>
              <a:rPr lang="de-DE" sz="1600" dirty="0"/>
              <a:t> </a:t>
            </a:r>
            <a:r>
              <a:rPr lang="de-DE" sz="1600" dirty="0" err="1"/>
              <a:t>cavities</a:t>
            </a:r>
            <a:r>
              <a:rPr lang="de-DE" sz="1600" dirty="0"/>
              <a:t> E01BU1 and E01BU2:</a:t>
            </a:r>
          </a:p>
          <a:p>
            <a:endParaRPr lang="de-DE" sz="16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3428815-4BC1-4468-8CDE-A3EF1BCCE8F3}"/>
              </a:ext>
            </a:extLst>
          </p:cNvPr>
          <p:cNvSpPr txBox="1">
            <a:spLocks/>
          </p:cNvSpPr>
          <p:nvPr/>
        </p:nvSpPr>
        <p:spPr>
          <a:xfrm>
            <a:off x="151658" y="4418237"/>
            <a:ext cx="1735129" cy="247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 err="1"/>
              <a:t>Photos</a:t>
            </a:r>
            <a:r>
              <a:rPr lang="de-DE" sz="1000" dirty="0"/>
              <a:t>: RRF/M. Frey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98A0AA-5B68-439F-B442-76380277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25431" y="2573984"/>
            <a:ext cx="2774421" cy="1560612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633CB85-DBC0-4D17-8AC2-D247B4B5B68D}"/>
              </a:ext>
            </a:extLst>
          </p:cNvPr>
          <p:cNvSpPr txBox="1">
            <a:spLocks/>
          </p:cNvSpPr>
          <p:nvPr/>
        </p:nvSpPr>
        <p:spPr>
          <a:xfrm>
            <a:off x="4928653" y="1619497"/>
            <a:ext cx="2304288" cy="3122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Broadband </a:t>
            </a:r>
            <a:r>
              <a:rPr lang="de-DE" sz="1600" dirty="0" err="1"/>
              <a:t>cavities</a:t>
            </a:r>
            <a:r>
              <a:rPr lang="de-DE" sz="1600" dirty="0"/>
              <a:t> </a:t>
            </a:r>
            <a:r>
              <a:rPr lang="de-DE" sz="1600" dirty="0" err="1"/>
              <a:t>combined</a:t>
            </a:r>
            <a:r>
              <a:rPr lang="de-DE" sz="1600" dirty="0"/>
              <a:t> in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housing</a:t>
            </a:r>
            <a:r>
              <a:rPr lang="de-DE" sz="1600" dirty="0"/>
              <a:t> (ESR </a:t>
            </a:r>
            <a:r>
              <a:rPr lang="de-DE" sz="1600" dirty="0" err="1"/>
              <a:t>tunnel</a:t>
            </a:r>
            <a:r>
              <a:rPr lang="de-DE" sz="1600" dirty="0"/>
              <a:t>)</a:t>
            </a:r>
          </a:p>
          <a:p>
            <a:r>
              <a:rPr lang="de-DE" sz="1600" dirty="0"/>
              <a:t>Semiconductor power </a:t>
            </a:r>
            <a:r>
              <a:rPr lang="de-DE" sz="1600" dirty="0" err="1"/>
              <a:t>amplifiers</a:t>
            </a:r>
            <a:r>
              <a:rPr lang="de-DE" sz="1600" dirty="0"/>
              <a:t> (</a:t>
            </a:r>
            <a:r>
              <a:rPr lang="de-DE" sz="1600" dirty="0" err="1"/>
              <a:t>close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cavities</a:t>
            </a:r>
            <a:r>
              <a:rPr lang="de-DE" sz="1600" dirty="0"/>
              <a:t>)</a:t>
            </a:r>
          </a:p>
          <a:p>
            <a:r>
              <a:rPr lang="de-DE" sz="1600" dirty="0"/>
              <a:t>Low-Level Radio 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electronics</a:t>
            </a:r>
            <a:r>
              <a:rPr lang="de-DE" sz="1600" dirty="0"/>
              <a:t>, 5 </a:t>
            </a:r>
            <a:r>
              <a:rPr lang="de-DE" sz="1600" dirty="0" err="1"/>
              <a:t>racks</a:t>
            </a:r>
            <a:r>
              <a:rPr lang="de-DE" sz="1600" dirty="0"/>
              <a:t> (BG.1.016)</a:t>
            </a:r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FB938D61-8618-4F4C-8BB5-CDCE3FAD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 dirty="0"/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7C7C98D9-D995-4C6F-8BC6-70FCD4429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22522BCE-7EEB-4F57-B76B-39D28EE4F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66997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F217D-21D2-40DC-A0C5-6933403F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barriers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C0DB3A-67F7-4CDA-8FE2-DAEBB9B1E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53" y="1433234"/>
            <a:ext cx="8218597" cy="1760132"/>
          </a:xfr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A4ED32-7E56-4766-AAB8-237E34770BE7}"/>
              </a:ext>
            </a:extLst>
          </p:cNvPr>
          <p:cNvSpPr txBox="1">
            <a:spLocks/>
          </p:cNvSpPr>
          <p:nvPr/>
        </p:nvSpPr>
        <p:spPr>
          <a:xfrm>
            <a:off x="186848" y="1066337"/>
            <a:ext cx="1089709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SIS18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A512E05-521A-49F1-9CBE-5D24BC8E2621}"/>
              </a:ext>
            </a:extLst>
          </p:cNvPr>
          <p:cNvSpPr txBox="1">
            <a:spLocks/>
          </p:cNvSpPr>
          <p:nvPr/>
        </p:nvSpPr>
        <p:spPr>
          <a:xfrm>
            <a:off x="186849" y="3254778"/>
            <a:ext cx="1089709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ESR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BF93622-5C5A-44FD-97AD-DE16F7EDDB4E}"/>
              </a:ext>
            </a:extLst>
          </p:cNvPr>
          <p:cNvSpPr txBox="1">
            <a:spLocks/>
          </p:cNvSpPr>
          <p:nvPr/>
        </p:nvSpPr>
        <p:spPr>
          <a:xfrm>
            <a:off x="1165460" y="1789188"/>
            <a:ext cx="3156704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B2B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transfer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phase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 shifting in SIS18)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36CFB1B-23C4-435F-AA8E-E072BF0296D3}"/>
              </a:ext>
            </a:extLst>
          </p:cNvPr>
          <p:cNvSpPr txBox="1">
            <a:spLocks/>
          </p:cNvSpPr>
          <p:nvPr/>
        </p:nvSpPr>
        <p:spPr>
          <a:xfrm>
            <a:off x="1600115" y="3222857"/>
            <a:ext cx="1527833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gap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voltages</a:t>
            </a:r>
            <a:endParaRPr lang="de-DE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47759DA-0D64-4E70-A448-A0A7F29321F4}"/>
              </a:ext>
            </a:extLst>
          </p:cNvPr>
          <p:cNvCxnSpPr>
            <a:cxnSpLocks/>
          </p:cNvCxnSpPr>
          <p:nvPr/>
        </p:nvCxnSpPr>
        <p:spPr>
          <a:xfrm flipH="1" flipV="1">
            <a:off x="1327597" y="3117230"/>
            <a:ext cx="329753" cy="20223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AE28809-8D6C-4992-B84A-B446C911ED55}"/>
              </a:ext>
            </a:extLst>
          </p:cNvPr>
          <p:cNvCxnSpPr>
            <a:cxnSpLocks/>
          </p:cNvCxnSpPr>
          <p:nvPr/>
        </p:nvCxnSpPr>
        <p:spPr>
          <a:xfrm flipH="1" flipV="1">
            <a:off x="1549076" y="2665057"/>
            <a:ext cx="108274" cy="6544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D2FF80EE-7D84-4D80-AB95-4FC47742FC08}"/>
              </a:ext>
            </a:extLst>
          </p:cNvPr>
          <p:cNvSpPr txBox="1">
            <a:spLocks/>
          </p:cNvSpPr>
          <p:nvPr/>
        </p:nvSpPr>
        <p:spPr>
          <a:xfrm>
            <a:off x="596440" y="3890304"/>
            <a:ext cx="1527833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1) </a:t>
            </a:r>
            <a:r>
              <a:rPr lang="de-DE" sz="1400" dirty="0" err="1">
                <a:solidFill>
                  <a:schemeClr val="tx1"/>
                </a:solidFill>
              </a:rPr>
              <a:t>injection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of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new</a:t>
            </a:r>
            <a:r>
              <a:rPr lang="de-DE" sz="1400" dirty="0">
                <a:solidFill>
                  <a:schemeClr val="tx1"/>
                </a:solidFill>
              </a:rPr>
              <a:t> beam 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63D7FCE6-3854-4212-B159-D3293557A80B}"/>
              </a:ext>
            </a:extLst>
          </p:cNvPr>
          <p:cNvSpPr txBox="1">
            <a:spLocks/>
          </p:cNvSpPr>
          <p:nvPr/>
        </p:nvSpPr>
        <p:spPr>
          <a:xfrm>
            <a:off x="2167910" y="3890304"/>
            <a:ext cx="1569980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2) </a:t>
            </a:r>
            <a:r>
              <a:rPr lang="de-DE" sz="1400" dirty="0" err="1">
                <a:solidFill>
                  <a:schemeClr val="tx1"/>
                </a:solidFill>
              </a:rPr>
              <a:t>barriers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ramped</a:t>
            </a:r>
            <a:r>
              <a:rPr lang="de-DE" sz="1400" dirty="0">
                <a:solidFill>
                  <a:schemeClr val="tx1"/>
                </a:solidFill>
              </a:rPr>
              <a:t> down, </a:t>
            </a:r>
            <a:r>
              <a:rPr lang="de-DE" sz="1400" dirty="0" err="1">
                <a:solidFill>
                  <a:schemeClr val="tx1"/>
                </a:solidFill>
              </a:rPr>
              <a:t>coasting</a:t>
            </a:r>
            <a:r>
              <a:rPr lang="de-DE" sz="1400" dirty="0">
                <a:solidFill>
                  <a:schemeClr val="tx1"/>
                </a:solidFill>
              </a:rPr>
              <a:t> beam (</a:t>
            </a:r>
            <a:r>
              <a:rPr lang="de-DE" sz="1400" dirty="0" err="1">
                <a:solidFill>
                  <a:schemeClr val="tx1"/>
                </a:solidFill>
              </a:rPr>
              <a:t>cooling</a:t>
            </a:r>
            <a:r>
              <a:rPr lang="de-DE" sz="1400" dirty="0">
                <a:solidFill>
                  <a:schemeClr val="tx1"/>
                </a:solidFill>
              </a:rPr>
              <a:t> on)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6C2812F5-E8FB-43D0-AA13-02330518E456}"/>
              </a:ext>
            </a:extLst>
          </p:cNvPr>
          <p:cNvSpPr txBox="1">
            <a:spLocks/>
          </p:cNvSpPr>
          <p:nvPr/>
        </p:nvSpPr>
        <p:spPr>
          <a:xfrm>
            <a:off x="3830059" y="3880667"/>
            <a:ext cx="1278350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3) </a:t>
            </a:r>
            <a:r>
              <a:rPr lang="de-DE" sz="1400" dirty="0" err="1">
                <a:solidFill>
                  <a:schemeClr val="tx1"/>
                </a:solidFill>
              </a:rPr>
              <a:t>barriers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ramped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up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 err="1">
                <a:solidFill>
                  <a:schemeClr val="tx1"/>
                </a:solidFill>
              </a:rPr>
              <a:t>then</a:t>
            </a:r>
            <a:r>
              <a:rPr lang="de-DE" sz="1400" dirty="0">
                <a:solidFill>
                  <a:schemeClr val="tx1"/>
                </a:solidFill>
              </a:rPr>
              <a:t> shifting …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2657D88-34B4-4927-88BA-81091AE0888D}"/>
              </a:ext>
            </a:extLst>
          </p:cNvPr>
          <p:cNvSpPr txBox="1">
            <a:spLocks/>
          </p:cNvSpPr>
          <p:nvPr/>
        </p:nvSpPr>
        <p:spPr>
          <a:xfrm>
            <a:off x="5256551" y="3871030"/>
            <a:ext cx="1425260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4) … 1 </a:t>
            </a:r>
            <a:r>
              <a:rPr lang="de-DE" sz="1400" dirty="0" err="1">
                <a:solidFill>
                  <a:schemeClr val="tx1"/>
                </a:solidFill>
              </a:rPr>
              <a:t>barrier</a:t>
            </a:r>
            <a:r>
              <a:rPr lang="de-DE" sz="1400" dirty="0">
                <a:solidFill>
                  <a:schemeClr val="tx1"/>
                </a:solidFill>
              </a:rPr>
              <a:t> in </a:t>
            </a:r>
            <a:r>
              <a:rPr lang="de-DE" sz="1400" dirty="0" err="1">
                <a:solidFill>
                  <a:schemeClr val="tx1"/>
                </a:solidFill>
              </a:rPr>
              <a:t>phase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make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space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C28F16B6-10A4-4F89-BCA8-ACFADE75BA88}"/>
              </a:ext>
            </a:extLst>
          </p:cNvPr>
          <p:cNvSpPr txBox="1">
            <a:spLocks/>
          </p:cNvSpPr>
          <p:nvPr/>
        </p:nvSpPr>
        <p:spPr>
          <a:xfrm>
            <a:off x="6918700" y="3880667"/>
            <a:ext cx="1514006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tx1"/>
                </a:solidFill>
              </a:rPr>
              <a:t>5) …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new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injection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C422DAAF-175E-4A02-88A1-52A7FA6C6EE2}"/>
              </a:ext>
            </a:extLst>
          </p:cNvPr>
          <p:cNvSpPr txBox="1">
            <a:spLocks/>
          </p:cNvSpPr>
          <p:nvPr/>
        </p:nvSpPr>
        <p:spPr>
          <a:xfrm>
            <a:off x="2974958" y="1100604"/>
            <a:ext cx="2345187" cy="427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 err="1">
                <a:solidFill>
                  <a:schemeClr val="tx1"/>
                </a:solidFill>
              </a:rPr>
              <a:t>only</a:t>
            </a:r>
            <a:r>
              <a:rPr lang="de-DE" sz="1000" dirty="0">
                <a:solidFill>
                  <a:schemeClr val="tx1"/>
                </a:solidFill>
              </a:rPr>
              <a:t> 1 </a:t>
            </a:r>
            <a:r>
              <a:rPr lang="de-DE" sz="1000" dirty="0" err="1">
                <a:solidFill>
                  <a:schemeClr val="tx1"/>
                </a:solidFill>
              </a:rPr>
              <a:t>bunch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extracted</a:t>
            </a:r>
            <a:r>
              <a:rPr lang="de-DE" sz="1000" dirty="0">
                <a:solidFill>
                  <a:schemeClr val="tx1"/>
                </a:solidFill>
              </a:rPr>
              <a:t> (</a:t>
            </a:r>
            <a:r>
              <a:rPr lang="de-DE" sz="1000" dirty="0" err="1">
                <a:solidFill>
                  <a:schemeClr val="tx1"/>
                </a:solidFill>
              </a:rPr>
              <a:t>low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intensity</a:t>
            </a:r>
            <a:r>
              <a:rPr lang="de-DE" sz="1000" dirty="0">
                <a:solidFill>
                  <a:schemeClr val="tx1"/>
                </a:solidFill>
              </a:rPr>
              <a:t>, </a:t>
            </a:r>
            <a:r>
              <a:rPr lang="de-DE" sz="1000" dirty="0" err="1">
                <a:solidFill>
                  <a:schemeClr val="tx1"/>
                </a:solidFill>
              </a:rPr>
              <a:t>with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approval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of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machine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coordinators</a:t>
            </a:r>
            <a:r>
              <a:rPr lang="de-DE" sz="1000" dirty="0">
                <a:solidFill>
                  <a:schemeClr val="tx1"/>
                </a:solidFill>
              </a:rPr>
              <a:t>) 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677739-DB4A-4623-BABB-13C83E77510D}"/>
              </a:ext>
            </a:extLst>
          </p:cNvPr>
          <p:cNvSpPr txBox="1"/>
          <p:nvPr/>
        </p:nvSpPr>
        <p:spPr>
          <a:xfrm>
            <a:off x="140919" y="2461095"/>
            <a:ext cx="724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E01BU2</a:t>
            </a:r>
            <a:endParaRPr lang="de-DE" sz="105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4EE4EA6-9EDE-4E21-87B0-82A90ED1C06F}"/>
              </a:ext>
            </a:extLst>
          </p:cNvPr>
          <p:cNvSpPr txBox="1"/>
          <p:nvPr/>
        </p:nvSpPr>
        <p:spPr>
          <a:xfrm>
            <a:off x="145564" y="2884632"/>
            <a:ext cx="817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E01BU1</a:t>
            </a:r>
            <a:endParaRPr lang="de-DE" sz="1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A3BC220-59CC-4B43-B987-4951396EC4EE}"/>
              </a:ext>
            </a:extLst>
          </p:cNvPr>
          <p:cNvSpPr txBox="1"/>
          <p:nvPr/>
        </p:nvSpPr>
        <p:spPr>
          <a:xfrm>
            <a:off x="239234" y="1912984"/>
            <a:ext cx="7943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long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phase</a:t>
            </a:r>
            <a:r>
              <a:rPr lang="de-DE" sz="1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6">
                    <a:lumMod val="75000"/>
                  </a:schemeClr>
                </a:solidFill>
              </a:rPr>
              <a:t>space</a:t>
            </a:r>
            <a:endParaRPr lang="de-DE" sz="1000" dirty="0"/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56DD17-A5EC-4262-A4DC-7799D1FC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 dirty="0"/>
          </a:p>
        </p:txBody>
      </p:sp>
      <p:sp>
        <p:nvSpPr>
          <p:cNvPr id="28" name="Datumsplatzhalter 4">
            <a:extLst>
              <a:ext uri="{FF2B5EF4-FFF2-40B4-BE49-F238E27FC236}">
                <a16:creationId xmlns:a16="http://schemas.microsoft.com/office/drawing/2014/main" id="{95F53B34-5C2B-4C91-AC89-EF3F47CCE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2ED9B7F1-2D34-46F2-933A-0111E3C81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1627488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25A9F-ADC2-4228-BA5E-BBAC48DC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Barrier-Bucket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generation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BF9577-9E4E-4F66-95A0-845BD403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970" y="1088015"/>
            <a:ext cx="4492051" cy="3825088"/>
          </a:xfrm>
        </p:spPr>
        <p:txBody>
          <a:bodyPr/>
          <a:lstStyle/>
          <a:p>
            <a:r>
              <a:rPr lang="de-DE" sz="1600" dirty="0"/>
              <a:t>ESR BB </a:t>
            </a:r>
            <a:r>
              <a:rPr lang="de-DE" sz="1600" dirty="0" err="1"/>
              <a:t>project</a:t>
            </a:r>
            <a:r>
              <a:rPr lang="de-DE" sz="1600" dirty="0"/>
              <a:t> </a:t>
            </a:r>
            <a:r>
              <a:rPr lang="de-DE" sz="1600" dirty="0" err="1"/>
              <a:t>leader</a:t>
            </a:r>
            <a:r>
              <a:rPr lang="de-DE" sz="1600" dirty="0"/>
              <a:t>: M. Frey</a:t>
            </a:r>
          </a:p>
          <a:p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own LLRF </a:t>
            </a:r>
            <a:r>
              <a:rPr lang="de-DE" sz="1600" dirty="0" err="1"/>
              <a:t>for</a:t>
            </a:r>
            <a:r>
              <a:rPr lang="de-DE" sz="1600" dirty="0"/>
              <a:t> CW &amp; </a:t>
            </a:r>
            <a:r>
              <a:rPr lang="de-DE" sz="1600" dirty="0" err="1"/>
              <a:t>pulsed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calculation</a:t>
            </a:r>
            <a:r>
              <a:rPr lang="de-DE" sz="1600" dirty="0"/>
              <a:t> </a:t>
            </a:r>
            <a:r>
              <a:rPr lang="de-DE" sz="1600" dirty="0" err="1"/>
              <a:t>methods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pre-distorted</a:t>
            </a:r>
            <a:r>
              <a:rPr lang="de-DE" sz="1600" dirty="0"/>
              <a:t>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dirty="0" err="1"/>
              <a:t>generation</a:t>
            </a:r>
            <a:r>
              <a:rPr lang="de-DE" sz="1600" dirty="0"/>
              <a:t> (</a:t>
            </a: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measured</a:t>
            </a:r>
            <a:r>
              <a:rPr lang="de-DE" sz="1600" dirty="0"/>
              <a:t> </a:t>
            </a:r>
            <a:r>
              <a:rPr lang="de-DE" sz="1600" dirty="0" err="1"/>
              <a:t>cavity</a:t>
            </a:r>
            <a:r>
              <a:rPr lang="de-DE" sz="1600" dirty="0"/>
              <a:t> </a:t>
            </a:r>
            <a:r>
              <a:rPr lang="de-DE" sz="1600" dirty="0" err="1"/>
              <a:t>transfer</a:t>
            </a:r>
            <a:r>
              <a:rPr lang="de-DE" sz="1600" dirty="0"/>
              <a:t> </a:t>
            </a:r>
            <a:r>
              <a:rPr lang="de-DE" sz="1600" dirty="0" err="1"/>
              <a:t>function</a:t>
            </a:r>
            <a:r>
              <a:rPr lang="de-DE" sz="1600" dirty="0"/>
              <a:t>) </a:t>
            </a:r>
            <a:r>
              <a:rPr lang="de-DE" sz="1600" dirty="0" err="1"/>
              <a:t>were</a:t>
            </a:r>
            <a:r>
              <a:rPr lang="de-DE" sz="1600" dirty="0"/>
              <a:t> </a:t>
            </a:r>
            <a:r>
              <a:rPr lang="de-DE" sz="1600" dirty="0" err="1"/>
              <a:t>developed</a:t>
            </a:r>
            <a:r>
              <a:rPr lang="de-DE" sz="1600" dirty="0"/>
              <a:t> @ </a:t>
            </a:r>
            <a:r>
              <a:rPr lang="de-DE" sz="1600" dirty="0" err="1"/>
              <a:t>TUDa</a:t>
            </a:r>
            <a:r>
              <a:rPr lang="de-DE" sz="1600" dirty="0"/>
              <a:t> (</a:t>
            </a:r>
            <a:r>
              <a:rPr lang="de-DE" sz="1600" dirty="0" err="1"/>
              <a:t>accelerator</a:t>
            </a:r>
            <a:r>
              <a:rPr lang="de-DE" sz="1600" dirty="0"/>
              <a:t> </a:t>
            </a:r>
            <a:r>
              <a:rPr lang="de-DE" sz="1600" dirty="0" err="1"/>
              <a:t>technology</a:t>
            </a:r>
            <a:r>
              <a:rPr lang="de-DE" sz="1600" dirty="0"/>
              <a:t> </a:t>
            </a:r>
            <a:r>
              <a:rPr lang="de-DE" sz="1600" dirty="0" err="1"/>
              <a:t>group</a:t>
            </a:r>
            <a:r>
              <a:rPr lang="de-DE" sz="1600" dirty="0"/>
              <a:t>, H. Klingbeil)</a:t>
            </a:r>
          </a:p>
          <a:p>
            <a:r>
              <a:rPr lang="de-DE" sz="1600" dirty="0" err="1"/>
              <a:t>software</a:t>
            </a:r>
            <a:r>
              <a:rPr lang="de-DE" sz="1600" dirty="0"/>
              <a:t> </a:t>
            </a:r>
            <a:r>
              <a:rPr lang="de-DE" sz="1600" dirty="0" err="1"/>
              <a:t>implementation</a:t>
            </a:r>
            <a:r>
              <a:rPr lang="de-DE" sz="1600" dirty="0"/>
              <a:t>: D. Penza</a:t>
            </a:r>
          </a:p>
          <a:p>
            <a:r>
              <a:rPr lang="de-DE" sz="1600" dirty="0" err="1"/>
              <a:t>phase</a:t>
            </a:r>
            <a:r>
              <a:rPr lang="de-DE" sz="1600" dirty="0"/>
              <a:t> </a:t>
            </a:r>
            <a:r>
              <a:rPr lang="de-DE" sz="1600" dirty="0" err="1"/>
              <a:t>calibration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single-sine </a:t>
            </a:r>
            <a:r>
              <a:rPr lang="de-DE" sz="1600" dirty="0" err="1"/>
              <a:t>pulses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respect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ESR Group DDS </a:t>
            </a:r>
            <a:r>
              <a:rPr lang="de-DE" sz="1600" dirty="0" err="1"/>
              <a:t>signal</a:t>
            </a:r>
            <a:r>
              <a:rPr lang="de-DE" sz="1600" dirty="0"/>
              <a:t> (h=1)</a:t>
            </a:r>
          </a:p>
          <a:p>
            <a:r>
              <a:rPr lang="de-DE" sz="1600" dirty="0" err="1"/>
              <a:t>currently</a:t>
            </a:r>
            <a:r>
              <a:rPr lang="de-DE" sz="1600" dirty="0"/>
              <a:t> </a:t>
            </a:r>
            <a:r>
              <a:rPr lang="de-DE" sz="1600" dirty="0" err="1"/>
              <a:t>fixed</a:t>
            </a:r>
            <a:r>
              <a:rPr lang="de-DE" sz="1600" dirty="0"/>
              <a:t> BB pulse (single-sine) </a:t>
            </a:r>
            <a:r>
              <a:rPr lang="de-DE" sz="1600" dirty="0" err="1"/>
              <a:t>duration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200 </a:t>
            </a:r>
            <a:r>
              <a:rPr lang="de-DE" sz="1600" dirty="0" err="1"/>
              <a:t>ns</a:t>
            </a:r>
            <a:endParaRPr lang="de-DE" sz="1600" dirty="0"/>
          </a:p>
          <a:p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1 kV per </a:t>
            </a:r>
            <a:r>
              <a:rPr lang="de-DE" sz="1600" dirty="0" err="1"/>
              <a:t>cavity</a:t>
            </a:r>
            <a:endParaRPr lang="de-DE" sz="1600" dirty="0"/>
          </a:p>
          <a:p>
            <a:r>
              <a:rPr lang="de-DE" sz="1600" dirty="0" err="1"/>
              <a:t>repetition</a:t>
            </a:r>
            <a:r>
              <a:rPr lang="de-DE" sz="1600" dirty="0"/>
              <a:t> 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0.9 … 2 MHz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4F06C9-0B51-4445-9E29-4269C78F11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8" y="1055625"/>
            <a:ext cx="3964630" cy="252831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7859EEE-20BE-421D-9640-968DA4028F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27962" y="3225791"/>
            <a:ext cx="2299069" cy="1724167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5145F31B-AD0E-4F6A-868B-DDE8A031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 dirty="0"/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AC228E45-BD8B-49F6-96CF-103990627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D8D80581-AF46-4D13-82AE-49CB60323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12804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36AD7-99AB-408A-A667-82D48D41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Ramping</a:t>
            </a:r>
            <a:r>
              <a:rPr lang="de-DE" dirty="0"/>
              <a:t> and </a:t>
            </a:r>
            <a:r>
              <a:rPr lang="de-DE" dirty="0" err="1"/>
              <a:t>phase</a:t>
            </a:r>
            <a:r>
              <a:rPr lang="de-DE" dirty="0"/>
              <a:t> shifting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barriers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beam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84E497B-CE4D-4385-A4F6-1B261162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280" y="1294151"/>
            <a:ext cx="3402479" cy="3486543"/>
          </a:xfrm>
        </p:spPr>
        <p:txBody>
          <a:bodyPr/>
          <a:lstStyle/>
          <a:p>
            <a:r>
              <a:rPr lang="de-DE" sz="1600" baseline="30000" dirty="0"/>
              <a:t>12</a:t>
            </a:r>
            <a:r>
              <a:rPr lang="de-DE" sz="1600" dirty="0"/>
              <a:t>C</a:t>
            </a:r>
            <a:r>
              <a:rPr lang="de-DE" sz="1600" baseline="30000" dirty="0"/>
              <a:t>6+</a:t>
            </a:r>
            <a:r>
              <a:rPr lang="de-DE" sz="1600" dirty="0"/>
              <a:t> at 400 MeV/u (May 28th, 2025)</a:t>
            </a:r>
          </a:p>
          <a:p>
            <a:r>
              <a:rPr lang="de-DE" sz="1600" dirty="0">
                <a:solidFill>
                  <a:srgbClr val="FFC000"/>
                </a:solidFill>
              </a:rPr>
              <a:t>Gap </a:t>
            </a:r>
            <a:r>
              <a:rPr lang="de-DE" sz="1600" dirty="0" err="1">
                <a:solidFill>
                  <a:srgbClr val="FFC000"/>
                </a:solidFill>
              </a:rPr>
              <a:t>voltage</a:t>
            </a:r>
            <a:r>
              <a:rPr lang="de-DE" sz="1600" dirty="0">
                <a:solidFill>
                  <a:srgbClr val="FFC000"/>
                </a:solidFill>
              </a:rPr>
              <a:t> E01BU1</a:t>
            </a:r>
          </a:p>
          <a:p>
            <a:r>
              <a:rPr lang="de-DE" sz="1600" dirty="0">
                <a:solidFill>
                  <a:srgbClr val="00B0F0"/>
                </a:solidFill>
              </a:rPr>
              <a:t>Gap </a:t>
            </a:r>
            <a:r>
              <a:rPr lang="de-DE" sz="1600" dirty="0" err="1">
                <a:solidFill>
                  <a:srgbClr val="00B0F0"/>
                </a:solidFill>
              </a:rPr>
              <a:t>voltage</a:t>
            </a:r>
            <a:r>
              <a:rPr lang="de-DE" sz="1600" dirty="0">
                <a:solidFill>
                  <a:srgbClr val="00B0F0"/>
                </a:solidFill>
              </a:rPr>
              <a:t> E01BU2</a:t>
            </a:r>
          </a:p>
          <a:p>
            <a:r>
              <a:rPr lang="de-DE" sz="1600" dirty="0">
                <a:solidFill>
                  <a:srgbClr val="00B050"/>
                </a:solidFill>
              </a:rPr>
              <a:t>FCT </a:t>
            </a:r>
            <a:r>
              <a:rPr lang="de-DE" sz="1600" dirty="0" err="1">
                <a:solidFill>
                  <a:srgbClr val="00B050"/>
                </a:solidFill>
              </a:rPr>
              <a:t>signal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</a:p>
          <a:p>
            <a:r>
              <a:rPr lang="de-DE" sz="1600" dirty="0" err="1"/>
              <a:t>offset</a:t>
            </a:r>
            <a:r>
              <a:rPr lang="de-DE" sz="1600" dirty="0"/>
              <a:t> in </a:t>
            </a:r>
            <a:r>
              <a:rPr lang="de-DE" sz="1600" dirty="0" err="1"/>
              <a:t>phase</a:t>
            </a:r>
            <a:r>
              <a:rPr lang="de-DE" sz="1600" dirty="0"/>
              <a:t> </a:t>
            </a:r>
            <a:r>
              <a:rPr lang="de-DE" sz="1600" dirty="0" err="1"/>
              <a:t>relation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cavities</a:t>
            </a:r>
            <a:r>
              <a:rPr lang="de-DE" sz="1600" dirty="0"/>
              <a:t> and FCT 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installation</a:t>
            </a:r>
            <a:r>
              <a:rPr lang="de-DE" sz="1600" dirty="0"/>
              <a:t> (ring) </a:t>
            </a:r>
            <a:r>
              <a:rPr lang="de-DE" sz="1600" dirty="0" err="1"/>
              <a:t>positions</a:t>
            </a:r>
            <a:endParaRPr lang="de-DE" sz="1600" dirty="0"/>
          </a:p>
          <a:p>
            <a:r>
              <a:rPr lang="de-DE" sz="1600" dirty="0" err="1"/>
              <a:t>preliminary</a:t>
            </a:r>
            <a:r>
              <a:rPr lang="de-DE" sz="1600" dirty="0"/>
              <a:t> </a:t>
            </a:r>
            <a:r>
              <a:rPr lang="de-DE" sz="1600" dirty="0" err="1"/>
              <a:t>analysis</a:t>
            </a:r>
            <a:r>
              <a:rPr lang="de-DE" sz="1600" dirty="0"/>
              <a:t>; </a:t>
            </a:r>
            <a:r>
              <a:rPr lang="de-DE" sz="1600" dirty="0" err="1"/>
              <a:t>observation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beam </a:t>
            </a:r>
            <a:r>
              <a:rPr lang="de-DE" sz="1600" dirty="0" err="1"/>
              <a:t>losses</a:t>
            </a:r>
            <a:r>
              <a:rPr lang="de-DE" sz="1600" dirty="0"/>
              <a:t> at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injection</a:t>
            </a:r>
            <a:r>
              <a:rPr lang="de-DE" sz="1600" dirty="0"/>
              <a:t> (not </a:t>
            </a:r>
            <a:r>
              <a:rPr lang="de-DE" sz="1600" dirty="0" err="1"/>
              <a:t>yet</a:t>
            </a:r>
            <a:r>
              <a:rPr lang="de-DE" sz="1600" dirty="0"/>
              <a:t> </a:t>
            </a:r>
            <a:r>
              <a:rPr lang="de-DE" sz="1600" dirty="0" err="1"/>
              <a:t>analyzed</a:t>
            </a:r>
            <a:r>
              <a:rPr lang="de-DE" sz="1600" dirty="0"/>
              <a:t> in </a:t>
            </a:r>
            <a:r>
              <a:rPr lang="de-DE" sz="1600" dirty="0" err="1"/>
              <a:t>detail</a:t>
            </a:r>
            <a:r>
              <a:rPr lang="de-DE" sz="1600" dirty="0"/>
              <a:t>)</a:t>
            </a:r>
          </a:p>
        </p:txBody>
      </p:sp>
      <p:pic>
        <p:nvPicPr>
          <p:cNvPr id="10" name="esr_bb_m11">
            <a:hlinkClick r:id="" action="ppaction://media"/>
            <a:extLst>
              <a:ext uri="{FF2B5EF4-FFF2-40B4-BE49-F238E27FC236}">
                <a16:creationId xmlns:a16="http://schemas.microsoft.com/office/drawing/2014/main" id="{4D08F837-DDC5-42FC-A097-77AC59765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434" y="1228025"/>
            <a:ext cx="4292075" cy="321905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CB924-8704-4E6A-A981-0F99B4CF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8AF7FAA8-07D4-4E44-8A2B-7B025F3F5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E950DD-487C-4EEF-BD1D-BBFA6FAF8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20263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D0778-20C4-42A7-9BA0-79663A13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152191" cy="590668"/>
          </a:xfrm>
        </p:spPr>
        <p:txBody>
          <a:bodyPr/>
          <a:lstStyle/>
          <a:p>
            <a:r>
              <a:rPr lang="de-DE" dirty="0"/>
              <a:t>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baseline="30000" dirty="0"/>
              <a:t>12</a:t>
            </a:r>
            <a:r>
              <a:rPr lang="de-DE" dirty="0"/>
              <a:t>C</a:t>
            </a:r>
            <a:r>
              <a:rPr lang="de-DE" baseline="30000" dirty="0"/>
              <a:t>6+</a:t>
            </a:r>
            <a:r>
              <a:rPr lang="de-DE" dirty="0"/>
              <a:t> at 400 MeV/u (May 28th, 2025)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AE0714-A3B7-4268-9D7B-E15C4D0E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351" y="995918"/>
            <a:ext cx="3787785" cy="1720520"/>
          </a:xfrm>
        </p:spPr>
        <p:txBody>
          <a:bodyPr/>
          <a:lstStyle/>
          <a:p>
            <a:r>
              <a:rPr lang="de-DE" sz="1400" dirty="0" err="1"/>
              <a:t>pattern</a:t>
            </a:r>
            <a:r>
              <a:rPr lang="de-DE" sz="1400" dirty="0"/>
              <a:t> and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settings</a:t>
            </a:r>
            <a:r>
              <a:rPr lang="de-DE" sz="1400" dirty="0"/>
              <a:t> </a:t>
            </a:r>
            <a:r>
              <a:rPr lang="de-DE" sz="1400" dirty="0" err="1"/>
              <a:t>realized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S. Litvinov, B. Lorentz, …</a:t>
            </a:r>
          </a:p>
          <a:p>
            <a:r>
              <a:rPr lang="de-DE" sz="1400" dirty="0"/>
              <a:t>stacking (</a:t>
            </a:r>
            <a:r>
              <a:rPr lang="de-DE" sz="1400" dirty="0" err="1"/>
              <a:t>proof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principle</a:t>
            </a:r>
            <a:r>
              <a:rPr lang="de-DE" sz="1400" dirty="0"/>
              <a:t>, not </a:t>
            </a:r>
            <a:r>
              <a:rPr lang="de-DE" sz="1400" dirty="0" err="1"/>
              <a:t>optimized</a:t>
            </a:r>
            <a:r>
              <a:rPr lang="de-DE" sz="1400" dirty="0"/>
              <a:t>) </a:t>
            </a:r>
            <a:r>
              <a:rPr lang="de-DE" sz="1400" dirty="0" err="1"/>
              <a:t>using</a:t>
            </a:r>
            <a:r>
              <a:rPr lang="de-DE" sz="1400" dirty="0"/>
              <a:t> B2B </a:t>
            </a:r>
            <a:r>
              <a:rPr lang="de-DE" sz="1400" dirty="0" err="1"/>
              <a:t>phase</a:t>
            </a:r>
            <a:r>
              <a:rPr lang="de-DE" sz="1400" dirty="0"/>
              <a:t> shift </a:t>
            </a:r>
            <a:r>
              <a:rPr lang="de-DE" sz="1400" dirty="0" err="1"/>
              <a:t>method</a:t>
            </a:r>
            <a:r>
              <a:rPr lang="de-DE" sz="1400" dirty="0"/>
              <a:t> in SIS18 (</a:t>
            </a:r>
            <a:r>
              <a:rPr lang="de-DE" sz="1400" dirty="0" err="1"/>
              <a:t>configured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D. Beck):</a:t>
            </a:r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2E962E-3F5B-4972-BD9A-5D053C54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32" y="1331046"/>
            <a:ext cx="3787785" cy="33791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261B3E-E971-45C2-981C-BA1E667E545F}"/>
              </a:ext>
            </a:extLst>
          </p:cNvPr>
          <p:cNvSpPr txBox="1"/>
          <p:nvPr/>
        </p:nvSpPr>
        <p:spPr>
          <a:xfrm>
            <a:off x="111978" y="4461629"/>
            <a:ext cx="168434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1) </a:t>
            </a:r>
            <a:r>
              <a:rPr lang="de-DE" sz="1200" dirty="0" err="1"/>
              <a:t>stored</a:t>
            </a:r>
            <a:r>
              <a:rPr lang="de-DE" sz="1200" dirty="0"/>
              <a:t> beam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01AE7E8-5891-4688-A68D-F68C1651CBAF}"/>
              </a:ext>
            </a:extLst>
          </p:cNvPr>
          <p:cNvCxnSpPr>
            <a:cxnSpLocks/>
          </p:cNvCxnSpPr>
          <p:nvPr/>
        </p:nvCxnSpPr>
        <p:spPr>
          <a:xfrm flipV="1">
            <a:off x="754505" y="3527685"/>
            <a:ext cx="399738" cy="933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F9C612E-B0AB-49D1-BC6B-F99F1F976F56}"/>
              </a:ext>
            </a:extLst>
          </p:cNvPr>
          <p:cNvCxnSpPr>
            <a:cxnSpLocks/>
          </p:cNvCxnSpPr>
          <p:nvPr/>
        </p:nvCxnSpPr>
        <p:spPr>
          <a:xfrm flipH="1" flipV="1">
            <a:off x="2345708" y="3652245"/>
            <a:ext cx="782071" cy="983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B7BDEEE1-CECF-470B-9DC6-E6C90B25F595}"/>
              </a:ext>
            </a:extLst>
          </p:cNvPr>
          <p:cNvSpPr txBox="1"/>
          <p:nvPr/>
        </p:nvSpPr>
        <p:spPr>
          <a:xfrm>
            <a:off x="2245254" y="4611815"/>
            <a:ext cx="223689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2) </a:t>
            </a:r>
            <a:r>
              <a:rPr lang="de-DE" sz="1200" dirty="0" err="1"/>
              <a:t>injection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beam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2AF9D50-1E9C-4107-BB22-5551C12590E9}"/>
              </a:ext>
            </a:extLst>
          </p:cNvPr>
          <p:cNvSpPr txBox="1"/>
          <p:nvPr/>
        </p:nvSpPr>
        <p:spPr>
          <a:xfrm>
            <a:off x="3140011" y="4002790"/>
            <a:ext cx="1921409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3) </a:t>
            </a:r>
            <a:r>
              <a:rPr lang="de-DE" sz="1200" dirty="0" err="1"/>
              <a:t>barriers</a:t>
            </a:r>
            <a:r>
              <a:rPr lang="de-DE" sz="1200" dirty="0"/>
              <a:t> </a:t>
            </a:r>
            <a:r>
              <a:rPr lang="de-DE" sz="1200" dirty="0" err="1"/>
              <a:t>ramped</a:t>
            </a:r>
            <a:r>
              <a:rPr lang="de-DE" sz="1200" dirty="0"/>
              <a:t> down: </a:t>
            </a:r>
            <a:r>
              <a:rPr lang="de-DE" sz="1200" dirty="0" err="1"/>
              <a:t>coasting</a:t>
            </a:r>
            <a:r>
              <a:rPr lang="de-DE" sz="1200" dirty="0"/>
              <a:t> beam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B55562C-4D83-4995-97E1-95FC694B264F}"/>
              </a:ext>
            </a:extLst>
          </p:cNvPr>
          <p:cNvCxnSpPr>
            <a:cxnSpLocks/>
          </p:cNvCxnSpPr>
          <p:nvPr/>
        </p:nvCxnSpPr>
        <p:spPr>
          <a:xfrm flipH="1" flipV="1">
            <a:off x="2726114" y="3146362"/>
            <a:ext cx="667618" cy="8564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09DAD955-8EBB-4A66-894A-D2845596631A}"/>
              </a:ext>
            </a:extLst>
          </p:cNvPr>
          <p:cNvSpPr txBox="1"/>
          <p:nvPr/>
        </p:nvSpPr>
        <p:spPr>
          <a:xfrm>
            <a:off x="2745480" y="1177158"/>
            <a:ext cx="223689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4) </a:t>
            </a:r>
            <a:r>
              <a:rPr lang="de-DE" sz="1200" dirty="0" err="1"/>
              <a:t>barriers</a:t>
            </a:r>
            <a:r>
              <a:rPr lang="de-DE" sz="1200" dirty="0"/>
              <a:t> </a:t>
            </a:r>
            <a:r>
              <a:rPr lang="de-DE" sz="1200" dirty="0" err="1"/>
              <a:t>ramping</a:t>
            </a:r>
            <a:r>
              <a:rPr lang="de-DE" sz="1200" dirty="0"/>
              <a:t> </a:t>
            </a:r>
            <a:r>
              <a:rPr lang="de-DE" sz="1200" dirty="0" err="1"/>
              <a:t>up</a:t>
            </a:r>
            <a:endParaRPr lang="de-DE" sz="1200" dirty="0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1C78250-4D96-4059-BAA9-ADE191C02AD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845471" y="1454157"/>
            <a:ext cx="1018454" cy="1469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7153F37-5988-4E21-B8A8-DD1A11AAA579}"/>
              </a:ext>
            </a:extLst>
          </p:cNvPr>
          <p:cNvSpPr txBox="1"/>
          <p:nvPr/>
        </p:nvSpPr>
        <p:spPr>
          <a:xfrm>
            <a:off x="157756" y="961714"/>
            <a:ext cx="223689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5) </a:t>
            </a:r>
            <a:r>
              <a:rPr lang="de-DE" sz="1200" dirty="0" err="1"/>
              <a:t>one</a:t>
            </a:r>
            <a:r>
              <a:rPr lang="de-DE" sz="1200" dirty="0"/>
              <a:t> </a:t>
            </a:r>
            <a:r>
              <a:rPr lang="de-DE" sz="1200" dirty="0" err="1"/>
              <a:t>barrier</a:t>
            </a:r>
            <a:r>
              <a:rPr lang="de-DE" sz="1200" dirty="0"/>
              <a:t> </a:t>
            </a:r>
            <a:r>
              <a:rPr lang="de-DE" sz="1200" dirty="0" err="1"/>
              <a:t>moved</a:t>
            </a:r>
            <a:r>
              <a:rPr lang="de-DE" sz="1200" dirty="0"/>
              <a:t> in </a:t>
            </a:r>
            <a:r>
              <a:rPr lang="de-DE" sz="1200" dirty="0" err="1"/>
              <a:t>phase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make</a:t>
            </a:r>
            <a:r>
              <a:rPr lang="de-DE" sz="1200" dirty="0"/>
              <a:t> </a:t>
            </a:r>
            <a:r>
              <a:rPr lang="de-DE" sz="1200" dirty="0" err="1"/>
              <a:t>space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injection</a:t>
            </a:r>
            <a:endParaRPr lang="de-DE" sz="1200" dirty="0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CE6B157-C4AC-4437-B462-CA86ECFF4749}"/>
              </a:ext>
            </a:extLst>
          </p:cNvPr>
          <p:cNvCxnSpPr>
            <a:cxnSpLocks/>
          </p:cNvCxnSpPr>
          <p:nvPr/>
        </p:nvCxnSpPr>
        <p:spPr>
          <a:xfrm>
            <a:off x="2245254" y="1256214"/>
            <a:ext cx="149392" cy="1072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B8FFD719-3D36-4DE0-B5E2-EE3F0C957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" t="9806" r="6414"/>
          <a:stretch/>
        </p:blipFill>
        <p:spPr>
          <a:xfrm>
            <a:off x="6058484" y="2517014"/>
            <a:ext cx="2535272" cy="196822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18EC982-E41E-46C5-8AB0-9FAC3CEED82D}"/>
              </a:ext>
            </a:extLst>
          </p:cNvPr>
          <p:cNvSpPr txBox="1"/>
          <p:nvPr/>
        </p:nvSpPr>
        <p:spPr>
          <a:xfrm>
            <a:off x="6332106" y="2253563"/>
            <a:ext cx="2008683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ESR DC beam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</a:rPr>
              <a:t>current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9F9257-4ACA-410A-9A73-2C1FB4C76C2D}"/>
              </a:ext>
            </a:extLst>
          </p:cNvPr>
          <p:cNvSpPr txBox="1"/>
          <p:nvPr/>
        </p:nvSpPr>
        <p:spPr>
          <a:xfrm>
            <a:off x="204141" y="2175267"/>
            <a:ext cx="95010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ESR FCT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B3262C05-0F3E-4D78-B5B7-4E28D6B64BA1}"/>
              </a:ext>
            </a:extLst>
          </p:cNvPr>
          <p:cNvSpPr txBox="1">
            <a:spLocks/>
          </p:cNvSpPr>
          <p:nvPr/>
        </p:nvSpPr>
        <p:spPr>
          <a:xfrm>
            <a:off x="5678069" y="4438517"/>
            <a:ext cx="2605387" cy="543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sz="1400" dirty="0"/>
              <a:t>analog DC </a:t>
            </a:r>
            <a:r>
              <a:rPr lang="de-DE" sz="1400" dirty="0" err="1"/>
              <a:t>trafo</a:t>
            </a:r>
            <a:r>
              <a:rPr lang="de-DE" sz="1400" dirty="0"/>
              <a:t> </a:t>
            </a:r>
            <a:r>
              <a:rPr lang="de-DE" sz="1400" dirty="0" err="1"/>
              <a:t>signal</a:t>
            </a:r>
            <a:r>
              <a:rPr lang="de-DE" sz="1400" dirty="0"/>
              <a:t>: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BEA (O. Chorniy)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F924A18-6F99-4C46-95B7-922381FF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 dirty="0"/>
          </a:p>
        </p:txBody>
      </p:sp>
      <p:sp>
        <p:nvSpPr>
          <p:cNvPr id="22" name="Datumsplatzhalter 4">
            <a:extLst>
              <a:ext uri="{FF2B5EF4-FFF2-40B4-BE49-F238E27FC236}">
                <a16:creationId xmlns:a16="http://schemas.microsoft.com/office/drawing/2014/main" id="{A26B3C42-96EC-41CF-B81C-AE4FDC644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F573C50D-0FC8-40A6-8F2B-BE237D370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4830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2E08A-8A6F-4B44-B264-95D90474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Signal </a:t>
            </a:r>
            <a:r>
              <a:rPr lang="de-DE" dirty="0" err="1"/>
              <a:t>generation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barriers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506180-9F9E-4B7F-91FC-E441E083F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7" y="967103"/>
            <a:ext cx="4320403" cy="3677689"/>
          </a:xfrm>
        </p:spPr>
        <p:txBody>
          <a:bodyPr/>
          <a:lstStyle/>
          <a:p>
            <a:r>
              <a:rPr lang="de-DE" sz="1600" dirty="0"/>
              <a:t>Special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dirty="0" err="1"/>
              <a:t>preparation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RRF </a:t>
            </a:r>
            <a:r>
              <a:rPr lang="de-DE" sz="1600" dirty="0" err="1"/>
              <a:t>for</a:t>
            </a:r>
            <a:r>
              <a:rPr lang="de-DE" sz="1600" dirty="0"/>
              <a:t> subsequent MDE </a:t>
            </a:r>
            <a:r>
              <a:rPr lang="de-DE" sz="1600" dirty="0" err="1"/>
              <a:t>by</a:t>
            </a:r>
            <a:r>
              <a:rPr lang="de-DE" sz="1600" dirty="0"/>
              <a:t> T. </a:t>
            </a:r>
            <a:r>
              <a:rPr lang="de-DE" sz="1600" dirty="0" err="1"/>
              <a:t>Katayama</a:t>
            </a:r>
            <a:r>
              <a:rPr lang="de-DE" sz="1600" dirty="0"/>
              <a:t> et al., </a:t>
            </a:r>
            <a:r>
              <a:rPr lang="de-DE" sz="1600" dirty="0" err="1"/>
              <a:t>experiment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stacking: </a:t>
            </a:r>
          </a:p>
          <a:p>
            <a:pPr marL="0" indent="0">
              <a:buNone/>
            </a:pPr>
            <a:r>
              <a:rPr lang="de-DE" sz="1600" dirty="0"/>
              <a:t>	→ </a:t>
            </a:r>
            <a:r>
              <a:rPr lang="de-DE" sz="1600" dirty="0" err="1"/>
              <a:t>see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B. Lorentz </a:t>
            </a:r>
          </a:p>
          <a:p>
            <a:r>
              <a:rPr lang="de-DE" sz="1600" dirty="0"/>
              <a:t>Generation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u="sng" dirty="0"/>
              <a:t>separate</a:t>
            </a:r>
            <a:r>
              <a:rPr lang="de-DE" sz="1600" dirty="0"/>
              <a:t> half-</a:t>
            </a:r>
            <a:r>
              <a:rPr lang="de-DE" sz="1600" dirty="0" err="1"/>
              <a:t>waves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u="sng" dirty="0" err="1"/>
              <a:t>one</a:t>
            </a:r>
            <a:r>
              <a:rPr lang="de-DE" sz="1600" u="sng" dirty="0"/>
              <a:t> </a:t>
            </a:r>
            <a:r>
              <a:rPr lang="de-DE" sz="1600" u="sng" dirty="0" err="1"/>
              <a:t>cavity</a:t>
            </a:r>
            <a:r>
              <a:rPr lang="de-DE" sz="1600" dirty="0"/>
              <a:t>, </a:t>
            </a:r>
            <a:r>
              <a:rPr lang="de-DE" sz="1600" dirty="0" err="1"/>
              <a:t>special</a:t>
            </a:r>
            <a:r>
              <a:rPr lang="de-DE" sz="1600" dirty="0"/>
              <a:t> </a:t>
            </a:r>
            <a:r>
              <a:rPr lang="de-DE" sz="1600" dirty="0" err="1"/>
              <a:t>implementation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D. Penza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Manual </a:t>
            </a:r>
            <a:r>
              <a:rPr lang="de-DE" sz="1600" dirty="0" err="1"/>
              <a:t>setup</a:t>
            </a:r>
            <a:r>
              <a:rPr lang="de-DE" sz="1600" dirty="0"/>
              <a:t>, </a:t>
            </a:r>
            <a:r>
              <a:rPr lang="de-DE" sz="1600" dirty="0" err="1"/>
              <a:t>currently</a:t>
            </a:r>
            <a:r>
              <a:rPr lang="de-DE" sz="1600" dirty="0"/>
              <a:t> not </a:t>
            </a:r>
            <a:r>
              <a:rPr lang="de-DE" sz="1600" dirty="0" err="1"/>
              <a:t>available</a:t>
            </a:r>
            <a:r>
              <a:rPr lang="de-DE" sz="1600" dirty="0"/>
              <a:t>/</a:t>
            </a:r>
            <a:r>
              <a:rPr lang="de-DE" sz="1600" dirty="0" err="1"/>
              <a:t>planned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standard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r>
              <a:rPr lang="de-DE" sz="1600" dirty="0"/>
              <a:t> </a:t>
            </a:r>
          </a:p>
          <a:p>
            <a:endParaRPr 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7DC9D7-B7D3-4294-B987-8AB47D2F7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54770" y="1547722"/>
            <a:ext cx="3871595" cy="28632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546D888-397E-4669-A8F7-50D1933A6B66}"/>
              </a:ext>
            </a:extLst>
          </p:cNvPr>
          <p:cNvSpPr txBox="1"/>
          <p:nvPr/>
        </p:nvSpPr>
        <p:spPr>
          <a:xfrm>
            <a:off x="5781206" y="1120023"/>
            <a:ext cx="2910247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Measured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gap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voltage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 E01BU2 (</a:t>
            </a:r>
            <a:r>
              <a:rPr lang="de-DE" sz="1200" dirty="0" err="1">
                <a:solidFill>
                  <a:schemeClr val="accent5">
                    <a:lumMod val="75000"/>
                  </a:schemeClr>
                </a:solidFill>
              </a:rPr>
              <a:t>averaged</a:t>
            </a:r>
            <a:r>
              <a:rPr lang="de-DE" sz="1200" dirty="0">
                <a:solidFill>
                  <a:schemeClr val="accent5">
                    <a:lumMod val="75000"/>
                  </a:schemeClr>
                </a:solidFill>
              </a:rPr>
              <a:t>, n=1000)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F5A52-F0C8-4D1F-BA7B-F94CBE1534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3" y="2806428"/>
            <a:ext cx="2763187" cy="1193276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BC7CDF9-9411-48F4-8CD9-0AC9337A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 dirty="0"/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C6958B7F-C5DE-49E9-9A47-53614657C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01.12.2025</a:t>
            </a:r>
          </a:p>
        </p:txBody>
      </p:sp>
      <p:sp>
        <p:nvSpPr>
          <p:cNvPr id="9" name="Fußzeilenplatzhalter 7">
            <a:extLst>
              <a:ext uri="{FF2B5EF4-FFF2-40B4-BE49-F238E27FC236}">
                <a16:creationId xmlns:a16="http://schemas.microsoft.com/office/drawing/2014/main" id="{1CAB1018-AC27-48AA-B6F3-AD11AC06F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D. Lens (RRF)</a:t>
            </a:r>
          </a:p>
        </p:txBody>
      </p:sp>
    </p:spTree>
    <p:extLst>
      <p:ext uri="{BB962C8B-B14F-4D97-AF65-F5344CB8AC3E}">
        <p14:creationId xmlns:p14="http://schemas.microsoft.com/office/powerpoint/2010/main" val="384728226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1687</Words>
  <Application>Microsoft Office PowerPoint</Application>
  <PresentationFormat>Bildschirmpräsentation (16:9)</PresentationFormat>
  <Paragraphs>254</Paragraphs>
  <Slides>19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Wingdings</vt:lpstr>
      <vt:lpstr>fair-gsi-folienmaster_2017_onering</vt:lpstr>
      <vt:lpstr>Machine Development Experiments Ring RF  Exp. 242, 267, 269</vt:lpstr>
      <vt:lpstr>Overview of Ring RF MDE in 2025</vt:lpstr>
      <vt:lpstr>ESR Barrier-Bucket:  Stacking With Moving Barriers  coordinators: M. Frey, K. Groß</vt:lpstr>
      <vt:lpstr>ESR Barrier Bucket cavity systems</vt:lpstr>
      <vt:lpstr>Principle of stacking with moving barriers</vt:lpstr>
      <vt:lpstr>Barrier-Bucket signal generation</vt:lpstr>
      <vt:lpstr>Ramping and phase shifting of barriers with beam</vt:lpstr>
      <vt:lpstr>Stacking with 12C6+ at 400 MeV/u (May 28th, 2025)</vt:lpstr>
      <vt:lpstr>Signal generation for stacking with fixed barriers</vt:lpstr>
      <vt:lpstr>Conclusion and outlook</vt:lpstr>
      <vt:lpstr>SIS18 Bunch Compression: Phase Synchronisation Studies  coordinator: D. Lens</vt:lpstr>
      <vt:lpstr>SIS18 Bunch Compressor system </vt:lpstr>
      <vt:lpstr>Current status of S02BB1</vt:lpstr>
      <vt:lpstr>Current status of S02BB1</vt:lpstr>
      <vt:lpstr>Cavity synchronization scheme</vt:lpstr>
      <vt:lpstr>Cavity synchronization scheme</vt:lpstr>
      <vt:lpstr>Compression (during PPH beam time)</vt:lpstr>
      <vt:lpstr>Compression with MA cavities (300 MeV/u, U73+)</vt:lpstr>
      <vt:lpstr>Conclusion &amp; outlook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Commisioning of the SIS18 Micro Spill Cavity</dc:title>
  <dc:creator>Gross, Kerstin</dc:creator>
  <cp:lastModifiedBy>Lens, Dieter Etienne Mia Dr.</cp:lastModifiedBy>
  <cp:revision>1223</cp:revision>
  <dcterms:created xsi:type="dcterms:W3CDTF">2023-12-13T09:30:23Z</dcterms:created>
  <dcterms:modified xsi:type="dcterms:W3CDTF">2025-12-01T07:02:17Z</dcterms:modified>
</cp:coreProperties>
</file>