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  <p:sldMasterId id="2147483655" r:id="rId2"/>
  </p:sldMasterIdLst>
  <p:notesMasterIdLst>
    <p:notesMasterId r:id="rId19"/>
  </p:notesMasterIdLst>
  <p:handoutMasterIdLst>
    <p:handoutMasterId r:id="rId20"/>
  </p:handoutMasterIdLst>
  <p:sldIdLst>
    <p:sldId id="256" r:id="rId3"/>
    <p:sldId id="299" r:id="rId4"/>
    <p:sldId id="383" r:id="rId5"/>
    <p:sldId id="362" r:id="rId6"/>
    <p:sldId id="377" r:id="rId7"/>
    <p:sldId id="365" r:id="rId8"/>
    <p:sldId id="378" r:id="rId9"/>
    <p:sldId id="379" r:id="rId10"/>
    <p:sldId id="380" r:id="rId11"/>
    <p:sldId id="381" r:id="rId12"/>
    <p:sldId id="372" r:id="rId13"/>
    <p:sldId id="361" r:id="rId14"/>
    <p:sldId id="382" r:id="rId15"/>
    <p:sldId id="376" r:id="rId16"/>
    <p:sldId id="283" r:id="rId17"/>
    <p:sldId id="384" r:id="rId18"/>
  </p:sldIdLst>
  <p:sldSz cx="9144000" cy="5143500" type="screen16x9"/>
  <p:notesSz cx="9926638" cy="679767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666666"/>
    <a:srgbClr val="333333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55" autoAdjust="0"/>
  </p:normalViewPr>
  <p:slideViewPr>
    <p:cSldViewPr snapToGrid="0" snapToObjects="1">
      <p:cViewPr varScale="1">
        <p:scale>
          <a:sx n="214" d="100"/>
          <a:sy n="214" d="100"/>
        </p:scale>
        <p:origin x="570" y="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3" cy="339884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2799" y="1"/>
            <a:ext cx="4301543" cy="339884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0B851660-0934-124D-A4B3-496C7F320307}" type="datetimeFigureOut">
              <a:rPr lang="de-DE" smtClean="0"/>
              <a:t>28.11.2025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39884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39884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3" cy="339884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99" y="1"/>
            <a:ext cx="4301543" cy="339884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98C828EF-C252-394A-93BF-1C478CFA0896}" type="datetimeFigureOut">
              <a:rPr lang="de-DE" smtClean="0"/>
              <a:t>28.11.2025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39884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39884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1.12.2025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K. Groß RRF MDEs 2025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3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1.12.2025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K. Groß RRF MDEs 2025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76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1.12.2025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K. Groß RRF MDEs 2025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07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1.12.2025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K. Groß RRF MDEs 2025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42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1.12.2025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K. Groß RRF MDEs 2025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36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1.12.2025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K. Groß RRF MDEs 2025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6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z="800"/>
              <a:t>1.12.2025</a:t>
            </a:r>
            <a:endParaRPr lang="en-US" sz="80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K. Groß RRF MDEs 2025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z="800"/>
              <a:t>1.12.2025</a:t>
            </a:r>
            <a:endParaRPr lang="en-US" sz="800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K. Groß RRF MDEs 2025</a:t>
            </a:r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z="800"/>
              <a:t>1.12.2025</a:t>
            </a:r>
            <a:endParaRPr lang="en-US" sz="800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K. Groß RRF MDEs 2025</a:t>
            </a:r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1.12.2025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K. Groß RRF MDEs 2025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0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1.12.2025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K. Groß RRF MDEs 2025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9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1.12.2025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K. Groß RRF MDEs 2025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6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1.12.2025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K. Groß RRF MDEs 2025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53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1.12.2025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K. Groß RRF MDEs 2025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1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1.12.2025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K. Groß RRF MDEs 2025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1.12.2025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K. Groß RRF MDEs 2025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D3987-A1C2-48DE-B951-1CBE8D246E9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9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indico.bnl.gov/event/27693/contributions/112722/" TargetMode="External"/><Relationship Id="rId7" Type="http://schemas.openxmlformats.org/officeDocument/2006/relationships/image" Target="../media/image14.png"/><Relationship Id="rId2" Type="http://schemas.openxmlformats.org/officeDocument/2006/relationships/hyperlink" Target="https://indico.gsi.de/event/23330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07858" y="3457517"/>
            <a:ext cx="8936141" cy="1371067"/>
          </a:xfrm>
        </p:spPr>
        <p:txBody>
          <a:bodyPr>
            <a:normAutofit fontScale="25000" lnSpcReduction="20000"/>
          </a:bodyPr>
          <a:lstStyle/>
          <a:p>
            <a:endParaRPr lang="en-US" sz="7200" dirty="0"/>
          </a:p>
          <a:p>
            <a:r>
              <a:rPr lang="en-US" sz="7200" dirty="0"/>
              <a:t>     </a:t>
            </a:r>
          </a:p>
          <a:p>
            <a:endParaRPr lang="en-US" sz="7200" dirty="0"/>
          </a:p>
          <a:p>
            <a:endParaRPr lang="de-DE" sz="4800" dirty="0"/>
          </a:p>
          <a:p>
            <a:endParaRPr lang="de-DE" sz="5600" dirty="0"/>
          </a:p>
          <a:p>
            <a:endParaRPr lang="de-DE" sz="7200" dirty="0"/>
          </a:p>
          <a:p>
            <a:r>
              <a:rPr lang="de-DE" sz="5600" b="1" dirty="0"/>
              <a:t>Maschine Experiments 2025                                             </a:t>
            </a:r>
            <a:r>
              <a:rPr lang="de-DE" sz="5600" b="1" dirty="0" err="1"/>
              <a:t>K.Groß</a:t>
            </a:r>
            <a:r>
              <a:rPr lang="de-DE" sz="5600" b="1" dirty="0"/>
              <a:t>. RRF                                             01.12.2025</a:t>
            </a:r>
            <a:br>
              <a:rPr lang="en-US" sz="6400" dirty="0"/>
            </a:br>
            <a:endParaRPr lang="en-US" sz="640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22448" y="2576547"/>
            <a:ext cx="4186876" cy="1371067"/>
          </a:xfrm>
        </p:spPr>
        <p:txBody>
          <a:bodyPr/>
          <a:lstStyle/>
          <a:p>
            <a:br>
              <a:rPr lang="en-US" sz="2000" dirty="0"/>
            </a:br>
            <a:r>
              <a:rPr lang="en-US" dirty="0"/>
              <a:t>Exp. 240 </a:t>
            </a:r>
            <a:br>
              <a:rPr lang="en-US" dirty="0"/>
            </a:br>
            <a:r>
              <a:rPr lang="en-US" dirty="0"/>
              <a:t>SIS18 Micro Spill Cavity </a:t>
            </a:r>
            <a:br>
              <a:rPr lang="en-US" dirty="0"/>
            </a:br>
            <a:r>
              <a:rPr lang="en-US" b="0" dirty="0"/>
              <a:t>and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Exp. 243</a:t>
            </a:r>
            <a:br>
              <a:rPr lang="en-US" dirty="0"/>
            </a:br>
            <a:r>
              <a:rPr lang="en-US" dirty="0"/>
              <a:t>Batch Compression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F0E0DB-2657-4AB0-99ED-10FF3B489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0" t="20544" r="13244" b="18474"/>
          <a:stretch/>
        </p:blipFill>
        <p:spPr>
          <a:xfrm rot="5400000">
            <a:off x="-103665" y="2669302"/>
            <a:ext cx="1771406" cy="13129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EE3048E-635B-4E63-8B62-CD3D344AA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8" y="969255"/>
            <a:ext cx="2060071" cy="137338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4BDD68F-A315-4128-8578-C0C713284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389" y="1717331"/>
            <a:ext cx="1837043" cy="137778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858C9B5-21EE-488A-9D5A-D4ABDD233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966" y="3810588"/>
            <a:ext cx="2015466" cy="101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2CA7AF-86A0-429C-8164-2F9C7F7FD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600" y="1054800"/>
            <a:ext cx="4266000" cy="3677689"/>
          </a:xfrm>
        </p:spPr>
        <p:txBody>
          <a:bodyPr/>
          <a:lstStyle/>
          <a:p>
            <a:r>
              <a:rPr lang="en-US" dirty="0"/>
              <a:t>Part of experiment preparation</a:t>
            </a:r>
          </a:p>
          <a:p>
            <a:r>
              <a:rPr lang="en-US" dirty="0"/>
              <a:t>Only short test in experiment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530489-E341-438C-86EA-AF4A1168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Compression</a:t>
            </a:r>
            <a:br>
              <a:rPr lang="en-US" dirty="0"/>
            </a:br>
            <a:r>
              <a:rPr lang="en-US" dirty="0"/>
              <a:t>Amplitude Optimization and Bucket Area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108DB45-8716-4A44-AFDD-3EC06DA8C0E6}"/>
              </a:ext>
            </a:extLst>
          </p:cNvPr>
          <p:cNvSpPr txBox="1">
            <a:spLocks/>
          </p:cNvSpPr>
          <p:nvPr/>
        </p:nvSpPr>
        <p:spPr>
          <a:xfrm>
            <a:off x="317635" y="1088014"/>
            <a:ext cx="4142853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endParaRPr lang="en-GB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0E2100E1-3179-4039-9964-27561ACE9901}"/>
              </a:ext>
            </a:extLst>
          </p:cNvPr>
          <p:cNvSpPr txBox="1">
            <a:spLocks/>
          </p:cNvSpPr>
          <p:nvPr/>
        </p:nvSpPr>
        <p:spPr>
          <a:xfrm>
            <a:off x="317634" y="1054800"/>
            <a:ext cx="4366800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Voltage ratios as shown &amp; lin. ramps</a:t>
            </a:r>
          </a:p>
          <a:p>
            <a:r>
              <a:rPr lang="en-US" dirty="0"/>
              <a:t>Problem: bucket area decreases</a:t>
            </a:r>
          </a:p>
          <a:p>
            <a:endParaRPr lang="en-US" dirty="0"/>
          </a:p>
          <a:p>
            <a:pPr marL="0" indent="0">
              <a:buFont typeface="Wingdings" charset="2"/>
              <a:buNone/>
            </a:pP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522D10A-2DD0-4067-8A48-3DB4FDB9C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00" y="1702800"/>
            <a:ext cx="4320000" cy="324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C6D7DFD-D875-436B-A3ED-CEA6A700D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800" y="1702800"/>
            <a:ext cx="4320000" cy="32400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800781-8F53-4FBA-99B1-F190190C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5525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30489-E341-438C-86EA-AF4A1168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Batch Compression</a:t>
            </a:r>
            <a:br>
              <a:rPr lang="de-DE" dirty="0"/>
            </a:br>
            <a:r>
              <a:rPr lang="en-GB" dirty="0"/>
              <a:t>Amplitude Optimization and </a:t>
            </a:r>
            <a:r>
              <a:rPr lang="de-DE" dirty="0"/>
              <a:t>Bucket Area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2CA7AF-86A0-429C-8164-2F9C7F7FD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54562"/>
            <a:ext cx="4365879" cy="3677689"/>
          </a:xfrm>
        </p:spPr>
        <p:txBody>
          <a:bodyPr/>
          <a:lstStyle/>
          <a:p>
            <a:r>
              <a:rPr lang="en-US" dirty="0"/>
              <a:t>Simple solution: increase amplitudes</a:t>
            </a:r>
          </a:p>
          <a:p>
            <a:r>
              <a:rPr lang="en-US" dirty="0"/>
              <a:t>Optimization by simulations ongoing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108DB45-8716-4A44-AFDD-3EC06DA8C0E6}"/>
              </a:ext>
            </a:extLst>
          </p:cNvPr>
          <p:cNvSpPr txBox="1">
            <a:spLocks/>
          </p:cNvSpPr>
          <p:nvPr/>
        </p:nvSpPr>
        <p:spPr>
          <a:xfrm>
            <a:off x="4683514" y="1054561"/>
            <a:ext cx="4258800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Successful batch compression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DBB63"/>
                </a:solidFill>
              </a:rPr>
              <a:t>←</a:t>
            </a:r>
            <a:r>
              <a:rPr lang="en-US" dirty="0"/>
              <a:t> Various amplitudes tested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12DBE0F9-8666-44D5-A8BA-E0DA22134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800" y="1702800"/>
            <a:ext cx="4320000" cy="3240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0BE266E9-935F-43C4-9C5E-E5E996620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00" y="1702800"/>
            <a:ext cx="4320000" cy="32400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7D4646-5EE4-4C01-9597-FBB61D0C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5914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3DB4A922-E51E-4D09-9B50-E9CE92D88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" y="1990800"/>
            <a:ext cx="2976000" cy="2232000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77672A46-D3A0-43F5-B911-2E338F9A0DE5}"/>
              </a:ext>
            </a:extLst>
          </p:cNvPr>
          <p:cNvSpPr/>
          <p:nvPr/>
        </p:nvSpPr>
        <p:spPr>
          <a:xfrm>
            <a:off x="1059609" y="2652581"/>
            <a:ext cx="1127820" cy="36899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8E5172B-0E6C-4BF6-82F4-449F2E150EEF}"/>
              </a:ext>
            </a:extLst>
          </p:cNvPr>
          <p:cNvSpPr/>
          <p:nvPr/>
        </p:nvSpPr>
        <p:spPr>
          <a:xfrm>
            <a:off x="1736857" y="3428515"/>
            <a:ext cx="1127820" cy="36899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51D04F3-8884-4B8D-B72E-079DE28250FD}"/>
              </a:ext>
            </a:extLst>
          </p:cNvPr>
          <p:cNvSpPr/>
          <p:nvPr/>
        </p:nvSpPr>
        <p:spPr>
          <a:xfrm>
            <a:off x="404184" y="3422083"/>
            <a:ext cx="1127820" cy="368997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D6447F-2083-43CC-85A7-1EC3FDE5A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Compression</a:t>
            </a:r>
            <a:br>
              <a:rPr lang="en-US" dirty="0"/>
            </a:br>
            <a:r>
              <a:rPr lang="en-US" dirty="0"/>
              <a:t>Cavity Phase Optimization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97839D-06D2-4B8F-A9AB-782B53630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648349"/>
            <a:ext cx="2860463" cy="318896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Theoretical phases</a:t>
            </a:r>
          </a:p>
          <a:p>
            <a:endParaRPr lang="en-US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A3C1A33-D314-4083-AF6A-F840760A65D4}"/>
              </a:ext>
            </a:extLst>
          </p:cNvPr>
          <p:cNvSpPr txBox="1">
            <a:spLocks/>
          </p:cNvSpPr>
          <p:nvPr/>
        </p:nvSpPr>
        <p:spPr>
          <a:xfrm>
            <a:off x="3178098" y="1654691"/>
            <a:ext cx="3222702" cy="3188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solidFill>
                  <a:schemeClr val="tx1"/>
                </a:solidFill>
              </a:rPr>
              <a:t>Optimum: -8.5° @ BE5 (h=2)</a:t>
            </a:r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7AA585A-D421-4F41-9CF9-F73158394404}"/>
              </a:ext>
            </a:extLst>
          </p:cNvPr>
          <p:cNvSpPr txBox="1">
            <a:spLocks/>
          </p:cNvSpPr>
          <p:nvPr/>
        </p:nvSpPr>
        <p:spPr>
          <a:xfrm>
            <a:off x="422569" y="4259765"/>
            <a:ext cx="8403796" cy="885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Detailed evaluation also shows a small mismatch of BE3/4 (h=3)</a:t>
            </a:r>
          </a:p>
          <a:p>
            <a:r>
              <a:rPr lang="en-US" dirty="0"/>
              <a:t>Result similar to earlier merging experiments. Further experiments needed!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82EB4448-7387-4EBC-BE72-59D673C7E526}"/>
              </a:ext>
            </a:extLst>
          </p:cNvPr>
          <p:cNvSpPr txBox="1">
            <a:spLocks/>
          </p:cNvSpPr>
          <p:nvPr/>
        </p:nvSpPr>
        <p:spPr>
          <a:xfrm>
            <a:off x="317635" y="1020022"/>
            <a:ext cx="8508730" cy="885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Bunch merging (h=4 → h=2) was analyzed online during the experiment </a:t>
            </a:r>
            <a:br>
              <a:rPr lang="en-US" dirty="0"/>
            </a:br>
            <a:r>
              <a:rPr lang="en-US" dirty="0"/>
              <a:t>for </a:t>
            </a:r>
            <a:r>
              <a:rPr lang="en-US" b="1" dirty="0"/>
              <a:t>manual</a:t>
            </a:r>
            <a:r>
              <a:rPr lang="en-US" dirty="0"/>
              <a:t> phase correction in ParamModi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5C00CC7E-4E6B-439D-864A-0763B4194A54}"/>
              </a:ext>
            </a:extLst>
          </p:cNvPr>
          <p:cNvSpPr txBox="1">
            <a:spLocks/>
          </p:cNvSpPr>
          <p:nvPr/>
        </p:nvSpPr>
        <p:spPr>
          <a:xfrm>
            <a:off x="3108727" y="1600966"/>
            <a:ext cx="2860463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92DECB71-722F-48A1-9245-C72DECE98AAD}"/>
              </a:ext>
            </a:extLst>
          </p:cNvPr>
          <p:cNvSpPr txBox="1">
            <a:spLocks/>
          </p:cNvSpPr>
          <p:nvPr/>
        </p:nvSpPr>
        <p:spPr>
          <a:xfrm>
            <a:off x="5859847" y="1607310"/>
            <a:ext cx="2860463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E0BAA0A6-A331-4BC8-9256-09D746900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555" y="1990008"/>
            <a:ext cx="2976000" cy="2232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9E01F10F-08A2-4041-B326-DB07BEB2E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47" r="6558" b="-2128"/>
          <a:stretch/>
        </p:blipFill>
        <p:spPr>
          <a:xfrm>
            <a:off x="6181200" y="1946898"/>
            <a:ext cx="2877517" cy="21960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17B5EB-A2EA-432F-B536-A5F951E1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2093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5D13DA-B5CB-4380-B604-01D1D7AFE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Compression</a:t>
            </a:r>
            <a:br>
              <a:rPr lang="en-US" dirty="0"/>
            </a:br>
            <a:r>
              <a:rPr lang="en-US" dirty="0"/>
              <a:t>Visualization</a:t>
            </a:r>
            <a:endParaRPr lang="en-GB" dirty="0"/>
          </a:p>
        </p:txBody>
      </p:sp>
      <p:pic>
        <p:nvPicPr>
          <p:cNvPr id="4" name="sis18_batchcompr_12frames">
            <a:hlinkClick r:id="" action="ppaction://media"/>
            <a:extLst>
              <a:ext uri="{FF2B5EF4-FFF2-40B4-BE49-F238E27FC236}">
                <a16:creationId xmlns:a16="http://schemas.microsoft.com/office/drawing/2014/main" id="{5F992E09-2167-4266-B0DF-C332D640EB5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0106" y="953623"/>
            <a:ext cx="4903787" cy="3678237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3E7E7B-F5EC-49BD-9246-2808B3380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655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1C26B-8629-41F6-8DD4-66BFC56A9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Compression</a:t>
            </a:r>
            <a:br>
              <a:rPr lang="en-US" dirty="0"/>
            </a:br>
            <a:r>
              <a:rPr lang="en-US" dirty="0"/>
              <a:t>Summary and Outlook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8F6E34-B306-40CB-B5DD-529A2788B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Summary</a:t>
            </a:r>
          </a:p>
          <a:p>
            <a:r>
              <a:rPr lang="en-US" dirty="0"/>
              <a:t>First batch compression </a:t>
            </a:r>
            <a:br>
              <a:rPr lang="en-US" dirty="0"/>
            </a:br>
            <a:r>
              <a:rPr lang="en-US" dirty="0"/>
              <a:t>@ SIS18 successful </a:t>
            </a:r>
            <a:br>
              <a:rPr lang="en-US" dirty="0"/>
            </a:br>
            <a:r>
              <a:rPr lang="en-US" dirty="0"/>
              <a:t>on July 9</a:t>
            </a:r>
            <a:r>
              <a:rPr lang="en-US" baseline="30000" dirty="0"/>
              <a:t>th </a:t>
            </a:r>
            <a:r>
              <a:rPr lang="en-US" dirty="0"/>
              <a:t>’25</a:t>
            </a:r>
          </a:p>
          <a:p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ferrite and MA cavities </a:t>
            </a:r>
            <a:b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worked well together</a:t>
            </a:r>
          </a:p>
          <a:p>
            <a:endParaRPr lang="en-US" sz="1000" dirty="0"/>
          </a:p>
          <a:p>
            <a:pPr marL="0" indent="0">
              <a:buNone/>
            </a:pPr>
            <a:r>
              <a:rPr lang="en-US" b="1" dirty="0"/>
              <a:t>Outlook</a:t>
            </a:r>
          </a:p>
          <a:p>
            <a:r>
              <a:rPr lang="en-US" dirty="0"/>
              <a:t>Investigation of remaining phase error</a:t>
            </a:r>
            <a:br>
              <a:rPr lang="en-US" dirty="0"/>
            </a:br>
            <a:r>
              <a:rPr lang="en-US" dirty="0"/>
              <a:t>@ different energies</a:t>
            </a:r>
          </a:p>
          <a:p>
            <a:r>
              <a:rPr lang="en-US" dirty="0"/>
              <a:t>Various schemes for Batch Compression</a:t>
            </a:r>
            <a:br>
              <a:rPr lang="en-US" dirty="0"/>
            </a:br>
            <a:r>
              <a:rPr lang="en-US" dirty="0"/>
              <a:t>to be analyzed for SIS100 cycles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A29888E-7EF1-44B3-BE67-CD2A17FC4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994" y="1348699"/>
            <a:ext cx="2309673" cy="12277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B395DEF-0A20-4F30-B548-19DF5D720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800" y="1145209"/>
            <a:ext cx="2160000" cy="162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A4C0575-3844-4533-9A3A-7BB89DFB1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702" y="2777203"/>
            <a:ext cx="2880000" cy="21600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8BAAD9-761A-4DF6-820B-821AB1D7B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6440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End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635" y="934560"/>
            <a:ext cx="8420176" cy="3336914"/>
          </a:xfrm>
        </p:spPr>
        <p:txBody>
          <a:bodyPr/>
          <a:lstStyle/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4000" dirty="0">
                <a:solidFill>
                  <a:schemeClr val="tx1"/>
                </a:solidFill>
                <a:latin typeface="Arial Unicode MS" panose="020B0604020202020204" pitchFamily="34" charset="-128"/>
              </a:rPr>
              <a:t>Thanks for your attention!</a:t>
            </a:r>
          </a:p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600" dirty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4000" dirty="0">
                <a:solidFill>
                  <a:schemeClr val="tx1"/>
                </a:solidFill>
                <a:latin typeface="Arial Unicode MS" panose="020B0604020202020204" pitchFamily="34" charset="-128"/>
              </a:rPr>
              <a:t>Special thanks to K. Grigoryev</a:t>
            </a:r>
          </a:p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Arial Unicode MS" panose="020B0604020202020204" pitchFamily="34" charset="-128"/>
              </a:rPr>
              <a:t>for providing </a:t>
            </a:r>
            <a:r>
              <a:rPr lang="en-US" sz="2000" dirty="0">
                <a:solidFill>
                  <a:schemeClr val="tx1"/>
                </a:solidFill>
                <a:latin typeface="Arial Unicode MS" panose="020B0604020202020204" pitchFamily="34" charset="-128"/>
              </a:rPr>
              <a:t>reliable planning and flexibility</a:t>
            </a:r>
          </a:p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sz="2000" dirty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4000" dirty="0">
                <a:solidFill>
                  <a:schemeClr val="tx1"/>
                </a:solidFill>
                <a:latin typeface="Arial Unicode MS" panose="020B0604020202020204" pitchFamily="34" charset="-128"/>
              </a:rPr>
              <a:t>Questions?</a:t>
            </a:r>
            <a:endParaRPr lang="en-US" altLang="en-US" sz="2000" dirty="0">
              <a:solidFill>
                <a:schemeClr val="tx1"/>
              </a:solidFill>
              <a:latin typeface="Arial Unicode MS" panose="020B0604020202020204" pitchFamily="34" charset="-128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000" dirty="0">
              <a:solidFill>
                <a:schemeClr val="tx1"/>
              </a:solidFill>
              <a:latin typeface="Arial Unicode MS" panose="020B0604020202020204" pitchFamily="34" charset="-128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8279606-3D60-4ADB-9504-AF001C8AC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535" y="3278458"/>
            <a:ext cx="1852557" cy="1389419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D59FC90-D16A-4EB8-944D-376EC3D23945}"/>
              </a:ext>
            </a:extLst>
          </p:cNvPr>
          <p:cNvSpPr txBox="1">
            <a:spLocks/>
          </p:cNvSpPr>
          <p:nvPr/>
        </p:nvSpPr>
        <p:spPr>
          <a:xfrm>
            <a:off x="484908" y="3685694"/>
            <a:ext cx="6283882" cy="9821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charset="2"/>
              <a:buNone/>
            </a:pPr>
            <a:r>
              <a:rPr lang="en-US" altLang="en-US" sz="2000" dirty="0">
                <a:solidFill>
                  <a:schemeClr val="tx1"/>
                </a:solidFill>
                <a:latin typeface="Arial Unicode MS" panose="020B0604020202020204" pitchFamily="34" charset="-128"/>
              </a:rPr>
              <a:t>Known jitter for the </a:t>
            </a:r>
            <a:r>
              <a:rPr lang="en-US" sz="2000" dirty="0"/>
              <a:t>EVT_START_CYCLE (#32)</a:t>
            </a:r>
            <a:r>
              <a:rPr lang="en-US" sz="2000" dirty="0">
                <a:solidFill>
                  <a:schemeClr val="tx1"/>
                </a:solidFill>
                <a:latin typeface="Arial Unicode MS" panose="020B0604020202020204" pitchFamily="34" charset="-128"/>
              </a:rPr>
              <a:t>: </a:t>
            </a:r>
          </a:p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charset="2"/>
              <a:buNone/>
            </a:pPr>
            <a:r>
              <a:rPr lang="en-US" sz="2000" dirty="0"/>
              <a:t>→ </a:t>
            </a:r>
            <a:r>
              <a:rPr lang="en-US" altLang="en-US" sz="2000" dirty="0">
                <a:solidFill>
                  <a:schemeClr val="tx1"/>
                </a:solidFill>
                <a:latin typeface="Arial Unicode MS" panose="020B0604020202020204" pitchFamily="34" charset="-128"/>
              </a:rPr>
              <a:t>18.7 ms measured</a:t>
            </a:r>
          </a:p>
          <a:p>
            <a:pPr marL="0" indent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charset="2"/>
              <a:buNone/>
            </a:pPr>
            <a:r>
              <a:rPr lang="en-US" altLang="en-US" sz="2000" dirty="0">
                <a:solidFill>
                  <a:schemeClr val="tx1"/>
                </a:solidFill>
                <a:latin typeface="Arial Unicode MS" panose="020B0604020202020204" pitchFamily="34" charset="-128"/>
              </a:rPr>
              <a:t>Reduced by new “deterministic” scheduling?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670B00-7AF8-4E87-ACEF-CFE306E9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106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8A00BA-DEDA-46D5-A11E-3FA1C3D7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Used measurements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F75175-23DA-4879-B4AF-DA90F8521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Slide   1: from slides 4 and 12</a:t>
            </a:r>
          </a:p>
          <a:p>
            <a:r>
              <a:rPr lang="en-GB" dirty="0"/>
              <a:t>Slide   3: all from </a:t>
            </a:r>
            <a:r>
              <a:rPr lang="en-US" dirty="0"/>
              <a:t>’</a:t>
            </a:r>
            <a:r>
              <a:rPr lang="en-GB" dirty="0"/>
              <a:t>23 &amp; </a:t>
            </a:r>
            <a:r>
              <a:rPr lang="en-US" dirty="0"/>
              <a:t>’</a:t>
            </a:r>
            <a:r>
              <a:rPr lang="en-GB" dirty="0"/>
              <a:t>25 with correct spill length (trigger) </a:t>
            </a:r>
          </a:p>
          <a:p>
            <a:r>
              <a:rPr lang="en-GB" dirty="0"/>
              <a:t>Slide   4: as indicated on slide &amp; 19 kV</a:t>
            </a:r>
          </a:p>
          <a:p>
            <a:r>
              <a:rPr lang="en-GB" dirty="0"/>
              <a:t>Slide 10: # 2</a:t>
            </a:r>
          </a:p>
          <a:p>
            <a:r>
              <a:rPr lang="en-GB" dirty="0"/>
              <a:t>Slide 11: # 33</a:t>
            </a:r>
          </a:p>
          <a:p>
            <a:r>
              <a:rPr lang="en-GB" dirty="0"/>
              <a:t>Slide 12: # 13, # 18, # 13-18</a:t>
            </a:r>
          </a:p>
          <a:p>
            <a:r>
              <a:rPr lang="en-GB" dirty="0"/>
              <a:t>Slide 13: # 33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2B8C74-608E-441B-AC77-2B9980E8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5785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956E6A-DFD6-4962-BDB9-D890B2A2A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br>
              <a:rPr lang="de-DE" dirty="0"/>
            </a:br>
            <a:r>
              <a:rPr lang="de-DE" dirty="0"/>
              <a:t>Ring RF MDE in 2025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4E71EE05-F3D6-4111-96A8-8431A93C7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678458"/>
              </p:ext>
            </p:extLst>
          </p:nvPr>
        </p:nvGraphicFramePr>
        <p:xfrm>
          <a:off x="283984" y="985015"/>
          <a:ext cx="8529940" cy="340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351">
                  <a:extLst>
                    <a:ext uri="{9D8B030D-6E8A-4147-A177-3AD203B41FA5}">
                      <a16:colId xmlns:a16="http://schemas.microsoft.com/office/drawing/2014/main" val="2076707744"/>
                    </a:ext>
                  </a:extLst>
                </a:gridCol>
                <a:gridCol w="869795">
                  <a:extLst>
                    <a:ext uri="{9D8B030D-6E8A-4147-A177-3AD203B41FA5}">
                      <a16:colId xmlns:a16="http://schemas.microsoft.com/office/drawing/2014/main" val="2456991195"/>
                    </a:ext>
                  </a:extLst>
                </a:gridCol>
                <a:gridCol w="1717288">
                  <a:extLst>
                    <a:ext uri="{9D8B030D-6E8A-4147-A177-3AD203B41FA5}">
                      <a16:colId xmlns:a16="http://schemas.microsoft.com/office/drawing/2014/main" val="3339371207"/>
                    </a:ext>
                  </a:extLst>
                </a:gridCol>
                <a:gridCol w="5361506">
                  <a:extLst>
                    <a:ext uri="{9D8B030D-6E8A-4147-A177-3AD203B41FA5}">
                      <a16:colId xmlns:a16="http://schemas.microsoft.com/office/drawing/2014/main" val="4876613"/>
                    </a:ext>
                  </a:extLst>
                </a:gridCol>
              </a:tblGrid>
              <a:tr h="330066">
                <a:tc>
                  <a:txBody>
                    <a:bodyPr/>
                    <a:lstStyle/>
                    <a:p>
                      <a:r>
                        <a:rPr lang="de-DE" sz="1200" dirty="0"/>
                        <a:t>Nr.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Machine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Coordinator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Title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752097"/>
                  </a:ext>
                </a:extLst>
              </a:tr>
              <a:tr h="330066">
                <a:tc>
                  <a:txBody>
                    <a:bodyPr/>
                    <a:lstStyle/>
                    <a:p>
                      <a:r>
                        <a:rPr lang="de-DE" sz="1200" b="1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SIS18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K. Groß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noProof="0" dirty="0"/>
                        <a:t>Micro spill cavity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159058"/>
                  </a:ext>
                </a:extLst>
              </a:tr>
              <a:tr h="330066">
                <a:tc>
                  <a:txBody>
                    <a:bodyPr/>
                    <a:lstStyle/>
                    <a:p>
                      <a:r>
                        <a:rPr lang="de-DE" sz="1200" b="0" dirty="0"/>
                        <a:t>241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SIS18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B. Zipfel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noProof="0"/>
                        <a:t>Beam phase 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908163"/>
                  </a:ext>
                </a:extLst>
              </a:tr>
              <a:tr h="330066">
                <a:tc>
                  <a:txBody>
                    <a:bodyPr/>
                    <a:lstStyle/>
                    <a:p>
                      <a:r>
                        <a:rPr lang="de-DE" sz="1200" b="0" dirty="0"/>
                        <a:t>242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SIS18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D. Lens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noProof="0"/>
                        <a:t>Bunch compression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135131"/>
                  </a:ext>
                </a:extLst>
              </a:tr>
              <a:tr h="330066">
                <a:tc>
                  <a:txBody>
                    <a:bodyPr/>
                    <a:lstStyle/>
                    <a:p>
                      <a:r>
                        <a:rPr lang="de-DE" sz="1200" b="1" dirty="0"/>
                        <a:t>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SIS18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K. Groß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noProof="0"/>
                        <a:t>Batch compression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480198"/>
                  </a:ext>
                </a:extLst>
              </a:tr>
              <a:tr h="330066">
                <a:tc>
                  <a:txBody>
                    <a:bodyPr/>
                    <a:lstStyle/>
                    <a:p>
                      <a:r>
                        <a:rPr lang="de-DE" sz="1200" b="0" dirty="0"/>
                        <a:t>244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SIS18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M. Hardieck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noProof="0" dirty="0"/>
                        <a:t>Longitudinal Feedback (PhD thesis C. Reinwald, TU Darmstadt)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117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de-DE" sz="4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4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4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4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752241"/>
                  </a:ext>
                </a:extLst>
              </a:tr>
              <a:tr h="330066">
                <a:tc>
                  <a:txBody>
                    <a:bodyPr/>
                    <a:lstStyle/>
                    <a:p>
                      <a:r>
                        <a:rPr lang="de-DE" sz="1200" b="0" dirty="0"/>
                        <a:t>267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SIS18 &amp; ESR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D. Beck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Phase </a:t>
                      </a:r>
                      <a:r>
                        <a:rPr lang="en-US" sz="1200" b="0" noProof="0" dirty="0"/>
                        <a:t>shifting with Bunch2Bucket SIS18 → ESR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126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de-DE" sz="4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4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4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4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888193"/>
                  </a:ext>
                </a:extLst>
              </a:tr>
              <a:tr h="330066">
                <a:tc>
                  <a:txBody>
                    <a:bodyPr/>
                    <a:lstStyle/>
                    <a:p>
                      <a:r>
                        <a:rPr lang="de-DE" sz="1200" b="0" dirty="0"/>
                        <a:t>268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ESR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B. Zipfel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Beam Phase Control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712325"/>
                  </a:ext>
                </a:extLst>
              </a:tr>
              <a:tr h="330066">
                <a:tc>
                  <a:txBody>
                    <a:bodyPr/>
                    <a:lstStyle/>
                    <a:p>
                      <a:r>
                        <a:rPr lang="de-DE" sz="1200" b="0" dirty="0"/>
                        <a:t>269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 dirty="0"/>
                        <a:t>ESR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M. Frey, K. Groß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noProof="0" dirty="0"/>
                        <a:t>Stacking with ESR Barrier Bucket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553692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5F30227E-19BE-47ED-B865-A5F6C720145F}"/>
              </a:ext>
            </a:extLst>
          </p:cNvPr>
          <p:cNvSpPr txBox="1"/>
          <p:nvPr/>
        </p:nvSpPr>
        <p:spPr>
          <a:xfrm>
            <a:off x="287206" y="4476542"/>
            <a:ext cx="8616952" cy="30777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b="1" dirty="0"/>
              <a:t>as usual: support from numerous colleagues and groups (sorry they cannot be mentioned here)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976866A-07EC-4F5B-B3B5-593D9D20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5039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173069E-92F9-4E0D-A778-FBBB5EC46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655" y="2815200"/>
            <a:ext cx="2970000" cy="19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B3C8C7-E502-45DA-AC54-5955E11E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 Spill Cavity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34A21B3-F6A8-42EC-8EBB-321C7107EC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Experiments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Nov. 29</a:t>
                </a:r>
                <a:r>
                  <a:rPr lang="en-US" baseline="30000" dirty="0"/>
                  <a:t>th </a:t>
                </a:r>
                <a:r>
                  <a:rPr lang="en-US" dirty="0"/>
                  <a:t>’23, </a:t>
                </a:r>
                <a:r>
                  <a:rPr lang="en-US" baseline="30000" dirty="0"/>
                  <a:t>14</a:t>
                </a:r>
                <a:r>
                  <a:rPr lang="en-US" dirty="0"/>
                  <a:t>N</a:t>
                </a:r>
                <a:r>
                  <a:rPr lang="en-US" baseline="30000" dirty="0"/>
                  <a:t>7+</a:t>
                </a:r>
                <a:r>
                  <a:rPr lang="en-US" dirty="0"/>
                  <a:t>, 300 MeV/u</a:t>
                </a:r>
                <a:br>
                  <a:rPr lang="en-US" dirty="0"/>
                </a:br>
                <a:r>
                  <a:rPr lang="en-US" dirty="0"/>
                  <a:t>→ opt.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 kV,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dirty="0" smtClean="0">
                            <a:latin typeface="Cambria Math" panose="02040503050406030204" pitchFamily="18" charset="0"/>
                          </a:rPr>
                          <m:t>syn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0.0038</m:t>
                    </m:r>
                  </m:oMath>
                </a14:m>
                <a:endParaRPr lang="en-US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July 13</a:t>
                </a:r>
                <a:r>
                  <a:rPr lang="en-US" baseline="30000" dirty="0"/>
                  <a:t>th </a:t>
                </a:r>
                <a:r>
                  <a:rPr lang="en-US" dirty="0"/>
                  <a:t>’25, </a:t>
                </a:r>
                <a:r>
                  <a:rPr lang="en-US" baseline="30000" dirty="0"/>
                  <a:t>238</a:t>
                </a:r>
                <a:r>
                  <a:rPr lang="en-US" dirty="0"/>
                  <a:t>U</a:t>
                </a:r>
                <a:r>
                  <a:rPr lang="en-US" baseline="30000" dirty="0"/>
                  <a:t>73+</a:t>
                </a:r>
                <a:r>
                  <a:rPr lang="en-US" dirty="0"/>
                  <a:t>, 300, 500, 700 &amp; 900 MeV/u</a:t>
                </a:r>
              </a:p>
              <a:p>
                <a:pPr marL="342900" lvl="1" indent="0">
                  <a:buNone/>
                </a:pPr>
                <a:r>
                  <a:rPr lang="en-US" sz="2000" dirty="0"/>
                  <a:t>→ </a:t>
                </a:r>
                <a:r>
                  <a:rPr lang="en-US" sz="1800" dirty="0"/>
                  <a:t>“expected” energy dependence not found → low voltages sufficient</a:t>
                </a:r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034A21B3-F6A8-42EC-8EBB-321C7107EC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79" t="-8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hteck 5">
            <a:extLst>
              <a:ext uri="{FF2B5EF4-FFF2-40B4-BE49-F238E27FC236}">
                <a16:creationId xmlns:a16="http://schemas.microsoft.com/office/drawing/2014/main" id="{D15D88A4-43BD-4657-8913-43C3596A64DB}"/>
              </a:ext>
            </a:extLst>
          </p:cNvPr>
          <p:cNvSpPr/>
          <p:nvPr/>
        </p:nvSpPr>
        <p:spPr>
          <a:xfrm>
            <a:off x="6786000" y="2918497"/>
            <a:ext cx="57600" cy="14940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E6D5A67-5C30-422F-8AA7-8C6C5C259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841" y="2816085"/>
            <a:ext cx="2970000" cy="19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60116D6-F48A-41A9-976B-1EAC783CB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90" y="2815200"/>
            <a:ext cx="2970000" cy="19800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08848E-2CD7-41A1-9543-93AC8CE5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8236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84EEF-6FFE-4E0F-B395-C5E74A272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Micro Spill </a:t>
            </a:r>
            <a:r>
              <a:rPr lang="de-DE" dirty="0" err="1"/>
              <a:t>Cavity</a:t>
            </a:r>
            <a:br>
              <a:rPr lang="de-DE" dirty="0"/>
            </a:br>
            <a:r>
              <a:rPr lang="en-US" dirty="0"/>
              <a:t>Experiment July 13</a:t>
            </a:r>
            <a:r>
              <a:rPr lang="en-US" baseline="30000" dirty="0"/>
              <a:t>th</a:t>
            </a:r>
            <a:r>
              <a:rPr lang="en-US" dirty="0"/>
              <a:t> ’25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6ADB0C-776B-4F7D-B540-1D74BDC1D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47" y="1088015"/>
            <a:ext cx="4484554" cy="367768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Low voltages for spill improvement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see OP school: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hlinkClick r:id="rId2"/>
              </a:rPr>
              <a:t>https://indico.gsi.de/event/23330/</a:t>
            </a:r>
            <a:endParaRPr lang="en-US" sz="1200" b="1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B522975-2E35-4ABE-96AA-9B5617231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01DC4E-93F8-498A-9F12-55AA81E26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8460E6F-02BF-4BDA-9204-D1DC5A438354}"/>
              </a:ext>
            </a:extLst>
          </p:cNvPr>
          <p:cNvSpPr txBox="1">
            <a:spLocks/>
          </p:cNvSpPr>
          <p:nvPr/>
        </p:nvSpPr>
        <p:spPr>
          <a:xfrm>
            <a:off x="4768745" y="1087120"/>
            <a:ext cx="4139028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High voltages for beam </a:t>
            </a:r>
            <a:r>
              <a:rPr lang="en-US" b="1" dirty="0" err="1"/>
              <a:t>dyn</a:t>
            </a:r>
            <a:r>
              <a:rPr lang="en-US" b="1" dirty="0"/>
              <a:t>. studies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sz="1000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see SX 2025: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https://indico.bnl.gov/event/27693/contributions/112722/</a:t>
            </a:r>
            <a:endParaRPr lang="en-US" sz="1200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5FEE44BD-880D-40B9-90E7-55A9E5493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64" y="2848341"/>
            <a:ext cx="2160000" cy="1440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0BF205D-E83A-4875-8186-1FE06943E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390" y="1416387"/>
            <a:ext cx="2160000" cy="1440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11358569-69E0-41F6-824C-18C6C294B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5995" y="2848341"/>
            <a:ext cx="2160000" cy="144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B1FB0F6D-8CDD-4FD1-ADEB-0FF2F6EB1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374" y="1416387"/>
            <a:ext cx="2160000" cy="1440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357FF878-78D8-4435-AD6D-6AC62C0FE9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630" y="1419674"/>
            <a:ext cx="2160000" cy="1440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7520E01E-4762-4330-975C-C2D361450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6185" y="2842350"/>
            <a:ext cx="2160000" cy="144000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1578AC6B-C332-45E3-807D-A6EDDE121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0942" y="2842350"/>
            <a:ext cx="2160000" cy="1440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1B51138E-3D1A-4046-8B08-C1C46CDC66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0942" y="1421214"/>
            <a:ext cx="2160000" cy="14400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460D1C-B1C0-4B05-BB93-4C4196F1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2347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nhaltsplatzhalter 3">
            <a:extLst>
              <a:ext uri="{FF2B5EF4-FFF2-40B4-BE49-F238E27FC236}">
                <a16:creationId xmlns:a16="http://schemas.microsoft.com/office/drawing/2014/main" id="{7264C8AB-8431-490B-9EC3-C6632E308B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5939" r="8765" b="27734"/>
          <a:stretch/>
        </p:blipFill>
        <p:spPr>
          <a:xfrm>
            <a:off x="6740608" y="3168092"/>
            <a:ext cx="2115351" cy="1398797"/>
          </a:xfrm>
          <a:prstGeom prst="rect">
            <a:avLst/>
          </a:prstGeom>
          <a:ln w="34925"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2072D51-DB7C-4306-9ACE-EFDB9F59D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 Spill Cavity</a:t>
            </a:r>
            <a:br>
              <a:rPr lang="en-US" dirty="0"/>
            </a:br>
            <a:r>
              <a:rPr lang="en-US" dirty="0"/>
              <a:t>Summary and Outlook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3D0F0C-C42E-48DC-A40E-A79C43C29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Summary</a:t>
            </a:r>
          </a:p>
          <a:p>
            <a:r>
              <a:rPr lang="en-US" dirty="0"/>
              <a:t>Reproducible reduction of spill peaks by factor 2</a:t>
            </a:r>
          </a:p>
          <a:p>
            <a:r>
              <a:rPr lang="en-US" dirty="0"/>
              <a:t>Low gap voltage 1.5 to 2 kV sufficient for all energies</a:t>
            </a:r>
          </a:p>
          <a:p>
            <a:r>
              <a:rPr lang="en-US" dirty="0"/>
              <a:t>More than 5 kV not recommended</a:t>
            </a:r>
          </a:p>
          <a:p>
            <a:r>
              <a:rPr lang="en-US" dirty="0"/>
              <a:t>Thanks to P. Forck and J. Yang for their support and interest!</a:t>
            </a:r>
          </a:p>
          <a:p>
            <a:pPr marL="0" indent="0">
              <a:buNone/>
            </a:pPr>
            <a:r>
              <a:rPr lang="en-US" b="1" dirty="0"/>
              <a:t>Outlook</a:t>
            </a:r>
          </a:p>
          <a:p>
            <a:r>
              <a:rPr lang="en-US" dirty="0"/>
              <a:t>Integration into control system</a:t>
            </a:r>
          </a:p>
          <a:p>
            <a:r>
              <a:rPr lang="en-US" dirty="0"/>
              <a:t>Operation to gain </a:t>
            </a:r>
            <a:r>
              <a:rPr lang="en-US" b="1" dirty="0"/>
              <a:t>user experience</a:t>
            </a:r>
          </a:p>
          <a:p>
            <a:r>
              <a:rPr lang="en-US" dirty="0"/>
              <a:t>Future experiments (&lt; 2 kV)</a:t>
            </a:r>
          </a:p>
          <a:p>
            <a:pPr lvl="1"/>
            <a:r>
              <a:rPr lang="en-US" sz="1800" dirty="0"/>
              <a:t>Limit for high current operation</a:t>
            </a:r>
          </a:p>
          <a:p>
            <a:pPr lvl="1"/>
            <a:r>
              <a:rPr lang="en-US" sz="1800" dirty="0"/>
              <a:t>Influence on (/ controllability of) macro spill structure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CAAF009-185F-4AA6-A0A3-234DCB330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671" y="955881"/>
            <a:ext cx="2304320" cy="153621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C913F3A-A343-4162-8C25-330A1FC9D174}"/>
              </a:ext>
            </a:extLst>
          </p:cNvPr>
          <p:cNvSpPr/>
          <p:nvPr/>
        </p:nvSpPr>
        <p:spPr>
          <a:xfrm>
            <a:off x="7174800" y="1033823"/>
            <a:ext cx="46800" cy="1159789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4C6D03E-E52F-4FC5-9B56-F2E6729DECA9}"/>
              </a:ext>
            </a:extLst>
          </p:cNvPr>
          <p:cNvSpPr txBox="1"/>
          <p:nvPr/>
        </p:nvSpPr>
        <p:spPr>
          <a:xfrm>
            <a:off x="7286171" y="3551693"/>
            <a:ext cx="526686" cy="2616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100" b="1" dirty="0">
                <a:solidFill>
                  <a:srgbClr val="FDBB63"/>
                </a:solidFill>
              </a:rPr>
              <a:t>SCU</a:t>
            </a:r>
            <a:endParaRPr lang="en-US" sz="1100" b="1" dirty="0">
              <a:solidFill>
                <a:srgbClr val="FDBB63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CCDBBDB-95D4-4151-ACFC-4B1508A4E267}"/>
              </a:ext>
            </a:extLst>
          </p:cNvPr>
          <p:cNvSpPr txBox="1"/>
          <p:nvPr/>
        </p:nvSpPr>
        <p:spPr>
          <a:xfrm>
            <a:off x="7271598" y="4233103"/>
            <a:ext cx="526686" cy="2616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100" b="1" dirty="0">
                <a:solidFill>
                  <a:srgbClr val="FDBB63"/>
                </a:solidFill>
              </a:rPr>
              <a:t>SCU</a:t>
            </a:r>
            <a:endParaRPr lang="en-US" sz="1100" b="1" dirty="0">
              <a:solidFill>
                <a:srgbClr val="FDBB63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2D0306C-471F-4F11-A93F-8897327AF6B5}"/>
              </a:ext>
            </a:extLst>
          </p:cNvPr>
          <p:cNvSpPr txBox="1"/>
          <p:nvPr/>
        </p:nvSpPr>
        <p:spPr>
          <a:xfrm>
            <a:off x="7747248" y="3817102"/>
            <a:ext cx="765103" cy="2616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100" b="1" dirty="0">
                <a:solidFill>
                  <a:srgbClr val="FDBB63"/>
                </a:solidFill>
              </a:rPr>
              <a:t>ADDAC</a:t>
            </a:r>
            <a:endParaRPr lang="en-US" sz="1100" b="1" dirty="0">
              <a:solidFill>
                <a:srgbClr val="FDBB63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C9E0F40-03D0-4595-9830-4BD33EE6F59E}"/>
              </a:ext>
            </a:extLst>
          </p:cNvPr>
          <p:cNvSpPr txBox="1"/>
          <p:nvPr/>
        </p:nvSpPr>
        <p:spPr>
          <a:xfrm>
            <a:off x="8129800" y="4233103"/>
            <a:ext cx="743738" cy="2616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100" b="1" dirty="0">
                <a:solidFill>
                  <a:srgbClr val="FDBB63"/>
                </a:solidFill>
              </a:rPr>
              <a:t>SPS-IO</a:t>
            </a:r>
            <a:endParaRPr lang="en-US" sz="1100" b="1" dirty="0">
              <a:solidFill>
                <a:srgbClr val="FDBB63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F4909D-AA8B-49B0-AD90-06B8D26B5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4240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DDDD32-55E3-429C-B68E-B630F8A20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Compression</a:t>
            </a:r>
            <a:br>
              <a:rPr lang="en-US" dirty="0"/>
            </a:br>
            <a:r>
              <a:rPr lang="en-US" dirty="0"/>
              <a:t>Background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006961-AD22-4B61-B57A-1F7E8A181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Batch Compression defined </a:t>
            </a:r>
            <a:br>
              <a:rPr lang="en-US" dirty="0"/>
            </a:br>
            <a:r>
              <a:rPr lang="en-US" dirty="0"/>
              <a:t>for SIS100 Proton Cycle </a:t>
            </a:r>
            <a:br>
              <a:rPr lang="en-US" dirty="0"/>
            </a:br>
            <a:r>
              <a:rPr lang="en-US" dirty="0"/>
              <a:t>in „SIS100 Cycles“</a:t>
            </a:r>
          </a:p>
          <a:p>
            <a:r>
              <a:rPr lang="en-US" dirty="0"/>
              <a:t>Aim of experiment</a:t>
            </a:r>
          </a:p>
          <a:p>
            <a:pPr lvl="1"/>
            <a:r>
              <a:rPr lang="en-US" sz="1800" b="1" dirty="0"/>
              <a:t>First Batch Compression</a:t>
            </a:r>
            <a:br>
              <a:rPr lang="en-US" sz="1800" b="1" dirty="0"/>
            </a:br>
            <a:r>
              <a:rPr lang="en-US" sz="1800" b="1" dirty="0"/>
              <a:t> @ GSI</a:t>
            </a:r>
          </a:p>
          <a:p>
            <a:pPr lvl="1"/>
            <a:r>
              <a:rPr lang="en-US" sz="1800" dirty="0"/>
              <a:t>Test case for SIS100</a:t>
            </a:r>
          </a:p>
          <a:p>
            <a:pPr lvl="1"/>
            <a:r>
              <a:rPr lang="en-US" sz="1800" dirty="0"/>
              <a:t>Not relevant for operation </a:t>
            </a:r>
            <a:br>
              <a:rPr lang="en-US" sz="1800" dirty="0"/>
            </a:br>
            <a:r>
              <a:rPr lang="en-US" sz="1800" dirty="0"/>
              <a:t>@ SIS18 (due to limitations)</a:t>
            </a:r>
          </a:p>
          <a:p>
            <a:r>
              <a:rPr lang="en-US" dirty="0"/>
              <a:t>July 9</a:t>
            </a:r>
            <a:r>
              <a:rPr lang="en-US" baseline="30000" dirty="0"/>
              <a:t>th</a:t>
            </a:r>
            <a:r>
              <a:rPr lang="en-US" dirty="0"/>
              <a:t> ’25 night shift, </a:t>
            </a:r>
            <a:r>
              <a:rPr lang="en-US" baseline="30000" dirty="0"/>
              <a:t>238</a:t>
            </a:r>
            <a:r>
              <a:rPr lang="en-US" dirty="0"/>
              <a:t>U</a:t>
            </a:r>
            <a:r>
              <a:rPr lang="en-US" baseline="30000" dirty="0"/>
              <a:t>73+</a:t>
            </a:r>
            <a:endParaRPr lang="en-US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F790F2-92EF-40DC-9BF1-34F4E24E63C8}"/>
              </a:ext>
            </a:extLst>
          </p:cNvPr>
          <p:cNvPicPr/>
          <p:nvPr/>
        </p:nvPicPr>
        <p:blipFill rotWithShape="1">
          <a:blip r:embed="rId2"/>
          <a:srcRect t="6634" b="376"/>
          <a:stretch/>
        </p:blipFill>
        <p:spPr>
          <a:xfrm rot="10800000">
            <a:off x="4170555" y="1074312"/>
            <a:ext cx="4655809" cy="3218908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602431-58C6-40A5-B9AF-1407AAA23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2756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62EB549A-26D9-4A24-8EBD-82F297F48E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Pattern prepared by H. Liebermann</a:t>
                </a:r>
              </a:p>
              <a:p>
                <a:r>
                  <a:rPr lang="en-US" dirty="0"/>
                  <a:t>Beam centered </a:t>
                </a:r>
              </a:p>
              <a:p>
                <a:r>
                  <a:rPr lang="en-US" dirty="0"/>
                  <a:t>Limitations (max.):</a:t>
                </a:r>
                <a:endParaRPr lang="en-US" baseline="30000" dirty="0"/>
              </a:p>
              <a:p>
                <a:pPr lvl="1"/>
                <a:r>
                  <a:rPr lang="en-US" sz="1800" dirty="0"/>
                  <a:t>28 kV @ h=4</a:t>
                </a:r>
              </a:p>
              <a:p>
                <a:pPr lvl="1"/>
                <a:r>
                  <a:rPr lang="en-US" sz="1800" dirty="0"/>
                  <a:t>2.7 MHz @ h=3</a:t>
                </a:r>
              </a:p>
              <a:p>
                <a:pPr marL="42862" indent="0">
                  <a:buNone/>
                </a:pPr>
                <a:r>
                  <a:rPr lang="en-US" dirty="0"/>
                  <a:t>     → </a:t>
                </a:r>
                <a:r>
                  <a:rPr lang="en-US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295 MeV/u</a:t>
                </a:r>
              </a:p>
              <a:p>
                <a:pPr lvl="1"/>
                <a:r>
                  <a:rPr lang="en-US" sz="18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only 3 harmonics</a:t>
                </a:r>
                <a:endParaRPr lang="en-US" sz="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During Compression:</a:t>
                </a:r>
              </a:p>
              <a:p>
                <a:r>
                  <a:rPr lang="en-US" dirty="0"/>
                  <a:t>Bucket area ~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Phase and amplitude values </a:t>
                </a:r>
                <a:r>
                  <a:rPr lang="en-US" b="1" dirty="0"/>
                  <a:t>manually set</a:t>
                </a:r>
                <a:r>
                  <a:rPr lang="en-US" dirty="0"/>
                  <a:t> in ParamModi during experiment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62EB549A-26D9-4A24-8EBD-82F297F48E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9" t="-828" b="-23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6B96A500-5927-417C-B34F-926F7697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Compression</a:t>
            </a:r>
            <a:br>
              <a:rPr lang="en-US" dirty="0"/>
            </a:br>
            <a:r>
              <a:rPr lang="en-US" dirty="0"/>
              <a:t>Preparation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4875F84-F766-4ED2-8964-36062B45F02C}"/>
              </a:ext>
            </a:extLst>
          </p:cNvPr>
          <p:cNvGrpSpPr/>
          <p:nvPr/>
        </p:nvGrpSpPr>
        <p:grpSpPr>
          <a:xfrm>
            <a:off x="7537031" y="1793777"/>
            <a:ext cx="1571184" cy="2374640"/>
            <a:chOff x="22548" y="178007"/>
            <a:chExt cx="1372586" cy="2155805"/>
          </a:xfrm>
        </p:grpSpPr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2711B4D5-2A6B-4965-BA9A-6ED5121037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95" y="2064176"/>
              <a:ext cx="0" cy="269636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58" name="Text Box 2">
              <a:extLst>
                <a:ext uri="{FF2B5EF4-FFF2-40B4-BE49-F238E27FC236}">
                  <a16:creationId xmlns:a16="http://schemas.microsoft.com/office/drawing/2014/main" id="{83BA510D-77DD-4B8F-9192-A306808962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80" y="1041368"/>
              <a:ext cx="1129030" cy="2755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tabLst>
                  <a:tab pos="180340" algn="l"/>
                </a:tabLst>
              </a:pPr>
              <a:r>
                <a:rPr lang="en-US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Merging</a:t>
              </a:r>
              <a:endPara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 Box 2">
              <a:extLst>
                <a:ext uri="{FF2B5EF4-FFF2-40B4-BE49-F238E27FC236}">
                  <a16:creationId xmlns:a16="http://schemas.microsoft.com/office/drawing/2014/main" id="{D490F524-89F8-4B85-97B0-D5D2CFB5D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75" y="343336"/>
              <a:ext cx="1343052" cy="4508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tabLst>
                  <a:tab pos="180340" algn="l"/>
                </a:tabLst>
              </a:pPr>
              <a:r>
                <a:rPr lang="de-DE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Batch </a:t>
              </a:r>
              <a:r>
                <a:rPr lang="de-DE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Compression</a:t>
              </a:r>
              <a:endPara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 Box 2">
              <a:extLst>
                <a:ext uri="{FF2B5EF4-FFF2-40B4-BE49-F238E27FC236}">
                  <a16:creationId xmlns:a16="http://schemas.microsoft.com/office/drawing/2014/main" id="{F5813775-14E5-4488-A083-4FF4BD5F7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38" y="2058221"/>
              <a:ext cx="1129030" cy="2755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tabLst>
                  <a:tab pos="180340" algn="l"/>
                </a:tabLst>
              </a:pPr>
              <a:r>
                <a:rPr lang="en-US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Merging</a:t>
              </a:r>
              <a:endPara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 Box 2">
              <a:extLst>
                <a:ext uri="{FF2B5EF4-FFF2-40B4-BE49-F238E27FC236}">
                  <a16:creationId xmlns:a16="http://schemas.microsoft.com/office/drawing/2014/main" id="{AB1A4172-39C1-4916-BFFA-07F6A9EA4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48" y="1465975"/>
              <a:ext cx="1372586" cy="4508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tabLst>
                  <a:tab pos="180340" algn="l"/>
                </a:tabLst>
              </a:pPr>
              <a:r>
                <a:rPr lang="de-DE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Batch </a:t>
              </a:r>
              <a:r>
                <a:rPr lang="de-DE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Compression</a:t>
              </a:r>
              <a:endPara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42FF8898-CDCD-42CB-BCE3-5E6A31D173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95" y="1453530"/>
              <a:ext cx="0" cy="517527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57" name="Gerade Verbindung mit Pfeil 56">
              <a:extLst>
                <a:ext uri="{FF2B5EF4-FFF2-40B4-BE49-F238E27FC236}">
                  <a16:creationId xmlns:a16="http://schemas.microsoft.com/office/drawing/2014/main" id="{B08696FE-CFFD-4840-B788-23FE131169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95" y="178007"/>
              <a:ext cx="0" cy="76519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56" name="Gerade Verbindung mit Pfeil 55">
              <a:extLst>
                <a:ext uri="{FF2B5EF4-FFF2-40B4-BE49-F238E27FC236}">
                  <a16:creationId xmlns:a16="http://schemas.microsoft.com/office/drawing/2014/main" id="{5EACC588-939F-49F2-AB0D-AA799B99C9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49" y="1060129"/>
              <a:ext cx="0" cy="276578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A787409D-0520-46CC-BA8D-1D08BE66070D}"/>
              </a:ext>
            </a:extLst>
          </p:cNvPr>
          <p:cNvGrpSpPr/>
          <p:nvPr/>
        </p:nvGrpSpPr>
        <p:grpSpPr>
          <a:xfrm rot="10800000">
            <a:off x="4459084" y="1605504"/>
            <a:ext cx="2844965" cy="2669169"/>
            <a:chOff x="3177411" y="1085354"/>
            <a:chExt cx="4243455" cy="2880792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8CF612FB-0465-4F6F-91D8-B0EAC6145D34}"/>
                </a:ext>
              </a:extLst>
            </p:cNvPr>
            <p:cNvGrpSpPr/>
            <p:nvPr/>
          </p:nvGrpSpPr>
          <p:grpSpPr>
            <a:xfrm>
              <a:off x="3182493" y="1085354"/>
              <a:ext cx="4238373" cy="2880000"/>
              <a:chOff x="0" y="0"/>
              <a:chExt cx="4344670" cy="2422525"/>
            </a:xfrm>
          </p:grpSpPr>
          <p:sp>
            <p:nvSpPr>
              <p:cNvPr id="7" name="Ellipse 262">
                <a:extLst>
                  <a:ext uri="{FF2B5EF4-FFF2-40B4-BE49-F238E27FC236}">
                    <a16:creationId xmlns:a16="http://schemas.microsoft.com/office/drawing/2014/main" id="{87460967-9BEA-4499-B556-3B9C81A04729}"/>
                  </a:ext>
                </a:extLst>
              </p:cNvPr>
              <p:cNvSpPr/>
              <p:nvPr/>
            </p:nvSpPr>
            <p:spPr>
              <a:xfrm>
                <a:off x="3596667" y="498648"/>
                <a:ext cx="719772" cy="215900"/>
              </a:xfrm>
              <a:custGeom>
                <a:avLst/>
                <a:gdLst>
                  <a:gd name="connsiteX0" fmla="*/ 0 w 1210374"/>
                  <a:gd name="connsiteY0" fmla="*/ 90548 h 181096"/>
                  <a:gd name="connsiteX1" fmla="*/ 605187 w 1210374"/>
                  <a:gd name="connsiteY1" fmla="*/ 0 h 181096"/>
                  <a:gd name="connsiteX2" fmla="*/ 1210374 w 1210374"/>
                  <a:gd name="connsiteY2" fmla="*/ 90548 h 181096"/>
                  <a:gd name="connsiteX3" fmla="*/ 605187 w 1210374"/>
                  <a:gd name="connsiteY3" fmla="*/ 181096 h 181096"/>
                  <a:gd name="connsiteX4" fmla="*/ 0 w 1210374"/>
                  <a:gd name="connsiteY4" fmla="*/ 90548 h 181096"/>
                  <a:gd name="connsiteX0" fmla="*/ 605187 w 1301814"/>
                  <a:gd name="connsiteY0" fmla="*/ 181096 h 181988"/>
                  <a:gd name="connsiteX1" fmla="*/ 0 w 1301814"/>
                  <a:gd name="connsiteY1" fmla="*/ 90548 h 181988"/>
                  <a:gd name="connsiteX2" fmla="*/ 605187 w 1301814"/>
                  <a:gd name="connsiteY2" fmla="*/ 0 h 181988"/>
                  <a:gd name="connsiteX3" fmla="*/ 1301814 w 1301814"/>
                  <a:gd name="connsiteY3" fmla="*/ 181988 h 181988"/>
                  <a:gd name="connsiteX0" fmla="*/ 605187 w 605187"/>
                  <a:gd name="connsiteY0" fmla="*/ 181096 h 181096"/>
                  <a:gd name="connsiteX1" fmla="*/ 0 w 605187"/>
                  <a:gd name="connsiteY1" fmla="*/ 90548 h 181096"/>
                  <a:gd name="connsiteX2" fmla="*/ 605187 w 605187"/>
                  <a:gd name="connsiteY2" fmla="*/ 0 h 181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187" h="181096">
                    <a:moveTo>
                      <a:pt x="605187" y="181096"/>
                    </a:moveTo>
                    <a:cubicBezTo>
                      <a:pt x="270951" y="181096"/>
                      <a:pt x="0" y="140556"/>
                      <a:pt x="0" y="90548"/>
                    </a:cubicBezTo>
                    <a:cubicBezTo>
                      <a:pt x="0" y="40540"/>
                      <a:pt x="270951" y="0"/>
                      <a:pt x="605187" y="0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7A791A23-786B-4F22-BF41-216C3FCD57AD}"/>
                  </a:ext>
                </a:extLst>
              </p:cNvPr>
              <p:cNvSpPr/>
              <p:nvPr/>
            </p:nvSpPr>
            <p:spPr>
              <a:xfrm>
                <a:off x="3257550" y="819150"/>
                <a:ext cx="1079500" cy="287655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4BFAE13B-8F56-488A-B730-DACC2DC62CEC}"/>
                  </a:ext>
                </a:extLst>
              </p:cNvPr>
              <p:cNvSpPr/>
              <p:nvPr/>
            </p:nvSpPr>
            <p:spPr>
              <a:xfrm>
                <a:off x="2171700" y="819150"/>
                <a:ext cx="1079500" cy="287655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0" name="Ellipse 265">
                <a:extLst>
                  <a:ext uri="{FF2B5EF4-FFF2-40B4-BE49-F238E27FC236}">
                    <a16:creationId xmlns:a16="http://schemas.microsoft.com/office/drawing/2014/main" id="{73067E65-9583-494D-B8F3-A0C074F85C1D}"/>
                  </a:ext>
                </a:extLst>
              </p:cNvPr>
              <p:cNvSpPr/>
              <p:nvPr/>
            </p:nvSpPr>
            <p:spPr>
              <a:xfrm>
                <a:off x="3247707" y="1192335"/>
                <a:ext cx="1079817" cy="287656"/>
              </a:xfrm>
              <a:custGeom>
                <a:avLst/>
                <a:gdLst>
                  <a:gd name="connsiteX0" fmla="*/ 0 w 1815828"/>
                  <a:gd name="connsiteY0" fmla="*/ 120642 h 241283"/>
                  <a:gd name="connsiteX1" fmla="*/ 907914 w 1815828"/>
                  <a:gd name="connsiteY1" fmla="*/ 0 h 241283"/>
                  <a:gd name="connsiteX2" fmla="*/ 1815828 w 1815828"/>
                  <a:gd name="connsiteY2" fmla="*/ 120642 h 241283"/>
                  <a:gd name="connsiteX3" fmla="*/ 907914 w 1815828"/>
                  <a:gd name="connsiteY3" fmla="*/ 241284 h 241283"/>
                  <a:gd name="connsiteX4" fmla="*/ 0 w 1815828"/>
                  <a:gd name="connsiteY4" fmla="*/ 120642 h 241283"/>
                  <a:gd name="connsiteX0" fmla="*/ 907914 w 1907268"/>
                  <a:gd name="connsiteY0" fmla="*/ 241284 h 241284"/>
                  <a:gd name="connsiteX1" fmla="*/ 0 w 1907268"/>
                  <a:gd name="connsiteY1" fmla="*/ 120642 h 241284"/>
                  <a:gd name="connsiteX2" fmla="*/ 907914 w 1907268"/>
                  <a:gd name="connsiteY2" fmla="*/ 0 h 241284"/>
                  <a:gd name="connsiteX3" fmla="*/ 1907268 w 1907268"/>
                  <a:gd name="connsiteY3" fmla="*/ 212082 h 241284"/>
                  <a:gd name="connsiteX0" fmla="*/ 907914 w 907914"/>
                  <a:gd name="connsiteY0" fmla="*/ 241284 h 241284"/>
                  <a:gd name="connsiteX1" fmla="*/ 0 w 907914"/>
                  <a:gd name="connsiteY1" fmla="*/ 120642 h 241284"/>
                  <a:gd name="connsiteX2" fmla="*/ 907914 w 907914"/>
                  <a:gd name="connsiteY2" fmla="*/ 0 h 241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7914" h="241284">
                    <a:moveTo>
                      <a:pt x="907914" y="241284"/>
                    </a:moveTo>
                    <a:cubicBezTo>
                      <a:pt x="406487" y="241284"/>
                      <a:pt x="0" y="187271"/>
                      <a:pt x="0" y="120642"/>
                    </a:cubicBezTo>
                    <a:cubicBezTo>
                      <a:pt x="0" y="54013"/>
                      <a:pt x="406487" y="0"/>
                      <a:pt x="907914" y="0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5C6FC304-CAC7-41B0-91B8-02556859CC3D}"/>
                  </a:ext>
                </a:extLst>
              </p:cNvPr>
              <p:cNvSpPr/>
              <p:nvPr/>
            </p:nvSpPr>
            <p:spPr>
              <a:xfrm>
                <a:off x="2905125" y="1552575"/>
                <a:ext cx="1439545" cy="359410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04D0FE6C-01E8-40FE-A6BF-7B4279E6597C}"/>
                  </a:ext>
                </a:extLst>
              </p:cNvPr>
              <p:cNvSpPr/>
              <p:nvPr/>
            </p:nvSpPr>
            <p:spPr>
              <a:xfrm>
                <a:off x="1466850" y="1552575"/>
                <a:ext cx="1439545" cy="359410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3" name="Ellipse 268">
                <a:extLst>
                  <a:ext uri="{FF2B5EF4-FFF2-40B4-BE49-F238E27FC236}">
                    <a16:creationId xmlns:a16="http://schemas.microsoft.com/office/drawing/2014/main" id="{2BE32F38-6D94-4D67-BB1F-DE8F3A8A5537}"/>
                  </a:ext>
                </a:extLst>
              </p:cNvPr>
              <p:cNvSpPr/>
              <p:nvPr/>
            </p:nvSpPr>
            <p:spPr>
              <a:xfrm>
                <a:off x="3791585" y="1990724"/>
                <a:ext cx="539750" cy="431801"/>
              </a:xfrm>
              <a:custGeom>
                <a:avLst/>
                <a:gdLst>
                  <a:gd name="connsiteX0" fmla="*/ 0 w 907647"/>
                  <a:gd name="connsiteY0" fmla="*/ 181096 h 362191"/>
                  <a:gd name="connsiteX1" fmla="*/ 453824 w 907647"/>
                  <a:gd name="connsiteY1" fmla="*/ 0 h 362191"/>
                  <a:gd name="connsiteX2" fmla="*/ 907648 w 907647"/>
                  <a:gd name="connsiteY2" fmla="*/ 181096 h 362191"/>
                  <a:gd name="connsiteX3" fmla="*/ 453824 w 907647"/>
                  <a:gd name="connsiteY3" fmla="*/ 362192 h 362191"/>
                  <a:gd name="connsiteX4" fmla="*/ 0 w 907647"/>
                  <a:gd name="connsiteY4" fmla="*/ 181096 h 362191"/>
                  <a:gd name="connsiteX0" fmla="*/ 453824 w 999088"/>
                  <a:gd name="connsiteY0" fmla="*/ 362192 h 362192"/>
                  <a:gd name="connsiteX1" fmla="*/ 0 w 999088"/>
                  <a:gd name="connsiteY1" fmla="*/ 181096 h 362192"/>
                  <a:gd name="connsiteX2" fmla="*/ 453824 w 999088"/>
                  <a:gd name="connsiteY2" fmla="*/ 0 h 362192"/>
                  <a:gd name="connsiteX3" fmla="*/ 999088 w 999088"/>
                  <a:gd name="connsiteY3" fmla="*/ 272536 h 362192"/>
                  <a:gd name="connsiteX0" fmla="*/ 453824 w 453824"/>
                  <a:gd name="connsiteY0" fmla="*/ 362192 h 362192"/>
                  <a:gd name="connsiteX1" fmla="*/ 0 w 453824"/>
                  <a:gd name="connsiteY1" fmla="*/ 181096 h 362192"/>
                  <a:gd name="connsiteX2" fmla="*/ 453824 w 453824"/>
                  <a:gd name="connsiteY2" fmla="*/ 0 h 36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3824" h="362192">
                    <a:moveTo>
                      <a:pt x="453824" y="362192"/>
                    </a:moveTo>
                    <a:cubicBezTo>
                      <a:pt x="203184" y="362192"/>
                      <a:pt x="0" y="281113"/>
                      <a:pt x="0" y="181096"/>
                    </a:cubicBezTo>
                    <a:cubicBezTo>
                      <a:pt x="0" y="81079"/>
                      <a:pt x="203184" y="0"/>
                      <a:pt x="453824" y="0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9DACE36-877A-4ED1-871A-3EB122A23AA8}"/>
                  </a:ext>
                </a:extLst>
              </p:cNvPr>
              <p:cNvSpPr/>
              <p:nvPr/>
            </p:nvSpPr>
            <p:spPr>
              <a:xfrm>
                <a:off x="2715259" y="1990721"/>
                <a:ext cx="1079500" cy="431800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72AA20A-8737-4A95-93AB-9BED08A10650}"/>
                  </a:ext>
                </a:extLst>
              </p:cNvPr>
              <p:cNvSpPr/>
              <p:nvPr/>
            </p:nvSpPr>
            <p:spPr>
              <a:xfrm>
                <a:off x="1629408" y="1990721"/>
                <a:ext cx="1079500" cy="431800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639CBA86-891B-4E2F-83E7-763FDD989675}"/>
                  </a:ext>
                </a:extLst>
              </p:cNvPr>
              <p:cNvGrpSpPr/>
              <p:nvPr/>
            </p:nvGrpSpPr>
            <p:grpSpPr>
              <a:xfrm>
                <a:off x="9525" y="0"/>
                <a:ext cx="1080000" cy="144000"/>
                <a:chOff x="0" y="0"/>
                <a:chExt cx="1080000" cy="144000"/>
              </a:xfrm>
            </p:grpSpPr>
            <p:sp>
              <p:nvSpPr>
                <p:cNvPr id="53" name="Ellipse 52">
                  <a:extLst>
                    <a:ext uri="{FF2B5EF4-FFF2-40B4-BE49-F238E27FC236}">
                      <a16:creationId xmlns:a16="http://schemas.microsoft.com/office/drawing/2014/main" id="{D9A7DDAF-5D8B-4AF9-B9CF-E7F9C0840D1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80000" cy="14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Ellipse 53">
                  <a:extLst>
                    <a:ext uri="{FF2B5EF4-FFF2-40B4-BE49-F238E27FC236}">
                      <a16:creationId xmlns:a16="http://schemas.microsoft.com/office/drawing/2014/main" id="{98AAE3C6-FCFD-4C6C-8CDC-181BA6B60EA5}"/>
                    </a:ext>
                  </a:extLst>
                </p:cNvPr>
                <p:cNvSpPr/>
                <p:nvPr/>
              </p:nvSpPr>
              <p:spPr>
                <a:xfrm>
                  <a:off x="38100" y="19050"/>
                  <a:ext cx="1008000" cy="10800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3EE3D119-FAF1-4C9F-A521-B807C6208C52}"/>
                  </a:ext>
                </a:extLst>
              </p:cNvPr>
              <p:cNvGrpSpPr/>
              <p:nvPr/>
            </p:nvGrpSpPr>
            <p:grpSpPr>
              <a:xfrm>
                <a:off x="1085850" y="0"/>
                <a:ext cx="1080000" cy="144000"/>
                <a:chOff x="0" y="0"/>
                <a:chExt cx="1080000" cy="144000"/>
              </a:xfrm>
            </p:grpSpPr>
            <p:sp>
              <p:nvSpPr>
                <p:cNvPr id="51" name="Ellipse 50">
                  <a:extLst>
                    <a:ext uri="{FF2B5EF4-FFF2-40B4-BE49-F238E27FC236}">
                      <a16:creationId xmlns:a16="http://schemas.microsoft.com/office/drawing/2014/main" id="{02CE5906-4A02-4CF6-9FF3-7C1C7595D3D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80000" cy="14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2" name="Ellipse 51">
                  <a:extLst>
                    <a:ext uri="{FF2B5EF4-FFF2-40B4-BE49-F238E27FC236}">
                      <a16:creationId xmlns:a16="http://schemas.microsoft.com/office/drawing/2014/main" id="{70CE2296-3570-46D1-98FE-B355D5A04077}"/>
                    </a:ext>
                  </a:extLst>
                </p:cNvPr>
                <p:cNvSpPr/>
                <p:nvPr/>
              </p:nvSpPr>
              <p:spPr>
                <a:xfrm>
                  <a:off x="38100" y="19050"/>
                  <a:ext cx="1008000" cy="10800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66578E5D-76FE-44FF-A2AB-D5C5ACE8E5D1}"/>
                  </a:ext>
                </a:extLst>
              </p:cNvPr>
              <p:cNvGrpSpPr/>
              <p:nvPr/>
            </p:nvGrpSpPr>
            <p:grpSpPr>
              <a:xfrm>
                <a:off x="2171700" y="0"/>
                <a:ext cx="1079500" cy="143510"/>
                <a:chOff x="0" y="0"/>
                <a:chExt cx="1080000" cy="144000"/>
              </a:xfrm>
            </p:grpSpPr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68CD0EDB-211B-4AD3-A890-35F45080652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80000" cy="14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0" name="Ellipse 49">
                  <a:extLst>
                    <a:ext uri="{FF2B5EF4-FFF2-40B4-BE49-F238E27FC236}">
                      <a16:creationId xmlns:a16="http://schemas.microsoft.com/office/drawing/2014/main" id="{750693DF-C765-448E-911E-566917D6571F}"/>
                    </a:ext>
                  </a:extLst>
                </p:cNvPr>
                <p:cNvSpPr/>
                <p:nvPr/>
              </p:nvSpPr>
              <p:spPr>
                <a:xfrm>
                  <a:off x="38100" y="19050"/>
                  <a:ext cx="1008000" cy="10800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D6795185-1308-48D9-A81C-39F5F7026172}"/>
                  </a:ext>
                </a:extLst>
              </p:cNvPr>
              <p:cNvGrpSpPr/>
              <p:nvPr/>
            </p:nvGrpSpPr>
            <p:grpSpPr>
              <a:xfrm>
                <a:off x="3257550" y="0"/>
                <a:ext cx="1079500" cy="143510"/>
                <a:chOff x="0" y="0"/>
                <a:chExt cx="1080000" cy="144000"/>
              </a:xfrm>
            </p:grpSpPr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01982480-831F-4F0B-8270-BBB7BABB3C3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80000" cy="14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D7EC9378-66F8-4D3B-884F-C8C5C8115DE7}"/>
                    </a:ext>
                  </a:extLst>
                </p:cNvPr>
                <p:cNvSpPr/>
                <p:nvPr/>
              </p:nvSpPr>
              <p:spPr>
                <a:xfrm>
                  <a:off x="38100" y="19050"/>
                  <a:ext cx="1008000" cy="10800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395AFD88-0830-417C-B1FE-0F80F055C5BC}"/>
                  </a:ext>
                </a:extLst>
              </p:cNvPr>
              <p:cNvGrpSpPr/>
              <p:nvPr/>
            </p:nvGrpSpPr>
            <p:grpSpPr>
              <a:xfrm>
                <a:off x="0" y="257175"/>
                <a:ext cx="2159635" cy="143510"/>
                <a:chOff x="0" y="0"/>
                <a:chExt cx="2159635" cy="143510"/>
              </a:xfrm>
            </p:grpSpPr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F9260779-BF3D-4543-B7E1-E8F38F64242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159635" cy="14351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C83F5C88-A57E-4FF0-9385-DC6A753B7A18}"/>
                    </a:ext>
                  </a:extLst>
                </p:cNvPr>
                <p:cNvSpPr/>
                <p:nvPr/>
              </p:nvSpPr>
              <p:spPr>
                <a:xfrm>
                  <a:off x="38100" y="19050"/>
                  <a:ext cx="2087880" cy="10795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09BC5347-78F6-4BE8-A73A-B63E1520E20F}"/>
                  </a:ext>
                </a:extLst>
              </p:cNvPr>
              <p:cNvGrpSpPr/>
              <p:nvPr/>
            </p:nvGrpSpPr>
            <p:grpSpPr>
              <a:xfrm>
                <a:off x="2171700" y="257175"/>
                <a:ext cx="2159635" cy="143510"/>
                <a:chOff x="0" y="0"/>
                <a:chExt cx="2159635" cy="143510"/>
              </a:xfrm>
            </p:grpSpPr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1324B8A5-C04D-426E-A250-A02A829A7E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159635" cy="14351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B6397A52-C4FC-4464-9B5F-2597546FCA28}"/>
                    </a:ext>
                  </a:extLst>
                </p:cNvPr>
                <p:cNvSpPr/>
                <p:nvPr/>
              </p:nvSpPr>
              <p:spPr>
                <a:xfrm>
                  <a:off x="38100" y="19050"/>
                  <a:ext cx="2087880" cy="10795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4A27E488-4D85-428E-99EF-FFFD3485B670}"/>
                  </a:ext>
                </a:extLst>
              </p:cNvPr>
              <p:cNvGrpSpPr/>
              <p:nvPr/>
            </p:nvGrpSpPr>
            <p:grpSpPr>
              <a:xfrm>
                <a:off x="710594" y="498648"/>
                <a:ext cx="1439545" cy="215900"/>
                <a:chOff x="701069" y="-6177"/>
                <a:chExt cx="1439545" cy="215900"/>
              </a:xfrm>
            </p:grpSpPr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10F7829D-FE06-4D99-BE18-FBAB2F38B059}"/>
                    </a:ext>
                  </a:extLst>
                </p:cNvPr>
                <p:cNvSpPr/>
                <p:nvPr/>
              </p:nvSpPr>
              <p:spPr>
                <a:xfrm>
                  <a:off x="701069" y="-6177"/>
                  <a:ext cx="1439545" cy="2159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4404BB99-9711-43D3-8E2B-600B3D415D32}"/>
                    </a:ext>
                  </a:extLst>
                </p:cNvPr>
                <p:cNvSpPr/>
                <p:nvPr/>
              </p:nvSpPr>
              <p:spPr>
                <a:xfrm>
                  <a:off x="778538" y="35956"/>
                  <a:ext cx="1295400" cy="143511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3" name="Gruppieren 22">
                <a:extLst>
                  <a:ext uri="{FF2B5EF4-FFF2-40B4-BE49-F238E27FC236}">
                    <a16:creationId xmlns:a16="http://schemas.microsoft.com/office/drawing/2014/main" id="{4E8CB7CA-2F0A-4CA8-AF97-4E4264C3EABC}"/>
                  </a:ext>
                </a:extLst>
              </p:cNvPr>
              <p:cNvGrpSpPr/>
              <p:nvPr/>
            </p:nvGrpSpPr>
            <p:grpSpPr>
              <a:xfrm>
                <a:off x="2158394" y="498648"/>
                <a:ext cx="1439545" cy="215900"/>
                <a:chOff x="701069" y="-6177"/>
                <a:chExt cx="1439545" cy="215900"/>
              </a:xfrm>
            </p:grpSpPr>
            <p:sp>
              <p:nvSpPr>
                <p:cNvPr id="39" name="Ellipse 38">
                  <a:extLst>
                    <a:ext uri="{FF2B5EF4-FFF2-40B4-BE49-F238E27FC236}">
                      <a16:creationId xmlns:a16="http://schemas.microsoft.com/office/drawing/2014/main" id="{9F819D98-24B6-4FCE-87AD-A25FA0A753C7}"/>
                    </a:ext>
                  </a:extLst>
                </p:cNvPr>
                <p:cNvSpPr/>
                <p:nvPr/>
              </p:nvSpPr>
              <p:spPr>
                <a:xfrm>
                  <a:off x="701069" y="-6177"/>
                  <a:ext cx="1439545" cy="2159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34D93213-D691-4D46-A613-19A944E7CC7B}"/>
                    </a:ext>
                  </a:extLst>
                </p:cNvPr>
                <p:cNvSpPr/>
                <p:nvPr/>
              </p:nvSpPr>
              <p:spPr>
                <a:xfrm>
                  <a:off x="778538" y="35956"/>
                  <a:ext cx="1295400" cy="143511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F14C8996-23D1-4F8C-AD73-4D9DD4DB51FF}"/>
                  </a:ext>
                </a:extLst>
              </p:cNvPr>
              <p:cNvGrpSpPr/>
              <p:nvPr/>
            </p:nvGrpSpPr>
            <p:grpSpPr>
              <a:xfrm>
                <a:off x="9525" y="819150"/>
                <a:ext cx="3178997" cy="287655"/>
                <a:chOff x="0" y="0"/>
                <a:chExt cx="3178997" cy="287655"/>
              </a:xfrm>
            </p:grpSpPr>
            <p:sp>
              <p:nvSpPr>
                <p:cNvPr id="37" name="Ellipse 36">
                  <a:extLst>
                    <a:ext uri="{FF2B5EF4-FFF2-40B4-BE49-F238E27FC236}">
                      <a16:creationId xmlns:a16="http://schemas.microsoft.com/office/drawing/2014/main" id="{B7B0EF0B-9D70-4F24-B70D-4D686BEFAC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79500" cy="28765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8" name="Ellipse 37">
                  <a:extLst>
                    <a:ext uri="{FF2B5EF4-FFF2-40B4-BE49-F238E27FC236}">
                      <a16:creationId xmlns:a16="http://schemas.microsoft.com/office/drawing/2014/main" id="{BDCC59EC-5088-45AB-8D2A-8A624D9D1FC0}"/>
                    </a:ext>
                  </a:extLst>
                </p:cNvPr>
                <p:cNvSpPr/>
                <p:nvPr/>
              </p:nvSpPr>
              <p:spPr>
                <a:xfrm>
                  <a:off x="2242997" y="28576"/>
                  <a:ext cx="936000" cy="21600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60DA5604-A8F1-4471-AC8D-523A21513F61}"/>
                  </a:ext>
                </a:extLst>
              </p:cNvPr>
              <p:cNvGrpSpPr/>
              <p:nvPr/>
            </p:nvGrpSpPr>
            <p:grpSpPr>
              <a:xfrm>
                <a:off x="1095375" y="819150"/>
                <a:ext cx="1079500" cy="287655"/>
                <a:chOff x="0" y="0"/>
                <a:chExt cx="1079500" cy="287655"/>
              </a:xfrm>
            </p:grpSpPr>
            <p:sp>
              <p:nvSpPr>
                <p:cNvPr id="35" name="Ellipse 34">
                  <a:extLst>
                    <a:ext uri="{FF2B5EF4-FFF2-40B4-BE49-F238E27FC236}">
                      <a16:creationId xmlns:a16="http://schemas.microsoft.com/office/drawing/2014/main" id="{C39E9217-4BD4-4287-B19E-1A43E2C0A04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79500" cy="28765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6" name="Ellipse 35">
                  <a:extLst>
                    <a:ext uri="{FF2B5EF4-FFF2-40B4-BE49-F238E27FC236}">
                      <a16:creationId xmlns:a16="http://schemas.microsoft.com/office/drawing/2014/main" id="{5B2A6341-8259-4FB1-8311-1E2BC1B55C77}"/>
                    </a:ext>
                  </a:extLst>
                </p:cNvPr>
                <p:cNvSpPr/>
                <p:nvPr/>
              </p:nvSpPr>
              <p:spPr>
                <a:xfrm>
                  <a:off x="66675" y="28575"/>
                  <a:ext cx="936000" cy="21600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6" name="Gruppieren 25">
                <a:extLst>
                  <a:ext uri="{FF2B5EF4-FFF2-40B4-BE49-F238E27FC236}">
                    <a16:creationId xmlns:a16="http://schemas.microsoft.com/office/drawing/2014/main" id="{9E6ABB24-5D40-4891-8C33-F518CD35323F}"/>
                  </a:ext>
                </a:extLst>
              </p:cNvPr>
              <p:cNvGrpSpPr/>
              <p:nvPr/>
            </p:nvGrpSpPr>
            <p:grpSpPr>
              <a:xfrm>
                <a:off x="1079224" y="1190625"/>
                <a:ext cx="2159635" cy="287655"/>
                <a:chOff x="1069699" y="0"/>
                <a:chExt cx="2159635" cy="287655"/>
              </a:xfrm>
            </p:grpSpPr>
            <p:sp>
              <p:nvSpPr>
                <p:cNvPr id="33" name="Ellipse 32">
                  <a:extLst>
                    <a:ext uri="{FF2B5EF4-FFF2-40B4-BE49-F238E27FC236}">
                      <a16:creationId xmlns:a16="http://schemas.microsoft.com/office/drawing/2014/main" id="{1AA29F5D-632B-4BBB-BA66-2D95F73C83D4}"/>
                    </a:ext>
                  </a:extLst>
                </p:cNvPr>
                <p:cNvSpPr/>
                <p:nvPr/>
              </p:nvSpPr>
              <p:spPr>
                <a:xfrm>
                  <a:off x="1069699" y="0"/>
                  <a:ext cx="2159635" cy="28765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4" name="Ellipse 33">
                  <a:extLst>
                    <a:ext uri="{FF2B5EF4-FFF2-40B4-BE49-F238E27FC236}">
                      <a16:creationId xmlns:a16="http://schemas.microsoft.com/office/drawing/2014/main" id="{67CF5AF5-B8DD-4343-9CC2-864D64DF6E5B}"/>
                    </a:ext>
                  </a:extLst>
                </p:cNvPr>
                <p:cNvSpPr/>
                <p:nvPr/>
              </p:nvSpPr>
              <p:spPr>
                <a:xfrm>
                  <a:off x="1189948" y="54541"/>
                  <a:ext cx="1943735" cy="179705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D8125D43-E370-4E4C-8EBE-C79451F535AA}"/>
                  </a:ext>
                </a:extLst>
              </p:cNvPr>
              <p:cNvGrpSpPr/>
              <p:nvPr/>
            </p:nvGrpSpPr>
            <p:grpSpPr>
              <a:xfrm>
                <a:off x="19050" y="1552575"/>
                <a:ext cx="2816728" cy="359410"/>
                <a:chOff x="0" y="0"/>
                <a:chExt cx="2816728" cy="359410"/>
              </a:xfrm>
            </p:grpSpPr>
            <p:sp>
              <p:nvSpPr>
                <p:cNvPr id="31" name="Ellipse 30">
                  <a:extLst>
                    <a:ext uri="{FF2B5EF4-FFF2-40B4-BE49-F238E27FC236}">
                      <a16:creationId xmlns:a16="http://schemas.microsoft.com/office/drawing/2014/main" id="{4ED2A4D7-4DE3-4B51-A130-C58C739F30C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439545" cy="35941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2" name="Ellipse 31">
                  <a:extLst>
                    <a:ext uri="{FF2B5EF4-FFF2-40B4-BE49-F238E27FC236}">
                      <a16:creationId xmlns:a16="http://schemas.microsoft.com/office/drawing/2014/main" id="{45FC64DB-D6CA-4413-820A-FCB541F074CE}"/>
                    </a:ext>
                  </a:extLst>
                </p:cNvPr>
                <p:cNvSpPr/>
                <p:nvPr/>
              </p:nvSpPr>
              <p:spPr>
                <a:xfrm>
                  <a:off x="1520728" y="57150"/>
                  <a:ext cx="1296000" cy="25200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CCC8A512-1112-41A1-9689-E3CA3512BAA8}"/>
                  </a:ext>
                </a:extLst>
              </p:cNvPr>
              <p:cNvGrpSpPr/>
              <p:nvPr/>
            </p:nvGrpSpPr>
            <p:grpSpPr>
              <a:xfrm>
                <a:off x="553084" y="1990721"/>
                <a:ext cx="2089313" cy="431800"/>
                <a:chOff x="543559" y="-4"/>
                <a:chExt cx="2089313" cy="431800"/>
              </a:xfrm>
            </p:grpSpPr>
            <p:sp>
              <p:nvSpPr>
                <p:cNvPr id="29" name="Ellipse 28">
                  <a:extLst>
                    <a:ext uri="{FF2B5EF4-FFF2-40B4-BE49-F238E27FC236}">
                      <a16:creationId xmlns:a16="http://schemas.microsoft.com/office/drawing/2014/main" id="{CCC33FF5-A3A8-45B2-9445-7D1E994AB9D5}"/>
                    </a:ext>
                  </a:extLst>
                </p:cNvPr>
                <p:cNvSpPr/>
                <p:nvPr/>
              </p:nvSpPr>
              <p:spPr>
                <a:xfrm>
                  <a:off x="543559" y="-4"/>
                  <a:ext cx="1079500" cy="4318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0" name="Ellipse 29">
                  <a:extLst>
                    <a:ext uri="{FF2B5EF4-FFF2-40B4-BE49-F238E27FC236}">
                      <a16:creationId xmlns:a16="http://schemas.microsoft.com/office/drawing/2014/main" id="{ADD14660-F17F-42BD-9A55-E03CCED37824}"/>
                    </a:ext>
                  </a:extLst>
                </p:cNvPr>
                <p:cNvSpPr/>
                <p:nvPr/>
              </p:nvSpPr>
              <p:spPr>
                <a:xfrm>
                  <a:off x="1696871" y="60035"/>
                  <a:ext cx="936001" cy="32400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sp>
          <p:nvSpPr>
            <p:cNvPr id="63" name="Ellipse 262">
              <a:extLst>
                <a:ext uri="{FF2B5EF4-FFF2-40B4-BE49-F238E27FC236}">
                  <a16:creationId xmlns:a16="http://schemas.microsoft.com/office/drawing/2014/main" id="{E5F25FD0-D9AD-464A-9306-4F3C371BBDBE}"/>
                </a:ext>
              </a:extLst>
            </p:cNvPr>
            <p:cNvSpPr/>
            <p:nvPr/>
          </p:nvSpPr>
          <p:spPr>
            <a:xfrm rot="10800000">
              <a:off x="3177411" y="1674873"/>
              <a:ext cx="702162" cy="256671"/>
            </a:xfrm>
            <a:custGeom>
              <a:avLst/>
              <a:gdLst>
                <a:gd name="connsiteX0" fmla="*/ 0 w 1210374"/>
                <a:gd name="connsiteY0" fmla="*/ 90548 h 181096"/>
                <a:gd name="connsiteX1" fmla="*/ 605187 w 1210374"/>
                <a:gd name="connsiteY1" fmla="*/ 0 h 181096"/>
                <a:gd name="connsiteX2" fmla="*/ 1210374 w 1210374"/>
                <a:gd name="connsiteY2" fmla="*/ 90548 h 181096"/>
                <a:gd name="connsiteX3" fmla="*/ 605187 w 1210374"/>
                <a:gd name="connsiteY3" fmla="*/ 181096 h 181096"/>
                <a:gd name="connsiteX4" fmla="*/ 0 w 1210374"/>
                <a:gd name="connsiteY4" fmla="*/ 90548 h 181096"/>
                <a:gd name="connsiteX0" fmla="*/ 605187 w 1301814"/>
                <a:gd name="connsiteY0" fmla="*/ 181096 h 181988"/>
                <a:gd name="connsiteX1" fmla="*/ 0 w 1301814"/>
                <a:gd name="connsiteY1" fmla="*/ 90548 h 181988"/>
                <a:gd name="connsiteX2" fmla="*/ 605187 w 1301814"/>
                <a:gd name="connsiteY2" fmla="*/ 0 h 181988"/>
                <a:gd name="connsiteX3" fmla="*/ 1301814 w 1301814"/>
                <a:gd name="connsiteY3" fmla="*/ 181988 h 181988"/>
                <a:gd name="connsiteX0" fmla="*/ 605187 w 605187"/>
                <a:gd name="connsiteY0" fmla="*/ 181096 h 181096"/>
                <a:gd name="connsiteX1" fmla="*/ 0 w 605187"/>
                <a:gd name="connsiteY1" fmla="*/ 90548 h 181096"/>
                <a:gd name="connsiteX2" fmla="*/ 605187 w 605187"/>
                <a:gd name="connsiteY2" fmla="*/ 0 h 18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5187" h="181096">
                  <a:moveTo>
                    <a:pt x="605187" y="181096"/>
                  </a:moveTo>
                  <a:cubicBezTo>
                    <a:pt x="270951" y="181096"/>
                    <a:pt x="0" y="140556"/>
                    <a:pt x="0" y="90548"/>
                  </a:cubicBezTo>
                  <a:cubicBezTo>
                    <a:pt x="0" y="40540"/>
                    <a:pt x="270951" y="0"/>
                    <a:pt x="605187" y="0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4" name="Ellipse 265">
              <a:extLst>
                <a:ext uri="{FF2B5EF4-FFF2-40B4-BE49-F238E27FC236}">
                  <a16:creationId xmlns:a16="http://schemas.microsoft.com/office/drawing/2014/main" id="{543CDE51-E092-4D82-A891-A76EF9ACD095}"/>
                </a:ext>
              </a:extLst>
            </p:cNvPr>
            <p:cNvSpPr/>
            <p:nvPr/>
          </p:nvSpPr>
          <p:spPr>
            <a:xfrm rot="10800000">
              <a:off x="3179420" y="2502852"/>
              <a:ext cx="1053398" cy="341978"/>
            </a:xfrm>
            <a:custGeom>
              <a:avLst/>
              <a:gdLst>
                <a:gd name="connsiteX0" fmla="*/ 0 w 1815828"/>
                <a:gd name="connsiteY0" fmla="*/ 120642 h 241283"/>
                <a:gd name="connsiteX1" fmla="*/ 907914 w 1815828"/>
                <a:gd name="connsiteY1" fmla="*/ 0 h 241283"/>
                <a:gd name="connsiteX2" fmla="*/ 1815828 w 1815828"/>
                <a:gd name="connsiteY2" fmla="*/ 120642 h 241283"/>
                <a:gd name="connsiteX3" fmla="*/ 907914 w 1815828"/>
                <a:gd name="connsiteY3" fmla="*/ 241284 h 241283"/>
                <a:gd name="connsiteX4" fmla="*/ 0 w 1815828"/>
                <a:gd name="connsiteY4" fmla="*/ 120642 h 241283"/>
                <a:gd name="connsiteX0" fmla="*/ 907914 w 1907268"/>
                <a:gd name="connsiteY0" fmla="*/ 241284 h 241284"/>
                <a:gd name="connsiteX1" fmla="*/ 0 w 1907268"/>
                <a:gd name="connsiteY1" fmla="*/ 120642 h 241284"/>
                <a:gd name="connsiteX2" fmla="*/ 907914 w 1907268"/>
                <a:gd name="connsiteY2" fmla="*/ 0 h 241284"/>
                <a:gd name="connsiteX3" fmla="*/ 1907268 w 1907268"/>
                <a:gd name="connsiteY3" fmla="*/ 212082 h 241284"/>
                <a:gd name="connsiteX0" fmla="*/ 907914 w 907914"/>
                <a:gd name="connsiteY0" fmla="*/ 241284 h 241284"/>
                <a:gd name="connsiteX1" fmla="*/ 0 w 907914"/>
                <a:gd name="connsiteY1" fmla="*/ 120642 h 241284"/>
                <a:gd name="connsiteX2" fmla="*/ 907914 w 907914"/>
                <a:gd name="connsiteY2" fmla="*/ 0 h 24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7914" h="241284">
                  <a:moveTo>
                    <a:pt x="907914" y="241284"/>
                  </a:moveTo>
                  <a:cubicBezTo>
                    <a:pt x="406487" y="241284"/>
                    <a:pt x="0" y="187271"/>
                    <a:pt x="0" y="120642"/>
                  </a:cubicBezTo>
                  <a:cubicBezTo>
                    <a:pt x="0" y="54013"/>
                    <a:pt x="406487" y="0"/>
                    <a:pt x="907914" y="0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5" name="Ellipse 268">
              <a:extLst>
                <a:ext uri="{FF2B5EF4-FFF2-40B4-BE49-F238E27FC236}">
                  <a16:creationId xmlns:a16="http://schemas.microsoft.com/office/drawing/2014/main" id="{DBE13E89-ECDD-46F1-A2C1-D374AF959DA8}"/>
                </a:ext>
              </a:extLst>
            </p:cNvPr>
            <p:cNvSpPr/>
            <p:nvPr/>
          </p:nvSpPr>
          <p:spPr>
            <a:xfrm rot="10800000">
              <a:off x="3191340" y="3452803"/>
              <a:ext cx="526544" cy="513343"/>
            </a:xfrm>
            <a:custGeom>
              <a:avLst/>
              <a:gdLst>
                <a:gd name="connsiteX0" fmla="*/ 0 w 907647"/>
                <a:gd name="connsiteY0" fmla="*/ 181096 h 362191"/>
                <a:gd name="connsiteX1" fmla="*/ 453824 w 907647"/>
                <a:gd name="connsiteY1" fmla="*/ 0 h 362191"/>
                <a:gd name="connsiteX2" fmla="*/ 907648 w 907647"/>
                <a:gd name="connsiteY2" fmla="*/ 181096 h 362191"/>
                <a:gd name="connsiteX3" fmla="*/ 453824 w 907647"/>
                <a:gd name="connsiteY3" fmla="*/ 362192 h 362191"/>
                <a:gd name="connsiteX4" fmla="*/ 0 w 907647"/>
                <a:gd name="connsiteY4" fmla="*/ 181096 h 362191"/>
                <a:gd name="connsiteX0" fmla="*/ 453824 w 999088"/>
                <a:gd name="connsiteY0" fmla="*/ 362192 h 362192"/>
                <a:gd name="connsiteX1" fmla="*/ 0 w 999088"/>
                <a:gd name="connsiteY1" fmla="*/ 181096 h 362192"/>
                <a:gd name="connsiteX2" fmla="*/ 453824 w 999088"/>
                <a:gd name="connsiteY2" fmla="*/ 0 h 362192"/>
                <a:gd name="connsiteX3" fmla="*/ 999088 w 999088"/>
                <a:gd name="connsiteY3" fmla="*/ 272536 h 362192"/>
                <a:gd name="connsiteX0" fmla="*/ 453824 w 453824"/>
                <a:gd name="connsiteY0" fmla="*/ 362192 h 362192"/>
                <a:gd name="connsiteX1" fmla="*/ 0 w 453824"/>
                <a:gd name="connsiteY1" fmla="*/ 181096 h 362192"/>
                <a:gd name="connsiteX2" fmla="*/ 453824 w 453824"/>
                <a:gd name="connsiteY2" fmla="*/ 0 h 36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824" h="362192">
                  <a:moveTo>
                    <a:pt x="453824" y="362192"/>
                  </a:moveTo>
                  <a:cubicBezTo>
                    <a:pt x="203184" y="362192"/>
                    <a:pt x="0" y="281113"/>
                    <a:pt x="0" y="181096"/>
                  </a:cubicBezTo>
                  <a:cubicBezTo>
                    <a:pt x="0" y="81079"/>
                    <a:pt x="203184" y="0"/>
                    <a:pt x="453824" y="0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C9F57F-0BD3-4B6C-A3AE-848C47B3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766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62EB549A-26D9-4A24-8EBD-82F297F48E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Pattern prepared by H. Liebermann</a:t>
                </a:r>
              </a:p>
              <a:p>
                <a:r>
                  <a:rPr lang="en-US" dirty="0"/>
                  <a:t>Beam centered </a:t>
                </a:r>
              </a:p>
              <a:p>
                <a:r>
                  <a:rPr lang="en-US" dirty="0"/>
                  <a:t>Limitations (max.):</a:t>
                </a:r>
                <a:endParaRPr lang="en-US" baseline="30000" dirty="0"/>
              </a:p>
              <a:p>
                <a:pPr lvl="1"/>
                <a:r>
                  <a:rPr lang="en-US" sz="1800" dirty="0"/>
                  <a:t>28 kV @ h=4</a:t>
                </a:r>
              </a:p>
              <a:p>
                <a:pPr lvl="1"/>
                <a:r>
                  <a:rPr lang="en-US" sz="1800" dirty="0"/>
                  <a:t>2.7 MHz @ h=3</a:t>
                </a:r>
              </a:p>
              <a:p>
                <a:pPr marL="42862" indent="0">
                  <a:buNone/>
                </a:pPr>
                <a:r>
                  <a:rPr lang="en-US" dirty="0"/>
                  <a:t>     → </a:t>
                </a:r>
                <a:r>
                  <a:rPr lang="en-US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295 MeV/u</a:t>
                </a:r>
              </a:p>
              <a:p>
                <a:pPr lvl="1"/>
                <a:r>
                  <a:rPr lang="en-US" sz="18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only 3 harmonics</a:t>
                </a:r>
                <a:endParaRPr lang="en-US" sz="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During Compression:</a:t>
                </a:r>
              </a:p>
              <a:p>
                <a:r>
                  <a:rPr lang="en-US" dirty="0"/>
                  <a:t>Bucket area ~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Phase and amplitude values </a:t>
                </a:r>
                <a:r>
                  <a:rPr lang="en-US" b="1" dirty="0"/>
                  <a:t>manually set</a:t>
                </a:r>
                <a:r>
                  <a:rPr lang="en-US" dirty="0"/>
                  <a:t> in ParamModi during experiment</a:t>
                </a:r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62EB549A-26D9-4A24-8EBD-82F297F48E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9" t="-828" b="-23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6B96A500-5927-417C-B34F-926F7697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Compression</a:t>
            </a:r>
            <a:br>
              <a:rPr lang="en-US" dirty="0"/>
            </a:br>
            <a:r>
              <a:rPr lang="en-US" dirty="0"/>
              <a:t>Preparation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4875F84-F766-4ED2-8964-36062B45F02C}"/>
              </a:ext>
            </a:extLst>
          </p:cNvPr>
          <p:cNvGrpSpPr/>
          <p:nvPr/>
        </p:nvGrpSpPr>
        <p:grpSpPr>
          <a:xfrm>
            <a:off x="7537031" y="1793777"/>
            <a:ext cx="1571184" cy="2374640"/>
            <a:chOff x="22548" y="178007"/>
            <a:chExt cx="1372586" cy="2155805"/>
          </a:xfrm>
        </p:grpSpPr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2711B4D5-2A6B-4965-BA9A-6ED5121037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95" y="2064176"/>
              <a:ext cx="0" cy="269636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58" name="Text Box 2">
              <a:extLst>
                <a:ext uri="{FF2B5EF4-FFF2-40B4-BE49-F238E27FC236}">
                  <a16:creationId xmlns:a16="http://schemas.microsoft.com/office/drawing/2014/main" id="{83BA510D-77DD-4B8F-9192-A306808962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80" y="1041368"/>
              <a:ext cx="1129030" cy="2755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tabLst>
                  <a:tab pos="180340" algn="l"/>
                </a:tabLst>
              </a:pPr>
              <a:r>
                <a:rPr lang="en-US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Merging</a:t>
              </a:r>
              <a:endPara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 Box 2">
              <a:extLst>
                <a:ext uri="{FF2B5EF4-FFF2-40B4-BE49-F238E27FC236}">
                  <a16:creationId xmlns:a16="http://schemas.microsoft.com/office/drawing/2014/main" id="{D490F524-89F8-4B85-97B0-D5D2CFB5D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75" y="343336"/>
              <a:ext cx="1343052" cy="4508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tabLst>
                  <a:tab pos="180340" algn="l"/>
                </a:tabLst>
              </a:pPr>
              <a:r>
                <a:rPr lang="de-DE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Batch </a:t>
              </a:r>
              <a:r>
                <a:rPr lang="de-DE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Compression</a:t>
              </a:r>
              <a:endPara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 Box 2">
              <a:extLst>
                <a:ext uri="{FF2B5EF4-FFF2-40B4-BE49-F238E27FC236}">
                  <a16:creationId xmlns:a16="http://schemas.microsoft.com/office/drawing/2014/main" id="{F5813775-14E5-4488-A083-4FF4BD5F7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38" y="2058221"/>
              <a:ext cx="1129030" cy="2755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tabLst>
                  <a:tab pos="180340" algn="l"/>
                </a:tabLst>
              </a:pPr>
              <a:r>
                <a:rPr lang="en-US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Merging</a:t>
              </a:r>
              <a:endPara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 Box 2">
              <a:extLst>
                <a:ext uri="{FF2B5EF4-FFF2-40B4-BE49-F238E27FC236}">
                  <a16:creationId xmlns:a16="http://schemas.microsoft.com/office/drawing/2014/main" id="{AB1A4172-39C1-4916-BFFA-07F6A9EA4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48" y="1465975"/>
              <a:ext cx="1372586" cy="4508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tabLst>
                  <a:tab pos="180340" algn="l"/>
                </a:tabLst>
              </a:pPr>
              <a:r>
                <a:rPr lang="de-DE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Batch </a:t>
              </a:r>
              <a:r>
                <a:rPr lang="de-DE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de-DE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ompression</a:t>
              </a:r>
              <a:endPara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2" name="Gerade Verbindung mit Pfeil 61">
              <a:extLst>
                <a:ext uri="{FF2B5EF4-FFF2-40B4-BE49-F238E27FC236}">
                  <a16:creationId xmlns:a16="http://schemas.microsoft.com/office/drawing/2014/main" id="{42FF8898-CDCD-42CB-BCE3-5E6A31D173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95" y="1453530"/>
              <a:ext cx="0" cy="517527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57" name="Gerade Verbindung mit Pfeil 56">
              <a:extLst>
                <a:ext uri="{FF2B5EF4-FFF2-40B4-BE49-F238E27FC236}">
                  <a16:creationId xmlns:a16="http://schemas.microsoft.com/office/drawing/2014/main" id="{B08696FE-CFFD-4840-B788-23FE131169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95" y="178007"/>
              <a:ext cx="0" cy="76519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56" name="Gerade Verbindung mit Pfeil 55">
              <a:extLst>
                <a:ext uri="{FF2B5EF4-FFF2-40B4-BE49-F238E27FC236}">
                  <a16:creationId xmlns:a16="http://schemas.microsoft.com/office/drawing/2014/main" id="{5EACC588-939F-49F2-AB0D-AA799B99C9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49" y="1060129"/>
              <a:ext cx="0" cy="276578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A787409D-0520-46CC-BA8D-1D08BE66070D}"/>
              </a:ext>
            </a:extLst>
          </p:cNvPr>
          <p:cNvGrpSpPr/>
          <p:nvPr/>
        </p:nvGrpSpPr>
        <p:grpSpPr>
          <a:xfrm rot="10800000">
            <a:off x="4459084" y="1605504"/>
            <a:ext cx="2844965" cy="2669169"/>
            <a:chOff x="3177411" y="1085354"/>
            <a:chExt cx="4243455" cy="2880792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8CF612FB-0465-4F6F-91D8-B0EAC6145D34}"/>
                </a:ext>
              </a:extLst>
            </p:cNvPr>
            <p:cNvGrpSpPr/>
            <p:nvPr/>
          </p:nvGrpSpPr>
          <p:grpSpPr>
            <a:xfrm>
              <a:off x="3182493" y="1085354"/>
              <a:ext cx="4238373" cy="2880000"/>
              <a:chOff x="0" y="0"/>
              <a:chExt cx="4344670" cy="2422525"/>
            </a:xfrm>
          </p:grpSpPr>
          <p:sp>
            <p:nvSpPr>
              <p:cNvPr id="7" name="Ellipse 262">
                <a:extLst>
                  <a:ext uri="{FF2B5EF4-FFF2-40B4-BE49-F238E27FC236}">
                    <a16:creationId xmlns:a16="http://schemas.microsoft.com/office/drawing/2014/main" id="{87460967-9BEA-4499-B556-3B9C81A04729}"/>
                  </a:ext>
                </a:extLst>
              </p:cNvPr>
              <p:cNvSpPr/>
              <p:nvPr/>
            </p:nvSpPr>
            <p:spPr>
              <a:xfrm>
                <a:off x="3596667" y="498648"/>
                <a:ext cx="719772" cy="215900"/>
              </a:xfrm>
              <a:custGeom>
                <a:avLst/>
                <a:gdLst>
                  <a:gd name="connsiteX0" fmla="*/ 0 w 1210374"/>
                  <a:gd name="connsiteY0" fmla="*/ 90548 h 181096"/>
                  <a:gd name="connsiteX1" fmla="*/ 605187 w 1210374"/>
                  <a:gd name="connsiteY1" fmla="*/ 0 h 181096"/>
                  <a:gd name="connsiteX2" fmla="*/ 1210374 w 1210374"/>
                  <a:gd name="connsiteY2" fmla="*/ 90548 h 181096"/>
                  <a:gd name="connsiteX3" fmla="*/ 605187 w 1210374"/>
                  <a:gd name="connsiteY3" fmla="*/ 181096 h 181096"/>
                  <a:gd name="connsiteX4" fmla="*/ 0 w 1210374"/>
                  <a:gd name="connsiteY4" fmla="*/ 90548 h 181096"/>
                  <a:gd name="connsiteX0" fmla="*/ 605187 w 1301814"/>
                  <a:gd name="connsiteY0" fmla="*/ 181096 h 181988"/>
                  <a:gd name="connsiteX1" fmla="*/ 0 w 1301814"/>
                  <a:gd name="connsiteY1" fmla="*/ 90548 h 181988"/>
                  <a:gd name="connsiteX2" fmla="*/ 605187 w 1301814"/>
                  <a:gd name="connsiteY2" fmla="*/ 0 h 181988"/>
                  <a:gd name="connsiteX3" fmla="*/ 1301814 w 1301814"/>
                  <a:gd name="connsiteY3" fmla="*/ 181988 h 181988"/>
                  <a:gd name="connsiteX0" fmla="*/ 605187 w 605187"/>
                  <a:gd name="connsiteY0" fmla="*/ 181096 h 181096"/>
                  <a:gd name="connsiteX1" fmla="*/ 0 w 605187"/>
                  <a:gd name="connsiteY1" fmla="*/ 90548 h 181096"/>
                  <a:gd name="connsiteX2" fmla="*/ 605187 w 605187"/>
                  <a:gd name="connsiteY2" fmla="*/ 0 h 181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187" h="181096">
                    <a:moveTo>
                      <a:pt x="605187" y="181096"/>
                    </a:moveTo>
                    <a:cubicBezTo>
                      <a:pt x="270951" y="181096"/>
                      <a:pt x="0" y="140556"/>
                      <a:pt x="0" y="90548"/>
                    </a:cubicBezTo>
                    <a:cubicBezTo>
                      <a:pt x="0" y="40540"/>
                      <a:pt x="270951" y="0"/>
                      <a:pt x="605187" y="0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7A791A23-786B-4F22-BF41-216C3FCD57AD}"/>
                  </a:ext>
                </a:extLst>
              </p:cNvPr>
              <p:cNvSpPr/>
              <p:nvPr/>
            </p:nvSpPr>
            <p:spPr>
              <a:xfrm>
                <a:off x="3257550" y="819150"/>
                <a:ext cx="1079500" cy="287655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4BFAE13B-8F56-488A-B730-DACC2DC62CEC}"/>
                  </a:ext>
                </a:extLst>
              </p:cNvPr>
              <p:cNvSpPr/>
              <p:nvPr/>
            </p:nvSpPr>
            <p:spPr>
              <a:xfrm>
                <a:off x="2171700" y="819150"/>
                <a:ext cx="1079500" cy="287655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0" name="Ellipse 265">
                <a:extLst>
                  <a:ext uri="{FF2B5EF4-FFF2-40B4-BE49-F238E27FC236}">
                    <a16:creationId xmlns:a16="http://schemas.microsoft.com/office/drawing/2014/main" id="{73067E65-9583-494D-B8F3-A0C074F85C1D}"/>
                  </a:ext>
                </a:extLst>
              </p:cNvPr>
              <p:cNvSpPr/>
              <p:nvPr/>
            </p:nvSpPr>
            <p:spPr>
              <a:xfrm>
                <a:off x="3247707" y="1192335"/>
                <a:ext cx="1079817" cy="287656"/>
              </a:xfrm>
              <a:custGeom>
                <a:avLst/>
                <a:gdLst>
                  <a:gd name="connsiteX0" fmla="*/ 0 w 1815828"/>
                  <a:gd name="connsiteY0" fmla="*/ 120642 h 241283"/>
                  <a:gd name="connsiteX1" fmla="*/ 907914 w 1815828"/>
                  <a:gd name="connsiteY1" fmla="*/ 0 h 241283"/>
                  <a:gd name="connsiteX2" fmla="*/ 1815828 w 1815828"/>
                  <a:gd name="connsiteY2" fmla="*/ 120642 h 241283"/>
                  <a:gd name="connsiteX3" fmla="*/ 907914 w 1815828"/>
                  <a:gd name="connsiteY3" fmla="*/ 241284 h 241283"/>
                  <a:gd name="connsiteX4" fmla="*/ 0 w 1815828"/>
                  <a:gd name="connsiteY4" fmla="*/ 120642 h 241283"/>
                  <a:gd name="connsiteX0" fmla="*/ 907914 w 1907268"/>
                  <a:gd name="connsiteY0" fmla="*/ 241284 h 241284"/>
                  <a:gd name="connsiteX1" fmla="*/ 0 w 1907268"/>
                  <a:gd name="connsiteY1" fmla="*/ 120642 h 241284"/>
                  <a:gd name="connsiteX2" fmla="*/ 907914 w 1907268"/>
                  <a:gd name="connsiteY2" fmla="*/ 0 h 241284"/>
                  <a:gd name="connsiteX3" fmla="*/ 1907268 w 1907268"/>
                  <a:gd name="connsiteY3" fmla="*/ 212082 h 241284"/>
                  <a:gd name="connsiteX0" fmla="*/ 907914 w 907914"/>
                  <a:gd name="connsiteY0" fmla="*/ 241284 h 241284"/>
                  <a:gd name="connsiteX1" fmla="*/ 0 w 907914"/>
                  <a:gd name="connsiteY1" fmla="*/ 120642 h 241284"/>
                  <a:gd name="connsiteX2" fmla="*/ 907914 w 907914"/>
                  <a:gd name="connsiteY2" fmla="*/ 0 h 241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7914" h="241284">
                    <a:moveTo>
                      <a:pt x="907914" y="241284"/>
                    </a:moveTo>
                    <a:cubicBezTo>
                      <a:pt x="406487" y="241284"/>
                      <a:pt x="0" y="187271"/>
                      <a:pt x="0" y="120642"/>
                    </a:cubicBezTo>
                    <a:cubicBezTo>
                      <a:pt x="0" y="54013"/>
                      <a:pt x="406487" y="0"/>
                      <a:pt x="907914" y="0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5C6FC304-CAC7-41B0-91B8-02556859CC3D}"/>
                  </a:ext>
                </a:extLst>
              </p:cNvPr>
              <p:cNvSpPr/>
              <p:nvPr/>
            </p:nvSpPr>
            <p:spPr>
              <a:xfrm>
                <a:off x="2905125" y="1552575"/>
                <a:ext cx="1439545" cy="359410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04D0FE6C-01E8-40FE-A6BF-7B4279E6597C}"/>
                  </a:ext>
                </a:extLst>
              </p:cNvPr>
              <p:cNvSpPr/>
              <p:nvPr/>
            </p:nvSpPr>
            <p:spPr>
              <a:xfrm>
                <a:off x="1466850" y="1552575"/>
                <a:ext cx="1439545" cy="359410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3" name="Ellipse 268">
                <a:extLst>
                  <a:ext uri="{FF2B5EF4-FFF2-40B4-BE49-F238E27FC236}">
                    <a16:creationId xmlns:a16="http://schemas.microsoft.com/office/drawing/2014/main" id="{2BE32F38-6D94-4D67-BB1F-DE8F3A8A5537}"/>
                  </a:ext>
                </a:extLst>
              </p:cNvPr>
              <p:cNvSpPr/>
              <p:nvPr/>
            </p:nvSpPr>
            <p:spPr>
              <a:xfrm>
                <a:off x="3791585" y="1990724"/>
                <a:ext cx="539750" cy="431801"/>
              </a:xfrm>
              <a:custGeom>
                <a:avLst/>
                <a:gdLst>
                  <a:gd name="connsiteX0" fmla="*/ 0 w 907647"/>
                  <a:gd name="connsiteY0" fmla="*/ 181096 h 362191"/>
                  <a:gd name="connsiteX1" fmla="*/ 453824 w 907647"/>
                  <a:gd name="connsiteY1" fmla="*/ 0 h 362191"/>
                  <a:gd name="connsiteX2" fmla="*/ 907648 w 907647"/>
                  <a:gd name="connsiteY2" fmla="*/ 181096 h 362191"/>
                  <a:gd name="connsiteX3" fmla="*/ 453824 w 907647"/>
                  <a:gd name="connsiteY3" fmla="*/ 362192 h 362191"/>
                  <a:gd name="connsiteX4" fmla="*/ 0 w 907647"/>
                  <a:gd name="connsiteY4" fmla="*/ 181096 h 362191"/>
                  <a:gd name="connsiteX0" fmla="*/ 453824 w 999088"/>
                  <a:gd name="connsiteY0" fmla="*/ 362192 h 362192"/>
                  <a:gd name="connsiteX1" fmla="*/ 0 w 999088"/>
                  <a:gd name="connsiteY1" fmla="*/ 181096 h 362192"/>
                  <a:gd name="connsiteX2" fmla="*/ 453824 w 999088"/>
                  <a:gd name="connsiteY2" fmla="*/ 0 h 362192"/>
                  <a:gd name="connsiteX3" fmla="*/ 999088 w 999088"/>
                  <a:gd name="connsiteY3" fmla="*/ 272536 h 362192"/>
                  <a:gd name="connsiteX0" fmla="*/ 453824 w 453824"/>
                  <a:gd name="connsiteY0" fmla="*/ 362192 h 362192"/>
                  <a:gd name="connsiteX1" fmla="*/ 0 w 453824"/>
                  <a:gd name="connsiteY1" fmla="*/ 181096 h 362192"/>
                  <a:gd name="connsiteX2" fmla="*/ 453824 w 453824"/>
                  <a:gd name="connsiteY2" fmla="*/ 0 h 36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3824" h="362192">
                    <a:moveTo>
                      <a:pt x="453824" y="362192"/>
                    </a:moveTo>
                    <a:cubicBezTo>
                      <a:pt x="203184" y="362192"/>
                      <a:pt x="0" y="281113"/>
                      <a:pt x="0" y="181096"/>
                    </a:cubicBezTo>
                    <a:cubicBezTo>
                      <a:pt x="0" y="81079"/>
                      <a:pt x="203184" y="0"/>
                      <a:pt x="453824" y="0"/>
                    </a:cubicBezTo>
                  </a:path>
                </a:pathLst>
              </a:cu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9DACE36-877A-4ED1-871A-3EB122A23AA8}"/>
                  </a:ext>
                </a:extLst>
              </p:cNvPr>
              <p:cNvSpPr/>
              <p:nvPr/>
            </p:nvSpPr>
            <p:spPr>
              <a:xfrm>
                <a:off x="2715259" y="1990721"/>
                <a:ext cx="1079500" cy="431800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72AA20A-8737-4A95-93AB-9BED08A10650}"/>
                  </a:ext>
                </a:extLst>
              </p:cNvPr>
              <p:cNvSpPr/>
              <p:nvPr/>
            </p:nvSpPr>
            <p:spPr>
              <a:xfrm>
                <a:off x="1629408" y="1990721"/>
                <a:ext cx="1079500" cy="431800"/>
              </a:xfrm>
              <a:prstGeom prst="ellips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639CBA86-891B-4E2F-83E7-763FDD989675}"/>
                  </a:ext>
                </a:extLst>
              </p:cNvPr>
              <p:cNvGrpSpPr/>
              <p:nvPr/>
            </p:nvGrpSpPr>
            <p:grpSpPr>
              <a:xfrm>
                <a:off x="9525" y="0"/>
                <a:ext cx="1080000" cy="144000"/>
                <a:chOff x="0" y="0"/>
                <a:chExt cx="1080000" cy="144000"/>
              </a:xfrm>
            </p:grpSpPr>
            <p:sp>
              <p:nvSpPr>
                <p:cNvPr id="53" name="Ellipse 52">
                  <a:extLst>
                    <a:ext uri="{FF2B5EF4-FFF2-40B4-BE49-F238E27FC236}">
                      <a16:creationId xmlns:a16="http://schemas.microsoft.com/office/drawing/2014/main" id="{D9A7DDAF-5D8B-4AF9-B9CF-E7F9C0840D1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80000" cy="14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Ellipse 53">
                  <a:extLst>
                    <a:ext uri="{FF2B5EF4-FFF2-40B4-BE49-F238E27FC236}">
                      <a16:creationId xmlns:a16="http://schemas.microsoft.com/office/drawing/2014/main" id="{98AAE3C6-FCFD-4C6C-8CDC-181BA6B60EA5}"/>
                    </a:ext>
                  </a:extLst>
                </p:cNvPr>
                <p:cNvSpPr/>
                <p:nvPr/>
              </p:nvSpPr>
              <p:spPr>
                <a:xfrm>
                  <a:off x="38100" y="19050"/>
                  <a:ext cx="1008000" cy="10800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3EE3D119-FAF1-4C9F-A521-B807C6208C52}"/>
                  </a:ext>
                </a:extLst>
              </p:cNvPr>
              <p:cNvGrpSpPr/>
              <p:nvPr/>
            </p:nvGrpSpPr>
            <p:grpSpPr>
              <a:xfrm>
                <a:off x="1085850" y="0"/>
                <a:ext cx="1080000" cy="144000"/>
                <a:chOff x="0" y="0"/>
                <a:chExt cx="1080000" cy="144000"/>
              </a:xfrm>
            </p:grpSpPr>
            <p:sp>
              <p:nvSpPr>
                <p:cNvPr id="51" name="Ellipse 50">
                  <a:extLst>
                    <a:ext uri="{FF2B5EF4-FFF2-40B4-BE49-F238E27FC236}">
                      <a16:creationId xmlns:a16="http://schemas.microsoft.com/office/drawing/2014/main" id="{02CE5906-4A02-4CF6-9FF3-7C1C7595D3D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80000" cy="14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2" name="Ellipse 51">
                  <a:extLst>
                    <a:ext uri="{FF2B5EF4-FFF2-40B4-BE49-F238E27FC236}">
                      <a16:creationId xmlns:a16="http://schemas.microsoft.com/office/drawing/2014/main" id="{70CE2296-3570-46D1-98FE-B355D5A04077}"/>
                    </a:ext>
                  </a:extLst>
                </p:cNvPr>
                <p:cNvSpPr/>
                <p:nvPr/>
              </p:nvSpPr>
              <p:spPr>
                <a:xfrm>
                  <a:off x="38100" y="19050"/>
                  <a:ext cx="1008000" cy="10800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66578E5D-76FE-44FF-A2AB-D5C5ACE8E5D1}"/>
                  </a:ext>
                </a:extLst>
              </p:cNvPr>
              <p:cNvGrpSpPr/>
              <p:nvPr/>
            </p:nvGrpSpPr>
            <p:grpSpPr>
              <a:xfrm>
                <a:off x="2171700" y="0"/>
                <a:ext cx="1079500" cy="143510"/>
                <a:chOff x="0" y="0"/>
                <a:chExt cx="1080000" cy="144000"/>
              </a:xfrm>
            </p:grpSpPr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68CD0EDB-211B-4AD3-A890-35F45080652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80000" cy="14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50" name="Ellipse 49">
                  <a:extLst>
                    <a:ext uri="{FF2B5EF4-FFF2-40B4-BE49-F238E27FC236}">
                      <a16:creationId xmlns:a16="http://schemas.microsoft.com/office/drawing/2014/main" id="{750693DF-C765-448E-911E-566917D6571F}"/>
                    </a:ext>
                  </a:extLst>
                </p:cNvPr>
                <p:cNvSpPr/>
                <p:nvPr/>
              </p:nvSpPr>
              <p:spPr>
                <a:xfrm>
                  <a:off x="38100" y="19050"/>
                  <a:ext cx="1008000" cy="10800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D6795185-1308-48D9-A81C-39F5F7026172}"/>
                  </a:ext>
                </a:extLst>
              </p:cNvPr>
              <p:cNvGrpSpPr/>
              <p:nvPr/>
            </p:nvGrpSpPr>
            <p:grpSpPr>
              <a:xfrm>
                <a:off x="3257550" y="0"/>
                <a:ext cx="1079500" cy="143510"/>
                <a:chOff x="0" y="0"/>
                <a:chExt cx="1080000" cy="144000"/>
              </a:xfrm>
            </p:grpSpPr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01982480-831F-4F0B-8270-BBB7BABB3C3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80000" cy="1440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D7EC9378-66F8-4D3B-884F-C8C5C8115DE7}"/>
                    </a:ext>
                  </a:extLst>
                </p:cNvPr>
                <p:cNvSpPr/>
                <p:nvPr/>
              </p:nvSpPr>
              <p:spPr>
                <a:xfrm>
                  <a:off x="38100" y="19050"/>
                  <a:ext cx="1008000" cy="10800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395AFD88-0830-417C-B1FE-0F80F055C5BC}"/>
                  </a:ext>
                </a:extLst>
              </p:cNvPr>
              <p:cNvGrpSpPr/>
              <p:nvPr/>
            </p:nvGrpSpPr>
            <p:grpSpPr>
              <a:xfrm>
                <a:off x="0" y="257175"/>
                <a:ext cx="2159635" cy="143510"/>
                <a:chOff x="0" y="0"/>
                <a:chExt cx="2159635" cy="143510"/>
              </a:xfrm>
            </p:grpSpPr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F9260779-BF3D-4543-B7E1-E8F38F64242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159635" cy="14351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C83F5C88-A57E-4FF0-9385-DC6A753B7A18}"/>
                    </a:ext>
                  </a:extLst>
                </p:cNvPr>
                <p:cNvSpPr/>
                <p:nvPr/>
              </p:nvSpPr>
              <p:spPr>
                <a:xfrm>
                  <a:off x="38100" y="19050"/>
                  <a:ext cx="2087880" cy="10795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09BC5347-78F6-4BE8-A73A-B63E1520E20F}"/>
                  </a:ext>
                </a:extLst>
              </p:cNvPr>
              <p:cNvGrpSpPr/>
              <p:nvPr/>
            </p:nvGrpSpPr>
            <p:grpSpPr>
              <a:xfrm>
                <a:off x="2171700" y="257175"/>
                <a:ext cx="2159635" cy="143510"/>
                <a:chOff x="0" y="0"/>
                <a:chExt cx="2159635" cy="143510"/>
              </a:xfrm>
            </p:grpSpPr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1324B8A5-C04D-426E-A250-A02A829A7E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159635" cy="14351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B6397A52-C4FC-4464-9B5F-2597546FCA28}"/>
                    </a:ext>
                  </a:extLst>
                </p:cNvPr>
                <p:cNvSpPr/>
                <p:nvPr/>
              </p:nvSpPr>
              <p:spPr>
                <a:xfrm>
                  <a:off x="38100" y="19050"/>
                  <a:ext cx="2087880" cy="10795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4A27E488-4D85-428E-99EF-FFFD3485B670}"/>
                  </a:ext>
                </a:extLst>
              </p:cNvPr>
              <p:cNvGrpSpPr/>
              <p:nvPr/>
            </p:nvGrpSpPr>
            <p:grpSpPr>
              <a:xfrm>
                <a:off x="710594" y="498648"/>
                <a:ext cx="1439545" cy="215900"/>
                <a:chOff x="701069" y="-6177"/>
                <a:chExt cx="1439545" cy="215900"/>
              </a:xfrm>
            </p:grpSpPr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10F7829D-FE06-4D99-BE18-FBAB2F38B059}"/>
                    </a:ext>
                  </a:extLst>
                </p:cNvPr>
                <p:cNvSpPr/>
                <p:nvPr/>
              </p:nvSpPr>
              <p:spPr>
                <a:xfrm>
                  <a:off x="701069" y="-6177"/>
                  <a:ext cx="1439545" cy="2159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4404BB99-9711-43D3-8E2B-600B3D415D32}"/>
                    </a:ext>
                  </a:extLst>
                </p:cNvPr>
                <p:cNvSpPr/>
                <p:nvPr/>
              </p:nvSpPr>
              <p:spPr>
                <a:xfrm>
                  <a:off x="778538" y="35956"/>
                  <a:ext cx="1295400" cy="143511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3" name="Gruppieren 22">
                <a:extLst>
                  <a:ext uri="{FF2B5EF4-FFF2-40B4-BE49-F238E27FC236}">
                    <a16:creationId xmlns:a16="http://schemas.microsoft.com/office/drawing/2014/main" id="{4E8CB7CA-2F0A-4CA8-AF97-4E4264C3EABC}"/>
                  </a:ext>
                </a:extLst>
              </p:cNvPr>
              <p:cNvGrpSpPr/>
              <p:nvPr/>
            </p:nvGrpSpPr>
            <p:grpSpPr>
              <a:xfrm>
                <a:off x="2158394" y="498648"/>
                <a:ext cx="1439545" cy="215900"/>
                <a:chOff x="701069" y="-6177"/>
                <a:chExt cx="1439545" cy="215900"/>
              </a:xfrm>
            </p:grpSpPr>
            <p:sp>
              <p:nvSpPr>
                <p:cNvPr id="39" name="Ellipse 38">
                  <a:extLst>
                    <a:ext uri="{FF2B5EF4-FFF2-40B4-BE49-F238E27FC236}">
                      <a16:creationId xmlns:a16="http://schemas.microsoft.com/office/drawing/2014/main" id="{9F819D98-24B6-4FCE-87AD-A25FA0A753C7}"/>
                    </a:ext>
                  </a:extLst>
                </p:cNvPr>
                <p:cNvSpPr/>
                <p:nvPr/>
              </p:nvSpPr>
              <p:spPr>
                <a:xfrm>
                  <a:off x="701069" y="-6177"/>
                  <a:ext cx="1439545" cy="2159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34D93213-D691-4D46-A613-19A944E7CC7B}"/>
                    </a:ext>
                  </a:extLst>
                </p:cNvPr>
                <p:cNvSpPr/>
                <p:nvPr/>
              </p:nvSpPr>
              <p:spPr>
                <a:xfrm>
                  <a:off x="778538" y="35956"/>
                  <a:ext cx="1295400" cy="143511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F14C8996-23D1-4F8C-AD73-4D9DD4DB51FF}"/>
                  </a:ext>
                </a:extLst>
              </p:cNvPr>
              <p:cNvGrpSpPr/>
              <p:nvPr/>
            </p:nvGrpSpPr>
            <p:grpSpPr>
              <a:xfrm>
                <a:off x="9525" y="819150"/>
                <a:ext cx="3178997" cy="287655"/>
                <a:chOff x="0" y="0"/>
                <a:chExt cx="3178997" cy="287655"/>
              </a:xfrm>
            </p:grpSpPr>
            <p:sp>
              <p:nvSpPr>
                <p:cNvPr id="37" name="Ellipse 36">
                  <a:extLst>
                    <a:ext uri="{FF2B5EF4-FFF2-40B4-BE49-F238E27FC236}">
                      <a16:creationId xmlns:a16="http://schemas.microsoft.com/office/drawing/2014/main" id="{B7B0EF0B-9D70-4F24-B70D-4D686BEFAC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79500" cy="28765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8" name="Ellipse 37">
                  <a:extLst>
                    <a:ext uri="{FF2B5EF4-FFF2-40B4-BE49-F238E27FC236}">
                      <a16:creationId xmlns:a16="http://schemas.microsoft.com/office/drawing/2014/main" id="{BDCC59EC-5088-45AB-8D2A-8A624D9D1FC0}"/>
                    </a:ext>
                  </a:extLst>
                </p:cNvPr>
                <p:cNvSpPr/>
                <p:nvPr/>
              </p:nvSpPr>
              <p:spPr>
                <a:xfrm>
                  <a:off x="2242997" y="28576"/>
                  <a:ext cx="936000" cy="21600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60DA5604-A8F1-4471-AC8D-523A21513F61}"/>
                  </a:ext>
                </a:extLst>
              </p:cNvPr>
              <p:cNvGrpSpPr/>
              <p:nvPr/>
            </p:nvGrpSpPr>
            <p:grpSpPr>
              <a:xfrm>
                <a:off x="1095375" y="819150"/>
                <a:ext cx="1079500" cy="287655"/>
                <a:chOff x="0" y="0"/>
                <a:chExt cx="1079500" cy="287655"/>
              </a:xfrm>
            </p:grpSpPr>
            <p:sp>
              <p:nvSpPr>
                <p:cNvPr id="35" name="Ellipse 34">
                  <a:extLst>
                    <a:ext uri="{FF2B5EF4-FFF2-40B4-BE49-F238E27FC236}">
                      <a16:creationId xmlns:a16="http://schemas.microsoft.com/office/drawing/2014/main" id="{C39E9217-4BD4-4287-B19E-1A43E2C0A04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79500" cy="28765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6" name="Ellipse 35">
                  <a:extLst>
                    <a:ext uri="{FF2B5EF4-FFF2-40B4-BE49-F238E27FC236}">
                      <a16:creationId xmlns:a16="http://schemas.microsoft.com/office/drawing/2014/main" id="{5B2A6341-8259-4FB1-8311-1E2BC1B55C77}"/>
                    </a:ext>
                  </a:extLst>
                </p:cNvPr>
                <p:cNvSpPr/>
                <p:nvPr/>
              </p:nvSpPr>
              <p:spPr>
                <a:xfrm>
                  <a:off x="66675" y="28575"/>
                  <a:ext cx="936000" cy="21600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6" name="Gruppieren 25">
                <a:extLst>
                  <a:ext uri="{FF2B5EF4-FFF2-40B4-BE49-F238E27FC236}">
                    <a16:creationId xmlns:a16="http://schemas.microsoft.com/office/drawing/2014/main" id="{9E6ABB24-5D40-4891-8C33-F518CD35323F}"/>
                  </a:ext>
                </a:extLst>
              </p:cNvPr>
              <p:cNvGrpSpPr/>
              <p:nvPr/>
            </p:nvGrpSpPr>
            <p:grpSpPr>
              <a:xfrm>
                <a:off x="1079224" y="1190625"/>
                <a:ext cx="2159635" cy="287655"/>
                <a:chOff x="1069699" y="0"/>
                <a:chExt cx="2159635" cy="287655"/>
              </a:xfrm>
            </p:grpSpPr>
            <p:sp>
              <p:nvSpPr>
                <p:cNvPr id="33" name="Ellipse 32">
                  <a:extLst>
                    <a:ext uri="{FF2B5EF4-FFF2-40B4-BE49-F238E27FC236}">
                      <a16:creationId xmlns:a16="http://schemas.microsoft.com/office/drawing/2014/main" id="{1AA29F5D-632B-4BBB-BA66-2D95F73C83D4}"/>
                    </a:ext>
                  </a:extLst>
                </p:cNvPr>
                <p:cNvSpPr/>
                <p:nvPr/>
              </p:nvSpPr>
              <p:spPr>
                <a:xfrm>
                  <a:off x="1069699" y="0"/>
                  <a:ext cx="2159635" cy="28765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4" name="Ellipse 33">
                  <a:extLst>
                    <a:ext uri="{FF2B5EF4-FFF2-40B4-BE49-F238E27FC236}">
                      <a16:creationId xmlns:a16="http://schemas.microsoft.com/office/drawing/2014/main" id="{67CF5AF5-B8DD-4343-9CC2-864D64DF6E5B}"/>
                    </a:ext>
                  </a:extLst>
                </p:cNvPr>
                <p:cNvSpPr/>
                <p:nvPr/>
              </p:nvSpPr>
              <p:spPr>
                <a:xfrm>
                  <a:off x="1189948" y="54541"/>
                  <a:ext cx="1943735" cy="179705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D8125D43-E370-4E4C-8EBE-C79451F535AA}"/>
                  </a:ext>
                </a:extLst>
              </p:cNvPr>
              <p:cNvGrpSpPr/>
              <p:nvPr/>
            </p:nvGrpSpPr>
            <p:grpSpPr>
              <a:xfrm>
                <a:off x="19050" y="1552575"/>
                <a:ext cx="2816728" cy="359410"/>
                <a:chOff x="0" y="0"/>
                <a:chExt cx="2816728" cy="359410"/>
              </a:xfrm>
            </p:grpSpPr>
            <p:sp>
              <p:nvSpPr>
                <p:cNvPr id="31" name="Ellipse 30">
                  <a:extLst>
                    <a:ext uri="{FF2B5EF4-FFF2-40B4-BE49-F238E27FC236}">
                      <a16:creationId xmlns:a16="http://schemas.microsoft.com/office/drawing/2014/main" id="{4ED2A4D7-4DE3-4B51-A130-C58C739F30C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439545" cy="35941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2" name="Ellipse 31">
                  <a:extLst>
                    <a:ext uri="{FF2B5EF4-FFF2-40B4-BE49-F238E27FC236}">
                      <a16:creationId xmlns:a16="http://schemas.microsoft.com/office/drawing/2014/main" id="{45FC64DB-D6CA-4413-820A-FCB541F074CE}"/>
                    </a:ext>
                  </a:extLst>
                </p:cNvPr>
                <p:cNvSpPr/>
                <p:nvPr/>
              </p:nvSpPr>
              <p:spPr>
                <a:xfrm>
                  <a:off x="1520728" y="57150"/>
                  <a:ext cx="1296000" cy="25200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CCC8A512-1112-41A1-9689-E3CA3512BAA8}"/>
                  </a:ext>
                </a:extLst>
              </p:cNvPr>
              <p:cNvGrpSpPr/>
              <p:nvPr/>
            </p:nvGrpSpPr>
            <p:grpSpPr>
              <a:xfrm>
                <a:off x="553084" y="1990721"/>
                <a:ext cx="2089313" cy="431800"/>
                <a:chOff x="543559" y="-4"/>
                <a:chExt cx="2089313" cy="431800"/>
              </a:xfrm>
            </p:grpSpPr>
            <p:sp>
              <p:nvSpPr>
                <p:cNvPr id="29" name="Ellipse 28">
                  <a:extLst>
                    <a:ext uri="{FF2B5EF4-FFF2-40B4-BE49-F238E27FC236}">
                      <a16:creationId xmlns:a16="http://schemas.microsoft.com/office/drawing/2014/main" id="{CCC33FF5-A3A8-45B2-9445-7D1E994AB9D5}"/>
                    </a:ext>
                  </a:extLst>
                </p:cNvPr>
                <p:cNvSpPr/>
                <p:nvPr/>
              </p:nvSpPr>
              <p:spPr>
                <a:xfrm>
                  <a:off x="543559" y="-4"/>
                  <a:ext cx="1079500" cy="4318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0" name="Ellipse 29">
                  <a:extLst>
                    <a:ext uri="{FF2B5EF4-FFF2-40B4-BE49-F238E27FC236}">
                      <a16:creationId xmlns:a16="http://schemas.microsoft.com/office/drawing/2014/main" id="{ADD14660-F17F-42BD-9A55-E03CCED37824}"/>
                    </a:ext>
                  </a:extLst>
                </p:cNvPr>
                <p:cNvSpPr/>
                <p:nvPr/>
              </p:nvSpPr>
              <p:spPr>
                <a:xfrm>
                  <a:off x="1696871" y="60035"/>
                  <a:ext cx="936001" cy="324000"/>
                </a:xfrm>
                <a:prstGeom prst="ellipse">
                  <a:avLst/>
                </a:prstGeom>
                <a:solidFill>
                  <a:srgbClr val="1F497D">
                    <a:lumMod val="40000"/>
                    <a:lumOff val="60000"/>
                  </a:srgbClr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sp>
          <p:nvSpPr>
            <p:cNvPr id="63" name="Ellipse 262">
              <a:extLst>
                <a:ext uri="{FF2B5EF4-FFF2-40B4-BE49-F238E27FC236}">
                  <a16:creationId xmlns:a16="http://schemas.microsoft.com/office/drawing/2014/main" id="{E5F25FD0-D9AD-464A-9306-4F3C371BBDBE}"/>
                </a:ext>
              </a:extLst>
            </p:cNvPr>
            <p:cNvSpPr/>
            <p:nvPr/>
          </p:nvSpPr>
          <p:spPr>
            <a:xfrm rot="10800000">
              <a:off x="3177411" y="1674873"/>
              <a:ext cx="702162" cy="256671"/>
            </a:xfrm>
            <a:custGeom>
              <a:avLst/>
              <a:gdLst>
                <a:gd name="connsiteX0" fmla="*/ 0 w 1210374"/>
                <a:gd name="connsiteY0" fmla="*/ 90548 h 181096"/>
                <a:gd name="connsiteX1" fmla="*/ 605187 w 1210374"/>
                <a:gd name="connsiteY1" fmla="*/ 0 h 181096"/>
                <a:gd name="connsiteX2" fmla="*/ 1210374 w 1210374"/>
                <a:gd name="connsiteY2" fmla="*/ 90548 h 181096"/>
                <a:gd name="connsiteX3" fmla="*/ 605187 w 1210374"/>
                <a:gd name="connsiteY3" fmla="*/ 181096 h 181096"/>
                <a:gd name="connsiteX4" fmla="*/ 0 w 1210374"/>
                <a:gd name="connsiteY4" fmla="*/ 90548 h 181096"/>
                <a:gd name="connsiteX0" fmla="*/ 605187 w 1301814"/>
                <a:gd name="connsiteY0" fmla="*/ 181096 h 181988"/>
                <a:gd name="connsiteX1" fmla="*/ 0 w 1301814"/>
                <a:gd name="connsiteY1" fmla="*/ 90548 h 181988"/>
                <a:gd name="connsiteX2" fmla="*/ 605187 w 1301814"/>
                <a:gd name="connsiteY2" fmla="*/ 0 h 181988"/>
                <a:gd name="connsiteX3" fmla="*/ 1301814 w 1301814"/>
                <a:gd name="connsiteY3" fmla="*/ 181988 h 181988"/>
                <a:gd name="connsiteX0" fmla="*/ 605187 w 605187"/>
                <a:gd name="connsiteY0" fmla="*/ 181096 h 181096"/>
                <a:gd name="connsiteX1" fmla="*/ 0 w 605187"/>
                <a:gd name="connsiteY1" fmla="*/ 90548 h 181096"/>
                <a:gd name="connsiteX2" fmla="*/ 605187 w 605187"/>
                <a:gd name="connsiteY2" fmla="*/ 0 h 18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5187" h="181096">
                  <a:moveTo>
                    <a:pt x="605187" y="181096"/>
                  </a:moveTo>
                  <a:cubicBezTo>
                    <a:pt x="270951" y="181096"/>
                    <a:pt x="0" y="140556"/>
                    <a:pt x="0" y="90548"/>
                  </a:cubicBezTo>
                  <a:cubicBezTo>
                    <a:pt x="0" y="40540"/>
                    <a:pt x="270951" y="0"/>
                    <a:pt x="605187" y="0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4" name="Ellipse 265">
              <a:extLst>
                <a:ext uri="{FF2B5EF4-FFF2-40B4-BE49-F238E27FC236}">
                  <a16:creationId xmlns:a16="http://schemas.microsoft.com/office/drawing/2014/main" id="{543CDE51-E092-4D82-A891-A76EF9ACD095}"/>
                </a:ext>
              </a:extLst>
            </p:cNvPr>
            <p:cNvSpPr/>
            <p:nvPr/>
          </p:nvSpPr>
          <p:spPr>
            <a:xfrm rot="10800000">
              <a:off x="3179420" y="2502852"/>
              <a:ext cx="1053398" cy="341978"/>
            </a:xfrm>
            <a:custGeom>
              <a:avLst/>
              <a:gdLst>
                <a:gd name="connsiteX0" fmla="*/ 0 w 1815828"/>
                <a:gd name="connsiteY0" fmla="*/ 120642 h 241283"/>
                <a:gd name="connsiteX1" fmla="*/ 907914 w 1815828"/>
                <a:gd name="connsiteY1" fmla="*/ 0 h 241283"/>
                <a:gd name="connsiteX2" fmla="*/ 1815828 w 1815828"/>
                <a:gd name="connsiteY2" fmla="*/ 120642 h 241283"/>
                <a:gd name="connsiteX3" fmla="*/ 907914 w 1815828"/>
                <a:gd name="connsiteY3" fmla="*/ 241284 h 241283"/>
                <a:gd name="connsiteX4" fmla="*/ 0 w 1815828"/>
                <a:gd name="connsiteY4" fmla="*/ 120642 h 241283"/>
                <a:gd name="connsiteX0" fmla="*/ 907914 w 1907268"/>
                <a:gd name="connsiteY0" fmla="*/ 241284 h 241284"/>
                <a:gd name="connsiteX1" fmla="*/ 0 w 1907268"/>
                <a:gd name="connsiteY1" fmla="*/ 120642 h 241284"/>
                <a:gd name="connsiteX2" fmla="*/ 907914 w 1907268"/>
                <a:gd name="connsiteY2" fmla="*/ 0 h 241284"/>
                <a:gd name="connsiteX3" fmla="*/ 1907268 w 1907268"/>
                <a:gd name="connsiteY3" fmla="*/ 212082 h 241284"/>
                <a:gd name="connsiteX0" fmla="*/ 907914 w 907914"/>
                <a:gd name="connsiteY0" fmla="*/ 241284 h 241284"/>
                <a:gd name="connsiteX1" fmla="*/ 0 w 907914"/>
                <a:gd name="connsiteY1" fmla="*/ 120642 h 241284"/>
                <a:gd name="connsiteX2" fmla="*/ 907914 w 907914"/>
                <a:gd name="connsiteY2" fmla="*/ 0 h 24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7914" h="241284">
                  <a:moveTo>
                    <a:pt x="907914" y="241284"/>
                  </a:moveTo>
                  <a:cubicBezTo>
                    <a:pt x="406487" y="241284"/>
                    <a:pt x="0" y="187271"/>
                    <a:pt x="0" y="120642"/>
                  </a:cubicBezTo>
                  <a:cubicBezTo>
                    <a:pt x="0" y="54013"/>
                    <a:pt x="406487" y="0"/>
                    <a:pt x="907914" y="0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5" name="Ellipse 268">
              <a:extLst>
                <a:ext uri="{FF2B5EF4-FFF2-40B4-BE49-F238E27FC236}">
                  <a16:creationId xmlns:a16="http://schemas.microsoft.com/office/drawing/2014/main" id="{DBE13E89-ECDD-46F1-A2C1-D374AF959DA8}"/>
                </a:ext>
              </a:extLst>
            </p:cNvPr>
            <p:cNvSpPr/>
            <p:nvPr/>
          </p:nvSpPr>
          <p:spPr>
            <a:xfrm rot="10800000">
              <a:off x="3191340" y="3452803"/>
              <a:ext cx="526544" cy="513343"/>
            </a:xfrm>
            <a:custGeom>
              <a:avLst/>
              <a:gdLst>
                <a:gd name="connsiteX0" fmla="*/ 0 w 907647"/>
                <a:gd name="connsiteY0" fmla="*/ 181096 h 362191"/>
                <a:gd name="connsiteX1" fmla="*/ 453824 w 907647"/>
                <a:gd name="connsiteY1" fmla="*/ 0 h 362191"/>
                <a:gd name="connsiteX2" fmla="*/ 907648 w 907647"/>
                <a:gd name="connsiteY2" fmla="*/ 181096 h 362191"/>
                <a:gd name="connsiteX3" fmla="*/ 453824 w 907647"/>
                <a:gd name="connsiteY3" fmla="*/ 362192 h 362191"/>
                <a:gd name="connsiteX4" fmla="*/ 0 w 907647"/>
                <a:gd name="connsiteY4" fmla="*/ 181096 h 362191"/>
                <a:gd name="connsiteX0" fmla="*/ 453824 w 999088"/>
                <a:gd name="connsiteY0" fmla="*/ 362192 h 362192"/>
                <a:gd name="connsiteX1" fmla="*/ 0 w 999088"/>
                <a:gd name="connsiteY1" fmla="*/ 181096 h 362192"/>
                <a:gd name="connsiteX2" fmla="*/ 453824 w 999088"/>
                <a:gd name="connsiteY2" fmla="*/ 0 h 362192"/>
                <a:gd name="connsiteX3" fmla="*/ 999088 w 999088"/>
                <a:gd name="connsiteY3" fmla="*/ 272536 h 362192"/>
                <a:gd name="connsiteX0" fmla="*/ 453824 w 453824"/>
                <a:gd name="connsiteY0" fmla="*/ 362192 h 362192"/>
                <a:gd name="connsiteX1" fmla="*/ 0 w 453824"/>
                <a:gd name="connsiteY1" fmla="*/ 181096 h 362192"/>
                <a:gd name="connsiteX2" fmla="*/ 453824 w 453824"/>
                <a:gd name="connsiteY2" fmla="*/ 0 h 36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824" h="362192">
                  <a:moveTo>
                    <a:pt x="453824" y="362192"/>
                  </a:moveTo>
                  <a:cubicBezTo>
                    <a:pt x="203184" y="362192"/>
                    <a:pt x="0" y="281113"/>
                    <a:pt x="0" y="181096"/>
                  </a:cubicBezTo>
                  <a:cubicBezTo>
                    <a:pt x="0" y="81079"/>
                    <a:pt x="203184" y="0"/>
                    <a:pt x="453824" y="0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 Box 2">
                <a:extLst>
                  <a:ext uri="{FF2B5EF4-FFF2-40B4-BE49-F238E27FC236}">
                    <a16:creationId xmlns:a16="http://schemas.microsoft.com/office/drawing/2014/main" id="{BC8330E5-90EF-4FB6-9B3B-E25B823CA0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79562" y="4035163"/>
                <a:ext cx="1697947" cy="327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r">
                  <a:tabLst>
                    <a:tab pos="180340" algn="l"/>
                  </a:tabLst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𝑈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GB" dirty="0"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6" name="Text Box 2">
                <a:extLst>
                  <a:ext uri="{FF2B5EF4-FFF2-40B4-BE49-F238E27FC236}">
                    <a16:creationId xmlns:a16="http://schemas.microsoft.com/office/drawing/2014/main" id="{BC8330E5-90EF-4FB6-9B3B-E25B823CA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9562" y="4035163"/>
                <a:ext cx="1697947" cy="327633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 Box 2">
                <a:extLst>
                  <a:ext uri="{FF2B5EF4-FFF2-40B4-BE49-F238E27FC236}">
                    <a16:creationId xmlns:a16="http://schemas.microsoft.com/office/drawing/2014/main" id="{C98EC76D-6A46-4B34-B967-73BCFFF900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79656" y="3740501"/>
                <a:ext cx="2063688" cy="327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r">
                  <a:tabLst>
                    <a:tab pos="1803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𝑈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GB" dirty="0"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7" name="Text Box 2">
                <a:extLst>
                  <a:ext uri="{FF2B5EF4-FFF2-40B4-BE49-F238E27FC236}">
                    <a16:creationId xmlns:a16="http://schemas.microsoft.com/office/drawing/2014/main" id="{C98EC76D-6A46-4B34-B967-73BCFFF90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9656" y="3740501"/>
                <a:ext cx="2063688" cy="327633"/>
              </a:xfrm>
              <a:prstGeom prst="rect">
                <a:avLst/>
              </a:prstGeom>
              <a:blipFill>
                <a:blip r:embed="rId4"/>
                <a:stretch>
                  <a:fillRect t="-132075" b="-21886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 Box 2">
                <a:extLst>
                  <a:ext uri="{FF2B5EF4-FFF2-40B4-BE49-F238E27FC236}">
                    <a16:creationId xmlns:a16="http://schemas.microsoft.com/office/drawing/2014/main" id="{207FBCDA-E685-432D-9961-2253141E14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356" y="3446730"/>
                <a:ext cx="2063688" cy="327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r">
                  <a:tabLst>
                    <a:tab pos="1803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lang="en-US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𝑈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GB" dirty="0"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5" name="Text Box 2">
                <a:extLst>
                  <a:ext uri="{FF2B5EF4-FFF2-40B4-BE49-F238E27FC236}">
                    <a16:creationId xmlns:a16="http://schemas.microsoft.com/office/drawing/2014/main" id="{207FBCDA-E685-432D-9961-2253141E1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09356" y="3446730"/>
                <a:ext cx="2063688" cy="327633"/>
              </a:xfrm>
              <a:prstGeom prst="rect">
                <a:avLst/>
              </a:prstGeom>
              <a:blipFill>
                <a:blip r:embed="rId5"/>
                <a:stretch>
                  <a:fillRect t="-129630" b="-2129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 Box 2">
                <a:extLst>
                  <a:ext uri="{FF2B5EF4-FFF2-40B4-BE49-F238E27FC236}">
                    <a16:creationId xmlns:a16="http://schemas.microsoft.com/office/drawing/2014/main" id="{CB96D3C2-834D-4969-A19B-5EDE9188A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79562" y="3052870"/>
                <a:ext cx="2063688" cy="327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r">
                  <a:tabLst>
                    <a:tab pos="1803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𝑈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GB" dirty="0"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Text Box 2">
                <a:extLst>
                  <a:ext uri="{FF2B5EF4-FFF2-40B4-BE49-F238E27FC236}">
                    <a16:creationId xmlns:a16="http://schemas.microsoft.com/office/drawing/2014/main" id="{CB96D3C2-834D-4969-A19B-5EDE9188A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9562" y="3052870"/>
                <a:ext cx="2063688" cy="327633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 Box 2">
                <a:extLst>
                  <a:ext uri="{FF2B5EF4-FFF2-40B4-BE49-F238E27FC236}">
                    <a16:creationId xmlns:a16="http://schemas.microsoft.com/office/drawing/2014/main" id="{D234D260-5F93-4683-8A9B-0896220DFA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62505" y="2640681"/>
                <a:ext cx="2063688" cy="327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r">
                  <a:tabLst>
                    <a:tab pos="1803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𝑈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</m:oMath>
                  </m:oMathPara>
                </a14:m>
                <a:endParaRPr lang="en-GB" dirty="0"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7" name="Text Box 2">
                <a:extLst>
                  <a:ext uri="{FF2B5EF4-FFF2-40B4-BE49-F238E27FC236}">
                    <a16:creationId xmlns:a16="http://schemas.microsoft.com/office/drawing/2014/main" id="{D234D260-5F93-4683-8A9B-0896220DF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2505" y="2640681"/>
                <a:ext cx="2063688" cy="327633"/>
              </a:xfrm>
              <a:prstGeom prst="rect">
                <a:avLst/>
              </a:prstGeom>
              <a:blipFill>
                <a:blip r:embed="rId7"/>
                <a:stretch>
                  <a:fillRect b="-740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 Box 2">
                <a:extLst>
                  <a:ext uri="{FF2B5EF4-FFF2-40B4-BE49-F238E27FC236}">
                    <a16:creationId xmlns:a16="http://schemas.microsoft.com/office/drawing/2014/main" id="{A5B828B2-6197-4B8D-BA69-41829528FF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5218" y="2224648"/>
                <a:ext cx="2063688" cy="327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r">
                  <a:tabLst>
                    <a:tab pos="1803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𝑈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GB" dirty="0"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8" name="Text Box 2">
                <a:extLst>
                  <a:ext uri="{FF2B5EF4-FFF2-40B4-BE49-F238E27FC236}">
                    <a16:creationId xmlns:a16="http://schemas.microsoft.com/office/drawing/2014/main" id="{A5B828B2-6197-4B8D-BA69-41829528F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5218" y="2224648"/>
                <a:ext cx="2063688" cy="327633"/>
              </a:xfrm>
              <a:prstGeom prst="rect">
                <a:avLst/>
              </a:prstGeom>
              <a:blipFill>
                <a:blip r:embed="rId8"/>
                <a:stretch>
                  <a:fillRect t="-129630" b="-2129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 Box 2">
                <a:extLst>
                  <a:ext uri="{FF2B5EF4-FFF2-40B4-BE49-F238E27FC236}">
                    <a16:creationId xmlns:a16="http://schemas.microsoft.com/office/drawing/2014/main" id="{27196B41-9A18-404A-A6B6-D371ADF474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71075" y="1685824"/>
                <a:ext cx="2063688" cy="327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r">
                  <a:tabLst>
                    <a:tab pos="1803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𝑈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de-DE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GB" dirty="0"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Text Box 2">
                <a:extLst>
                  <a:ext uri="{FF2B5EF4-FFF2-40B4-BE49-F238E27FC236}">
                    <a16:creationId xmlns:a16="http://schemas.microsoft.com/office/drawing/2014/main" id="{27196B41-9A18-404A-A6B6-D371ADF47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1075" y="1685824"/>
                <a:ext cx="2063688" cy="327633"/>
              </a:xfrm>
              <a:prstGeom prst="rect">
                <a:avLst/>
              </a:prstGeom>
              <a:blipFill>
                <a:blip r:embed="rId9"/>
                <a:stretch>
                  <a:fillRect b="-75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A3F70E-49E9-4273-BB7C-8BCB3144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2561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82CA7AF-86A0-429C-8164-2F9C7F7FD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600" y="1054800"/>
            <a:ext cx="4266000" cy="3677689"/>
          </a:xfrm>
        </p:spPr>
        <p:txBody>
          <a:bodyPr/>
          <a:lstStyle/>
          <a:p>
            <a:r>
              <a:rPr lang="en-US" dirty="0"/>
              <a:t>Part of experiment preparation</a:t>
            </a:r>
          </a:p>
          <a:p>
            <a:r>
              <a:rPr lang="en-US" dirty="0"/>
              <a:t>Only short test in experiment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530489-E341-438C-86EA-AF4A1168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Compression</a:t>
            </a:r>
            <a:br>
              <a:rPr lang="en-US" dirty="0"/>
            </a:br>
            <a:r>
              <a:rPr lang="en-US" dirty="0"/>
              <a:t>Amplitude Optimization and Bucket Area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108DB45-8716-4A44-AFDD-3EC06DA8C0E6}"/>
              </a:ext>
            </a:extLst>
          </p:cNvPr>
          <p:cNvSpPr txBox="1">
            <a:spLocks/>
          </p:cNvSpPr>
          <p:nvPr/>
        </p:nvSpPr>
        <p:spPr>
          <a:xfrm>
            <a:off x="317635" y="1088014"/>
            <a:ext cx="4142853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endParaRPr lang="en-GB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0E2100E1-3179-4039-9964-27561ACE9901}"/>
              </a:ext>
            </a:extLst>
          </p:cNvPr>
          <p:cNvSpPr txBox="1">
            <a:spLocks/>
          </p:cNvSpPr>
          <p:nvPr/>
        </p:nvSpPr>
        <p:spPr>
          <a:xfrm>
            <a:off x="317634" y="1054800"/>
            <a:ext cx="4366800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Voltage ratios as shown &amp; lin. ramps</a:t>
            </a:r>
          </a:p>
          <a:p>
            <a:r>
              <a:rPr lang="en-US" dirty="0"/>
              <a:t>Problem: bucket area decreases</a:t>
            </a:r>
          </a:p>
          <a:p>
            <a:endParaRPr lang="en-US" dirty="0"/>
          </a:p>
          <a:p>
            <a:pPr marL="0" indent="0">
              <a:buFont typeface="Wingdings" charset="2"/>
              <a:buNone/>
            </a:pPr>
            <a:endParaRPr lang="en-GB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D814481-4FE3-4A17-91B4-B814DE486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00" y="1702800"/>
            <a:ext cx="4320000" cy="32400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AF1143-C56B-4D18-847D-259D84035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9332503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887</Words>
  <Application>Microsoft Office PowerPoint</Application>
  <PresentationFormat>Bildschirmpräsentation (16:9)</PresentationFormat>
  <Paragraphs>198</Paragraphs>
  <Slides>16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4" baseType="lpstr">
      <vt:lpstr>Arial Unicode MS</vt:lpstr>
      <vt:lpstr>Arial</vt:lpstr>
      <vt:lpstr>Calibri</vt:lpstr>
      <vt:lpstr>Calibri Light</vt:lpstr>
      <vt:lpstr>Cambria Math</vt:lpstr>
      <vt:lpstr>Wingdings</vt:lpstr>
      <vt:lpstr>fair-gsi-folienmaster_2017_onering</vt:lpstr>
      <vt:lpstr>Benutzerdefiniertes Design</vt:lpstr>
      <vt:lpstr> Exp. 240  SIS18 Micro Spill Cavity  and  Exp. 243 Batch Compression </vt:lpstr>
      <vt:lpstr>Overview Ring RF MDE in 2025</vt:lpstr>
      <vt:lpstr>Micro Spill Cavity Overview</vt:lpstr>
      <vt:lpstr>Micro Spill Cavity Experiment July 13th ’25</vt:lpstr>
      <vt:lpstr>Micro Spill Cavity Summary and Outlook</vt:lpstr>
      <vt:lpstr>Batch Compression Background</vt:lpstr>
      <vt:lpstr>Batch Compression Preparation</vt:lpstr>
      <vt:lpstr>Batch Compression Preparation</vt:lpstr>
      <vt:lpstr>Batch Compression Amplitude Optimization and Bucket Area</vt:lpstr>
      <vt:lpstr>Batch Compression Amplitude Optimization and Bucket Area</vt:lpstr>
      <vt:lpstr>Batch Compression Amplitude Optimization and Bucket Area</vt:lpstr>
      <vt:lpstr>Batch Compression Cavity Phase Optimization</vt:lpstr>
      <vt:lpstr>Batch Compression Visualization</vt:lpstr>
      <vt:lpstr>Batch Compression Summary and Outlook</vt:lpstr>
      <vt:lpstr>The End</vt:lpstr>
      <vt:lpstr>Used measurements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Commisioning of the SIS18 Micro Spill Cavity</dc:title>
  <dc:creator>Gross, Kerstin</dc:creator>
  <cp:lastModifiedBy>Gross, Kerstin</cp:lastModifiedBy>
  <cp:revision>603</cp:revision>
  <cp:lastPrinted>2025-11-21T13:56:29Z</cp:lastPrinted>
  <dcterms:created xsi:type="dcterms:W3CDTF">2023-12-13T09:30:23Z</dcterms:created>
  <dcterms:modified xsi:type="dcterms:W3CDTF">2025-11-28T10:44:52Z</dcterms:modified>
</cp:coreProperties>
</file>