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2" r:id="rId3"/>
    <p:sldId id="273" r:id="rId4"/>
    <p:sldId id="259" r:id="rId5"/>
    <p:sldId id="267" r:id="rId6"/>
    <p:sldId id="269" r:id="rId7"/>
    <p:sldId id="260" r:id="rId8"/>
    <p:sldId id="274" r:id="rId9"/>
    <p:sldId id="275" r:id="rId10"/>
    <p:sldId id="265" r:id="rId11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69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59173251560632"/>
          <c:y val="5.9545654296770938E-2"/>
          <c:w val="0.72908756242096828"/>
          <c:h val="0.70112557057481373"/>
        </c:manualLayout>
      </c:layout>
      <c:scatterChart>
        <c:scatterStyle val="lineMarker"/>
        <c:varyColors val="0"/>
        <c:ser>
          <c:idx val="0"/>
          <c:order val="0"/>
          <c:tx>
            <c:v>Be-7 2024</c:v>
          </c:tx>
          <c:spPr>
            <a:ln>
              <a:noFill/>
            </a:ln>
          </c:spPr>
          <c:marker>
            <c:symbol val="square"/>
            <c:size val="3"/>
          </c:marker>
          <c:xVal>
            <c:numLit>
              <c:formatCode>General</c:formatCode>
              <c:ptCount val="42"/>
              <c:pt idx="0">
                <c:v>2.5</c:v>
              </c:pt>
              <c:pt idx="1">
                <c:v>7</c:v>
              </c:pt>
              <c:pt idx="2">
                <c:v>12</c:v>
              </c:pt>
              <c:pt idx="3">
                <c:v>17.5</c:v>
              </c:pt>
              <c:pt idx="4">
                <c:v>22.5</c:v>
              </c:pt>
              <c:pt idx="5">
                <c:v>27.5</c:v>
              </c:pt>
              <c:pt idx="6">
                <c:v>32.5</c:v>
              </c:pt>
              <c:pt idx="7">
                <c:v>37.5</c:v>
              </c:pt>
              <c:pt idx="8">
                <c:v>42.5</c:v>
              </c:pt>
              <c:pt idx="9">
                <c:v>47.5</c:v>
              </c:pt>
              <c:pt idx="10">
                <c:v>53</c:v>
              </c:pt>
              <c:pt idx="11">
                <c:v>58</c:v>
              </c:pt>
              <c:pt idx="12">
                <c:v>63</c:v>
              </c:pt>
              <c:pt idx="13">
                <c:v>69</c:v>
              </c:pt>
              <c:pt idx="14">
                <c:v>74</c:v>
              </c:pt>
              <c:pt idx="15">
                <c:v>78.5</c:v>
              </c:pt>
              <c:pt idx="16">
                <c:v>83.5</c:v>
              </c:pt>
              <c:pt idx="17">
                <c:v>88.5</c:v>
              </c:pt>
              <c:pt idx="18">
                <c:v>93.5</c:v>
              </c:pt>
              <c:pt idx="19">
                <c:v>98.5</c:v>
              </c:pt>
              <c:pt idx="20">
                <c:v>103.5</c:v>
              </c:pt>
              <c:pt idx="21">
                <c:v>108.5</c:v>
              </c:pt>
              <c:pt idx="22">
                <c:v>114.5</c:v>
              </c:pt>
              <c:pt idx="23">
                <c:v>119.5</c:v>
              </c:pt>
              <c:pt idx="24">
                <c:v>124.5</c:v>
              </c:pt>
              <c:pt idx="25">
                <c:v>129.5</c:v>
              </c:pt>
              <c:pt idx="26">
                <c:v>134.5</c:v>
              </c:pt>
              <c:pt idx="27">
                <c:v>139.5</c:v>
              </c:pt>
              <c:pt idx="28">
                <c:v>144.5</c:v>
              </c:pt>
              <c:pt idx="29">
                <c:v>150.5</c:v>
              </c:pt>
              <c:pt idx="30">
                <c:v>155.5</c:v>
              </c:pt>
              <c:pt idx="31">
                <c:v>160.5</c:v>
              </c:pt>
              <c:pt idx="32">
                <c:v>165.5</c:v>
              </c:pt>
              <c:pt idx="33">
                <c:v>170.5</c:v>
              </c:pt>
              <c:pt idx="34">
                <c:v>175.5</c:v>
              </c:pt>
              <c:pt idx="35">
                <c:v>181.5</c:v>
              </c:pt>
              <c:pt idx="36">
                <c:v>186.5</c:v>
              </c:pt>
              <c:pt idx="37">
                <c:v>191.5</c:v>
              </c:pt>
              <c:pt idx="38">
                <c:v>196.5</c:v>
              </c:pt>
              <c:pt idx="39">
                <c:v>201.5</c:v>
              </c:pt>
              <c:pt idx="40">
                <c:v>206.5</c:v>
              </c:pt>
              <c:pt idx="41">
                <c:v>211.5</c:v>
              </c:pt>
            </c:numLit>
          </c:xVal>
          <c:yVal>
            <c:numLit>
              <c:formatCode>General</c:formatCode>
              <c:ptCount val="42"/>
              <c:pt idx="0">
                <c:v>5.5653121641437305E-4</c:v>
              </c:pt>
              <c:pt idx="1">
                <c:v>9.0181557059984595E-4</c:v>
              </c:pt>
              <c:pt idx="2">
                <c:v>1.1455676620952199E-3</c:v>
              </c:pt>
              <c:pt idx="3">
                <c:v>1.4426456919920201E-3</c:v>
              </c:pt>
              <c:pt idx="4">
                <c:v>1.5747673789839301E-3</c:v>
              </c:pt>
              <c:pt idx="5">
                <c:v>1.81608589863379E-3</c:v>
              </c:pt>
              <c:pt idx="6">
                <c:v>1.94739752010153E-3</c:v>
              </c:pt>
              <c:pt idx="7">
                <c:v>1.96521896163324E-3</c:v>
              </c:pt>
              <c:pt idx="8">
                <c:v>1.9063271980261801E-3</c:v>
              </c:pt>
              <c:pt idx="9">
                <c:v>1.7962392932916499E-3</c:v>
              </c:pt>
              <c:pt idx="10">
                <c:v>1.7167313620945E-3</c:v>
              </c:pt>
              <c:pt idx="11">
                <c:v>1.7390081640091301E-3</c:v>
              </c:pt>
              <c:pt idx="12">
                <c:v>1.6994499642455599E-3</c:v>
              </c:pt>
              <c:pt idx="13">
                <c:v>1.49470590301193E-3</c:v>
              </c:pt>
              <c:pt idx="14">
                <c:v>1.7620950314479399E-3</c:v>
              </c:pt>
              <c:pt idx="15">
                <c:v>1.56229236991173E-3</c:v>
              </c:pt>
              <c:pt idx="16">
                <c:v>1.49230270862356E-3</c:v>
              </c:pt>
              <c:pt idx="17">
                <c:v>1.4624922973341501E-3</c:v>
              </c:pt>
              <c:pt idx="18">
                <c:v>1.48752332203096E-3</c:v>
              </c:pt>
              <c:pt idx="19">
                <c:v>1.4148604445130301E-3</c:v>
              </c:pt>
              <c:pt idx="20">
                <c:v>1.32040680439496E-3</c:v>
              </c:pt>
              <c:pt idx="21">
                <c:v>1.30525857909301E-3</c:v>
              </c:pt>
              <c:pt idx="22">
                <c:v>1.3213788830239699E-3</c:v>
              </c:pt>
              <c:pt idx="23">
                <c:v>1.33361087243891E-3</c:v>
              </c:pt>
              <c:pt idx="24">
                <c:v>1.2850069409887899E-3</c:v>
              </c:pt>
              <c:pt idx="25">
                <c:v>1.22724926911556E-3</c:v>
              </c:pt>
              <c:pt idx="26">
                <c:v>1.1575836340370601E-3</c:v>
              </c:pt>
              <c:pt idx="27">
                <c:v>1.1873130387740499E-3</c:v>
              </c:pt>
              <c:pt idx="28">
                <c:v>1.0207635670049699E-3</c:v>
              </c:pt>
              <c:pt idx="29">
                <c:v>9.6316790823657201E-4</c:v>
              </c:pt>
              <c:pt idx="30">
                <c:v>1.0425543296050999E-3</c:v>
              </c:pt>
              <c:pt idx="31">
                <c:v>9.1391592436711601E-4</c:v>
              </c:pt>
              <c:pt idx="32">
                <c:v>9.9929683061449602E-4</c:v>
              </c:pt>
              <c:pt idx="33">
                <c:v>1.01663223283171E-3</c:v>
              </c:pt>
              <c:pt idx="34">
                <c:v>1.02068256045255E-3</c:v>
              </c:pt>
              <c:pt idx="35">
                <c:v>9.0662533464959697E-4</c:v>
              </c:pt>
              <c:pt idx="36">
                <c:v>9.1043264261318996E-4</c:v>
              </c:pt>
              <c:pt idx="37">
                <c:v>8.6142367840098496E-4</c:v>
              </c:pt>
              <c:pt idx="38">
                <c:v>8.4635645965144704E-4</c:v>
              </c:pt>
              <c:pt idx="39">
                <c:v>8.0272633051972099E-4</c:v>
              </c:pt>
              <c:pt idx="40">
                <c:v>8.2318858566022201E-4</c:v>
              </c:pt>
              <c:pt idx="41">
                <c:v>7.59898166256923E-4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DC75-48BF-A511-8F2DD3EC03D5}"/>
            </c:ext>
          </c:extLst>
        </c:ser>
        <c:ser>
          <c:idx val="1"/>
          <c:order val="1"/>
          <c:tx>
            <c:v>Be-7 2025</c:v>
          </c:tx>
          <c:spPr>
            <a:ln>
              <a:noFill/>
            </a:ln>
          </c:spPr>
          <c:marker>
            <c:symbol val="diamond"/>
            <c:size val="7"/>
          </c:marker>
          <c:xVal>
            <c:numLit>
              <c:formatCode>General</c:formatCode>
              <c:ptCount val="42"/>
              <c:pt idx="0">
                <c:v>2</c:v>
              </c:pt>
              <c:pt idx="1">
                <c:v>6.5</c:v>
              </c:pt>
              <c:pt idx="2">
                <c:v>12</c:v>
              </c:pt>
              <c:pt idx="3">
                <c:v>18</c:v>
              </c:pt>
              <c:pt idx="4">
                <c:v>23</c:v>
              </c:pt>
              <c:pt idx="5">
                <c:v>28</c:v>
              </c:pt>
              <c:pt idx="6">
                <c:v>33.5</c:v>
              </c:pt>
              <c:pt idx="7">
                <c:v>38.5</c:v>
              </c:pt>
              <c:pt idx="8">
                <c:v>43.5</c:v>
              </c:pt>
              <c:pt idx="9">
                <c:v>49</c:v>
              </c:pt>
              <c:pt idx="10">
                <c:v>55</c:v>
              </c:pt>
              <c:pt idx="11">
                <c:v>61</c:v>
              </c:pt>
              <c:pt idx="12">
                <c:v>67</c:v>
              </c:pt>
              <c:pt idx="13">
                <c:v>73</c:v>
              </c:pt>
              <c:pt idx="14">
                <c:v>78.5</c:v>
              </c:pt>
              <c:pt idx="15">
                <c:v>83.5</c:v>
              </c:pt>
              <c:pt idx="16">
                <c:v>88.5</c:v>
              </c:pt>
              <c:pt idx="17">
                <c:v>93.5</c:v>
              </c:pt>
              <c:pt idx="18">
                <c:v>98.5</c:v>
              </c:pt>
              <c:pt idx="19">
                <c:v>103.5</c:v>
              </c:pt>
              <c:pt idx="20">
                <c:v>108.5</c:v>
              </c:pt>
              <c:pt idx="21">
                <c:v>114.5</c:v>
              </c:pt>
              <c:pt idx="22">
                <c:v>119.5</c:v>
              </c:pt>
              <c:pt idx="23">
                <c:v>124.5</c:v>
              </c:pt>
              <c:pt idx="24">
                <c:v>129.5</c:v>
              </c:pt>
              <c:pt idx="25">
                <c:v>134.5</c:v>
              </c:pt>
              <c:pt idx="26">
                <c:v>139.5</c:v>
              </c:pt>
              <c:pt idx="27">
                <c:v>144.5</c:v>
              </c:pt>
              <c:pt idx="28">
                <c:v>150.5</c:v>
              </c:pt>
              <c:pt idx="29">
                <c:v>155.5</c:v>
              </c:pt>
              <c:pt idx="30">
                <c:v>160.5</c:v>
              </c:pt>
              <c:pt idx="31">
                <c:v>165.5</c:v>
              </c:pt>
              <c:pt idx="32">
                <c:v>170.5</c:v>
              </c:pt>
              <c:pt idx="33">
                <c:v>175.5</c:v>
              </c:pt>
              <c:pt idx="34">
                <c:v>181.5</c:v>
              </c:pt>
              <c:pt idx="35">
                <c:v>186.5</c:v>
              </c:pt>
              <c:pt idx="36">
                <c:v>191.5</c:v>
              </c:pt>
              <c:pt idx="37">
                <c:v>196.5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</c:numLit>
          </c:xVal>
          <c:yVal>
            <c:numLit>
              <c:formatCode>General</c:formatCode>
              <c:ptCount val="42"/>
              <c:pt idx="0">
                <c:v>6.6147714919999995E-4</c:v>
              </c:pt>
              <c:pt idx="1">
                <c:v>9.8467378730000008E-4</c:v>
              </c:pt>
              <c:pt idx="2">
                <c:v>1.2620422310999999E-3</c:v>
              </c:pt>
              <c:pt idx="3">
                <c:v>1.6220278976999999E-3</c:v>
              </c:pt>
              <c:pt idx="4">
                <c:v>1.8184716389000001E-3</c:v>
              </c:pt>
              <c:pt idx="5">
                <c:v>1.9449455486999999E-3</c:v>
              </c:pt>
              <c:pt idx="6">
                <c:v>1.9527199747999999E-3</c:v>
              </c:pt>
              <c:pt idx="7">
                <c:v>0</c:v>
              </c:pt>
              <c:pt idx="8">
                <c:v>1.7628975147000001E-3</c:v>
              </c:pt>
              <c:pt idx="9">
                <c:v>1.6820410081999999E-3</c:v>
              </c:pt>
              <c:pt idx="10">
                <c:v>1.6358222335E-3</c:v>
              </c:pt>
              <c:pt idx="11">
                <c:v>1.6351092680999999E-3</c:v>
              </c:pt>
              <c:pt idx="12">
                <c:v>1.5825977964999999E-3</c:v>
              </c:pt>
              <c:pt idx="13">
                <c:v>1.4584487743E-3</c:v>
              </c:pt>
              <c:pt idx="14">
                <c:v>1.514673867E-3</c:v>
              </c:pt>
              <c:pt idx="15">
                <c:v>1.4622243923E-3</c:v>
              </c:pt>
              <c:pt idx="16">
                <c:v>1.5840634060999999E-3</c:v>
              </c:pt>
              <c:pt idx="17">
                <c:v>1.5244197976000001E-3</c:v>
              </c:pt>
              <c:pt idx="18">
                <c:v>1.4495472432000001E-3</c:v>
              </c:pt>
              <c:pt idx="19">
                <c:v>1.4496476778E-3</c:v>
              </c:pt>
              <c:pt idx="20">
                <c:v>1.4436624860000001E-3</c:v>
              </c:pt>
              <c:pt idx="21">
                <c:v>1.3778216564000001E-3</c:v>
              </c:pt>
              <c:pt idx="22">
                <c:v>1.3483234772E-3</c:v>
              </c:pt>
              <c:pt idx="23">
                <c:v>1.3244050288E-3</c:v>
              </c:pt>
              <c:pt idx="24">
                <c:v>1.1239364415999999E-3</c:v>
              </c:pt>
              <c:pt idx="25">
                <c:v>1.1312347298E-3</c:v>
              </c:pt>
              <c:pt idx="26">
                <c:v>1.0767319142999999E-3</c:v>
              </c:pt>
              <c:pt idx="27">
                <c:v>1.1746078414000001E-3</c:v>
              </c:pt>
              <c:pt idx="28">
                <c:v>1.1638575592E-3</c:v>
              </c:pt>
              <c:pt idx="29">
                <c:v>1.011582971E-3</c:v>
              </c:pt>
              <c:pt idx="30">
                <c:v>9.7800414809999991E-4</c:v>
              </c:pt>
              <c:pt idx="31">
                <c:v>9.872107049E-4</c:v>
              </c:pt>
              <c:pt idx="32">
                <c:v>9.2286524329999997E-4</c:v>
              </c:pt>
              <c:pt idx="33">
                <c:v>9.8448779590000002E-4</c:v>
              </c:pt>
              <c:pt idx="34">
                <c:v>9.3493978199999999E-4</c:v>
              </c:pt>
              <c:pt idx="35">
                <c:v>9.2478467060000001E-4</c:v>
              </c:pt>
              <c:pt idx="36">
                <c:v>9.5149298439999995E-4</c:v>
              </c:pt>
              <c:pt idx="37">
                <c:v>9.4323498219999998E-4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DC75-48BF-A511-8F2DD3EC0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7418368"/>
        <c:axId val="1947422944"/>
      </c:scatterChart>
      <c:valAx>
        <c:axId val="1947422944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en-GB" b="0" noProof="0"/>
                </a:pPr>
                <a:r>
                  <a:rPr lang="en-GB" b="0" noProof="0" dirty="0"/>
                  <a:t>Be-7</a:t>
                </a:r>
                <a:r>
                  <a:rPr lang="en-GB" b="0" baseline="0" noProof="0" dirty="0"/>
                  <a:t> per mm per projectile</a:t>
                </a:r>
                <a:endParaRPr lang="en-GB" b="0" noProof="0" dirty="0"/>
              </a:p>
            </c:rich>
          </c:tx>
          <c:overlay val="0"/>
        </c:title>
        <c:numFmt formatCode="0.E+00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de-DE"/>
          </a:p>
        </c:txPr>
        <c:crossAx val="1947418368"/>
        <c:crossesAt val="0"/>
        <c:crossBetween val="midCat"/>
      </c:valAx>
      <c:valAx>
        <c:axId val="1947418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b="0" dirty="0" err="1"/>
                  <a:t>depth</a:t>
                </a:r>
                <a:r>
                  <a:rPr lang="de-DE" b="0" dirty="0"/>
                  <a:t>, mm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de-DE"/>
          </a:p>
        </c:txPr>
        <c:crossAx val="1947422944"/>
        <c:crossesAt val="0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7063418486173"/>
          <c:y val="0.13308384437498935"/>
          <c:w val="0.17174093406641192"/>
          <c:h val="0.1717076193309834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84590359817015"/>
          <c:y val="8.0456037661916446E-2"/>
          <c:w val="0.71447221718246767"/>
          <c:h val="0.70757156757790451"/>
        </c:manualLayout>
      </c:layout>
      <c:scatterChart>
        <c:scatterStyle val="lineMarker"/>
        <c:varyColors val="0"/>
        <c:ser>
          <c:idx val="0"/>
          <c:order val="0"/>
          <c:tx>
            <c:v>Na-22 2024</c:v>
          </c:tx>
          <c:spPr>
            <a:ln>
              <a:noFill/>
            </a:ln>
          </c:spPr>
          <c:marker>
            <c:symbol val="square"/>
            <c:size val="3"/>
          </c:marker>
          <c:xVal>
            <c:numLit>
              <c:formatCode>General</c:formatCode>
              <c:ptCount val="42"/>
              <c:pt idx="0">
                <c:v>2.5</c:v>
              </c:pt>
              <c:pt idx="1">
                <c:v>7</c:v>
              </c:pt>
              <c:pt idx="2">
                <c:v>12</c:v>
              </c:pt>
              <c:pt idx="3">
                <c:v>17.5</c:v>
              </c:pt>
              <c:pt idx="4">
                <c:v>22.5</c:v>
              </c:pt>
              <c:pt idx="5">
                <c:v>27.5</c:v>
              </c:pt>
              <c:pt idx="6">
                <c:v>32.5</c:v>
              </c:pt>
              <c:pt idx="7">
                <c:v>37.5</c:v>
              </c:pt>
              <c:pt idx="8">
                <c:v>42.5</c:v>
              </c:pt>
              <c:pt idx="9">
                <c:v>47.5</c:v>
              </c:pt>
              <c:pt idx="10">
                <c:v>53</c:v>
              </c:pt>
              <c:pt idx="11">
                <c:v>58</c:v>
              </c:pt>
              <c:pt idx="12">
                <c:v>63</c:v>
              </c:pt>
              <c:pt idx="13">
                <c:v>69</c:v>
              </c:pt>
              <c:pt idx="14">
                <c:v>74</c:v>
              </c:pt>
              <c:pt idx="15">
                <c:v>78.5</c:v>
              </c:pt>
              <c:pt idx="16">
                <c:v>83.5</c:v>
              </c:pt>
              <c:pt idx="17">
                <c:v>88.5</c:v>
              </c:pt>
              <c:pt idx="18">
                <c:v>93.5</c:v>
              </c:pt>
              <c:pt idx="19">
                <c:v>98.5</c:v>
              </c:pt>
              <c:pt idx="20">
                <c:v>103.5</c:v>
              </c:pt>
              <c:pt idx="21">
                <c:v>108.5</c:v>
              </c:pt>
              <c:pt idx="22">
                <c:v>114.5</c:v>
              </c:pt>
              <c:pt idx="23">
                <c:v>119.5</c:v>
              </c:pt>
              <c:pt idx="24">
                <c:v>124.5</c:v>
              </c:pt>
              <c:pt idx="25">
                <c:v>129.5</c:v>
              </c:pt>
              <c:pt idx="26">
                <c:v>134.5</c:v>
              </c:pt>
              <c:pt idx="27">
                <c:v>139.5</c:v>
              </c:pt>
              <c:pt idx="28">
                <c:v>144.5</c:v>
              </c:pt>
              <c:pt idx="29">
                <c:v>150.5</c:v>
              </c:pt>
              <c:pt idx="30">
                <c:v>155.5</c:v>
              </c:pt>
              <c:pt idx="31">
                <c:v>160.5</c:v>
              </c:pt>
              <c:pt idx="32">
                <c:v>165.5</c:v>
              </c:pt>
              <c:pt idx="33">
                <c:v>170.5</c:v>
              </c:pt>
              <c:pt idx="34">
                <c:v>175.5</c:v>
              </c:pt>
              <c:pt idx="35">
                <c:v>181.5</c:v>
              </c:pt>
              <c:pt idx="36">
                <c:v>186.5</c:v>
              </c:pt>
              <c:pt idx="37">
                <c:v>191.5</c:v>
              </c:pt>
              <c:pt idx="38">
                <c:v>196.5</c:v>
              </c:pt>
              <c:pt idx="39">
                <c:v>201.5</c:v>
              </c:pt>
              <c:pt idx="40">
                <c:v>206.5</c:v>
              </c:pt>
              <c:pt idx="41">
                <c:v>211.5</c:v>
              </c:pt>
            </c:numLit>
          </c:xVal>
          <c:yVal>
            <c:numLit>
              <c:formatCode>General</c:formatCode>
              <c:ptCount val="42"/>
              <c:pt idx="0">
                <c:v>7.9998968936251605E-4</c:v>
              </c:pt>
              <c:pt idx="1">
                <c:v>1.2246379822260199E-3</c:v>
              </c:pt>
              <c:pt idx="2">
                <c:v>1.70380936978511E-3</c:v>
              </c:pt>
              <c:pt idx="3">
                <c:v>2.3062886674931702E-3</c:v>
              </c:pt>
              <c:pt idx="4">
                <c:v>2.71600018472009E-3</c:v>
              </c:pt>
              <c:pt idx="5">
                <c:v>3.0932063805873401E-3</c:v>
              </c:pt>
              <c:pt idx="6">
                <c:v>3.36220899075772E-3</c:v>
              </c:pt>
              <c:pt idx="7">
                <c:v>3.3505599340552302E-3</c:v>
              </c:pt>
              <c:pt idx="8">
                <c:v>3.7362365678755899E-3</c:v>
              </c:pt>
              <c:pt idx="9">
                <c:v>3.6958250313208498E-3</c:v>
              </c:pt>
              <c:pt idx="10">
                <c:v>3.72498943774045E-3</c:v>
              </c:pt>
              <c:pt idx="11">
                <c:v>3.86145159241156E-3</c:v>
              </c:pt>
              <c:pt idx="12">
                <c:v>3.6145782539027602E-3</c:v>
              </c:pt>
              <c:pt idx="13">
                <c:v>3.7035112952096098E-3</c:v>
              </c:pt>
              <c:pt idx="14">
                <c:v>3.78434174674164E-3</c:v>
              </c:pt>
              <c:pt idx="15">
                <c:v>3.7321887644712198E-3</c:v>
              </c:pt>
              <c:pt idx="16">
                <c:v>3.6443974737625701E-3</c:v>
              </c:pt>
              <c:pt idx="17">
                <c:v>3.6516697714324298E-3</c:v>
              </c:pt>
              <c:pt idx="18">
                <c:v>3.7758181291406602E-3</c:v>
              </c:pt>
              <c:pt idx="19">
                <c:v>3.5824085209257301E-3</c:v>
              </c:pt>
              <c:pt idx="20">
                <c:v>3.5068992459033901E-3</c:v>
              </c:pt>
              <c:pt idx="21">
                <c:v>3.45667338707347E-3</c:v>
              </c:pt>
              <c:pt idx="22">
                <c:v>3.2925723515933899E-3</c:v>
              </c:pt>
              <c:pt idx="23">
                <c:v>3.33259001388953E-3</c:v>
              </c:pt>
              <c:pt idx="24">
                <c:v>3.19329766857154E-3</c:v>
              </c:pt>
              <c:pt idx="25">
                <c:v>3.1546468414510201E-3</c:v>
              </c:pt>
              <c:pt idx="26">
                <c:v>3.0007467998309102E-3</c:v>
              </c:pt>
              <c:pt idx="27">
                <c:v>2.9423575721052898E-3</c:v>
              </c:pt>
              <c:pt idx="28">
                <c:v>3.1187098046241801E-3</c:v>
              </c:pt>
              <c:pt idx="29">
                <c:v>2.68623975716412E-3</c:v>
              </c:pt>
              <c:pt idx="30">
                <c:v>2.73348351373138E-3</c:v>
              </c:pt>
              <c:pt idx="31">
                <c:v>2.75812417424095E-3</c:v>
              </c:pt>
              <c:pt idx="32">
                <c:v>2.7225012489920301E-3</c:v>
              </c:pt>
              <c:pt idx="33">
                <c:v>2.6795942247972498E-3</c:v>
              </c:pt>
              <c:pt idx="34">
                <c:v>2.6517783243597101E-3</c:v>
              </c:pt>
              <c:pt idx="35">
                <c:v>2.61003580509463E-3</c:v>
              </c:pt>
              <c:pt idx="36">
                <c:v>2.5102776175370402E-3</c:v>
              </c:pt>
              <c:pt idx="37">
                <c:v>2.50493229802456E-3</c:v>
              </c:pt>
              <c:pt idx="38">
                <c:v>2.2133207734741202E-3</c:v>
              </c:pt>
              <c:pt idx="39">
                <c:v>2.33139356303152E-3</c:v>
              </c:pt>
              <c:pt idx="40">
                <c:v>2.2987763265567098E-3</c:v>
              </c:pt>
              <c:pt idx="41">
                <c:v>2.2392554714447599E-3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ACCA-42CE-8C08-9FA156AC1702}"/>
            </c:ext>
          </c:extLst>
        </c:ser>
        <c:ser>
          <c:idx val="1"/>
          <c:order val="1"/>
          <c:tx>
            <c:v>Na-22 2025</c:v>
          </c:tx>
          <c:spPr>
            <a:ln>
              <a:noFill/>
            </a:ln>
          </c:spPr>
          <c:marker>
            <c:symbol val="diamond"/>
            <c:size val="7"/>
          </c:marker>
          <c:xVal>
            <c:numLit>
              <c:formatCode>General</c:formatCode>
              <c:ptCount val="42"/>
              <c:pt idx="0">
                <c:v>2</c:v>
              </c:pt>
              <c:pt idx="1">
                <c:v>6.5</c:v>
              </c:pt>
              <c:pt idx="2">
                <c:v>12</c:v>
              </c:pt>
              <c:pt idx="3">
                <c:v>18</c:v>
              </c:pt>
              <c:pt idx="4">
                <c:v>23</c:v>
              </c:pt>
              <c:pt idx="5">
                <c:v>28</c:v>
              </c:pt>
              <c:pt idx="6">
                <c:v>33.5</c:v>
              </c:pt>
              <c:pt idx="7">
                <c:v>38.5</c:v>
              </c:pt>
              <c:pt idx="8">
                <c:v>43.5</c:v>
              </c:pt>
              <c:pt idx="9">
                <c:v>49</c:v>
              </c:pt>
              <c:pt idx="10">
                <c:v>55</c:v>
              </c:pt>
              <c:pt idx="11">
                <c:v>61</c:v>
              </c:pt>
              <c:pt idx="12">
                <c:v>67</c:v>
              </c:pt>
              <c:pt idx="13">
                <c:v>73</c:v>
              </c:pt>
              <c:pt idx="14">
                <c:v>78.5</c:v>
              </c:pt>
              <c:pt idx="15">
                <c:v>83.5</c:v>
              </c:pt>
              <c:pt idx="16">
                <c:v>88.5</c:v>
              </c:pt>
              <c:pt idx="17">
                <c:v>93.5</c:v>
              </c:pt>
              <c:pt idx="18">
                <c:v>98.5</c:v>
              </c:pt>
              <c:pt idx="19">
                <c:v>103.5</c:v>
              </c:pt>
              <c:pt idx="20">
                <c:v>108.5</c:v>
              </c:pt>
              <c:pt idx="21">
                <c:v>114.5</c:v>
              </c:pt>
              <c:pt idx="22">
                <c:v>119.5</c:v>
              </c:pt>
              <c:pt idx="23">
                <c:v>124.5</c:v>
              </c:pt>
              <c:pt idx="24">
                <c:v>129.5</c:v>
              </c:pt>
              <c:pt idx="25">
                <c:v>134.5</c:v>
              </c:pt>
              <c:pt idx="26">
                <c:v>139.5</c:v>
              </c:pt>
              <c:pt idx="27">
                <c:v>144.5</c:v>
              </c:pt>
              <c:pt idx="28">
                <c:v>150.5</c:v>
              </c:pt>
              <c:pt idx="29">
                <c:v>155.5</c:v>
              </c:pt>
              <c:pt idx="30">
                <c:v>160.5</c:v>
              </c:pt>
              <c:pt idx="31">
                <c:v>165.5</c:v>
              </c:pt>
              <c:pt idx="32">
                <c:v>170.5</c:v>
              </c:pt>
              <c:pt idx="33">
                <c:v>175.5</c:v>
              </c:pt>
              <c:pt idx="34">
                <c:v>181.5</c:v>
              </c:pt>
              <c:pt idx="35">
                <c:v>186.5</c:v>
              </c:pt>
              <c:pt idx="36">
                <c:v>191.5</c:v>
              </c:pt>
              <c:pt idx="37">
                <c:v>196.5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</c:numLit>
          </c:xVal>
          <c:yVal>
            <c:numLit>
              <c:formatCode>General</c:formatCode>
              <c:ptCount val="42"/>
              <c:pt idx="0">
                <c:v>6.2890278249999999E-4</c:v>
              </c:pt>
              <c:pt idx="1">
                <c:v>1.1982572825000001E-3</c:v>
              </c:pt>
              <c:pt idx="2">
                <c:v>1.7271316814999999E-3</c:v>
              </c:pt>
              <c:pt idx="3">
                <c:v>2.2867157875E-3</c:v>
              </c:pt>
              <c:pt idx="4">
                <c:v>2.6847074205E-3</c:v>
              </c:pt>
              <c:pt idx="5">
                <c:v>3.0901064200000001E-3</c:v>
              </c:pt>
              <c:pt idx="6">
                <c:v>3.3426384640000001E-3</c:v>
              </c:pt>
              <c:pt idx="7">
                <c:v>3.6320401605E-3</c:v>
              </c:pt>
              <c:pt idx="8">
                <c:v>3.839677905E-3</c:v>
              </c:pt>
              <c:pt idx="9">
                <c:v>3.7056122860000002E-3</c:v>
              </c:pt>
              <c:pt idx="10">
                <c:v>3.6622097474999999E-3</c:v>
              </c:pt>
              <c:pt idx="11">
                <c:v>3.7242593025E-3</c:v>
              </c:pt>
              <c:pt idx="12">
                <c:v>3.5644736609999998E-3</c:v>
              </c:pt>
              <c:pt idx="13">
                <c:v>3.7239378019999999E-3</c:v>
              </c:pt>
              <c:pt idx="14">
                <c:v>3.6220093520000001E-3</c:v>
              </c:pt>
              <c:pt idx="15">
                <c:v>3.4920717964999999E-3</c:v>
              </c:pt>
              <c:pt idx="16">
                <c:v>3.5808444554999998E-3</c:v>
              </c:pt>
              <c:pt idx="17">
                <c:v>3.5051504279999999E-3</c:v>
              </c:pt>
              <c:pt idx="18">
                <c:v>3.4763697224999999E-3</c:v>
              </c:pt>
              <c:pt idx="19">
                <c:v>3.3830060399999999E-3</c:v>
              </c:pt>
              <c:pt idx="20">
                <c:v>3.2250208000000002E-3</c:v>
              </c:pt>
              <c:pt idx="21">
                <c:v>3.1737093544999999E-3</c:v>
              </c:pt>
              <c:pt idx="22">
                <c:v>3.1920348705000001E-3</c:v>
              </c:pt>
              <c:pt idx="23">
                <c:v>3.05623315E-3</c:v>
              </c:pt>
              <c:pt idx="24">
                <c:v>2.9981316185000001E-3</c:v>
              </c:pt>
              <c:pt idx="25">
                <c:v>3.0070821864999998E-3</c:v>
              </c:pt>
              <c:pt idx="26">
                <c:v>2.9766039594999998E-3</c:v>
              </c:pt>
              <c:pt idx="27">
                <c:v>2.9569667219999998E-3</c:v>
              </c:pt>
              <c:pt idx="28">
                <c:v>2.7039974380000001E-3</c:v>
              </c:pt>
              <c:pt idx="29">
                <c:v>2.7577008455E-3</c:v>
              </c:pt>
              <c:pt idx="30">
                <c:v>2.6760654929999998E-3</c:v>
              </c:pt>
              <c:pt idx="31">
                <c:v>2.6663433245000001E-3</c:v>
              </c:pt>
              <c:pt idx="32">
                <c:v>2.5962819825E-3</c:v>
              </c:pt>
              <c:pt idx="33">
                <c:v>2.5235586180000001E-3</c:v>
              </c:pt>
              <c:pt idx="34">
                <c:v>2.5242530585000002E-3</c:v>
              </c:pt>
              <c:pt idx="35">
                <c:v>2.4830110019999998E-3</c:v>
              </c:pt>
              <c:pt idx="36">
                <c:v>2.3092465274999999E-3</c:v>
              </c:pt>
              <c:pt idx="37">
                <c:v>2.2779966999999998E-3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ACCA-42CE-8C08-9FA156AC1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7429184"/>
        <c:axId val="1947440416"/>
      </c:scatterChart>
      <c:valAx>
        <c:axId val="1947440416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en-GB" b="0" noProof="0"/>
                </a:pPr>
                <a:r>
                  <a:rPr lang="en-GB" b="0" noProof="0" dirty="0"/>
                  <a:t>Na-22</a:t>
                </a:r>
                <a:r>
                  <a:rPr lang="en-GB" b="0" baseline="0" noProof="0" dirty="0"/>
                  <a:t> per mm per projectile</a:t>
                </a:r>
                <a:endParaRPr lang="en-GB" b="0" noProof="0" dirty="0"/>
              </a:p>
            </c:rich>
          </c:tx>
          <c:overlay val="0"/>
        </c:title>
        <c:numFmt formatCode="0.E+00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de-DE"/>
          </a:p>
        </c:txPr>
        <c:crossAx val="1947429184"/>
        <c:crossesAt val="0"/>
        <c:crossBetween val="midCat"/>
        <c:majorUnit val="1.0000000000000002E-3"/>
      </c:valAx>
      <c:valAx>
        <c:axId val="1947429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b="0" dirty="0" err="1"/>
                  <a:t>depth</a:t>
                </a:r>
                <a:r>
                  <a:rPr lang="de-DE" b="0" dirty="0"/>
                  <a:t>,</a:t>
                </a:r>
                <a:r>
                  <a:rPr lang="de-DE" b="0" baseline="0" dirty="0"/>
                  <a:t> mm</a:t>
                </a:r>
                <a:endParaRPr lang="de-DE" b="0" dirty="0"/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de-DE"/>
          </a:p>
        </c:txPr>
        <c:crossAx val="1947440416"/>
        <c:crossesAt val="0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064301320041351"/>
          <c:y val="0.15396914377635329"/>
          <c:w val="0.18591722134330257"/>
          <c:h val="0.1625139441708210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/>
            </a:pPr>
            <a:r>
              <a:rPr lang="de-DE"/>
              <a:t>Depth profile of Na-24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491208920514894"/>
          <c:y val="0.1450854700854701"/>
          <c:w val="0.64174083361013079"/>
          <c:h val="0.6666377279763106"/>
        </c:manualLayout>
      </c:layout>
      <c:scatterChart>
        <c:scatterStyle val="lineMarker"/>
        <c:varyColors val="0"/>
        <c:ser>
          <c:idx val="0"/>
          <c:order val="0"/>
          <c:tx>
            <c:v>FLUKA</c:v>
          </c:tx>
          <c:spPr>
            <a:ln w="28800">
              <a:solidFill>
                <a:srgbClr val="83CAFF"/>
              </a:solidFill>
            </a:ln>
          </c:spPr>
          <c:marker>
            <c:symbol val="none"/>
          </c:marker>
          <c:xVal>
            <c:numLit>
              <c:formatCode>General</c:formatCode>
              <c:ptCount val="114"/>
              <c:pt idx="0">
                <c:v>0.1</c:v>
              </c:pt>
              <c:pt idx="1">
                <c:v>0.2</c:v>
              </c:pt>
              <c:pt idx="2">
                <c:v>0.3</c:v>
              </c:pt>
              <c:pt idx="3">
                <c:v>0.4</c:v>
              </c:pt>
              <c:pt idx="4">
                <c:v>0.5</c:v>
              </c:pt>
              <c:pt idx="5">
                <c:v>0.7</c:v>
              </c:pt>
              <c:pt idx="6">
                <c:v>0.9</c:v>
              </c:pt>
              <c:pt idx="7">
                <c:v>1.1000000000000001</c:v>
              </c:pt>
              <c:pt idx="8">
                <c:v>1.3</c:v>
              </c:pt>
              <c:pt idx="9">
                <c:v>1.5</c:v>
              </c:pt>
              <c:pt idx="10">
                <c:v>2</c:v>
              </c:pt>
              <c:pt idx="11">
                <c:v>2.5</c:v>
              </c:pt>
              <c:pt idx="12">
                <c:v>3</c:v>
              </c:pt>
              <c:pt idx="13">
                <c:v>3.5</c:v>
              </c:pt>
              <c:pt idx="14">
                <c:v>4</c:v>
              </c:pt>
              <c:pt idx="15">
                <c:v>5</c:v>
              </c:pt>
              <c:pt idx="16">
                <c:v>6</c:v>
              </c:pt>
              <c:pt idx="17">
                <c:v>7</c:v>
              </c:pt>
              <c:pt idx="18">
                <c:v>8</c:v>
              </c:pt>
              <c:pt idx="19">
                <c:v>9</c:v>
              </c:pt>
              <c:pt idx="20">
                <c:v>11</c:v>
              </c:pt>
              <c:pt idx="21">
                <c:v>13</c:v>
              </c:pt>
              <c:pt idx="22">
                <c:v>15</c:v>
              </c:pt>
              <c:pt idx="23">
                <c:v>20</c:v>
              </c:pt>
              <c:pt idx="24">
                <c:v>25</c:v>
              </c:pt>
              <c:pt idx="25">
                <c:v>30</c:v>
              </c:pt>
              <c:pt idx="26">
                <c:v>32</c:v>
              </c:pt>
              <c:pt idx="27">
                <c:v>34</c:v>
              </c:pt>
              <c:pt idx="28">
                <c:v>35</c:v>
              </c:pt>
              <c:pt idx="29">
                <c:v>36</c:v>
              </c:pt>
              <c:pt idx="30">
                <c:v>37</c:v>
              </c:pt>
              <c:pt idx="31">
                <c:v>37.5</c:v>
              </c:pt>
              <c:pt idx="32">
                <c:v>38</c:v>
              </c:pt>
              <c:pt idx="33">
                <c:v>38.5</c:v>
              </c:pt>
              <c:pt idx="34">
                <c:v>38.700000000000003</c:v>
              </c:pt>
              <c:pt idx="35">
                <c:v>38.9</c:v>
              </c:pt>
              <c:pt idx="36">
                <c:v>39.1</c:v>
              </c:pt>
              <c:pt idx="37">
                <c:v>39.299999999999997</c:v>
              </c:pt>
              <c:pt idx="38">
                <c:v>39.5</c:v>
              </c:pt>
              <c:pt idx="39">
                <c:v>39.700000000000003</c:v>
              </c:pt>
              <c:pt idx="40">
                <c:v>39.9</c:v>
              </c:pt>
              <c:pt idx="41">
                <c:v>40</c:v>
              </c:pt>
              <c:pt idx="42">
                <c:v>40.1</c:v>
              </c:pt>
              <c:pt idx="43">
                <c:v>40.200000000000003</c:v>
              </c:pt>
              <c:pt idx="44">
                <c:v>40.299999999999997</c:v>
              </c:pt>
              <c:pt idx="45">
                <c:v>40.4</c:v>
              </c:pt>
              <c:pt idx="46">
                <c:v>40.5</c:v>
              </c:pt>
              <c:pt idx="47">
                <c:v>40.6</c:v>
              </c:pt>
              <c:pt idx="48">
                <c:v>40.700000000000003</c:v>
              </c:pt>
              <c:pt idx="49">
                <c:v>40.799999999999997</c:v>
              </c:pt>
              <c:pt idx="50">
                <c:v>40.9</c:v>
              </c:pt>
              <c:pt idx="51">
                <c:v>41</c:v>
              </c:pt>
              <c:pt idx="52">
                <c:v>41.1</c:v>
              </c:pt>
              <c:pt idx="53">
                <c:v>41.2</c:v>
              </c:pt>
              <c:pt idx="54">
                <c:v>41.3</c:v>
              </c:pt>
              <c:pt idx="55">
                <c:v>41.4</c:v>
              </c:pt>
              <c:pt idx="56">
                <c:v>41.6</c:v>
              </c:pt>
              <c:pt idx="57">
                <c:v>41.800000000000097</c:v>
              </c:pt>
              <c:pt idx="58">
                <c:v>42.000000000000099</c:v>
              </c:pt>
              <c:pt idx="59">
                <c:v>42.200000000000102</c:v>
              </c:pt>
              <c:pt idx="60">
                <c:v>42.400000000000098</c:v>
              </c:pt>
              <c:pt idx="61">
                <c:v>42.600000000000101</c:v>
              </c:pt>
              <c:pt idx="62">
                <c:v>42.800000000000097</c:v>
              </c:pt>
              <c:pt idx="63">
                <c:v>43.000000000000099</c:v>
              </c:pt>
              <c:pt idx="64">
                <c:v>43.500000000000099</c:v>
              </c:pt>
              <c:pt idx="65">
                <c:v>44.000000000000099</c:v>
              </c:pt>
              <c:pt idx="66">
                <c:v>45.000000000000099</c:v>
              </c:pt>
              <c:pt idx="67">
                <c:v>46.000000000000099</c:v>
              </c:pt>
              <c:pt idx="68">
                <c:v>48.000000000000099</c:v>
              </c:pt>
              <c:pt idx="69">
                <c:v>50.000000000000099</c:v>
              </c:pt>
              <c:pt idx="70">
                <c:v>52.000000000000099</c:v>
              </c:pt>
              <c:pt idx="71">
                <c:v>54.000000000000099</c:v>
              </c:pt>
              <c:pt idx="72">
                <c:v>56.000000000000099</c:v>
              </c:pt>
              <c:pt idx="73">
                <c:v>58.000000000000099</c:v>
              </c:pt>
              <c:pt idx="74">
                <c:v>60.000000000000099</c:v>
              </c:pt>
              <c:pt idx="75">
                <c:v>62.000000000000099</c:v>
              </c:pt>
              <c:pt idx="76">
                <c:v>64.000000000000099</c:v>
              </c:pt>
              <c:pt idx="77">
                <c:v>66.000000000000099</c:v>
              </c:pt>
              <c:pt idx="78">
                <c:v>68.000000000000099</c:v>
              </c:pt>
              <c:pt idx="79">
                <c:v>70.000000000000099</c:v>
              </c:pt>
              <c:pt idx="80">
                <c:v>72.000000000000099</c:v>
              </c:pt>
              <c:pt idx="81">
                <c:v>74.000000000000099</c:v>
              </c:pt>
              <c:pt idx="82">
                <c:v>76.000000000000099</c:v>
              </c:pt>
              <c:pt idx="83">
                <c:v>81.000000000000099</c:v>
              </c:pt>
              <c:pt idx="84">
                <c:v>86.000000000000099</c:v>
              </c:pt>
              <c:pt idx="85">
                <c:v>91.000000000000099</c:v>
              </c:pt>
              <c:pt idx="86">
                <c:v>96.000000000000099</c:v>
              </c:pt>
              <c:pt idx="87">
                <c:v>101</c:v>
              </c:pt>
              <c:pt idx="88">
                <c:v>106</c:v>
              </c:pt>
              <c:pt idx="89">
                <c:v>111</c:v>
              </c:pt>
              <c:pt idx="90">
                <c:v>112</c:v>
              </c:pt>
              <c:pt idx="91">
                <c:v>117</c:v>
              </c:pt>
              <c:pt idx="92">
                <c:v>122</c:v>
              </c:pt>
              <c:pt idx="93">
                <c:v>127</c:v>
              </c:pt>
              <c:pt idx="94">
                <c:v>132</c:v>
              </c:pt>
              <c:pt idx="95">
                <c:v>137</c:v>
              </c:pt>
              <c:pt idx="96">
                <c:v>142</c:v>
              </c:pt>
              <c:pt idx="97">
                <c:v>147</c:v>
              </c:pt>
              <c:pt idx="98">
                <c:v>148</c:v>
              </c:pt>
              <c:pt idx="99">
                <c:v>153</c:v>
              </c:pt>
              <c:pt idx="100">
                <c:v>158</c:v>
              </c:pt>
              <c:pt idx="101">
                <c:v>163</c:v>
              </c:pt>
              <c:pt idx="102">
                <c:v>168</c:v>
              </c:pt>
              <c:pt idx="103">
                <c:v>173</c:v>
              </c:pt>
              <c:pt idx="104">
                <c:v>178</c:v>
              </c:pt>
              <c:pt idx="105">
                <c:v>179</c:v>
              </c:pt>
              <c:pt idx="106">
                <c:v>184</c:v>
              </c:pt>
              <c:pt idx="107">
                <c:v>189</c:v>
              </c:pt>
              <c:pt idx="108">
                <c:v>194</c:v>
              </c:pt>
              <c:pt idx="109">
                <c:v>199</c:v>
              </c:pt>
              <c:pt idx="110">
                <c:v>204</c:v>
              </c:pt>
              <c:pt idx="111">
                <c:v>209</c:v>
              </c:pt>
              <c:pt idx="112">
                <c:v>214</c:v>
              </c:pt>
              <c:pt idx="113">
                <c:v>215</c:v>
              </c:pt>
            </c:numLit>
          </c:xVal>
          <c:yVal>
            <c:numLit>
              <c:formatCode>General</c:formatCode>
              <c:ptCount val="114"/>
              <c:pt idx="0">
                <c:v>8.7694635438844803E-4</c:v>
              </c:pt>
              <c:pt idx="1">
                <c:v>8.5646676886680199E-4</c:v>
              </c:pt>
              <c:pt idx="2">
                <c:v>8.9847617506505105E-4</c:v>
              </c:pt>
              <c:pt idx="3">
                <c:v>9.6359075467233695E-4</c:v>
              </c:pt>
              <c:pt idx="4">
                <c:v>9.5938981405251198E-4</c:v>
              </c:pt>
              <c:pt idx="5">
                <c:v>9.4626187461555901E-4</c:v>
              </c:pt>
              <c:pt idx="6">
                <c:v>9.7750637047550699E-4</c:v>
              </c:pt>
              <c:pt idx="7">
                <c:v>1.04314606766027E-3</c:v>
              </c:pt>
              <c:pt idx="8">
                <c:v>1.0560114483084799E-3</c:v>
              </c:pt>
              <c:pt idx="9">
                <c:v>1.1219137042819899E-3</c:v>
              </c:pt>
              <c:pt idx="10">
                <c:v>1.1058976181689099E-3</c:v>
              </c:pt>
              <c:pt idx="11">
                <c:v>1.20987089850957E-3</c:v>
              </c:pt>
              <c:pt idx="12">
                <c:v>1.2886385351312899E-3</c:v>
              </c:pt>
              <c:pt idx="13">
                <c:v>1.36425546628814E-3</c:v>
              </c:pt>
              <c:pt idx="14">
                <c:v>1.47873109817837E-3</c:v>
              </c:pt>
              <c:pt idx="15">
                <c:v>1.53439356139105E-3</c:v>
              </c:pt>
              <c:pt idx="16">
                <c:v>1.69718001040926E-3</c:v>
              </c:pt>
              <c:pt idx="17">
                <c:v>1.83371058055357E-3</c:v>
              </c:pt>
              <c:pt idx="18">
                <c:v>1.96288950461319E-3</c:v>
              </c:pt>
              <c:pt idx="19">
                <c:v>2.13565318760349E-3</c:v>
              </c:pt>
              <c:pt idx="20">
                <c:v>2.30132778329783E-3</c:v>
              </c:pt>
              <c:pt idx="21">
                <c:v>2.5665121599242799E-3</c:v>
              </c:pt>
              <c:pt idx="22">
                <c:v>2.8382605062692002E-3</c:v>
              </c:pt>
              <c:pt idx="23">
                <c:v>3.2704322725336898E-3</c:v>
              </c:pt>
              <c:pt idx="24">
                <c:v>3.8554132538443E-3</c:v>
              </c:pt>
              <c:pt idx="25">
                <c:v>4.3994350641116302E-3</c:v>
              </c:pt>
              <c:pt idx="26">
                <c:v>4.7339349609651898E-3</c:v>
              </c:pt>
              <c:pt idx="27">
                <c:v>4.9334796404068701E-3</c:v>
              </c:pt>
              <c:pt idx="28">
                <c:v>5.05898274142414E-3</c:v>
              </c:pt>
              <c:pt idx="29">
                <c:v>5.1461522592855099E-3</c:v>
              </c:pt>
              <c:pt idx="30">
                <c:v>5.1913123709486199E-3</c:v>
              </c:pt>
              <c:pt idx="31">
                <c:v>5.2480250693162601E-3</c:v>
              </c:pt>
              <c:pt idx="32">
                <c:v>5.3519983496569303E-3</c:v>
              </c:pt>
              <c:pt idx="33">
                <c:v>5.4685744518570703E-3</c:v>
              </c:pt>
              <c:pt idx="34">
                <c:v>5.4664739815471599E-3</c:v>
              </c:pt>
              <c:pt idx="35">
                <c:v>5.5452416181688696E-3</c:v>
              </c:pt>
              <c:pt idx="36">
                <c:v>5.5898766122545098E-3</c:v>
              </c:pt>
              <c:pt idx="37">
                <c:v>5.5688719091553903E-3</c:v>
              </c:pt>
              <c:pt idx="38">
                <c:v>5.6502651336645003E-3</c:v>
              </c:pt>
              <c:pt idx="39">
                <c:v>5.6292604305653703E-3</c:v>
              </c:pt>
              <c:pt idx="40">
                <c:v>5.5557439697184402E-3</c:v>
              </c:pt>
              <c:pt idx="41">
                <c:v>5.4192133995741298E-3</c:v>
              </c:pt>
              <c:pt idx="42">
                <c:v>5.4979810361958396E-3</c:v>
              </c:pt>
              <c:pt idx="43">
                <c:v>5.4769763330967201E-3</c:v>
              </c:pt>
              <c:pt idx="44">
                <c:v>5.3877063449254397E-3</c:v>
              </c:pt>
              <c:pt idx="45">
                <c:v>5.4664739815471599E-3</c:v>
              </c:pt>
              <c:pt idx="46">
                <c:v>5.3561992902767504E-3</c:v>
              </c:pt>
              <c:pt idx="47">
                <c:v>5.4507204542228096E-3</c:v>
              </c:pt>
              <c:pt idx="48">
                <c:v>5.3719528176010998E-3</c:v>
              </c:pt>
              <c:pt idx="49">
                <c:v>5.5294880908445298E-3</c:v>
              </c:pt>
              <c:pt idx="50">
                <c:v>5.5294880908445298E-3</c:v>
              </c:pt>
              <c:pt idx="51">
                <c:v>5.42971575112369E-3</c:v>
              </c:pt>
              <c:pt idx="52">
                <c:v>5.4087110480245601E-3</c:v>
              </c:pt>
              <c:pt idx="53">
                <c:v>5.5242369150697501E-3</c:v>
              </c:pt>
              <c:pt idx="54">
                <c:v>5.5557439697184402E-3</c:v>
              </c:pt>
              <c:pt idx="55">
                <c:v>5.6292604305653703E-3</c:v>
              </c:pt>
              <c:pt idx="56">
                <c:v>5.4559716299975901E-3</c:v>
              </c:pt>
              <c:pt idx="57">
                <c:v>5.46384839365977E-3</c:v>
              </c:pt>
              <c:pt idx="58">
                <c:v>5.4769763330967201E-3</c:v>
              </c:pt>
              <c:pt idx="59">
                <c:v>5.4533460421102003E-3</c:v>
              </c:pt>
              <c:pt idx="60">
                <c:v>5.4874786846462803E-3</c:v>
              </c:pt>
              <c:pt idx="61">
                <c:v>5.5504927939436502E-3</c:v>
              </c:pt>
              <c:pt idx="62">
                <c:v>5.46384839365977E-3</c:v>
              </c:pt>
              <c:pt idx="63">
                <c:v>5.5714974970427801E-3</c:v>
              </c:pt>
              <c:pt idx="64">
                <c:v>5.4969308010408896E-3</c:v>
              </c:pt>
              <c:pt idx="65">
                <c:v>5.5525932642535702E-3</c:v>
              </c:pt>
              <c:pt idx="66">
                <c:v>5.5242369150697501E-3</c:v>
              </c:pt>
              <c:pt idx="67">
                <c:v>5.5347392666193103E-3</c:v>
              </c:pt>
              <c:pt idx="68">
                <c:v>5.5714974970427801E-3</c:v>
              </c:pt>
              <c:pt idx="69">
                <c:v>5.6135069032410296E-3</c:v>
              </c:pt>
              <c:pt idx="70">
                <c:v>5.6292604305653703E-3</c:v>
              </c:pt>
              <c:pt idx="71">
                <c:v>5.6843977762005699E-3</c:v>
              </c:pt>
              <c:pt idx="72">
                <c:v>5.7185304187366498E-3</c:v>
              </c:pt>
              <c:pt idx="73">
                <c:v>5.7474118854979502E-3</c:v>
              </c:pt>
              <c:pt idx="74">
                <c:v>5.7657910007096799E-3</c:v>
              </c:pt>
              <c:pt idx="75">
                <c:v>5.7526630612727298E-3</c:v>
              </c:pt>
              <c:pt idx="76">
                <c:v>5.7657910007096799E-3</c:v>
              </c:pt>
              <c:pt idx="77">
                <c:v>5.7579142370475104E-3</c:v>
              </c:pt>
              <c:pt idx="78">
                <c:v>5.7736677643718502E-3</c:v>
              </c:pt>
              <c:pt idx="79">
                <c:v>5.7789189401466299E-3</c:v>
              </c:pt>
              <c:pt idx="80">
                <c:v>5.7920468795835903E-3</c:v>
              </c:pt>
              <c:pt idx="81">
                <c:v>5.7789189401466299E-3</c:v>
              </c:pt>
              <c:pt idx="82">
                <c:v>5.7789189401466299E-3</c:v>
              </c:pt>
              <c:pt idx="83">
                <c:v>5.7605398249349002E-3</c:v>
              </c:pt>
              <c:pt idx="84">
                <c:v>5.7153797132717798E-3</c:v>
              </c:pt>
              <c:pt idx="85">
                <c:v>5.68177218831318E-3</c:v>
              </c:pt>
              <c:pt idx="86">
                <c:v>5.6418632524248497E-3</c:v>
              </c:pt>
              <c:pt idx="87">
                <c:v>5.59040172983199E-3</c:v>
              </c:pt>
              <c:pt idx="88">
                <c:v>5.5315885611544402E-3</c:v>
              </c:pt>
              <c:pt idx="89">
                <c:v>5.4748758627868096E-3</c:v>
              </c:pt>
              <c:pt idx="90">
                <c:v>5.4559716299975901E-3</c:v>
              </c:pt>
              <c:pt idx="91">
                <c:v>5.4024096370948304E-3</c:v>
              </c:pt>
              <c:pt idx="92">
                <c:v>5.3330941168677204E-3</c:v>
              </c:pt>
              <c:pt idx="93">
                <c:v>5.26587906695052E-3</c:v>
              </c:pt>
              <c:pt idx="94">
                <c:v>5.1850109600188902E-3</c:v>
              </c:pt>
              <c:pt idx="95">
                <c:v>5.1156954397917802E-3</c:v>
              </c:pt>
              <c:pt idx="96">
                <c:v>5.0379780383250101E-3</c:v>
              </c:pt>
              <c:pt idx="97">
                <c:v>4.96446157747808E-3</c:v>
              </c:pt>
              <c:pt idx="98">
                <c:v>4.9340047579843503E-3</c:v>
              </c:pt>
              <c:pt idx="99">
                <c:v>4.8573375916725501E-3</c:v>
              </c:pt>
              <c:pt idx="100">
                <c:v>4.7722685441210898E-3</c:v>
              </c:pt>
              <c:pt idx="101">
                <c:v>4.6924506723444196E-3</c:v>
              </c:pt>
              <c:pt idx="102">
                <c:v>4.61788397634253E-3</c:v>
              </c:pt>
              <c:pt idx="103">
                <c:v>4.5254632827063804E-3</c:v>
              </c:pt>
              <c:pt idx="104">
                <c:v>4.4309421187603204E-3</c:v>
              </c:pt>
              <c:pt idx="105">
                <c:v>4.4078369453512799E-3</c:v>
              </c:pt>
              <c:pt idx="106">
                <c:v>4.31961719233496E-3</c:v>
              </c:pt>
              <c:pt idx="107">
                <c:v>4.2135434416843802E-3</c:v>
              </c:pt>
              <c:pt idx="108">
                <c:v>4.1158715722734501E-3</c:v>
              </c:pt>
              <c:pt idx="109">
                <c:v>4.0160992325526104E-3</c:v>
              </c:pt>
              <c:pt idx="110">
                <c:v>3.8995231303524699E-3</c:v>
              </c:pt>
              <c:pt idx="111">
                <c:v>3.6579690447125402E-3</c:v>
              </c:pt>
              <c:pt idx="112">
                <c:v>3.5004337714690998E-3</c:v>
              </c:pt>
              <c:pt idx="113">
                <c:v>3.3649534364797499E-3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3FED-4255-916E-97755330E6AE}"/>
            </c:ext>
          </c:extLst>
        </c:ser>
        <c:ser>
          <c:idx val="1"/>
          <c:order val="1"/>
          <c:tx>
            <c:v>D3 2025</c:v>
          </c:tx>
          <c:spPr>
            <a:ln>
              <a:noFill/>
            </a:ln>
          </c:spPr>
          <c:marker>
            <c:symbol val="circle"/>
            <c:size val="7"/>
          </c:marker>
          <c:xVal>
            <c:numLit>
              <c:formatCode>General</c:formatCode>
              <c:ptCount val="114"/>
              <c:pt idx="0">
                <c:v>6.5</c:v>
              </c:pt>
              <c:pt idx="1">
                <c:v>27.5</c:v>
              </c:pt>
              <c:pt idx="2">
                <c:v>32.5</c:v>
              </c:pt>
              <c:pt idx="3">
                <c:v>49</c:v>
              </c:pt>
              <c:pt idx="4">
                <c:v>55</c:v>
              </c:pt>
              <c:pt idx="5">
                <c:v>73</c:v>
              </c:pt>
              <c:pt idx="6">
                <c:v>78.5</c:v>
              </c:pt>
              <c:pt idx="7">
                <c:v>93.5</c:v>
              </c:pt>
              <c:pt idx="8">
                <c:v>108.5</c:v>
              </c:pt>
              <c:pt idx="9">
                <c:v>124.5</c:v>
              </c:pt>
              <c:pt idx="10">
                <c:v>139.5</c:v>
              </c:pt>
              <c:pt idx="11">
                <c:v>155.5</c:v>
              </c:pt>
              <c:pt idx="12">
                <c:v>181.5</c:v>
              </c:pt>
              <c:pt idx="13">
                <c:v>186.5</c:v>
              </c:pt>
              <c:pt idx="14">
                <c:v>201.5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xVal>
          <c:yVal>
            <c:numLit>
              <c:formatCode>General</c:formatCode>
              <c:ptCount val="114"/>
              <c:pt idx="0">
                <c:v>4.0988645870345501E-3</c:v>
              </c:pt>
              <c:pt idx="1">
                <c:v>9.5848159154784795E-3</c:v>
              </c:pt>
              <c:pt idx="2">
                <c:v>1.08655128077069E-2</c:v>
              </c:pt>
              <c:pt idx="3">
                <c:v>1.22875340555902E-2</c:v>
              </c:pt>
              <c:pt idx="4">
                <c:v>1.2255102424958499E-2</c:v>
              </c:pt>
              <c:pt idx="5">
                <c:v>1.22170305107387E-2</c:v>
              </c:pt>
              <c:pt idx="6">
                <c:v>1.25772683731577E-2</c:v>
              </c:pt>
              <c:pt idx="7">
                <c:v>1.2359623930200901E-2</c:v>
              </c:pt>
              <c:pt idx="8">
                <c:v>1.1521830306729999E-2</c:v>
              </c:pt>
              <c:pt idx="9">
                <c:v>1.12229657801042E-2</c:v>
              </c:pt>
              <c:pt idx="10">
                <c:v>1.0711321555116501E-2</c:v>
              </c:pt>
              <c:pt idx="11">
                <c:v>1.03187578173831E-2</c:v>
              </c:pt>
              <c:pt idx="12">
                <c:v>9.0909385837933798E-3</c:v>
              </c:pt>
              <c:pt idx="13">
                <c:v>8.8823890981224903E-3</c:v>
              </c:pt>
              <c:pt idx="14">
                <c:v>8.1973061527999807E-3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3FED-4255-916E-97755330E6AE}"/>
            </c:ext>
          </c:extLst>
        </c:ser>
        <c:ser>
          <c:idx val="2"/>
          <c:order val="2"/>
          <c:tx>
            <c:v>M2 2025</c:v>
          </c:tx>
          <c:spPr>
            <a:ln>
              <a:noFill/>
            </a:ln>
          </c:spPr>
          <c:marker>
            <c:symbol val="triangle"/>
            <c:size val="7"/>
          </c:marker>
          <c:xVal>
            <c:numLit>
              <c:formatCode>General</c:formatCode>
              <c:ptCount val="114"/>
              <c:pt idx="0">
                <c:v>17.5</c:v>
              </c:pt>
              <c:pt idx="1">
                <c:v>61</c:v>
              </c:pt>
              <c:pt idx="2">
                <c:v>83.5</c:v>
              </c:pt>
              <c:pt idx="3">
                <c:v>98.5</c:v>
              </c:pt>
              <c:pt idx="4">
                <c:v>114.5</c:v>
              </c:pt>
              <c:pt idx="5">
                <c:v>129.5</c:v>
              </c:pt>
              <c:pt idx="6">
                <c:v>144.5</c:v>
              </c:pt>
              <c:pt idx="7">
                <c:v>160.5</c:v>
              </c:pt>
              <c:pt idx="8">
                <c:v>170.5</c:v>
              </c:pt>
              <c:pt idx="9">
                <c:v>191.5</c:v>
              </c:pt>
              <c:pt idx="10">
                <c:v>211.5</c:v>
              </c:pt>
              <c:pt idx="11">
                <c:v>0</c:v>
              </c:pt>
              <c:pt idx="12">
                <c:v>0</c:v>
              </c:pt>
              <c:pt idx="13">
                <c:v>0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xVal>
          <c:yVal>
            <c:numLit>
              <c:formatCode>General</c:formatCode>
              <c:ptCount val="114"/>
              <c:pt idx="0">
                <c:v>7.15657653589921E-3</c:v>
              </c:pt>
              <c:pt idx="1">
                <c:v>1.22731372317315E-2</c:v>
              </c:pt>
              <c:pt idx="2">
                <c:v>1.2391953330692601E-2</c:v>
              </c:pt>
              <c:pt idx="3">
                <c:v>1.19918259726675E-2</c:v>
              </c:pt>
              <c:pt idx="4">
                <c:v>1.16152355180556E-2</c:v>
              </c:pt>
              <c:pt idx="5">
                <c:v>1.11440448170329E-2</c:v>
              </c:pt>
              <c:pt idx="6">
                <c:v>1.0478674662850801E-2</c:v>
              </c:pt>
              <c:pt idx="7">
                <c:v>9.8481572310307498E-3</c:v>
              </c:pt>
              <c:pt idx="8">
                <c:v>9.4548193643748495E-3</c:v>
              </c:pt>
              <c:pt idx="9">
                <c:v>8.7462227818089003E-3</c:v>
              </c:pt>
              <c:pt idx="10">
                <c:v>7.6071724464353997E-3</c:v>
              </c:pt>
              <c:pt idx="11">
                <c:v>0</c:v>
              </c:pt>
              <c:pt idx="12">
                <c:v>0</c:v>
              </c:pt>
              <c:pt idx="13">
                <c:v>0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3FED-4255-916E-97755330E6AE}"/>
            </c:ext>
          </c:extLst>
        </c:ser>
        <c:ser>
          <c:idx val="3"/>
          <c:order val="3"/>
          <c:tx>
            <c:v>M1 2025</c:v>
          </c:tx>
          <c:spPr>
            <a:ln>
              <a:noFill/>
            </a:ln>
          </c:spPr>
          <c:marker>
            <c:symbol val="x"/>
            <c:size val="7"/>
          </c:marker>
          <c:xVal>
            <c:numLit>
              <c:formatCode>General</c:formatCode>
              <c:ptCount val="114"/>
              <c:pt idx="0">
                <c:v>2</c:v>
              </c:pt>
              <c:pt idx="1">
                <c:v>12</c:v>
              </c:pt>
              <c:pt idx="2">
                <c:v>22.5</c:v>
              </c:pt>
              <c:pt idx="3">
                <c:v>37.15</c:v>
              </c:pt>
              <c:pt idx="4">
                <c:v>43.35</c:v>
              </c:pt>
              <c:pt idx="5">
                <c:v>67</c:v>
              </c:pt>
              <c:pt idx="6">
                <c:v>88.5</c:v>
              </c:pt>
              <c:pt idx="7">
                <c:v>103.5</c:v>
              </c:pt>
              <c:pt idx="8">
                <c:v>119.5</c:v>
              </c:pt>
              <c:pt idx="9">
                <c:v>134.5</c:v>
              </c:pt>
              <c:pt idx="10">
                <c:v>150.5</c:v>
              </c:pt>
              <c:pt idx="11">
                <c:v>165.5</c:v>
              </c:pt>
              <c:pt idx="12">
                <c:v>175.5</c:v>
              </c:pt>
              <c:pt idx="13">
                <c:v>196.5</c:v>
              </c:pt>
              <c:pt idx="14">
                <c:v>206.5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xVal>
          <c:yVal>
            <c:numLit>
              <c:formatCode>General</c:formatCode>
              <c:ptCount val="114"/>
              <c:pt idx="0">
                <c:v>2.70204835643564E-3</c:v>
              </c:pt>
              <c:pt idx="1">
                <c:v>5.4148485034611503E-3</c:v>
              </c:pt>
              <c:pt idx="2">
                <c:v>8.1249695157822894E-3</c:v>
              </c:pt>
              <c:pt idx="3">
                <c:v>1.1240314570989699E-2</c:v>
              </c:pt>
              <c:pt idx="4">
                <c:v>1.16119338370502E-2</c:v>
              </c:pt>
              <c:pt idx="5">
                <c:v>1.1785020039660799E-2</c:v>
              </c:pt>
              <c:pt idx="6">
                <c:v>1.20867752116254E-2</c:v>
              </c:pt>
              <c:pt idx="7">
                <c:v>1.1874207023897999E-2</c:v>
              </c:pt>
              <c:pt idx="8">
                <c:v>1.1433841882755201E-2</c:v>
              </c:pt>
              <c:pt idx="9">
                <c:v>1.0794656745131101E-2</c:v>
              </c:pt>
              <c:pt idx="10">
                <c:v>1.02240010531026E-2</c:v>
              </c:pt>
              <c:pt idx="11">
                <c:v>9.8295337196582094E-3</c:v>
              </c:pt>
              <c:pt idx="12">
                <c:v>9.4930203000817698E-3</c:v>
              </c:pt>
              <c:pt idx="13">
                <c:v>8.5471447423533693E-3</c:v>
              </c:pt>
              <c:pt idx="14">
                <c:v>8.0048314753552504E-3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3FED-4255-916E-97755330E6AE}"/>
            </c:ext>
          </c:extLst>
        </c:ser>
        <c:ser>
          <c:idx val="4"/>
          <c:order val="4"/>
          <c:tx>
            <c:v>D3</c:v>
          </c:tx>
          <c:spPr>
            <a:ln>
              <a:noFill/>
            </a:ln>
          </c:spPr>
          <c:marker>
            <c:symbol val="square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'local-table'!$L$2:$L$115</c:f>
              </c:numRef>
            </c:plus>
            <c:minus>
              <c:numRef>
                <c:f>'local-table'!$M$2:$M$115</c:f>
              </c:numRef>
            </c:minus>
            <c:spPr>
              <a:ln w="0">
                <a:solidFill>
                  <a:srgbClr val="000000"/>
                </a:solidFill>
                <a:prstDash val="solid"/>
                <a:round/>
              </a:ln>
            </c:spPr>
          </c:errBars>
          <c:xVal>
            <c:numLit>
              <c:formatCode>General</c:formatCode>
              <c:ptCount val="114"/>
              <c:pt idx="0">
                <c:v>1</c:v>
              </c:pt>
              <c:pt idx="1">
                <c:v>2.75</c:v>
              </c:pt>
              <c:pt idx="2">
                <c:v>6.5</c:v>
              </c:pt>
              <c:pt idx="3">
                <c:v>10</c:v>
              </c:pt>
              <c:pt idx="4">
                <c:v>12</c:v>
              </c:pt>
              <c:pt idx="5">
                <c:v>14</c:v>
              </c:pt>
              <c:pt idx="6">
                <c:v>17.5</c:v>
              </c:pt>
              <c:pt idx="7">
                <c:v>22.5</c:v>
              </c:pt>
              <c:pt idx="8">
                <c:v>27.5</c:v>
              </c:pt>
              <c:pt idx="9">
                <c:v>38.25</c:v>
              </c:pt>
              <c:pt idx="10">
                <c:v>39</c:v>
              </c:pt>
              <c:pt idx="11">
                <c:v>39.6</c:v>
              </c:pt>
              <c:pt idx="12">
                <c:v>42.3</c:v>
              </c:pt>
              <c:pt idx="13">
                <c:v>45.5</c:v>
              </c:pt>
              <c:pt idx="14">
                <c:v>51</c:v>
              </c:pt>
              <c:pt idx="15">
                <c:v>61</c:v>
              </c:pt>
              <c:pt idx="16">
                <c:v>71</c:v>
              </c:pt>
              <c:pt idx="17">
                <c:v>78.5</c:v>
              </c:pt>
              <c:pt idx="18">
                <c:v>83.5</c:v>
              </c:pt>
              <c:pt idx="19">
                <c:v>88.5</c:v>
              </c:pt>
              <c:pt idx="20">
                <c:v>93.5</c:v>
              </c:pt>
              <c:pt idx="21">
                <c:v>98.5</c:v>
              </c:pt>
              <c:pt idx="22">
                <c:v>103.5</c:v>
              </c:pt>
              <c:pt idx="23">
                <c:v>108.5</c:v>
              </c:pt>
              <c:pt idx="24">
                <c:v>114.5</c:v>
              </c:pt>
              <c:pt idx="25">
                <c:v>119.5</c:v>
              </c:pt>
              <c:pt idx="26">
                <c:v>134.5</c:v>
              </c:pt>
              <c:pt idx="27">
                <c:v>150.5</c:v>
              </c:pt>
              <c:pt idx="28">
                <c:v>165.5</c:v>
              </c:pt>
              <c:pt idx="29">
                <c:v>191.5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xVal>
          <c:yVal>
            <c:numLit>
              <c:formatCode>General</c:formatCode>
              <c:ptCount val="114"/>
              <c:pt idx="0">
                <c:v>2.0652182160058401E-3</c:v>
              </c:pt>
              <c:pt idx="1">
                <c:v>2.5891909817484901E-3</c:v>
              </c:pt>
              <c:pt idx="2">
                <c:v>4.03594475136357E-3</c:v>
              </c:pt>
              <c:pt idx="3">
                <c:v>5.0467350153495499E-3</c:v>
              </c:pt>
              <c:pt idx="4">
                <c:v>5.7818282850831803E-3</c:v>
              </c:pt>
              <c:pt idx="5">
                <c:v>6.2524768619966102E-3</c:v>
              </c:pt>
              <c:pt idx="6">
                <c:v>7.1973297654428902E-3</c:v>
              </c:pt>
              <c:pt idx="7">
                <c:v>8.3742514529723897E-3</c:v>
              </c:pt>
              <c:pt idx="8">
                <c:v>9.57491143754121E-3</c:v>
              </c:pt>
              <c:pt idx="9">
                <c:v>1.1744872865459E-2</c:v>
              </c:pt>
              <c:pt idx="10">
                <c:v>1.2596097111591299E-2</c:v>
              </c:pt>
              <c:pt idx="11">
                <c:v>1.2618353785229E-2</c:v>
              </c:pt>
              <c:pt idx="12">
                <c:v>1.26220653461323E-2</c:v>
              </c:pt>
              <c:pt idx="13">
                <c:v>1.24920539822458E-2</c:v>
              </c:pt>
              <c:pt idx="14">
                <c:v>1.23070054758814E-2</c:v>
              </c:pt>
              <c:pt idx="15">
                <c:v>1.22418089860121E-2</c:v>
              </c:pt>
              <c:pt idx="16">
                <c:v>1.22259917226105E-2</c:v>
              </c:pt>
              <c:pt idx="17">
                <c:v>1.2073380344269399E-2</c:v>
              </c:pt>
              <c:pt idx="18">
                <c:v>1.17795244213478E-2</c:v>
              </c:pt>
              <c:pt idx="19">
                <c:v>1.1512819608734799E-2</c:v>
              </c:pt>
              <c:pt idx="20">
                <c:v>1.14722909831321E-2</c:v>
              </c:pt>
              <c:pt idx="21">
                <c:v>1.1202522934835301E-2</c:v>
              </c:pt>
              <c:pt idx="22">
                <c:v>1.10253774824178E-2</c:v>
              </c:pt>
              <c:pt idx="23">
                <c:v>1.09578182988978E-2</c:v>
              </c:pt>
              <c:pt idx="24">
                <c:v>1.0475076440314699E-2</c:v>
              </c:pt>
              <c:pt idx="25">
                <c:v>1.03517710676154E-2</c:v>
              </c:pt>
              <c:pt idx="26">
                <c:v>9.9090284143527295E-3</c:v>
              </c:pt>
              <c:pt idx="27">
                <c:v>9.3381248083960807E-3</c:v>
              </c:pt>
              <c:pt idx="28">
                <c:v>8.6501490938274504E-3</c:v>
              </c:pt>
              <c:pt idx="29">
                <c:v>7.5457404947797697E-3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3FED-4255-916E-97755330E6AE}"/>
            </c:ext>
          </c:extLst>
        </c:ser>
        <c:ser>
          <c:idx val="5"/>
          <c:order val="5"/>
          <c:tx>
            <c:v>D1</c:v>
          </c:tx>
          <c:spPr>
            <a:ln>
              <a:noFill/>
            </a:ln>
          </c:spPr>
          <c:marker>
            <c:symbol val="circle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'local-table'!$P$2:$P$115</c:f>
              </c:numRef>
            </c:plus>
            <c:minus>
              <c:numRef>
                <c:f>'local-table'!$Q$2:$Q$115</c:f>
              </c:numRef>
            </c:minus>
            <c:spPr>
              <a:ln w="0">
                <a:solidFill>
                  <a:srgbClr val="000000"/>
                </a:solidFill>
                <a:prstDash val="solid"/>
                <a:round/>
              </a:ln>
            </c:spPr>
          </c:errBars>
          <c:xVal>
            <c:numLit>
              <c:formatCode>General</c:formatCode>
              <c:ptCount val="114"/>
              <c:pt idx="0">
                <c:v>0.05</c:v>
              </c:pt>
              <c:pt idx="1">
                <c:v>0.45</c:v>
              </c:pt>
              <c:pt idx="2">
                <c:v>0.8</c:v>
              </c:pt>
              <c:pt idx="3">
                <c:v>1.75</c:v>
              </c:pt>
              <c:pt idx="4">
                <c:v>4.5</c:v>
              </c:pt>
              <c:pt idx="5">
                <c:v>34.5</c:v>
              </c:pt>
              <c:pt idx="6">
                <c:v>38.6</c:v>
              </c:pt>
              <c:pt idx="7">
                <c:v>39.950000000000003</c:v>
              </c:pt>
              <c:pt idx="8">
                <c:v>40.15</c:v>
              </c:pt>
              <c:pt idx="9">
                <c:v>40.35</c:v>
              </c:pt>
              <c:pt idx="10">
                <c:v>40.450000000000003</c:v>
              </c:pt>
              <c:pt idx="11">
                <c:v>41.9</c:v>
              </c:pt>
              <c:pt idx="12">
                <c:v>43.25</c:v>
              </c:pt>
              <c:pt idx="13">
                <c:v>47</c:v>
              </c:pt>
              <c:pt idx="14">
                <c:v>67</c:v>
              </c:pt>
              <c:pt idx="15">
                <c:v>186.5</c:v>
              </c:pt>
              <c:pt idx="16">
                <c:v>201.5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xVal>
          <c:yVal>
            <c:numLit>
              <c:formatCode>General</c:formatCode>
              <c:ptCount val="114"/>
              <c:pt idx="0">
                <c:v>1.5491339038511201E-3</c:v>
              </c:pt>
              <c:pt idx="1">
                <c:v>1.7925064899776901E-3</c:v>
              </c:pt>
              <c:pt idx="2">
                <c:v>2.0072914270193999E-3</c:v>
              </c:pt>
              <c:pt idx="3">
                <c:v>2.2466873055749701E-3</c:v>
              </c:pt>
              <c:pt idx="4">
                <c:v>3.37578300212708E-3</c:v>
              </c:pt>
              <c:pt idx="5">
                <c:v>1.18145086011408E-2</c:v>
              </c:pt>
              <c:pt idx="6">
                <c:v>1.2277191593371199E-2</c:v>
              </c:pt>
              <c:pt idx="7">
                <c:v>1.25267974246793E-2</c:v>
              </c:pt>
              <c:pt idx="8">
                <c:v>1.25184679335549E-2</c:v>
              </c:pt>
              <c:pt idx="9">
                <c:v>1.23632365080541E-2</c:v>
              </c:pt>
              <c:pt idx="10">
                <c:v>1.21807449297825E-2</c:v>
              </c:pt>
              <c:pt idx="11">
                <c:v>1.24186837133875E-2</c:v>
              </c:pt>
              <c:pt idx="12">
                <c:v>1.1919712360857501E-2</c:v>
              </c:pt>
              <c:pt idx="13">
                <c:v>1.2346430421032501E-2</c:v>
              </c:pt>
              <c:pt idx="14">
                <c:v>1.2238011242025001E-2</c:v>
              </c:pt>
              <c:pt idx="15">
                <c:v>7.64834693100035E-3</c:v>
              </c:pt>
              <c:pt idx="16">
                <c:v>6.9870858644189102E-3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5-3FED-4255-916E-97755330E6AE}"/>
            </c:ext>
          </c:extLst>
        </c:ser>
        <c:ser>
          <c:idx val="6"/>
          <c:order val="6"/>
          <c:tx>
            <c:v>D2</c:v>
          </c:tx>
          <c:spPr>
            <a:ln>
              <a:noFill/>
            </a:ln>
          </c:spPr>
          <c:marker>
            <c:symbol val="plus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'local-table'!$T$2:$T$115</c:f>
              </c:numRef>
            </c:plus>
            <c:minus>
              <c:numRef>
                <c:f>'local-table'!$U$2:$U$115</c:f>
              </c:numRef>
            </c:minus>
            <c:spPr>
              <a:ln w="0">
                <a:solidFill>
                  <a:srgbClr val="000000"/>
                </a:solidFill>
                <a:prstDash val="solid"/>
                <a:round/>
              </a:ln>
            </c:spPr>
          </c:errBars>
          <c:xVal>
            <c:numLit>
              <c:formatCode>General</c:formatCode>
              <c:ptCount val="114"/>
              <c:pt idx="0">
                <c:v>0.15</c:v>
              </c:pt>
              <c:pt idx="1">
                <c:v>0.35</c:v>
              </c:pt>
              <c:pt idx="2">
                <c:v>2.25</c:v>
              </c:pt>
              <c:pt idx="3">
                <c:v>5.5</c:v>
              </c:pt>
              <c:pt idx="4">
                <c:v>38.799999999999997</c:v>
              </c:pt>
              <c:pt idx="5">
                <c:v>39.799999999999997</c:v>
              </c:pt>
              <c:pt idx="6">
                <c:v>40.049999999999997</c:v>
              </c:pt>
              <c:pt idx="7">
                <c:v>40.25</c:v>
              </c:pt>
              <c:pt idx="8">
                <c:v>40.549999999999997</c:v>
              </c:pt>
              <c:pt idx="9">
                <c:v>40.65</c:v>
              </c:pt>
              <c:pt idx="10">
                <c:v>42.1</c:v>
              </c:pt>
              <c:pt idx="11">
                <c:v>42.9</c:v>
              </c:pt>
              <c:pt idx="12">
                <c:v>43.75</c:v>
              </c:pt>
              <c:pt idx="13">
                <c:v>44.5</c:v>
              </c:pt>
              <c:pt idx="14">
                <c:v>49</c:v>
              </c:pt>
              <c:pt idx="15">
                <c:v>69</c:v>
              </c:pt>
              <c:pt idx="16">
                <c:v>181.5</c:v>
              </c:pt>
              <c:pt idx="17">
                <c:v>196.5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xVal>
          <c:yVal>
            <c:numLit>
              <c:formatCode>General</c:formatCode>
              <c:ptCount val="114"/>
              <c:pt idx="0">
                <c:v>1.64648667989684E-3</c:v>
              </c:pt>
              <c:pt idx="1">
                <c:v>1.9026562741474599E-3</c:v>
              </c:pt>
              <c:pt idx="2">
                <c:v>2.5213496022420301E-3</c:v>
              </c:pt>
              <c:pt idx="3">
                <c:v>3.6860535131023899E-3</c:v>
              </c:pt>
              <c:pt idx="4">
                <c:v>1.2782892419532401E-2</c:v>
              </c:pt>
              <c:pt idx="5">
                <c:v>1.29616326401879E-2</c:v>
              </c:pt>
              <c:pt idx="6">
                <c:v>1.2970903398520601E-2</c:v>
              </c:pt>
              <c:pt idx="7">
                <c:v>1.2507365481883E-2</c:v>
              </c:pt>
              <c:pt idx="8">
                <c:v>1.22522342125657E-2</c:v>
              </c:pt>
              <c:pt idx="9">
                <c:v>1.23872164538906E-2</c:v>
              </c:pt>
              <c:pt idx="10">
                <c:v>1.27020514068708E-2</c:v>
              </c:pt>
              <c:pt idx="11">
                <c:v>1.2794388159865E-2</c:v>
              </c:pt>
              <c:pt idx="12">
                <c:v>1.2365708294558599E-2</c:v>
              </c:pt>
              <c:pt idx="13">
                <c:v>1.25652150138794E-2</c:v>
              </c:pt>
              <c:pt idx="14">
                <c:v>1.2458045047552799E-2</c:v>
              </c:pt>
              <c:pt idx="15">
                <c:v>1.2372754070891501E-2</c:v>
              </c:pt>
              <c:pt idx="16">
                <c:v>7.93013251176981E-3</c:v>
              </c:pt>
              <c:pt idx="17">
                <c:v>7.2937876598096803E-3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3FED-4255-916E-97755330E6AE}"/>
            </c:ext>
          </c:extLst>
        </c:ser>
        <c:ser>
          <c:idx val="7"/>
          <c:order val="7"/>
          <c:tx>
            <c:v>M1</c:v>
          </c:tx>
          <c:spPr>
            <a:ln>
              <a:noFill/>
            </a:ln>
          </c:spPr>
          <c:marker>
            <c:symbol val="dot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'local-table'!$X$2:$X$115</c:f>
              </c:numRef>
            </c:plus>
            <c:minus>
              <c:numRef>
                <c:f>'local-table'!$Y$2:$Y$115</c:f>
              </c:numRef>
            </c:minus>
            <c:spPr>
              <a:ln w="0">
                <a:solidFill>
                  <a:srgbClr val="000000"/>
                </a:solidFill>
                <a:prstDash val="solid"/>
                <a:round/>
              </a:ln>
            </c:spPr>
          </c:errBars>
          <c:xVal>
            <c:numLit>
              <c:formatCode>General</c:formatCode>
              <c:ptCount val="114"/>
              <c:pt idx="0">
                <c:v>0.6</c:v>
              </c:pt>
              <c:pt idx="1">
                <c:v>1.2</c:v>
              </c:pt>
              <c:pt idx="2">
                <c:v>3.25</c:v>
              </c:pt>
              <c:pt idx="3">
                <c:v>7.5</c:v>
              </c:pt>
              <c:pt idx="4">
                <c:v>31</c:v>
              </c:pt>
              <c:pt idx="5">
                <c:v>35.5</c:v>
              </c:pt>
              <c:pt idx="6">
                <c:v>37.75</c:v>
              </c:pt>
              <c:pt idx="7">
                <c:v>39.4</c:v>
              </c:pt>
              <c:pt idx="8">
                <c:v>40.75</c:v>
              </c:pt>
              <c:pt idx="9">
                <c:v>40.950000000000003</c:v>
              </c:pt>
              <c:pt idx="10">
                <c:v>41.25</c:v>
              </c:pt>
              <c:pt idx="11">
                <c:v>41.35</c:v>
              </c:pt>
              <c:pt idx="12">
                <c:v>41.5</c:v>
              </c:pt>
              <c:pt idx="13">
                <c:v>42.5</c:v>
              </c:pt>
              <c:pt idx="14">
                <c:v>55</c:v>
              </c:pt>
              <c:pt idx="15">
                <c:v>65</c:v>
              </c:pt>
              <c:pt idx="16">
                <c:v>75</c:v>
              </c:pt>
              <c:pt idx="17">
                <c:v>129.5</c:v>
              </c:pt>
              <c:pt idx="18">
                <c:v>144.5</c:v>
              </c:pt>
              <c:pt idx="19">
                <c:v>155.5</c:v>
              </c:pt>
              <c:pt idx="20">
                <c:v>170.5</c:v>
              </c:pt>
              <c:pt idx="21">
                <c:v>211.5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xVal>
          <c:yVal>
            <c:numLit>
              <c:formatCode>General</c:formatCode>
              <c:ptCount val="114"/>
              <c:pt idx="0">
                <c:v>1.75065448738703E-3</c:v>
              </c:pt>
              <c:pt idx="1">
                <c:v>2.0565877629168598E-3</c:v>
              </c:pt>
              <c:pt idx="2">
                <c:v>2.6526287815417998E-3</c:v>
              </c:pt>
              <c:pt idx="3">
                <c:v>4.3376671791585403E-3</c:v>
              </c:pt>
              <c:pt idx="4">
                <c:v>1.0747991031274899E-2</c:v>
              </c:pt>
              <c:pt idx="5">
                <c:v>1.1464748192010699E-2</c:v>
              </c:pt>
              <c:pt idx="6">
                <c:v>1.1406083355895999E-2</c:v>
              </c:pt>
              <c:pt idx="7">
                <c:v>1.2123706782700999E-2</c:v>
              </c:pt>
              <c:pt idx="8">
                <c:v>1.2196613875143101E-2</c:v>
              </c:pt>
              <c:pt idx="9">
                <c:v>1.22058085006269E-2</c:v>
              </c:pt>
              <c:pt idx="10">
                <c:v>1.2460508485089301E-2</c:v>
              </c:pt>
              <c:pt idx="11">
                <c:v>1.1870846412094301E-2</c:v>
              </c:pt>
              <c:pt idx="12">
                <c:v>1.2017764092735901E-2</c:v>
              </c:pt>
              <c:pt idx="13">
                <c:v>1.1992258879923201E-2</c:v>
              </c:pt>
              <c:pt idx="14">
                <c:v>1.2227131603576901E-2</c:v>
              </c:pt>
              <c:pt idx="15">
                <c:v>1.2241431219018099E-2</c:v>
              </c:pt>
              <c:pt idx="16">
                <c:v>1.1987097324836601E-2</c:v>
              </c:pt>
              <c:pt idx="17">
                <c:v>1.02693858766542E-2</c:v>
              </c:pt>
              <c:pt idx="18">
                <c:v>9.5839488753046691E-3</c:v>
              </c:pt>
              <c:pt idx="19">
                <c:v>9.2476304538774892E-3</c:v>
              </c:pt>
              <c:pt idx="20">
                <c:v>8.5760249705975292E-3</c:v>
              </c:pt>
              <c:pt idx="21">
                <c:v>6.5945110512534398E-3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7-3FED-4255-916E-97755330E6AE}"/>
            </c:ext>
          </c:extLst>
        </c:ser>
        <c:ser>
          <c:idx val="8"/>
          <c:order val="8"/>
          <c:tx>
            <c:v>M2</c:v>
          </c:tx>
          <c:spPr>
            <a:ln>
              <a:noFill/>
            </a:ln>
          </c:spPr>
          <c:marker>
            <c:symbol val="diamond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'local-table'!$AB$2:$AB$115</c:f>
              </c:numRef>
            </c:plus>
            <c:minus>
              <c:numRef>
                <c:f>'local-table'!$AC$2:$AC$115</c:f>
              </c:numRef>
            </c:minus>
            <c:spPr>
              <a:ln w="0">
                <a:solidFill>
                  <a:srgbClr val="000000"/>
                </a:solidFill>
                <a:prstDash val="solid"/>
                <a:round/>
              </a:ln>
            </c:spPr>
          </c:errBars>
          <c:xVal>
            <c:numLit>
              <c:formatCode>General</c:formatCode>
              <c:ptCount val="114"/>
              <c:pt idx="0">
                <c:v>0.25</c:v>
              </c:pt>
              <c:pt idx="1">
                <c:v>1.4</c:v>
              </c:pt>
              <c:pt idx="2">
                <c:v>3.75</c:v>
              </c:pt>
              <c:pt idx="3">
                <c:v>8.5</c:v>
              </c:pt>
              <c:pt idx="4">
                <c:v>33</c:v>
              </c:pt>
              <c:pt idx="5">
                <c:v>36.5</c:v>
              </c:pt>
              <c:pt idx="6">
                <c:v>37.25</c:v>
              </c:pt>
              <c:pt idx="7">
                <c:v>39.200000000000003</c:v>
              </c:pt>
              <c:pt idx="8">
                <c:v>40.85</c:v>
              </c:pt>
              <c:pt idx="9">
                <c:v>41.05</c:v>
              </c:pt>
              <c:pt idx="10">
                <c:v>41.15</c:v>
              </c:pt>
              <c:pt idx="11">
                <c:v>41.7</c:v>
              </c:pt>
              <c:pt idx="12">
                <c:v>42.7</c:v>
              </c:pt>
              <c:pt idx="13">
                <c:v>53</c:v>
              </c:pt>
              <c:pt idx="14">
                <c:v>63</c:v>
              </c:pt>
              <c:pt idx="15">
                <c:v>73</c:v>
              </c:pt>
              <c:pt idx="16">
                <c:v>124.5</c:v>
              </c:pt>
              <c:pt idx="17">
                <c:v>139.5</c:v>
              </c:pt>
              <c:pt idx="18">
                <c:v>160.5</c:v>
              </c:pt>
              <c:pt idx="19">
                <c:v>175.5</c:v>
              </c:pt>
              <c:pt idx="20">
                <c:v>206.5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xVal>
          <c:yVal>
            <c:numLit>
              <c:formatCode>General</c:formatCode>
              <c:ptCount val="114"/>
              <c:pt idx="0">
                <c:v>1.72974820743279E-3</c:v>
              </c:pt>
              <c:pt idx="1">
                <c:v>2.0241154283733298E-3</c:v>
              </c:pt>
              <c:pt idx="2">
                <c:v>2.7625719497933699E-3</c:v>
              </c:pt>
              <c:pt idx="3">
                <c:v>4.54119387226896E-3</c:v>
              </c:pt>
              <c:pt idx="4">
                <c:v>1.1049781444657699E-2</c:v>
              </c:pt>
              <c:pt idx="5">
                <c:v>1.13922280132259E-2</c:v>
              </c:pt>
              <c:pt idx="6">
                <c:v>1.11733808502708E-2</c:v>
              </c:pt>
              <c:pt idx="7">
                <c:v>1.1959144541413599E-2</c:v>
              </c:pt>
              <c:pt idx="8">
                <c:v>1.26524998094543E-2</c:v>
              </c:pt>
              <c:pt idx="9">
                <c:v>1.2483522539347701E-2</c:v>
              </c:pt>
              <c:pt idx="10">
                <c:v>1.24022577087229E-2</c:v>
              </c:pt>
              <c:pt idx="11">
                <c:v>1.1907344315531801E-2</c:v>
              </c:pt>
              <c:pt idx="12">
                <c:v>1.1984288088898599E-2</c:v>
              </c:pt>
              <c:pt idx="13">
                <c:v>1.2215115185550501E-2</c:v>
              </c:pt>
              <c:pt idx="14">
                <c:v>1.2225924264170501E-2</c:v>
              </c:pt>
              <c:pt idx="15">
                <c:v>1.17578134367918E-2</c:v>
              </c:pt>
              <c:pt idx="16">
                <c:v>1.03815770533417E-2</c:v>
              </c:pt>
              <c:pt idx="17">
                <c:v>9.7687252154473499E-3</c:v>
              </c:pt>
              <c:pt idx="18">
                <c:v>8.8433984335581205E-3</c:v>
              </c:pt>
              <c:pt idx="19">
                <c:v>8.4365426482429298E-3</c:v>
              </c:pt>
              <c:pt idx="20">
                <c:v>6.9393257372136301E-3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  <c:pt idx="72">
                <c:v>0</c:v>
              </c:pt>
              <c:pt idx="73">
                <c:v>0</c:v>
              </c:pt>
              <c:pt idx="74">
                <c:v>0</c:v>
              </c:pt>
              <c:pt idx="75">
                <c:v>0</c:v>
              </c:pt>
              <c:pt idx="76">
                <c:v>0</c:v>
              </c:pt>
              <c:pt idx="77">
                <c:v>0</c:v>
              </c:pt>
              <c:pt idx="78">
                <c:v>0</c:v>
              </c:pt>
              <c:pt idx="79">
                <c:v>0</c:v>
              </c:pt>
              <c:pt idx="80">
                <c:v>0</c:v>
              </c:pt>
              <c:pt idx="81">
                <c:v>0</c:v>
              </c:pt>
              <c:pt idx="82">
                <c:v>0</c:v>
              </c:pt>
              <c:pt idx="83">
                <c:v>0</c:v>
              </c:pt>
              <c:pt idx="84">
                <c:v>0</c:v>
              </c:pt>
              <c:pt idx="85">
                <c:v>0</c:v>
              </c:pt>
              <c:pt idx="86">
                <c:v>0</c:v>
              </c:pt>
              <c:pt idx="87">
                <c:v>0</c:v>
              </c:pt>
              <c:pt idx="88">
                <c:v>0</c:v>
              </c:pt>
              <c:pt idx="89">
                <c:v>0</c:v>
              </c:pt>
              <c:pt idx="90">
                <c:v>0</c:v>
              </c:pt>
              <c:pt idx="91">
                <c:v>0</c:v>
              </c:pt>
              <c:pt idx="92">
                <c:v>0</c:v>
              </c:pt>
              <c:pt idx="93">
                <c:v>0</c:v>
              </c:pt>
              <c:pt idx="94">
                <c:v>0</c:v>
              </c:pt>
              <c:pt idx="95">
                <c:v>0</c:v>
              </c:pt>
              <c:pt idx="96">
                <c:v>0</c:v>
              </c:pt>
              <c:pt idx="97">
                <c:v>0</c:v>
              </c:pt>
              <c:pt idx="98">
                <c:v>0</c:v>
              </c:pt>
              <c:pt idx="99">
                <c:v>0</c:v>
              </c:pt>
              <c:pt idx="100">
                <c:v>0</c:v>
              </c:pt>
              <c:pt idx="101">
                <c:v>0</c:v>
              </c:pt>
              <c:pt idx="102">
                <c:v>0</c:v>
              </c:pt>
              <c:pt idx="103">
                <c:v>0</c:v>
              </c:pt>
              <c:pt idx="104">
                <c:v>0</c:v>
              </c:pt>
              <c:pt idx="105">
                <c:v>0</c:v>
              </c:pt>
              <c:pt idx="106">
                <c:v>0</c:v>
              </c:pt>
              <c:pt idx="107">
                <c:v>0</c:v>
              </c:pt>
              <c:pt idx="108">
                <c:v>0</c:v>
              </c:pt>
              <c:pt idx="109">
                <c:v>0</c:v>
              </c:pt>
              <c:pt idx="110">
                <c:v>0</c:v>
              </c:pt>
              <c:pt idx="111">
                <c:v>0</c:v>
              </c:pt>
              <c:pt idx="112">
                <c:v>0</c:v>
              </c:pt>
              <c:pt idx="113">
                <c:v>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3FED-4255-916E-97755330E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7467456"/>
        <c:axId val="1947470784"/>
      </c:scatterChart>
      <c:valAx>
        <c:axId val="1947470784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de-DE"/>
                  <a:t>Na-24 per mm per projectile</a:t>
                </a:r>
              </a:p>
            </c:rich>
          </c:tx>
          <c:layout>
            <c:manualLayout>
              <c:xMode val="edge"/>
              <c:yMode val="edge"/>
              <c:x val="1.7638888888888888E-2"/>
              <c:y val="0.23582946362473922"/>
            </c:manualLayout>
          </c:layout>
          <c:overlay val="0"/>
        </c:title>
        <c:numFmt formatCode="0.E+00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de-DE"/>
          </a:p>
        </c:txPr>
        <c:crossAx val="1947467456"/>
        <c:crossesAt val="0"/>
        <c:crossBetween val="midCat"/>
      </c:valAx>
      <c:valAx>
        <c:axId val="194746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de-DE"/>
                  <a:t>depth, mm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de-DE"/>
          </a:p>
        </c:txPr>
        <c:crossAx val="1947470784"/>
        <c:crossesAt val="0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833757086123215"/>
          <c:y val="0.15893364291002085"/>
          <c:w val="0.1736422619047619"/>
          <c:h val="0.65627801332525737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BC4AD-4564-45C9-A86A-BD232277C4E9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7ECC2-BACB-48F2-B2E0-AED48D6AA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23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/>
        </p:nvGrpSpPr>
        <p:grpSpPr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4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8706" y="3650765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8706" y="4430631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538789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43539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5" y="307196"/>
            <a:ext cx="8934639" cy="787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F42A-3CC4-495F-A99E-36C908801E1F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907AED-0297-4A9E-8431-C9B62A3E8CC4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72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F42A-3CC4-495F-A99E-36C908801E1F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907AED-0297-4A9E-8431-C9B62A3E8CC4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63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F42A-3CC4-495F-A99E-36C908801E1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907AED-0297-4A9E-8431-C9B62A3E8CC4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97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/>
        </p:nvCxnSpPr>
        <p:spPr>
          <a:xfrm>
            <a:off x="0" y="6732777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485167"/>
            <a:ext cx="150544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/>
        </p:nvCxnSpPr>
        <p:spPr>
          <a:xfrm>
            <a:off x="0" y="1101632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/>
        </p:nvSpPr>
        <p:spPr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/>
        </p:nvSpPr>
        <p:spPr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3514" y="1450688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6D46F42A-3CC4-495F-A99E-36C908801E1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3517" y="308100"/>
            <a:ext cx="817231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535008" y="6552643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35907AED-0297-4A9E-8431-C9B62A3E8CC4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350935" y="6560611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endParaRPr lang="de-DE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439" y="275767"/>
            <a:ext cx="1033407" cy="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2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Dosimetry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Uranium</a:t>
            </a:r>
            <a:r>
              <a:rPr lang="de-DE" dirty="0"/>
              <a:t> </a:t>
            </a:r>
            <a:r>
              <a:rPr lang="de-DE" dirty="0" err="1"/>
              <a:t>beams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E. Kozlova, A. Sokolov, S. Kundumattathil Mohanan, T. Radon, E. Mustafin</a:t>
            </a:r>
          </a:p>
        </p:txBody>
      </p:sp>
    </p:spTree>
    <p:extLst>
      <p:ext uri="{BB962C8B-B14F-4D97-AF65-F5344CB8AC3E}">
        <p14:creationId xmlns:p14="http://schemas.microsoft.com/office/powerpoint/2010/main" val="57362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425" y="1444929"/>
            <a:ext cx="111679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Different </a:t>
            </a:r>
            <a:r>
              <a:rPr lang="en-GB" dirty="0"/>
              <a:t>dosimeters</a:t>
            </a:r>
            <a:r>
              <a:rPr lang="de-DE" dirty="0"/>
              <a:t> </a:t>
            </a:r>
            <a:r>
              <a:rPr lang="en-GB" dirty="0"/>
              <a:t>were</a:t>
            </a:r>
            <a:r>
              <a:rPr lang="de-DE" dirty="0"/>
              <a:t> </a:t>
            </a:r>
            <a:r>
              <a:rPr lang="en-GB" dirty="0"/>
              <a:t>tested</a:t>
            </a:r>
            <a:r>
              <a:rPr lang="de-DE" dirty="0"/>
              <a:t> in „</a:t>
            </a:r>
            <a:r>
              <a:rPr lang="de-DE" dirty="0" err="1"/>
              <a:t>classical</a:t>
            </a:r>
            <a:r>
              <a:rPr lang="de-DE" dirty="0"/>
              <a:t> GSI“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990 MeV/u </a:t>
            </a:r>
            <a:r>
              <a:rPr lang="de-DE" dirty="0" err="1"/>
              <a:t>uranium</a:t>
            </a:r>
            <a:r>
              <a:rPr lang="de-DE" dirty="0"/>
              <a:t> beam </a:t>
            </a:r>
            <a:r>
              <a:rPr lang="de-DE" dirty="0" err="1"/>
              <a:t>hitting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Al-target, different </a:t>
            </a:r>
            <a:r>
              <a:rPr lang="de-DE" dirty="0" err="1"/>
              <a:t>spill</a:t>
            </a:r>
            <a:r>
              <a:rPr lang="de-DE" dirty="0"/>
              <a:t> </a:t>
            </a:r>
            <a:r>
              <a:rPr lang="de-DE" dirty="0" err="1"/>
              <a:t>lengths</a:t>
            </a:r>
            <a:r>
              <a:rPr lang="de-DE" dirty="0"/>
              <a:t> and </a:t>
            </a:r>
            <a:r>
              <a:rPr lang="de-DE" dirty="0" err="1"/>
              <a:t>intensities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. </a:t>
            </a:r>
            <a:r>
              <a:rPr lang="en-US" dirty="0"/>
              <a:t>The irradiation was done with slow extracted beam.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different </a:t>
            </a:r>
            <a:r>
              <a:rPr lang="de-DE" dirty="0" err="1"/>
              <a:t>devices</a:t>
            </a:r>
            <a:r>
              <a:rPr lang="de-DE" dirty="0"/>
              <a:t> dose </a:t>
            </a:r>
            <a:r>
              <a:rPr lang="de-DE" dirty="0" err="1"/>
              <a:t>rates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Additional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was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FLUKA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b="1" dirty="0" err="1"/>
              <a:t>Wendi</a:t>
            </a:r>
            <a:r>
              <a:rPr lang="de-DE" b="1" dirty="0"/>
              <a:t>-II</a:t>
            </a:r>
            <a:r>
              <a:rPr lang="de-DE" dirty="0"/>
              <a:t> -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dosimeter</a:t>
            </a:r>
            <a:r>
              <a:rPr lang="de-DE" dirty="0"/>
              <a:t>, </a:t>
            </a:r>
            <a:r>
              <a:rPr lang="de-DE" b="1" dirty="0"/>
              <a:t>FHT190</a:t>
            </a:r>
            <a:r>
              <a:rPr lang="de-DE" dirty="0"/>
              <a:t>/FHT192 – </a:t>
            </a:r>
            <a:r>
              <a:rPr lang="de-DE" dirty="0" err="1"/>
              <a:t>ion</a:t>
            </a:r>
            <a:r>
              <a:rPr lang="de-DE" dirty="0"/>
              <a:t> </a:t>
            </a:r>
            <a:r>
              <a:rPr lang="de-DE" dirty="0" err="1"/>
              <a:t>chamber</a:t>
            </a:r>
            <a:r>
              <a:rPr lang="de-DE" dirty="0"/>
              <a:t>, FHZ 632L-10 –  proportional </a:t>
            </a:r>
            <a:r>
              <a:rPr lang="de-DE" dirty="0" err="1"/>
              <a:t>counter</a:t>
            </a:r>
            <a:r>
              <a:rPr lang="de-DE" dirty="0"/>
              <a:t> </a:t>
            </a:r>
            <a:r>
              <a:rPr lang="de-DE" dirty="0" err="1"/>
              <a:t>tube</a:t>
            </a:r>
            <a:r>
              <a:rPr lang="de-DE" dirty="0"/>
              <a:t> and </a:t>
            </a:r>
            <a:r>
              <a:rPr lang="de-DE" b="1" dirty="0" err="1"/>
              <a:t>new</a:t>
            </a:r>
            <a:r>
              <a:rPr lang="de-DE" b="1" dirty="0"/>
              <a:t> CROME Prototype </a:t>
            </a:r>
            <a:r>
              <a:rPr lang="de-DE" dirty="0" err="1"/>
              <a:t>showed</a:t>
            </a:r>
            <a:r>
              <a:rPr lang="de-DE" dirty="0"/>
              <a:t> reliable </a:t>
            </a:r>
            <a:r>
              <a:rPr lang="de-DE" dirty="0" err="1"/>
              <a:t>results</a:t>
            </a:r>
            <a:r>
              <a:rPr lang="de-DE" dirty="0"/>
              <a:t> and </a:t>
            </a:r>
            <a:r>
              <a:rPr lang="de-DE" dirty="0" err="1"/>
              <a:t>approved</a:t>
            </a:r>
            <a:r>
              <a:rPr lang="de-DE" dirty="0"/>
              <a:t> </a:t>
            </a:r>
            <a:r>
              <a:rPr lang="de-DE" dirty="0" err="1"/>
              <a:t>themselfs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candidates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dose </a:t>
            </a:r>
            <a:r>
              <a:rPr lang="de-DE" dirty="0" err="1"/>
              <a:t>measurements</a:t>
            </a:r>
            <a:r>
              <a:rPr lang="de-DE" dirty="0"/>
              <a:t> at</a:t>
            </a:r>
            <a:r>
              <a:rPr lang="de-DE" b="1" dirty="0"/>
              <a:t> FAIR </a:t>
            </a:r>
            <a:r>
              <a:rPr lang="de-DE" b="1" dirty="0" err="1"/>
              <a:t>facility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next step </a:t>
            </a:r>
            <a:r>
              <a:rPr lang="en-US" dirty="0"/>
              <a:t>is to </a:t>
            </a:r>
            <a:r>
              <a:rPr lang="en-US" b="1" dirty="0"/>
              <a:t>qualify</a:t>
            </a:r>
            <a:r>
              <a:rPr lang="en-US" dirty="0"/>
              <a:t> the </a:t>
            </a:r>
            <a:r>
              <a:rPr lang="en-US" b="1" dirty="0"/>
              <a:t>various combinations of detectors and electronics </a:t>
            </a:r>
            <a:r>
              <a:rPr lang="en-US" dirty="0"/>
              <a:t>at pulsed radiation fields produced with a </a:t>
            </a:r>
            <a:r>
              <a:rPr lang="en-US" b="1" dirty="0"/>
              <a:t>fast extracted beam</a:t>
            </a:r>
            <a:r>
              <a:rPr lang="en-US" dirty="0"/>
              <a:t>. In this case, all possible scenarios will be covered and the measuring detector systems will be fully characterized.</a:t>
            </a:r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D0FD3E-EC68-4708-BAE8-EB61FB702411}"/>
              </a:ext>
            </a:extLst>
          </p:cNvPr>
          <p:cNvSpPr txBox="1"/>
          <p:nvPr/>
        </p:nvSpPr>
        <p:spPr>
          <a:xfrm>
            <a:off x="460612" y="6061577"/>
            <a:ext cx="11525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Thank you very much for your attention and support during the experiment, and for providing us with the beam!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88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062FD020-3DAF-44C8-BA50-FD31B19B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89" y="282314"/>
            <a:ext cx="9269775" cy="787557"/>
          </a:xfrm>
        </p:spPr>
        <p:txBody>
          <a:bodyPr/>
          <a:lstStyle/>
          <a:p>
            <a:r>
              <a:rPr lang="de-DE" dirty="0"/>
              <a:t>CERN Radiation Monitoring Electronics (CROME) @ FAIR</a:t>
            </a:r>
          </a:p>
        </p:txBody>
      </p:sp>
      <p:cxnSp>
        <p:nvCxnSpPr>
          <p:cNvPr id="38" name="Straight Connector 53">
            <a:extLst>
              <a:ext uri="{FF2B5EF4-FFF2-40B4-BE49-F238E27FC236}">
                <a16:creationId xmlns:a16="http://schemas.microsoft.com/office/drawing/2014/main" id="{0669E9D8-060C-4924-8148-8AE8F71CF1E7}"/>
              </a:ext>
            </a:extLst>
          </p:cNvPr>
          <p:cNvCxnSpPr>
            <a:cxnSpLocks/>
          </p:cNvCxnSpPr>
          <p:nvPr/>
        </p:nvCxnSpPr>
        <p:spPr>
          <a:xfrm>
            <a:off x="7103428" y="1275618"/>
            <a:ext cx="45517" cy="372276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55">
            <a:extLst>
              <a:ext uri="{FF2B5EF4-FFF2-40B4-BE49-F238E27FC236}">
                <a16:creationId xmlns:a16="http://schemas.microsoft.com/office/drawing/2014/main" id="{C7C0CC57-688E-414D-8182-8763D6131733}"/>
              </a:ext>
            </a:extLst>
          </p:cNvPr>
          <p:cNvCxnSpPr/>
          <p:nvPr/>
        </p:nvCxnSpPr>
        <p:spPr>
          <a:xfrm flipH="1">
            <a:off x="5510151" y="2094869"/>
            <a:ext cx="14250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56">
            <a:extLst>
              <a:ext uri="{FF2B5EF4-FFF2-40B4-BE49-F238E27FC236}">
                <a16:creationId xmlns:a16="http://schemas.microsoft.com/office/drawing/2014/main" id="{64DCDBDF-FCA1-4F1B-AC23-C3B3E4FCBD80}"/>
              </a:ext>
            </a:extLst>
          </p:cNvPr>
          <p:cNvSpPr txBox="1"/>
          <p:nvPr/>
        </p:nvSpPr>
        <p:spPr>
          <a:xfrm>
            <a:off x="5510151" y="2112677"/>
            <a:ext cx="1425039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>
                <a:solidFill>
                  <a:schemeClr val="tx2"/>
                </a:solidFill>
              </a:rPr>
              <a:t>Surveyed</a:t>
            </a:r>
            <a:r>
              <a:rPr lang="de-DE" sz="1400" dirty="0">
                <a:solidFill>
                  <a:schemeClr val="tx2"/>
                </a:solidFill>
              </a:rPr>
              <a:t> Area</a:t>
            </a:r>
          </a:p>
          <a:p>
            <a:pPr algn="l"/>
            <a:r>
              <a:rPr lang="de-DE" sz="1400" dirty="0">
                <a:solidFill>
                  <a:schemeClr val="tx2"/>
                </a:solidFill>
              </a:rPr>
              <a:t>Limit: 0.5 </a:t>
            </a:r>
            <a:r>
              <a:rPr lang="de-DE" sz="1400" dirty="0" err="1">
                <a:solidFill>
                  <a:schemeClr val="tx2"/>
                </a:solidFill>
              </a:rPr>
              <a:t>uSv</a:t>
            </a:r>
            <a:r>
              <a:rPr lang="de-DE" sz="1400" dirty="0">
                <a:solidFill>
                  <a:schemeClr val="tx2"/>
                </a:solidFill>
              </a:rPr>
              <a:t>/h</a:t>
            </a:r>
          </a:p>
        </p:txBody>
      </p:sp>
      <p:cxnSp>
        <p:nvCxnSpPr>
          <p:cNvPr id="41" name="Straight Arrow Connector 62">
            <a:extLst>
              <a:ext uri="{FF2B5EF4-FFF2-40B4-BE49-F238E27FC236}">
                <a16:creationId xmlns:a16="http://schemas.microsoft.com/office/drawing/2014/main" id="{567E5FC0-6FFA-45AD-8825-35947C712D03}"/>
              </a:ext>
            </a:extLst>
          </p:cNvPr>
          <p:cNvCxnSpPr>
            <a:cxnSpLocks/>
          </p:cNvCxnSpPr>
          <p:nvPr/>
        </p:nvCxnSpPr>
        <p:spPr>
          <a:xfrm>
            <a:off x="7190509" y="1778188"/>
            <a:ext cx="1715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65">
            <a:extLst>
              <a:ext uri="{FF2B5EF4-FFF2-40B4-BE49-F238E27FC236}">
                <a16:creationId xmlns:a16="http://schemas.microsoft.com/office/drawing/2014/main" id="{EB310315-9417-4712-93CD-C39402296849}"/>
              </a:ext>
            </a:extLst>
          </p:cNvPr>
          <p:cNvSpPr txBox="1"/>
          <p:nvPr/>
        </p:nvSpPr>
        <p:spPr>
          <a:xfrm>
            <a:off x="7252514" y="1273125"/>
            <a:ext cx="1425039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>
                <a:solidFill>
                  <a:srgbClr val="C00000"/>
                </a:solidFill>
              </a:rPr>
              <a:t>Controlled</a:t>
            </a:r>
            <a:r>
              <a:rPr lang="de-DE" sz="1400" dirty="0">
                <a:solidFill>
                  <a:srgbClr val="C00000"/>
                </a:solidFill>
              </a:rPr>
              <a:t> Area</a:t>
            </a:r>
          </a:p>
          <a:p>
            <a:pPr algn="l"/>
            <a:r>
              <a:rPr lang="de-DE" sz="1400" dirty="0">
                <a:solidFill>
                  <a:srgbClr val="C00000"/>
                </a:solidFill>
              </a:rPr>
              <a:t>Limit: 3 </a:t>
            </a:r>
            <a:r>
              <a:rPr lang="de-DE" sz="1400" dirty="0" err="1">
                <a:solidFill>
                  <a:srgbClr val="C00000"/>
                </a:solidFill>
              </a:rPr>
              <a:t>uSv</a:t>
            </a:r>
            <a:r>
              <a:rPr lang="de-DE" sz="1400" dirty="0">
                <a:solidFill>
                  <a:srgbClr val="C00000"/>
                </a:solidFill>
              </a:rPr>
              <a:t>/h</a:t>
            </a:r>
          </a:p>
        </p:txBody>
      </p:sp>
      <p:sp>
        <p:nvSpPr>
          <p:cNvPr id="43" name="TextBox 11">
            <a:extLst>
              <a:ext uri="{FF2B5EF4-FFF2-40B4-BE49-F238E27FC236}">
                <a16:creationId xmlns:a16="http://schemas.microsoft.com/office/drawing/2014/main" id="{CAE62F19-50E1-4184-BC0B-5FF3AB91E898}"/>
              </a:ext>
            </a:extLst>
          </p:cNvPr>
          <p:cNvSpPr txBox="1"/>
          <p:nvPr/>
        </p:nvSpPr>
        <p:spPr>
          <a:xfrm>
            <a:off x="5466316" y="3288772"/>
            <a:ext cx="1558300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>
                <a:solidFill>
                  <a:schemeClr val="tx2"/>
                </a:solidFill>
              </a:rPr>
              <a:t>Dose Monitoring</a:t>
            </a: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FAC565DC-70F0-4949-A067-94B63E86321A}"/>
              </a:ext>
            </a:extLst>
          </p:cNvPr>
          <p:cNvSpPr txBox="1"/>
          <p:nvPr/>
        </p:nvSpPr>
        <p:spPr>
          <a:xfrm>
            <a:off x="7292117" y="2441231"/>
            <a:ext cx="1614377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>
                <a:solidFill>
                  <a:srgbClr val="C00000"/>
                </a:solidFill>
              </a:rPr>
              <a:t>Part </a:t>
            </a:r>
            <a:r>
              <a:rPr lang="de-DE" sz="1400" dirty="0" err="1">
                <a:solidFill>
                  <a:srgbClr val="C00000"/>
                </a:solidFill>
              </a:rPr>
              <a:t>of</a:t>
            </a:r>
            <a:r>
              <a:rPr lang="de-DE" sz="1400" dirty="0">
                <a:solidFill>
                  <a:srgbClr val="C00000"/>
                </a:solidFill>
              </a:rPr>
              <a:t> Personal Access System (PAS)</a:t>
            </a: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C71631DD-48FD-46D3-8301-E31FC5DB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" y="1451258"/>
            <a:ext cx="5470877" cy="36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16">
            <a:extLst>
              <a:ext uri="{FF2B5EF4-FFF2-40B4-BE49-F238E27FC236}">
                <a16:creationId xmlns:a16="http://schemas.microsoft.com/office/drawing/2014/main" id="{685F266D-822C-479E-BE74-1F8F057279D0}"/>
              </a:ext>
            </a:extLst>
          </p:cNvPr>
          <p:cNvSpPr txBox="1"/>
          <p:nvPr/>
        </p:nvSpPr>
        <p:spPr>
          <a:xfrm>
            <a:off x="1895801" y="1297369"/>
            <a:ext cx="1708359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>
                <a:solidFill>
                  <a:schemeClr val="tx2"/>
                </a:solidFill>
              </a:rPr>
              <a:t>Measuring</a:t>
            </a:r>
            <a:r>
              <a:rPr lang="de-DE" sz="1400" dirty="0">
                <a:solidFill>
                  <a:schemeClr val="tx2"/>
                </a:solidFill>
              </a:rPr>
              <a:t> Station</a:t>
            </a:r>
          </a:p>
        </p:txBody>
      </p:sp>
      <p:pic>
        <p:nvPicPr>
          <p:cNvPr id="47" name="Picture 6">
            <a:extLst>
              <a:ext uri="{FF2B5EF4-FFF2-40B4-BE49-F238E27FC236}">
                <a16:creationId xmlns:a16="http://schemas.microsoft.com/office/drawing/2014/main" id="{225DDFB0-093B-4903-97B8-1B5A1FE66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517" y="1534735"/>
            <a:ext cx="3533651" cy="478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585035AE-AFAE-4B85-8C4D-2518ED67410B}"/>
              </a:ext>
            </a:extLst>
          </p:cNvPr>
          <p:cNvSpPr txBox="1"/>
          <p:nvPr/>
        </p:nvSpPr>
        <p:spPr>
          <a:xfrm>
            <a:off x="720924" y="5390384"/>
            <a:ext cx="77444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PMI + CROME –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tested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Studies in 2024 and </a:t>
            </a:r>
            <a:r>
              <a:rPr lang="de-DE" dirty="0" err="1"/>
              <a:t>approved</a:t>
            </a:r>
            <a:r>
              <a:rPr lang="de-DE" dirty="0"/>
              <a:t> </a:t>
            </a:r>
            <a:r>
              <a:rPr lang="de-DE" dirty="0" err="1"/>
              <a:t>themselfs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candidates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dose </a:t>
            </a:r>
            <a:r>
              <a:rPr lang="de-DE" dirty="0" err="1"/>
              <a:t>measurements</a:t>
            </a:r>
            <a:r>
              <a:rPr lang="de-DE" dirty="0"/>
              <a:t> at FAIR </a:t>
            </a:r>
            <a:r>
              <a:rPr lang="de-DE" dirty="0" err="1"/>
              <a:t>facility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308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5A3D9FB1-65D4-4539-9EB1-C22332D1C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540" y="3424807"/>
            <a:ext cx="2362908" cy="236290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7A96C0E-DBEC-425F-885B-E3DE9E8DC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709" y="1319694"/>
            <a:ext cx="3421479" cy="201263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0E60586-BE99-40C4-BB9F-4DD22F0AE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83" y="4617592"/>
            <a:ext cx="3421479" cy="201263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94F060C-4D12-4617-80E6-DBE51D543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98" y="1208875"/>
            <a:ext cx="3421479" cy="201263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6A6C844-5D27-41E1-95C2-7333CE09C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06" y="3339526"/>
            <a:ext cx="2245956" cy="136361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749E8F8-C5CA-4D94-B984-1F923BB793D3}"/>
              </a:ext>
            </a:extLst>
          </p:cNvPr>
          <p:cNvSpPr txBox="1"/>
          <p:nvPr/>
        </p:nvSpPr>
        <p:spPr>
          <a:xfrm>
            <a:off x="757436" y="3750231"/>
            <a:ext cx="142859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CROME PC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DF2FC5E-31E3-4B6B-8A60-4193D57A4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36" y="1228701"/>
            <a:ext cx="1866123" cy="186612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AB58313-FAC7-4668-9F23-A2CE74337BD6}"/>
              </a:ext>
            </a:extLst>
          </p:cNvPr>
          <p:cNvSpPr txBox="1"/>
          <p:nvPr/>
        </p:nvSpPr>
        <p:spPr>
          <a:xfrm>
            <a:off x="589874" y="2161762"/>
            <a:ext cx="114646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WENDI II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9019CA5-5145-431E-8DB9-E98DD7F936F0}"/>
              </a:ext>
            </a:extLst>
          </p:cNvPr>
          <p:cNvSpPr txBox="1"/>
          <p:nvPr/>
        </p:nvSpPr>
        <p:spPr>
          <a:xfrm>
            <a:off x="2492543" y="1808235"/>
            <a:ext cx="69346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FHT </a:t>
            </a:r>
          </a:p>
          <a:p>
            <a:pPr algn="l"/>
            <a:r>
              <a:rPr lang="de-DE" dirty="0"/>
              <a:t>192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B54DAAD-363A-4CB1-A114-1B0E471D08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01" y="3583735"/>
            <a:ext cx="1746009" cy="83539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E7CB3DD-4922-4614-B97C-8EB65973B205}"/>
              </a:ext>
            </a:extLst>
          </p:cNvPr>
          <p:cNvSpPr txBox="1"/>
          <p:nvPr/>
        </p:nvSpPr>
        <p:spPr>
          <a:xfrm>
            <a:off x="2638629" y="3304152"/>
            <a:ext cx="171072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FHZ 632L-H10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979CBDC-10AF-4F89-9D26-B79724F13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06" y="4910721"/>
            <a:ext cx="2272777" cy="141417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4AA9904E-E4BB-4C73-B916-E4394B8E3213}"/>
              </a:ext>
            </a:extLst>
          </p:cNvPr>
          <p:cNvSpPr txBox="1"/>
          <p:nvPr/>
        </p:nvSpPr>
        <p:spPr>
          <a:xfrm>
            <a:off x="786311" y="4917622"/>
            <a:ext cx="127470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CROME 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DB13314-02BC-4224-9755-6A75573D76DF}"/>
              </a:ext>
            </a:extLst>
          </p:cNvPr>
          <p:cNvSpPr txBox="1"/>
          <p:nvPr/>
        </p:nvSpPr>
        <p:spPr>
          <a:xfrm>
            <a:off x="1556759" y="6919529"/>
            <a:ext cx="142859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CROME PC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0BF5F67-9588-4748-AB14-A4F79A12BF35}"/>
              </a:ext>
            </a:extLst>
          </p:cNvPr>
          <p:cNvSpPr txBox="1"/>
          <p:nvPr/>
        </p:nvSpPr>
        <p:spPr>
          <a:xfrm>
            <a:off x="3004052" y="5246325"/>
            <a:ext cx="69346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FHT </a:t>
            </a:r>
          </a:p>
          <a:p>
            <a:pPr algn="l"/>
            <a:r>
              <a:rPr lang="de-DE" dirty="0"/>
              <a:t>190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2CA3C31-2F91-4D6B-B925-7867D814D55E}"/>
              </a:ext>
            </a:extLst>
          </p:cNvPr>
          <p:cNvSpPr txBox="1"/>
          <p:nvPr/>
        </p:nvSpPr>
        <p:spPr>
          <a:xfrm>
            <a:off x="5693418" y="3523732"/>
            <a:ext cx="114646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FHT6020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538ECDAA-1F3C-4CC1-B29C-D70AC7ADE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9104" y="1350190"/>
            <a:ext cx="1780435" cy="1780435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AD1BCBD-3677-4FC9-8943-4F5563BC78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4587" y="4084468"/>
            <a:ext cx="3747585" cy="2404972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9F5E9C95-B88E-4EDD-A43C-C639F39DD9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01" y="1650407"/>
            <a:ext cx="3334681" cy="2340056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9497757C-8BE9-4032-94EC-D4D736DB79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34923" y="1488094"/>
            <a:ext cx="1335140" cy="1347333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476A0311-53B3-4B48-9076-BE360A9A00B1}"/>
              </a:ext>
            </a:extLst>
          </p:cNvPr>
          <p:cNvSpPr txBox="1"/>
          <p:nvPr/>
        </p:nvSpPr>
        <p:spPr>
          <a:xfrm>
            <a:off x="4977871" y="2177144"/>
            <a:ext cx="114646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WENDI II</a:t>
            </a:r>
          </a:p>
        </p:txBody>
      </p:sp>
      <p:sp>
        <p:nvSpPr>
          <p:cNvPr id="51" name="Titel 50">
            <a:extLst>
              <a:ext uri="{FF2B5EF4-FFF2-40B4-BE49-F238E27FC236}">
                <a16:creationId xmlns:a16="http://schemas.microsoft.com/office/drawing/2014/main" id="{9638DCC6-9FD1-4D30-8454-4433E6C3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74" y="-3531"/>
            <a:ext cx="8934639" cy="787557"/>
          </a:xfrm>
        </p:spPr>
        <p:txBody>
          <a:bodyPr/>
          <a:lstStyle/>
          <a:p>
            <a:r>
              <a:rPr lang="de-DE" dirty="0"/>
              <a:t>Dosimeters and </a:t>
            </a:r>
            <a:r>
              <a:rPr lang="en-GB" dirty="0"/>
              <a:t>Electronics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345A8F4-8182-420E-B92E-D9EB9B588AB1}"/>
              </a:ext>
            </a:extLst>
          </p:cNvPr>
          <p:cNvSpPr txBox="1"/>
          <p:nvPr/>
        </p:nvSpPr>
        <p:spPr>
          <a:xfrm>
            <a:off x="6804946" y="1972811"/>
            <a:ext cx="69346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FHT </a:t>
            </a:r>
          </a:p>
          <a:p>
            <a:pPr algn="l"/>
            <a:r>
              <a:rPr lang="de-DE" dirty="0"/>
              <a:t>192</a:t>
            </a: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FFD6AAE0-A6C3-406C-AD43-40903D7221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10" y="5794676"/>
            <a:ext cx="1746009" cy="835398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A5B34CBC-3388-480F-B0F7-BFB85398E5E4}"/>
              </a:ext>
            </a:extLst>
          </p:cNvPr>
          <p:cNvSpPr txBox="1"/>
          <p:nvPr/>
        </p:nvSpPr>
        <p:spPr>
          <a:xfrm>
            <a:off x="5613173" y="5538306"/>
            <a:ext cx="171072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FHZ 632L-H10</a:t>
            </a:r>
          </a:p>
        </p:txBody>
      </p:sp>
      <p:sp>
        <p:nvSpPr>
          <p:cNvPr id="56" name="Pfeil: nach unten 55">
            <a:extLst>
              <a:ext uri="{FF2B5EF4-FFF2-40B4-BE49-F238E27FC236}">
                <a16:creationId xmlns:a16="http://schemas.microsoft.com/office/drawing/2014/main" id="{26B7972C-C8FC-46C0-A5F2-0795A54A09A1}"/>
              </a:ext>
            </a:extLst>
          </p:cNvPr>
          <p:cNvSpPr/>
          <p:nvPr/>
        </p:nvSpPr>
        <p:spPr>
          <a:xfrm>
            <a:off x="1052293" y="3022932"/>
            <a:ext cx="221630" cy="25500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7" name="Pfeil: nach unten 56">
            <a:extLst>
              <a:ext uri="{FF2B5EF4-FFF2-40B4-BE49-F238E27FC236}">
                <a16:creationId xmlns:a16="http://schemas.microsoft.com/office/drawing/2014/main" id="{0E323405-76D4-4961-88AE-659CB5413CDE}"/>
              </a:ext>
            </a:extLst>
          </p:cNvPr>
          <p:cNvSpPr/>
          <p:nvPr/>
        </p:nvSpPr>
        <p:spPr>
          <a:xfrm rot="2871954">
            <a:off x="2240286" y="3039148"/>
            <a:ext cx="221630" cy="25500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8" name="Pfeil: nach unten 57">
            <a:extLst>
              <a:ext uri="{FF2B5EF4-FFF2-40B4-BE49-F238E27FC236}">
                <a16:creationId xmlns:a16="http://schemas.microsoft.com/office/drawing/2014/main" id="{9B79176B-DC4D-4F82-A069-27019329E424}"/>
              </a:ext>
            </a:extLst>
          </p:cNvPr>
          <p:cNvSpPr/>
          <p:nvPr/>
        </p:nvSpPr>
        <p:spPr>
          <a:xfrm rot="5400000">
            <a:off x="2597960" y="4081955"/>
            <a:ext cx="221630" cy="25500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9" name="Pfeil: nach unten 58">
            <a:extLst>
              <a:ext uri="{FF2B5EF4-FFF2-40B4-BE49-F238E27FC236}">
                <a16:creationId xmlns:a16="http://schemas.microsoft.com/office/drawing/2014/main" id="{2BD3406C-8F88-4D12-AF8B-A5B8F1C0EDCF}"/>
              </a:ext>
            </a:extLst>
          </p:cNvPr>
          <p:cNvSpPr/>
          <p:nvPr/>
        </p:nvSpPr>
        <p:spPr>
          <a:xfrm rot="5400000">
            <a:off x="2590572" y="5439718"/>
            <a:ext cx="221630" cy="25500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D4DA0A59-50DB-4CC6-B755-E61118573B78}"/>
              </a:ext>
            </a:extLst>
          </p:cNvPr>
          <p:cNvSpPr/>
          <p:nvPr/>
        </p:nvSpPr>
        <p:spPr>
          <a:xfrm>
            <a:off x="42423" y="1254561"/>
            <a:ext cx="4241054" cy="5329981"/>
          </a:xfrm>
          <a:prstGeom prst="rect">
            <a:avLst/>
          </a:prstGeom>
          <a:solidFill>
            <a:srgbClr val="FDBB63">
              <a:alpha val="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8251028-1FF0-423E-8024-9314BD85A138}"/>
              </a:ext>
            </a:extLst>
          </p:cNvPr>
          <p:cNvSpPr/>
          <p:nvPr/>
        </p:nvSpPr>
        <p:spPr>
          <a:xfrm>
            <a:off x="4428160" y="1261425"/>
            <a:ext cx="3747585" cy="5329981"/>
          </a:xfrm>
          <a:prstGeom prst="rect">
            <a:avLst/>
          </a:prstGeom>
          <a:solidFill>
            <a:srgbClr val="FDBB63">
              <a:alpha val="0"/>
            </a:srgbClr>
          </a:solidFill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3" name="Pfeil: nach unten 62">
            <a:extLst>
              <a:ext uri="{FF2B5EF4-FFF2-40B4-BE49-F238E27FC236}">
                <a16:creationId xmlns:a16="http://schemas.microsoft.com/office/drawing/2014/main" id="{CA72EA5E-79BF-431A-B383-CDF39188808E}"/>
              </a:ext>
            </a:extLst>
          </p:cNvPr>
          <p:cNvSpPr/>
          <p:nvPr/>
        </p:nvSpPr>
        <p:spPr>
          <a:xfrm rot="19601219">
            <a:off x="5672838" y="3217608"/>
            <a:ext cx="221630" cy="25500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4" name="Pfeil: nach unten 63">
            <a:extLst>
              <a:ext uri="{FF2B5EF4-FFF2-40B4-BE49-F238E27FC236}">
                <a16:creationId xmlns:a16="http://schemas.microsoft.com/office/drawing/2014/main" id="{8B464ACC-B919-42ED-BA8C-5EAD67916AEC}"/>
              </a:ext>
            </a:extLst>
          </p:cNvPr>
          <p:cNvSpPr/>
          <p:nvPr/>
        </p:nvSpPr>
        <p:spPr>
          <a:xfrm rot="2320158">
            <a:off x="6457961" y="3204825"/>
            <a:ext cx="221630" cy="25500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5" name="Pfeil: nach unten 64">
            <a:extLst>
              <a:ext uri="{FF2B5EF4-FFF2-40B4-BE49-F238E27FC236}">
                <a16:creationId xmlns:a16="http://schemas.microsoft.com/office/drawing/2014/main" id="{4430EC48-47E9-430C-BAAE-437147075136}"/>
              </a:ext>
            </a:extLst>
          </p:cNvPr>
          <p:cNvSpPr/>
          <p:nvPr/>
        </p:nvSpPr>
        <p:spPr>
          <a:xfrm rot="10800000">
            <a:off x="6339539" y="5254045"/>
            <a:ext cx="221630" cy="25500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7" name="TextBox 6">
            <a:extLst>
              <a:ext uri="{FF2B5EF4-FFF2-40B4-BE49-F238E27FC236}">
                <a16:creationId xmlns:a16="http://schemas.microsoft.com/office/drawing/2014/main" id="{269CD571-4ABF-4DCD-8776-07745FEC417B}"/>
              </a:ext>
            </a:extLst>
          </p:cNvPr>
          <p:cNvSpPr txBox="1"/>
          <p:nvPr/>
        </p:nvSpPr>
        <p:spPr>
          <a:xfrm>
            <a:off x="8854407" y="1241699"/>
            <a:ext cx="27879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GSI‘s</a:t>
            </a:r>
            <a:r>
              <a:rPr lang="de-DE" dirty="0"/>
              <a:t> passive </a:t>
            </a:r>
            <a:r>
              <a:rPr lang="de-DE" dirty="0" err="1"/>
              <a:t>dosimeters</a:t>
            </a:r>
            <a:endParaRPr lang="de-DE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E9422E40-B8C3-47C3-9C30-ED00BECCF87C}"/>
              </a:ext>
            </a:extLst>
          </p:cNvPr>
          <p:cNvSpPr/>
          <p:nvPr/>
        </p:nvSpPr>
        <p:spPr>
          <a:xfrm>
            <a:off x="8295047" y="1265404"/>
            <a:ext cx="3784396" cy="5329981"/>
          </a:xfrm>
          <a:prstGeom prst="rect">
            <a:avLst/>
          </a:prstGeom>
          <a:solidFill>
            <a:srgbClr val="FDBB63">
              <a:alpha val="0"/>
            </a:srgbClr>
          </a:solidFill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9" name="TextBox 7">
            <a:extLst>
              <a:ext uri="{FF2B5EF4-FFF2-40B4-BE49-F238E27FC236}">
                <a16:creationId xmlns:a16="http://schemas.microsoft.com/office/drawing/2014/main" id="{259DFEDE-105A-4BD5-8F7F-A5308753BE2A}"/>
              </a:ext>
            </a:extLst>
          </p:cNvPr>
          <p:cNvSpPr txBox="1"/>
          <p:nvPr/>
        </p:nvSpPr>
        <p:spPr>
          <a:xfrm>
            <a:off x="2350430" y="838316"/>
            <a:ext cx="359585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Thermo</a:t>
            </a:r>
            <a:r>
              <a:rPr lang="de-DE" dirty="0"/>
              <a:t> </a:t>
            </a:r>
            <a:r>
              <a:rPr lang="de-DE" dirty="0" err="1"/>
              <a:t>Fisher‘s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dosimeter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22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>
            <a:extLst>
              <a:ext uri="{FF2B5EF4-FFF2-40B4-BE49-F238E27FC236}">
                <a16:creationId xmlns:a16="http://schemas.microsoft.com/office/drawing/2014/main" id="{CD491ED0-61D7-4F0F-9F27-FEC1900D8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59" y="2951178"/>
            <a:ext cx="4657748" cy="3188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25" y="199617"/>
            <a:ext cx="8934639" cy="787557"/>
          </a:xfrm>
        </p:spPr>
        <p:txBody>
          <a:bodyPr/>
          <a:lstStyle/>
          <a:p>
            <a:r>
              <a:rPr lang="en-GB" dirty="0"/>
              <a:t>Experimental</a:t>
            </a:r>
            <a:r>
              <a:rPr lang="de-DE" dirty="0"/>
              <a:t> Setup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9A8D5C8A-6179-4005-A501-5CC0E8C5C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8" y="2312581"/>
            <a:ext cx="5087842" cy="35090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3708" y="3431667"/>
            <a:ext cx="109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990 MeV/u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1F6B77-4D33-485F-81FB-056F088DBCE5}"/>
              </a:ext>
            </a:extLst>
          </p:cNvPr>
          <p:cNvSpPr/>
          <p:nvPr/>
        </p:nvSpPr>
        <p:spPr>
          <a:xfrm>
            <a:off x="4953837" y="3436338"/>
            <a:ext cx="710253" cy="10833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AF2276D-2062-4E4D-BF84-C3ABB4D2A660}"/>
              </a:ext>
            </a:extLst>
          </p:cNvPr>
          <p:cNvSpPr/>
          <p:nvPr/>
        </p:nvSpPr>
        <p:spPr>
          <a:xfrm>
            <a:off x="5095293" y="3708665"/>
            <a:ext cx="230246" cy="230719"/>
          </a:xfrm>
          <a:prstGeom prst="rect">
            <a:avLst/>
          </a:prstGeom>
          <a:solidFill>
            <a:srgbClr val="FDBB63">
              <a:alpha val="0"/>
            </a:srgb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´cc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D4E634E-B91C-4563-8587-25F77BAD7806}"/>
              </a:ext>
            </a:extLst>
          </p:cNvPr>
          <p:cNvSpPr/>
          <p:nvPr/>
        </p:nvSpPr>
        <p:spPr>
          <a:xfrm>
            <a:off x="5095292" y="4014673"/>
            <a:ext cx="230246" cy="232124"/>
          </a:xfrm>
          <a:prstGeom prst="rect">
            <a:avLst/>
          </a:prstGeom>
          <a:solidFill>
            <a:srgbClr val="FDBB63">
              <a:alpha val="0"/>
            </a:srgb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BE9F77A4-16CE-4493-805A-3E4A3E433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25" y="1318703"/>
            <a:ext cx="2091286" cy="993878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5160F2A3-7C45-445C-96C0-E58CDFB081C1}"/>
              </a:ext>
            </a:extLst>
          </p:cNvPr>
          <p:cNvSpPr txBox="1"/>
          <p:nvPr/>
        </p:nvSpPr>
        <p:spPr>
          <a:xfrm>
            <a:off x="2783158" y="1424147"/>
            <a:ext cx="2795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Al-Target 10x10x21.1 cm³</a:t>
            </a:r>
          </a:p>
          <a:p>
            <a:pPr algn="ctr"/>
            <a:r>
              <a:rPr lang="en-GB" dirty="0">
                <a:latin typeface="Liberation Sans" pitchFamily="18"/>
                <a:ea typeface="Microsoft YaHei" pitchFamily="2"/>
                <a:cs typeface="Arial" pitchFamily="2"/>
              </a:rPr>
              <a:t>Set of </a:t>
            </a: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114 plates</a:t>
            </a:r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D0E9D59-92EB-4048-A408-53E2AA4AE369}"/>
              </a:ext>
            </a:extLst>
          </p:cNvPr>
          <p:cNvSpPr txBox="1"/>
          <p:nvPr/>
        </p:nvSpPr>
        <p:spPr>
          <a:xfrm>
            <a:off x="5085370" y="3708666"/>
            <a:ext cx="277640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000" dirty="0"/>
              <a:t>C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9E2C692-D13B-42EC-A7C3-5ACBC4E4225E}"/>
              </a:ext>
            </a:extLst>
          </p:cNvPr>
          <p:cNvSpPr txBox="1"/>
          <p:nvPr/>
        </p:nvSpPr>
        <p:spPr>
          <a:xfrm>
            <a:off x="5085370" y="4014673"/>
            <a:ext cx="277640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000" dirty="0"/>
              <a:t>D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11961E5-C7F3-4DBF-8DF5-D3DCDA4EB038}"/>
              </a:ext>
            </a:extLst>
          </p:cNvPr>
          <p:cNvSpPr/>
          <p:nvPr/>
        </p:nvSpPr>
        <p:spPr>
          <a:xfrm>
            <a:off x="5545971" y="3861969"/>
            <a:ext cx="828570" cy="95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88047C7-BFA7-4E53-9834-E00CB890898F}"/>
              </a:ext>
            </a:extLst>
          </p:cNvPr>
          <p:cNvSpPr/>
          <p:nvPr/>
        </p:nvSpPr>
        <p:spPr>
          <a:xfrm>
            <a:off x="3647029" y="5772211"/>
            <a:ext cx="603753" cy="367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5307A0E9-DA6E-4196-9D03-FE8A635D6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534" y="4430542"/>
            <a:ext cx="4185111" cy="194352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5410936-A9E8-4C24-B87B-715B3C0F2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182" y="1410561"/>
            <a:ext cx="4926285" cy="2836236"/>
          </a:xfrm>
          <a:prstGeom prst="rect">
            <a:avLst/>
          </a:prstGeom>
        </p:spPr>
      </p:pic>
      <p:sp>
        <p:nvSpPr>
          <p:cNvPr id="47" name="Rechteck 46">
            <a:extLst>
              <a:ext uri="{FF2B5EF4-FFF2-40B4-BE49-F238E27FC236}">
                <a16:creationId xmlns:a16="http://schemas.microsoft.com/office/drawing/2014/main" id="{26622901-AD56-4E9E-8689-910DAC09320C}"/>
              </a:ext>
            </a:extLst>
          </p:cNvPr>
          <p:cNvSpPr/>
          <p:nvPr/>
        </p:nvSpPr>
        <p:spPr>
          <a:xfrm>
            <a:off x="4701654" y="5821630"/>
            <a:ext cx="623884" cy="367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EA3FC26F-097F-4155-886D-17E70917999A}"/>
              </a:ext>
            </a:extLst>
          </p:cNvPr>
          <p:cNvCxnSpPr>
            <a:cxnSpLocks/>
          </p:cNvCxnSpPr>
          <p:nvPr/>
        </p:nvCxnSpPr>
        <p:spPr>
          <a:xfrm>
            <a:off x="6036778" y="5608104"/>
            <a:ext cx="1240527" cy="21352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230F79B5-6216-4632-81AF-937286289168}"/>
              </a:ext>
            </a:extLst>
          </p:cNvPr>
          <p:cNvCxnSpPr>
            <a:cxnSpLocks/>
          </p:cNvCxnSpPr>
          <p:nvPr/>
        </p:nvCxnSpPr>
        <p:spPr>
          <a:xfrm flipV="1">
            <a:off x="5336062" y="3708665"/>
            <a:ext cx="2813539" cy="2307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BF9E87F2-8194-4132-846D-E34080904E1F}"/>
              </a:ext>
            </a:extLst>
          </p:cNvPr>
          <p:cNvSpPr txBox="1"/>
          <p:nvPr/>
        </p:nvSpPr>
        <p:spPr>
          <a:xfrm>
            <a:off x="9973994" y="1885812"/>
            <a:ext cx="53412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>
                <a:solidFill>
                  <a:srgbClr val="FFFF00"/>
                </a:solidFill>
              </a:rPr>
              <a:t>90°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804E7544-C1C3-48D2-AD18-B1722474582A}"/>
              </a:ext>
            </a:extLst>
          </p:cNvPr>
          <p:cNvSpPr txBox="1"/>
          <p:nvPr/>
        </p:nvSpPr>
        <p:spPr>
          <a:xfrm>
            <a:off x="9537291" y="2337241"/>
            <a:ext cx="53412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>
                <a:solidFill>
                  <a:srgbClr val="FFFF00"/>
                </a:solidFill>
              </a:rPr>
              <a:t>40°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556C4E59-D812-45E5-AAAB-39EB49969F25}"/>
              </a:ext>
            </a:extLst>
          </p:cNvPr>
          <p:cNvSpPr txBox="1"/>
          <p:nvPr/>
        </p:nvSpPr>
        <p:spPr>
          <a:xfrm>
            <a:off x="6840871" y="2521907"/>
            <a:ext cx="87286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>
                <a:solidFill>
                  <a:srgbClr val="FFFF00"/>
                </a:solidFill>
              </a:rPr>
              <a:t>Target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5E09788-C49F-4FD8-BE5D-489898B1C104}"/>
              </a:ext>
            </a:extLst>
          </p:cNvPr>
          <p:cNvSpPr txBox="1"/>
          <p:nvPr/>
        </p:nvSpPr>
        <p:spPr>
          <a:xfrm>
            <a:off x="0" y="5945870"/>
            <a:ext cx="8975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U</a:t>
            </a:r>
            <a:r>
              <a:rPr lang="en-GB" sz="1800" b="0" i="0" u="none" strike="noStrike" kern="1200" cap="none" baseline="330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+73</a:t>
            </a: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@ 990 MeV/u slow extracted beam.</a:t>
            </a:r>
            <a:br>
              <a:rPr lang="en-GB" sz="1800" b="0" i="0" u="none" strike="noStrike" kern="1200" cap="none" baseline="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</a:br>
            <a:r>
              <a:rPr lang="en-GB" sz="1800" b="0" i="0" u="none" strike="noStrike" kern="1200" cap="none" baseline="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The transmission from SIS to Cave A was about 17%. 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593F9A51-4BA5-4089-9920-43C1229299CB}"/>
              </a:ext>
            </a:extLst>
          </p:cNvPr>
          <p:cNvSpPr txBox="1"/>
          <p:nvPr/>
        </p:nvSpPr>
        <p:spPr>
          <a:xfrm>
            <a:off x="1101336" y="4193375"/>
            <a:ext cx="46615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endParaRPr lang="de-DE" dirty="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9E2AC161-56BD-4337-9CE5-9F9EF0AC9BF9}"/>
              </a:ext>
            </a:extLst>
          </p:cNvPr>
          <p:cNvSpPr/>
          <p:nvPr/>
        </p:nvSpPr>
        <p:spPr>
          <a:xfrm>
            <a:off x="1115657" y="4254929"/>
            <a:ext cx="46615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85799550-5ADF-4F0D-8051-E6450CA8A2E4}"/>
              </a:ext>
            </a:extLst>
          </p:cNvPr>
          <p:cNvSpPr/>
          <p:nvPr/>
        </p:nvSpPr>
        <p:spPr>
          <a:xfrm>
            <a:off x="1078185" y="4193374"/>
            <a:ext cx="232133" cy="118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44EA9AC-48D1-482A-A004-1C495738FE27}"/>
              </a:ext>
            </a:extLst>
          </p:cNvPr>
          <p:cNvSpPr txBox="1"/>
          <p:nvPr/>
        </p:nvSpPr>
        <p:spPr>
          <a:xfrm>
            <a:off x="875743" y="4291995"/>
            <a:ext cx="869149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SEETRAM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A72900A-CB50-42B0-A5FF-2DA1B824830D}"/>
              </a:ext>
            </a:extLst>
          </p:cNvPr>
          <p:cNvSpPr txBox="1"/>
          <p:nvPr/>
        </p:nvSpPr>
        <p:spPr>
          <a:xfrm>
            <a:off x="7663400" y="5484666"/>
            <a:ext cx="114646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>
                <a:solidFill>
                  <a:srgbClr val="FFFF00"/>
                </a:solidFill>
              </a:rPr>
              <a:t>WENDI II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8F3E8810-718A-4044-93AD-66D98A29CB0E}"/>
              </a:ext>
            </a:extLst>
          </p:cNvPr>
          <p:cNvSpPr txBox="1"/>
          <p:nvPr/>
        </p:nvSpPr>
        <p:spPr>
          <a:xfrm rot="344340">
            <a:off x="9667241" y="5562696"/>
            <a:ext cx="107818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>
                <a:solidFill>
                  <a:srgbClr val="FFFF00"/>
                </a:solidFill>
              </a:rPr>
              <a:t>FHT 192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2B49846D-FFE3-4FA6-A9C8-B0985DCC65FF}"/>
              </a:ext>
            </a:extLst>
          </p:cNvPr>
          <p:cNvSpPr txBox="1"/>
          <p:nvPr/>
        </p:nvSpPr>
        <p:spPr>
          <a:xfrm rot="344340">
            <a:off x="9796256" y="4935989"/>
            <a:ext cx="107818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>
                <a:solidFill>
                  <a:srgbClr val="FFFF00"/>
                </a:solidFill>
              </a:rPr>
              <a:t>FHT 190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0915B8E3-3D64-4B13-93C0-A54888A4ACA9}"/>
              </a:ext>
            </a:extLst>
          </p:cNvPr>
          <p:cNvSpPr txBox="1"/>
          <p:nvPr/>
        </p:nvSpPr>
        <p:spPr>
          <a:xfrm rot="158959">
            <a:off x="8864349" y="4395503"/>
            <a:ext cx="114646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>
                <a:solidFill>
                  <a:srgbClr val="FFFF00"/>
                </a:solidFill>
              </a:rPr>
              <a:t>FHZ 632 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0EC98EB-0947-40EE-BB86-55DECC37D838}"/>
              </a:ext>
            </a:extLst>
          </p:cNvPr>
          <p:cNvSpPr txBox="1"/>
          <p:nvPr/>
        </p:nvSpPr>
        <p:spPr>
          <a:xfrm>
            <a:off x="7985856" y="3076711"/>
            <a:ext cx="933269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>
                <a:solidFill>
                  <a:srgbClr val="FFFF00"/>
                </a:solidFill>
              </a:rPr>
              <a:t>WENDI II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C083A6BB-97A3-4F13-AE42-EE65B197C05B}"/>
              </a:ext>
            </a:extLst>
          </p:cNvPr>
          <p:cNvSpPr txBox="1"/>
          <p:nvPr/>
        </p:nvSpPr>
        <p:spPr>
          <a:xfrm>
            <a:off x="8490582" y="1493777"/>
            <a:ext cx="1160895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>
                <a:solidFill>
                  <a:srgbClr val="FFFF00"/>
                </a:solidFill>
              </a:rPr>
              <a:t>GSI-</a:t>
            </a:r>
            <a:r>
              <a:rPr lang="de-DE" sz="1400" b="1" dirty="0" err="1">
                <a:solidFill>
                  <a:srgbClr val="FFFF00"/>
                </a:solidFill>
              </a:rPr>
              <a:t>Sphere</a:t>
            </a:r>
            <a:endParaRPr lang="de-DE" sz="1400" b="1" dirty="0">
              <a:solidFill>
                <a:srgbClr val="FFFF00"/>
              </a:solidFill>
            </a:endParaRPr>
          </a:p>
        </p:txBody>
      </p: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5585237C-FB42-4941-8A55-2BC8252DB0C1}"/>
              </a:ext>
            </a:extLst>
          </p:cNvPr>
          <p:cNvCxnSpPr/>
          <p:nvPr/>
        </p:nvCxnSpPr>
        <p:spPr>
          <a:xfrm>
            <a:off x="9498064" y="1747312"/>
            <a:ext cx="390730" cy="1746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3435B754-ADB8-41D1-81D5-DE593B5D262D}"/>
              </a:ext>
            </a:extLst>
          </p:cNvPr>
          <p:cNvCxnSpPr>
            <a:stCxn id="67" idx="2"/>
          </p:cNvCxnSpPr>
          <p:nvPr/>
        </p:nvCxnSpPr>
        <p:spPr>
          <a:xfrm>
            <a:off x="9071030" y="1801554"/>
            <a:ext cx="580447" cy="64667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feld 71">
            <a:extLst>
              <a:ext uri="{FF2B5EF4-FFF2-40B4-BE49-F238E27FC236}">
                <a16:creationId xmlns:a16="http://schemas.microsoft.com/office/drawing/2014/main" id="{C0AC10B2-B200-48AF-883F-68F6BD8ABA35}"/>
              </a:ext>
            </a:extLst>
          </p:cNvPr>
          <p:cNvSpPr txBox="1"/>
          <p:nvPr/>
        </p:nvSpPr>
        <p:spPr>
          <a:xfrm>
            <a:off x="8109667" y="3477259"/>
            <a:ext cx="40843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32ED7868-3409-4558-ADB8-EB922A5848B1}"/>
              </a:ext>
            </a:extLst>
          </p:cNvPr>
          <p:cNvSpPr txBox="1"/>
          <p:nvPr/>
        </p:nvSpPr>
        <p:spPr>
          <a:xfrm>
            <a:off x="8444242" y="3476336"/>
            <a:ext cx="40843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="1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883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Dose </a:t>
            </a:r>
            <a:r>
              <a:rPr lang="de-DE" dirty="0" err="1"/>
              <a:t>rates</a:t>
            </a:r>
            <a:r>
              <a:rPr lang="de-DE" dirty="0"/>
              <a:t>/FLUKA </a:t>
            </a:r>
            <a:r>
              <a:rPr lang="de-DE" dirty="0" err="1"/>
              <a:t>Simulations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59" y="2240275"/>
            <a:ext cx="5485896" cy="3621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507" y="2199191"/>
            <a:ext cx="5469493" cy="3621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7331" y="1556631"/>
            <a:ext cx="217251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Total </a:t>
            </a:r>
            <a:r>
              <a:rPr lang="de-DE" dirty="0" err="1"/>
              <a:t>ambient</a:t>
            </a:r>
            <a:r>
              <a:rPr lang="de-DE" dirty="0"/>
              <a:t> dose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6843" y="1556631"/>
            <a:ext cx="25058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Neutron </a:t>
            </a:r>
            <a:r>
              <a:rPr lang="de-DE" dirty="0" err="1"/>
              <a:t>ambient</a:t>
            </a:r>
            <a:r>
              <a:rPr lang="de-DE" dirty="0"/>
              <a:t> dose</a:t>
            </a:r>
          </a:p>
        </p:txBody>
      </p:sp>
    </p:spTree>
    <p:extLst>
      <p:ext uri="{BB962C8B-B14F-4D97-AF65-F5344CB8AC3E}">
        <p14:creationId xmlns:p14="http://schemas.microsoft.com/office/powerpoint/2010/main" val="25825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95" y="1700327"/>
            <a:ext cx="4647389" cy="3557074"/>
          </a:xfrm>
          <a:prstGeom prst="rect">
            <a:avLst/>
          </a:prstGeom>
        </p:spPr>
      </p:pic>
      <p:pic>
        <p:nvPicPr>
          <p:cNvPr id="5" name="Bild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5" y="1600599"/>
            <a:ext cx="2915028" cy="22212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30" y="4146789"/>
            <a:ext cx="3202618" cy="2221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483" y="1190511"/>
            <a:ext cx="351891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GSI‘s</a:t>
            </a:r>
            <a:r>
              <a:rPr lang="de-DE" dirty="0"/>
              <a:t> passive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dosimeter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580940" y="3781608"/>
            <a:ext cx="278377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Wendi</a:t>
            </a:r>
            <a:r>
              <a:rPr lang="de-DE" dirty="0"/>
              <a:t>-II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dosimeter</a:t>
            </a:r>
            <a:endParaRPr lang="de-D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3425" y="307196"/>
            <a:ext cx="8934639" cy="787557"/>
          </a:xfrm>
        </p:spPr>
        <p:txBody>
          <a:bodyPr/>
          <a:lstStyle/>
          <a:p>
            <a:r>
              <a:rPr lang="de-DE" dirty="0"/>
              <a:t>Neutron </a:t>
            </a:r>
            <a:r>
              <a:rPr lang="de-DE" dirty="0" err="1"/>
              <a:t>Detectors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4262025" y="1138934"/>
            <a:ext cx="3930043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/>
              <a:t>Response </a:t>
            </a:r>
            <a:r>
              <a:rPr lang="de-DE" dirty="0" err="1"/>
              <a:t>functions</a:t>
            </a:r>
            <a:r>
              <a:rPr lang="de-DE" dirty="0"/>
              <a:t> and </a:t>
            </a:r>
            <a:r>
              <a:rPr lang="de-DE" dirty="0" err="1"/>
              <a:t>neutron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fluence</a:t>
            </a:r>
            <a:r>
              <a:rPr lang="de-DE" dirty="0"/>
              <a:t>-</a:t>
            </a:r>
            <a:r>
              <a:rPr lang="de-DE" dirty="0" err="1"/>
              <a:t>to</a:t>
            </a:r>
            <a:r>
              <a:rPr lang="de-DE" dirty="0"/>
              <a:t>-ambient dose </a:t>
            </a:r>
            <a:r>
              <a:rPr lang="de-DE" dirty="0" err="1"/>
              <a:t>conversion</a:t>
            </a:r>
            <a:endParaRPr lang="de-DE" dirty="0"/>
          </a:p>
          <a:p>
            <a:pPr algn="ctr"/>
            <a:r>
              <a:rPr lang="de-DE" dirty="0" err="1"/>
              <a:t>coefficients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9BD85C-677C-44DD-8B59-5954DF184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245" y="3260209"/>
            <a:ext cx="4397660" cy="336539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56713AE-AB05-4CF1-8A42-232438E7F0BA}"/>
              </a:ext>
            </a:extLst>
          </p:cNvPr>
          <p:cNvSpPr txBox="1"/>
          <p:nvPr/>
        </p:nvSpPr>
        <p:spPr>
          <a:xfrm>
            <a:off x="8192068" y="3040084"/>
            <a:ext cx="6161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Neutron </a:t>
            </a:r>
            <a:r>
              <a:rPr lang="de-DE" dirty="0" err="1"/>
              <a:t>Spectra</a:t>
            </a:r>
            <a:r>
              <a:rPr lang="de-DE" dirty="0"/>
              <a:t>/FLUKA </a:t>
            </a:r>
            <a:r>
              <a:rPr lang="de-DE" dirty="0" err="1"/>
              <a:t>Simulations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2FCA6FA-FC92-4DAE-BA26-3E73651E4386}"/>
              </a:ext>
            </a:extLst>
          </p:cNvPr>
          <p:cNvSpPr/>
          <p:nvPr/>
        </p:nvSpPr>
        <p:spPr>
          <a:xfrm>
            <a:off x="9373683" y="4146789"/>
            <a:ext cx="355360" cy="295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335F5F-E9CC-46D1-AD9E-4161266F2F6D}"/>
              </a:ext>
            </a:extLst>
          </p:cNvPr>
          <p:cNvSpPr txBox="1"/>
          <p:nvPr/>
        </p:nvSpPr>
        <p:spPr>
          <a:xfrm>
            <a:off x="9373683" y="4088600"/>
            <a:ext cx="377026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000" dirty="0"/>
              <a:t>40°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DE2B942-37F5-4BD4-81F1-39C486A56D2D}"/>
              </a:ext>
            </a:extLst>
          </p:cNvPr>
          <p:cNvSpPr txBox="1"/>
          <p:nvPr/>
        </p:nvSpPr>
        <p:spPr>
          <a:xfrm>
            <a:off x="9373683" y="4230161"/>
            <a:ext cx="377026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000" dirty="0"/>
              <a:t>90°</a:t>
            </a:r>
          </a:p>
        </p:txBody>
      </p:sp>
    </p:spTree>
    <p:extLst>
      <p:ext uri="{BB962C8B-B14F-4D97-AF65-F5344CB8AC3E}">
        <p14:creationId xmlns:p14="http://schemas.microsoft.com/office/powerpoint/2010/main" val="367536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Dose </a:t>
            </a:r>
            <a:r>
              <a:rPr lang="de-DE" dirty="0" err="1"/>
              <a:t>Measurements</a:t>
            </a:r>
            <a:r>
              <a:rPr lang="de-DE" dirty="0"/>
              <a:t> and </a:t>
            </a:r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3BB3742-EF6A-4793-8422-BB69BC3D6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098" y="1221364"/>
            <a:ext cx="8934639" cy="174125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B331A0A-E240-4590-BC80-3C82E1A98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422" y="3089231"/>
            <a:ext cx="8954315" cy="34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8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9E3155-E927-4BBF-B1F5-61AF8B40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5" y="307196"/>
            <a:ext cx="8934639" cy="787557"/>
          </a:xfrm>
        </p:spPr>
        <p:txBody>
          <a:bodyPr/>
          <a:lstStyle/>
          <a:p>
            <a:r>
              <a:rPr lang="de-DE" dirty="0"/>
              <a:t>Dose </a:t>
            </a:r>
            <a:r>
              <a:rPr lang="de-DE" dirty="0" err="1"/>
              <a:t>Measurements</a:t>
            </a:r>
            <a:r>
              <a:rPr lang="de-DE" dirty="0"/>
              <a:t> and </a:t>
            </a:r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DB62D5-95A7-4BDC-8A95-A2809BF43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5" y="1710493"/>
            <a:ext cx="5844749" cy="289696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77C8A72-24EB-4B79-B54E-8DBF9252AA2A}"/>
              </a:ext>
            </a:extLst>
          </p:cNvPr>
          <p:cNvSpPr txBox="1"/>
          <p:nvPr/>
        </p:nvSpPr>
        <p:spPr>
          <a:xfrm>
            <a:off x="1980200" y="1341161"/>
            <a:ext cx="239905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5 s </a:t>
            </a:r>
            <a:r>
              <a:rPr lang="de-DE" dirty="0" err="1"/>
              <a:t>spill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2 s off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08D891-5BD8-4549-8F2C-FB3B14837F7A}"/>
              </a:ext>
            </a:extLst>
          </p:cNvPr>
          <p:cNvSpPr txBox="1"/>
          <p:nvPr/>
        </p:nvSpPr>
        <p:spPr>
          <a:xfrm>
            <a:off x="7899220" y="3244334"/>
            <a:ext cx="271965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0.5 s </a:t>
            </a:r>
            <a:r>
              <a:rPr lang="de-DE" dirty="0" err="1"/>
              <a:t>spill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30 s off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B3DE936-B7CD-4DDF-8575-BCA3AF82366E}"/>
              </a:ext>
            </a:extLst>
          </p:cNvPr>
          <p:cNvSpPr txBox="1"/>
          <p:nvPr/>
        </p:nvSpPr>
        <p:spPr>
          <a:xfrm>
            <a:off x="6373730" y="1706512"/>
            <a:ext cx="3259226" cy="1661993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000" dirty="0"/>
              <a:t>Total dose:</a:t>
            </a:r>
          </a:p>
          <a:p>
            <a:pPr algn="l"/>
            <a:r>
              <a:rPr lang="de-DE" sz="1600" dirty="0"/>
              <a:t>CROME PC + WENDI II = 38 µSv</a:t>
            </a:r>
          </a:p>
          <a:p>
            <a:pPr algn="l"/>
            <a:r>
              <a:rPr lang="de-DE" sz="1600" dirty="0"/>
              <a:t>FHT6020 + WENDI II = 37 µSv</a:t>
            </a:r>
          </a:p>
          <a:p>
            <a:pPr algn="l"/>
            <a:r>
              <a:rPr lang="de-DE" sz="1600" dirty="0"/>
              <a:t>CROME R + FHT 190 = 7,7 µSv</a:t>
            </a:r>
          </a:p>
          <a:p>
            <a:pPr algn="l"/>
            <a:r>
              <a:rPr lang="de-DE" sz="1600" dirty="0"/>
              <a:t>FHT6020 + FHT 192 = 8,1 µSv</a:t>
            </a:r>
          </a:p>
          <a:p>
            <a:pPr algn="l"/>
            <a:endParaRPr lang="de-DE" dirty="0"/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9136BB51-F6AE-4DBA-A307-B00868407B64}"/>
              </a:ext>
            </a:extLst>
          </p:cNvPr>
          <p:cNvSpPr/>
          <p:nvPr/>
        </p:nvSpPr>
        <p:spPr>
          <a:xfrm>
            <a:off x="7430295" y="3158974"/>
            <a:ext cx="280219" cy="369332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0033F68-8F38-4CC4-93E4-989BBCF900C1}"/>
              </a:ext>
            </a:extLst>
          </p:cNvPr>
          <p:cNvSpPr txBox="1"/>
          <p:nvPr/>
        </p:nvSpPr>
        <p:spPr>
          <a:xfrm>
            <a:off x="1607543" y="4865584"/>
            <a:ext cx="3373039" cy="1661993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000" dirty="0"/>
              <a:t>Total dose:</a:t>
            </a:r>
          </a:p>
          <a:p>
            <a:pPr algn="l"/>
            <a:r>
              <a:rPr lang="de-DE" sz="1600" dirty="0"/>
              <a:t>CROME PC + WENDI II = 758 µSv</a:t>
            </a:r>
          </a:p>
          <a:p>
            <a:pPr algn="l"/>
            <a:r>
              <a:rPr lang="de-DE" sz="1600" dirty="0"/>
              <a:t>FHT6020 + WENDI II = 713 µSv</a:t>
            </a:r>
          </a:p>
          <a:p>
            <a:pPr algn="l"/>
            <a:r>
              <a:rPr lang="de-DE" sz="1600" dirty="0"/>
              <a:t>CROME R + FHT 190 = 136 µSv</a:t>
            </a:r>
          </a:p>
          <a:p>
            <a:pPr algn="l"/>
            <a:r>
              <a:rPr lang="de-DE" sz="1600" dirty="0"/>
              <a:t>FHT6020 + FHT 192 = 147 µSv</a:t>
            </a:r>
          </a:p>
          <a:p>
            <a:pPr algn="l"/>
            <a:endParaRPr lang="de-DE" dirty="0"/>
          </a:p>
        </p:txBody>
      </p:sp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78323992-1EB9-471A-BA8C-08103130CB8B}"/>
              </a:ext>
            </a:extLst>
          </p:cNvPr>
          <p:cNvSpPr/>
          <p:nvPr/>
        </p:nvSpPr>
        <p:spPr>
          <a:xfrm rot="10800000">
            <a:off x="3028599" y="4422789"/>
            <a:ext cx="280219" cy="369332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B59B19A-6C0C-417F-9E24-F8AA23237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725" y="1232596"/>
            <a:ext cx="1630545" cy="211104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B886C7A-9DBA-43DE-B53A-9F85DF1C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2000" y="1299600"/>
            <a:ext cx="150258" cy="1969200"/>
          </a:xfrm>
          <a:prstGeom prst="rect">
            <a:avLst/>
          </a:prstGeom>
        </p:spPr>
      </p:pic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A0A418A-A2AA-4419-B61A-BB3E2BCF982C}"/>
              </a:ext>
            </a:extLst>
          </p:cNvPr>
          <p:cNvCxnSpPr>
            <a:cxnSpLocks/>
          </p:cNvCxnSpPr>
          <p:nvPr/>
        </p:nvCxnSpPr>
        <p:spPr>
          <a:xfrm>
            <a:off x="11757129" y="3158974"/>
            <a:ext cx="140602" cy="583032"/>
          </a:xfrm>
          <a:prstGeom prst="line">
            <a:avLst/>
          </a:prstGeom>
          <a:ln>
            <a:solidFill>
              <a:srgbClr val="FFC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FDF9ECB6-BE59-4F29-AA8C-F1C711494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800" y="3563314"/>
            <a:ext cx="6107459" cy="2987421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87383EEF-4918-4441-A4FC-397030E37E36}"/>
              </a:ext>
            </a:extLst>
          </p:cNvPr>
          <p:cNvSpPr/>
          <p:nvPr/>
        </p:nvSpPr>
        <p:spPr>
          <a:xfrm>
            <a:off x="11285826" y="3742006"/>
            <a:ext cx="611906" cy="2785571"/>
          </a:xfrm>
          <a:prstGeom prst="rect">
            <a:avLst/>
          </a:prstGeom>
          <a:solidFill>
            <a:srgbClr val="FDBB63">
              <a:alpha val="0"/>
            </a:srgbClr>
          </a:solidFill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18B36C0-A9F1-46A6-B6AA-349137B9DD58}"/>
              </a:ext>
            </a:extLst>
          </p:cNvPr>
          <p:cNvCxnSpPr>
            <a:cxnSpLocks/>
          </p:cNvCxnSpPr>
          <p:nvPr/>
        </p:nvCxnSpPr>
        <p:spPr>
          <a:xfrm>
            <a:off x="10564837" y="3158974"/>
            <a:ext cx="720988" cy="583032"/>
          </a:xfrm>
          <a:prstGeom prst="line">
            <a:avLst/>
          </a:prstGeom>
          <a:ln>
            <a:solidFill>
              <a:srgbClr val="FFC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0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7A45D-8953-4994-BCFC-4BD6B3AF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62" y="211144"/>
            <a:ext cx="8334390" cy="787557"/>
          </a:xfrm>
        </p:spPr>
        <p:txBody>
          <a:bodyPr/>
          <a:lstStyle/>
          <a:p>
            <a:r>
              <a:rPr lang="en-GB" sz="2400" dirty="0"/>
              <a:t>Depth profiles of some residual nuclides produced in the activated Al target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4D7FC26-9F8F-4378-BD5B-DD4ECBA729CC}"/>
              </a:ext>
            </a:extLst>
          </p:cNvPr>
          <p:cNvSpPr txBox="1">
            <a:spLocks/>
          </p:cNvSpPr>
          <p:nvPr/>
        </p:nvSpPr>
        <p:spPr>
          <a:xfrm>
            <a:off x="885295" y="663480"/>
            <a:ext cx="9071640" cy="5673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4000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C7AF65C-5BC1-4CA0-9711-670F037A0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526611"/>
              </p:ext>
            </p:extLst>
          </p:nvPr>
        </p:nvGraphicFramePr>
        <p:xfrm>
          <a:off x="767409" y="1427121"/>
          <a:ext cx="4599416" cy="252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3AD48824-CFF0-463F-A978-E564C5700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139840"/>
              </p:ext>
            </p:extLst>
          </p:nvPr>
        </p:nvGraphicFramePr>
        <p:xfrm>
          <a:off x="829843" y="3804253"/>
          <a:ext cx="4666082" cy="266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6734B94-EFBB-416C-8863-2F31554EA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736255"/>
              </p:ext>
            </p:extLst>
          </p:nvPr>
        </p:nvGraphicFramePr>
        <p:xfrm>
          <a:off x="5925318" y="1230840"/>
          <a:ext cx="5307733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" name="Textfeld 66">
            <a:extLst>
              <a:ext uri="{FF2B5EF4-FFF2-40B4-BE49-F238E27FC236}">
                <a16:creationId xmlns:a16="http://schemas.microsoft.com/office/drawing/2014/main" id="{2F31B1F7-1DD7-40DD-97E7-FF98D1DDB70E}"/>
              </a:ext>
            </a:extLst>
          </p:cNvPr>
          <p:cNvSpPr txBox="1"/>
          <p:nvPr/>
        </p:nvSpPr>
        <p:spPr>
          <a:xfrm>
            <a:off x="6097115" y="5685148"/>
            <a:ext cx="4964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ct val="45000"/>
            </a:pPr>
            <a:r>
              <a:rPr lang="en-GB" dirty="0"/>
              <a:t>Five different gamma detectors were used to measure the gamma spectra of the foils</a:t>
            </a:r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5BC9C0AC-C8FB-41B8-A12F-8625BA656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425" y="4098190"/>
            <a:ext cx="3113649" cy="1479664"/>
          </a:xfrm>
          <a:prstGeom prst="rect">
            <a:avLst/>
          </a:prstGeom>
        </p:spPr>
      </p:pic>
      <p:sp>
        <p:nvSpPr>
          <p:cNvPr id="69" name="Textfeld 68">
            <a:extLst>
              <a:ext uri="{FF2B5EF4-FFF2-40B4-BE49-F238E27FC236}">
                <a16:creationId xmlns:a16="http://schemas.microsoft.com/office/drawing/2014/main" id="{C478EE48-D3BE-475A-BCCC-C3F4748AAFA5}"/>
              </a:ext>
            </a:extLst>
          </p:cNvPr>
          <p:cNvSpPr txBox="1"/>
          <p:nvPr/>
        </p:nvSpPr>
        <p:spPr>
          <a:xfrm>
            <a:off x="10692743" y="6224185"/>
            <a:ext cx="133882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E. Mustafin</a:t>
            </a:r>
          </a:p>
        </p:txBody>
      </p: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14137D43-DAEA-484A-B399-7FF4F9615AD7}"/>
              </a:ext>
            </a:extLst>
          </p:cNvPr>
          <p:cNvCxnSpPr>
            <a:cxnSpLocks/>
          </p:cNvCxnSpPr>
          <p:nvPr/>
        </p:nvCxnSpPr>
        <p:spPr>
          <a:xfrm>
            <a:off x="2200275" y="1425118"/>
            <a:ext cx="0" cy="200388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94C974C3-B20F-4C27-83E7-042B3A8FD7E1}"/>
              </a:ext>
            </a:extLst>
          </p:cNvPr>
          <p:cNvCxnSpPr>
            <a:cxnSpLocks/>
          </p:cNvCxnSpPr>
          <p:nvPr/>
        </p:nvCxnSpPr>
        <p:spPr>
          <a:xfrm>
            <a:off x="2219325" y="3951214"/>
            <a:ext cx="0" cy="200187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21D6CE70-F93C-47E7-83D5-0D83430C9DCC}"/>
              </a:ext>
            </a:extLst>
          </p:cNvPr>
          <p:cNvCxnSpPr>
            <a:cxnSpLocks/>
          </p:cNvCxnSpPr>
          <p:nvPr/>
        </p:nvCxnSpPr>
        <p:spPr>
          <a:xfrm>
            <a:off x="7372350" y="1425118"/>
            <a:ext cx="0" cy="237913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0872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GS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_GSI" id="{1FB49FF2-9245-473A-9420-46412A0FBD82}" vid="{FC87900A-6530-4B82-9F1A-325E86637BB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Theme_GSI</Template>
  <TotalTime>0</TotalTime>
  <Words>535</Words>
  <Application>Microsoft Office PowerPoint</Application>
  <PresentationFormat>Breitbild</PresentationFormat>
  <Paragraphs>97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Liberation Sans</vt:lpstr>
      <vt:lpstr>Arial</vt:lpstr>
      <vt:lpstr>Calibri</vt:lpstr>
      <vt:lpstr>Wingdings</vt:lpstr>
      <vt:lpstr>Theme_GSI</vt:lpstr>
      <vt:lpstr>Dosimetry with Uranium beams</vt:lpstr>
      <vt:lpstr>CERN Radiation Monitoring Electronics (CROME) @ FAIR</vt:lpstr>
      <vt:lpstr>Dosimeters and Electronics</vt:lpstr>
      <vt:lpstr>Experimental Setup</vt:lpstr>
      <vt:lpstr>Dose rates/FLUKA Simulations</vt:lpstr>
      <vt:lpstr>Neutron Detectors</vt:lpstr>
      <vt:lpstr>Dose Measurements and Results</vt:lpstr>
      <vt:lpstr>Dose Measurements and Results</vt:lpstr>
      <vt:lpstr>Depth profiles of some residual nuclides produced in the activated Al target</vt:lpstr>
      <vt:lpstr>Summary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Dosimetry with Uranium beams</dc:title>
  <dc:creator>Sokolov, Alexey Dr.</dc:creator>
  <cp:lastModifiedBy>Kozlova, Ekaterina Dr.</cp:lastModifiedBy>
  <cp:revision>103</cp:revision>
  <dcterms:created xsi:type="dcterms:W3CDTF">2024-10-09T14:33:35Z</dcterms:created>
  <dcterms:modified xsi:type="dcterms:W3CDTF">2025-11-28T09:40:48Z</dcterms:modified>
</cp:coreProperties>
</file>