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7" r:id="rId3"/>
    <p:sldId id="368" r:id="rId4"/>
    <p:sldId id="366" r:id="rId5"/>
    <p:sldId id="370" r:id="rId6"/>
    <p:sldId id="364" r:id="rId7"/>
    <p:sldId id="362" r:id="rId8"/>
    <p:sldId id="365" r:id="rId9"/>
    <p:sldId id="357" r:id="rId10"/>
    <p:sldId id="349" r:id="rId11"/>
    <p:sldId id="360" r:id="rId12"/>
    <p:sldId id="353" r:id="rId13"/>
    <p:sldId id="371" r:id="rId14"/>
    <p:sldId id="351" r:id="rId15"/>
    <p:sldId id="345" r:id="rId1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nander, Bjoern" initials="GB" lastIdx="1" clrIdx="0">
    <p:extLst>
      <p:ext uri="{19B8F6BF-5375-455C-9EA6-DF929625EA0E}">
        <p15:presenceInfo xmlns:p15="http://schemas.microsoft.com/office/powerpoint/2012/main" userId="S-1-5-21-839522115-515967899-725345543-47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6" autoAdjust="0"/>
    <p:restoredTop sz="90364" autoAdjust="0"/>
  </p:normalViewPr>
  <p:slideViewPr>
    <p:cSldViewPr snapToGrid="0" snapToObjects="1">
      <p:cViewPr varScale="1">
        <p:scale>
          <a:sx n="116" d="100"/>
          <a:sy n="116" d="100"/>
        </p:scale>
        <p:origin x="120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01.12.2025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27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octupole tune shift proportional to octupole strengt k3 and length and number</a:t>
            </a:r>
          </a:p>
          <a:p>
            <a:r>
              <a:rPr lang="de-DE"/>
              <a:t>sextupole tune shift second order, proportional to strenght squared (and number)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83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Separatrix, phase space for two different cases one without and one with chromaticity sextupoles added. </a:t>
            </a:r>
          </a:p>
          <a:p>
            <a:r>
              <a:rPr lang="de-DE"/>
              <a:t>the position and angle of the septum is indicated in the plots (line </a:t>
            </a:r>
          </a:p>
          <a:p>
            <a:r>
              <a:rPr lang="de-DE"/>
              <a:t>Applying sextupole corrections for chromaticity also induces adts, and this must be compensated by rotating the phase space, the phase of the resonant sextupoles, s phi.</a:t>
            </a:r>
          </a:p>
          <a:p>
            <a:r>
              <a:rPr lang="de-DE"/>
              <a:t>And this was the idea of the measurements to observe transmission and find optimum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56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Observing beam current DCCT, counter TE1, Ionisation chamber and SEETRAM</a:t>
            </a:r>
          </a:p>
          <a:p>
            <a:r>
              <a:rPr lang="de-DE"/>
              <a:t>(note over range and under range) </a:t>
            </a:r>
          </a:p>
          <a:p>
            <a:r>
              <a:rPr lang="de-DE"/>
              <a:t>Also observing loss rates at the BLMs in sector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694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Plot of TE1 counter vs dcct at flat top.</a:t>
            </a:r>
          </a:p>
          <a:p>
            <a:r>
              <a:rPr lang="de-DE"/>
              <a:t>80 % extraction efficiciency and 95% in simulations.</a:t>
            </a:r>
          </a:p>
          <a:p>
            <a:r>
              <a:rPr lang="de-DE"/>
              <a:t>Calibration?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97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observation of BLMs in sector 4, losses minimised,</a:t>
            </a:r>
          </a:p>
          <a:p>
            <a:r>
              <a:rPr lang="de-DE"/>
              <a:t>Trend following transmission, but generally minumum not at same sphi as transmission maximum.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422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Not a problem in everyday use when only compensating chromaticity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46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1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0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log.acc.gsi.de/olog/event/showEvent/92409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30" y="2661873"/>
            <a:ext cx="4545603" cy="584900"/>
          </a:xfrm>
        </p:spPr>
        <p:txBody>
          <a:bodyPr/>
          <a:lstStyle/>
          <a:p>
            <a:r>
              <a:rPr lang="de-DE" sz="1800"/>
              <a:t>Machine experiment, 275</a:t>
            </a:r>
            <a:br>
              <a:rPr lang="de-DE" sz="1800"/>
            </a:br>
            <a:r>
              <a:rPr lang="de-DE" sz="1400"/>
              <a:t>I</a:t>
            </a:r>
            <a:r>
              <a:rPr lang="en-US" sz="1400"/>
              <a:t>nfluence of amplitude dependent tune shift (ADTS) on the slow extraction process, 2025-07-11</a:t>
            </a:r>
            <a:endParaRPr lang="de-DE" sz="1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8396" y="3416106"/>
            <a:ext cx="4303060" cy="817227"/>
          </a:xfrm>
        </p:spPr>
        <p:txBody>
          <a:bodyPr>
            <a:normAutofit/>
          </a:bodyPr>
          <a:lstStyle/>
          <a:p>
            <a:r>
              <a:rPr lang="de-DE" u="sng"/>
              <a:t>Björn G</a:t>
            </a:r>
            <a:r>
              <a:rPr lang="sv-SE" u="sng"/>
              <a:t>ålnander</a:t>
            </a:r>
            <a:r>
              <a:rPr lang="sv-SE"/>
              <a:t>, David Ondreka</a:t>
            </a:r>
            <a:r>
              <a:rPr lang="de-DE"/>
              <a:t>.</a:t>
            </a:r>
          </a:p>
          <a:p>
            <a:r>
              <a:rPr lang="de-DE" sz="1400"/>
              <a:t>SYS, SIS18/SIS100</a:t>
            </a:r>
            <a:r>
              <a:rPr lang="en-US" sz="1400"/>
              <a:t>, 2025-01-03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6B5B-3BB3-403F-A743-985CACF2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Sextupole power supplies limitation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F70AA-7933-4DDB-8406-D61EEA435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95" y="955261"/>
            <a:ext cx="8420176" cy="3677689"/>
          </a:xfrm>
        </p:spPr>
        <p:txBody>
          <a:bodyPr/>
          <a:lstStyle/>
          <a:p>
            <a:r>
              <a:rPr lang="en-US" sz="1400">
                <a:latin typeface="+mn-lt"/>
              </a:rPr>
              <a:t>Limits for sextupoles leading to PS fault, T1T4, when going to too high currents.</a:t>
            </a:r>
          </a:p>
          <a:p>
            <a:r>
              <a:rPr lang="en-GB" sz="14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PS </a:t>
            </a:r>
            <a:r>
              <a:rPr lang="en-GB" sz="14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for sextupoles</a:t>
            </a:r>
            <a:r>
              <a:rPr lang="en-US" sz="14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en-SE" sz="140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SE" sz="12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LOGICAL.GS01KS1C/B2L LSA: MIN(-3.5633236) MAX(14.25359)</a:t>
            </a:r>
            <a:br>
              <a:rPr lang="en-US" sz="12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SE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For Brho = 12 Tm, max k2l = 14.2/12 = 1.2, min = -3.6/12 = 0.3</a:t>
            </a:r>
          </a:p>
          <a:p>
            <a:pPr lvl="1"/>
            <a:r>
              <a:rPr lang="en-SE" sz="12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LOGICAL.GS01KS3C/B2L LSA: MIN(-14.25359) MAX(3.5633236) </a:t>
            </a:r>
            <a:br>
              <a:rPr lang="en-US" sz="12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SE" sz="12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For Brho = 12 Tm, max k2l = 0.3, min = -1.2</a:t>
            </a:r>
          </a:p>
          <a:p>
            <a:r>
              <a:rPr lang="en-SE" sz="14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I = 28 * B</a:t>
            </a:r>
            <a:r>
              <a:rPr lang="en-US" sz="14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2L</a:t>
            </a:r>
            <a:endParaRPr lang="en-SE" sz="140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4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Limits, -100 – 400 A </a:t>
            </a:r>
            <a:r>
              <a:rPr lang="en-US" sz="14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14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KS03 have a negative sign for current.) </a:t>
            </a:r>
          </a:p>
          <a:p>
            <a:endParaRPr lang="en-US" sz="140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4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Problem time for ramping to max current, </a:t>
            </a:r>
            <a:r>
              <a:rPr lang="en-US" sz="1400" b="1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200 ms</a:t>
            </a:r>
            <a:r>
              <a:rPr lang="en-US" sz="14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en-US" sz="14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in KO ramping in pre_extraction BP 40 ms default. </a:t>
            </a:r>
          </a:p>
          <a:p>
            <a:pPr lvl="1"/>
            <a:r>
              <a:rPr lang="en-US" sz="12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in </a:t>
            </a:r>
            <a:r>
              <a:rPr lang="en-US" sz="12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slow extraction (qdr)</a:t>
            </a:r>
            <a:r>
              <a:rPr lang="en-US" sz="12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32 ms for ramping, in beginning of the slow extraction. </a:t>
            </a:r>
          </a:p>
          <a:p>
            <a:r>
              <a:rPr lang="en-US" sz="14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For max currents ramp time has to be prolonged. LSA model change would be helpful. </a:t>
            </a:r>
            <a:endParaRPr lang="en-US" sz="1400">
              <a:latin typeface="+mn-lt"/>
            </a:endParaRPr>
          </a:p>
          <a:p>
            <a:endParaRPr lang="en-US" sz="1400">
              <a:latin typeface="+mn-lt"/>
            </a:endParaRPr>
          </a:p>
          <a:p>
            <a:r>
              <a:rPr lang="en-US" sz="1400">
                <a:latin typeface="+mn-lt"/>
              </a:rPr>
              <a:t>Realized and tested separately,</a:t>
            </a:r>
            <a:r>
              <a:rPr lang="en-US" sz="1400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2025-07-17, together with EPS</a:t>
            </a:r>
            <a:endParaRPr lang="en-US" sz="1400">
              <a:latin typeface="+mn-lt"/>
            </a:endParaRPr>
          </a:p>
          <a:p>
            <a:endParaRPr lang="de-DE" sz="140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1CF25-8EA3-4436-BDBA-10673841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D0D63-0D86-49AE-B8BA-2372691AB7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B83CC-0A78-4A53-8FF1-EF280596C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798BC-C419-4A33-A92A-15BF129B704B}"/>
              </a:ext>
            </a:extLst>
          </p:cNvPr>
          <p:cNvSpPr txBox="1"/>
          <p:nvPr/>
        </p:nvSpPr>
        <p:spPr>
          <a:xfrm>
            <a:off x="490648" y="4632950"/>
            <a:ext cx="4849404" cy="461665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sz="1200">
                <a:effectLst/>
              </a:rPr>
              <a:t>olog ID 924091 </a:t>
            </a:r>
            <a:r>
              <a:rPr lang="en-US" sz="1200">
                <a:effectLst/>
                <a:hlinkClick r:id="rId3"/>
              </a:rPr>
              <a:t>https://olog.acc.gsi.de/olog/event/showEvent/924091</a:t>
            </a:r>
            <a:endParaRPr lang="en-US" sz="1200">
              <a:effectLst/>
            </a:endParaRPr>
          </a:p>
          <a:p>
            <a:pPr algn="l"/>
            <a:endParaRPr lang="de-DE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6FD000-DD9E-43FE-809C-F74755949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09" t="13375" r="23896" b="32762"/>
          <a:stretch/>
        </p:blipFill>
        <p:spPr>
          <a:xfrm>
            <a:off x="6457555" y="1254689"/>
            <a:ext cx="2233073" cy="1406738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A186B7E-9E56-4D10-B19B-67194B1E3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555" y="2689137"/>
            <a:ext cx="2555931" cy="100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8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60C5-A674-462E-8527-FED289A8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B267C-77F5-4865-93C8-6A1212AAA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Studied amplitude dependent tune shift, ADTS, by using both sextupole families, KS1 and KS3.</a:t>
            </a:r>
          </a:p>
          <a:p>
            <a:r>
              <a:rPr lang="en-US"/>
              <a:t>Results show qualitativity expected results, but sextupole phase, sphi, settings to minimize losses not quantitatively matched in simulations.</a:t>
            </a:r>
          </a:p>
          <a:p>
            <a:r>
              <a:rPr lang="en-US"/>
              <a:t>Problems with power supply faults limited range of experimental parameters that could be tested.</a:t>
            </a:r>
          </a:p>
          <a:p>
            <a:r>
              <a:rPr lang="en-US"/>
              <a:t>Ramp time when ramping to max currents &gt; 200 ms (now 40 ms default)</a:t>
            </a:r>
          </a:p>
          <a:p>
            <a:pPr lvl="1"/>
            <a:r>
              <a:rPr lang="en-US"/>
              <a:t>For “normal” usage, chromaticity correction to chx = 0.0, this is not a problem.</a:t>
            </a:r>
          </a:p>
          <a:p>
            <a:pPr lvl="1"/>
            <a:r>
              <a:rPr lang="en-US"/>
              <a:t>But a modification of the LSA model would be helpful.</a:t>
            </a:r>
          </a:p>
          <a:p>
            <a:endParaRPr lang="en-US"/>
          </a:p>
          <a:p>
            <a:r>
              <a:rPr lang="en-US"/>
              <a:t>Further studies with higher sextupole strengths for larger variation of ADTS needed.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1403C-F4F5-4E36-8F03-598FA8CF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E6AE9-D53F-447A-85EC-033E1DE9C1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26AC-35F2-4C82-A961-6688B62B8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44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1F1B-17FB-4969-A60A-29B38D6D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AA0A-F309-4AAA-8DFA-7AACAA702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Acknowledgements: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/>
              <a:t>A. Pastushenko</a:t>
            </a:r>
          </a:p>
          <a:p>
            <a:pPr marL="0" indent="0">
              <a:buNone/>
            </a:pPr>
            <a:r>
              <a:rPr lang="de-DE"/>
              <a:t>H. Lieberman, for LSA, Paramodi support</a:t>
            </a:r>
          </a:p>
          <a:p>
            <a:pPr marL="0" indent="0">
              <a:buNone/>
            </a:pPr>
            <a:r>
              <a:rPr lang="de-DE"/>
              <a:t>B. Zipfel et al. exp 241 for beam-sharing</a:t>
            </a:r>
          </a:p>
          <a:p>
            <a:pPr marL="0" indent="0">
              <a:buNone/>
            </a:pPr>
            <a:r>
              <a:rPr lang="de-DE"/>
              <a:t>U. Clausen, W. Orlov, EPS for follow-up, error solving and testing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2D750-D921-4AB6-A174-FFC4D0A1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1FBDD-ECA1-49D3-81C5-E250E8E517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3734E-6C83-48B7-8B6D-769E90C69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47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C5BC-BDDA-4421-973E-028C78A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16C43-5F60-4779-9428-91294F15C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4A3E8-6810-4E40-95E1-3A7B45EA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C7332-FC2E-4209-8687-EE0EE4F123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65873-23D2-4158-923A-6F6D18C43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421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8DD6-0396-49E9-9F66-9A8E14D2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970A8-E260-48AF-BCE0-8A953ACF6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IPM flattop (evt 45), 2025-07-11, 21:37</a:t>
            </a:r>
          </a:p>
          <a:p>
            <a:r>
              <a:rPr lang="de-DE"/>
              <a:t>U73+ 500 MeV/u</a:t>
            </a:r>
          </a:p>
          <a:p>
            <a:r>
              <a:rPr lang="de-DE" sz="1200">
                <a:latin typeface="+mn-lt"/>
              </a:rPr>
              <a:t>Beam size +- 15 mm</a:t>
            </a:r>
          </a:p>
          <a:p>
            <a:pPr marL="342900" lvl="1" indent="0">
              <a:buNone/>
            </a:pPr>
            <a:r>
              <a:rPr lang="de-DE" sz="1200">
                <a:latin typeface="+mn-lt"/>
              </a:rPr>
              <a:t>betax = 13.25</a:t>
            </a:r>
          </a:p>
          <a:p>
            <a:pPr marL="342900" lvl="1" indent="0">
              <a:buNone/>
            </a:pPr>
            <a:r>
              <a:rPr lang="en-US" sz="1200">
                <a:effectLst/>
                <a:latin typeface="+mn-lt"/>
                <a:ea typeface="Times New Roman" panose="02020603050405020304" pitchFamily="18" charset="0"/>
              </a:rPr>
              <a:t>em_x = 15^2/13.24 = 17 mm mrad</a:t>
            </a:r>
            <a:endParaRPr lang="en-US" sz="1200">
              <a:latin typeface="+mn-lt"/>
              <a:ea typeface="Times New Roman" panose="02020603050405020304" pitchFamily="18" charset="0"/>
            </a:endParaRPr>
          </a:p>
          <a:p>
            <a:pPr marL="342900" lvl="1" indent="0">
              <a:buNone/>
            </a:pPr>
            <a:r>
              <a:rPr lang="en-US" sz="1200">
                <a:effectLst/>
                <a:latin typeface="+mn-lt"/>
                <a:ea typeface="Times New Roman" panose="02020603050405020304" pitchFamily="18" charset="0"/>
              </a:rPr>
              <a:t>implies, em_x = 24 mm mrad a</a:t>
            </a:r>
            <a:r>
              <a:rPr lang="en-US" sz="1200">
                <a:latin typeface="+mn-lt"/>
                <a:ea typeface="Times New Roman" panose="02020603050405020304" pitchFamily="18" charset="0"/>
              </a:rPr>
              <a:t>t 350 MeV/u</a:t>
            </a:r>
            <a:endParaRPr lang="en-US" sz="120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65553-5750-4F9F-8103-81879877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9E2D5-95BB-4548-AA24-1BDA387273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A6713-9459-492C-8D10-8AB778337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BBEAB-F640-40DD-9940-DD087049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54" y="1654133"/>
            <a:ext cx="5065036" cy="2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F023-CAB2-4FDA-B53F-5B1E57E7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Sextupoles with chromaticity correction, KO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C0D4-0533-4AD6-9AD0-6F5A1FD8E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Either setting chromaticity, both K1 and K3</a:t>
            </a:r>
          </a:p>
          <a:p>
            <a:r>
              <a:rPr lang="en-US"/>
              <a:t>Or, an offset, only correcting K1, 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C1F7A-001A-4081-8954-E589274A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A4BEF-CA33-4158-BD94-75424031F0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CDD41-CDC2-4DF4-88EC-98D1E1FCB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801F0-F0B3-4DE0-B25E-4FAC231CF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39" b="26169"/>
          <a:stretch/>
        </p:blipFill>
        <p:spPr>
          <a:xfrm>
            <a:off x="317634" y="1817972"/>
            <a:ext cx="3886425" cy="23603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8D084D-3F9D-48C5-8D21-4D67207F3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855" y="1451624"/>
            <a:ext cx="42481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0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25EF-1AC0-4491-AC09-E5E0A817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</a:t>
            </a:r>
            <a:r>
              <a:rPr lang="de-DE"/>
              <a:t>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BC4D0-7EC2-49C1-9516-8084DB15C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nfluence of amplitude dependent tune shift (ADTS) on the slow extraction process</a:t>
            </a:r>
          </a:p>
          <a:p>
            <a:pPr lvl="1"/>
            <a:r>
              <a:rPr lang="en-US" sz="16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 octupole magnets in SIS18 </a:t>
            </a:r>
            <a:endParaRPr lang="en-US" sz="160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xciting the sextupole magnets relatively strongly, in order to achieve second order ADTS</a:t>
            </a:r>
            <a:endParaRPr lang="en-US" sz="160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KO-extraction</a:t>
            </a:r>
            <a:endParaRPr lang="en-SE" sz="180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xtraction efficiency compared with tracking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AA78E-178F-4B3C-947B-308EFD09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2942D-E9E6-4612-AF48-06BDC222D5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64592-0084-4C50-8304-9243277C6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505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3B51-3DB5-49C9-A6E0-C99A3FCE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Sextupoles in SIS18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477B6-97B2-4EF8-86D7-26BC6C98B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Two sextupole families in SIS18 </a:t>
            </a:r>
            <a:r>
              <a:rPr lang="en-US" sz="1600">
                <a:latin typeface="+mn-lt"/>
              </a:rPr>
              <a:t>Sextupoles GS##KS1 and GS##KS3. </a:t>
            </a:r>
            <a:br>
              <a:rPr lang="en-US" sz="1600">
                <a:latin typeface="+mn-lt"/>
              </a:rPr>
            </a:br>
            <a:r>
              <a:rPr lang="en-US" sz="1600">
                <a:latin typeface="+mn-lt"/>
              </a:rPr>
              <a:t>in odd sectors, 6 magnets each:</a:t>
            </a:r>
            <a:endParaRPr lang="en-US">
              <a:latin typeface="+mn-lt"/>
            </a:endParaRPr>
          </a:p>
          <a:p>
            <a:r>
              <a:rPr lang="en-GB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GS##KS1C, hor corr, and resonant extraction</a:t>
            </a:r>
            <a:endParaRPr lang="en-SE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GB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betax, betay, </a:t>
            </a:r>
            <a:r>
              <a:rPr lang="en-GB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GB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x = </a:t>
            </a:r>
            <a:r>
              <a:rPr lang="en-GB" b="1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29.5</a:t>
            </a:r>
            <a:r>
              <a:rPr lang="en-GB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, 7.45, 3.14 m </a:t>
            </a:r>
            <a:endParaRPr lang="en-SE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GB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GS##KS3C, </a:t>
            </a:r>
            <a:r>
              <a:rPr lang="en-GB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vert</a:t>
            </a:r>
            <a:r>
              <a:rPr lang="en-GB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corr</a:t>
            </a:r>
            <a:endParaRPr lang="en-SE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en-GB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betax, betay, </a:t>
            </a:r>
            <a:r>
              <a:rPr lang="en-GB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GB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x = 9.05, </a:t>
            </a:r>
            <a:r>
              <a:rPr lang="en-GB" b="1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22.3</a:t>
            </a:r>
            <a:r>
              <a:rPr lang="en-GB"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, 1.72 m </a:t>
            </a:r>
          </a:p>
          <a:p>
            <a:pPr marL="342900" lvl="1" indent="0">
              <a:buNone/>
            </a:pPr>
            <a:r>
              <a:rPr lang="en-GB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     (values at extraction, doublet optics, tau=1.0)</a:t>
            </a:r>
          </a:p>
          <a:p>
            <a:endParaRPr lang="en-GB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/>
            <a:endParaRPr lang="de-DE" sz="1200"/>
          </a:p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4F79B-F9CA-4748-9CCA-C044D3DD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32C3D-EA97-4E5B-9C0C-BD4085B338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A0568-B8E9-4C7D-AD83-23A9382B6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6A894-3A0E-4D31-A95F-989B95DB3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05" r="26343" b="13124"/>
          <a:stretch/>
        </p:blipFill>
        <p:spPr>
          <a:xfrm>
            <a:off x="5295176" y="1966420"/>
            <a:ext cx="3656741" cy="2780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7BD093-553C-4303-A52B-E846119DE00F}"/>
              </a:ext>
            </a:extLst>
          </p:cNvPr>
          <p:cNvSpPr txBox="1"/>
          <p:nvPr/>
        </p:nvSpPr>
        <p:spPr>
          <a:xfrm>
            <a:off x="317635" y="4007990"/>
            <a:ext cx="3568737" cy="7386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400"/>
              <a:t>Natural chromaticity chx, chy = -6.6, -4.1</a:t>
            </a:r>
          </a:p>
          <a:p>
            <a:r>
              <a:rPr lang="en-US" sz="1400"/>
              <a:t> </a:t>
            </a:r>
          </a:p>
          <a:p>
            <a:r>
              <a:rPr lang="en-US" sz="1400"/>
              <a:t>at extraction, tau=1.0, Qx, Qy, = 4.32, 3.29</a:t>
            </a:r>
            <a:endParaRPr lang="en-US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58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C855-3DB5-4D05-B6A8-B86295E2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Amplitude dependent tune shift (nonlinear detuning)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4DCC-FA40-4ED6-8312-4BB5D5A04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93689"/>
            <a:ext cx="8420176" cy="3677689"/>
          </a:xfrm>
        </p:spPr>
        <p:txBody>
          <a:bodyPr/>
          <a:lstStyle/>
          <a:p>
            <a:r>
              <a:rPr lang="en-US"/>
              <a:t>Chromaticity correction with sextupoles </a:t>
            </a:r>
          </a:p>
          <a:p>
            <a:endParaRPr lang="en-US"/>
          </a:p>
          <a:p>
            <a:endParaRPr lang="en-US"/>
          </a:p>
          <a:p>
            <a:pPr marL="342900" lvl="1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Amplitude-dependent tune shift (ADTS)</a:t>
            </a:r>
          </a:p>
          <a:p>
            <a:pPr lvl="1"/>
            <a:r>
              <a:rPr lang="en-US"/>
              <a:t>octupoles (only </a:t>
            </a:r>
            <a:r>
              <a:rPr lang="en-US" i="1"/>
              <a:t>Jx</a:t>
            </a:r>
            <a:r>
              <a:rPr lang="en-US"/>
              <a:t> term)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sextupoles in second order (only </a:t>
            </a:r>
            <a:r>
              <a:rPr lang="en-US" i="1"/>
              <a:t>Jx</a:t>
            </a:r>
            <a:r>
              <a:rPr lang="en-US"/>
              <a:t> term) </a:t>
            </a:r>
          </a:p>
          <a:p>
            <a:pPr marL="342900" lvl="1" indent="0"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B9F1E-C88F-4164-BB2F-46DD8B84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E1AC1-FC79-4870-BEA2-ACDB3A36F0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CFFD-0D00-4363-B1D6-77122BEED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504E59-B633-475F-8130-6CF44744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723" y="1331896"/>
            <a:ext cx="2331334" cy="11882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C0B318-BCC4-434B-BE77-2D0E19A54C42}"/>
              </a:ext>
            </a:extLst>
          </p:cNvPr>
          <p:cNvSpPr txBox="1"/>
          <p:nvPr/>
        </p:nvSpPr>
        <p:spPr>
          <a:xfrm flipH="1">
            <a:off x="7004172" y="4472089"/>
            <a:ext cx="1877578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 Lee, Wiedemann…</a:t>
            </a:r>
            <a:endParaRPr lang="de-DE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3764FB-4FFD-4791-A6D4-8BE1BB8C7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41" y="4046617"/>
            <a:ext cx="3447809" cy="820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772DAC-40F2-4342-81F3-834B830C03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71"/>
          <a:stretch/>
        </p:blipFill>
        <p:spPr>
          <a:xfrm>
            <a:off x="4658406" y="4251069"/>
            <a:ext cx="603144" cy="480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C86440-5C08-4E49-A54E-BF8ABDB45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884" y="3015846"/>
            <a:ext cx="2884928" cy="669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66058A-03E7-46AD-868B-492189446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7399" y="4160613"/>
            <a:ext cx="3240911" cy="7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642DC4-0AB0-47FB-AE3D-218A66536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001" y="1151754"/>
            <a:ext cx="2742857" cy="18285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33A0BD-C577-416D-945E-693ECAA00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581" y="2978515"/>
            <a:ext cx="2742857" cy="1828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70100-C771-4CEE-8B4D-93F5B04A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ADTS from sextupoles, effect on separatrix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5E3F1-BBAD-47A7-8D75-68F41FDA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15557-8847-4D8B-9AD7-72E3D17ECF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9A10B-1C01-4699-9FCC-EE9AFDB21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FDD8D-89C3-4943-B71E-E2A80201EBE9}"/>
              </a:ext>
            </a:extLst>
          </p:cNvPr>
          <p:cNvSpPr txBox="1"/>
          <p:nvPr/>
        </p:nvSpPr>
        <p:spPr>
          <a:xfrm>
            <a:off x="5465220" y="3065243"/>
            <a:ext cx="1633780" cy="14465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dqh = 0.0028</a:t>
            </a:r>
          </a:p>
          <a:p>
            <a:pPr algn="l"/>
            <a:r>
              <a: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 = 0.03</a:t>
            </a:r>
          </a:p>
          <a:p>
            <a:pPr algn="l"/>
            <a:r>
              <a:rPr lang="en-US" sz="11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sphi = 23</a:t>
            </a:r>
            <a:endParaRPr lang="en-US" sz="1100" b="1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choff = 0.25</a:t>
            </a:r>
          </a:p>
          <a:p>
            <a:pPr algn="l"/>
            <a:r>
              <a:rPr lang="en-US" sz="1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cvoff  = -0.654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chx</a:t>
            </a:r>
            <a:r>
              <a: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chy</a:t>
            </a:r>
            <a:r>
              <a:rPr lang="pl-PL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pl-PL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0.0, 3.3 </a:t>
            </a:r>
            <a:endParaRPr lang="pl-PL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dnuxdjx =  </a:t>
            </a:r>
            <a:r>
              <a:rPr lang="en-US" sz="1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2AE5A-3761-4727-9D2F-5C91A2628B3A}"/>
              </a:ext>
            </a:extLst>
          </p:cNvPr>
          <p:cNvSpPr txBox="1"/>
          <p:nvPr/>
        </p:nvSpPr>
        <p:spPr>
          <a:xfrm>
            <a:off x="5442708" y="1195524"/>
            <a:ext cx="1633781" cy="14465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dqh = 0.0022</a:t>
            </a:r>
          </a:p>
          <a:p>
            <a:pPr algn="l"/>
            <a:r>
              <a: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 = 0.03 1/m2</a:t>
            </a:r>
          </a:p>
          <a:p>
            <a:pPr algn="l"/>
            <a:r>
              <a:rPr lang="en-US" sz="11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sphi = 64</a:t>
            </a:r>
            <a:endParaRPr lang="en-US" sz="1100" b="1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choff KS1C= 0.0 1/m2</a:t>
            </a:r>
          </a:p>
          <a:p>
            <a:pPr algn="l"/>
            <a:r>
              <a:rPr lang="en-US" sz="1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cvoff  KS3C = 0.0 1/m2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chx</a:t>
            </a:r>
            <a:r>
              <a: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chy</a:t>
            </a:r>
            <a:r>
              <a:rPr lang="pl-PL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pl-PL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-6.</a:t>
            </a:r>
            <a:r>
              <a: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6, -</a:t>
            </a:r>
            <a:r>
              <a:rPr lang="en-US" sz="1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.8 </a:t>
            </a:r>
            <a:endParaRPr lang="pl-PL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dnuxdjx =  </a:t>
            </a:r>
            <a:r>
              <a:rPr lang="en-US" sz="1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11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3E7887-9575-45AA-846A-7A165437E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828" y="1108440"/>
            <a:ext cx="1950080" cy="13000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C76813-919A-4275-8394-E15D61A78EA1}"/>
              </a:ext>
            </a:extLst>
          </p:cNvPr>
          <p:cNvSpPr txBox="1"/>
          <p:nvPr/>
        </p:nvSpPr>
        <p:spPr>
          <a:xfrm>
            <a:off x="7302891" y="4436748"/>
            <a:ext cx="1735475" cy="4616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dipole k2L = 0.04 1/m2</a:t>
            </a:r>
          </a:p>
          <a:p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quad fringe fields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61EA8F-D5AB-474F-80FA-396BB2CE7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4" y="1128810"/>
            <a:ext cx="2742857" cy="1828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C2AD31-1638-47B5-84DE-E607F42665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1" y="2946940"/>
            <a:ext cx="2742857" cy="18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3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1A596-97ED-467A-8A25-2603E133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Diagnostics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F9DEB-2EA9-45E6-A00C-9F2A1109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F7B2A-BF79-406D-B901-37AE2A9B8C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D4DAE-A08B-4FDA-92F7-99718E7AA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2AE80-1D6A-44C5-9C6E-8071D55D3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71" y="1028674"/>
            <a:ext cx="7415608" cy="37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3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4513-37BF-4DA4-8DFE-B0E2C4A9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Transmission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753E1A-DA13-40F7-9004-D71741EE0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0002" y="1087438"/>
            <a:ext cx="6656187" cy="36782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5326E-A9BF-416D-A872-E1178652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7F23F-F94B-4D6B-B830-476D2C8870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4D54B-EE4B-465B-BD2B-7A26FA8BF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364C73-239F-4D02-8AE9-FDBD026A7285}"/>
              </a:ext>
            </a:extLst>
          </p:cNvPr>
          <p:cNvCxnSpPr/>
          <p:nvPr/>
        </p:nvCxnSpPr>
        <p:spPr>
          <a:xfrm>
            <a:off x="4824248" y="1592317"/>
            <a:ext cx="38625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CCEC5-CC6F-4DCC-BB04-7268ECA9636C}"/>
              </a:ext>
            </a:extLst>
          </p:cNvPr>
          <p:cNvCxnSpPr/>
          <p:nvPr/>
        </p:nvCxnSpPr>
        <p:spPr>
          <a:xfrm>
            <a:off x="3061138" y="1592317"/>
            <a:ext cx="386255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C0D4B5-F832-4266-A1FA-CB0F5AA13681}"/>
              </a:ext>
            </a:extLst>
          </p:cNvPr>
          <p:cNvSpPr/>
          <p:nvPr/>
        </p:nvSpPr>
        <p:spPr>
          <a:xfrm>
            <a:off x="1199456" y="1813033"/>
            <a:ext cx="3506551" cy="346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90BB4-20F8-4C2A-B314-A38FFF8F64FD}"/>
              </a:ext>
            </a:extLst>
          </p:cNvPr>
          <p:cNvSpPr txBox="1"/>
          <p:nvPr/>
        </p:nvSpPr>
        <p:spPr>
          <a:xfrm>
            <a:off x="6256832" y="1528150"/>
            <a:ext cx="273664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particle count relative to flattop DCCT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19C79C-5E0C-4332-BC11-E32FC10492AD}"/>
              </a:ext>
            </a:extLst>
          </p:cNvPr>
          <p:cNvSpPr txBox="1"/>
          <p:nvPr/>
        </p:nvSpPr>
        <p:spPr>
          <a:xfrm>
            <a:off x="6216757" y="4304010"/>
            <a:ext cx="277672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sphi modified to optimise transmission</a:t>
            </a:r>
          </a:p>
          <a:p>
            <a:pPr algn="l"/>
            <a:r>
              <a:rPr lang="de-DE" sz="1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 align separatrix with ES angle</a:t>
            </a:r>
            <a:endParaRPr lang="de-DE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0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52E4-A77A-403B-B818-994235A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Losses at 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6E678B-0079-4F3F-9E55-2EDB5DD95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9309" y="1087438"/>
            <a:ext cx="6256481" cy="36782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709B0-8660-401A-A7D4-C7FB82EF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D9E6F-4466-4BD5-A47D-431E79D043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3DFA-04DB-48E9-97B6-F34B4E3CD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751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6B19-E016-4CC0-82DF-331CFCE6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4E346-277F-4E42-9F1B-5CB74CC7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26" y="687976"/>
            <a:ext cx="8420176" cy="367768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  <a:p>
            <a:r>
              <a:rPr lang="en-US"/>
              <a:t>Adjusting sphi to minimse losses, for two different cases correcting chx = 0</a:t>
            </a:r>
          </a:p>
          <a:p>
            <a:r>
              <a:rPr lang="en-US"/>
              <a:t>Problem going to higher sextupole strengths…see below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62BBC-4C5E-42DD-83B6-BE06910D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26958-BF17-4EDC-966A-6F1F8C2CFB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SE"/>
              <a:t>2025-12-01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809DE-0032-4C6E-A748-A907217BD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Björn Galnander, Maschine experiments, 2025</a:t>
            </a:r>
            <a:endParaRPr lang="de-D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EA751A-5407-487B-9E67-EA2E810A2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01342"/>
              </p:ext>
            </p:extLst>
          </p:nvPr>
        </p:nvGraphicFramePr>
        <p:xfrm>
          <a:off x="537428" y="2463609"/>
          <a:ext cx="3810208" cy="1679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444">
                  <a:extLst>
                    <a:ext uri="{9D8B030D-6E8A-4147-A177-3AD203B41FA5}">
                      <a16:colId xmlns:a16="http://schemas.microsoft.com/office/drawing/2014/main" val="4083955565"/>
                    </a:ext>
                  </a:extLst>
                </a:gridCol>
                <a:gridCol w="605146">
                  <a:extLst>
                    <a:ext uri="{9D8B030D-6E8A-4147-A177-3AD203B41FA5}">
                      <a16:colId xmlns:a16="http://schemas.microsoft.com/office/drawing/2014/main" val="4217671896"/>
                    </a:ext>
                  </a:extLst>
                </a:gridCol>
                <a:gridCol w="594297">
                  <a:extLst>
                    <a:ext uri="{9D8B030D-6E8A-4147-A177-3AD203B41FA5}">
                      <a16:colId xmlns:a16="http://schemas.microsoft.com/office/drawing/2014/main" val="484941946"/>
                    </a:ext>
                  </a:extLst>
                </a:gridCol>
                <a:gridCol w="724709">
                  <a:extLst>
                    <a:ext uri="{9D8B030D-6E8A-4147-A177-3AD203B41FA5}">
                      <a16:colId xmlns:a16="http://schemas.microsoft.com/office/drawing/2014/main" val="3940673203"/>
                    </a:ext>
                  </a:extLst>
                </a:gridCol>
                <a:gridCol w="669806">
                  <a:extLst>
                    <a:ext uri="{9D8B030D-6E8A-4147-A177-3AD203B41FA5}">
                      <a16:colId xmlns:a16="http://schemas.microsoft.com/office/drawing/2014/main" val="2833636558"/>
                    </a:ext>
                  </a:extLst>
                </a:gridCol>
                <a:gridCol w="669806">
                  <a:extLst>
                    <a:ext uri="{9D8B030D-6E8A-4147-A177-3AD203B41FA5}">
                      <a16:colId xmlns:a16="http://schemas.microsoft.com/office/drawing/2014/main" val="2600222982"/>
                    </a:ext>
                  </a:extLst>
                </a:gridCol>
              </a:tblGrid>
              <a:tr h="2246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Experiments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Experiments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Simulations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98386"/>
                  </a:ext>
                </a:extLst>
              </a:tr>
              <a:tr h="143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      samp (1/m2)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           sphi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          dqh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            sphi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            dqh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dQx/dJx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7679590"/>
                  </a:ext>
                </a:extLst>
              </a:tr>
              <a:tr h="224675"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u="none" strike="noStrike">
                          <a:effectLst/>
                          <a:latin typeface="+mn-lt"/>
                        </a:rPr>
                        <a:t>0.02</a:t>
                      </a:r>
                      <a:endParaRPr lang="en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u="none" strike="noStrike">
                          <a:effectLst/>
                          <a:latin typeface="+mn-lt"/>
                        </a:rPr>
                        <a:t>50</a:t>
                      </a:r>
                      <a:endParaRPr lang="en-SE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u="none" strike="noStrike">
                          <a:effectLst/>
                          <a:latin typeface="+mn-lt"/>
                        </a:rPr>
                        <a:t>0.0198</a:t>
                      </a:r>
                      <a:endParaRPr lang="en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u="none" strike="noStrike">
                          <a:effectLst/>
                          <a:latin typeface="+mn-lt"/>
                        </a:rPr>
                        <a:t>-8</a:t>
                      </a:r>
                      <a:endParaRPr lang="en-SE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u="none" strike="noStrike">
                          <a:effectLst/>
                          <a:latin typeface="+mn-lt"/>
                        </a:rPr>
                        <a:t>0.0027</a:t>
                      </a:r>
                      <a:endParaRPr lang="en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372217"/>
                  </a:ext>
                </a:extLst>
              </a:tr>
              <a:tr h="224675"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u="none" strike="noStrike">
                          <a:effectLst/>
                          <a:latin typeface="+mn-lt"/>
                        </a:rPr>
                        <a:t>0.03</a:t>
                      </a:r>
                      <a:endParaRPr lang="en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u="none" strike="noStrike">
                          <a:effectLst/>
                          <a:latin typeface="+mn-lt"/>
                        </a:rPr>
                        <a:t>40</a:t>
                      </a:r>
                      <a:endParaRPr lang="en-SE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u="none" strike="noStrike">
                          <a:effectLst/>
                          <a:latin typeface="+mn-lt"/>
                        </a:rPr>
                        <a:t>0.0204</a:t>
                      </a:r>
                      <a:endParaRPr lang="en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u="none" strike="noStrike">
                          <a:effectLst/>
                          <a:latin typeface="+mn-lt"/>
                        </a:rPr>
                        <a:t>15</a:t>
                      </a:r>
                      <a:endParaRPr lang="en-SE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u="none" strike="noStrike">
                          <a:effectLst/>
                          <a:latin typeface="+mn-lt"/>
                        </a:rPr>
                        <a:t>0.0034</a:t>
                      </a:r>
                      <a:endParaRPr lang="en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1398607"/>
                  </a:ext>
                </a:extLst>
              </a:tr>
              <a:tr h="224675"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u="none" strike="noStrike">
                          <a:effectLst/>
                          <a:latin typeface="+mn-lt"/>
                        </a:rPr>
                        <a:t>0.05</a:t>
                      </a:r>
                      <a:endParaRPr lang="en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u="none" strike="noStrike">
                          <a:effectLst/>
                          <a:latin typeface="+mn-lt"/>
                        </a:rPr>
                        <a:t>70</a:t>
                      </a:r>
                      <a:endParaRPr lang="en-SE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u="none" strike="noStrike">
                          <a:effectLst/>
                          <a:latin typeface="+mn-lt"/>
                        </a:rPr>
                        <a:t>0.0224</a:t>
                      </a:r>
                      <a:endParaRPr lang="en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u="none" strike="noStrike">
                          <a:effectLst/>
                          <a:latin typeface="+mn-lt"/>
                        </a:rPr>
                        <a:t>29</a:t>
                      </a:r>
                      <a:endParaRPr lang="en-SE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u="none" strike="noStrike">
                          <a:effectLst/>
                          <a:latin typeface="+mn-lt"/>
                        </a:rPr>
                        <a:t>0.0048</a:t>
                      </a:r>
                      <a:endParaRPr lang="en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2266088"/>
                  </a:ext>
                </a:extLst>
              </a:tr>
              <a:tr h="224675"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u="none" strike="noStrike">
                          <a:effectLst/>
                          <a:latin typeface="+mn-lt"/>
                        </a:rPr>
                        <a:t>0.07</a:t>
                      </a:r>
                      <a:endParaRPr lang="en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u="none" strike="noStrike">
                          <a:effectLst/>
                          <a:latin typeface="+mn-lt"/>
                        </a:rPr>
                        <a:t>70</a:t>
                      </a:r>
                      <a:endParaRPr lang="en-SE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u="none" strike="noStrike">
                          <a:effectLst/>
                          <a:latin typeface="+mn-lt"/>
                        </a:rPr>
                        <a:t>0.0241</a:t>
                      </a:r>
                      <a:endParaRPr lang="en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u="none" strike="noStrike">
                          <a:effectLst/>
                          <a:latin typeface="+mn-lt"/>
                        </a:rPr>
                        <a:t>35</a:t>
                      </a:r>
                      <a:endParaRPr lang="en-SE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u="none" strike="noStrike">
                          <a:effectLst/>
                          <a:latin typeface="+mn-lt"/>
                        </a:rPr>
                        <a:t>0.0062</a:t>
                      </a:r>
                      <a:endParaRPr lang="en-S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149446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441DDDA-C8BB-4654-8241-F590D30CB826}"/>
              </a:ext>
            </a:extLst>
          </p:cNvPr>
          <p:cNvSpPr txBox="1"/>
          <p:nvPr/>
        </p:nvSpPr>
        <p:spPr>
          <a:xfrm>
            <a:off x="1469911" y="1696904"/>
            <a:ext cx="1664686" cy="6463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choff KS1= 0.14 1/m2</a:t>
            </a:r>
          </a:p>
          <a:p>
            <a:pPr algn="l"/>
            <a:r>
              <a:rPr lang="en-US" sz="1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cvoff  KS3 = 0.0 1/m2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chx</a:t>
            </a: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chy</a:t>
            </a:r>
            <a:r>
              <a:rPr lang="pl-PL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pl-PL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0.0, -5.8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4EA523-09E8-4808-A34C-F8BE2EC90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497122"/>
              </p:ext>
            </p:extLst>
          </p:nvPr>
        </p:nvGraphicFramePr>
        <p:xfrm>
          <a:off x="4961466" y="2514409"/>
          <a:ext cx="3810208" cy="145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444">
                  <a:extLst>
                    <a:ext uri="{9D8B030D-6E8A-4147-A177-3AD203B41FA5}">
                      <a16:colId xmlns:a16="http://schemas.microsoft.com/office/drawing/2014/main" val="4083955565"/>
                    </a:ext>
                  </a:extLst>
                </a:gridCol>
                <a:gridCol w="605146">
                  <a:extLst>
                    <a:ext uri="{9D8B030D-6E8A-4147-A177-3AD203B41FA5}">
                      <a16:colId xmlns:a16="http://schemas.microsoft.com/office/drawing/2014/main" val="4217671896"/>
                    </a:ext>
                  </a:extLst>
                </a:gridCol>
                <a:gridCol w="594297">
                  <a:extLst>
                    <a:ext uri="{9D8B030D-6E8A-4147-A177-3AD203B41FA5}">
                      <a16:colId xmlns:a16="http://schemas.microsoft.com/office/drawing/2014/main" val="484941946"/>
                    </a:ext>
                  </a:extLst>
                </a:gridCol>
                <a:gridCol w="724709">
                  <a:extLst>
                    <a:ext uri="{9D8B030D-6E8A-4147-A177-3AD203B41FA5}">
                      <a16:colId xmlns:a16="http://schemas.microsoft.com/office/drawing/2014/main" val="3940673203"/>
                    </a:ext>
                  </a:extLst>
                </a:gridCol>
                <a:gridCol w="669806">
                  <a:extLst>
                    <a:ext uri="{9D8B030D-6E8A-4147-A177-3AD203B41FA5}">
                      <a16:colId xmlns:a16="http://schemas.microsoft.com/office/drawing/2014/main" val="2833636558"/>
                    </a:ext>
                  </a:extLst>
                </a:gridCol>
                <a:gridCol w="669806">
                  <a:extLst>
                    <a:ext uri="{9D8B030D-6E8A-4147-A177-3AD203B41FA5}">
                      <a16:colId xmlns:a16="http://schemas.microsoft.com/office/drawing/2014/main" val="2600222982"/>
                    </a:ext>
                  </a:extLst>
                </a:gridCol>
              </a:tblGrid>
              <a:tr h="2246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Experiments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Experiments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Simulations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98386"/>
                  </a:ext>
                </a:extLst>
              </a:tr>
              <a:tr h="143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      samp (1/m2)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           sphi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          dqh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            sphi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            dqh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dQx/dJx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7679590"/>
                  </a:ext>
                </a:extLst>
              </a:tr>
              <a:tr h="224675"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372217"/>
                  </a:ext>
                </a:extLst>
              </a:tr>
              <a:tr h="224675"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1398607"/>
                  </a:ext>
                </a:extLst>
              </a:tr>
              <a:tr h="224675"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226608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20559E7-5272-4FF8-BE01-D13C86703289}"/>
              </a:ext>
            </a:extLst>
          </p:cNvPr>
          <p:cNvSpPr txBox="1"/>
          <p:nvPr/>
        </p:nvSpPr>
        <p:spPr>
          <a:xfrm>
            <a:off x="5864111" y="1687961"/>
            <a:ext cx="1749646" cy="6463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choff KS1= 0.082 1/m2</a:t>
            </a:r>
          </a:p>
          <a:p>
            <a:pPr algn="l"/>
            <a:r>
              <a:rPr lang="en-US" sz="1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cvoff  KS3 = 0.35 1/m2</a:t>
            </a:r>
            <a:endParaRPr lang="en-US" sz="12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pl-PL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chx</a:t>
            </a: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chy</a:t>
            </a:r>
            <a:r>
              <a:rPr lang="pl-PL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pl-PL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0.0, -13.3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71E1F9-FBCF-477D-8E53-EF602D66431C}"/>
              </a:ext>
            </a:extLst>
          </p:cNvPr>
          <p:cNvSpPr txBox="1">
            <a:spLocks/>
          </p:cNvSpPr>
          <p:nvPr/>
        </p:nvSpPr>
        <p:spPr>
          <a:xfrm>
            <a:off x="351498" y="3946943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1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/>
              <a:t> </a:t>
            </a:r>
          </a:p>
          <a:p>
            <a:r>
              <a:rPr lang="en-US"/>
              <a:t>following same trend in adjusting sphi for different samp, different adts, </a:t>
            </a:r>
          </a:p>
          <a:p>
            <a:r>
              <a:rPr lang="en-US"/>
              <a:t>but not matching experimental values, not fully understood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188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solidFill>
            <a:schemeClr val="bg1">
              <a:lumMod val="50000"/>
            </a:schemeClr>
          </a:solidFill>
        </a:ln>
      </a:spPr>
      <a:bodyPr vert="horz" wrap="square" lIns="91440" tIns="45720" rIns="91440" bIns="45720" rtlCol="0" anchor="t">
        <a:spAutoFit/>
      </a:bodyPr>
      <a:lstStyle>
        <a:defPPr algn="l">
          <a:defRPr sz="1200" smtClean="0">
            <a:effectLst/>
            <a:latin typeface="Arial" panose="020B0604020202020204" pitchFamily="34" charset="0"/>
            <a:ea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1249</Words>
  <Application>Microsoft Office PowerPoint</Application>
  <PresentationFormat>On-screen Show (16:9)</PresentationFormat>
  <Paragraphs>235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fair-gsi-folienmaster_2017_onering</vt:lpstr>
      <vt:lpstr>Machine experiment, 275 Influence of amplitude dependent tune shift (ADTS) on the slow extraction process, 2025-07-11</vt:lpstr>
      <vt:lpstr>Objective</vt:lpstr>
      <vt:lpstr>Sextupoles in SIS18</vt:lpstr>
      <vt:lpstr>Amplitude dependent tune shift (nonlinear detuning)</vt:lpstr>
      <vt:lpstr>ADTS from sextupoles, effect on separatrix</vt:lpstr>
      <vt:lpstr>Diagnostics</vt:lpstr>
      <vt:lpstr>Transmission</vt:lpstr>
      <vt:lpstr>Losses at ES</vt:lpstr>
      <vt:lpstr>Results</vt:lpstr>
      <vt:lpstr>Sextupole power supplies limitation</vt:lpstr>
      <vt:lpstr>Summary</vt:lpstr>
      <vt:lpstr>PowerPoint Presentation</vt:lpstr>
      <vt:lpstr>PowerPoint Presentation</vt:lpstr>
      <vt:lpstr>PowerPoint Presentation</vt:lpstr>
      <vt:lpstr>Sextupoles with chromaticity correction, 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Galnander, Bjoern</dc:creator>
  <cp:lastModifiedBy>Galnander, Bjoern</cp:lastModifiedBy>
  <cp:revision>211</cp:revision>
  <cp:lastPrinted>2025-12-01T17:46:03Z</cp:lastPrinted>
  <dcterms:created xsi:type="dcterms:W3CDTF">2025-10-28T20:05:25Z</dcterms:created>
  <dcterms:modified xsi:type="dcterms:W3CDTF">2025-12-01T17:51:42Z</dcterms:modified>
</cp:coreProperties>
</file>