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66" r:id="rId3"/>
    <p:sldId id="457" r:id="rId4"/>
    <p:sldId id="462" r:id="rId5"/>
    <p:sldId id="448" r:id="rId6"/>
    <p:sldId id="454" r:id="rId7"/>
    <p:sldId id="258" r:id="rId8"/>
    <p:sldId id="464" r:id="rId9"/>
    <p:sldId id="452" r:id="rId10"/>
    <p:sldId id="463" r:id="rId11"/>
    <p:sldId id="455" r:id="rId12"/>
    <p:sldId id="465" r:id="rId1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0B4B5E2-A102-4A3A-9AE0-6EC37185F7CE}">
          <p14:sldIdLst>
            <p14:sldId id="256"/>
            <p14:sldId id="466"/>
            <p14:sldId id="457"/>
            <p14:sldId id="462"/>
            <p14:sldId id="448"/>
            <p14:sldId id="454"/>
            <p14:sldId id="258"/>
            <p14:sldId id="464"/>
            <p14:sldId id="452"/>
            <p14:sldId id="463"/>
            <p14:sldId id="455"/>
            <p14:sldId id="465"/>
          </p14:sldIdLst>
        </p14:section>
        <p14:section name="Zusatzfolien" id="{A57D370F-1748-4508-BB61-5486E7B6F0F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48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reka, David Dr." initials="ODD" lastIdx="2" clrIdx="0">
    <p:extLst>
      <p:ext uri="{19B8F6BF-5375-455C-9EA6-DF929625EA0E}">
        <p15:presenceInfo xmlns:p15="http://schemas.microsoft.com/office/powerpoint/2012/main" userId="S-1-5-21-839522115-515967899-725345543-123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3399"/>
    <a:srgbClr val="CC00CC"/>
    <a:srgbClr val="CC66FF"/>
    <a:srgbClr val="FFCC00"/>
    <a:srgbClr val="FFDC01"/>
    <a:srgbClr val="FF0066"/>
    <a:srgbClr val="0066CC"/>
    <a:srgbClr val="33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6" autoAdjust="0"/>
    <p:restoredTop sz="94678" autoAdjust="0"/>
  </p:normalViewPr>
  <p:slideViewPr>
    <p:cSldViewPr snapToGrid="0" snapToObjects="1">
      <p:cViewPr varScale="1">
        <p:scale>
          <a:sx n="155" d="100"/>
          <a:sy n="155" d="100"/>
        </p:scale>
        <p:origin x="2442" y="114"/>
      </p:cViewPr>
      <p:guideLst>
        <p:guide orient="horz" pos="2486"/>
        <p:guide pos="2880"/>
      </p:guideLst>
    </p:cSldViewPr>
  </p:slideViewPr>
  <p:outlineViewPr>
    <p:cViewPr>
      <p:scale>
        <a:sx n="33" d="100"/>
        <a:sy n="33" d="100"/>
      </p:scale>
      <p:origin x="0" y="-72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36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01.12.2025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06770"/>
            <a:ext cx="4038600" cy="5034224"/>
          </a:xfrm>
        </p:spPr>
        <p:txBody>
          <a:bodyPr>
            <a:normAutofit/>
          </a:bodyPr>
          <a:lstStyle>
            <a:lvl1pPr marL="180975" indent="-180975">
              <a:spcBef>
                <a:spcPts val="1200"/>
              </a:spcBef>
              <a:defRPr sz="1600"/>
            </a:lvl1pPr>
            <a:lvl2pPr marL="542925" indent="-180975">
              <a:defRPr sz="1400"/>
            </a:lvl2pPr>
            <a:lvl3pPr marL="893763" indent="-180975">
              <a:defRPr sz="1200"/>
            </a:lvl3pPr>
            <a:lvl4pPr marL="1074738" indent="-90488">
              <a:defRPr sz="1100"/>
            </a:lvl4pPr>
            <a:lvl5pPr marL="1255713" indent="-90488"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/>
              <a:t>MEXP 2025 / Dual Isotope Beams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2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01.12.2025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/>
              <a:t>MEXP 2025 / Dual Isotope Beams</a:t>
            </a:r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1439D01-25EA-4032-B42E-6CEF077E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5" y="259790"/>
            <a:ext cx="6242343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half" idx="16"/>
          </p:nvPr>
        </p:nvSpPr>
        <p:spPr>
          <a:xfrm>
            <a:off x="4760354" y="1378072"/>
            <a:ext cx="4038600" cy="5040000"/>
          </a:xfrm>
        </p:spPr>
        <p:txBody>
          <a:bodyPr vert="horz" lIns="91440" tIns="45720" rIns="91440" bIns="45720" rtlCol="0">
            <a:normAutofit/>
          </a:bodyPr>
          <a:lstStyle>
            <a:lvl1pPr marL="177800" indent="-177800">
              <a:defRPr lang="de-DE" sz="1400" dirty="0" smtClean="0"/>
            </a:lvl1pPr>
            <a:lvl2pPr marL="355600" indent="-177800">
              <a:defRPr lang="de-DE" sz="1200" dirty="0" smtClean="0"/>
            </a:lvl2pPr>
            <a:lvl3pPr marL="539750" indent="-184150">
              <a:defRPr lang="de-DE" sz="1100" dirty="0" smtClean="0"/>
            </a:lvl3pPr>
            <a:lvl4pPr marL="719138" indent="-179388">
              <a:defRPr lang="de-DE" sz="1050" dirty="0" smtClean="0"/>
            </a:lvl4pPr>
            <a:lvl5pPr marL="896938" indent="-177800">
              <a:defRPr lang="de-DE" sz="1000" dirty="0"/>
            </a:lvl5pPr>
          </a:lstStyle>
          <a:p>
            <a:pPr lvl="0">
              <a:spcBef>
                <a:spcPts val="1800"/>
              </a:spcBef>
            </a:pPr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half" idx="15"/>
          </p:nvPr>
        </p:nvSpPr>
        <p:spPr>
          <a:xfrm>
            <a:off x="350324" y="1378072"/>
            <a:ext cx="4038600" cy="5040000"/>
          </a:xfrm>
        </p:spPr>
        <p:txBody>
          <a:bodyPr vert="horz" lIns="91440" tIns="45720" rIns="91440" bIns="45720" rtlCol="0">
            <a:normAutofit/>
          </a:bodyPr>
          <a:lstStyle>
            <a:lvl1pPr marL="177800" indent="-177800">
              <a:defRPr lang="de-DE" sz="1400" dirty="0" smtClean="0"/>
            </a:lvl1pPr>
            <a:lvl2pPr marL="355600" indent="-177800">
              <a:defRPr lang="de-DE" sz="1200" dirty="0" smtClean="0"/>
            </a:lvl2pPr>
            <a:lvl3pPr marL="539750" indent="-184150">
              <a:defRPr lang="de-DE" sz="1100" dirty="0" smtClean="0"/>
            </a:lvl3pPr>
            <a:lvl4pPr marL="719138" indent="-179388">
              <a:defRPr lang="de-DE" sz="1050" dirty="0" smtClean="0"/>
            </a:lvl4pPr>
            <a:lvl5pPr marL="896938" indent="-177800">
              <a:defRPr lang="de-DE" sz="1000" dirty="0"/>
            </a:lvl5pPr>
          </a:lstStyle>
          <a:p>
            <a:pPr lvl="0">
              <a:spcBef>
                <a:spcPts val="1800"/>
              </a:spcBef>
            </a:pPr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01.12.2025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/>
              <a:t>MEXP 2025 / Dual Isotope Beams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01.12.2025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/>
              <a:t>MEXP 2025 / Dual Isotope Beams</a:t>
            </a:r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5"/>
          </p:nvPr>
        </p:nvSpPr>
        <p:spPr>
          <a:xfrm>
            <a:off x="350324" y="1378072"/>
            <a:ext cx="4038600" cy="5040000"/>
          </a:xfrm>
        </p:spPr>
        <p:txBody>
          <a:bodyPr vert="horz" lIns="91440" tIns="45720" rIns="91440" bIns="45720" rtlCol="0">
            <a:normAutofit/>
          </a:bodyPr>
          <a:lstStyle>
            <a:lvl1pPr marL="177800" indent="-177800">
              <a:defRPr lang="de-DE" sz="1400" dirty="0" smtClean="0"/>
            </a:lvl1pPr>
            <a:lvl2pPr marL="355600" indent="-177800">
              <a:defRPr lang="de-DE" sz="1200" dirty="0" smtClean="0"/>
            </a:lvl2pPr>
            <a:lvl3pPr marL="539750" indent="-184150">
              <a:defRPr lang="de-DE" sz="1100" dirty="0" smtClean="0"/>
            </a:lvl3pPr>
            <a:lvl4pPr marL="719138" indent="-179388">
              <a:defRPr lang="de-DE" sz="1050" dirty="0" smtClean="0"/>
            </a:lvl4pPr>
            <a:lvl5pPr marL="896938" indent="-177800">
              <a:defRPr lang="de-DE" sz="1000" dirty="0"/>
            </a:lvl5pPr>
          </a:lstStyle>
          <a:p>
            <a:pPr lvl="0">
              <a:spcBef>
                <a:spcPts val="1800"/>
              </a:spcBef>
            </a:pPr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0028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01.12.2025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4999055" y="1406770"/>
            <a:ext cx="4038600" cy="5034224"/>
          </a:xfrm>
        </p:spPr>
        <p:txBody>
          <a:bodyPr>
            <a:normAutofit/>
          </a:bodyPr>
          <a:lstStyle>
            <a:lvl1pPr marL="180975" indent="-180975">
              <a:spcBef>
                <a:spcPts val="1200"/>
              </a:spcBef>
              <a:defRPr sz="1600"/>
            </a:lvl1pPr>
            <a:lvl2pPr marL="542925" indent="-180975">
              <a:defRPr sz="1400"/>
            </a:lvl2pPr>
            <a:lvl3pPr marL="893763" indent="-180975">
              <a:defRPr sz="1200"/>
            </a:lvl3pPr>
            <a:lvl4pPr marL="1074738" indent="-90488">
              <a:defRPr sz="1100"/>
            </a:lvl4pPr>
            <a:lvl5pPr marL="1255713" indent="-90488"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/>
              <a:t>MEXP 2025 / Dual Isotope Beams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01.12.2025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/>
              <a:t>MEXP 2025 / Dual Isotope Beams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180975" indent="-180975">
              <a:spcBef>
                <a:spcPts val="600"/>
              </a:spcBef>
              <a:defRPr sz="1400"/>
            </a:lvl1pPr>
            <a:lvl2pPr marL="447675" indent="-180975">
              <a:defRPr sz="1200"/>
            </a:lvl2pPr>
            <a:lvl3pPr marL="714375" indent="-171450">
              <a:defRPr sz="1100"/>
            </a:lvl3pPr>
            <a:lvl4pPr marL="895350" indent="-180975">
              <a:defRPr sz="1050"/>
            </a:lvl4pPr>
            <a:lvl5pPr marL="1076325" indent="-180975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180975" indent="-180975">
              <a:spcBef>
                <a:spcPts val="600"/>
              </a:spcBef>
              <a:defRPr sz="1400"/>
            </a:lvl1pPr>
            <a:lvl2pPr marL="447675" indent="-180975">
              <a:defRPr sz="1200"/>
            </a:lvl2pPr>
            <a:lvl3pPr marL="714375" indent="-171450">
              <a:defRPr sz="1100"/>
            </a:lvl3pPr>
            <a:lvl4pPr marL="895350" indent="-180975">
              <a:defRPr sz="1050"/>
            </a:lvl4pPr>
            <a:lvl5pPr marL="1076325" indent="-180975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01.12.2025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/>
              <a:t>MEXP 2025 / Dual Isotope Beams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82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01.12.2025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1200"/>
              </a:spcBef>
              <a:defRPr lang="de-DE" sz="1400" dirty="0" smtClean="0"/>
            </a:lvl1pPr>
            <a:lvl2pPr>
              <a:defRPr lang="de-DE" sz="1200" dirty="0" smtClean="0"/>
            </a:lvl2pPr>
            <a:lvl3pPr>
              <a:defRPr lang="de-DE" sz="1100" dirty="0" smtClean="0"/>
            </a:lvl3pPr>
            <a:lvl4pPr>
              <a:defRPr lang="de-DE" sz="1050" dirty="0" smtClean="0"/>
            </a:lvl4pPr>
            <a:lvl5pPr>
              <a:defRPr lang="de-DE" sz="1000" dirty="0"/>
            </a:lvl5pPr>
          </a:lstStyle>
          <a:p>
            <a:pPr marL="182563" lvl="0" indent="-182563">
              <a:spcBef>
                <a:spcPts val="1800"/>
              </a:spcBef>
            </a:pPr>
            <a:r>
              <a:rPr lang="de-DE" dirty="0"/>
              <a:t>Textmasterformat bearbeiten</a:t>
            </a:r>
          </a:p>
          <a:p>
            <a:pPr marL="541338" lvl="1" indent="-184150"/>
            <a:r>
              <a:rPr lang="de-DE" dirty="0"/>
              <a:t>Zweite Ebene</a:t>
            </a:r>
          </a:p>
          <a:p>
            <a:pPr marL="898525" lvl="2" indent="-182563"/>
            <a:r>
              <a:rPr lang="de-DE" dirty="0"/>
              <a:t>Dritte Ebene</a:t>
            </a:r>
          </a:p>
          <a:p>
            <a:pPr marL="1073150" lvl="3" indent="-87313"/>
            <a:r>
              <a:rPr lang="de-DE" dirty="0"/>
              <a:t>Vierte Ebene</a:t>
            </a:r>
          </a:p>
          <a:p>
            <a:pPr marL="1255713" lvl="4" indent="-87313"/>
            <a:r>
              <a:rPr lang="de-DE" dirty="0"/>
              <a:t>Fünfte Ebene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0" y="6560611"/>
            <a:ext cx="295636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/>
              <a:t>MEXP 2025 / Dual Isotope Beams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8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177800" indent="-177800">
              <a:defRPr sz="1400"/>
            </a:lvl1pPr>
            <a:lvl2pPr marL="357188" indent="-179388">
              <a:defRPr sz="1200"/>
            </a:lvl2pPr>
            <a:lvl3pPr marL="541338" indent="-184150">
              <a:defRPr sz="1100"/>
            </a:lvl3pPr>
            <a:lvl4pPr marL="627063" indent="-85725">
              <a:defRPr sz="1050"/>
            </a:lvl4pPr>
            <a:lvl5pPr marL="719138" indent="-92075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8604" y="6552643"/>
            <a:ext cx="1220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noProof="0"/>
              <a:t>01.12.2025</a:t>
            </a:r>
            <a:endParaRPr lang="en-GB" noProof="0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MEXP 2025 / Dual Isotope Beams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32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59790"/>
            <a:ext cx="6242343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01.12.2025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577938" y="6560611"/>
            <a:ext cx="2521061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/>
            </a:lvl1pPr>
          </a:lstStyle>
          <a:p>
            <a:pPr algn="ctr"/>
            <a:r>
              <a:rPr lang="en-US"/>
              <a:t>MEXP 2025 / Dual Isotope Beams</a:t>
            </a:r>
            <a:endParaRPr lang="en-US" dirty="0"/>
          </a:p>
        </p:txBody>
      </p:sp>
      <p:pic>
        <p:nvPicPr>
          <p:cNvPr id="13" name="Bild 6" descr="GSI_Logo_rgb.png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pic>
        <p:nvPicPr>
          <p:cNvPr id="14" name="Bild 12" descr="FAIR_Logo_rgb.png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4" r:id="rId6"/>
    <p:sldLayoutId id="2147483657" r:id="rId7"/>
    <p:sldLayoutId id="2147483658" r:id="rId8"/>
    <p:sldLayoutId id="2147483659" r:id="rId9"/>
    <p:sldLayoutId id="2147483661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2649161"/>
            <a:ext cx="6607516" cy="1645097"/>
          </a:xfrm>
        </p:spPr>
        <p:txBody>
          <a:bodyPr/>
          <a:lstStyle/>
          <a:p>
            <a:r>
              <a:rPr lang="en-US" sz="2800" dirty="0"/>
              <a:t>Dual Isotope Beams</a:t>
            </a:r>
            <a:br>
              <a:rPr lang="en-US" sz="2800" dirty="0"/>
            </a:br>
            <a:r>
              <a:rPr lang="en-US" sz="2800" dirty="0"/>
              <a:t>from SIS18</a:t>
            </a:r>
            <a:br>
              <a:rPr lang="en-US" sz="2800" dirty="0"/>
            </a:br>
            <a:endParaRPr lang="en-US" sz="2800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354214"/>
            <a:ext cx="6400800" cy="894904"/>
          </a:xfrm>
        </p:spPr>
        <p:txBody>
          <a:bodyPr>
            <a:normAutofit/>
          </a:bodyPr>
          <a:lstStyle/>
          <a:p>
            <a:pPr lvl="0"/>
            <a:r>
              <a:rPr lang="en-US" sz="1400" noProof="0" dirty="0"/>
              <a:t>D. Ondreka, SYS</a:t>
            </a:r>
          </a:p>
          <a:p>
            <a:pPr lvl="0"/>
            <a:r>
              <a:rPr lang="en-US" sz="1400" dirty="0"/>
              <a:t>Machine Experiments 2025</a:t>
            </a:r>
            <a:endParaRPr lang="en-US" sz="1400" noProof="0" dirty="0"/>
          </a:p>
          <a:p>
            <a:pPr lvl="0"/>
            <a:r>
              <a:rPr lang="en-US" sz="1400" dirty="0"/>
              <a:t>01.12.2025</a:t>
            </a:r>
            <a:endParaRPr lang="en-US" sz="1400" noProof="0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Experiment: Challenges</a:t>
            </a:r>
          </a:p>
        </p:txBody>
      </p: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62EEA944-7FAC-4E1B-B739-D9E89BC7AE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01.12.2025</a:t>
            </a:r>
            <a:endParaRPr lang="de-DE" dirty="0"/>
          </a:p>
        </p:txBody>
      </p:sp>
      <p:sp>
        <p:nvSpPr>
          <p:cNvPr id="56" name="Inhaltsplatzhalter 55">
            <a:extLst>
              <a:ext uri="{FF2B5EF4-FFF2-40B4-BE49-F238E27FC236}">
                <a16:creationId xmlns:a16="http://schemas.microsoft.com/office/drawing/2014/main" id="{C6C0E957-B83F-4698-A67B-C5D16B85D4BC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Strong influence of second RF observed</a:t>
            </a:r>
          </a:p>
          <a:p>
            <a:pPr lvl="1"/>
            <a:r>
              <a:rPr lang="en-US" dirty="0"/>
              <a:t>Initially larges losses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Mitigation measures</a:t>
            </a:r>
          </a:p>
          <a:p>
            <a:pPr lvl="1"/>
            <a:r>
              <a:rPr lang="en-US" dirty="0"/>
              <a:t>Reduced ramping speed</a:t>
            </a:r>
          </a:p>
          <a:p>
            <a:pPr lvl="1"/>
            <a:r>
              <a:rPr lang="en-US" dirty="0"/>
              <a:t>Smaller horizontal beam size</a:t>
            </a:r>
          </a:p>
          <a:p>
            <a:pPr lvl="2"/>
            <a:r>
              <a:rPr lang="en-US" dirty="0"/>
              <a:t>Short injection pulses (Fe: 20</a:t>
            </a:r>
            <a:r>
              <a:rPr lang="el-GR" dirty="0"/>
              <a:t>μ</a:t>
            </a:r>
            <a:r>
              <a:rPr lang="en-US" dirty="0"/>
              <a:t>s, Bi: 5</a:t>
            </a:r>
            <a:r>
              <a:rPr lang="el-GR" dirty="0"/>
              <a:t>μ</a:t>
            </a:r>
            <a:r>
              <a:rPr lang="en-US" dirty="0"/>
              <a:t>s)</a:t>
            </a:r>
          </a:p>
          <a:p>
            <a:pPr lvl="2"/>
            <a:r>
              <a:rPr lang="en-US" dirty="0"/>
              <a:t>Leads to small intensities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Performance difficult to quantify</a:t>
            </a:r>
          </a:p>
          <a:p>
            <a:pPr lvl="1"/>
            <a:r>
              <a:rPr lang="en-US" dirty="0"/>
              <a:t>Measurements with DCT have artifacts</a:t>
            </a:r>
          </a:p>
          <a:p>
            <a:pPr lvl="2"/>
            <a:r>
              <a:rPr lang="en-US" dirty="0"/>
              <a:t>Spurious current drop and zero line offset</a:t>
            </a:r>
          </a:p>
          <a:p>
            <a:pPr lvl="2"/>
            <a:r>
              <a:rPr lang="en-US" dirty="0"/>
              <a:t>Caused by sub-cycle structure</a:t>
            </a:r>
          </a:p>
          <a:p>
            <a:pPr lvl="1"/>
            <a:r>
              <a:rPr lang="en-US" dirty="0"/>
              <a:t>Need to repeat measurements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A312630-9B5A-4793-9D79-C196EF2815A1}"/>
              </a:ext>
            </a:extLst>
          </p:cNvPr>
          <p:cNvGrpSpPr/>
          <p:nvPr/>
        </p:nvGrpSpPr>
        <p:grpSpPr>
          <a:xfrm>
            <a:off x="4870923" y="1496640"/>
            <a:ext cx="3800042" cy="2325913"/>
            <a:chOff x="4831998" y="1496640"/>
            <a:chExt cx="3800042" cy="2325913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79B333D0-8BF0-4A3B-A845-B71E3B4203DF}"/>
                </a:ext>
              </a:extLst>
            </p:cNvPr>
            <p:cNvSpPr txBox="1"/>
            <p:nvPr/>
          </p:nvSpPr>
          <p:spPr>
            <a:xfrm>
              <a:off x="5495810" y="1496640"/>
              <a:ext cx="2710999" cy="2616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100" i="1" dirty="0"/>
                <a:t>Effect of RF for Fe on Bi (no Fe injected)</a:t>
              </a:r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C85EBB2A-F68D-405B-B23F-235D15B3DFFB}"/>
                </a:ext>
              </a:extLst>
            </p:cNvPr>
            <p:cNvGrpSpPr/>
            <p:nvPr/>
          </p:nvGrpSpPr>
          <p:grpSpPr>
            <a:xfrm>
              <a:off x="4831998" y="1685030"/>
              <a:ext cx="3800042" cy="2137523"/>
              <a:chOff x="4831998" y="1685030"/>
              <a:chExt cx="3800042" cy="2137523"/>
            </a:xfrm>
          </p:grpSpPr>
          <p:pic>
            <p:nvPicPr>
              <p:cNvPr id="4" name="Grafik 3">
                <a:extLst>
                  <a:ext uri="{FF2B5EF4-FFF2-40B4-BE49-F238E27FC236}">
                    <a16:creationId xmlns:a16="http://schemas.microsoft.com/office/drawing/2014/main" id="{85D779E0-7FE7-45E1-B11C-FC2D099BC5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/>
            </p:blipFill>
            <p:spPr>
              <a:xfrm>
                <a:off x="4831998" y="1685030"/>
                <a:ext cx="3800042" cy="2137523"/>
              </a:xfrm>
              <a:prstGeom prst="rect">
                <a:avLst/>
              </a:prstGeom>
            </p:spPr>
          </p:pic>
          <p:grpSp>
            <p:nvGrpSpPr>
              <p:cNvPr id="35" name="Gruppieren 34">
                <a:extLst>
                  <a:ext uri="{FF2B5EF4-FFF2-40B4-BE49-F238E27FC236}">
                    <a16:creationId xmlns:a16="http://schemas.microsoft.com/office/drawing/2014/main" id="{9A62B109-5340-4D86-9C92-D9137D9CAEAC}"/>
                  </a:ext>
                </a:extLst>
              </p:cNvPr>
              <p:cNvGrpSpPr/>
              <p:nvPr/>
            </p:nvGrpSpPr>
            <p:grpSpPr>
              <a:xfrm>
                <a:off x="6851298" y="2509528"/>
                <a:ext cx="564257" cy="356631"/>
                <a:chOff x="5786692" y="2475223"/>
                <a:chExt cx="564257" cy="356631"/>
              </a:xfrm>
            </p:grpSpPr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030BDAA5-19D9-4042-BEB4-8C96E44528CF}"/>
                    </a:ext>
                  </a:extLst>
                </p:cNvPr>
                <p:cNvSpPr txBox="1"/>
                <p:nvPr/>
              </p:nvSpPr>
              <p:spPr>
                <a:xfrm>
                  <a:off x="5786692" y="2475223"/>
                  <a:ext cx="564257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Injection Bi</a:t>
                  </a:r>
                </a:p>
              </p:txBody>
            </p:sp>
            <p:cxnSp>
              <p:nvCxnSpPr>
                <p:cNvPr id="37" name="Gerade Verbindung mit Pfeil 36">
                  <a:extLst>
                    <a:ext uri="{FF2B5EF4-FFF2-40B4-BE49-F238E27FC236}">
                      <a16:creationId xmlns:a16="http://schemas.microsoft.com/office/drawing/2014/main" id="{1071648D-1025-4E50-8147-026FEDB80B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74143" y="2650696"/>
                  <a:ext cx="0" cy="181158"/>
                </a:xfrm>
                <a:prstGeom prst="straightConnector1">
                  <a:avLst/>
                </a:prstGeom>
                <a:ln w="12700">
                  <a:solidFill>
                    <a:schemeClr val="accent1">
                      <a:lumMod val="75000"/>
                    </a:schemeClr>
                  </a:solidFill>
                  <a:tailEnd type="stealth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BD77F332-FCCF-4FCA-A0B9-8A6F174F65A7}"/>
              </a:ext>
            </a:extLst>
          </p:cNvPr>
          <p:cNvGrpSpPr/>
          <p:nvPr/>
        </p:nvGrpSpPr>
        <p:grpSpPr>
          <a:xfrm>
            <a:off x="4870923" y="3924137"/>
            <a:ext cx="3800042" cy="2325913"/>
            <a:chOff x="4831998" y="1496640"/>
            <a:chExt cx="3800042" cy="2325913"/>
          </a:xfrm>
        </p:grpSpPr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3B7999C7-A193-4241-8635-F4405DA54692}"/>
                </a:ext>
              </a:extLst>
            </p:cNvPr>
            <p:cNvSpPr txBox="1"/>
            <p:nvPr/>
          </p:nvSpPr>
          <p:spPr>
            <a:xfrm>
              <a:off x="5719418" y="1496640"/>
              <a:ext cx="2263760" cy="2616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100" i="1" dirty="0"/>
                <a:t>Artifacts in current measurement</a:t>
              </a:r>
            </a:p>
          </p:txBody>
        </p: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7C7D2738-81A7-4EAA-A4AA-4BB7DF635B31}"/>
                </a:ext>
              </a:extLst>
            </p:cNvPr>
            <p:cNvGrpSpPr/>
            <p:nvPr/>
          </p:nvGrpSpPr>
          <p:grpSpPr>
            <a:xfrm>
              <a:off x="4831998" y="1685030"/>
              <a:ext cx="3800042" cy="2137523"/>
              <a:chOff x="4831998" y="1685030"/>
              <a:chExt cx="3800042" cy="2137523"/>
            </a:xfrm>
          </p:grpSpPr>
          <p:pic>
            <p:nvPicPr>
              <p:cNvPr id="50" name="Grafik 49">
                <a:extLst>
                  <a:ext uri="{FF2B5EF4-FFF2-40B4-BE49-F238E27FC236}">
                    <a16:creationId xmlns:a16="http://schemas.microsoft.com/office/drawing/2014/main" id="{8FC1309D-54BB-49F6-90C5-A3FD88A349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4831998" y="1685030"/>
                <a:ext cx="3800042" cy="2137523"/>
              </a:xfrm>
              <a:prstGeom prst="rect">
                <a:avLst/>
              </a:prstGeom>
            </p:spPr>
          </p:pic>
          <p:grpSp>
            <p:nvGrpSpPr>
              <p:cNvPr id="51" name="Gruppieren 50">
                <a:extLst>
                  <a:ext uri="{FF2B5EF4-FFF2-40B4-BE49-F238E27FC236}">
                    <a16:creationId xmlns:a16="http://schemas.microsoft.com/office/drawing/2014/main" id="{FE647A18-932D-4B26-9522-BF49ADC63E1A}"/>
                  </a:ext>
                </a:extLst>
              </p:cNvPr>
              <p:cNvGrpSpPr/>
              <p:nvPr/>
            </p:nvGrpSpPr>
            <p:grpSpPr>
              <a:xfrm>
                <a:off x="5309780" y="1757096"/>
                <a:ext cx="596317" cy="319354"/>
                <a:chOff x="5258980" y="1731696"/>
                <a:chExt cx="596317" cy="319354"/>
              </a:xfrm>
            </p:grpSpPr>
            <p:sp>
              <p:nvSpPr>
                <p:cNvPr id="61" name="Textfeld 60">
                  <a:extLst>
                    <a:ext uri="{FF2B5EF4-FFF2-40B4-BE49-F238E27FC236}">
                      <a16:creationId xmlns:a16="http://schemas.microsoft.com/office/drawing/2014/main" id="{696D7D75-9B80-4E57-A0D5-26BAE12807FF}"/>
                    </a:ext>
                  </a:extLst>
                </p:cNvPr>
                <p:cNvSpPr txBox="1"/>
                <p:nvPr/>
              </p:nvSpPr>
              <p:spPr>
                <a:xfrm>
                  <a:off x="5258980" y="1731696"/>
                  <a:ext cx="596317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Injection Fe</a:t>
                  </a:r>
                </a:p>
              </p:txBody>
            </p:sp>
            <p:cxnSp>
              <p:nvCxnSpPr>
                <p:cNvPr id="62" name="Gerade Verbindung mit Pfeil 61">
                  <a:extLst>
                    <a:ext uri="{FF2B5EF4-FFF2-40B4-BE49-F238E27FC236}">
                      <a16:creationId xmlns:a16="http://schemas.microsoft.com/office/drawing/2014/main" id="{EB1EE9BA-9E1A-4960-8829-C974949FBD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3282" y="1869892"/>
                  <a:ext cx="0" cy="181158"/>
                </a:xfrm>
                <a:prstGeom prst="straightConnector1">
                  <a:avLst/>
                </a:prstGeom>
                <a:ln w="12700">
                  <a:solidFill>
                    <a:schemeClr val="accent2">
                      <a:lumMod val="75000"/>
                    </a:schemeClr>
                  </a:solidFill>
                  <a:tailEnd type="stealth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uppieren 51">
                <a:extLst>
                  <a:ext uri="{FF2B5EF4-FFF2-40B4-BE49-F238E27FC236}">
                    <a16:creationId xmlns:a16="http://schemas.microsoft.com/office/drawing/2014/main" id="{E93FA305-CABF-4E18-8FB4-CD718FB6BF66}"/>
                  </a:ext>
                </a:extLst>
              </p:cNvPr>
              <p:cNvGrpSpPr/>
              <p:nvPr/>
            </p:nvGrpSpPr>
            <p:grpSpPr>
              <a:xfrm>
                <a:off x="6323586" y="1766001"/>
                <a:ext cx="564257" cy="319354"/>
                <a:chOff x="5258980" y="1731696"/>
                <a:chExt cx="564257" cy="319354"/>
              </a:xfrm>
            </p:grpSpPr>
            <p:sp>
              <p:nvSpPr>
                <p:cNvPr id="59" name="Textfeld 58">
                  <a:extLst>
                    <a:ext uri="{FF2B5EF4-FFF2-40B4-BE49-F238E27FC236}">
                      <a16:creationId xmlns:a16="http://schemas.microsoft.com/office/drawing/2014/main" id="{5D7C1E04-E863-4265-B625-2B066770852A}"/>
                    </a:ext>
                  </a:extLst>
                </p:cNvPr>
                <p:cNvSpPr txBox="1"/>
                <p:nvPr/>
              </p:nvSpPr>
              <p:spPr>
                <a:xfrm>
                  <a:off x="5258980" y="1731696"/>
                  <a:ext cx="564257" cy="1384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Injection Bi</a:t>
                  </a:r>
                </a:p>
              </p:txBody>
            </p:sp>
            <p:cxnSp>
              <p:nvCxnSpPr>
                <p:cNvPr id="60" name="Gerade Verbindung mit Pfeil 59">
                  <a:extLst>
                    <a:ext uri="{FF2B5EF4-FFF2-40B4-BE49-F238E27FC236}">
                      <a16:creationId xmlns:a16="http://schemas.microsoft.com/office/drawing/2014/main" id="{B761AF58-A962-4F4D-A473-BB0B6C629A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3282" y="1869892"/>
                  <a:ext cx="0" cy="181158"/>
                </a:xfrm>
                <a:prstGeom prst="straightConnector1">
                  <a:avLst/>
                </a:prstGeom>
                <a:ln w="12700">
                  <a:solidFill>
                    <a:schemeClr val="accent1">
                      <a:lumMod val="75000"/>
                    </a:schemeClr>
                  </a:solidFill>
                  <a:tailEnd type="stealth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252EBA1F-6B67-495F-B076-50C106B4FFA2}"/>
                  </a:ext>
                </a:extLst>
              </p:cNvPr>
              <p:cNvSpPr/>
              <p:nvPr/>
            </p:nvSpPr>
            <p:spPr>
              <a:xfrm>
                <a:off x="6223000" y="1778702"/>
                <a:ext cx="100585" cy="41586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F6E3A2D0-DDBA-478A-85B4-80766B85D61F}"/>
                  </a:ext>
                </a:extLst>
              </p:cNvPr>
              <p:cNvSpPr/>
              <p:nvPr/>
            </p:nvSpPr>
            <p:spPr>
              <a:xfrm>
                <a:off x="6215635" y="2908300"/>
                <a:ext cx="95251" cy="301846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993BE8F1-F1CB-436E-8138-364780B705C6}"/>
                  </a:ext>
                </a:extLst>
              </p:cNvPr>
              <p:cNvSpPr/>
              <p:nvPr/>
            </p:nvSpPr>
            <p:spPr>
              <a:xfrm>
                <a:off x="8349127" y="3210146"/>
                <a:ext cx="95251" cy="301846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58" name="Ellipse 57">
                <a:extLst>
                  <a:ext uri="{FF2B5EF4-FFF2-40B4-BE49-F238E27FC236}">
                    <a16:creationId xmlns:a16="http://schemas.microsoft.com/office/drawing/2014/main" id="{8D6D5ED8-93A0-42A0-811D-F33E7A8F6F77}"/>
                  </a:ext>
                </a:extLst>
              </p:cNvPr>
              <p:cNvSpPr/>
              <p:nvPr/>
            </p:nvSpPr>
            <p:spPr>
              <a:xfrm rot="16200000">
                <a:off x="6651428" y="2749874"/>
                <a:ext cx="119729" cy="775413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</p:grp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7C1F3B21-217A-4342-BF90-222FEEBFE75E}"/>
              </a:ext>
            </a:extLst>
          </p:cNvPr>
          <p:cNvCxnSpPr>
            <a:cxnSpLocks/>
          </p:cNvCxnSpPr>
          <p:nvPr/>
        </p:nvCxnSpPr>
        <p:spPr>
          <a:xfrm>
            <a:off x="7382604" y="2691351"/>
            <a:ext cx="0" cy="181158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CFB1C2A-3A5E-43C3-809D-F8CC3F6C5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MEXP 2025 / Dual Isotope Beams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F72758-8776-4372-8C7C-8C0A987A11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421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9BDEFC7-DD5B-4E23-9367-7185629D2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Simultaneous acceleration of Fe and Bi in SIS18 demonstrated</a:t>
            </a:r>
          </a:p>
          <a:p>
            <a:pPr lvl="1"/>
            <a:r>
              <a:rPr lang="en-US" dirty="0"/>
              <a:t>Manageable effort due to flexibility in RF system and machine model</a:t>
            </a:r>
          </a:p>
          <a:p>
            <a:pPr lvl="1"/>
            <a:r>
              <a:rPr lang="en-US" dirty="0"/>
              <a:t>Significant influence of ‘foreign’ RF observed</a:t>
            </a:r>
          </a:p>
          <a:p>
            <a:pPr lvl="1"/>
            <a:r>
              <a:rPr lang="en-US" dirty="0"/>
              <a:t>Mitigated by decreasing horizontal emittance at expense of intensity</a:t>
            </a:r>
          </a:p>
          <a:p>
            <a:pPr marL="177800" lvl="1" indent="0">
              <a:buNone/>
            </a:pPr>
            <a:endParaRPr lang="en-US" dirty="0"/>
          </a:p>
          <a:p>
            <a:r>
              <a:rPr lang="en-US" dirty="0"/>
              <a:t>Next steps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Repetition of experiment with improved instrumentation</a:t>
            </a:r>
          </a:p>
          <a:p>
            <a:pPr lvl="2"/>
            <a:r>
              <a:rPr lang="en-US" dirty="0"/>
              <a:t>Systematic measurements for clarifying and quantifying loss mechanisms</a:t>
            </a:r>
          </a:p>
          <a:p>
            <a:pPr lvl="2"/>
            <a:r>
              <a:rPr lang="en-US" dirty="0"/>
              <a:t>Elimination of DCT artifacts, frequency selective measurements</a:t>
            </a:r>
          </a:p>
          <a:p>
            <a:pPr lvl="2"/>
            <a:r>
              <a:rPr lang="en-US" dirty="0"/>
              <a:t>Application of electron cooling to minimize emittance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Simulation of process and benchmarking with experiment</a:t>
            </a:r>
          </a:p>
          <a:p>
            <a:pPr lvl="2"/>
            <a:r>
              <a:rPr lang="en-US" dirty="0"/>
              <a:t>Influence of ‘foreign’ cavity and loss mechanisms</a:t>
            </a:r>
          </a:p>
          <a:p>
            <a:pPr lvl="2"/>
            <a:r>
              <a:rPr lang="en-US" dirty="0"/>
              <a:t>Non-trivial, because standard tools not adapted to this use-case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E9FFAE-FBD1-4699-897D-1505A79736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01.12.2025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9DF6F4-2D06-4F69-ACF0-8E0D5531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Outlook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1FC152A-FB98-43F3-85E2-E403595DE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MEXP 2025 / Dual Isotope Beams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C2D23CE-1F98-46C9-86A8-A19BFCAA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899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EE35C398-33CC-4E47-9EA4-A4ADD51AB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5" t="41036" r="38749" b="5111"/>
          <a:stretch/>
        </p:blipFill>
        <p:spPr>
          <a:xfrm>
            <a:off x="1011742" y="1354649"/>
            <a:ext cx="6953250" cy="46164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9DF6F4-2D06-4F69-ACF0-8E0D5531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your attention!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E9FFAE-FBD1-4699-897D-1505A79736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01.12.2025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3670FA2-AA50-43B5-A14E-9EFA5710D28A}"/>
              </a:ext>
            </a:extLst>
          </p:cNvPr>
          <p:cNvSpPr txBox="1"/>
          <p:nvPr/>
        </p:nvSpPr>
        <p:spPr>
          <a:xfrm>
            <a:off x="253349" y="6128951"/>
            <a:ext cx="8637301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i="1" dirty="0"/>
              <a:t>Special thanks go to Holger Liebermann, who implemented the RF model extensions, and the ring RF group for their support!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11EDCB4-2297-4CE7-B75B-9EB5F3AB3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MEXP 2025 / Dual Isotope Beams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F104439-2B8D-4E68-9841-BB5B0BCB8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799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DDFCA0D-4F5E-484B-B8CB-E3E709EAF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Dual isotope cycle</a:t>
            </a:r>
          </a:p>
          <a:p>
            <a:pPr lvl="1"/>
            <a:r>
              <a:rPr lang="en-US" dirty="0"/>
              <a:t>Idea and requirements</a:t>
            </a:r>
          </a:p>
          <a:p>
            <a:pPr lvl="1"/>
            <a:r>
              <a:rPr lang="en-US" dirty="0"/>
              <a:t>Implementation</a:t>
            </a:r>
          </a:p>
          <a:p>
            <a:pPr lvl="1"/>
            <a:r>
              <a:rPr lang="en-US" dirty="0"/>
              <a:t>Experiment</a:t>
            </a:r>
          </a:p>
          <a:p>
            <a:r>
              <a:rPr lang="en-US" dirty="0"/>
              <a:t>Summary and outlook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8F6229-0BCE-42A8-AF9E-D96C4C2509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01.12.2025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ACEDB9-1969-4AF3-B0AA-C2681768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C59E908-50B3-4B13-917E-FF976858B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MEXP 2025 / Dual Isotope Beams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AB34A56-8AF5-4303-B35E-1C6A29B8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24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01.12.2025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5"/>
          </p:nvPr>
        </p:nvSpPr>
        <p:spPr>
          <a:xfrm>
            <a:off x="350323" y="2508422"/>
            <a:ext cx="4332887" cy="3909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Why dual isotope beams?</a:t>
            </a:r>
            <a:endParaRPr lang="en-US" sz="1800" dirty="0"/>
          </a:p>
          <a:p>
            <a:endParaRPr lang="en-US" dirty="0"/>
          </a:p>
          <a:p>
            <a:r>
              <a:rPr lang="en-US" dirty="0"/>
              <a:t>Mixed beams for range-monitoring in ion therapy</a:t>
            </a:r>
          </a:p>
          <a:p>
            <a:pPr lvl="1"/>
            <a:r>
              <a:rPr lang="en-US" dirty="0"/>
              <a:t>Carbon for treatment, helium for range detection</a:t>
            </a:r>
          </a:p>
          <a:p>
            <a:pPr lvl="1"/>
            <a:r>
              <a:rPr lang="en-US" dirty="0"/>
              <a:t>C</a:t>
            </a:r>
            <a:r>
              <a:rPr lang="en-US" baseline="30000" dirty="0"/>
              <a:t>6+</a:t>
            </a:r>
            <a:r>
              <a:rPr lang="en-US" dirty="0"/>
              <a:t>/</a:t>
            </a:r>
            <a:r>
              <a:rPr lang="en-US" baseline="30000" dirty="0"/>
              <a:t>3</a:t>
            </a:r>
            <a:r>
              <a:rPr lang="en-US" dirty="0"/>
              <a:t>He</a:t>
            </a:r>
            <a:r>
              <a:rPr lang="en-US" baseline="30000" dirty="0"/>
              <a:t>2+</a:t>
            </a:r>
            <a:r>
              <a:rPr lang="en-US" dirty="0"/>
              <a:t> one way to provide contamination free beam</a:t>
            </a:r>
            <a:endParaRPr lang="en-US" baseline="30000" dirty="0"/>
          </a:p>
          <a:p>
            <a:endParaRPr lang="en-US" dirty="0"/>
          </a:p>
          <a:p>
            <a:r>
              <a:rPr lang="en-US" dirty="0"/>
              <a:t>Further possible applications</a:t>
            </a:r>
          </a:p>
          <a:p>
            <a:pPr lvl="1"/>
            <a:r>
              <a:rPr lang="en-US" dirty="0"/>
              <a:t>Plasma physics: heating and probing with two species</a:t>
            </a:r>
          </a:p>
          <a:p>
            <a:pPr lvl="1"/>
            <a:r>
              <a:rPr lang="en-US" dirty="0"/>
              <a:t>Fragment separator: small fraction of ‘reference ion’</a:t>
            </a:r>
          </a:p>
          <a:p>
            <a:pPr lvl="1"/>
            <a:r>
              <a:rPr lang="en-US" dirty="0"/>
              <a:t>Precise energy calibration of primary beam</a:t>
            </a:r>
          </a:p>
          <a:p>
            <a:endParaRPr lang="en-US" dirty="0"/>
          </a:p>
          <a:p>
            <a:r>
              <a:rPr lang="en-US" dirty="0"/>
              <a:t>Interesting accelerator physics challenge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06FD2DA-6DCE-4403-A21E-B09E85F050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00292" y="2910016"/>
            <a:ext cx="4045999" cy="1140581"/>
          </a:xfrm>
          <a:prstGeom prst="rect">
            <a:avLst/>
          </a:prstGeom>
        </p:spPr>
      </p:pic>
      <p:graphicFrame>
        <p:nvGraphicFramePr>
          <p:cNvPr id="36" name="Tabelle 36">
            <a:extLst>
              <a:ext uri="{FF2B5EF4-FFF2-40B4-BE49-F238E27FC236}">
                <a16:creationId xmlns:a16="http://schemas.microsoft.com/office/drawing/2014/main" id="{BB32760F-C78D-43ED-BAC6-D4CCD21AE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777139"/>
              </p:ext>
            </p:extLst>
          </p:nvPr>
        </p:nvGraphicFramePr>
        <p:xfrm>
          <a:off x="1197385" y="1413113"/>
          <a:ext cx="6655393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4380">
                  <a:extLst>
                    <a:ext uri="{9D8B030D-6E8A-4147-A177-3AD203B41FA5}">
                      <a16:colId xmlns:a16="http://schemas.microsoft.com/office/drawing/2014/main" val="976051034"/>
                    </a:ext>
                  </a:extLst>
                </a:gridCol>
                <a:gridCol w="4631013">
                  <a:extLst>
                    <a:ext uri="{9D8B030D-6E8A-4147-A177-3AD203B41FA5}">
                      <a16:colId xmlns:a16="http://schemas.microsoft.com/office/drawing/2014/main" val="4245196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Dual Isotope Beam: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“Acceleration and extraction of two ion species</a:t>
                      </a:r>
                      <a:br>
                        <a:rPr lang="en-US" sz="1600" i="1" dirty="0"/>
                      </a:br>
                      <a:r>
                        <a:rPr lang="en-US" sz="1600" i="1" dirty="0"/>
                        <a:t>with different A/Q in the same synchrotron cycle”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83009"/>
                  </a:ext>
                </a:extLst>
              </a:tr>
            </a:tbl>
          </a:graphicData>
        </a:graphic>
      </p:graphicFrame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14765FD5-F212-45FA-981B-753ACC7B14EA}"/>
              </a:ext>
            </a:extLst>
          </p:cNvPr>
          <p:cNvGrpSpPr/>
          <p:nvPr/>
        </p:nvGrpSpPr>
        <p:grpSpPr>
          <a:xfrm>
            <a:off x="5594408" y="4122168"/>
            <a:ext cx="2820520" cy="2350937"/>
            <a:chOff x="5594408" y="4122168"/>
            <a:chExt cx="2820520" cy="2350937"/>
          </a:xfrm>
        </p:grpSpPr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96B2D8D6-8AEE-4E5E-89BF-6591D18F5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4408" y="4122168"/>
              <a:ext cx="2558911" cy="2248740"/>
            </a:xfrm>
            <a:prstGeom prst="rect">
              <a:avLst/>
            </a:prstGeom>
          </p:spPr>
        </p:pic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E5E3FDA3-874E-428D-84B0-9EDE0F1B0B2C}"/>
                </a:ext>
              </a:extLst>
            </p:cNvPr>
            <p:cNvSpPr txBox="1"/>
            <p:nvPr/>
          </p:nvSpPr>
          <p:spPr>
            <a:xfrm>
              <a:off x="7383877" y="6242273"/>
              <a:ext cx="1031051" cy="2308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900" i="1" dirty="0">
                  <a:solidFill>
                    <a:schemeClr val="bg1">
                      <a:lumMod val="65000"/>
                    </a:schemeClr>
                  </a:solidFill>
                </a:rPr>
                <a:t>Courtesy L. Volz</a:t>
              </a:r>
              <a:endParaRPr lang="de-DE" sz="900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6AA0A4-6ED4-4E73-A0D3-28D0CD6DD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MEXP 2025 / Dual Isotope Beams</a:t>
            </a:r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2C3561B-21E4-4961-A00F-FF10BB8A33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08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Dual Isotope Cycle: Idea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01.12.2025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half" idx="15"/>
          </p:nvPr>
        </p:nvSpPr>
        <p:spPr>
          <a:xfrm>
            <a:off x="350323" y="1378072"/>
            <a:ext cx="4355851" cy="50400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Different ions can be accelerated in same field</a:t>
            </a:r>
          </a:p>
          <a:p>
            <a:pPr lvl="1"/>
            <a:r>
              <a:rPr lang="en-US" dirty="0"/>
              <a:t>Differ only in energy and revolution frequencies</a:t>
            </a:r>
          </a:p>
          <a:p>
            <a:pPr lvl="1"/>
            <a:r>
              <a:rPr lang="en-US" dirty="0"/>
              <a:t>Two independent cavities would in principle suffice</a:t>
            </a:r>
          </a:p>
          <a:p>
            <a:pPr lvl="1"/>
            <a:endParaRPr lang="en-US" dirty="0"/>
          </a:p>
          <a:p>
            <a:r>
              <a:rPr lang="en-US" dirty="0"/>
              <a:t>Basic expectations about mutual influence</a:t>
            </a:r>
          </a:p>
          <a:p>
            <a:pPr lvl="1"/>
            <a:r>
              <a:rPr lang="en-US" dirty="0"/>
              <a:t>No net voltage of ‘foreign’ RF if harmonics don’t cross</a:t>
            </a:r>
          </a:p>
          <a:p>
            <a:pPr lvl="1"/>
            <a:r>
              <a:rPr lang="en-US" dirty="0"/>
              <a:t>Interactions between ions negligible for low intensities</a:t>
            </a:r>
          </a:p>
          <a:p>
            <a:endParaRPr lang="en-US" dirty="0"/>
          </a:p>
          <a:p>
            <a:r>
              <a:rPr lang="en-US" dirty="0"/>
              <a:t>Facility satisfies all prerequisites</a:t>
            </a:r>
          </a:p>
          <a:p>
            <a:pPr lvl="1"/>
            <a:r>
              <a:rPr lang="en-US" dirty="0"/>
              <a:t>UNILAC can provide two ion species at a time</a:t>
            </a:r>
          </a:p>
          <a:p>
            <a:pPr lvl="1"/>
            <a:r>
              <a:rPr lang="en-US" dirty="0"/>
              <a:t>SIS18 cavities can run independently without feedback</a:t>
            </a:r>
          </a:p>
          <a:p>
            <a:pPr lvl="1"/>
            <a:r>
              <a:rPr lang="en-US" dirty="0"/>
              <a:t>Just need to program the correct set values!</a:t>
            </a:r>
          </a:p>
          <a:p>
            <a:endParaRPr lang="en-US" dirty="0"/>
          </a:p>
          <a:p>
            <a:r>
              <a:rPr lang="en-US" dirty="0"/>
              <a:t>Challenges for the control system</a:t>
            </a:r>
          </a:p>
          <a:p>
            <a:pPr lvl="1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Cycle with two injections of two different ions</a:t>
            </a:r>
          </a:p>
          <a:p>
            <a:pPr lvl="1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RF set values for two ion species in single cycle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E69EB2A3-FFA5-4504-9BA3-26FE5BC66727}"/>
              </a:ext>
            </a:extLst>
          </p:cNvPr>
          <p:cNvGrpSpPr/>
          <p:nvPr/>
        </p:nvGrpSpPr>
        <p:grpSpPr>
          <a:xfrm>
            <a:off x="4979848" y="1846814"/>
            <a:ext cx="4090011" cy="2031674"/>
            <a:chOff x="4979848" y="2862651"/>
            <a:chExt cx="4090011" cy="2031674"/>
          </a:xfrm>
        </p:grpSpPr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2B45A6D4-B4C8-476B-8E27-3E56F9A7B4B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99021" y="2862651"/>
              <a:ext cx="3756807" cy="1752509"/>
              <a:chOff x="5620815" y="2992377"/>
              <a:chExt cx="2956368" cy="1379113"/>
            </a:xfrm>
          </p:grpSpPr>
          <p:grpSp>
            <p:nvGrpSpPr>
              <p:cNvPr id="26" name="Gruppieren 25">
                <a:extLst>
                  <a:ext uri="{FF2B5EF4-FFF2-40B4-BE49-F238E27FC236}">
                    <a16:creationId xmlns:a16="http://schemas.microsoft.com/office/drawing/2014/main" id="{E3E0F4AB-72CC-4ADE-B354-7DAA4134FF89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5620815" y="3006069"/>
                <a:ext cx="2956368" cy="1365421"/>
                <a:chOff x="5925065" y="2897659"/>
                <a:chExt cx="2234298" cy="1204784"/>
              </a:xfrm>
            </p:grpSpPr>
            <p:cxnSp>
              <p:nvCxnSpPr>
                <p:cNvPr id="7" name="Gerader Verbinder 6">
                  <a:extLst>
                    <a:ext uri="{FF2B5EF4-FFF2-40B4-BE49-F238E27FC236}">
                      <a16:creationId xmlns:a16="http://schemas.microsoft.com/office/drawing/2014/main" id="{D4F2D74C-F907-4D19-B58C-E31E83A452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25065" y="3867665"/>
                  <a:ext cx="191530" cy="234778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Gerader Verbinder 8">
                  <a:extLst>
                    <a:ext uri="{FF2B5EF4-FFF2-40B4-BE49-F238E27FC236}">
                      <a16:creationId xmlns:a16="http://schemas.microsoft.com/office/drawing/2014/main" id="{9403846D-2F6F-4B57-8F90-2748C9D319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16595" y="3867665"/>
                  <a:ext cx="315097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Gerader Verbinder 13">
                  <a:extLst>
                    <a:ext uri="{FF2B5EF4-FFF2-40B4-BE49-F238E27FC236}">
                      <a16:creationId xmlns:a16="http://schemas.microsoft.com/office/drawing/2014/main" id="{DEF757F1-0A1C-467C-AB13-BCD532ED52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31692" y="3740292"/>
                  <a:ext cx="117389" cy="133066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Gerader Verbinder 15">
                  <a:extLst>
                    <a:ext uri="{FF2B5EF4-FFF2-40B4-BE49-F238E27FC236}">
                      <a16:creationId xmlns:a16="http://schemas.microsoft.com/office/drawing/2014/main" id="{30DC2B63-7C5E-44AC-9533-9D5E491F0C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49081" y="3740292"/>
                  <a:ext cx="315097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Gerader Verbinder 16">
                  <a:extLst>
                    <a:ext uri="{FF2B5EF4-FFF2-40B4-BE49-F238E27FC236}">
                      <a16:creationId xmlns:a16="http://schemas.microsoft.com/office/drawing/2014/main" id="{49A9CF5C-E5C1-494A-B946-B12BD8A196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64178" y="2897659"/>
                  <a:ext cx="580768" cy="839787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Gerader Verbinder 18">
                  <a:extLst>
                    <a:ext uri="{FF2B5EF4-FFF2-40B4-BE49-F238E27FC236}">
                      <a16:creationId xmlns:a16="http://schemas.microsoft.com/office/drawing/2014/main" id="{541C5BA3-D6C0-4BCF-9700-B80D1EAAFD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44946" y="2897659"/>
                  <a:ext cx="315097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Gerader Verbinder 19">
                  <a:extLst>
                    <a:ext uri="{FF2B5EF4-FFF2-40B4-BE49-F238E27FC236}">
                      <a16:creationId xmlns:a16="http://schemas.microsoft.com/office/drawing/2014/main" id="{A7958F02-B610-42B2-9882-BFFAE9FAA3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760043" y="2905629"/>
                  <a:ext cx="399320" cy="1196814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ieren 33">
                <a:extLst>
                  <a:ext uri="{FF2B5EF4-FFF2-40B4-BE49-F238E27FC236}">
                    <a16:creationId xmlns:a16="http://schemas.microsoft.com/office/drawing/2014/main" id="{7F7E2A43-1ACA-40D1-BA8B-2FFDE997040E}"/>
                  </a:ext>
                </a:extLst>
              </p:cNvPr>
              <p:cNvGrpSpPr/>
              <p:nvPr/>
            </p:nvGrpSpPr>
            <p:grpSpPr>
              <a:xfrm>
                <a:off x="5784875" y="3553364"/>
                <a:ext cx="664383" cy="460246"/>
                <a:chOff x="5760616" y="3423786"/>
                <a:chExt cx="664383" cy="460246"/>
              </a:xfrm>
            </p:grpSpPr>
            <p:sp>
              <p:nvSpPr>
                <p:cNvPr id="28" name="Textfeld 27">
                  <a:extLst>
                    <a:ext uri="{FF2B5EF4-FFF2-40B4-BE49-F238E27FC236}">
                      <a16:creationId xmlns:a16="http://schemas.microsoft.com/office/drawing/2014/main" id="{F3CF1726-0A0E-4CC8-821A-73AA30AED26E}"/>
                    </a:ext>
                  </a:extLst>
                </p:cNvPr>
                <p:cNvSpPr txBox="1"/>
                <p:nvPr/>
              </p:nvSpPr>
              <p:spPr>
                <a:xfrm>
                  <a:off x="5760616" y="3423786"/>
                  <a:ext cx="664383" cy="132543"/>
                </a:xfrm>
                <a:prstGeom prst="rect">
                  <a:avLst/>
                </a:prstGeom>
                <a:noFill/>
              </p:spPr>
              <p:txBody>
                <a:bodyPr wrap="none" lIns="18000" tIns="7200" rIns="18000" bIns="7200" rtlCol="0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Acceleration 1</a:t>
                  </a:r>
                </a:p>
              </p:txBody>
            </p:sp>
            <p:cxnSp>
              <p:nvCxnSpPr>
                <p:cNvPr id="31" name="Gerade Verbindung mit Pfeil 30">
                  <a:extLst>
                    <a:ext uri="{FF2B5EF4-FFF2-40B4-BE49-F238E27FC236}">
                      <a16:creationId xmlns:a16="http://schemas.microsoft.com/office/drawing/2014/main" id="{6300709D-A626-4CC8-B76E-28A8DA1929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93460" y="3567905"/>
                  <a:ext cx="0" cy="316127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stealt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ieren 36">
                <a:extLst>
                  <a:ext uri="{FF2B5EF4-FFF2-40B4-BE49-F238E27FC236}">
                    <a16:creationId xmlns:a16="http://schemas.microsoft.com/office/drawing/2014/main" id="{542D4334-EB99-48E6-9A1F-EC2B8F64476E}"/>
                  </a:ext>
                </a:extLst>
              </p:cNvPr>
              <p:cNvGrpSpPr/>
              <p:nvPr/>
            </p:nvGrpSpPr>
            <p:grpSpPr>
              <a:xfrm>
                <a:off x="5632123" y="3747772"/>
                <a:ext cx="485256" cy="320439"/>
                <a:chOff x="5595054" y="3760128"/>
                <a:chExt cx="485256" cy="320439"/>
              </a:xfrm>
            </p:grpSpPr>
            <p:sp>
              <p:nvSpPr>
                <p:cNvPr id="27" name="Textfeld 26">
                  <a:extLst>
                    <a:ext uri="{FF2B5EF4-FFF2-40B4-BE49-F238E27FC236}">
                      <a16:creationId xmlns:a16="http://schemas.microsoft.com/office/drawing/2014/main" id="{706547E9-4828-4D03-8A18-C58B69920F1F}"/>
                    </a:ext>
                  </a:extLst>
                </p:cNvPr>
                <p:cNvSpPr txBox="1"/>
                <p:nvPr/>
              </p:nvSpPr>
              <p:spPr>
                <a:xfrm>
                  <a:off x="5595054" y="3760128"/>
                  <a:ext cx="485256" cy="132543"/>
                </a:xfrm>
                <a:prstGeom prst="rect">
                  <a:avLst/>
                </a:prstGeom>
                <a:noFill/>
              </p:spPr>
              <p:txBody>
                <a:bodyPr wrap="none" lIns="18000" tIns="7200" rIns="18000" bIns="7200" rtlCol="0">
                  <a:spAutoFit/>
                </a:bodyPr>
                <a:lstStyle>
                  <a:defPPr>
                    <a:defRPr lang="de-DE"/>
                  </a:defPPr>
                  <a:lvl1pPr algn="ctr">
                    <a:defRPr sz="1000">
                      <a:solidFill>
                        <a:schemeClr val="accent2">
                          <a:lumMod val="75000"/>
                        </a:schemeClr>
                      </a:solidFill>
                    </a:defRPr>
                  </a:lvl1pPr>
                </a:lstStyle>
                <a:p>
                  <a:r>
                    <a:rPr lang="en-US" dirty="0"/>
                    <a:t>Injection 1</a:t>
                  </a:r>
                </a:p>
              </p:txBody>
            </p:sp>
            <p:cxnSp>
              <p:nvCxnSpPr>
                <p:cNvPr id="36" name="Gerade Verbindung mit Pfeil 35">
                  <a:extLst>
                    <a:ext uri="{FF2B5EF4-FFF2-40B4-BE49-F238E27FC236}">
                      <a16:creationId xmlns:a16="http://schemas.microsoft.com/office/drawing/2014/main" id="{6569624F-6602-40B7-AEDC-466E037927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44957" y="3900567"/>
                  <a:ext cx="0" cy="180000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stealt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8994D115-AF94-4E02-8D4F-EC5A3D148189}"/>
                  </a:ext>
                </a:extLst>
              </p:cNvPr>
              <p:cNvGrpSpPr/>
              <p:nvPr/>
            </p:nvGrpSpPr>
            <p:grpSpPr>
              <a:xfrm>
                <a:off x="6261300" y="3369547"/>
                <a:ext cx="485256" cy="561911"/>
                <a:chOff x="6199518" y="3264516"/>
                <a:chExt cx="485256" cy="561911"/>
              </a:xfrm>
            </p:grpSpPr>
            <p:sp>
              <p:nvSpPr>
                <p:cNvPr id="29" name="Textfeld 28">
                  <a:extLst>
                    <a:ext uri="{FF2B5EF4-FFF2-40B4-BE49-F238E27FC236}">
                      <a16:creationId xmlns:a16="http://schemas.microsoft.com/office/drawing/2014/main" id="{B859FC0A-6677-4325-BB6E-B6C19FDFD204}"/>
                    </a:ext>
                  </a:extLst>
                </p:cNvPr>
                <p:cNvSpPr txBox="1"/>
                <p:nvPr/>
              </p:nvSpPr>
              <p:spPr>
                <a:xfrm>
                  <a:off x="6199518" y="3264516"/>
                  <a:ext cx="485256" cy="132543"/>
                </a:xfrm>
                <a:prstGeom prst="rect">
                  <a:avLst/>
                </a:prstGeom>
                <a:noFill/>
              </p:spPr>
              <p:txBody>
                <a:bodyPr wrap="none" lIns="18000" tIns="7200" rIns="18000" bIns="7200" rtlCol="0">
                  <a:spAutoFit/>
                </a:bodyPr>
                <a:lstStyle>
                  <a:defPPr>
                    <a:defRPr lang="de-DE"/>
                  </a:defPPr>
                  <a:lvl1pPr algn="ctr">
                    <a:defRPr sz="1000">
                      <a:solidFill>
                        <a:schemeClr val="accent2">
                          <a:lumMod val="75000"/>
                        </a:schemeClr>
                      </a:solidFill>
                    </a:defRPr>
                  </a:lvl1pPr>
                </a:lstStyle>
                <a:p>
                  <a:r>
                    <a:rPr lang="en-US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Injection 2</a:t>
                  </a:r>
                </a:p>
              </p:txBody>
            </p:sp>
            <p:cxnSp>
              <p:nvCxnSpPr>
                <p:cNvPr id="39" name="Gerade Verbindung mit Pfeil 38">
                  <a:extLst>
                    <a:ext uri="{FF2B5EF4-FFF2-40B4-BE49-F238E27FC236}">
                      <a16:creationId xmlns:a16="http://schemas.microsoft.com/office/drawing/2014/main" id="{04C3789F-FF7D-48DF-A397-1B5230123D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56616" y="3418469"/>
                  <a:ext cx="0" cy="407958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tailEnd type="stealt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ieren 43">
                <a:extLst>
                  <a:ext uri="{FF2B5EF4-FFF2-40B4-BE49-F238E27FC236}">
                    <a16:creationId xmlns:a16="http://schemas.microsoft.com/office/drawing/2014/main" id="{E5C2EC4B-26F6-44D0-AE98-382EFB67E217}"/>
                  </a:ext>
                </a:extLst>
              </p:cNvPr>
              <p:cNvGrpSpPr/>
              <p:nvPr/>
            </p:nvGrpSpPr>
            <p:grpSpPr>
              <a:xfrm>
                <a:off x="6811318" y="2992377"/>
                <a:ext cx="581127" cy="590001"/>
                <a:chOff x="6811318" y="2992377"/>
                <a:chExt cx="581127" cy="590001"/>
              </a:xfrm>
            </p:grpSpPr>
            <p:sp>
              <p:nvSpPr>
                <p:cNvPr id="42" name="Textfeld 41">
                  <a:extLst>
                    <a:ext uri="{FF2B5EF4-FFF2-40B4-BE49-F238E27FC236}">
                      <a16:creationId xmlns:a16="http://schemas.microsoft.com/office/drawing/2014/main" id="{5E7A9264-AEB3-4E08-8065-EF6DD8631117}"/>
                    </a:ext>
                  </a:extLst>
                </p:cNvPr>
                <p:cNvSpPr txBox="1"/>
                <p:nvPr/>
              </p:nvSpPr>
              <p:spPr>
                <a:xfrm>
                  <a:off x="6811318" y="2992377"/>
                  <a:ext cx="581127" cy="253643"/>
                </a:xfrm>
                <a:prstGeom prst="rect">
                  <a:avLst/>
                </a:prstGeom>
                <a:noFill/>
              </p:spPr>
              <p:txBody>
                <a:bodyPr wrap="none" lIns="18000" tIns="7200" rIns="18000" bIns="7200" rtlCol="0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chemeClr val="accent3">
                          <a:lumMod val="75000"/>
                        </a:schemeClr>
                      </a:solidFill>
                    </a:rPr>
                    <a:t>Common</a:t>
                  </a:r>
                  <a:br>
                    <a:rPr lang="en-US" sz="1000" dirty="0">
                      <a:solidFill>
                        <a:schemeClr val="accent3">
                          <a:lumMod val="75000"/>
                        </a:schemeClr>
                      </a:solidFill>
                    </a:rPr>
                  </a:br>
                  <a:r>
                    <a:rPr lang="en-US" sz="1000" dirty="0">
                      <a:solidFill>
                        <a:schemeClr val="accent3">
                          <a:lumMod val="75000"/>
                        </a:schemeClr>
                      </a:solidFill>
                    </a:rPr>
                    <a:t>Acceleration</a:t>
                  </a:r>
                </a:p>
              </p:txBody>
            </p:sp>
            <p:cxnSp>
              <p:nvCxnSpPr>
                <p:cNvPr id="43" name="Gerade Verbindung mit Pfeil 42">
                  <a:extLst>
                    <a:ext uri="{FF2B5EF4-FFF2-40B4-BE49-F238E27FC236}">
                      <a16:creationId xmlns:a16="http://schemas.microsoft.com/office/drawing/2014/main" id="{DDBB1A4C-A21E-424D-938F-589A101079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00456" y="3287334"/>
                  <a:ext cx="0" cy="295044"/>
                </a:xfrm>
                <a:prstGeom prst="straightConnector1">
                  <a:avLst/>
                </a:prstGeom>
                <a:ln w="19050">
                  <a:solidFill>
                    <a:schemeClr val="accent3">
                      <a:lumMod val="75000"/>
                    </a:schemeClr>
                  </a:solidFill>
                  <a:tailEnd type="stealt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3127C343-1720-4840-9960-5E73A6F74E9A}"/>
                </a:ext>
              </a:extLst>
            </p:cNvPr>
            <p:cNvGrpSpPr/>
            <p:nvPr/>
          </p:nvGrpSpPr>
          <p:grpSpPr>
            <a:xfrm>
              <a:off x="4979848" y="4704356"/>
              <a:ext cx="4090011" cy="189969"/>
              <a:chOff x="4979848" y="4704356"/>
              <a:chExt cx="4090011" cy="189969"/>
            </a:xfrm>
          </p:grpSpPr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76040B5A-1C4B-4A26-969F-620BEAA58A53}"/>
                  </a:ext>
                </a:extLst>
              </p:cNvPr>
              <p:cNvSpPr txBox="1"/>
              <p:nvPr/>
            </p:nvSpPr>
            <p:spPr>
              <a:xfrm>
                <a:off x="8687383" y="4740437"/>
                <a:ext cx="242054" cy="153888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ctr"/>
                <a:r>
                  <a:rPr lang="en-US" sz="1000" i="1" dirty="0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time</a:t>
                </a:r>
                <a:endParaRPr lang="de-DE" sz="1400" i="1" dirty="0">
                  <a:solidFill>
                    <a:schemeClr val="bg1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0F5FCEDF-14D7-4184-987E-A599083310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9848" y="4704356"/>
                <a:ext cx="4090011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tailEnd type="stealth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16CDD6C8-6CE3-41F9-A753-F7A05E442A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85437" y="4179980"/>
            <a:ext cx="3587680" cy="2018069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556261-F33A-48FB-88A9-B07398032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MEXP 2025 / Dual Isotope Beams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C54C6AD-9394-4F13-A58D-137F803B3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3895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Double MTI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01.12.2025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half" idx="15"/>
          </p:nvPr>
        </p:nvSpPr>
        <p:spPr>
          <a:xfrm>
            <a:off x="270850" y="3764348"/>
            <a:ext cx="4038600" cy="2605706"/>
          </a:xfrm>
        </p:spPr>
        <p:txBody>
          <a:bodyPr>
            <a:normAutofit/>
          </a:bodyPr>
          <a:lstStyle/>
          <a:p>
            <a:r>
              <a:rPr lang="en-US" dirty="0"/>
              <a:t>Multi-turn injection (MTI) from UNILAC</a:t>
            </a:r>
          </a:p>
          <a:p>
            <a:pPr lvl="1"/>
            <a:r>
              <a:rPr lang="en-US" dirty="0"/>
              <a:t>Accumulation of beam in hor. phase space</a:t>
            </a:r>
          </a:p>
          <a:p>
            <a:pPr lvl="1"/>
            <a:r>
              <a:rPr lang="en-US" dirty="0"/>
              <a:t>Four bumpers affecting dynamic bump</a:t>
            </a:r>
          </a:p>
          <a:p>
            <a:endParaRPr lang="en-US" dirty="0"/>
          </a:p>
          <a:p>
            <a:r>
              <a:rPr lang="en-US" dirty="0"/>
              <a:t>Two beams nested in phase space</a:t>
            </a:r>
          </a:p>
          <a:p>
            <a:pPr lvl="1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Smaller bump for second injection needed</a:t>
            </a:r>
          </a:p>
          <a:p>
            <a:endParaRPr lang="en-US" dirty="0"/>
          </a:p>
          <a:p>
            <a:r>
              <a:rPr lang="en-US" dirty="0"/>
              <a:t>Further optimizations possible</a:t>
            </a:r>
          </a:p>
          <a:p>
            <a:pPr lvl="1"/>
            <a:r>
              <a:rPr lang="en-US" dirty="0"/>
              <a:t>Dispersive separation: inner and outer orbit</a:t>
            </a:r>
          </a:p>
          <a:p>
            <a:pPr lvl="1"/>
            <a:r>
              <a:rPr lang="en-US" dirty="0"/>
              <a:t>Electron cooling to merge beams in phase space</a:t>
            </a:r>
          </a:p>
          <a:p>
            <a:endParaRPr lang="en-US" dirty="0"/>
          </a:p>
        </p:txBody>
      </p:sp>
      <p:pic>
        <p:nvPicPr>
          <p:cNvPr id="42" name="Picture 8">
            <a:extLst>
              <a:ext uri="{FF2B5EF4-FFF2-40B4-BE49-F238E27FC236}">
                <a16:creationId xmlns:a16="http://schemas.microsoft.com/office/drawing/2014/main" id="{8111BB6F-E549-4819-9C15-81A1571DD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02" y="1476904"/>
            <a:ext cx="2929890" cy="196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16839A4E-C9C0-4285-B4E4-6A84F4D8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164273" y="1562671"/>
            <a:ext cx="2742022" cy="95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F7CA40B-13F7-415B-BA8D-B6E7A2B46A18}"/>
              </a:ext>
            </a:extLst>
          </p:cNvPr>
          <p:cNvGrpSpPr/>
          <p:nvPr/>
        </p:nvGrpSpPr>
        <p:grpSpPr>
          <a:xfrm>
            <a:off x="4595316" y="3116679"/>
            <a:ext cx="3879937" cy="1409705"/>
            <a:chOff x="4595316" y="3116679"/>
            <a:chExt cx="3879937" cy="1409705"/>
          </a:xfrm>
        </p:grpSpPr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8DD01FED-184A-4C5E-84B7-E477CA7EB72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95316" y="3116679"/>
              <a:ext cx="3879937" cy="1409705"/>
              <a:chOff x="404613" y="4171811"/>
              <a:chExt cx="6247431" cy="2269889"/>
            </a:xfrm>
          </p:grpSpPr>
          <p:grpSp>
            <p:nvGrpSpPr>
              <p:cNvPr id="83" name="Gruppieren 82">
                <a:extLst>
                  <a:ext uri="{FF2B5EF4-FFF2-40B4-BE49-F238E27FC236}">
                    <a16:creationId xmlns:a16="http://schemas.microsoft.com/office/drawing/2014/main" id="{0D9E4C07-01F3-42DB-AD06-CA21C110B945}"/>
                  </a:ext>
                </a:extLst>
              </p:cNvPr>
              <p:cNvGrpSpPr/>
              <p:nvPr/>
            </p:nvGrpSpPr>
            <p:grpSpPr>
              <a:xfrm>
                <a:off x="624269" y="4611337"/>
                <a:ext cx="5805096" cy="1582672"/>
                <a:chOff x="624269" y="4611337"/>
                <a:chExt cx="5805096" cy="1582672"/>
              </a:xfrm>
            </p:grpSpPr>
            <p:grpSp>
              <p:nvGrpSpPr>
                <p:cNvPr id="41" name="Gruppieren 40">
                  <a:extLst>
                    <a:ext uri="{FF2B5EF4-FFF2-40B4-BE49-F238E27FC236}">
                      <a16:creationId xmlns:a16="http://schemas.microsoft.com/office/drawing/2014/main" id="{B364254B-E4B1-4B1F-BAB7-E0DC19E38A55}"/>
                    </a:ext>
                  </a:extLst>
                </p:cNvPr>
                <p:cNvGrpSpPr/>
                <p:nvPr/>
              </p:nvGrpSpPr>
              <p:grpSpPr>
                <a:xfrm>
                  <a:off x="632118" y="4611337"/>
                  <a:ext cx="2817668" cy="1582672"/>
                  <a:chOff x="995366" y="4262439"/>
                  <a:chExt cx="3419472" cy="1920702"/>
                </a:xfrm>
              </p:grpSpPr>
              <p:sp>
                <p:nvSpPr>
                  <p:cNvPr id="21" name="Freihandform: Form 20">
                    <a:extLst>
                      <a:ext uri="{FF2B5EF4-FFF2-40B4-BE49-F238E27FC236}">
                        <a16:creationId xmlns:a16="http://schemas.microsoft.com/office/drawing/2014/main" id="{82BA7F85-6952-4E7D-BC6B-E020FCD93C2D}"/>
                      </a:ext>
                    </a:extLst>
                  </p:cNvPr>
                  <p:cNvSpPr/>
                  <p:nvPr/>
                </p:nvSpPr>
                <p:spPr>
                  <a:xfrm>
                    <a:off x="1202986" y="4262439"/>
                    <a:ext cx="3211852" cy="1920702"/>
                  </a:xfrm>
                  <a:custGeom>
                    <a:avLst/>
                    <a:gdLst>
                      <a:gd name="connsiteX0" fmla="*/ 0 w 1136821"/>
                      <a:gd name="connsiteY0" fmla="*/ 579672 h 585850"/>
                      <a:gd name="connsiteX1" fmla="*/ 469557 w 1136821"/>
                      <a:gd name="connsiteY1" fmla="*/ 35975 h 585850"/>
                      <a:gd name="connsiteX2" fmla="*/ 469557 w 1136821"/>
                      <a:gd name="connsiteY2" fmla="*/ 35975 h 585850"/>
                      <a:gd name="connsiteX3" fmla="*/ 988540 w 1136821"/>
                      <a:gd name="connsiteY3" fmla="*/ 42153 h 585850"/>
                      <a:gd name="connsiteX4" fmla="*/ 1136821 w 1136821"/>
                      <a:gd name="connsiteY4" fmla="*/ 585850 h 585850"/>
                      <a:gd name="connsiteX0" fmla="*/ 0 w 1136821"/>
                      <a:gd name="connsiteY0" fmla="*/ 585515 h 591693"/>
                      <a:gd name="connsiteX1" fmla="*/ 469557 w 1136821"/>
                      <a:gd name="connsiteY1" fmla="*/ 41818 h 591693"/>
                      <a:gd name="connsiteX2" fmla="*/ 852616 w 1136821"/>
                      <a:gd name="connsiteY2" fmla="*/ 23283 h 591693"/>
                      <a:gd name="connsiteX3" fmla="*/ 988540 w 1136821"/>
                      <a:gd name="connsiteY3" fmla="*/ 47996 h 591693"/>
                      <a:gd name="connsiteX4" fmla="*/ 1136821 w 1136821"/>
                      <a:gd name="connsiteY4" fmla="*/ 591693 h 591693"/>
                      <a:gd name="connsiteX0" fmla="*/ 0 w 1136821"/>
                      <a:gd name="connsiteY0" fmla="*/ 585515 h 591693"/>
                      <a:gd name="connsiteX1" fmla="*/ 457200 w 1136821"/>
                      <a:gd name="connsiteY1" fmla="*/ 10926 h 591693"/>
                      <a:gd name="connsiteX2" fmla="*/ 852616 w 1136821"/>
                      <a:gd name="connsiteY2" fmla="*/ 23283 h 591693"/>
                      <a:gd name="connsiteX3" fmla="*/ 988540 w 1136821"/>
                      <a:gd name="connsiteY3" fmla="*/ 47996 h 591693"/>
                      <a:gd name="connsiteX4" fmla="*/ 1136821 w 1136821"/>
                      <a:gd name="connsiteY4" fmla="*/ 591693 h 591693"/>
                      <a:gd name="connsiteX0" fmla="*/ 0 w 1136821"/>
                      <a:gd name="connsiteY0" fmla="*/ 574589 h 580767"/>
                      <a:gd name="connsiteX1" fmla="*/ 457200 w 1136821"/>
                      <a:gd name="connsiteY1" fmla="*/ 0 h 580767"/>
                      <a:gd name="connsiteX2" fmla="*/ 988540 w 1136821"/>
                      <a:gd name="connsiteY2" fmla="*/ 37070 h 580767"/>
                      <a:gd name="connsiteX3" fmla="*/ 1136821 w 1136821"/>
                      <a:gd name="connsiteY3" fmla="*/ 580767 h 580767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8540 w 1136821"/>
                      <a:gd name="connsiteY2" fmla="*/ 222422 h 766119"/>
                      <a:gd name="connsiteX3" fmla="*/ 1136821 w 1136821"/>
                      <a:gd name="connsiteY3" fmla="*/ 766119 h 766119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8540 w 1136821"/>
                      <a:gd name="connsiteY2" fmla="*/ 24714 h 766119"/>
                      <a:gd name="connsiteX3" fmla="*/ 1136821 w 1136821"/>
                      <a:gd name="connsiteY3" fmla="*/ 766119 h 766119"/>
                      <a:gd name="connsiteX0" fmla="*/ 0 w 1136821"/>
                      <a:gd name="connsiteY0" fmla="*/ 766119 h 772297"/>
                      <a:gd name="connsiteX1" fmla="*/ 827902 w 1136821"/>
                      <a:gd name="connsiteY1" fmla="*/ 6178 h 772297"/>
                      <a:gd name="connsiteX2" fmla="*/ 988540 w 1136821"/>
                      <a:gd name="connsiteY2" fmla="*/ 0 h 772297"/>
                      <a:gd name="connsiteX3" fmla="*/ 1136821 w 1136821"/>
                      <a:gd name="connsiteY3" fmla="*/ 772297 h 772297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8540 w 1136821"/>
                      <a:gd name="connsiteY2" fmla="*/ 6522 h 766119"/>
                      <a:gd name="connsiteX3" fmla="*/ 1136821 w 1136821"/>
                      <a:gd name="connsiteY3" fmla="*/ 766119 h 766119"/>
                      <a:gd name="connsiteX0" fmla="*/ 0 w 1136821"/>
                      <a:gd name="connsiteY0" fmla="*/ 762944 h 769122"/>
                      <a:gd name="connsiteX1" fmla="*/ 827902 w 1136821"/>
                      <a:gd name="connsiteY1" fmla="*/ 3003 h 769122"/>
                      <a:gd name="connsiteX2" fmla="*/ 988540 w 1136821"/>
                      <a:gd name="connsiteY2" fmla="*/ 0 h 769122"/>
                      <a:gd name="connsiteX3" fmla="*/ 1136821 w 1136821"/>
                      <a:gd name="connsiteY3" fmla="*/ 769122 h 769122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5365 w 1136821"/>
                      <a:gd name="connsiteY2" fmla="*/ 6522 h 766119"/>
                      <a:gd name="connsiteX3" fmla="*/ 1136821 w 1136821"/>
                      <a:gd name="connsiteY3" fmla="*/ 766119 h 766119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5365 w 1136821"/>
                      <a:gd name="connsiteY2" fmla="*/ 3347 h 766119"/>
                      <a:gd name="connsiteX3" fmla="*/ 1136821 w 1136821"/>
                      <a:gd name="connsiteY3" fmla="*/ 766119 h 766119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5365 w 1136821"/>
                      <a:gd name="connsiteY2" fmla="*/ 3347 h 766119"/>
                      <a:gd name="connsiteX3" fmla="*/ 1136821 w 1136821"/>
                      <a:gd name="connsiteY3" fmla="*/ 766119 h 766119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5365 w 1136821"/>
                      <a:gd name="connsiteY2" fmla="*/ 3347 h 766119"/>
                      <a:gd name="connsiteX3" fmla="*/ 1136821 w 1136821"/>
                      <a:gd name="connsiteY3" fmla="*/ 766119 h 766119"/>
                      <a:gd name="connsiteX0" fmla="*/ 0 w 1136821"/>
                      <a:gd name="connsiteY0" fmla="*/ 761356 h 767534"/>
                      <a:gd name="connsiteX1" fmla="*/ 827902 w 1136821"/>
                      <a:gd name="connsiteY1" fmla="*/ 1415 h 767534"/>
                      <a:gd name="connsiteX2" fmla="*/ 985365 w 1136821"/>
                      <a:gd name="connsiteY2" fmla="*/ 0 h 767534"/>
                      <a:gd name="connsiteX3" fmla="*/ 1136821 w 1136821"/>
                      <a:gd name="connsiteY3" fmla="*/ 767534 h 767534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5365 w 1136821"/>
                      <a:gd name="connsiteY2" fmla="*/ 966 h 766119"/>
                      <a:gd name="connsiteX3" fmla="*/ 1136821 w 1136821"/>
                      <a:gd name="connsiteY3" fmla="*/ 766119 h 766119"/>
                      <a:gd name="connsiteX0" fmla="*/ 0 w 1368078"/>
                      <a:gd name="connsiteY0" fmla="*/ 759941 h 766119"/>
                      <a:gd name="connsiteX1" fmla="*/ 827902 w 1368078"/>
                      <a:gd name="connsiteY1" fmla="*/ 0 h 766119"/>
                      <a:gd name="connsiteX2" fmla="*/ 985365 w 1368078"/>
                      <a:gd name="connsiteY2" fmla="*/ 966 h 766119"/>
                      <a:gd name="connsiteX3" fmla="*/ 1368078 w 1368078"/>
                      <a:gd name="connsiteY3" fmla="*/ 766119 h 766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68078" h="766119">
                        <a:moveTo>
                          <a:pt x="0" y="759941"/>
                        </a:moveTo>
                        <a:lnTo>
                          <a:pt x="827902" y="0"/>
                        </a:lnTo>
                        <a:lnTo>
                          <a:pt x="985365" y="966"/>
                        </a:lnTo>
                        <a:lnTo>
                          <a:pt x="1368078" y="766119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3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  <p:sp>
                <p:nvSpPr>
                  <p:cNvPr id="22" name="Rechteck 21">
                    <a:extLst>
                      <a:ext uri="{FF2B5EF4-FFF2-40B4-BE49-F238E27FC236}">
                        <a16:creationId xmlns:a16="http://schemas.microsoft.com/office/drawing/2014/main" id="{5B954E7E-2479-467E-A128-15B765F632CF}"/>
                      </a:ext>
                    </a:extLst>
                  </p:cNvPr>
                  <p:cNvSpPr/>
                  <p:nvPr/>
                </p:nvSpPr>
                <p:spPr>
                  <a:xfrm>
                    <a:off x="3602639" y="4329111"/>
                    <a:ext cx="272621" cy="1854030"/>
                  </a:xfrm>
                  <a:prstGeom prst="rect">
                    <a:avLst/>
                  </a:prstGeom>
                  <a:solidFill>
                    <a:schemeClr val="accent2">
                      <a:alpha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de-DE"/>
                  </a:p>
                </p:txBody>
              </p:sp>
              <p:cxnSp>
                <p:nvCxnSpPr>
                  <p:cNvPr id="24" name="Gerader Verbinder 23">
                    <a:extLst>
                      <a:ext uri="{FF2B5EF4-FFF2-40B4-BE49-F238E27FC236}">
                        <a16:creationId xmlns:a16="http://schemas.microsoft.com/office/drawing/2014/main" id="{5F5DEF24-DB66-42F7-94D5-5F27778936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95366" y="4429125"/>
                    <a:ext cx="2607276" cy="0"/>
                  </a:xfrm>
                  <a:prstGeom prst="line">
                    <a:avLst/>
                  </a:prstGeom>
                  <a:ln w="12700">
                    <a:solidFill>
                      <a:schemeClr val="accent2"/>
                    </a:solidFill>
                    <a:prstDash val="sysDot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Gerader Verbinder 29">
                    <a:extLst>
                      <a:ext uri="{FF2B5EF4-FFF2-40B4-BE49-F238E27FC236}">
                        <a16:creationId xmlns:a16="http://schemas.microsoft.com/office/drawing/2014/main" id="{06DBDD38-AB95-4C02-9C6E-4737EC3477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95366" y="5010153"/>
                    <a:ext cx="2876551" cy="0"/>
                  </a:xfrm>
                  <a:prstGeom prst="line">
                    <a:avLst/>
                  </a:prstGeom>
                  <a:ln w="12700">
                    <a:solidFill>
                      <a:schemeClr val="accent2"/>
                    </a:solidFill>
                    <a:prstDash val="sysDot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Gruppieren 38">
                  <a:extLst>
                    <a:ext uri="{FF2B5EF4-FFF2-40B4-BE49-F238E27FC236}">
                      <a16:creationId xmlns:a16="http://schemas.microsoft.com/office/drawing/2014/main" id="{EAAD2D4C-1165-43E9-BAF3-47C607CEAEBD}"/>
                    </a:ext>
                  </a:extLst>
                </p:cNvPr>
                <p:cNvGrpSpPr/>
                <p:nvPr/>
              </p:nvGrpSpPr>
              <p:grpSpPr>
                <a:xfrm>
                  <a:off x="624269" y="4666275"/>
                  <a:ext cx="5805096" cy="1527733"/>
                  <a:chOff x="647699" y="4329111"/>
                  <a:chExt cx="7044961" cy="1854029"/>
                </a:xfrm>
              </p:grpSpPr>
              <p:sp>
                <p:nvSpPr>
                  <p:cNvPr id="27" name="Freihandform: Form 26">
                    <a:extLst>
                      <a:ext uri="{FF2B5EF4-FFF2-40B4-BE49-F238E27FC236}">
                        <a16:creationId xmlns:a16="http://schemas.microsoft.com/office/drawing/2014/main" id="{90D9E2C7-EE3B-4C81-A28B-D3FC642264E4}"/>
                      </a:ext>
                    </a:extLst>
                  </p:cNvPr>
                  <p:cNvSpPr/>
                  <p:nvPr/>
                </p:nvSpPr>
                <p:spPr>
                  <a:xfrm>
                    <a:off x="4480808" y="4933949"/>
                    <a:ext cx="3211852" cy="1249191"/>
                  </a:xfrm>
                  <a:custGeom>
                    <a:avLst/>
                    <a:gdLst>
                      <a:gd name="connsiteX0" fmla="*/ 0 w 1136821"/>
                      <a:gd name="connsiteY0" fmla="*/ 579672 h 585850"/>
                      <a:gd name="connsiteX1" fmla="*/ 469557 w 1136821"/>
                      <a:gd name="connsiteY1" fmla="*/ 35975 h 585850"/>
                      <a:gd name="connsiteX2" fmla="*/ 469557 w 1136821"/>
                      <a:gd name="connsiteY2" fmla="*/ 35975 h 585850"/>
                      <a:gd name="connsiteX3" fmla="*/ 988540 w 1136821"/>
                      <a:gd name="connsiteY3" fmla="*/ 42153 h 585850"/>
                      <a:gd name="connsiteX4" fmla="*/ 1136821 w 1136821"/>
                      <a:gd name="connsiteY4" fmla="*/ 585850 h 585850"/>
                      <a:gd name="connsiteX0" fmla="*/ 0 w 1136821"/>
                      <a:gd name="connsiteY0" fmla="*/ 585515 h 591693"/>
                      <a:gd name="connsiteX1" fmla="*/ 469557 w 1136821"/>
                      <a:gd name="connsiteY1" fmla="*/ 41818 h 591693"/>
                      <a:gd name="connsiteX2" fmla="*/ 852616 w 1136821"/>
                      <a:gd name="connsiteY2" fmla="*/ 23283 h 591693"/>
                      <a:gd name="connsiteX3" fmla="*/ 988540 w 1136821"/>
                      <a:gd name="connsiteY3" fmla="*/ 47996 h 591693"/>
                      <a:gd name="connsiteX4" fmla="*/ 1136821 w 1136821"/>
                      <a:gd name="connsiteY4" fmla="*/ 591693 h 591693"/>
                      <a:gd name="connsiteX0" fmla="*/ 0 w 1136821"/>
                      <a:gd name="connsiteY0" fmla="*/ 585515 h 591693"/>
                      <a:gd name="connsiteX1" fmla="*/ 457200 w 1136821"/>
                      <a:gd name="connsiteY1" fmla="*/ 10926 h 591693"/>
                      <a:gd name="connsiteX2" fmla="*/ 852616 w 1136821"/>
                      <a:gd name="connsiteY2" fmla="*/ 23283 h 591693"/>
                      <a:gd name="connsiteX3" fmla="*/ 988540 w 1136821"/>
                      <a:gd name="connsiteY3" fmla="*/ 47996 h 591693"/>
                      <a:gd name="connsiteX4" fmla="*/ 1136821 w 1136821"/>
                      <a:gd name="connsiteY4" fmla="*/ 591693 h 591693"/>
                      <a:gd name="connsiteX0" fmla="*/ 0 w 1136821"/>
                      <a:gd name="connsiteY0" fmla="*/ 574589 h 580767"/>
                      <a:gd name="connsiteX1" fmla="*/ 457200 w 1136821"/>
                      <a:gd name="connsiteY1" fmla="*/ 0 h 580767"/>
                      <a:gd name="connsiteX2" fmla="*/ 988540 w 1136821"/>
                      <a:gd name="connsiteY2" fmla="*/ 37070 h 580767"/>
                      <a:gd name="connsiteX3" fmla="*/ 1136821 w 1136821"/>
                      <a:gd name="connsiteY3" fmla="*/ 580767 h 580767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8540 w 1136821"/>
                      <a:gd name="connsiteY2" fmla="*/ 222422 h 766119"/>
                      <a:gd name="connsiteX3" fmla="*/ 1136821 w 1136821"/>
                      <a:gd name="connsiteY3" fmla="*/ 766119 h 766119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8540 w 1136821"/>
                      <a:gd name="connsiteY2" fmla="*/ 24714 h 766119"/>
                      <a:gd name="connsiteX3" fmla="*/ 1136821 w 1136821"/>
                      <a:gd name="connsiteY3" fmla="*/ 766119 h 766119"/>
                      <a:gd name="connsiteX0" fmla="*/ 0 w 1136821"/>
                      <a:gd name="connsiteY0" fmla="*/ 766119 h 772297"/>
                      <a:gd name="connsiteX1" fmla="*/ 827902 w 1136821"/>
                      <a:gd name="connsiteY1" fmla="*/ 6178 h 772297"/>
                      <a:gd name="connsiteX2" fmla="*/ 988540 w 1136821"/>
                      <a:gd name="connsiteY2" fmla="*/ 0 h 772297"/>
                      <a:gd name="connsiteX3" fmla="*/ 1136821 w 1136821"/>
                      <a:gd name="connsiteY3" fmla="*/ 772297 h 772297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8540 w 1136821"/>
                      <a:gd name="connsiteY2" fmla="*/ 6522 h 766119"/>
                      <a:gd name="connsiteX3" fmla="*/ 1136821 w 1136821"/>
                      <a:gd name="connsiteY3" fmla="*/ 766119 h 766119"/>
                      <a:gd name="connsiteX0" fmla="*/ 0 w 1136821"/>
                      <a:gd name="connsiteY0" fmla="*/ 762944 h 769122"/>
                      <a:gd name="connsiteX1" fmla="*/ 827902 w 1136821"/>
                      <a:gd name="connsiteY1" fmla="*/ 3003 h 769122"/>
                      <a:gd name="connsiteX2" fmla="*/ 988540 w 1136821"/>
                      <a:gd name="connsiteY2" fmla="*/ 0 h 769122"/>
                      <a:gd name="connsiteX3" fmla="*/ 1136821 w 1136821"/>
                      <a:gd name="connsiteY3" fmla="*/ 769122 h 769122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5365 w 1136821"/>
                      <a:gd name="connsiteY2" fmla="*/ 6522 h 766119"/>
                      <a:gd name="connsiteX3" fmla="*/ 1136821 w 1136821"/>
                      <a:gd name="connsiteY3" fmla="*/ 766119 h 766119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5365 w 1136821"/>
                      <a:gd name="connsiteY2" fmla="*/ 3347 h 766119"/>
                      <a:gd name="connsiteX3" fmla="*/ 1136821 w 1136821"/>
                      <a:gd name="connsiteY3" fmla="*/ 766119 h 766119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5365 w 1136821"/>
                      <a:gd name="connsiteY2" fmla="*/ 3347 h 766119"/>
                      <a:gd name="connsiteX3" fmla="*/ 1136821 w 1136821"/>
                      <a:gd name="connsiteY3" fmla="*/ 766119 h 766119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5365 w 1136821"/>
                      <a:gd name="connsiteY2" fmla="*/ 3347 h 766119"/>
                      <a:gd name="connsiteX3" fmla="*/ 1136821 w 1136821"/>
                      <a:gd name="connsiteY3" fmla="*/ 766119 h 766119"/>
                      <a:gd name="connsiteX0" fmla="*/ 0 w 1136821"/>
                      <a:gd name="connsiteY0" fmla="*/ 761356 h 767534"/>
                      <a:gd name="connsiteX1" fmla="*/ 827902 w 1136821"/>
                      <a:gd name="connsiteY1" fmla="*/ 1415 h 767534"/>
                      <a:gd name="connsiteX2" fmla="*/ 985365 w 1136821"/>
                      <a:gd name="connsiteY2" fmla="*/ 0 h 767534"/>
                      <a:gd name="connsiteX3" fmla="*/ 1136821 w 1136821"/>
                      <a:gd name="connsiteY3" fmla="*/ 767534 h 767534"/>
                      <a:gd name="connsiteX0" fmla="*/ 0 w 1136821"/>
                      <a:gd name="connsiteY0" fmla="*/ 759941 h 766119"/>
                      <a:gd name="connsiteX1" fmla="*/ 827902 w 1136821"/>
                      <a:gd name="connsiteY1" fmla="*/ 0 h 766119"/>
                      <a:gd name="connsiteX2" fmla="*/ 985365 w 1136821"/>
                      <a:gd name="connsiteY2" fmla="*/ 966 h 766119"/>
                      <a:gd name="connsiteX3" fmla="*/ 1136821 w 1136821"/>
                      <a:gd name="connsiteY3" fmla="*/ 766119 h 766119"/>
                      <a:gd name="connsiteX0" fmla="*/ 0 w 1368078"/>
                      <a:gd name="connsiteY0" fmla="*/ 759941 h 766119"/>
                      <a:gd name="connsiteX1" fmla="*/ 827902 w 1368078"/>
                      <a:gd name="connsiteY1" fmla="*/ 0 h 766119"/>
                      <a:gd name="connsiteX2" fmla="*/ 985365 w 1368078"/>
                      <a:gd name="connsiteY2" fmla="*/ 966 h 766119"/>
                      <a:gd name="connsiteX3" fmla="*/ 1368078 w 1368078"/>
                      <a:gd name="connsiteY3" fmla="*/ 766119 h 766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68078" h="766119">
                        <a:moveTo>
                          <a:pt x="0" y="759941"/>
                        </a:moveTo>
                        <a:lnTo>
                          <a:pt x="827902" y="0"/>
                        </a:lnTo>
                        <a:lnTo>
                          <a:pt x="985365" y="966"/>
                        </a:lnTo>
                        <a:lnTo>
                          <a:pt x="1368078" y="766119"/>
                        </a:lnTo>
                      </a:path>
                    </a:pathLst>
                  </a:custGeom>
                  <a:noFill/>
                  <a:ln w="19050">
                    <a:solidFill>
                      <a:schemeClr val="accent3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  <p:cxnSp>
                <p:nvCxnSpPr>
                  <p:cNvPr id="31" name="Gerader Verbinder 30">
                    <a:extLst>
                      <a:ext uri="{FF2B5EF4-FFF2-40B4-BE49-F238E27FC236}">
                        <a16:creationId xmlns:a16="http://schemas.microsoft.com/office/drawing/2014/main" id="{C584DBA9-3F0B-40C9-8C93-95F82A2C081B}"/>
                      </a:ext>
                    </a:extLst>
                  </p:cNvPr>
                  <p:cNvCxnSpPr>
                    <a:cxnSpLocks/>
                    <a:stCxn id="27" idx="2"/>
                  </p:cNvCxnSpPr>
                  <p:nvPr/>
                </p:nvCxnSpPr>
                <p:spPr>
                  <a:xfrm flipH="1" flipV="1">
                    <a:off x="647699" y="4931230"/>
                    <a:ext cx="6146461" cy="4294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  <a:prstDash val="sysDot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Rechteck 32">
                    <a:extLst>
                      <a:ext uri="{FF2B5EF4-FFF2-40B4-BE49-F238E27FC236}">
                        <a16:creationId xmlns:a16="http://schemas.microsoft.com/office/drawing/2014/main" id="{50F9D686-69EC-4BFD-8AD9-CCA8B05138FD}"/>
                      </a:ext>
                    </a:extLst>
                  </p:cNvPr>
                  <p:cNvSpPr/>
                  <p:nvPr/>
                </p:nvSpPr>
                <p:spPr>
                  <a:xfrm>
                    <a:off x="6799501" y="4329111"/>
                    <a:ext cx="272621" cy="1846190"/>
                  </a:xfrm>
                  <a:prstGeom prst="rect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de-DE" dirty="0"/>
                  </a:p>
                </p:txBody>
              </p:sp>
              <p:cxnSp>
                <p:nvCxnSpPr>
                  <p:cNvPr id="35" name="Gerader Verbinder 34">
                    <a:extLst>
                      <a:ext uri="{FF2B5EF4-FFF2-40B4-BE49-F238E27FC236}">
                        <a16:creationId xmlns:a16="http://schemas.microsoft.com/office/drawing/2014/main" id="{F249132B-5F3A-4C7F-9EA1-BEB8B3083E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47699" y="5303809"/>
                    <a:ext cx="6421975" cy="10758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  <a:prstDash val="sysDot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1" name="Gruppieren 80">
                <a:extLst>
                  <a:ext uri="{FF2B5EF4-FFF2-40B4-BE49-F238E27FC236}">
                    <a16:creationId xmlns:a16="http://schemas.microsoft.com/office/drawing/2014/main" id="{394D77FD-F7E7-4E56-BC64-E53CBF57D4EE}"/>
                  </a:ext>
                </a:extLst>
              </p:cNvPr>
              <p:cNvGrpSpPr/>
              <p:nvPr/>
            </p:nvGrpSpPr>
            <p:grpSpPr>
              <a:xfrm>
                <a:off x="404613" y="4171811"/>
                <a:ext cx="6247431" cy="2269889"/>
                <a:chOff x="404613" y="4171811"/>
                <a:chExt cx="6247431" cy="2269889"/>
              </a:xfrm>
            </p:grpSpPr>
            <p:sp>
              <p:nvSpPr>
                <p:cNvPr id="55" name="Textfeld 54">
                  <a:extLst>
                    <a:ext uri="{FF2B5EF4-FFF2-40B4-BE49-F238E27FC236}">
                      <a16:creationId xmlns:a16="http://schemas.microsoft.com/office/drawing/2014/main" id="{F341B693-A1AD-4931-8E4C-B76DEC402C7E}"/>
                    </a:ext>
                  </a:extLst>
                </p:cNvPr>
                <p:cNvSpPr txBox="1"/>
                <p:nvPr/>
              </p:nvSpPr>
              <p:spPr>
                <a:xfrm>
                  <a:off x="6206368" y="6218691"/>
                  <a:ext cx="351036" cy="223009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ctr"/>
                  <a:r>
                    <a:rPr lang="en-US" sz="900" i="1" dirty="0">
                      <a:solidFill>
                        <a:schemeClr val="bg1">
                          <a:lumMod val="50000"/>
                        </a:schemeClr>
                      </a:solidFill>
                      <a:cs typeface="Times New Roman" panose="02020603050405020304" pitchFamily="18" charset="0"/>
                    </a:rPr>
                    <a:t>time</a:t>
                  </a:r>
                  <a:endParaRPr lang="de-DE" sz="1400" i="1" dirty="0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Textfeld 55">
                  <a:extLst>
                    <a:ext uri="{FF2B5EF4-FFF2-40B4-BE49-F238E27FC236}">
                      <a16:creationId xmlns:a16="http://schemas.microsoft.com/office/drawing/2014/main" id="{6E0E9634-816E-4C8E-B09F-9B65E5B09E35}"/>
                    </a:ext>
                  </a:extLst>
                </p:cNvPr>
                <p:cNvSpPr txBox="1"/>
                <p:nvPr/>
              </p:nvSpPr>
              <p:spPr>
                <a:xfrm rot="16200000">
                  <a:off x="-144654" y="4822187"/>
                  <a:ext cx="1321544" cy="223010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ctr"/>
                  <a:r>
                    <a:rPr lang="en-US" sz="900" i="1" dirty="0">
                      <a:solidFill>
                        <a:schemeClr val="bg1">
                          <a:lumMod val="50000"/>
                        </a:schemeClr>
                      </a:solidFill>
                      <a:cs typeface="Times New Roman" panose="02020603050405020304" pitchFamily="18" charset="0"/>
                    </a:rPr>
                    <a:t>bump amplitude</a:t>
                  </a:r>
                  <a:endParaRPr lang="de-DE" sz="1100" i="1" dirty="0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4" name="Gruppieren 63">
                  <a:extLst>
                    <a:ext uri="{FF2B5EF4-FFF2-40B4-BE49-F238E27FC236}">
                      <a16:creationId xmlns:a16="http://schemas.microsoft.com/office/drawing/2014/main" id="{9767AA6B-21FB-4272-8025-4B2C170E63A0}"/>
                    </a:ext>
                  </a:extLst>
                </p:cNvPr>
                <p:cNvGrpSpPr/>
                <p:nvPr/>
              </p:nvGrpSpPr>
              <p:grpSpPr>
                <a:xfrm>
                  <a:off x="624269" y="4171811"/>
                  <a:ext cx="6027775" cy="2102167"/>
                  <a:chOff x="757238" y="3729038"/>
                  <a:chExt cx="7315200" cy="2551152"/>
                </a:xfrm>
              </p:grpSpPr>
              <p:cxnSp>
                <p:nvCxnSpPr>
                  <p:cNvPr id="19" name="Gerader Verbinder 18">
                    <a:extLst>
                      <a:ext uri="{FF2B5EF4-FFF2-40B4-BE49-F238E27FC236}">
                        <a16:creationId xmlns:a16="http://schemas.microsoft.com/office/drawing/2014/main" id="{D7E6F468-2EC5-4C1E-A2ED-0CC75C0F77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74808" y="6178378"/>
                    <a:ext cx="3697630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  <a:tailEnd type="stealth" w="med" len="lg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Gerader Verbinder 42">
                    <a:extLst>
                      <a:ext uri="{FF2B5EF4-FFF2-40B4-BE49-F238E27FC236}">
                        <a16:creationId xmlns:a16="http://schemas.microsoft.com/office/drawing/2014/main" id="{DFAD447F-D5DF-4B80-81F2-46235BF6D9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66777" y="3729038"/>
                    <a:ext cx="0" cy="25511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  <a:tailEnd type="stealth" w="med" len="lg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Gerader Verbinder 57">
                    <a:extLst>
                      <a:ext uri="{FF2B5EF4-FFF2-40B4-BE49-F238E27FC236}">
                        <a16:creationId xmlns:a16="http://schemas.microsoft.com/office/drawing/2014/main" id="{2F88006A-DCCB-4137-A217-1FE7723AC1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57238" y="6178378"/>
                    <a:ext cx="3557587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  <a:tailEnd type="none" w="med" len="lg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rader Verbinder 61">
                    <a:extLst>
                      <a:ext uri="{FF2B5EF4-FFF2-40B4-BE49-F238E27FC236}">
                        <a16:creationId xmlns:a16="http://schemas.microsoft.com/office/drawing/2014/main" id="{35C5CFBB-8C70-4E03-BC68-58725C09B5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71603" y="6089631"/>
                    <a:ext cx="75857" cy="183021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  <a:tailEnd type="none" w="med" len="lg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Gerader Verbinder 64">
                    <a:extLst>
                      <a:ext uri="{FF2B5EF4-FFF2-40B4-BE49-F238E27FC236}">
                        <a16:creationId xmlns:a16="http://schemas.microsoft.com/office/drawing/2014/main" id="{2F5F7F90-EB2C-4DB0-BBDB-3E0A83C293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336880" y="6089631"/>
                    <a:ext cx="75857" cy="183021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65000"/>
                      </a:schemeClr>
                    </a:solidFill>
                    <a:tailEnd type="none" w="med" len="lg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A581FCB5-B5CE-4930-A578-35DC87A45147}"/>
                </a:ext>
              </a:extLst>
            </p:cNvPr>
            <p:cNvSpPr txBox="1"/>
            <p:nvPr/>
          </p:nvSpPr>
          <p:spPr>
            <a:xfrm>
              <a:off x="7483095" y="3215323"/>
              <a:ext cx="519374" cy="138499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bg1">
                      <a:lumMod val="50000"/>
                    </a:schemeClr>
                  </a:solidFill>
                  <a:cs typeface="Times New Roman" panose="02020603050405020304" pitchFamily="18" charset="0"/>
                </a:rPr>
                <a:t>injection 2</a:t>
              </a:r>
              <a:endParaRPr lang="de-DE" sz="1100" i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E30E1981-9B59-4AB1-99D7-20180BBC740F}"/>
                </a:ext>
              </a:extLst>
            </p:cNvPr>
            <p:cNvSpPr txBox="1"/>
            <p:nvPr/>
          </p:nvSpPr>
          <p:spPr>
            <a:xfrm>
              <a:off x="5689296" y="3210127"/>
              <a:ext cx="519373" cy="138499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bg1">
                      <a:lumMod val="50000"/>
                    </a:schemeClr>
                  </a:solidFill>
                  <a:cs typeface="Times New Roman" panose="02020603050405020304" pitchFamily="18" charset="0"/>
                </a:rPr>
                <a:t>injection 1</a:t>
              </a:r>
              <a:endParaRPr lang="de-DE" sz="1100" i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01A3255-68B0-4D47-8B6D-4A5F7BE8EC9B}"/>
              </a:ext>
            </a:extLst>
          </p:cNvPr>
          <p:cNvGrpSpPr/>
          <p:nvPr/>
        </p:nvGrpSpPr>
        <p:grpSpPr>
          <a:xfrm>
            <a:off x="4983351" y="4919508"/>
            <a:ext cx="2951467" cy="1418367"/>
            <a:chOff x="4983351" y="4919508"/>
            <a:chExt cx="2951467" cy="1418367"/>
          </a:xfrm>
        </p:grpSpPr>
        <p:grpSp>
          <p:nvGrpSpPr>
            <p:cNvPr id="72" name="Gruppieren 71">
              <a:extLst>
                <a:ext uri="{FF2B5EF4-FFF2-40B4-BE49-F238E27FC236}">
                  <a16:creationId xmlns:a16="http://schemas.microsoft.com/office/drawing/2014/main" id="{26E57E26-75B9-4EFD-B757-00A584EF4EA6}"/>
                </a:ext>
              </a:extLst>
            </p:cNvPr>
            <p:cNvGrpSpPr/>
            <p:nvPr/>
          </p:nvGrpSpPr>
          <p:grpSpPr>
            <a:xfrm>
              <a:off x="4983351" y="4919508"/>
              <a:ext cx="2951467" cy="1418367"/>
              <a:chOff x="5452242" y="2175587"/>
              <a:chExt cx="3782807" cy="1817876"/>
            </a:xfrm>
          </p:grpSpPr>
          <p:grpSp>
            <p:nvGrpSpPr>
              <p:cNvPr id="71" name="Gruppieren 70">
                <a:extLst>
                  <a:ext uri="{FF2B5EF4-FFF2-40B4-BE49-F238E27FC236}">
                    <a16:creationId xmlns:a16="http://schemas.microsoft.com/office/drawing/2014/main" id="{3CEAB4AF-DC9A-4719-A986-EEC77E8CFD57}"/>
                  </a:ext>
                </a:extLst>
              </p:cNvPr>
              <p:cNvGrpSpPr/>
              <p:nvPr/>
            </p:nvGrpSpPr>
            <p:grpSpPr>
              <a:xfrm>
                <a:off x="5530850" y="2175587"/>
                <a:ext cx="3704199" cy="1768228"/>
                <a:chOff x="5530850" y="2175587"/>
                <a:chExt cx="3704199" cy="1768228"/>
              </a:xfrm>
            </p:grpSpPr>
            <p:cxnSp>
              <p:nvCxnSpPr>
                <p:cNvPr id="69" name="Gerader Verbinder 68">
                  <a:extLst>
                    <a:ext uri="{FF2B5EF4-FFF2-40B4-BE49-F238E27FC236}">
                      <a16:creationId xmlns:a16="http://schemas.microsoft.com/office/drawing/2014/main" id="{2B8DDE8C-43D9-4043-A513-D5315CBAA8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30341" y="2175587"/>
                  <a:ext cx="0" cy="1768228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tailEnd type="stealth" w="med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Gerader Verbinder 69">
                  <a:extLst>
                    <a:ext uri="{FF2B5EF4-FFF2-40B4-BE49-F238E27FC236}">
                      <a16:creationId xmlns:a16="http://schemas.microsoft.com/office/drawing/2014/main" id="{D36E9DD3-32E0-42F8-97A2-1AB1C01D96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30850" y="3790949"/>
                  <a:ext cx="3704199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tailEnd type="stealth" w="med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" name="Textfeld 73">
                <a:extLst>
                  <a:ext uri="{FF2B5EF4-FFF2-40B4-BE49-F238E27FC236}">
                    <a16:creationId xmlns:a16="http://schemas.microsoft.com/office/drawing/2014/main" id="{767EDEE7-D839-4032-85D2-44109910BDA4}"/>
                  </a:ext>
                </a:extLst>
              </p:cNvPr>
              <p:cNvSpPr txBox="1"/>
              <p:nvPr/>
            </p:nvSpPr>
            <p:spPr>
              <a:xfrm>
                <a:off x="8895867" y="3796230"/>
                <a:ext cx="177537" cy="19723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ctr"/>
                <a:r>
                  <a:rPr lang="en-US" sz="1000" i="1" dirty="0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x</a:t>
                </a:r>
                <a:endParaRPr lang="de-DE" sz="1600" i="1" dirty="0">
                  <a:solidFill>
                    <a:schemeClr val="bg1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69D8A34C-A8D7-444D-8B21-D9FE8BD10CD5}"/>
                  </a:ext>
                </a:extLst>
              </p:cNvPr>
              <p:cNvSpPr txBox="1"/>
              <p:nvPr/>
            </p:nvSpPr>
            <p:spPr>
              <a:xfrm>
                <a:off x="5452242" y="2353097"/>
                <a:ext cx="119162" cy="197233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ctr"/>
                <a:r>
                  <a:rPr lang="en-US" sz="1000" i="1" dirty="0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x’</a:t>
                </a:r>
                <a:endParaRPr lang="de-DE" sz="1200" i="1" dirty="0">
                  <a:solidFill>
                    <a:schemeClr val="bg1">
                      <a:lumMod val="50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B2C0F82C-1BB8-45A6-81EB-1725A80A38DA}"/>
                </a:ext>
              </a:extLst>
            </p:cNvPr>
            <p:cNvSpPr txBox="1"/>
            <p:nvPr/>
          </p:nvSpPr>
          <p:spPr>
            <a:xfrm>
              <a:off x="5651494" y="4919508"/>
              <a:ext cx="621965" cy="276999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accent2"/>
                  </a:solidFill>
                  <a:cs typeface="Times New Roman" panose="02020603050405020304" pitchFamily="18" charset="0"/>
                </a:rPr>
                <a:t>damping by</a:t>
              </a:r>
              <a:br>
                <a:rPr lang="en-US" sz="900" i="1" dirty="0">
                  <a:solidFill>
                    <a:schemeClr val="accent2"/>
                  </a:solidFill>
                  <a:cs typeface="Times New Roman" panose="02020603050405020304" pitchFamily="18" charset="0"/>
                </a:rPr>
              </a:br>
              <a:r>
                <a:rPr lang="en-US" sz="900" i="1" dirty="0">
                  <a:solidFill>
                    <a:schemeClr val="accent2"/>
                  </a:solidFill>
                  <a:cs typeface="Times New Roman" panose="02020603050405020304" pitchFamily="18" charset="0"/>
                </a:rPr>
                <a:t>acceleration</a:t>
              </a:r>
              <a:endParaRPr lang="de-DE" sz="1100" i="1" dirty="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1F3F6AAB-272E-478B-99F9-86236FC2E7A6}"/>
                </a:ext>
              </a:extLst>
            </p:cNvPr>
            <p:cNvGrpSpPr/>
            <p:nvPr/>
          </p:nvGrpSpPr>
          <p:grpSpPr>
            <a:xfrm>
              <a:off x="5179484" y="5042716"/>
              <a:ext cx="2629055" cy="958795"/>
              <a:chOff x="5179484" y="5157016"/>
              <a:chExt cx="2629055" cy="958795"/>
            </a:xfrm>
          </p:grpSpPr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F2C7C10D-7678-4395-8A36-4081C17DC75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5179484" y="5302864"/>
                <a:ext cx="684000" cy="684000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/>
              </a:p>
            </p:txBody>
          </p:sp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455E112E-8DCB-48FC-A69A-D7BF053E687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99619" y="5375414"/>
                <a:ext cx="522000" cy="522000"/>
              </a:xfrm>
              <a:prstGeom prst="ellipse">
                <a:avLst/>
              </a:prstGeom>
              <a:solidFill>
                <a:schemeClr val="accent2">
                  <a:alpha val="58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/>
              </a:p>
            </p:txBody>
          </p:sp>
          <p:grpSp>
            <p:nvGrpSpPr>
              <p:cNvPr id="53" name="Gruppieren 52">
                <a:extLst>
                  <a:ext uri="{FF2B5EF4-FFF2-40B4-BE49-F238E27FC236}">
                    <a16:creationId xmlns:a16="http://schemas.microsoft.com/office/drawing/2014/main" id="{00C22964-A9E6-480F-9909-5B27F250697D}"/>
                  </a:ext>
                </a:extLst>
              </p:cNvPr>
              <p:cNvGrpSpPr/>
              <p:nvPr/>
            </p:nvGrpSpPr>
            <p:grpSpPr>
              <a:xfrm rot="16200000">
                <a:off x="6849744" y="5157016"/>
                <a:ext cx="958795" cy="958795"/>
                <a:chOff x="4704872" y="4394015"/>
                <a:chExt cx="958795" cy="958795"/>
              </a:xfrm>
            </p:grpSpPr>
            <p:sp>
              <p:nvSpPr>
                <p:cNvPr id="73" name="Ellipse 72">
                  <a:extLst>
                    <a:ext uri="{FF2B5EF4-FFF2-40B4-BE49-F238E27FC236}">
                      <a16:creationId xmlns:a16="http://schemas.microsoft.com/office/drawing/2014/main" id="{FBDAABE6-5F44-4244-B8E1-795A7694C611}"/>
                    </a:ext>
                  </a:extLst>
                </p:cNvPr>
                <p:cNvSpPr/>
                <p:nvPr/>
              </p:nvSpPr>
              <p:spPr>
                <a:xfrm>
                  <a:off x="4704872" y="4394015"/>
                  <a:ext cx="958795" cy="958795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76" name="Ellipse 75">
                  <a:extLst>
                    <a:ext uri="{FF2B5EF4-FFF2-40B4-BE49-F238E27FC236}">
                      <a16:creationId xmlns:a16="http://schemas.microsoft.com/office/drawing/2014/main" id="{42915922-6859-4738-BF95-0734A41262C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50269" y="4639412"/>
                  <a:ext cx="468000" cy="468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77" name="Ellipse 76">
                  <a:extLst>
                    <a:ext uri="{FF2B5EF4-FFF2-40B4-BE49-F238E27FC236}">
                      <a16:creationId xmlns:a16="http://schemas.microsoft.com/office/drawing/2014/main" id="{D7B6BE44-572D-4CD0-AEDD-B2F99FE97E44}"/>
                    </a:ext>
                  </a:extLst>
                </p:cNvPr>
                <p:cNvSpPr/>
                <p:nvPr/>
              </p:nvSpPr>
              <p:spPr>
                <a:xfrm>
                  <a:off x="4950269" y="4639412"/>
                  <a:ext cx="468000" cy="468000"/>
                </a:xfrm>
                <a:prstGeom prst="ellipse">
                  <a:avLst/>
                </a:prstGeom>
                <a:solidFill>
                  <a:schemeClr val="accent2">
                    <a:alpha val="58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dirty="0"/>
                </a:p>
              </p:txBody>
            </p:sp>
          </p:grp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13B08614-9D87-423B-93B4-E2E2811FC37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986330" y="5546414"/>
                <a:ext cx="0" cy="18000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52A81250-5ED4-4E07-8095-7BACE63402C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737876" y="5546414"/>
                <a:ext cx="0" cy="18000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E9C734E1-1582-42C5-AFF4-8AD484022B34}"/>
                </a:ext>
              </a:extLst>
            </p:cNvPr>
            <p:cNvSpPr txBox="1"/>
            <p:nvPr/>
          </p:nvSpPr>
          <p:spPr>
            <a:xfrm>
              <a:off x="6459965" y="4919508"/>
              <a:ext cx="551433" cy="276999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accent2"/>
                  </a:solidFill>
                  <a:cs typeface="Times New Roman" panose="02020603050405020304" pitchFamily="18" charset="0"/>
                </a:rPr>
                <a:t>clipping on</a:t>
              </a:r>
              <a:br>
                <a:rPr lang="en-US" sz="900" i="1" dirty="0">
                  <a:solidFill>
                    <a:schemeClr val="accent2"/>
                  </a:solidFill>
                  <a:cs typeface="Times New Roman" panose="02020603050405020304" pitchFamily="18" charset="0"/>
                </a:rPr>
              </a:br>
              <a:r>
                <a:rPr lang="en-US" sz="900" i="1" dirty="0">
                  <a:solidFill>
                    <a:schemeClr val="accent2"/>
                  </a:solidFill>
                  <a:cs typeface="Times New Roman" panose="02020603050405020304" pitchFamily="18" charset="0"/>
                </a:rPr>
                <a:t>injection 2</a:t>
              </a:r>
              <a:endParaRPr lang="de-DE" sz="1100" i="1" dirty="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4761C4F6-A40B-4453-A060-C83778D2E2E4}"/>
                </a:ext>
              </a:extLst>
            </p:cNvPr>
            <p:cNvSpPr txBox="1"/>
            <p:nvPr/>
          </p:nvSpPr>
          <p:spPr>
            <a:xfrm>
              <a:off x="5295709" y="6001523"/>
              <a:ext cx="519373" cy="138499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bg1">
                      <a:lumMod val="50000"/>
                    </a:schemeClr>
                  </a:solidFill>
                  <a:cs typeface="Times New Roman" panose="02020603050405020304" pitchFamily="18" charset="0"/>
                </a:rPr>
                <a:t>injection 1</a:t>
              </a:r>
              <a:endParaRPr lang="de-DE" sz="1100" i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3A8716AE-6E0A-4F0F-AE1C-F978349BF3EA}"/>
                </a:ext>
              </a:extLst>
            </p:cNvPr>
            <p:cNvSpPr txBox="1"/>
            <p:nvPr/>
          </p:nvSpPr>
          <p:spPr>
            <a:xfrm>
              <a:off x="7084929" y="6001523"/>
              <a:ext cx="519373" cy="138499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t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bg1">
                      <a:lumMod val="50000"/>
                    </a:schemeClr>
                  </a:solidFill>
                  <a:cs typeface="Times New Roman" panose="02020603050405020304" pitchFamily="18" charset="0"/>
                </a:rPr>
                <a:t>injection 2</a:t>
              </a:r>
              <a:endParaRPr lang="de-DE" sz="1100" i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596823A-66CF-482F-8BDF-CBF043F2D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MEXP 2025 / Dual Isotope Beams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6C7013E-E91E-4271-89DA-1F393F5EB8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24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Extension of RF Model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noProof="0"/>
              <a:t>01.12.2025</a:t>
            </a:r>
            <a:endParaRPr lang="en-GB" noProof="0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5"/>
          </p:nvPr>
        </p:nvSpPr>
        <p:spPr>
          <a:xfrm>
            <a:off x="350324" y="1495459"/>
            <a:ext cx="4038600" cy="193630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Generic hierarchy for circular accelerators</a:t>
            </a:r>
          </a:p>
          <a:p>
            <a:pPr lvl="1"/>
            <a:r>
              <a:rPr lang="en-US" dirty="0"/>
              <a:t>Central role of magnetic rigidity BRHO</a:t>
            </a:r>
          </a:p>
          <a:p>
            <a:pPr lvl="2"/>
            <a:r>
              <a:rPr lang="en-US" dirty="0"/>
              <a:t>Derived from beam and cycle parameters</a:t>
            </a:r>
          </a:p>
          <a:p>
            <a:pPr lvl="1"/>
            <a:r>
              <a:rPr lang="en-US" dirty="0"/>
              <a:t>Hierarchy separated into magnet and RF parts</a:t>
            </a:r>
          </a:p>
          <a:p>
            <a:pPr lvl="2"/>
            <a:r>
              <a:rPr lang="en-US" dirty="0"/>
              <a:t>Magnets depend on BRHO and tune, chroma, …</a:t>
            </a:r>
          </a:p>
          <a:p>
            <a:pPr lvl="2"/>
            <a:r>
              <a:rPr lang="en-US" dirty="0"/>
              <a:t>RF depends on BRHO and bucket size, harmonic, …</a:t>
            </a:r>
          </a:p>
          <a:p>
            <a:pPr lvl="1"/>
            <a:r>
              <a:rPr lang="en-US" dirty="0"/>
              <a:t>No interdependencies below BRHO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628295E-9081-420B-A935-669BC4423A49}"/>
              </a:ext>
            </a:extLst>
          </p:cNvPr>
          <p:cNvGrpSpPr>
            <a:grpSpLocks noChangeAspect="1"/>
          </p:cNvGrpSpPr>
          <p:nvPr/>
        </p:nvGrpSpPr>
        <p:grpSpPr>
          <a:xfrm>
            <a:off x="6186432" y="2805392"/>
            <a:ext cx="2578512" cy="1997174"/>
            <a:chOff x="6207632" y="4291066"/>
            <a:chExt cx="2344101" cy="1815612"/>
          </a:xfrm>
        </p:grpSpPr>
        <p:cxnSp>
          <p:nvCxnSpPr>
            <p:cNvPr id="55" name="Gerade Verbindung mit Pfeil 54">
              <a:extLst>
                <a:ext uri="{FF2B5EF4-FFF2-40B4-BE49-F238E27FC236}">
                  <a16:creationId xmlns:a16="http://schemas.microsoft.com/office/drawing/2014/main" id="{887B05FA-0C1F-45D5-AD34-B19DC85128B4}"/>
                </a:ext>
              </a:extLst>
            </p:cNvPr>
            <p:cNvCxnSpPr>
              <a:cxnSpLocks/>
              <a:stCxn id="42" idx="2"/>
              <a:endCxn id="43" idx="0"/>
            </p:cNvCxnSpPr>
            <p:nvPr/>
          </p:nvCxnSpPr>
          <p:spPr>
            <a:xfrm>
              <a:off x="8010590" y="5720383"/>
              <a:ext cx="1" cy="21335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>
              <a:extLst>
                <a:ext uri="{FF2B5EF4-FFF2-40B4-BE49-F238E27FC236}">
                  <a16:creationId xmlns:a16="http://schemas.microsoft.com/office/drawing/2014/main" id="{B043E796-3DED-4C87-9533-A04B6A47401D}"/>
                </a:ext>
              </a:extLst>
            </p:cNvPr>
            <p:cNvCxnSpPr>
              <a:cxnSpLocks/>
              <a:stCxn id="44" idx="2"/>
              <a:endCxn id="43" idx="0"/>
            </p:cNvCxnSpPr>
            <p:nvPr/>
          </p:nvCxnSpPr>
          <p:spPr>
            <a:xfrm flipH="1">
              <a:off x="8010590" y="4900281"/>
              <a:ext cx="246320" cy="1033451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>
              <a:extLst>
                <a:ext uri="{FF2B5EF4-FFF2-40B4-BE49-F238E27FC236}">
                  <a16:creationId xmlns:a16="http://schemas.microsoft.com/office/drawing/2014/main" id="{8A376F82-A7BC-469C-83F4-E54B5ADFA7C3}"/>
                </a:ext>
              </a:extLst>
            </p:cNvPr>
            <p:cNvCxnSpPr>
              <a:cxnSpLocks/>
              <a:stCxn id="46" idx="2"/>
              <a:endCxn id="41" idx="0"/>
            </p:cNvCxnSpPr>
            <p:nvPr/>
          </p:nvCxnSpPr>
          <p:spPr>
            <a:xfrm>
              <a:off x="7896327" y="4465917"/>
              <a:ext cx="114263" cy="64713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5911E25B-7A28-4FD4-AC3A-BC2D5B9FEEAB}"/>
                </a:ext>
              </a:extLst>
            </p:cNvPr>
            <p:cNvSpPr txBox="1"/>
            <p:nvPr/>
          </p:nvSpPr>
          <p:spPr>
            <a:xfrm>
              <a:off x="7609345" y="5113055"/>
              <a:ext cx="802488" cy="172945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>
              <a:defPPr>
                <a:defRPr lang="de-DE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de-DE" sz="1000" dirty="0"/>
                <a:t>BEAM2/GAMMA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3E7BCF63-C7C4-4983-822F-8DAE8F17F157}"/>
                </a:ext>
              </a:extLst>
            </p:cNvPr>
            <p:cNvSpPr txBox="1"/>
            <p:nvPr/>
          </p:nvSpPr>
          <p:spPr>
            <a:xfrm>
              <a:off x="7647767" y="5545532"/>
              <a:ext cx="725644" cy="17485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>
              <a:defPPr>
                <a:defRPr lang="de-DE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de-DE" sz="1000" dirty="0"/>
                <a:t>BEAM2/FREV</a:t>
              </a: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DA72F27D-223B-4BA8-BE80-C361D9BFCDBC}"/>
                </a:ext>
              </a:extLst>
            </p:cNvPr>
            <p:cNvSpPr txBox="1"/>
            <p:nvPr/>
          </p:nvSpPr>
          <p:spPr>
            <a:xfrm>
              <a:off x="7469447" y="5933733"/>
              <a:ext cx="1082286" cy="172945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>
              <a:defPPr>
                <a:defRPr lang="de-DE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en-US" sz="1000" dirty="0"/>
                <a:t>CAVITY2/</a:t>
              </a:r>
              <a:r>
                <a:rPr lang="en-US" sz="1000" dirty="0" err="1"/>
                <a:t>Set#frf</a:t>
              </a:r>
              <a:endParaRPr lang="en-US" sz="1000" dirty="0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3FDAFA42-BC1E-4A53-8B4A-2FC27A5B9AF3}"/>
                </a:ext>
              </a:extLst>
            </p:cNvPr>
            <p:cNvSpPr txBox="1"/>
            <p:nvPr/>
          </p:nvSpPr>
          <p:spPr>
            <a:xfrm>
              <a:off x="7997482" y="4725430"/>
              <a:ext cx="518856" cy="17485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>
              <a:defPPr>
                <a:defRPr lang="de-DE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de-DE" sz="1000" dirty="0"/>
                <a:t>BEAM2/H</a:t>
              </a:r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F5EF4372-49EE-4030-8C89-A44ADC33322C}"/>
                </a:ext>
              </a:extLst>
            </p:cNvPr>
            <p:cNvSpPr txBox="1"/>
            <p:nvPr/>
          </p:nvSpPr>
          <p:spPr>
            <a:xfrm>
              <a:off x="6956589" y="4291067"/>
              <a:ext cx="518856" cy="174851"/>
            </a:xfrm>
            <a:prstGeom prst="rect">
              <a:avLst/>
            </a:prstGeom>
            <a:solidFill>
              <a:srgbClr val="FF3399"/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>
              <a:defPPr>
                <a:defRPr lang="de-DE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en-US" sz="1000" dirty="0"/>
                <a:t>BEAM2/E</a:t>
              </a:r>
              <a:endParaRPr lang="de-DE" sz="1000" dirty="0"/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04769C6A-F582-42CE-81A5-FA47979C4413}"/>
                </a:ext>
              </a:extLst>
            </p:cNvPr>
            <p:cNvSpPr txBox="1"/>
            <p:nvPr/>
          </p:nvSpPr>
          <p:spPr>
            <a:xfrm>
              <a:off x="7567970" y="4291066"/>
              <a:ext cx="656714" cy="174851"/>
            </a:xfrm>
            <a:prstGeom prst="rect">
              <a:avLst/>
            </a:prstGeom>
            <a:solidFill>
              <a:srgbClr val="FF3399"/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>
              <a:defPPr>
                <a:defRPr lang="de-DE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en-US" sz="1000" dirty="0"/>
                <a:t>BEAM2/AOQ</a:t>
              </a:r>
              <a:endParaRPr lang="de-DE" sz="1000" dirty="0"/>
            </a:p>
          </p:txBody>
        </p:sp>
        <p:cxnSp>
          <p:nvCxnSpPr>
            <p:cNvPr id="52" name="Gerade Verbindung mit Pfeil 51">
              <a:extLst>
                <a:ext uri="{FF2B5EF4-FFF2-40B4-BE49-F238E27FC236}">
                  <a16:creationId xmlns:a16="http://schemas.microsoft.com/office/drawing/2014/main" id="{0D18EE97-64EF-47DC-89CB-1A2ADF58ACF9}"/>
                </a:ext>
              </a:extLst>
            </p:cNvPr>
            <p:cNvCxnSpPr>
              <a:cxnSpLocks/>
              <a:stCxn id="41" idx="2"/>
              <a:endCxn id="42" idx="0"/>
            </p:cNvCxnSpPr>
            <p:nvPr/>
          </p:nvCxnSpPr>
          <p:spPr>
            <a:xfrm>
              <a:off x="8010590" y="5286000"/>
              <a:ext cx="0" cy="259532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mit Pfeil 62">
              <a:extLst>
                <a:ext uri="{FF2B5EF4-FFF2-40B4-BE49-F238E27FC236}">
                  <a16:creationId xmlns:a16="http://schemas.microsoft.com/office/drawing/2014/main" id="{810C849D-C3C6-4B3C-823C-683A650B9585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6207632" y="4902361"/>
              <a:ext cx="1802958" cy="210694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mit Pfeil 65">
              <a:extLst>
                <a:ext uri="{FF2B5EF4-FFF2-40B4-BE49-F238E27FC236}">
                  <a16:creationId xmlns:a16="http://schemas.microsoft.com/office/drawing/2014/main" id="{B1FFF6D5-7AF0-4A8C-A82B-A0A3B36E777A}"/>
                </a:ext>
              </a:extLst>
            </p:cNvPr>
            <p:cNvCxnSpPr>
              <a:cxnSpLocks/>
              <a:stCxn id="45" idx="2"/>
            </p:cNvCxnSpPr>
            <p:nvPr/>
          </p:nvCxnSpPr>
          <p:spPr>
            <a:xfrm flipH="1">
              <a:off x="6207632" y="4465918"/>
              <a:ext cx="1008385" cy="261592"/>
            </a:xfrm>
            <a:prstGeom prst="straightConnector1">
              <a:avLst/>
            </a:prstGeom>
            <a:ln w="9525">
              <a:solidFill>
                <a:srgbClr val="FF0066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mit Pfeil 68">
              <a:extLst>
                <a:ext uri="{FF2B5EF4-FFF2-40B4-BE49-F238E27FC236}">
                  <a16:creationId xmlns:a16="http://schemas.microsoft.com/office/drawing/2014/main" id="{1A277442-280B-4572-B6E2-A6ED30217CBA}"/>
                </a:ext>
              </a:extLst>
            </p:cNvPr>
            <p:cNvCxnSpPr>
              <a:cxnSpLocks/>
              <a:stCxn id="46" idx="2"/>
            </p:cNvCxnSpPr>
            <p:nvPr/>
          </p:nvCxnSpPr>
          <p:spPr>
            <a:xfrm flipH="1">
              <a:off x="6207632" y="4465917"/>
              <a:ext cx="1688695" cy="261593"/>
            </a:xfrm>
            <a:prstGeom prst="straightConnector1">
              <a:avLst/>
            </a:prstGeom>
            <a:ln w="9525">
              <a:solidFill>
                <a:srgbClr val="FF0066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703CECC1-2AEB-4482-85A9-65043F0D063A}"/>
              </a:ext>
            </a:extLst>
          </p:cNvPr>
          <p:cNvGrpSpPr>
            <a:grpSpLocks noChangeAspect="1"/>
          </p:cNvGrpSpPr>
          <p:nvPr/>
        </p:nvGrpSpPr>
        <p:grpSpPr>
          <a:xfrm>
            <a:off x="4378066" y="2805392"/>
            <a:ext cx="2991614" cy="1997174"/>
            <a:chOff x="4940938" y="4157745"/>
            <a:chExt cx="2719647" cy="1815612"/>
          </a:xfrm>
        </p:grpSpPr>
        <p:cxnSp>
          <p:nvCxnSpPr>
            <p:cNvPr id="88" name="Gerade Verbindung mit Pfeil 87">
              <a:extLst>
                <a:ext uri="{FF2B5EF4-FFF2-40B4-BE49-F238E27FC236}">
                  <a16:creationId xmlns:a16="http://schemas.microsoft.com/office/drawing/2014/main" id="{0234C128-4C75-4B4B-8A1A-10138011C7BF}"/>
                </a:ext>
              </a:extLst>
            </p:cNvPr>
            <p:cNvCxnSpPr>
              <a:cxnSpLocks/>
              <a:stCxn id="105" idx="2"/>
              <a:endCxn id="98" idx="0"/>
            </p:cNvCxnSpPr>
            <p:nvPr/>
          </p:nvCxnSpPr>
          <p:spPr>
            <a:xfrm flipH="1">
              <a:off x="7154417" y="4766960"/>
              <a:ext cx="246320" cy="1033451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mit Pfeil 88">
              <a:extLst>
                <a:ext uri="{FF2B5EF4-FFF2-40B4-BE49-F238E27FC236}">
                  <a16:creationId xmlns:a16="http://schemas.microsoft.com/office/drawing/2014/main" id="{899852C2-CFF0-4542-92FA-343446DCD4A1}"/>
                </a:ext>
              </a:extLst>
            </p:cNvPr>
            <p:cNvCxnSpPr>
              <a:cxnSpLocks/>
              <a:stCxn id="91" idx="2"/>
              <a:endCxn id="95" idx="0"/>
            </p:cNvCxnSpPr>
            <p:nvPr/>
          </p:nvCxnSpPr>
          <p:spPr>
            <a:xfrm flipH="1">
              <a:off x="5517055" y="4769040"/>
              <a:ext cx="1079079" cy="633593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5E7C9FFB-6B21-4B38-BD06-FEA9EA1746A6}"/>
                </a:ext>
              </a:extLst>
            </p:cNvPr>
            <p:cNvGrpSpPr/>
            <p:nvPr/>
          </p:nvGrpSpPr>
          <p:grpSpPr>
            <a:xfrm>
              <a:off x="4972817" y="4595920"/>
              <a:ext cx="1109177" cy="174890"/>
              <a:chOff x="5951085" y="5113689"/>
              <a:chExt cx="882407" cy="139134"/>
            </a:xfrm>
          </p:grpSpPr>
          <p:sp>
            <p:nvSpPr>
              <p:cNvPr id="111" name="Textfeld 110">
                <a:extLst>
                  <a:ext uri="{FF2B5EF4-FFF2-40B4-BE49-F238E27FC236}">
                    <a16:creationId xmlns:a16="http://schemas.microsoft.com/office/drawing/2014/main" id="{7778F66F-EF92-4F23-835B-C711F596854B}"/>
                  </a:ext>
                </a:extLst>
              </p:cNvPr>
              <p:cNvSpPr txBox="1"/>
              <p:nvPr/>
            </p:nvSpPr>
            <p:spPr>
              <a:xfrm>
                <a:off x="5951085" y="5113720"/>
                <a:ext cx="412777" cy="13910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txBody>
              <a:bodyPr vert="horz" wrap="none" lIns="18000" tIns="18000" rIns="18000" bIns="18000" rtlCol="0" anchor="ctr" anchorCtr="0">
                <a:spAutoFit/>
              </a:bodyPr>
              <a:lstStyle>
                <a:defPPr>
                  <a:defRPr lang="de-DE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900" kern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defRPr>
                </a:lvl1pPr>
              </a:lstStyle>
              <a:p>
                <a:r>
                  <a:rPr lang="de-DE" sz="1000" dirty="0"/>
                  <a:t>BEAM/QH</a:t>
                </a:r>
              </a:p>
            </p:txBody>
          </p:sp>
          <p:sp>
            <p:nvSpPr>
              <p:cNvPr id="112" name="Textfeld 111">
                <a:extLst>
                  <a:ext uri="{FF2B5EF4-FFF2-40B4-BE49-F238E27FC236}">
                    <a16:creationId xmlns:a16="http://schemas.microsoft.com/office/drawing/2014/main" id="{CEE09107-BD27-4416-986B-3118B37A4E61}"/>
                  </a:ext>
                </a:extLst>
              </p:cNvPr>
              <p:cNvSpPr txBox="1"/>
              <p:nvPr/>
            </p:nvSpPr>
            <p:spPr>
              <a:xfrm>
                <a:off x="6420716" y="5113689"/>
                <a:ext cx="412776" cy="13910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txBody>
              <a:bodyPr vert="horz" wrap="none" lIns="18000" tIns="18000" rIns="18000" bIns="18000" rtlCol="0" anchor="ctr" anchorCtr="0">
                <a:spAutoFit/>
              </a:bodyPr>
              <a:lstStyle>
                <a:defPPr>
                  <a:defRPr lang="de-DE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900" kern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defRPr>
                </a:lvl1pPr>
              </a:lstStyle>
              <a:p>
                <a:r>
                  <a:rPr lang="de-DE" sz="1000" dirty="0"/>
                  <a:t>BEAM/QV</a:t>
                </a:r>
              </a:p>
            </p:txBody>
          </p:sp>
        </p:grpSp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D028198F-3ACA-48EA-B89D-8896BB9A6DA3}"/>
                </a:ext>
              </a:extLst>
            </p:cNvPr>
            <p:cNvSpPr txBox="1"/>
            <p:nvPr/>
          </p:nvSpPr>
          <p:spPr>
            <a:xfrm>
              <a:off x="6267777" y="4594189"/>
              <a:ext cx="656714" cy="17485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rPr>
                <a:t>BEAM/BRHO</a:t>
              </a:r>
            </a:p>
          </p:txBody>
        </p:sp>
        <p:cxnSp>
          <p:nvCxnSpPr>
            <p:cNvPr id="92" name="Gerade Verbindung mit Pfeil 91">
              <a:extLst>
                <a:ext uri="{FF2B5EF4-FFF2-40B4-BE49-F238E27FC236}">
                  <a16:creationId xmlns:a16="http://schemas.microsoft.com/office/drawing/2014/main" id="{0349F925-966B-49D4-A7C4-51F5A08A23C0}"/>
                </a:ext>
              </a:extLst>
            </p:cNvPr>
            <p:cNvCxnSpPr>
              <a:cxnSpLocks/>
              <a:stCxn id="111" idx="2"/>
              <a:endCxn id="93" idx="0"/>
            </p:cNvCxnSpPr>
            <p:nvPr/>
          </p:nvCxnSpPr>
          <p:spPr>
            <a:xfrm>
              <a:off x="5232246" y="4770810"/>
              <a:ext cx="284809" cy="198392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5F60A09B-93C3-43F6-BD34-A080C0335E37}"/>
                </a:ext>
              </a:extLst>
            </p:cNvPr>
            <p:cNvSpPr txBox="1"/>
            <p:nvPr/>
          </p:nvSpPr>
          <p:spPr>
            <a:xfrm>
              <a:off x="5257627" y="4969202"/>
              <a:ext cx="518856" cy="17485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QUAD</a:t>
              </a: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rPr>
                <a:t>/KL</a:t>
              </a:r>
            </a:p>
          </p:txBody>
        </p: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E5743440-9048-4DC2-B1F4-C8001E49A606}"/>
                </a:ext>
              </a:extLst>
            </p:cNvPr>
            <p:cNvSpPr txBox="1"/>
            <p:nvPr/>
          </p:nvSpPr>
          <p:spPr>
            <a:xfrm>
              <a:off x="6791594" y="4978781"/>
              <a:ext cx="725644" cy="17485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>
              <a:defPPr>
                <a:defRPr lang="de-DE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00" kern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de-DE" sz="1000" dirty="0"/>
                <a:t>BEAM/GAMMA</a:t>
              </a: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0C39A3DA-3421-4E00-84E5-0A10C8F615DD}"/>
                </a:ext>
              </a:extLst>
            </p:cNvPr>
            <p:cNvSpPr txBox="1"/>
            <p:nvPr/>
          </p:nvSpPr>
          <p:spPr>
            <a:xfrm>
              <a:off x="5257627" y="5402633"/>
              <a:ext cx="518856" cy="17485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/>
            <a:p>
              <a:pPr lvl="0" algn="ctr" defTabSz="914400">
                <a:defRPr/>
              </a:pPr>
              <a:r>
                <a:rPr lang="de-DE" sz="10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QUAD</a:t>
              </a: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cs typeface="Courier New" panose="02070309020205020404" pitchFamily="49" charset="0"/>
                </a:rPr>
                <a:t>/BL</a:t>
              </a:r>
            </a:p>
          </p:txBody>
        </p:sp>
        <p:sp>
          <p:nvSpPr>
            <p:cNvPr id="96" name="Textfeld 95">
              <a:extLst>
                <a:ext uri="{FF2B5EF4-FFF2-40B4-BE49-F238E27FC236}">
                  <a16:creationId xmlns:a16="http://schemas.microsoft.com/office/drawing/2014/main" id="{B791CE48-DA77-4498-BF55-D3500CE49998}"/>
                </a:ext>
              </a:extLst>
            </p:cNvPr>
            <p:cNvSpPr txBox="1"/>
            <p:nvPr/>
          </p:nvSpPr>
          <p:spPr>
            <a:xfrm>
              <a:off x="6826059" y="5412211"/>
              <a:ext cx="656714" cy="17485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>
              <a:defPPr>
                <a:defRPr lang="de-DE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00" kern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de-DE" sz="1000" dirty="0"/>
                <a:t>BEAM/FREV</a:t>
              </a:r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C3E0CF80-30DF-49D3-8CF2-155C2F0F5741}"/>
                </a:ext>
              </a:extLst>
            </p:cNvPr>
            <p:cNvSpPr txBox="1"/>
            <p:nvPr/>
          </p:nvSpPr>
          <p:spPr>
            <a:xfrm>
              <a:off x="4940938" y="5800412"/>
              <a:ext cx="1152235" cy="17294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>
              <a:defPPr>
                <a:defRPr lang="de-DE"/>
              </a:defPPr>
              <a:lvl1pPr lvl="0" algn="ctr" defTabSz="914400">
                <a:defRPr sz="900" kern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en-US" sz="1000" dirty="0"/>
                <a:t>QUAD/</a:t>
              </a:r>
              <a:r>
                <a:rPr lang="en-US" sz="1000" dirty="0" err="1"/>
                <a:t>Set#current</a:t>
              </a:r>
              <a:endParaRPr lang="en-US" sz="1000" dirty="0"/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7A8051B2-6BEA-4A23-9B60-72C63688430A}"/>
                </a:ext>
              </a:extLst>
            </p:cNvPr>
            <p:cNvSpPr txBox="1"/>
            <p:nvPr/>
          </p:nvSpPr>
          <p:spPr>
            <a:xfrm>
              <a:off x="6648249" y="5800412"/>
              <a:ext cx="1012336" cy="1729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>
              <a:defPPr>
                <a:defRPr lang="de-DE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00" kern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en-US" sz="1000" dirty="0"/>
                <a:t>CAVITY/</a:t>
              </a:r>
              <a:r>
                <a:rPr lang="en-US" sz="1000" dirty="0" err="1"/>
                <a:t>Set#frf</a:t>
              </a:r>
              <a:endParaRPr lang="en-US" sz="1000" dirty="0"/>
            </a:p>
          </p:txBody>
        </p:sp>
        <p:cxnSp>
          <p:nvCxnSpPr>
            <p:cNvPr id="99" name="Gerade Verbindung mit Pfeil 98">
              <a:extLst>
                <a:ext uri="{FF2B5EF4-FFF2-40B4-BE49-F238E27FC236}">
                  <a16:creationId xmlns:a16="http://schemas.microsoft.com/office/drawing/2014/main" id="{457EC77E-53A3-427D-A442-D5FB4DF73816}"/>
                </a:ext>
              </a:extLst>
            </p:cNvPr>
            <p:cNvCxnSpPr>
              <a:cxnSpLocks/>
              <a:stCxn id="94" idx="2"/>
              <a:endCxn id="96" idx="0"/>
            </p:cNvCxnSpPr>
            <p:nvPr/>
          </p:nvCxnSpPr>
          <p:spPr>
            <a:xfrm>
              <a:off x="7154416" y="5153632"/>
              <a:ext cx="0" cy="258579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mit Pfeil 99">
              <a:extLst>
                <a:ext uri="{FF2B5EF4-FFF2-40B4-BE49-F238E27FC236}">
                  <a16:creationId xmlns:a16="http://schemas.microsoft.com/office/drawing/2014/main" id="{FD496A12-6FD5-42C5-AC68-1774E92BF83D}"/>
                </a:ext>
              </a:extLst>
            </p:cNvPr>
            <p:cNvCxnSpPr>
              <a:cxnSpLocks/>
              <a:stCxn id="96" idx="2"/>
              <a:endCxn id="98" idx="0"/>
            </p:cNvCxnSpPr>
            <p:nvPr/>
          </p:nvCxnSpPr>
          <p:spPr>
            <a:xfrm>
              <a:off x="7154416" y="5587062"/>
              <a:ext cx="1" cy="21335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mit Pfeil 100">
              <a:extLst>
                <a:ext uri="{FF2B5EF4-FFF2-40B4-BE49-F238E27FC236}">
                  <a16:creationId xmlns:a16="http://schemas.microsoft.com/office/drawing/2014/main" id="{ED0B862D-7C02-4D2F-A267-8F3AB65CB4B6}"/>
                </a:ext>
              </a:extLst>
            </p:cNvPr>
            <p:cNvCxnSpPr>
              <a:cxnSpLocks/>
            </p:cNvCxnSpPr>
            <p:nvPr/>
          </p:nvCxnSpPr>
          <p:spPr>
            <a:xfrm>
              <a:off x="5517057" y="5147177"/>
              <a:ext cx="1" cy="252332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mit Pfeil 101">
              <a:extLst>
                <a:ext uri="{FF2B5EF4-FFF2-40B4-BE49-F238E27FC236}">
                  <a16:creationId xmlns:a16="http://schemas.microsoft.com/office/drawing/2014/main" id="{518FED3E-CC9C-4D44-8F6C-97A5B066D292}"/>
                </a:ext>
              </a:extLst>
            </p:cNvPr>
            <p:cNvCxnSpPr>
              <a:cxnSpLocks/>
            </p:cNvCxnSpPr>
            <p:nvPr/>
          </p:nvCxnSpPr>
          <p:spPr>
            <a:xfrm>
              <a:off x="5517057" y="5580608"/>
              <a:ext cx="0" cy="215726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mit Pfeil 102">
              <a:extLst>
                <a:ext uri="{FF2B5EF4-FFF2-40B4-BE49-F238E27FC236}">
                  <a16:creationId xmlns:a16="http://schemas.microsoft.com/office/drawing/2014/main" id="{A338EE9D-070B-44B5-8D5F-76F71A7D0D08}"/>
                </a:ext>
              </a:extLst>
            </p:cNvPr>
            <p:cNvCxnSpPr>
              <a:cxnSpLocks/>
              <a:stCxn id="112" idx="2"/>
              <a:endCxn id="93" idx="0"/>
            </p:cNvCxnSpPr>
            <p:nvPr/>
          </p:nvCxnSpPr>
          <p:spPr>
            <a:xfrm flipH="1">
              <a:off x="5517055" y="4770771"/>
              <a:ext cx="305512" cy="198431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mit Pfeil 103">
              <a:extLst>
                <a:ext uri="{FF2B5EF4-FFF2-40B4-BE49-F238E27FC236}">
                  <a16:creationId xmlns:a16="http://schemas.microsoft.com/office/drawing/2014/main" id="{9E7B2964-D1C0-45EA-B297-DED29DB9D118}"/>
                </a:ext>
              </a:extLst>
            </p:cNvPr>
            <p:cNvCxnSpPr>
              <a:cxnSpLocks/>
              <a:stCxn id="91" idx="2"/>
              <a:endCxn id="94" idx="0"/>
            </p:cNvCxnSpPr>
            <p:nvPr/>
          </p:nvCxnSpPr>
          <p:spPr>
            <a:xfrm>
              <a:off x="6596134" y="4769040"/>
              <a:ext cx="558282" cy="209741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feld 104">
              <a:extLst>
                <a:ext uri="{FF2B5EF4-FFF2-40B4-BE49-F238E27FC236}">
                  <a16:creationId xmlns:a16="http://schemas.microsoft.com/office/drawing/2014/main" id="{991EB2A6-B465-432F-8554-D0BB650024A9}"/>
                </a:ext>
              </a:extLst>
            </p:cNvPr>
            <p:cNvSpPr txBox="1"/>
            <p:nvPr/>
          </p:nvSpPr>
          <p:spPr>
            <a:xfrm>
              <a:off x="7175774" y="4592109"/>
              <a:ext cx="449926" cy="17485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>
              <a:defPPr>
                <a:defRPr lang="de-DE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00" kern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</a:lstStyle>
            <a:p>
              <a:r>
                <a:rPr lang="de-DE" sz="1000" dirty="0"/>
                <a:t>BEAM/H</a:t>
              </a:r>
            </a:p>
          </p:txBody>
        </p:sp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96783DC8-3D2C-49EC-990B-15A78DBCC088}"/>
                </a:ext>
              </a:extLst>
            </p:cNvPr>
            <p:cNvSpPr txBox="1"/>
            <p:nvPr/>
          </p:nvSpPr>
          <p:spPr>
            <a:xfrm>
              <a:off x="6045052" y="4157746"/>
              <a:ext cx="449926" cy="17485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BEAM/E</a:t>
              </a: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7F01C85F-3C9D-48F1-A9AC-AC606A9C11A3}"/>
                </a:ext>
              </a:extLst>
            </p:cNvPr>
            <p:cNvSpPr txBox="1"/>
            <p:nvPr/>
          </p:nvSpPr>
          <p:spPr>
            <a:xfrm>
              <a:off x="6574997" y="4157745"/>
              <a:ext cx="587785" cy="17485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txBody>
            <a:bodyPr vert="horz" wrap="none" lIns="18000" tIns="18000" rIns="18000" bIns="1800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BEAM/AOQ</a:t>
              </a: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08" name="Gerade Verbindung mit Pfeil 107">
              <a:extLst>
                <a:ext uri="{FF2B5EF4-FFF2-40B4-BE49-F238E27FC236}">
                  <a16:creationId xmlns:a16="http://schemas.microsoft.com/office/drawing/2014/main" id="{ED57BBEC-3D07-4604-AFF7-ECF3479E518F}"/>
                </a:ext>
              </a:extLst>
            </p:cNvPr>
            <p:cNvCxnSpPr>
              <a:cxnSpLocks/>
              <a:stCxn id="106" idx="2"/>
              <a:endCxn id="91" idx="0"/>
            </p:cNvCxnSpPr>
            <p:nvPr/>
          </p:nvCxnSpPr>
          <p:spPr>
            <a:xfrm>
              <a:off x="6270015" y="4332597"/>
              <a:ext cx="326119" cy="261592"/>
            </a:xfrm>
            <a:prstGeom prst="straightConnector1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mit Pfeil 108">
              <a:extLst>
                <a:ext uri="{FF2B5EF4-FFF2-40B4-BE49-F238E27FC236}">
                  <a16:creationId xmlns:a16="http://schemas.microsoft.com/office/drawing/2014/main" id="{299D7C22-8062-45BD-A3F2-7CC53D709C32}"/>
                </a:ext>
              </a:extLst>
            </p:cNvPr>
            <p:cNvCxnSpPr>
              <a:cxnSpLocks/>
              <a:stCxn id="107" idx="2"/>
              <a:endCxn id="91" idx="0"/>
            </p:cNvCxnSpPr>
            <p:nvPr/>
          </p:nvCxnSpPr>
          <p:spPr>
            <a:xfrm flipH="1">
              <a:off x="6596134" y="4332596"/>
              <a:ext cx="272756" cy="261593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mit Pfeil 109">
              <a:extLst>
                <a:ext uri="{FF2B5EF4-FFF2-40B4-BE49-F238E27FC236}">
                  <a16:creationId xmlns:a16="http://schemas.microsoft.com/office/drawing/2014/main" id="{D77E0CF9-290E-48E4-A911-8FD2B194F10F}"/>
                </a:ext>
              </a:extLst>
            </p:cNvPr>
            <p:cNvCxnSpPr>
              <a:cxnSpLocks/>
              <a:stCxn id="107" idx="2"/>
              <a:endCxn id="94" idx="0"/>
            </p:cNvCxnSpPr>
            <p:nvPr/>
          </p:nvCxnSpPr>
          <p:spPr>
            <a:xfrm>
              <a:off x="6868890" y="4332596"/>
              <a:ext cx="285526" cy="646185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Inhaltsplatzhalter 7">
            <a:extLst>
              <a:ext uri="{FF2B5EF4-FFF2-40B4-BE49-F238E27FC236}">
                <a16:creationId xmlns:a16="http://schemas.microsoft.com/office/drawing/2014/main" id="{B65F340F-0F02-44EF-9F37-E6AE2E86D3F0}"/>
              </a:ext>
            </a:extLst>
          </p:cNvPr>
          <p:cNvSpPr txBox="1">
            <a:spLocks/>
          </p:cNvSpPr>
          <p:nvPr/>
        </p:nvSpPr>
        <p:spPr>
          <a:xfrm>
            <a:off x="350324" y="3634868"/>
            <a:ext cx="4038600" cy="2821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lang="de-DE" sz="1400" kern="1200" dirty="0" smtClean="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355600" indent="-1778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lang="de-DE" sz="1200" kern="1200" dirty="0" smtClean="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539750" indent="-1841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lang="de-DE" sz="1100" kern="1200" dirty="0" smtClean="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719138" indent="-179388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lang="de-DE" sz="1050" kern="1200" dirty="0" smtClean="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896938" indent="-1778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lang="de-DE" sz="1000" kern="1200" dirty="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SIS18: extension for dual isotope beams</a:t>
            </a:r>
          </a:p>
          <a:p>
            <a:pPr lvl="1"/>
            <a:r>
              <a:rPr lang="en-US" dirty="0"/>
              <a:t>Add input parameters for second ion</a:t>
            </a:r>
          </a:p>
          <a:p>
            <a:pPr lvl="2"/>
            <a:r>
              <a:rPr lang="en-US" dirty="0"/>
              <a:t>Modify BRHO calculation for second injection</a:t>
            </a:r>
          </a:p>
          <a:p>
            <a:pPr lvl="2"/>
            <a:r>
              <a:rPr lang="en-US" dirty="0"/>
              <a:t>Use first ion as reference for BRHO</a:t>
            </a:r>
          </a:p>
          <a:p>
            <a:pPr lvl="1"/>
            <a:r>
              <a:rPr lang="en-US" dirty="0"/>
              <a:t>Add copy of RF hierarchy for second ion</a:t>
            </a:r>
          </a:p>
          <a:p>
            <a:pPr lvl="2"/>
            <a:r>
              <a:rPr lang="en-US" dirty="0"/>
              <a:t>Calculate RF parameters once for each ion</a:t>
            </a:r>
          </a:p>
          <a:p>
            <a:pPr lvl="2"/>
            <a:r>
              <a:rPr lang="en-US" dirty="0"/>
              <a:t>Sent cavity set values to selected cavity per ion</a:t>
            </a:r>
          </a:p>
          <a:p>
            <a:endParaRPr lang="en-US" dirty="0"/>
          </a:p>
          <a:p>
            <a:r>
              <a:rPr lang="en-US" dirty="0"/>
              <a:t>Extension almost transparent</a:t>
            </a:r>
          </a:p>
          <a:p>
            <a:pPr lvl="1"/>
            <a:r>
              <a:rPr lang="en-US" dirty="0"/>
              <a:t>Need only switch of RF synchronization manually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208F337-8867-43EE-A846-6A1C59461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MEXP 2025 / Dual Isotope Beams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AECFC30-F8CF-4244-A7F8-36D063242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5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"/>
          <a:stretch/>
        </p:blipFill>
        <p:spPr>
          <a:xfrm>
            <a:off x="311659" y="2883025"/>
            <a:ext cx="8815364" cy="3279096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D86B7982-8B4D-404F-BB02-A272DDCA918A}"/>
              </a:ext>
            </a:extLst>
          </p:cNvPr>
          <p:cNvSpPr/>
          <p:nvPr/>
        </p:nvSpPr>
        <p:spPr>
          <a:xfrm>
            <a:off x="2581042" y="2927440"/>
            <a:ext cx="4346808" cy="3096000"/>
          </a:xfrm>
          <a:prstGeom prst="rect">
            <a:avLst/>
          </a:prstGeom>
          <a:solidFill>
            <a:schemeClr val="accent3">
              <a:lumMod val="75000"/>
              <a:alpha val="10000"/>
            </a:schemeClr>
          </a:solidFill>
          <a:ln w="2540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696EF1B-AF1C-4182-BB2A-2C88D0E5D7A2}"/>
              </a:ext>
            </a:extLst>
          </p:cNvPr>
          <p:cNvSpPr/>
          <p:nvPr/>
        </p:nvSpPr>
        <p:spPr>
          <a:xfrm>
            <a:off x="1479091" y="2927405"/>
            <a:ext cx="1089251" cy="3096000"/>
          </a:xfrm>
          <a:prstGeom prst="rect">
            <a:avLst/>
          </a:prstGeom>
          <a:solidFill>
            <a:schemeClr val="accent2">
              <a:alpha val="1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542437" y="5151489"/>
            <a:ext cx="37350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>
                <a:solidFill>
                  <a:schemeClr val="accent2"/>
                </a:solidFill>
              </a:rPr>
              <a:t>Inj. Fe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905736" y="5045645"/>
            <a:ext cx="33663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>
                <a:solidFill>
                  <a:schemeClr val="accent1">
                    <a:lumMod val="75000"/>
                  </a:schemeClr>
                </a:solidFill>
              </a:rPr>
              <a:t>Inj. Bi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1803582" y="5336555"/>
            <a:ext cx="0" cy="378000"/>
          </a:xfrm>
          <a:prstGeom prst="straightConnector1">
            <a:avLst/>
          </a:prstGeom>
          <a:ln w="15875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3202943" y="5232281"/>
            <a:ext cx="0" cy="378000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4200533" y="3798693"/>
            <a:ext cx="819134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50" dirty="0">
                <a:solidFill>
                  <a:schemeClr val="accent3">
                    <a:lumMod val="75000"/>
                  </a:schemeClr>
                </a:solidFill>
              </a:rPr>
              <a:t>Simultaneous</a:t>
            </a:r>
            <a:br>
              <a:rPr lang="en-US" sz="105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050" dirty="0">
                <a:solidFill>
                  <a:schemeClr val="accent3">
                    <a:lumMod val="75000"/>
                  </a:schemeClr>
                </a:solidFill>
              </a:rPr>
              <a:t>acceleration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207677" y="3252325"/>
            <a:ext cx="59952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</a:rPr>
              <a:t>Extraction</a:t>
            </a:r>
          </a:p>
        </p:txBody>
      </p:sp>
      <p:cxnSp>
        <p:nvCxnSpPr>
          <p:cNvPr id="16" name="Gerade Verbindung mit Pfeil 15"/>
          <p:cNvCxnSpPr>
            <a:cxnSpLocks/>
          </p:cNvCxnSpPr>
          <p:nvPr/>
        </p:nvCxnSpPr>
        <p:spPr>
          <a:xfrm>
            <a:off x="6672174" y="3429000"/>
            <a:ext cx="0" cy="187523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7379147" y="3015314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Chimney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05714" y="4939964"/>
            <a:ext cx="56105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>
                <a:solidFill>
                  <a:schemeClr val="accent2"/>
                </a:solidFill>
              </a:rPr>
              <a:t>Accel. Fe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Cycle: Structure</a:t>
            </a:r>
          </a:p>
        </p:txBody>
      </p: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62EEA944-7FAC-4E1B-B739-D9E89BC7AE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01.12.2025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63D1B0F-6114-4340-A00D-20AD5B881EA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50324" y="1378072"/>
            <a:ext cx="4038600" cy="1399973"/>
          </a:xfrm>
        </p:spPr>
        <p:txBody>
          <a:bodyPr/>
          <a:lstStyle/>
          <a:p>
            <a:r>
              <a:rPr lang="en-US" dirty="0"/>
              <a:t>Technically composed of several sub-cycles</a:t>
            </a:r>
          </a:p>
          <a:p>
            <a:pPr lvl="1"/>
            <a:r>
              <a:rPr lang="en-US" dirty="0"/>
              <a:t>Necessary for injections of two ion species</a:t>
            </a:r>
          </a:p>
          <a:p>
            <a:pPr lvl="1"/>
            <a:r>
              <a:rPr lang="en-US" dirty="0"/>
              <a:t>Causes artifacts in current measurements</a:t>
            </a:r>
          </a:p>
          <a:p>
            <a:pPr lvl="1"/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4434508" y="6162121"/>
            <a:ext cx="718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/>
              <a:t>time </a:t>
            </a:r>
            <a:r>
              <a:rPr lang="de-DE" sz="1100" dirty="0"/>
              <a:t>[</a:t>
            </a:r>
            <a:r>
              <a:rPr lang="el-GR" sz="1100" dirty="0"/>
              <a:t>μ</a:t>
            </a:r>
            <a:r>
              <a:rPr lang="en-US" sz="1100" dirty="0"/>
              <a:t>s</a:t>
            </a:r>
            <a:r>
              <a:rPr lang="de-DE" sz="1100" dirty="0"/>
              <a:t>]</a:t>
            </a:r>
            <a:endParaRPr lang="de-DE" sz="1100" i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78F1D48-54CA-4F60-91E7-7AEE1D377AE9}"/>
              </a:ext>
            </a:extLst>
          </p:cNvPr>
          <p:cNvSpPr txBox="1"/>
          <p:nvPr/>
        </p:nvSpPr>
        <p:spPr>
          <a:xfrm rot="16200000">
            <a:off x="-449525" y="4344947"/>
            <a:ext cx="12731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Dipole current </a:t>
            </a:r>
            <a:r>
              <a:rPr lang="en-US" sz="1100" dirty="0"/>
              <a:t>[A]</a:t>
            </a:r>
          </a:p>
        </p:txBody>
      </p:sp>
      <p:graphicFrame>
        <p:nvGraphicFramePr>
          <p:cNvPr id="26" name="Tabelle 26">
            <a:extLst>
              <a:ext uri="{FF2B5EF4-FFF2-40B4-BE49-F238E27FC236}">
                <a16:creationId xmlns:a16="http://schemas.microsoft.com/office/drawing/2014/main" id="{185BE211-D97E-4958-A7E4-A1C4FE76B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295279"/>
              </p:ext>
            </p:extLst>
          </p:nvPr>
        </p:nvGraphicFramePr>
        <p:xfrm>
          <a:off x="5851019" y="1401980"/>
          <a:ext cx="3056255" cy="1257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0155">
                  <a:extLst>
                    <a:ext uri="{9D8B030D-6E8A-4147-A177-3AD203B41FA5}">
                      <a16:colId xmlns:a16="http://schemas.microsoft.com/office/drawing/2014/main" val="1392721228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3660987400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1965960252"/>
                    </a:ext>
                  </a:extLst>
                </a:gridCol>
              </a:tblGrid>
              <a:tr h="2184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Beam Parameters</a:t>
                      </a:r>
                      <a:endParaRPr lang="de-DE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948138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r>
                        <a:rPr lang="en-US" sz="1050" dirty="0"/>
                        <a:t>Ion</a:t>
                      </a:r>
                      <a:endParaRPr lang="de-D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56</a:t>
                      </a:r>
                      <a:r>
                        <a:rPr lang="en-US" sz="105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Fe</a:t>
                      </a:r>
                      <a:r>
                        <a:rPr lang="en-US" sz="1050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25+</a:t>
                      </a:r>
                      <a:endParaRPr lang="de-DE" sz="1050" baseline="30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209</a:t>
                      </a:r>
                      <a:r>
                        <a:rPr lang="en-US" sz="105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Bi</a:t>
                      </a:r>
                      <a:r>
                        <a:rPr lang="en-US" sz="1050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68+</a:t>
                      </a:r>
                      <a:endParaRPr lang="de-DE" sz="1050" baseline="30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56019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r>
                        <a:rPr lang="en-US" sz="1050" i="1" dirty="0"/>
                        <a:t>E (Inj. 1)</a:t>
                      </a:r>
                      <a:r>
                        <a:rPr lang="en-US" sz="1050" dirty="0"/>
                        <a:t> [</a:t>
                      </a:r>
                      <a:r>
                        <a:rPr lang="en-US" sz="1050" dirty="0" err="1"/>
                        <a:t>Mev</a:t>
                      </a:r>
                      <a:r>
                        <a:rPr lang="en-US" sz="1050" dirty="0"/>
                        <a:t>/u]</a:t>
                      </a:r>
                      <a:endParaRPr lang="de-DE" sz="105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11.36</a:t>
                      </a:r>
                      <a:endParaRPr lang="de-DE" sz="105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–</a:t>
                      </a:r>
                      <a:endParaRPr lang="de-DE" sz="105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409489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r>
                        <a:rPr lang="en-US" sz="1050" i="1" dirty="0"/>
                        <a:t>E (Inj. 2)</a:t>
                      </a:r>
                      <a:r>
                        <a:rPr lang="en-US" sz="1050" dirty="0"/>
                        <a:t> [</a:t>
                      </a:r>
                      <a:r>
                        <a:rPr lang="en-US" sz="1050" dirty="0" err="1"/>
                        <a:t>Mev</a:t>
                      </a:r>
                      <a:r>
                        <a:rPr lang="en-US" sz="1050" dirty="0"/>
                        <a:t>/u]</a:t>
                      </a:r>
                      <a:endParaRPr lang="de-D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20.90</a:t>
                      </a:r>
                      <a:endParaRPr lang="de-DE" sz="105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11.14</a:t>
                      </a:r>
                      <a:endParaRPr lang="de-DE" sz="105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638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1" dirty="0"/>
                        <a:t>E (</a:t>
                      </a:r>
                      <a:r>
                        <a:rPr lang="en-US" sz="1050" i="1" dirty="0" err="1"/>
                        <a:t>Extr</a:t>
                      </a:r>
                      <a:r>
                        <a:rPr lang="en-US" sz="1050" i="1" dirty="0"/>
                        <a:t>.)</a:t>
                      </a:r>
                      <a:r>
                        <a:rPr lang="en-US" sz="1050" dirty="0"/>
                        <a:t> [</a:t>
                      </a:r>
                      <a:r>
                        <a:rPr lang="en-US" sz="1050" dirty="0" err="1"/>
                        <a:t>Mev</a:t>
                      </a:r>
                      <a:r>
                        <a:rPr lang="en-US" sz="1050" dirty="0"/>
                        <a:t>/u]</a:t>
                      </a:r>
                      <a:endParaRPr lang="de-D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673.4</a:t>
                      </a:r>
                      <a:endParaRPr lang="de-DE" sz="105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400.0</a:t>
                      </a:r>
                      <a:endParaRPr lang="de-DE" sz="105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896649"/>
                  </a:ext>
                </a:extLst>
              </a:tr>
            </a:tbl>
          </a:graphicData>
        </a:graphic>
      </p:graphicFrame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9CCAEAB4-1D80-47E4-95D0-C4EF5DBDF27B}"/>
              </a:ext>
            </a:extLst>
          </p:cNvPr>
          <p:cNvCxnSpPr>
            <a:cxnSpLocks/>
          </p:cNvCxnSpPr>
          <p:nvPr/>
        </p:nvCxnSpPr>
        <p:spPr>
          <a:xfrm>
            <a:off x="2062631" y="5119297"/>
            <a:ext cx="0" cy="490984"/>
          </a:xfrm>
          <a:prstGeom prst="straightConnector1">
            <a:avLst/>
          </a:prstGeom>
          <a:ln w="15875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52C500A0-55C8-4671-91A5-9E0218E0DDA9}"/>
              </a:ext>
            </a:extLst>
          </p:cNvPr>
          <p:cNvSpPr txBox="1"/>
          <p:nvPr/>
        </p:nvSpPr>
        <p:spPr>
          <a:xfrm>
            <a:off x="1563734" y="3019093"/>
            <a:ext cx="8704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solidFill>
                  <a:schemeClr val="accent2"/>
                </a:solidFill>
              </a:rPr>
              <a:t>Fe sub-cycle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39CD21D-0130-4679-A83C-8D3250CED097}"/>
              </a:ext>
            </a:extLst>
          </p:cNvPr>
          <p:cNvSpPr txBox="1"/>
          <p:nvPr/>
        </p:nvSpPr>
        <p:spPr>
          <a:xfrm>
            <a:off x="4246173" y="3012323"/>
            <a:ext cx="118301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Fe + Bi sub-cycle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3AC71090-4B83-433F-B0F4-006243C67612}"/>
              </a:ext>
            </a:extLst>
          </p:cNvPr>
          <p:cNvCxnSpPr>
            <a:cxnSpLocks/>
          </p:cNvCxnSpPr>
          <p:nvPr/>
        </p:nvCxnSpPr>
        <p:spPr>
          <a:xfrm>
            <a:off x="4610100" y="4159520"/>
            <a:ext cx="0" cy="475980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EF302C-2834-40E1-81A7-16FF4F6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MEXP 2025 / Dual Isotope Beams</a:t>
            </a:r>
            <a:endParaRPr lang="en-US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5D82EDB9-4C0B-4249-B37E-C7B0CB1C64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790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3381" b="101"/>
          <a:stretch/>
        </p:blipFill>
        <p:spPr>
          <a:xfrm>
            <a:off x="311659" y="2889250"/>
            <a:ext cx="8815364" cy="3272871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D86B7982-8B4D-404F-BB02-A272DDCA918A}"/>
              </a:ext>
            </a:extLst>
          </p:cNvPr>
          <p:cNvSpPr/>
          <p:nvPr/>
        </p:nvSpPr>
        <p:spPr>
          <a:xfrm>
            <a:off x="2581042" y="2927440"/>
            <a:ext cx="4346808" cy="3096000"/>
          </a:xfrm>
          <a:prstGeom prst="rect">
            <a:avLst/>
          </a:prstGeom>
          <a:solidFill>
            <a:schemeClr val="accent3">
              <a:lumMod val="75000"/>
              <a:alpha val="10000"/>
            </a:schemeClr>
          </a:solidFill>
          <a:ln w="2540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696EF1B-AF1C-4182-BB2A-2C88D0E5D7A2}"/>
              </a:ext>
            </a:extLst>
          </p:cNvPr>
          <p:cNvSpPr/>
          <p:nvPr/>
        </p:nvSpPr>
        <p:spPr>
          <a:xfrm>
            <a:off x="1479091" y="2927405"/>
            <a:ext cx="1089251" cy="3096000"/>
          </a:xfrm>
          <a:prstGeom prst="rect">
            <a:avLst/>
          </a:prstGeom>
          <a:solidFill>
            <a:schemeClr val="accent2">
              <a:alpha val="1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Cycle: RF</a:t>
            </a:r>
          </a:p>
        </p:txBody>
      </p: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62EEA944-7FAC-4E1B-B739-D9E89BC7AE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01.12.2025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63D1B0F-6114-4340-A00D-20AD5B881EA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50324" y="1378072"/>
            <a:ext cx="6101276" cy="146123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One MA cavity for each ion species, operated at h=2</a:t>
            </a:r>
          </a:p>
          <a:p>
            <a:r>
              <a:rPr lang="en-US" dirty="0"/>
              <a:t>Cavity for first ion operated as usual (synchronized with master DDS)</a:t>
            </a:r>
          </a:p>
          <a:p>
            <a:r>
              <a:rPr lang="en-US" dirty="0"/>
              <a:t>Cavity for second ion disconnected from master DDS (unsynchronized)</a:t>
            </a:r>
            <a:endParaRPr lang="de-DE" dirty="0"/>
          </a:p>
          <a:p>
            <a:pPr lvl="1"/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4434508" y="6162121"/>
            <a:ext cx="718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/>
              <a:t>time </a:t>
            </a:r>
            <a:r>
              <a:rPr lang="de-DE" sz="1100" dirty="0"/>
              <a:t>[</a:t>
            </a:r>
            <a:r>
              <a:rPr lang="el-GR" sz="1100" dirty="0"/>
              <a:t>μ</a:t>
            </a:r>
            <a:r>
              <a:rPr lang="en-US" sz="1100" dirty="0"/>
              <a:t>s</a:t>
            </a:r>
            <a:r>
              <a:rPr lang="de-DE" sz="1100" dirty="0"/>
              <a:t>]</a:t>
            </a:r>
            <a:endParaRPr lang="de-DE" sz="1100" i="1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2C500A0-55C8-4671-91A5-9E0218E0DDA9}"/>
              </a:ext>
            </a:extLst>
          </p:cNvPr>
          <p:cNvSpPr txBox="1"/>
          <p:nvPr/>
        </p:nvSpPr>
        <p:spPr>
          <a:xfrm>
            <a:off x="1563734" y="3019093"/>
            <a:ext cx="8704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solidFill>
                  <a:schemeClr val="accent2"/>
                </a:solidFill>
              </a:rPr>
              <a:t>Fe sub-cycle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39CD21D-0130-4679-A83C-8D3250CED097}"/>
              </a:ext>
            </a:extLst>
          </p:cNvPr>
          <p:cNvSpPr txBox="1"/>
          <p:nvPr/>
        </p:nvSpPr>
        <p:spPr>
          <a:xfrm>
            <a:off x="4246173" y="3012323"/>
            <a:ext cx="118301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solidFill>
                  <a:schemeClr val="accent3">
                    <a:lumMod val="75000"/>
                  </a:schemeClr>
                </a:solidFill>
              </a:rPr>
              <a:t>Fe + Bi sub-cycle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DD24A1E-9714-49DA-ACB6-FAD388CF2BDA}"/>
              </a:ext>
            </a:extLst>
          </p:cNvPr>
          <p:cNvSpPr txBox="1"/>
          <p:nvPr/>
        </p:nvSpPr>
        <p:spPr>
          <a:xfrm rot="16200000">
            <a:off x="-472767" y="4344947"/>
            <a:ext cx="13195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RF frequency </a:t>
            </a:r>
            <a:r>
              <a:rPr lang="en-US" sz="1100" dirty="0"/>
              <a:t>[Hz]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966AEC-E23E-47AF-9C4A-FB2377B01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MEXP 2025 / Dual Isotope Beams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3D2BA2-9258-4259-AB7B-F012FE11CC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602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Experiment: Results</a:t>
            </a:r>
          </a:p>
        </p:txBody>
      </p: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62EEA944-7FAC-4E1B-B739-D9E89BC7AE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01.12.2025</a:t>
            </a:r>
            <a:endParaRPr lang="de-DE" dirty="0"/>
          </a:p>
        </p:txBody>
      </p:sp>
      <p:sp>
        <p:nvSpPr>
          <p:cNvPr id="56" name="Inhaltsplatzhalter 55">
            <a:extLst>
              <a:ext uri="{FF2B5EF4-FFF2-40B4-BE49-F238E27FC236}">
                <a16:creationId xmlns:a16="http://schemas.microsoft.com/office/drawing/2014/main" id="{C6C0E957-B83F-4698-A67B-C5D16B85D4BC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Simultaneous acceleration successful</a:t>
            </a:r>
          </a:p>
          <a:p>
            <a:pPr lvl="2"/>
            <a:r>
              <a:rPr lang="en-US" dirty="0"/>
              <a:t>About 1 – 2∙10</a:t>
            </a:r>
            <a:r>
              <a:rPr lang="en-US" baseline="30000" dirty="0"/>
              <a:t>7</a:t>
            </a:r>
            <a:r>
              <a:rPr lang="en-US" dirty="0"/>
              <a:t> particles per species</a:t>
            </a:r>
          </a:p>
          <a:p>
            <a:pPr lvl="2"/>
            <a:r>
              <a:rPr lang="en-US" dirty="0"/>
              <a:t>Transmission estimated to around 70%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to demonstrate there are two beams?</a:t>
            </a:r>
          </a:p>
          <a:p>
            <a:pPr lvl="1"/>
            <a:r>
              <a:rPr lang="en-US" dirty="0"/>
              <a:t>Dispersive separation with RF frequency shifts</a:t>
            </a:r>
          </a:p>
          <a:p>
            <a:pPr lvl="1"/>
            <a:r>
              <a:rPr lang="en-US" dirty="0"/>
              <a:t>Fe and Bi moved to inner and outer orbit</a:t>
            </a:r>
          </a:p>
          <a:p>
            <a:pPr lvl="1"/>
            <a:r>
              <a:rPr lang="en-US" dirty="0"/>
              <a:t>Fast extraction using kicker magnets</a:t>
            </a:r>
          </a:p>
          <a:p>
            <a:pPr lvl="1"/>
            <a:r>
              <a:rPr lang="en-US" dirty="0"/>
              <a:t>Observation of beam spots on screen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88D4360-7D27-4790-8FC6-1CA489B06FAF}"/>
              </a:ext>
            </a:extLst>
          </p:cNvPr>
          <p:cNvGrpSpPr/>
          <p:nvPr/>
        </p:nvGrpSpPr>
        <p:grpSpPr>
          <a:xfrm>
            <a:off x="274124" y="4924173"/>
            <a:ext cx="4038600" cy="1585369"/>
            <a:chOff x="4409534" y="1890965"/>
            <a:chExt cx="4038600" cy="1585369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39C399AA-14B7-473A-8C45-A680260F1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2678" y="2160560"/>
              <a:ext cx="1700450" cy="1124298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A28609B6-A5BF-4A80-B6A5-A330148AA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933" y="2156559"/>
              <a:ext cx="1664440" cy="1128299"/>
            </a:xfrm>
            <a:prstGeom prst="rect">
              <a:avLst/>
            </a:prstGeom>
          </p:spPr>
        </p:pic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7430DD0F-3F51-479E-BFE0-DC678B8E4B63}"/>
                </a:ext>
              </a:extLst>
            </p:cNvPr>
            <p:cNvSpPr txBox="1"/>
            <p:nvPr/>
          </p:nvSpPr>
          <p:spPr>
            <a:xfrm>
              <a:off x="5369297" y="3245502"/>
              <a:ext cx="6222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i="1" dirty="0"/>
                <a:t>time </a:t>
              </a:r>
              <a:r>
                <a:rPr lang="de-DE" sz="900" dirty="0"/>
                <a:t>[</a:t>
              </a:r>
              <a:r>
                <a:rPr lang="el-GR" sz="900" dirty="0"/>
                <a:t>μ</a:t>
              </a:r>
              <a:r>
                <a:rPr lang="en-US" sz="900" dirty="0"/>
                <a:t>s</a:t>
              </a:r>
              <a:r>
                <a:rPr lang="de-DE" sz="900" dirty="0"/>
                <a:t>]</a:t>
              </a:r>
              <a:endParaRPr lang="de-DE" sz="900" i="1" dirty="0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413194EE-DB90-4C58-879A-6D50AAFFD46C}"/>
                </a:ext>
              </a:extLst>
            </p:cNvPr>
            <p:cNvSpPr txBox="1"/>
            <p:nvPr/>
          </p:nvSpPr>
          <p:spPr>
            <a:xfrm>
              <a:off x="7156868" y="3232802"/>
              <a:ext cx="6222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i="1" dirty="0"/>
                <a:t>time </a:t>
              </a:r>
              <a:r>
                <a:rPr lang="de-DE" sz="900" dirty="0"/>
                <a:t>[</a:t>
              </a:r>
              <a:r>
                <a:rPr lang="el-GR" sz="900" dirty="0"/>
                <a:t>μ</a:t>
              </a:r>
              <a:r>
                <a:rPr lang="en-US" sz="900" dirty="0"/>
                <a:t>s</a:t>
              </a:r>
              <a:r>
                <a:rPr lang="de-DE" sz="900" dirty="0"/>
                <a:t>]</a:t>
              </a:r>
              <a:endParaRPr lang="de-DE" sz="900" i="1" dirty="0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F38C487D-55B1-49A7-AB7F-20F31336AAB9}"/>
                </a:ext>
              </a:extLst>
            </p:cNvPr>
            <p:cNvSpPr txBox="1"/>
            <p:nvPr/>
          </p:nvSpPr>
          <p:spPr>
            <a:xfrm rot="16200000">
              <a:off x="4055866" y="2598347"/>
              <a:ext cx="111440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i="1" dirty="0"/>
                <a:t>RF </a:t>
              </a:r>
              <a:r>
                <a:rPr lang="en-US" sz="900" i="1" dirty="0"/>
                <a:t>frequency</a:t>
              </a:r>
              <a:r>
                <a:rPr lang="de-DE" sz="900" i="1" dirty="0"/>
                <a:t> </a:t>
              </a:r>
              <a:r>
                <a:rPr lang="de-DE" sz="900" dirty="0"/>
                <a:t>[Hz]</a:t>
              </a:r>
              <a:endParaRPr lang="de-DE" sz="900" i="1" dirty="0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26F1D04-6279-4A9F-810A-3BD61E6174C2}"/>
                </a:ext>
              </a:extLst>
            </p:cNvPr>
            <p:cNvSpPr txBox="1"/>
            <p:nvPr/>
          </p:nvSpPr>
          <p:spPr>
            <a:xfrm>
              <a:off x="4409534" y="1890965"/>
              <a:ext cx="4038600" cy="26161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100" i="1" dirty="0"/>
                <a:t>Frequency offsets for Fe (left) and Bi (right)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285942EB-06B1-4420-AB68-E7022914C06A}"/>
              </a:ext>
            </a:extLst>
          </p:cNvPr>
          <p:cNvGrpSpPr/>
          <p:nvPr/>
        </p:nvGrpSpPr>
        <p:grpSpPr>
          <a:xfrm>
            <a:off x="4904346" y="4185221"/>
            <a:ext cx="3789280" cy="2377700"/>
            <a:chOff x="4825099" y="3942209"/>
            <a:chExt cx="3789280" cy="2377700"/>
          </a:xfrm>
        </p:grpSpPr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E2632615-1795-4A05-992F-B48AA5E69F02}"/>
                </a:ext>
              </a:extLst>
            </p:cNvPr>
            <p:cNvGrpSpPr/>
            <p:nvPr/>
          </p:nvGrpSpPr>
          <p:grpSpPr>
            <a:xfrm>
              <a:off x="4825099" y="4185209"/>
              <a:ext cx="3789280" cy="2134700"/>
              <a:chOff x="4825099" y="4185209"/>
              <a:chExt cx="3789280" cy="2134700"/>
            </a:xfrm>
          </p:grpSpPr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E99EB8A9-8CD3-4490-9616-C7E76A5C3B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26941" b="15755"/>
              <a:stretch/>
            </p:blipFill>
            <p:spPr>
              <a:xfrm>
                <a:off x="4825099" y="4185209"/>
                <a:ext cx="3789280" cy="1908000"/>
              </a:xfrm>
              <a:prstGeom prst="rect">
                <a:avLst/>
              </a:prstGeom>
            </p:spPr>
          </p:pic>
          <p:grpSp>
            <p:nvGrpSpPr>
              <p:cNvPr id="19" name="Gruppieren 18">
                <a:extLst>
                  <a:ext uri="{FF2B5EF4-FFF2-40B4-BE49-F238E27FC236}">
                    <a16:creationId xmlns:a16="http://schemas.microsoft.com/office/drawing/2014/main" id="{A754A6B4-BAEC-466D-9213-FA57FE0F6072}"/>
                  </a:ext>
                </a:extLst>
              </p:cNvPr>
              <p:cNvGrpSpPr/>
              <p:nvPr/>
            </p:nvGrpSpPr>
            <p:grpSpPr>
              <a:xfrm>
                <a:off x="4838700" y="6172288"/>
                <a:ext cx="1080000" cy="147621"/>
                <a:chOff x="4902200" y="6172288"/>
                <a:chExt cx="1080000" cy="147621"/>
              </a:xfrm>
            </p:grpSpPr>
            <p:cxnSp>
              <p:nvCxnSpPr>
                <p:cNvPr id="38" name="Gerader Verbinder 37">
                  <a:extLst>
                    <a:ext uri="{FF2B5EF4-FFF2-40B4-BE49-F238E27FC236}">
                      <a16:creationId xmlns:a16="http://schemas.microsoft.com/office/drawing/2014/main" id="{776E3E44-DBD7-4442-BFAD-434A351A88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02200" y="6172288"/>
                  <a:ext cx="108000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tailEnd type="stealth" w="med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feld 39">
                  <a:extLst>
                    <a:ext uri="{FF2B5EF4-FFF2-40B4-BE49-F238E27FC236}">
                      <a16:creationId xmlns:a16="http://schemas.microsoft.com/office/drawing/2014/main" id="{2BAAF7AD-92EF-40C0-BDC1-A71FE55DEA84}"/>
                    </a:ext>
                  </a:extLst>
                </p:cNvPr>
                <p:cNvSpPr txBox="1"/>
                <p:nvPr/>
              </p:nvSpPr>
              <p:spPr>
                <a:xfrm>
                  <a:off x="5163364" y="6181410"/>
                  <a:ext cx="807913" cy="138499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r"/>
                  <a:r>
                    <a:rPr lang="en-US" sz="900" dirty="0">
                      <a:solidFill>
                        <a:schemeClr val="bg1">
                          <a:lumMod val="50000"/>
                        </a:schemeClr>
                      </a:solidFill>
                      <a:cs typeface="Times New Roman" panose="02020603050405020304" pitchFamily="18" charset="0"/>
                    </a:rPr>
                    <a:t>radially outward</a:t>
                  </a:r>
                  <a:endParaRPr lang="de-DE" sz="1100" dirty="0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" name="Gruppieren 17">
                <a:extLst>
                  <a:ext uri="{FF2B5EF4-FFF2-40B4-BE49-F238E27FC236}">
                    <a16:creationId xmlns:a16="http://schemas.microsoft.com/office/drawing/2014/main" id="{309742F4-2414-4FDC-B1C3-FA5A5B22BEB9}"/>
                  </a:ext>
                </a:extLst>
              </p:cNvPr>
              <p:cNvGrpSpPr/>
              <p:nvPr/>
            </p:nvGrpSpPr>
            <p:grpSpPr>
              <a:xfrm>
                <a:off x="7534379" y="6168710"/>
                <a:ext cx="1080000" cy="138499"/>
                <a:chOff x="7534379" y="6168710"/>
                <a:chExt cx="1080000" cy="138499"/>
              </a:xfrm>
            </p:grpSpPr>
            <p:cxnSp>
              <p:nvCxnSpPr>
                <p:cNvPr id="39" name="Gerader Verbinder 38">
                  <a:extLst>
                    <a:ext uri="{FF2B5EF4-FFF2-40B4-BE49-F238E27FC236}">
                      <a16:creationId xmlns:a16="http://schemas.microsoft.com/office/drawing/2014/main" id="{3664D4EA-196F-4307-9668-B2BC714398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34379" y="6172288"/>
                  <a:ext cx="1080000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tailEnd type="stealth" w="med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feld 40">
                  <a:extLst>
                    <a:ext uri="{FF2B5EF4-FFF2-40B4-BE49-F238E27FC236}">
                      <a16:creationId xmlns:a16="http://schemas.microsoft.com/office/drawing/2014/main" id="{FABDC77D-24A4-4619-9AC5-785548137F8B}"/>
                    </a:ext>
                  </a:extLst>
                </p:cNvPr>
                <p:cNvSpPr txBox="1"/>
                <p:nvPr/>
              </p:nvSpPr>
              <p:spPr>
                <a:xfrm>
                  <a:off x="7726575" y="6168710"/>
                  <a:ext cx="737381" cy="138499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ctr"/>
                  <a:r>
                    <a:rPr lang="en-US" sz="900" dirty="0">
                      <a:solidFill>
                        <a:schemeClr val="bg1">
                          <a:lumMod val="50000"/>
                        </a:schemeClr>
                      </a:solidFill>
                      <a:cs typeface="Times New Roman" panose="02020603050405020304" pitchFamily="18" charset="0"/>
                    </a:rPr>
                    <a:t>radially inward</a:t>
                  </a:r>
                  <a:endParaRPr lang="de-DE" sz="1100" dirty="0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33C18913-ECC9-4FD9-ABA3-54ADF0499B9D}"/>
                  </a:ext>
                </a:extLst>
              </p:cNvPr>
              <p:cNvSpPr txBox="1"/>
              <p:nvPr/>
            </p:nvSpPr>
            <p:spPr>
              <a:xfrm>
                <a:off x="5207880" y="4447810"/>
                <a:ext cx="269356" cy="2517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vert="horz" wrap="none" lIns="54000" tIns="18000" rIns="54000" bIns="18000" rtlCol="0" anchor="t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</a:rPr>
                  <a:t>Bi</a:t>
                </a:r>
                <a:endParaRPr lang="de-DE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82FD5AB1-B2B9-4D0D-AA11-D4DEBC2FACA3}"/>
                  </a:ext>
                </a:extLst>
              </p:cNvPr>
              <p:cNvSpPr txBox="1"/>
              <p:nvPr/>
            </p:nvSpPr>
            <p:spPr>
              <a:xfrm>
                <a:off x="6371507" y="4567962"/>
                <a:ext cx="317445" cy="2517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vert="horz" wrap="none" lIns="54000" tIns="18000" rIns="54000" bIns="18000" rtlCol="0" anchor="t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</a:rPr>
                  <a:t>Fe</a:t>
                </a:r>
                <a:endParaRPr lang="de-DE" sz="1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4E18EEC7-0C25-48C0-A8C8-1006C5822DB3}"/>
                </a:ext>
              </a:extLst>
            </p:cNvPr>
            <p:cNvSpPr txBox="1"/>
            <p:nvPr/>
          </p:nvSpPr>
          <p:spPr>
            <a:xfrm>
              <a:off x="5293707" y="3942209"/>
              <a:ext cx="2852063" cy="2616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100" i="1" dirty="0"/>
                <a:t>Beam spots on screen at magnetic septum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668E29B-BF08-4A45-9E47-37B645ADD095}"/>
              </a:ext>
            </a:extLst>
          </p:cNvPr>
          <p:cNvGrpSpPr/>
          <p:nvPr/>
        </p:nvGrpSpPr>
        <p:grpSpPr>
          <a:xfrm>
            <a:off x="4802878" y="1537704"/>
            <a:ext cx="3907012" cy="2375257"/>
            <a:chOff x="4802878" y="1537704"/>
            <a:chExt cx="3907012" cy="2375257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2A1D1F0F-EF5B-40A2-B6A4-E46358824958}"/>
                </a:ext>
              </a:extLst>
            </p:cNvPr>
            <p:cNvGrpSpPr/>
            <p:nvPr/>
          </p:nvGrpSpPr>
          <p:grpSpPr>
            <a:xfrm>
              <a:off x="4802878" y="1715267"/>
              <a:ext cx="3907012" cy="2197694"/>
              <a:chOff x="4802878" y="1715267"/>
              <a:chExt cx="3907012" cy="2197694"/>
            </a:xfrm>
          </p:grpSpPr>
          <p:pic>
            <p:nvPicPr>
              <p:cNvPr id="4" name="Grafik 3">
                <a:extLst>
                  <a:ext uri="{FF2B5EF4-FFF2-40B4-BE49-F238E27FC236}">
                    <a16:creationId xmlns:a16="http://schemas.microsoft.com/office/drawing/2014/main" id="{0EBE2C2F-31A9-4046-B170-39F3148E14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02878" y="1715267"/>
                <a:ext cx="3907012" cy="2197694"/>
              </a:xfrm>
              <a:prstGeom prst="rect">
                <a:avLst/>
              </a:prstGeom>
            </p:spPr>
          </p:pic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4C449D3E-D759-4BA5-AFC1-201632292DCE}"/>
                  </a:ext>
                </a:extLst>
              </p:cNvPr>
              <p:cNvSpPr txBox="1"/>
              <p:nvPr/>
            </p:nvSpPr>
            <p:spPr>
              <a:xfrm>
                <a:off x="5273882" y="2588658"/>
                <a:ext cx="596317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900" dirty="0">
                    <a:solidFill>
                      <a:schemeClr val="accent2">
                        <a:lumMod val="75000"/>
                      </a:schemeClr>
                    </a:solidFill>
                  </a:rPr>
                  <a:t>Injection Fe</a:t>
                </a:r>
              </a:p>
            </p:txBody>
          </p:sp>
          <p:cxnSp>
            <p:nvCxnSpPr>
              <p:cNvPr id="35" name="Gerade Verbindung mit Pfeil 34">
                <a:extLst>
                  <a:ext uri="{FF2B5EF4-FFF2-40B4-BE49-F238E27FC236}">
                    <a16:creationId xmlns:a16="http://schemas.microsoft.com/office/drawing/2014/main" id="{EDBA731B-E399-49B2-9C8D-5B4A56DCFF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68184" y="2726854"/>
                <a:ext cx="0" cy="181158"/>
              </a:xfrm>
              <a:prstGeom prst="straightConnector1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14D85943-E790-437C-8F9B-76CFB351F5D7}"/>
                  </a:ext>
                </a:extLst>
              </p:cNvPr>
              <p:cNvSpPr txBox="1"/>
              <p:nvPr/>
            </p:nvSpPr>
            <p:spPr>
              <a:xfrm>
                <a:off x="6331481" y="2236217"/>
                <a:ext cx="564257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900" dirty="0">
                    <a:solidFill>
                      <a:schemeClr val="accent1">
                        <a:lumMod val="75000"/>
                      </a:schemeClr>
                    </a:solidFill>
                  </a:rPr>
                  <a:t>Injection Bi</a:t>
                </a:r>
              </a:p>
            </p:txBody>
          </p:sp>
          <p:cxnSp>
            <p:nvCxnSpPr>
              <p:cNvPr id="37" name="Gerade Verbindung mit Pfeil 36">
                <a:extLst>
                  <a:ext uri="{FF2B5EF4-FFF2-40B4-BE49-F238E27FC236}">
                    <a16:creationId xmlns:a16="http://schemas.microsoft.com/office/drawing/2014/main" id="{B99FB95D-09F4-4BBA-89F2-00210A85F5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25783" y="2374413"/>
                <a:ext cx="0" cy="181158"/>
              </a:xfrm>
              <a:prstGeom prst="straightConnector1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E0501E27-C6F9-4956-91C7-F1FE52CE00FA}"/>
                </a:ext>
              </a:extLst>
            </p:cNvPr>
            <p:cNvSpPr txBox="1"/>
            <p:nvPr/>
          </p:nvSpPr>
          <p:spPr>
            <a:xfrm>
              <a:off x="5739855" y="1537704"/>
              <a:ext cx="1972015" cy="2616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100" i="1" dirty="0"/>
                <a:t>Current on DCT during cycle</a:t>
              </a: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5FA0149-3E57-442B-9563-EA00071BB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MEXP 2025 / Dual Isotope Beams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7BF1D1-5E4A-411D-AAC9-36877E5973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4653957"/>
      </p:ext>
    </p:extLst>
  </p:cSld>
  <p:clrMapOvr>
    <a:masterClrMapping/>
  </p:clrMapOvr>
</p:sld>
</file>

<file path=ppt/theme/theme1.xml><?xml version="1.0" encoding="utf-8"?>
<a:theme xmlns:a="http://schemas.openxmlformats.org/drawingml/2006/main" name="gsi-folienmaster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1036</Words>
  <Application>Microsoft Office PowerPoint</Application>
  <PresentationFormat>Bildschirmpräsentation (4:3)</PresentationFormat>
  <Paragraphs>244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gsi-folienmaster</vt:lpstr>
      <vt:lpstr>Dual Isotope Beams from SIS18 </vt:lpstr>
      <vt:lpstr>Outline</vt:lpstr>
      <vt:lpstr>Motivation</vt:lpstr>
      <vt:lpstr>Dual Isotope Cycle: Idea</vt:lpstr>
      <vt:lpstr>Double MTI</vt:lpstr>
      <vt:lpstr>Extension of RF Model</vt:lpstr>
      <vt:lpstr>Cycle: Structure</vt:lpstr>
      <vt:lpstr>Cycle: RF</vt:lpstr>
      <vt:lpstr>Experiment: Results</vt:lpstr>
      <vt:lpstr>Experiment: Challenges</vt:lpstr>
      <vt:lpstr>Summary and Outlook</vt:lpstr>
      <vt:lpstr>Thanks for your attention!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Slow Extraction from SIS18</dc:title>
  <dc:creator>Ondreka, David Dr.</dc:creator>
  <cp:lastModifiedBy>Ondreka, David Dr.</cp:lastModifiedBy>
  <cp:revision>1509</cp:revision>
  <cp:lastPrinted>2025-10-27T15:58:23Z</cp:lastPrinted>
  <dcterms:created xsi:type="dcterms:W3CDTF">2016-02-22T15:04:17Z</dcterms:created>
  <dcterms:modified xsi:type="dcterms:W3CDTF">2025-12-01T09:30:13Z</dcterms:modified>
</cp:coreProperties>
</file>