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5" r:id="rId3"/>
    <p:sldId id="275" r:id="rId4"/>
    <p:sldId id="259" r:id="rId5"/>
    <p:sldId id="258" r:id="rId6"/>
    <p:sldId id="266" r:id="rId7"/>
    <p:sldId id="261" r:id="rId8"/>
    <p:sldId id="268" r:id="rId9"/>
    <p:sldId id="269" r:id="rId10"/>
    <p:sldId id="260" r:id="rId11"/>
    <p:sldId id="270" r:id="rId12"/>
    <p:sldId id="271" r:id="rId13"/>
    <p:sldId id="262" r:id="rId14"/>
    <p:sldId id="263" r:id="rId15"/>
    <p:sldId id="264" r:id="rId16"/>
    <p:sldId id="272" r:id="rId17"/>
    <p:sldId id="273" r:id="rId18"/>
    <p:sldId id="277" r:id="rId19"/>
    <p:sldId id="276" r:id="rId20"/>
    <p:sldId id="274" r:id="rId21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zyk, Lars Dr." initials="BLD" lastIdx="1" clrIdx="0">
    <p:extLst>
      <p:ext uri="{19B8F6BF-5375-455C-9EA6-DF929625EA0E}">
        <p15:presenceInfo xmlns:p15="http://schemas.microsoft.com/office/powerpoint/2012/main" userId="S-1-5-21-839522115-515967899-725345543-182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CC"/>
    <a:srgbClr val="009898"/>
    <a:srgbClr val="FF9900"/>
    <a:srgbClr val="950095"/>
    <a:srgbClr val="CC00FF"/>
    <a:srgbClr val="35FF00"/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5" autoAdjust="0"/>
  </p:normalViewPr>
  <p:slideViewPr>
    <p:cSldViewPr snapToGrid="0" snapToObjects="1">
      <p:cViewPr varScale="1">
        <p:scale>
          <a:sx n="107" d="100"/>
          <a:sy n="107" d="100"/>
        </p:scale>
        <p:origin x="78" y="6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30.11.2025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30.11.2025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832162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3085992"/>
            <a:ext cx="4303059" cy="584900"/>
          </a:xfrm>
        </p:spPr>
        <p:txBody>
          <a:bodyPr/>
          <a:lstStyle/>
          <a:p>
            <a:r>
              <a:rPr lang="de-DE" dirty="0"/>
              <a:t>Studies </a:t>
            </a:r>
            <a:r>
              <a:rPr lang="de-DE" dirty="0" err="1"/>
              <a:t>with</a:t>
            </a:r>
            <a:r>
              <a:rPr lang="de-DE" dirty="0"/>
              <a:t> U</a:t>
            </a:r>
            <a:r>
              <a:rPr lang="de-DE" baseline="30000" dirty="0"/>
              <a:t>28+</a:t>
            </a:r>
            <a:br>
              <a:rPr lang="de-DE" dirty="0"/>
            </a:br>
            <a:r>
              <a:rPr lang="de-DE" dirty="0"/>
              <a:t>Ultimate </a:t>
            </a:r>
            <a:r>
              <a:rPr lang="de-DE" dirty="0" err="1"/>
              <a:t>Intensities</a:t>
            </a:r>
            <a:r>
              <a:rPr lang="de-DE" dirty="0"/>
              <a:t> &amp; </a:t>
            </a:r>
            <a:r>
              <a:rPr lang="de-DE" dirty="0" err="1"/>
              <a:t>Cryoinserts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8" y="3635208"/>
            <a:ext cx="4303060" cy="531851"/>
          </a:xfrm>
        </p:spPr>
        <p:txBody>
          <a:bodyPr/>
          <a:lstStyle/>
          <a:p>
            <a:r>
              <a:rPr lang="de-DE" dirty="0" err="1"/>
              <a:t>L.Bozyk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Ionization loss behind </a:t>
            </a:r>
            <a:r>
              <a:rPr lang="en-US" dirty="0" err="1"/>
              <a:t>Cryoinserts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636" y="1088015"/>
            <a:ext cx="2702656" cy="3677689"/>
          </a:xfrm>
        </p:spPr>
        <p:txBody>
          <a:bodyPr/>
          <a:lstStyle/>
          <a:p>
            <a:r>
              <a:rPr lang="en-US" dirty="0"/>
              <a:t>All collimators can measure incident ions</a:t>
            </a:r>
          </a:p>
          <a:p>
            <a:r>
              <a:rPr lang="en-US" dirty="0"/>
              <a:t>Collimator-current in S02 normalized to actual beam intensity is proportional to rest gas pressure in S01</a:t>
            </a:r>
          </a:p>
          <a:p>
            <a:r>
              <a:rPr lang="en-US" dirty="0"/>
              <a:t>Color represents temperature of </a:t>
            </a:r>
            <a:r>
              <a:rPr lang="en-US" dirty="0" err="1"/>
              <a:t>cryoinserts</a:t>
            </a:r>
            <a:endParaRPr lang="en-US" dirty="0"/>
          </a:p>
          <a:p>
            <a:r>
              <a:rPr lang="en-US" dirty="0"/>
              <a:t>Decrease of charge exchange with falling temperature visible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1333" y="633349"/>
            <a:ext cx="6331940" cy="433350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146190"/>
            <a:ext cx="3110420" cy="58142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749785" y="903349"/>
            <a:ext cx="59503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S01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315349" y="903349"/>
            <a:ext cx="59503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S02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394059" y="1883460"/>
            <a:ext cx="1221809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 err="1"/>
              <a:t>Cryoinserts</a:t>
            </a:r>
            <a:endParaRPr lang="en-US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6853399" y="1894837"/>
            <a:ext cx="1439818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/>
              <a:t>Measurement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6004963" y="1727612"/>
            <a:ext cx="40201" cy="1672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7501689" y="1727613"/>
            <a:ext cx="1" cy="189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6518566" y="2222014"/>
            <a:ext cx="983123" cy="5780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D9B93D3-20C2-4F8C-96F1-D584EC55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31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80E5A-E793-40B5-9210-9EF43FCEA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Ionization Dynamics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2D6FFE-0544-4388-8E1F-5036100F2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Normalize Dynamic = {(Max. value) – (Min. value)} / initial beam intensity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7F00A26-1E10-4F1E-860D-E26CB6F294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7092" y="1607035"/>
            <a:ext cx="4863253" cy="332792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ADF4180-1211-423E-8557-CC83822F66D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2670" y="1607035"/>
            <a:ext cx="4863253" cy="3327926"/>
          </a:xfrm>
          <a:prstGeom prst="rect">
            <a:avLst/>
          </a:prstGeom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2B46289-0A76-4502-9F77-5D7F8AD2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7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4B8C2-3EFA-476D-94D7-BCD8C63F3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 between Electron Capture and Electron Loss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B2FC87-1E1B-4B9D-8079-A2C621867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5"/>
            <a:ext cx="3509298" cy="3677689"/>
          </a:xfrm>
        </p:spPr>
        <p:txBody>
          <a:bodyPr/>
          <a:lstStyle/>
          <a:p>
            <a:r>
              <a:rPr lang="en-US" dirty="0"/>
              <a:t>SIS18 is equipped with collimators on both sides</a:t>
            </a:r>
          </a:p>
          <a:p>
            <a:r>
              <a:rPr lang="en-US" dirty="0"/>
              <a:t>Electron Loss: Inside</a:t>
            </a:r>
          </a:p>
          <a:p>
            <a:r>
              <a:rPr lang="en-US" dirty="0"/>
              <a:t>Electron Capture: Outside</a:t>
            </a:r>
          </a:p>
          <a:p>
            <a:r>
              <a:rPr lang="en-US" dirty="0"/>
              <a:t>Different processes </a:t>
            </a:r>
            <a:br>
              <a:rPr lang="en-US" dirty="0"/>
            </a:br>
            <a:r>
              <a:rPr lang="en-US" dirty="0"/>
              <a:t>of atomic physics</a:t>
            </a:r>
          </a:p>
          <a:p>
            <a:r>
              <a:rPr lang="en-US" dirty="0"/>
              <a:t>Ratio depends on residual gas composition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DEB46EC-F58D-470D-8587-539F51C6F5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1465" y="882958"/>
            <a:ext cx="5527040" cy="40389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A6BD026-8AE9-4C6B-A3DF-61F18110D6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546" y="3492547"/>
            <a:ext cx="2262293" cy="153239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3D8E866-1174-413F-8848-6D751F988B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1327" y="3492080"/>
            <a:ext cx="2268025" cy="1532398"/>
          </a:xfrm>
          <a:prstGeom prst="rect">
            <a:avLst/>
          </a:prstGeom>
        </p:spPr>
      </p:pic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7D7AAD5-E465-4B1D-9C62-C3A9A532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949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Extracted vs. Injected Numbers of Particles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635" y="1088015"/>
            <a:ext cx="3416165" cy="3677689"/>
          </a:xfrm>
        </p:spPr>
        <p:txBody>
          <a:bodyPr/>
          <a:lstStyle/>
          <a:p>
            <a:r>
              <a:rPr lang="en-US" dirty="0"/>
              <a:t>Due to dynamic vacuum effects the number of extracted particles does not scale linear with the number of injected particles</a:t>
            </a:r>
          </a:p>
          <a:p>
            <a:r>
              <a:rPr lang="en-US" dirty="0"/>
              <a:t>Less ramping rate means higher nonlinearity</a:t>
            </a:r>
          </a:p>
          <a:p>
            <a:r>
              <a:rPr lang="en-US" dirty="0"/>
              <a:t>Cold </a:t>
            </a:r>
            <a:r>
              <a:rPr lang="en-US" dirty="0" err="1"/>
              <a:t>cryoinserts</a:t>
            </a:r>
            <a:r>
              <a:rPr lang="en-US" dirty="0"/>
              <a:t> slightly increase the total intensity</a:t>
            </a:r>
          </a:p>
          <a:p>
            <a:r>
              <a:rPr lang="en-US" dirty="0"/>
              <a:t>1e10 </a:t>
            </a:r>
            <a:r>
              <a:rPr lang="en-US" dirty="0" err="1"/>
              <a:t>ppp</a:t>
            </a:r>
            <a:r>
              <a:rPr lang="en-US" dirty="0"/>
              <a:t> is not enough for this analysis, therefore intensity optimization was necessary during beam time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945658"/>
            <a:ext cx="5800346" cy="4010299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6CA1BF-5D83-464F-A11C-D0E6E362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160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Extracted vs. Injected Numbers of Particles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635" y="1088015"/>
            <a:ext cx="3312256" cy="3677689"/>
          </a:xfrm>
        </p:spPr>
        <p:txBody>
          <a:bodyPr/>
          <a:lstStyle/>
          <a:p>
            <a:r>
              <a:rPr lang="en-US" dirty="0"/>
              <a:t>Comparison with record intensity from 2023</a:t>
            </a:r>
          </a:p>
          <a:p>
            <a:r>
              <a:rPr lang="en-US" dirty="0"/>
              <a:t>Ramping rate: 9 T/s</a:t>
            </a:r>
          </a:p>
          <a:p>
            <a:r>
              <a:rPr lang="en-US" dirty="0"/>
              <a:t>This year, the machine settings and overall vacuum was slightly better than 2023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5397" y="899867"/>
            <a:ext cx="5648603" cy="3865837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CE477A-7253-4097-8FC6-9A51EA3B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254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 of Ramping Rate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635" y="1088015"/>
            <a:ext cx="3256838" cy="3677689"/>
          </a:xfrm>
        </p:spPr>
        <p:txBody>
          <a:bodyPr/>
          <a:lstStyle/>
          <a:p>
            <a:r>
              <a:rPr lang="en-US" dirty="0"/>
              <a:t>Dependency of number of extracted particles on the ramping rate</a:t>
            </a:r>
          </a:p>
          <a:p>
            <a:r>
              <a:rPr lang="en-US" dirty="0"/>
              <a:t>Cold </a:t>
            </a:r>
            <a:r>
              <a:rPr lang="en-US" dirty="0" err="1"/>
              <a:t>cryoinserts</a:t>
            </a:r>
            <a:r>
              <a:rPr lang="en-US" dirty="0"/>
              <a:t> slightly improve the transmission </a:t>
            </a:r>
          </a:p>
          <a:p>
            <a:r>
              <a:rPr lang="en-US" dirty="0"/>
              <a:t>Comparison with 2023 data (restricted to 2025 intensities) again show better performance this year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4308" y="893618"/>
            <a:ext cx="5911769" cy="4045945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525246-5905-44CE-9A4D-314093D7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8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7B6E6-C287-4F9D-8210-73536971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Outlook: Simulation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D44160-F1E4-431F-A7C6-56B7402FB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5" y="1088015"/>
            <a:ext cx="1951432" cy="36776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New adaptions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StrahlSim</a:t>
            </a:r>
            <a:r>
              <a:rPr lang="en-US" dirty="0"/>
              <a:t>:</a:t>
            </a:r>
          </a:p>
          <a:p>
            <a:r>
              <a:rPr lang="en-US" dirty="0"/>
              <a:t>Display Measured values</a:t>
            </a:r>
          </a:p>
          <a:p>
            <a:r>
              <a:rPr lang="en-US" dirty="0"/>
              <a:t>Calculate N2-equivalent</a:t>
            </a:r>
          </a:p>
          <a:p>
            <a:r>
              <a:rPr lang="en-US" dirty="0"/>
              <a:t>Add leak list</a:t>
            </a:r>
          </a:p>
          <a:p>
            <a:r>
              <a:rPr lang="en-US" dirty="0"/>
              <a:t>Ageing of NEG-surfaces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Reproduce measured values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1D8A88E-D564-4E37-A76A-E5FA7A50CB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4611" y="944578"/>
            <a:ext cx="7383645" cy="4017055"/>
          </a:xfrm>
          <a:prstGeom prst="rect">
            <a:avLst/>
          </a:prstGeom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1B1BE7F-2B37-43C6-83A1-AE3DA08E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902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A39146-572A-4013-8E2B-EF1156606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Outlook: Simulation of Lifetime and Stored Beams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B009ED-6039-47D7-9A26-63D3FA629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688A695-C636-4891-8B94-5BF5A0664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3" y="2890084"/>
            <a:ext cx="2726614" cy="186594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87DDF13-8C93-40AA-9094-A59A2E4EF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6" y="1024261"/>
            <a:ext cx="2726614" cy="186582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F0D8919-1232-40D9-8F2B-5D026C7CC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352" y="1043844"/>
            <a:ext cx="2728661" cy="188648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39C5D35-6186-44FC-96C1-DB38351143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9352" y="2930326"/>
            <a:ext cx="2726614" cy="186582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DF126E3-EDF6-405C-AA3E-7F92F9ED4D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1007" y="1043844"/>
            <a:ext cx="2785422" cy="190606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69324B4-5EE5-4104-94D7-64795ECF2D4A}"/>
              </a:ext>
            </a:extLst>
          </p:cNvPr>
          <p:cNvSpPr txBox="1"/>
          <p:nvPr/>
        </p:nvSpPr>
        <p:spPr>
          <a:xfrm>
            <a:off x="5712665" y="3285066"/>
            <a:ext cx="2428870" cy="120032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Goal: Detailed </a:t>
            </a:r>
            <a:br>
              <a:rPr lang="en-US" dirty="0"/>
            </a:br>
            <a:r>
              <a:rPr lang="en-US" dirty="0"/>
              <a:t>Simulation of </a:t>
            </a:r>
          </a:p>
          <a:p>
            <a:pPr algn="l"/>
            <a:r>
              <a:rPr lang="en-US" dirty="0"/>
              <a:t>- Stored </a:t>
            </a:r>
            <a:r>
              <a:rPr lang="en-US" dirty="0" err="1"/>
              <a:t>bams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Cryoinsert</a:t>
            </a:r>
            <a:r>
              <a:rPr lang="en-US" dirty="0"/>
              <a:t>-cooldown</a:t>
            </a:r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1EAA6A5A-D1AC-4609-AAFE-99B5550B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9310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CDA5E3-021E-4E8C-94D9-31C87E320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Intensity </a:t>
            </a:r>
            <a:r>
              <a:rPr lang="en-US" dirty="0" err="1"/>
              <a:t>Beakdown</a:t>
            </a:r>
            <a:r>
              <a:rPr lang="en-US" dirty="0"/>
              <a:t> induced by Dynamic Vacuum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292072-AE8F-44FD-8014-81434E4E0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15F506-22EC-4F70-96F7-B0BB09DB7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18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6553B94-CBE7-49A5-9788-24D0CE86B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015"/>
            <a:ext cx="5536822" cy="378775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1CEA3EA-FC20-48CC-9C70-32D7A95730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2289" y="3266966"/>
            <a:ext cx="2605952" cy="178326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2D2854A-0FB5-4586-AF70-25CD88C6432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6629" y="730790"/>
            <a:ext cx="3717371" cy="254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02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E989B-D91C-4A6F-968B-6B1F0579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Spontaneous Losses during Storage?!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B4EB7C-88DD-44BE-8FFF-EAD524EA4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EFC7A8-76AD-4EC0-B2E7-72937A1EF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19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33195C-2296-4EBF-90B0-EA516249F9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34561"/>
            <a:ext cx="4034118" cy="199229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7BBDABF-C5C3-4F42-BE9C-31B1480D45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926859"/>
            <a:ext cx="4034118" cy="199046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27F79F9-057F-4350-8273-5DD519EFA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5081"/>
            <a:ext cx="3833891" cy="264977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7D9F10E-BC3C-4520-8ABD-A43AF0F58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337" y="934561"/>
            <a:ext cx="2466113" cy="17044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672E317-5597-4B2E-ABDF-2A86FEC3ED1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1757" y="907763"/>
            <a:ext cx="2407576" cy="16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5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C6F4E-7D9D-483B-8966-AECCF666A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28CA0-A241-4C2B-89D0-4E2EBAC90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U28+</a:t>
            </a:r>
          </a:p>
          <a:p>
            <a:pPr lvl="1"/>
            <a:r>
              <a:rPr lang="en-US" dirty="0"/>
              <a:t>Intensities</a:t>
            </a:r>
          </a:p>
          <a:p>
            <a:pPr lvl="1"/>
            <a:r>
              <a:rPr lang="en-US" dirty="0" err="1"/>
              <a:t>Liefetime</a:t>
            </a:r>
            <a:endParaRPr lang="en-US" dirty="0"/>
          </a:p>
          <a:p>
            <a:r>
              <a:rPr lang="en-US" dirty="0" err="1"/>
              <a:t>Cryoinserts</a:t>
            </a:r>
            <a:endParaRPr lang="en-US" dirty="0"/>
          </a:p>
          <a:p>
            <a:pPr lvl="1"/>
            <a:r>
              <a:rPr lang="en-US" dirty="0"/>
              <a:t>Collimator currents</a:t>
            </a:r>
          </a:p>
          <a:p>
            <a:pPr lvl="1"/>
            <a:r>
              <a:rPr lang="en-US" dirty="0"/>
              <a:t>Transmission</a:t>
            </a:r>
          </a:p>
          <a:p>
            <a:pPr lvl="1"/>
            <a:r>
              <a:rPr lang="en-US" dirty="0"/>
              <a:t>Intensities</a:t>
            </a:r>
          </a:p>
          <a:p>
            <a:r>
              <a:rPr lang="en-US" dirty="0"/>
              <a:t>Simulation</a:t>
            </a:r>
          </a:p>
          <a:p>
            <a:pPr lvl="1"/>
            <a:r>
              <a:rPr lang="en-US" dirty="0"/>
              <a:t>Improvements</a:t>
            </a:r>
          </a:p>
          <a:p>
            <a:r>
              <a:rPr lang="en-US" dirty="0"/>
              <a:t>Summary &amp; Outlook</a:t>
            </a:r>
          </a:p>
          <a:p>
            <a:pPr lvl="1"/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147E15-0B4C-4E83-AD5B-7E93C3F8E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573" y="1022773"/>
            <a:ext cx="4082995" cy="3716746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C5013A-2FBF-4C69-B8DF-349CDF05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4487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D978A-B8C7-41F9-87A4-C63D6A85B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66FE3F6-483B-4E9F-A930-E5EBA12041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21" y="2989767"/>
            <a:ext cx="2994525" cy="204941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9E3C922-C2B6-4A10-9162-5539B14023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460" y="865153"/>
            <a:ext cx="3072586" cy="210284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BCB85F4-A80F-47F4-97B3-1128F12BCE2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0839" y="843380"/>
            <a:ext cx="2790116" cy="1909522"/>
          </a:xfrm>
          <a:prstGeom prst="rect">
            <a:avLst/>
          </a:prstGeo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CBC5CD2-80C6-4653-A482-E644A6C3A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4038" y="3250464"/>
            <a:ext cx="2808618" cy="152802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43B4DE6-1267-41B4-8998-065BC2D3C45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1992" y="2834611"/>
            <a:ext cx="2811548" cy="19438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74CE74E-F245-4D19-A02C-4B58B7A91B5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0955" y="821065"/>
            <a:ext cx="3126224" cy="2139551"/>
          </a:xfrm>
          <a:prstGeom prst="rect">
            <a:avLst/>
          </a:prstGeom>
        </p:spPr>
      </p:pic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F925764-5136-486E-8952-36B141F9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88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Maximum </a:t>
            </a:r>
            <a:r>
              <a:rPr lang="de-DE" dirty="0" err="1"/>
              <a:t>Intensity</a:t>
            </a:r>
            <a:r>
              <a:rPr lang="de-DE" dirty="0"/>
              <a:t> U</a:t>
            </a:r>
            <a:r>
              <a:rPr lang="de-DE" baseline="30000" dirty="0"/>
              <a:t>28+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6483F97-2AFB-4A39-BC0D-654F332305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3046" y="828000"/>
            <a:ext cx="5989540" cy="414030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6A3DF75-944A-4314-9AC7-F3DDD8D906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3046" y="828000"/>
            <a:ext cx="5989540" cy="414030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99AB9845-9E96-4FA4-9CB3-C722F79B5F0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3046" y="828000"/>
            <a:ext cx="5989540" cy="4140301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B8E7647-8F70-48DA-B499-FC3EF758A8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3046" y="828000"/>
            <a:ext cx="5989540" cy="414030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F0EB285-EA6E-4AC7-A5F6-D13732B3F32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3046" y="828000"/>
            <a:ext cx="5989540" cy="4140301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A5675CD7-98BE-4D7B-9DC0-CB60AC76569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3046" y="828000"/>
            <a:ext cx="5989540" cy="414030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626B87F-F9BF-4EC5-AE21-1503D2B5207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3046" y="828000"/>
            <a:ext cx="5989540" cy="4140301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C5C2E269-61BE-4B7C-AF37-69CF44125D0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3046" y="828000"/>
            <a:ext cx="5989540" cy="4140301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B1745976-7131-4A39-BD7A-874ABFACC05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3046" y="828000"/>
            <a:ext cx="5989540" cy="4140301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E7137AA8-6C19-458D-B4F2-15759194568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6790" y="828000"/>
            <a:ext cx="5989540" cy="4140301"/>
          </a:xfrm>
          <a:prstGeom prst="rect">
            <a:avLst/>
          </a:prstGeom>
        </p:spPr>
      </p:pic>
      <p:sp>
        <p:nvSpPr>
          <p:cNvPr id="36" name="Ellipse 35">
            <a:extLst>
              <a:ext uri="{FF2B5EF4-FFF2-40B4-BE49-F238E27FC236}">
                <a16:creationId xmlns:a16="http://schemas.microsoft.com/office/drawing/2014/main" id="{C24C2B68-3116-4369-B2AF-8C7E00A659F4}"/>
              </a:ext>
            </a:extLst>
          </p:cNvPr>
          <p:cNvSpPr/>
          <p:nvPr/>
        </p:nvSpPr>
        <p:spPr>
          <a:xfrm rot="337910">
            <a:off x="1960701" y="2817419"/>
            <a:ext cx="2969665" cy="3638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oliennummernplatzhalter 36">
            <a:extLst>
              <a:ext uri="{FF2B5EF4-FFF2-40B4-BE49-F238E27FC236}">
                <a16:creationId xmlns:a16="http://schemas.microsoft.com/office/drawing/2014/main" id="{04C6636E-1C7D-42D2-BBFF-00F58528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14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Lifetime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3356" y="821065"/>
            <a:ext cx="5968733" cy="408493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 rot="21128627">
            <a:off x="2018717" y="2341996"/>
            <a:ext cx="4179858" cy="3384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42D6AE-8A91-477C-A95D-2EDDAACA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57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Beam Lifetime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433" y="821065"/>
            <a:ext cx="5994537" cy="4102590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C006D7-AD9B-44D9-A8F8-BA41A93E7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82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15975F-9005-40B6-8294-053A58808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Cryoinserts</a:t>
            </a:r>
            <a:r>
              <a:rPr lang="en-US" dirty="0"/>
              <a:t>-Results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8EF372-2243-46F2-89EC-38AF9C2AD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Lifetime, incl. disruption </a:t>
            </a:r>
          </a:p>
          <a:p>
            <a:r>
              <a:rPr lang="en-US" dirty="0"/>
              <a:t>Collimator currents </a:t>
            </a:r>
            <a:br>
              <a:rPr lang="en-US" dirty="0"/>
            </a:br>
            <a:r>
              <a:rPr lang="en-US" dirty="0"/>
              <a:t>during beam storage</a:t>
            </a:r>
          </a:p>
          <a:p>
            <a:r>
              <a:rPr lang="en-US" dirty="0"/>
              <a:t>Beam-intensity</a:t>
            </a:r>
          </a:p>
          <a:p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2585F36-FD03-4F93-B1E2-836565DD3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06" y="961360"/>
            <a:ext cx="4292967" cy="390788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E267900-7843-4541-818D-73C3F1992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89" y="2622023"/>
            <a:ext cx="3896606" cy="2247221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D917D8-861C-4A71-A776-014A255FE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09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1ACB1D4C-B76B-485F-918E-939B0FBC2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en-GB" smtClean="0"/>
              <a:pPr/>
              <a:t>7</a:t>
            </a:fld>
            <a:endParaRPr lang="en-GB" noProof="0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Cryoinserts</a:t>
            </a:r>
            <a:r>
              <a:rPr lang="de-DE" dirty="0"/>
              <a:t> in SIS18 – </a:t>
            </a:r>
            <a:r>
              <a:rPr lang="de-DE" dirty="0" err="1"/>
              <a:t>Static</a:t>
            </a:r>
            <a:r>
              <a:rPr lang="de-DE" dirty="0"/>
              <a:t> </a:t>
            </a:r>
            <a:r>
              <a:rPr lang="de-DE" dirty="0" err="1"/>
              <a:t>Vacuum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568" y="990600"/>
            <a:ext cx="3002476" cy="389673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9977" y="958497"/>
            <a:ext cx="5689428" cy="3893255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94828" y="4794998"/>
            <a:ext cx="68580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750" dirty="0">
                <a:latin typeface="Arial Unicode MS" panose="020B0604020202020204" pitchFamily="34" charset="-128"/>
              </a:rPr>
              <a:t>L. </a:t>
            </a:r>
            <a:r>
              <a:rPr lang="de-DE" altLang="de-DE" sz="750" dirty="0" err="1">
                <a:latin typeface="Arial Unicode MS" panose="020B0604020202020204" pitchFamily="34" charset="-128"/>
              </a:rPr>
              <a:t>Bozyk</a:t>
            </a:r>
            <a:r>
              <a:rPr lang="de-DE" altLang="de-DE" sz="750" dirty="0">
                <a:latin typeface="Arial Unicode MS" panose="020B0604020202020204" pitchFamily="34" charset="-128"/>
              </a:rPr>
              <a:t> </a:t>
            </a:r>
            <a:r>
              <a:rPr lang="de-DE" altLang="de-DE" sz="750" dirty="0" err="1">
                <a:latin typeface="Arial Unicode MS" panose="020B0604020202020204" pitchFamily="34" charset="-128"/>
              </a:rPr>
              <a:t>and</a:t>
            </a:r>
            <a:r>
              <a:rPr lang="de-DE" altLang="de-DE" sz="750" dirty="0">
                <a:latin typeface="Arial Unicode MS" panose="020B0604020202020204" pitchFamily="34" charset="-128"/>
              </a:rPr>
              <a:t> P. </a:t>
            </a:r>
            <a:r>
              <a:rPr lang="de-DE" altLang="de-DE" sz="750" dirty="0" err="1">
                <a:latin typeface="Arial Unicode MS" panose="020B0604020202020204" pitchFamily="34" charset="-128"/>
              </a:rPr>
              <a:t>Spiller</a:t>
            </a:r>
            <a:r>
              <a:rPr lang="de-DE" altLang="de-DE" sz="750" dirty="0">
                <a:latin typeface="Arial Unicode MS" panose="020B0604020202020204" pitchFamily="34" charset="-128"/>
              </a:rPr>
              <a:t>, “</a:t>
            </a:r>
            <a:r>
              <a:rPr lang="de-DE" altLang="de-DE" sz="750" dirty="0" err="1">
                <a:latin typeface="Arial Unicode MS" panose="020B0604020202020204" pitchFamily="34" charset="-128"/>
              </a:rPr>
              <a:t>Cryogenic</a:t>
            </a:r>
            <a:r>
              <a:rPr lang="de-DE" altLang="de-DE" sz="750" dirty="0">
                <a:latin typeface="Arial Unicode MS" panose="020B0604020202020204" pitchFamily="34" charset="-128"/>
              </a:rPr>
              <a:t> </a:t>
            </a:r>
            <a:r>
              <a:rPr lang="de-DE" altLang="de-DE" sz="750" dirty="0" err="1">
                <a:latin typeface="Arial Unicode MS" panose="020B0604020202020204" pitchFamily="34" charset="-128"/>
              </a:rPr>
              <a:t>inserts</a:t>
            </a:r>
            <a:r>
              <a:rPr lang="de-DE" altLang="de-DE" sz="750" dirty="0">
                <a:latin typeface="Arial Unicode MS" panose="020B0604020202020204" pitchFamily="34" charset="-128"/>
              </a:rPr>
              <a:t> in </a:t>
            </a:r>
            <a:r>
              <a:rPr lang="de-DE" altLang="de-DE" sz="750" dirty="0" err="1">
                <a:latin typeface="Arial Unicode MS" panose="020B0604020202020204" pitchFamily="34" charset="-128"/>
              </a:rPr>
              <a:t>the</a:t>
            </a:r>
            <a:r>
              <a:rPr lang="de-DE" altLang="de-DE" sz="750" dirty="0">
                <a:latin typeface="Arial Unicode MS" panose="020B0604020202020204" pitchFamily="34" charset="-128"/>
              </a:rPr>
              <a:t> </a:t>
            </a:r>
            <a:r>
              <a:rPr lang="de-DE" altLang="de-DE" sz="750" dirty="0" err="1">
                <a:latin typeface="Arial Unicode MS" panose="020B0604020202020204" pitchFamily="34" charset="-128"/>
              </a:rPr>
              <a:t>room</a:t>
            </a:r>
            <a:r>
              <a:rPr lang="de-DE" altLang="de-DE" sz="750" dirty="0">
                <a:latin typeface="Arial Unicode MS" panose="020B0604020202020204" pitchFamily="34" charset="-128"/>
              </a:rPr>
              <a:t> </a:t>
            </a:r>
            <a:r>
              <a:rPr lang="de-DE" altLang="de-DE" sz="750" dirty="0" err="1">
                <a:latin typeface="Arial Unicode MS" panose="020B0604020202020204" pitchFamily="34" charset="-128"/>
              </a:rPr>
              <a:t>temperature</a:t>
            </a:r>
            <a:r>
              <a:rPr lang="de-DE" altLang="de-DE" sz="750" dirty="0">
                <a:latin typeface="Arial Unicode MS" panose="020B0604020202020204" pitchFamily="34" charset="-128"/>
              </a:rPr>
              <a:t> </a:t>
            </a:r>
            <a:r>
              <a:rPr lang="de-DE" altLang="de-DE" sz="750" dirty="0" err="1">
                <a:latin typeface="Arial Unicode MS" panose="020B0604020202020204" pitchFamily="34" charset="-128"/>
              </a:rPr>
              <a:t>synchrotron</a:t>
            </a:r>
            <a:r>
              <a:rPr lang="de-DE" altLang="de-DE" sz="750" dirty="0">
                <a:latin typeface="Arial Unicode MS" panose="020B0604020202020204" pitchFamily="34" charset="-128"/>
              </a:rPr>
              <a:t> SIS18 at GSI”, </a:t>
            </a:r>
            <a:r>
              <a:rPr lang="de-DE" altLang="de-DE" sz="750" dirty="0" err="1">
                <a:latin typeface="Arial Unicode MS" panose="020B0604020202020204" pitchFamily="34" charset="-128"/>
              </a:rPr>
              <a:t>presented</a:t>
            </a:r>
            <a:r>
              <a:rPr lang="de-DE" altLang="de-DE" sz="750" dirty="0">
                <a:latin typeface="Arial Unicode MS" panose="020B0604020202020204" pitchFamily="34" charset="-128"/>
              </a:rPr>
              <a:t> at </a:t>
            </a:r>
            <a:r>
              <a:rPr lang="de-DE" altLang="de-DE" sz="750" dirty="0" err="1">
                <a:latin typeface="Arial Unicode MS" panose="020B0604020202020204" pitchFamily="34" charset="-128"/>
              </a:rPr>
              <a:t>the</a:t>
            </a:r>
            <a:r>
              <a:rPr lang="de-DE" altLang="de-DE" sz="750" dirty="0">
                <a:latin typeface="Arial Unicode MS" panose="020B0604020202020204" pitchFamily="34" charset="-128"/>
              </a:rPr>
              <a:t> IPAC'25, Taipei, Taiwan, Jun. 2025, THPS058</a:t>
            </a:r>
            <a:endParaRPr lang="de-DE" altLang="de-DE" sz="13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97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BD0F8-ADA6-4DC5-A617-FFB16F1A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Lifetime @ 11.4 MeV during cooldown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C0F0F8-AE0E-4DD0-A950-46845C042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4362826"/>
            <a:ext cx="8420176" cy="670560"/>
          </a:xfrm>
        </p:spPr>
        <p:txBody>
          <a:bodyPr/>
          <a:lstStyle/>
          <a:p>
            <a:r>
              <a:rPr lang="en-US" sz="1400" dirty="0"/>
              <a:t>Lifetime was measured alternating to high intensity storage cycles</a:t>
            </a:r>
          </a:p>
          <a:p>
            <a:r>
              <a:rPr lang="en-US" sz="1400" dirty="0"/>
              <a:t>Cooldown 2 had ~3 times the intensity of cooldown 1, therefore lower lifetimes were measured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460802F-47B6-465B-B6A8-EA4744C21E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81106"/>
            <a:ext cx="9144000" cy="3325091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5DBF31-58D5-476E-9E03-9DB8C9A02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27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F53FE3-A448-4533-89C9-06CDE93D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Livetime</a:t>
            </a:r>
            <a:r>
              <a:rPr lang="en-US" dirty="0"/>
              <a:t> during Valve-movement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5C8C07-AE6B-4B30-AAEE-94F3082DE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5"/>
            <a:ext cx="3218045" cy="3677689"/>
          </a:xfrm>
        </p:spPr>
        <p:txBody>
          <a:bodyPr/>
          <a:lstStyle/>
          <a:p>
            <a:r>
              <a:rPr lang="en-US" dirty="0"/>
              <a:t>S01VV1T: Valve directly next to </a:t>
            </a:r>
            <a:r>
              <a:rPr lang="en-US" dirty="0" err="1"/>
              <a:t>cryoinserts</a:t>
            </a:r>
            <a:endParaRPr lang="en-US" dirty="0"/>
          </a:p>
          <a:p>
            <a:r>
              <a:rPr lang="en-US" dirty="0"/>
              <a:t>Valve movement creates pressure bump</a:t>
            </a:r>
          </a:p>
          <a:p>
            <a:r>
              <a:rPr lang="en-US" dirty="0"/>
              <a:t>Time for </a:t>
            </a:r>
            <a:r>
              <a:rPr lang="en-US" dirty="0" err="1"/>
              <a:t>pumpdown</a:t>
            </a:r>
            <a:r>
              <a:rPr lang="en-US" dirty="0"/>
              <a:t> of pressure bump decreases with decreasing temperature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66C63A8-E0DC-4872-890A-3537B88579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0901" y="857081"/>
            <a:ext cx="5723099" cy="4139555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B9AE49-EC6F-4E56-B397-AE01B951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579031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si-folienmaster_2019_50Jahre_16zu9" id="{80228A31-CB38-8C45-BA44-B2C6B2F0FBFF}" vid="{EEE01115-FCFC-4442-9D97-3CF7E176002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gsi-folienmaster_2019_16zu9</Template>
  <TotalTime>0</TotalTime>
  <Words>448</Words>
  <Application>Microsoft Office PowerPoint</Application>
  <PresentationFormat>Bildschirmpräsentation (16:9)</PresentationFormat>
  <Paragraphs>91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 Unicode MS</vt:lpstr>
      <vt:lpstr>Arial</vt:lpstr>
      <vt:lpstr>Calibri</vt:lpstr>
      <vt:lpstr>Wingdings</vt:lpstr>
      <vt:lpstr>fair-gsi-folienmaster_2017_onering</vt:lpstr>
      <vt:lpstr>Studies with U28+ Ultimate Intensities &amp; Cryoinserts</vt:lpstr>
      <vt:lpstr>Content</vt:lpstr>
      <vt:lpstr>Maximum Intensity U28+ </vt:lpstr>
      <vt:lpstr>Beam Lifetime</vt:lpstr>
      <vt:lpstr>Evolution of Beam Lifetime</vt:lpstr>
      <vt:lpstr>Cryoinserts-Results</vt:lpstr>
      <vt:lpstr>Cryoinserts in SIS18 – Static Vacuum</vt:lpstr>
      <vt:lpstr>Lifetime @ 11.4 MeV during cooldown</vt:lpstr>
      <vt:lpstr>Livetime during Valve-movement</vt:lpstr>
      <vt:lpstr>Ionization loss behind Cryoinserts</vt:lpstr>
      <vt:lpstr>Normalized Ionization Dynamics</vt:lpstr>
      <vt:lpstr>Ratio between Electron Capture and Electron Loss</vt:lpstr>
      <vt:lpstr>Extracted vs. Injected Numbers of Particles</vt:lpstr>
      <vt:lpstr>Extracted vs. Injected Numbers of Particles</vt:lpstr>
      <vt:lpstr>Influence of Ramping Rate</vt:lpstr>
      <vt:lpstr>Outlook: Simulation</vt:lpstr>
      <vt:lpstr>Outlook: Simulation of Lifetime and Stored Beams</vt:lpstr>
      <vt:lpstr>Intensity Beakdown induced by Dynamic Vacuum</vt:lpstr>
      <vt:lpstr>Spontaneous Losses during Storage?!</vt:lpstr>
      <vt:lpstr>Summary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Bozyk, Lars Dr.</dc:creator>
  <cp:lastModifiedBy>Bozyk, Lars Dr.</cp:lastModifiedBy>
  <cp:revision>38</cp:revision>
  <dcterms:created xsi:type="dcterms:W3CDTF">2025-08-07T11:03:12Z</dcterms:created>
  <dcterms:modified xsi:type="dcterms:W3CDTF">2025-11-30T20:06:10Z</dcterms:modified>
</cp:coreProperties>
</file>