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6" r:id="rId2"/>
    <p:sldId id="263" r:id="rId3"/>
    <p:sldId id="264" r:id="rId4"/>
    <p:sldId id="265" r:id="rId5"/>
    <p:sldId id="267" r:id="rId6"/>
    <p:sldId id="268" r:id="rId7"/>
    <p:sldId id="276" r:id="rId8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BB63"/>
    <a:srgbClr val="333333"/>
    <a:srgbClr val="666666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 autoAdjust="0"/>
    <p:restoredTop sz="94655" autoAdjust="0"/>
  </p:normalViewPr>
  <p:slideViewPr>
    <p:cSldViewPr snapToGrid="0" snapToObjects="1">
      <p:cViewPr varScale="1">
        <p:scale>
          <a:sx n="165" d="100"/>
          <a:sy n="165" d="100"/>
        </p:scale>
        <p:origin x="370" y="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26.11.2025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26.11.2025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040B52E-6118-F844-8FBE-85B6AFDC9E2A}"/>
              </a:ext>
            </a:extLst>
          </p:cNvPr>
          <p:cNvGrpSpPr/>
          <p:nvPr userDrawn="1"/>
        </p:nvGrpSpPr>
        <p:grpSpPr>
          <a:xfrm>
            <a:off x="1502578" y="976199"/>
            <a:ext cx="7426269" cy="3877686"/>
            <a:chOff x="1502578" y="976199"/>
            <a:chExt cx="7426269" cy="3877686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3FAB316F-95F1-6040-AB6B-EF23A5D58FAF}"/>
                </a:ext>
              </a:extLst>
            </p:cNvPr>
            <p:cNvSpPr/>
            <p:nvPr userDrawn="1"/>
          </p:nvSpPr>
          <p:spPr>
            <a:xfrm>
              <a:off x="7781365" y="3854824"/>
              <a:ext cx="1147482" cy="999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dirty="0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DE39F29-B8C0-C64D-ADFE-A8AFF963CB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578" y="976199"/>
              <a:ext cx="6099496" cy="3877686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1529" y="2738074"/>
            <a:ext cx="4303059" cy="584900"/>
          </a:xfrm>
        </p:spPr>
        <p:txBody>
          <a:bodyPr anchor="b" anchorCtr="0">
            <a:noAutofit/>
          </a:bodyPr>
          <a:lstStyle>
            <a:lvl1pPr algn="ctr">
              <a:defRPr sz="2400">
                <a:solidFill>
                  <a:srgbClr val="666666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1529" y="3322973"/>
            <a:ext cx="4303060" cy="5318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6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4987636"/>
            <a:ext cx="3371273" cy="15586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7117818" y="4964834"/>
            <a:ext cx="848374" cy="153859"/>
          </a:xfrm>
        </p:spPr>
        <p:txBody>
          <a:bodyPr/>
          <a:lstStyle/>
          <a:p>
            <a:r>
              <a:rPr lang="de-DE"/>
              <a:t>01.12.2025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897230" y="4969355"/>
            <a:ext cx="3136599" cy="155865"/>
          </a:xfrm>
        </p:spPr>
        <p:txBody>
          <a:bodyPr/>
          <a:lstStyle/>
          <a:p>
            <a:pPr algn="l"/>
            <a:r>
              <a:rPr lang="nb-NO" dirty="0"/>
              <a:t>P. Gerhard, L. Groening, </a:t>
            </a:r>
            <a:r>
              <a:rPr lang="nb-NO" b="1" dirty="0"/>
              <a:t>M. Maier</a:t>
            </a:r>
            <a:r>
              <a:rPr lang="nb-NO" dirty="0"/>
              <a:t> / Pulsed Gas Gasstripper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090571" y="4970245"/>
            <a:ext cx="744898" cy="153859"/>
          </a:xfrm>
        </p:spPr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3BF80593-284C-244D-84D3-4D7255E83A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7634" y="130629"/>
            <a:ext cx="6071291" cy="597340"/>
          </a:xfrm>
        </p:spPr>
        <p:txBody>
          <a:bodyPr anchor="b"/>
          <a:lstStyle>
            <a:lvl1pPr marL="0" indent="0" algn="l">
              <a:buNone/>
              <a:defRPr sz="2000" b="1"/>
            </a:lvl1pPr>
          </a:lstStyle>
          <a:p>
            <a:r>
              <a:rPr lang="de-DE" dirty="0"/>
              <a:t>Titel hinzufügen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4"/>
          </p:nvPr>
        </p:nvSpPr>
        <p:spPr>
          <a:xfrm>
            <a:off x="7151256" y="4980643"/>
            <a:ext cx="848374" cy="167047"/>
          </a:xfrm>
        </p:spPr>
        <p:txBody>
          <a:bodyPr/>
          <a:lstStyle/>
          <a:p>
            <a:r>
              <a:rPr lang="de-DE"/>
              <a:t>01.12.2025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>
          <a:xfrm>
            <a:off x="4008762" y="4980643"/>
            <a:ext cx="3136599" cy="167047"/>
          </a:xfrm>
        </p:spPr>
        <p:txBody>
          <a:bodyPr/>
          <a:lstStyle/>
          <a:p>
            <a:pPr algn="l"/>
            <a:r>
              <a:rPr lang="nb-NO"/>
              <a:t>P. Gerhard, L. Groening, M. Maier / Pulsed Gas Gasstripper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>
          <a:xfrm>
            <a:off x="8011353" y="4980643"/>
            <a:ext cx="744898" cy="167047"/>
          </a:xfrm>
        </p:spPr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7151256" y="4980643"/>
            <a:ext cx="848374" cy="167047"/>
          </a:xfrm>
        </p:spPr>
        <p:txBody>
          <a:bodyPr/>
          <a:lstStyle/>
          <a:p>
            <a:r>
              <a:rPr lang="de-DE"/>
              <a:t>01.12.2025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4008762" y="4980643"/>
            <a:ext cx="3136599" cy="167047"/>
          </a:xfrm>
        </p:spPr>
        <p:txBody>
          <a:bodyPr/>
          <a:lstStyle/>
          <a:p>
            <a:pPr algn="l"/>
            <a:r>
              <a:rPr lang="nb-NO"/>
              <a:t>P. Gerhard, L. Groening, M. Maier / Pulsed Gas Gasstripper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>
          <a:xfrm>
            <a:off x="8011353" y="4980643"/>
            <a:ext cx="744898" cy="167047"/>
          </a:xfrm>
        </p:spPr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01.12.2025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b-NO"/>
              <a:t>P. Gerhard, L. Groening, M. Maier / Pulsed Gas Gasstripper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943494DA-FA9D-1447-B70B-2896FD77F5D0}"/>
              </a:ext>
            </a:extLst>
          </p:cNvPr>
          <p:cNvCxnSpPr>
            <a:cxnSpLocks/>
          </p:cNvCxnSpPr>
          <p:nvPr userDrawn="1"/>
        </p:nvCxnSpPr>
        <p:spPr>
          <a:xfrm>
            <a:off x="0" y="5044172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Bild 6" descr="GSI_Logo_rgb.png">
            <a:extLst>
              <a:ext uri="{FF2B5EF4-FFF2-40B4-BE49-F238E27FC236}">
                <a16:creationId xmlns:a16="http://schemas.microsoft.com/office/drawing/2014/main" id="{0E0D4DB1-EEDA-A644-B002-75EBF9968E0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839" y="363875"/>
            <a:ext cx="1129081" cy="376361"/>
          </a:xfrm>
          <a:prstGeom prst="rect">
            <a:avLst/>
          </a:prstGeom>
        </p:spPr>
      </p:pic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2AC6B5F8-0827-6645-B5C9-ED4385971D8F}"/>
              </a:ext>
            </a:extLst>
          </p:cNvPr>
          <p:cNvCxnSpPr/>
          <p:nvPr userDrawn="1"/>
        </p:nvCxnSpPr>
        <p:spPr>
          <a:xfrm>
            <a:off x="0" y="826224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CC9BBC89-C94F-2342-BFB0-0C52DC04C485}"/>
              </a:ext>
            </a:extLst>
          </p:cNvPr>
          <p:cNvSpPr>
            <a:spLocks/>
          </p:cNvSpPr>
          <p:nvPr userDrawn="1"/>
        </p:nvSpPr>
        <p:spPr>
          <a:xfrm>
            <a:off x="-1" y="727074"/>
            <a:ext cx="201600" cy="201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E807027-043F-224A-B8A1-2EA6FD7AA9B7}"/>
              </a:ext>
            </a:extLst>
          </p:cNvPr>
          <p:cNvSpPr>
            <a:spLocks/>
          </p:cNvSpPr>
          <p:nvPr userDrawn="1"/>
        </p:nvSpPr>
        <p:spPr>
          <a:xfrm>
            <a:off x="-1" y="4949824"/>
            <a:ext cx="203277" cy="203277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07518" y="1004404"/>
            <a:ext cx="8528963" cy="38668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92516" y="4958999"/>
            <a:ext cx="744898" cy="1670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469906" y="4991465"/>
            <a:ext cx="3527133" cy="2077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50" dirty="0">
                <a:solidFill>
                  <a:srgbClr val="333333"/>
                </a:solidFill>
                <a:latin typeface="Arial"/>
                <a:cs typeface="Arial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17638" y="231075"/>
            <a:ext cx="6129236" cy="4959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51256" y="4958999"/>
            <a:ext cx="848374" cy="1670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</a:defRPr>
            </a:lvl1pPr>
          </a:lstStyle>
          <a:p>
            <a:r>
              <a:rPr lang="de-DE"/>
              <a:t>01.12.2025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70885" y="4958999"/>
            <a:ext cx="3136599" cy="1670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nb-NO" dirty="0"/>
              <a:t>P. Gerhard, L. Groening, </a:t>
            </a:r>
            <a:r>
              <a:rPr lang="nb-NO" b="1" dirty="0"/>
              <a:t>M. Maier</a:t>
            </a:r>
            <a:r>
              <a:rPr lang="nb-NO" dirty="0"/>
              <a:t> / Pulsed Gas Gasstripper</a:t>
            </a:r>
            <a:endParaRPr lang="de-DE" dirty="0"/>
          </a:p>
        </p:txBody>
      </p:sp>
      <p:pic>
        <p:nvPicPr>
          <p:cNvPr id="13" name="Bild 12" descr="FAIR_Logo_rgb.png">
            <a:extLst>
              <a:ext uri="{FF2B5EF4-FFF2-40B4-BE49-F238E27FC236}">
                <a16:creationId xmlns:a16="http://schemas.microsoft.com/office/drawing/2014/main" id="{6EBF7B64-1F60-354C-83F5-CFA893F204B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0829" y="206825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hf hdr="0"/>
  <p:txStyles>
    <p:titleStyle>
      <a:lvl1pPr algn="l" defTabSz="342900" rtl="0" eaLnBrk="1" latinLnBrk="0" hangingPunct="1">
        <a:spcBef>
          <a:spcPct val="0"/>
        </a:spcBef>
        <a:buNone/>
        <a:defRPr sz="18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500" kern="1200">
          <a:solidFill>
            <a:srgbClr val="333333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350" kern="1200">
          <a:solidFill>
            <a:srgbClr val="333333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200" kern="1200">
          <a:solidFill>
            <a:srgbClr val="333333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050" kern="1200">
          <a:solidFill>
            <a:srgbClr val="333333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957549" y="2738074"/>
            <a:ext cx="4845724" cy="584900"/>
          </a:xfrm>
        </p:spPr>
        <p:txBody>
          <a:bodyPr/>
          <a:lstStyle/>
          <a:p>
            <a:r>
              <a:rPr lang="en-US" dirty="0"/>
              <a:t>Machine Experiments 2025</a:t>
            </a:r>
            <a:br>
              <a:rPr lang="en-US" dirty="0"/>
            </a:br>
            <a:r>
              <a:rPr lang="en-US" dirty="0"/>
              <a:t>UNILAC pulsed gas stripper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P. Gerhard, L. Groening, </a:t>
            </a:r>
            <a:r>
              <a:rPr lang="de-DE" b="1" dirty="0"/>
              <a:t>M. Maier</a:t>
            </a:r>
            <a:endParaRPr lang="de-DE" dirty="0"/>
          </a:p>
          <a:p>
            <a:r>
              <a:rPr lang="de-DE" dirty="0"/>
              <a:t>PSU</a:t>
            </a:r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17635" y="1088015"/>
            <a:ext cx="8420176" cy="383244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b="1" dirty="0"/>
              <a:t>Goals</a:t>
            </a:r>
            <a:r>
              <a:rPr lang="en-GB" dirty="0"/>
              <a:t>:</a:t>
            </a:r>
          </a:p>
          <a:p>
            <a:r>
              <a:rPr lang="en-GB" dirty="0"/>
              <a:t>create database for </a:t>
            </a:r>
            <a:r>
              <a:rPr lang="en-GB" b="1" dirty="0"/>
              <a:t>specification of final gas control station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explore </a:t>
            </a:r>
            <a:r>
              <a:rPr lang="en-GB" b="1" dirty="0"/>
              <a:t>gas pressure range</a:t>
            </a:r>
            <a:r>
              <a:rPr lang="en-GB" dirty="0"/>
              <a:t> </a:t>
            </a:r>
            <a:r>
              <a:rPr lang="en-GB" b="1" dirty="0"/>
              <a:t>especially at low pressures </a:t>
            </a:r>
            <a:r>
              <a:rPr lang="en-GB" dirty="0"/>
              <a:t>and resulting charge state spectra for </a:t>
            </a:r>
            <a:r>
              <a:rPr lang="en-GB" dirty="0">
                <a:solidFill>
                  <a:schemeClr val="tx1"/>
                </a:solidFill>
              </a:rPr>
              <a:t>H</a:t>
            </a:r>
            <a:r>
              <a:rPr lang="en-GB" baseline="-25000" dirty="0">
                <a:solidFill>
                  <a:schemeClr val="tx1"/>
                </a:solidFill>
              </a:rPr>
              <a:t>2</a:t>
            </a:r>
            <a:r>
              <a:rPr lang="en-GB" dirty="0"/>
              <a:t> and </a:t>
            </a:r>
            <a:r>
              <a:rPr lang="en-GB" b="1" dirty="0"/>
              <a:t>especially N</a:t>
            </a:r>
            <a:r>
              <a:rPr lang="en-GB" b="1" baseline="-25000" dirty="0"/>
              <a:t>2</a:t>
            </a:r>
            <a:r>
              <a:rPr lang="en-GB" b="1" dirty="0"/>
              <a:t> </a:t>
            </a:r>
            <a:r>
              <a:rPr lang="en-GB" dirty="0"/>
              <a:t>for </a:t>
            </a:r>
            <a:r>
              <a:rPr lang="en-GB" b="1" dirty="0"/>
              <a:t>light, medium and heavy ions</a:t>
            </a:r>
            <a:br>
              <a:rPr lang="en-GB" b="1" dirty="0"/>
            </a:br>
            <a:r>
              <a:rPr lang="en-GB" b="1" dirty="0">
                <a:latin typeface="Cambria Math" panose="02040503050406030204" pitchFamily="18" charset="0"/>
                <a:ea typeface="Cambria Math" panose="02040503050406030204" pitchFamily="18" charset="0"/>
              </a:rPr>
              <a:t>⇒</a:t>
            </a:r>
            <a:r>
              <a:rPr lang="en-GB" dirty="0"/>
              <a:t> several ions needed, extensive parameter space</a:t>
            </a:r>
            <a:endParaRPr lang="en-GB" b="1" dirty="0"/>
          </a:p>
          <a:p>
            <a:endParaRPr lang="en-GB" dirty="0"/>
          </a:p>
          <a:p>
            <a:pPr marL="0" indent="0">
              <a:buNone/>
            </a:pPr>
            <a:r>
              <a:rPr lang="en-GB" b="1" dirty="0"/>
              <a:t>Measurements</a:t>
            </a:r>
            <a:r>
              <a:rPr lang="en-GB" dirty="0"/>
              <a:t>:</a:t>
            </a:r>
          </a:p>
          <a:p>
            <a:r>
              <a:rPr lang="en-GB" dirty="0"/>
              <a:t>setup beam of light/medium/heavy ion to gas stripper.</a:t>
            </a:r>
          </a:p>
          <a:p>
            <a:r>
              <a:rPr lang="en-GB" dirty="0"/>
              <a:t>acquire stripping efficiencies for most abundant charge states as function of gas pressure, cover full pressure range available, for N</a:t>
            </a:r>
            <a:r>
              <a:rPr lang="en-GB" baseline="-25000" dirty="0"/>
              <a:t>2</a:t>
            </a:r>
            <a:r>
              <a:rPr lang="en-GB" dirty="0"/>
              <a:t> only. For </a:t>
            </a:r>
            <a:r>
              <a:rPr lang="en-GB" dirty="0">
                <a:solidFill>
                  <a:schemeClr val="tx1"/>
                </a:solidFill>
              </a:rPr>
              <a:t>H</a:t>
            </a:r>
            <a:r>
              <a:rPr lang="en-GB" baseline="-25000" dirty="0">
                <a:solidFill>
                  <a:schemeClr val="tx1"/>
                </a:solidFill>
              </a:rPr>
              <a:t>2 </a:t>
            </a:r>
            <a:r>
              <a:rPr lang="en-GB" dirty="0">
                <a:solidFill>
                  <a:schemeClr val="tx1"/>
                </a:solidFill>
              </a:rPr>
              <a:t>we did not get the needed beamtime using different ion species. U stripping data with H</a:t>
            </a:r>
            <a:r>
              <a:rPr lang="en-GB" baseline="-25000" dirty="0">
                <a:solidFill>
                  <a:schemeClr val="tx1"/>
                </a:solidFill>
              </a:rPr>
              <a:t>2</a:t>
            </a:r>
            <a:r>
              <a:rPr lang="en-GB" dirty="0">
                <a:solidFill>
                  <a:schemeClr val="tx1"/>
                </a:solidFill>
              </a:rPr>
              <a:t> already available.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/>
              <a:t>Analysis</a:t>
            </a:r>
            <a:r>
              <a:rPr lang="en-GB" dirty="0"/>
              <a:t>:</a:t>
            </a:r>
          </a:p>
          <a:p>
            <a:r>
              <a:rPr lang="en-GB"/>
              <a:t>evolution </a:t>
            </a:r>
            <a:r>
              <a:rPr lang="en-GB" dirty="0"/>
              <a:t>of stripping efficiencies for most abundant charge states vs. pressure (target density)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6"/>
          </p:nvPr>
        </p:nvSpPr>
        <p:spPr>
          <a:xfrm>
            <a:off x="8015792" y="491448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7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>
          <a:xfrm>
            <a:off x="7151256" y="4914482"/>
            <a:ext cx="84837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75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01.12.2025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003700" y="4920458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457200" rtl="0" eaLnBrk="1" latinLnBrk="0" hangingPunct="1">
              <a:defRPr sz="75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dirty="0"/>
              <a:t>P. Gerhard, L. Groening, M. Maier / Pulsed Gas Gasstripper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Topics</a:t>
            </a:r>
          </a:p>
        </p:txBody>
      </p:sp>
    </p:spTree>
    <p:extLst>
      <p:ext uri="{BB962C8B-B14F-4D97-AF65-F5344CB8AC3E}">
        <p14:creationId xmlns:p14="http://schemas.microsoft.com/office/powerpoint/2010/main" val="3500999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UNILAC Pulsed Gas Stripper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>
          <a:xfrm>
            <a:off x="7151256" y="4914482"/>
            <a:ext cx="84837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75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01.12.2025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>
          <a:xfrm>
            <a:off x="3003700" y="4920458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457200" rtl="0" eaLnBrk="1" latinLnBrk="0" hangingPunct="1">
              <a:defRPr sz="75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dirty="0"/>
              <a:t>P. Gerhard, L. Groening, M. Maier / Pulsed Gas Gasstripper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6"/>
          </p:nvPr>
        </p:nvSpPr>
        <p:spPr>
          <a:xfrm>
            <a:off x="8015792" y="491448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7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0" y="231775"/>
            <a:ext cx="6129338" cy="590550"/>
          </a:xfrm>
        </p:spPr>
        <p:txBody>
          <a:bodyPr/>
          <a:lstStyle/>
          <a:p>
            <a:r>
              <a:rPr lang="de-DE" dirty="0"/>
              <a:t> 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38" y="1087437"/>
            <a:ext cx="3046793" cy="3678237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052" y="3009645"/>
            <a:ext cx="1435019" cy="190483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2" t="6012" r="13618" b="7987"/>
          <a:stretch/>
        </p:blipFill>
        <p:spPr>
          <a:xfrm rot="5400000">
            <a:off x="5346910" y="1332987"/>
            <a:ext cx="3896638" cy="318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0063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F8292BF5-696E-40CD-92D0-8316F57D7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Preparation for beam time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11FE4E6-481D-4D5B-8BEC-401054BFAB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9" t="23788" r="44195" b="25791"/>
          <a:stretch/>
        </p:blipFill>
        <p:spPr>
          <a:xfrm>
            <a:off x="81280" y="1420386"/>
            <a:ext cx="1387567" cy="349203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4C0316A-6E3D-48C9-9F91-01E625146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0739" y="1416155"/>
            <a:ext cx="4409440" cy="248031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82E48692-7812-49B0-8D0D-E7036E1AA8EF}"/>
              </a:ext>
            </a:extLst>
          </p:cNvPr>
          <p:cNvSpPr txBox="1"/>
          <p:nvPr/>
        </p:nvSpPr>
        <p:spPr bwMode="auto">
          <a:xfrm>
            <a:off x="1508170" y="1406928"/>
            <a:ext cx="1473480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/>
            <a:r>
              <a:rPr lang="en-GB" sz="1200" dirty="0"/>
              <a:t>low pressure</a:t>
            </a:r>
          </a:p>
          <a:p>
            <a:pPr algn="r"/>
            <a:r>
              <a:rPr lang="en-GB" sz="1200" dirty="0"/>
              <a:t>regulators</a:t>
            </a:r>
          </a:p>
          <a:p>
            <a:pPr algn="r"/>
            <a:r>
              <a:rPr lang="en-GB" sz="1200" b="1" dirty="0"/>
              <a:t>upgrade 2024</a:t>
            </a: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C9664070-3F94-46C7-9453-F364FBDB8622}"/>
              </a:ext>
            </a:extLst>
          </p:cNvPr>
          <p:cNvCxnSpPr>
            <a:cxnSpLocks/>
            <a:stCxn id="11" idx="3"/>
          </p:cNvCxnSpPr>
          <p:nvPr/>
        </p:nvCxnSpPr>
        <p:spPr bwMode="auto">
          <a:xfrm>
            <a:off x="2981650" y="1730094"/>
            <a:ext cx="1404084" cy="3253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670552B7-E2FA-4F9E-B236-8AF3770B3926}"/>
              </a:ext>
            </a:extLst>
          </p:cNvPr>
          <p:cNvCxnSpPr>
            <a:cxnSpLocks/>
            <a:stCxn id="11" idx="3"/>
          </p:cNvCxnSpPr>
          <p:nvPr/>
        </p:nvCxnSpPr>
        <p:spPr bwMode="auto">
          <a:xfrm>
            <a:off x="2981650" y="1730094"/>
            <a:ext cx="1549227" cy="711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6ED466D0-35B7-45E3-ACF7-5E0769E0317F}"/>
              </a:ext>
            </a:extLst>
          </p:cNvPr>
          <p:cNvSpPr txBox="1"/>
          <p:nvPr/>
        </p:nvSpPr>
        <p:spPr bwMode="auto">
          <a:xfrm>
            <a:off x="1573469" y="2283014"/>
            <a:ext cx="1394934" cy="101566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/>
            <a:r>
              <a:rPr lang="en-GB" sz="1200" dirty="0"/>
              <a:t>split purge line</a:t>
            </a:r>
          </a:p>
          <a:p>
            <a:pPr algn="r"/>
            <a:r>
              <a:rPr lang="en-GB" sz="1200" dirty="0"/>
              <a:t>and bypass line</a:t>
            </a:r>
          </a:p>
          <a:p>
            <a:pPr algn="r"/>
            <a:r>
              <a:rPr lang="en-GB" sz="1200" dirty="0"/>
              <a:t> </a:t>
            </a:r>
            <a:r>
              <a:rPr lang="en-GB" sz="1200" dirty="0">
                <a:latin typeface="Cambria Math" panose="02040503050406030204" pitchFamily="18" charset="0"/>
                <a:ea typeface="Cambria Math" panose="02040503050406030204" pitchFamily="18" charset="0"/>
              </a:rPr>
              <a:t>⇒</a:t>
            </a:r>
            <a:r>
              <a:rPr lang="en-GB" sz="1200" dirty="0"/>
              <a:t> flexible use of</a:t>
            </a:r>
          </a:p>
          <a:p>
            <a:pPr algn="r"/>
            <a:r>
              <a:rPr lang="en-GB" sz="1200" dirty="0"/>
              <a:t>2 injection valves</a:t>
            </a:r>
          </a:p>
          <a:p>
            <a:pPr algn="r"/>
            <a:r>
              <a:rPr lang="en-GB" sz="1200" b="1" dirty="0"/>
              <a:t>upgrade 2024</a:t>
            </a:r>
          </a:p>
        </p:txBody>
      </p: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82BD8543-1A33-4943-8ABB-EDA94BC1AA59}"/>
              </a:ext>
            </a:extLst>
          </p:cNvPr>
          <p:cNvCxnSpPr>
            <a:cxnSpLocks/>
            <a:stCxn id="16" idx="3"/>
          </p:cNvCxnSpPr>
          <p:nvPr/>
        </p:nvCxnSpPr>
        <p:spPr bwMode="auto">
          <a:xfrm flipV="1">
            <a:off x="2968403" y="2670459"/>
            <a:ext cx="749674" cy="1203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9A0F4185-3387-45F5-BC26-E92FF121AC57}"/>
              </a:ext>
            </a:extLst>
          </p:cNvPr>
          <p:cNvSpPr txBox="1"/>
          <p:nvPr/>
        </p:nvSpPr>
        <p:spPr bwMode="auto">
          <a:xfrm>
            <a:off x="5600700" y="3981576"/>
            <a:ext cx="3462020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GB" sz="1200" dirty="0"/>
              <a:t>electronic pressure controller</a:t>
            </a:r>
          </a:p>
          <a:p>
            <a:r>
              <a:rPr lang="en-GB" sz="1200" b="1" dirty="0">
                <a:solidFill>
                  <a:srgbClr val="FF0000"/>
                </a:solidFill>
              </a:rPr>
              <a:t>electronic pressure regulator (0,1 - 6 bar(a))</a:t>
            </a:r>
            <a:endParaRPr lang="en-GB" sz="1200" b="1" dirty="0"/>
          </a:p>
          <a:p>
            <a:r>
              <a:rPr lang="en-GB" sz="1200" b="1" dirty="0"/>
              <a:t>improvement 2025</a:t>
            </a:r>
          </a:p>
        </p:txBody>
      </p: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724A44E2-BA0E-46F6-A3A0-FF9C6D51FBC7}"/>
              </a:ext>
            </a:extLst>
          </p:cNvPr>
          <p:cNvCxnSpPr>
            <a:cxnSpLocks/>
            <a:stCxn id="19" idx="1"/>
          </p:cNvCxnSpPr>
          <p:nvPr/>
        </p:nvCxnSpPr>
        <p:spPr bwMode="auto">
          <a:xfrm flipH="1" flipV="1">
            <a:off x="4756050" y="3298682"/>
            <a:ext cx="844650" cy="10060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Textfeld 22">
            <a:extLst>
              <a:ext uri="{FF2B5EF4-FFF2-40B4-BE49-F238E27FC236}">
                <a16:creationId xmlns:a16="http://schemas.microsoft.com/office/drawing/2014/main" id="{7F9C617C-1E12-44E3-8255-D179C2D35FB6}"/>
              </a:ext>
            </a:extLst>
          </p:cNvPr>
          <p:cNvSpPr txBox="1"/>
          <p:nvPr/>
        </p:nvSpPr>
        <p:spPr bwMode="auto">
          <a:xfrm>
            <a:off x="7631714" y="1406928"/>
            <a:ext cx="1473480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GB" sz="1200" dirty="0"/>
              <a:t>safety cut-off valves with</a:t>
            </a:r>
          </a:p>
        </p:txBody>
      </p: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B1286957-96DE-4E9F-8905-E8BAC2A83AB4}"/>
              </a:ext>
            </a:extLst>
          </p:cNvPr>
          <p:cNvCxnSpPr>
            <a:cxnSpLocks/>
            <a:stCxn id="23" idx="1"/>
          </p:cNvCxnSpPr>
          <p:nvPr/>
        </p:nvCxnSpPr>
        <p:spPr bwMode="auto">
          <a:xfrm flipH="1">
            <a:off x="6028752" y="1637761"/>
            <a:ext cx="1602962" cy="41765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D46DE85F-BFF1-4CE4-A4A1-6E883DEC935F}"/>
              </a:ext>
            </a:extLst>
          </p:cNvPr>
          <p:cNvCxnSpPr>
            <a:cxnSpLocks/>
            <a:stCxn id="23" idx="1"/>
          </p:cNvCxnSpPr>
          <p:nvPr/>
        </p:nvCxnSpPr>
        <p:spPr bwMode="auto">
          <a:xfrm flipH="1">
            <a:off x="6554168" y="1637761"/>
            <a:ext cx="1077546" cy="77760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" name="Textfeld 27">
            <a:extLst>
              <a:ext uri="{FF2B5EF4-FFF2-40B4-BE49-F238E27FC236}">
                <a16:creationId xmlns:a16="http://schemas.microsoft.com/office/drawing/2014/main" id="{8A745459-704E-4EA6-A180-7BA6E1A4608D}"/>
              </a:ext>
            </a:extLst>
          </p:cNvPr>
          <p:cNvSpPr txBox="1"/>
          <p:nvPr/>
        </p:nvSpPr>
        <p:spPr bwMode="auto">
          <a:xfrm>
            <a:off x="7634920" y="3082286"/>
            <a:ext cx="1470274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GB" sz="1200" dirty="0"/>
              <a:t>N</a:t>
            </a:r>
            <a:r>
              <a:rPr lang="en-GB" sz="1200" baseline="-25000" dirty="0"/>
              <a:t>2</a:t>
            </a:r>
            <a:r>
              <a:rPr lang="en-GB" sz="1200" dirty="0"/>
              <a:t> from supply line</a:t>
            </a:r>
          </a:p>
          <a:p>
            <a:r>
              <a:rPr lang="en-GB" sz="1200" b="1" dirty="0"/>
              <a:t>upgrade 2024</a:t>
            </a:r>
          </a:p>
        </p:txBody>
      </p: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56455DE8-1C66-4703-9BE0-63C0F1F7D39A}"/>
              </a:ext>
            </a:extLst>
          </p:cNvPr>
          <p:cNvCxnSpPr>
            <a:cxnSpLocks/>
            <a:stCxn id="28" idx="1"/>
          </p:cNvCxnSpPr>
          <p:nvPr/>
        </p:nvCxnSpPr>
        <p:spPr bwMode="auto">
          <a:xfrm flipH="1" flipV="1">
            <a:off x="7187314" y="3214106"/>
            <a:ext cx="447606" cy="9901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3" name="Textfeld 32">
            <a:extLst>
              <a:ext uri="{FF2B5EF4-FFF2-40B4-BE49-F238E27FC236}">
                <a16:creationId xmlns:a16="http://schemas.microsoft.com/office/drawing/2014/main" id="{A95AE754-5BED-4B01-B25B-C43619308FFA}"/>
              </a:ext>
            </a:extLst>
          </p:cNvPr>
          <p:cNvSpPr txBox="1"/>
          <p:nvPr/>
        </p:nvSpPr>
        <p:spPr bwMode="auto">
          <a:xfrm>
            <a:off x="7631714" y="2518712"/>
            <a:ext cx="901209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GB" sz="1200" dirty="0"/>
              <a:t>Flowmeter</a:t>
            </a:r>
          </a:p>
        </p:txBody>
      </p:sp>
      <p:cxnSp>
        <p:nvCxnSpPr>
          <p:cNvPr id="34" name="Gerade Verbindung mit Pfeil 33">
            <a:extLst>
              <a:ext uri="{FF2B5EF4-FFF2-40B4-BE49-F238E27FC236}">
                <a16:creationId xmlns:a16="http://schemas.microsoft.com/office/drawing/2014/main" id="{F7C3ECE5-6577-404D-BDC6-DEB089A670E1}"/>
              </a:ext>
            </a:extLst>
          </p:cNvPr>
          <p:cNvCxnSpPr>
            <a:cxnSpLocks/>
            <a:stCxn id="33" idx="1"/>
          </p:cNvCxnSpPr>
          <p:nvPr/>
        </p:nvCxnSpPr>
        <p:spPr bwMode="auto">
          <a:xfrm flipH="1" flipV="1">
            <a:off x="6993468" y="2650530"/>
            <a:ext cx="638246" cy="668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9" name="Textfeld 38">
            <a:extLst>
              <a:ext uri="{FF2B5EF4-FFF2-40B4-BE49-F238E27FC236}">
                <a16:creationId xmlns:a16="http://schemas.microsoft.com/office/drawing/2014/main" id="{81E5B5DF-CD5C-4254-BA1D-97C3CB3241FB}"/>
              </a:ext>
            </a:extLst>
          </p:cNvPr>
          <p:cNvSpPr txBox="1"/>
          <p:nvPr/>
        </p:nvSpPr>
        <p:spPr bwMode="auto">
          <a:xfrm>
            <a:off x="1631956" y="4631453"/>
            <a:ext cx="2107443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GB" sz="1200" dirty="0"/>
              <a:t>injection valve controller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EE79612A-98EF-47B0-8D3B-E456CF64D8F9}"/>
              </a:ext>
            </a:extLst>
          </p:cNvPr>
          <p:cNvSpPr txBox="1"/>
          <p:nvPr/>
        </p:nvSpPr>
        <p:spPr bwMode="auto">
          <a:xfrm>
            <a:off x="1631956" y="4288237"/>
            <a:ext cx="2107443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GB" sz="1200" dirty="0"/>
              <a:t>oscilloscope </a:t>
            </a:r>
            <a:r>
              <a:rPr lang="en-GB" sz="1200" dirty="0">
                <a:latin typeface="Cambria Math" panose="02040503050406030204" pitchFamily="18" charset="0"/>
                <a:ea typeface="Cambria Math" panose="02040503050406030204" pitchFamily="18" charset="0"/>
              </a:rPr>
              <a:t>⇒ </a:t>
            </a:r>
            <a:r>
              <a:rPr lang="en-GB" sz="1200" dirty="0"/>
              <a:t>timing</a:t>
            </a:r>
          </a:p>
        </p:txBody>
      </p:sp>
      <p:cxnSp>
        <p:nvCxnSpPr>
          <p:cNvPr id="41" name="Gerade Verbindung mit Pfeil 40">
            <a:extLst>
              <a:ext uri="{FF2B5EF4-FFF2-40B4-BE49-F238E27FC236}">
                <a16:creationId xmlns:a16="http://schemas.microsoft.com/office/drawing/2014/main" id="{0CE4AC0F-78B6-418B-A0EB-A5909E5365C8}"/>
              </a:ext>
            </a:extLst>
          </p:cNvPr>
          <p:cNvCxnSpPr>
            <a:cxnSpLocks/>
            <a:stCxn id="40" idx="1"/>
          </p:cNvCxnSpPr>
          <p:nvPr/>
        </p:nvCxnSpPr>
        <p:spPr bwMode="auto">
          <a:xfrm flipH="1" flipV="1">
            <a:off x="982974" y="4163004"/>
            <a:ext cx="648982" cy="26373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4" name="Gerade Verbindung mit Pfeil 43">
            <a:extLst>
              <a:ext uri="{FF2B5EF4-FFF2-40B4-BE49-F238E27FC236}">
                <a16:creationId xmlns:a16="http://schemas.microsoft.com/office/drawing/2014/main" id="{3F11ADCF-D9A2-4DBD-A54A-1B58AEB1775E}"/>
              </a:ext>
            </a:extLst>
          </p:cNvPr>
          <p:cNvCxnSpPr>
            <a:cxnSpLocks/>
            <a:stCxn id="39" idx="1"/>
          </p:cNvCxnSpPr>
          <p:nvPr/>
        </p:nvCxnSpPr>
        <p:spPr bwMode="auto">
          <a:xfrm flipH="1" flipV="1">
            <a:off x="703944" y="4549185"/>
            <a:ext cx="928012" cy="22076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9" name="Textfeld 48">
            <a:extLst>
              <a:ext uri="{FF2B5EF4-FFF2-40B4-BE49-F238E27FC236}">
                <a16:creationId xmlns:a16="http://schemas.microsoft.com/office/drawing/2014/main" id="{59B3F678-3670-428A-95B9-FC1E85DF63D3}"/>
              </a:ext>
            </a:extLst>
          </p:cNvPr>
          <p:cNvSpPr txBox="1"/>
          <p:nvPr/>
        </p:nvSpPr>
        <p:spPr>
          <a:xfrm>
            <a:off x="2534685" y="922889"/>
            <a:ext cx="40746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Upgraded development setup 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E77C7C34-55EC-4225-9979-3C4EA5AAF04B}"/>
              </a:ext>
            </a:extLst>
          </p:cNvPr>
          <p:cNvSpPr txBox="1"/>
          <p:nvPr/>
        </p:nvSpPr>
        <p:spPr bwMode="auto">
          <a:xfrm>
            <a:off x="7719406" y="2048732"/>
            <a:ext cx="901209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GB" sz="1200" dirty="0"/>
              <a:t>H</a:t>
            </a:r>
            <a:r>
              <a:rPr lang="en-GB" sz="1200" baseline="-25000" dirty="0"/>
              <a:t>2</a:t>
            </a:r>
            <a:r>
              <a:rPr lang="en-GB" sz="1200" dirty="0"/>
              <a:t> supply</a:t>
            </a:r>
          </a:p>
        </p:txBody>
      </p:sp>
      <p:cxnSp>
        <p:nvCxnSpPr>
          <p:cNvPr id="56" name="Gerade Verbindung mit Pfeil 55">
            <a:extLst>
              <a:ext uri="{FF2B5EF4-FFF2-40B4-BE49-F238E27FC236}">
                <a16:creationId xmlns:a16="http://schemas.microsoft.com/office/drawing/2014/main" id="{EB3E28F7-A66E-4FCB-AE8A-6A106F92907C}"/>
              </a:ext>
            </a:extLst>
          </p:cNvPr>
          <p:cNvCxnSpPr>
            <a:cxnSpLocks/>
            <a:stCxn id="55" idx="1"/>
          </p:cNvCxnSpPr>
          <p:nvPr/>
        </p:nvCxnSpPr>
        <p:spPr bwMode="auto">
          <a:xfrm flipH="1" flipV="1">
            <a:off x="7227558" y="2184060"/>
            <a:ext cx="491848" cy="31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0" name="Textfeld 59">
            <a:extLst>
              <a:ext uri="{FF2B5EF4-FFF2-40B4-BE49-F238E27FC236}">
                <a16:creationId xmlns:a16="http://schemas.microsoft.com/office/drawing/2014/main" id="{86338DF8-AADA-4015-A3FC-4CC2F75314C7}"/>
              </a:ext>
            </a:extLst>
          </p:cNvPr>
          <p:cNvSpPr txBox="1"/>
          <p:nvPr/>
        </p:nvSpPr>
        <p:spPr bwMode="auto">
          <a:xfrm>
            <a:off x="1631956" y="3945021"/>
            <a:ext cx="2107443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GB" sz="1200" dirty="0"/>
              <a:t>PC </a:t>
            </a:r>
            <a:r>
              <a:rPr lang="en-GB" sz="1200" dirty="0">
                <a:latin typeface="Cambria Math" panose="02040503050406030204" pitchFamily="18" charset="0"/>
                <a:ea typeface="Cambria Math" panose="02040503050406030204" pitchFamily="18" charset="0"/>
              </a:rPr>
              <a:t>⇒</a:t>
            </a:r>
            <a:r>
              <a:rPr lang="en-GB" sz="1200" dirty="0"/>
              <a:t> local / remote control</a:t>
            </a:r>
          </a:p>
        </p:txBody>
      </p:sp>
      <p:cxnSp>
        <p:nvCxnSpPr>
          <p:cNvPr id="61" name="Gerade Verbindung mit Pfeil 60">
            <a:extLst>
              <a:ext uri="{FF2B5EF4-FFF2-40B4-BE49-F238E27FC236}">
                <a16:creationId xmlns:a16="http://schemas.microsoft.com/office/drawing/2014/main" id="{32A5F3B0-94D8-4AB3-9D9F-DC71FDB8DB41}"/>
              </a:ext>
            </a:extLst>
          </p:cNvPr>
          <p:cNvCxnSpPr>
            <a:cxnSpLocks/>
            <a:stCxn id="60" idx="1"/>
          </p:cNvCxnSpPr>
          <p:nvPr/>
        </p:nvCxnSpPr>
        <p:spPr bwMode="auto">
          <a:xfrm flipH="1" flipV="1">
            <a:off x="775064" y="2602973"/>
            <a:ext cx="856892" cy="14805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E44EDEA-632D-4D39-A807-0CAEAF3DF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4</a:t>
            </a:fld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DD8B158-4553-44A9-9776-D99E4C9304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01.12.2025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824BCBF-5173-482B-AC34-1CAAD55C4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3784" y="4922636"/>
            <a:ext cx="4184532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457200" rtl="0" eaLnBrk="1" latinLnBrk="0" hangingPunct="1">
              <a:defRPr sz="75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/>
              <a:t>P. Gerhard, L. Groening, M. Maier / Pulsed Gas Gasstripper</a:t>
            </a:r>
            <a:endParaRPr lang="en-US" dirty="0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6CE80DA3-66A5-4AED-A4EC-B71FC2C498EA}"/>
              </a:ext>
            </a:extLst>
          </p:cNvPr>
          <p:cNvSpPr/>
          <p:nvPr/>
        </p:nvSpPr>
        <p:spPr>
          <a:xfrm>
            <a:off x="4318539" y="2742367"/>
            <a:ext cx="581351" cy="584147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7603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>
            <a:extLst>
              <a:ext uri="{FF2B5EF4-FFF2-40B4-BE49-F238E27FC236}">
                <a16:creationId xmlns:a16="http://schemas.microsoft.com/office/drawing/2014/main" id="{3897C50F-ED9B-40BB-8219-5DA5D3954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UNILAC </a:t>
            </a:r>
            <a:r>
              <a:rPr lang="en-GB" dirty="0" err="1"/>
              <a:t>Gasstripper</a:t>
            </a:r>
            <a:r>
              <a:rPr lang="en-GB" dirty="0"/>
              <a:t>: Modified Injection Valves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7E9CF0D-98A2-4FFE-B5C5-E7578ADFA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5</a:t>
            </a:fld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671DBA3-FAD4-4EE8-8697-5E2F7994C6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01.12.2025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743B727-C39E-43C9-AE3C-72AF68EBDB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79860" y="4920459"/>
            <a:ext cx="4184532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457200" rtl="0" eaLnBrk="1" latinLnBrk="0" hangingPunct="1">
              <a:defRPr sz="75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dirty="0"/>
              <a:t>P. Gerhard, L. Groening, M. Maier / Pulsed Gas Gasstripper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275A28C-8306-43F8-A0F7-EDB84411D3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07" b="1"/>
          <a:stretch/>
        </p:blipFill>
        <p:spPr>
          <a:xfrm>
            <a:off x="512926" y="2821735"/>
            <a:ext cx="3489406" cy="209069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4B9DF939-0E97-4FD8-96E6-901480C72C85}"/>
              </a:ext>
            </a:extLst>
          </p:cNvPr>
          <p:cNvSpPr txBox="1"/>
          <p:nvPr/>
        </p:nvSpPr>
        <p:spPr>
          <a:xfrm>
            <a:off x="838582" y="4358881"/>
            <a:ext cx="798617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/>
              <a:t>Original  </a:t>
            </a:r>
          </a:p>
          <a:p>
            <a:pPr algn="ctr"/>
            <a:r>
              <a:rPr lang="en-GB" sz="1200" dirty="0"/>
              <a:t>valve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8E5D1DE-D0B9-4F2B-903C-3195E318215C}"/>
              </a:ext>
            </a:extLst>
          </p:cNvPr>
          <p:cNvSpPr txBox="1"/>
          <p:nvPr/>
        </p:nvSpPr>
        <p:spPr>
          <a:xfrm>
            <a:off x="1932247" y="4254004"/>
            <a:ext cx="2007089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/>
              <a:t>Valve with orifice </a:t>
            </a:r>
            <a:r>
              <a:rPr lang="en-GB" sz="1200" dirty="0">
                <a:sym typeface="Symbol" panose="05050102010706020507" pitchFamily="18" charset="2"/>
              </a:rPr>
              <a:t></a:t>
            </a:r>
            <a:r>
              <a:rPr lang="en-GB" sz="1200" dirty="0"/>
              <a:t>0.6 mm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983CB68-F0B4-4AE1-899A-E14A77E0AD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761"/>
          <a:stretch/>
        </p:blipFill>
        <p:spPr>
          <a:xfrm>
            <a:off x="4772126" y="918619"/>
            <a:ext cx="3122172" cy="1903116"/>
          </a:xfrm>
          <a:prstGeom prst="rect">
            <a:avLst/>
          </a:prstGeom>
        </p:spPr>
      </p:pic>
      <p:sp>
        <p:nvSpPr>
          <p:cNvPr id="12" name="Textfeld 13">
            <a:extLst>
              <a:ext uri="{FF2B5EF4-FFF2-40B4-BE49-F238E27FC236}">
                <a16:creationId xmlns:a16="http://schemas.microsoft.com/office/drawing/2014/main" id="{7471BA97-7CE0-47E8-B7EC-8041463D026F}"/>
              </a:ext>
            </a:extLst>
          </p:cNvPr>
          <p:cNvSpPr txBox="1"/>
          <p:nvPr/>
        </p:nvSpPr>
        <p:spPr>
          <a:xfrm>
            <a:off x="7883754" y="3760321"/>
            <a:ext cx="1152880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dirty="0"/>
              <a:t>with orifice</a:t>
            </a:r>
          </a:p>
        </p:txBody>
      </p:sp>
      <p:sp>
        <p:nvSpPr>
          <p:cNvPr id="13" name="Textfeld 15">
            <a:extLst>
              <a:ext uri="{FF2B5EF4-FFF2-40B4-BE49-F238E27FC236}">
                <a16:creationId xmlns:a16="http://schemas.microsoft.com/office/drawing/2014/main" id="{75B0825B-CABB-49AC-A4F1-9BDA132F3C6D}"/>
              </a:ext>
            </a:extLst>
          </p:cNvPr>
          <p:cNvSpPr txBox="1"/>
          <p:nvPr/>
        </p:nvSpPr>
        <p:spPr>
          <a:xfrm>
            <a:off x="7741087" y="1577790"/>
            <a:ext cx="1438214" cy="58477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dirty="0"/>
              <a:t>without orifice</a:t>
            </a:r>
          </a:p>
          <a:p>
            <a:pPr algn="ctr"/>
            <a:r>
              <a:rPr lang="en-GB" sz="1600" dirty="0"/>
              <a:t>(original)</a:t>
            </a:r>
          </a:p>
        </p:txBody>
      </p:sp>
      <p:sp>
        <p:nvSpPr>
          <p:cNvPr id="14" name="Textfeld 16">
            <a:extLst>
              <a:ext uri="{FF2B5EF4-FFF2-40B4-BE49-F238E27FC236}">
                <a16:creationId xmlns:a16="http://schemas.microsoft.com/office/drawing/2014/main" id="{7B14AB30-9149-4A57-A298-66C52D9476E4}"/>
              </a:ext>
            </a:extLst>
          </p:cNvPr>
          <p:cNvSpPr txBox="1"/>
          <p:nvPr/>
        </p:nvSpPr>
        <p:spPr>
          <a:xfrm>
            <a:off x="8232407" y="2638277"/>
            <a:ext cx="455574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600" dirty="0">
                <a:latin typeface="Cambria Math" panose="02040503050406030204" pitchFamily="18" charset="0"/>
                <a:ea typeface="Cambria Math" panose="02040503050406030204" pitchFamily="18" charset="0"/>
              </a:rPr>
              <a:t>⇓</a:t>
            </a:r>
            <a:endParaRPr lang="en-GB" sz="3600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2AD34382-9F49-48B2-B09E-41933B5B7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2126" y="2909757"/>
            <a:ext cx="3121200" cy="2039683"/>
          </a:xfrm>
          <a:prstGeom prst="rect">
            <a:avLst/>
          </a:prstGeom>
        </p:spPr>
      </p:pic>
      <p:sp>
        <p:nvSpPr>
          <p:cNvPr id="17" name="Textfeld 18">
            <a:extLst>
              <a:ext uri="{FF2B5EF4-FFF2-40B4-BE49-F238E27FC236}">
                <a16:creationId xmlns:a16="http://schemas.microsoft.com/office/drawing/2014/main" id="{D4BD9B9D-BDEE-4D73-85E6-94FC0EE47848}"/>
              </a:ext>
            </a:extLst>
          </p:cNvPr>
          <p:cNvSpPr txBox="1"/>
          <p:nvPr/>
        </p:nvSpPr>
        <p:spPr>
          <a:xfrm>
            <a:off x="31748" y="962009"/>
            <a:ext cx="4617912" cy="180049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Valves failed after 20% of expected service life – due to very low gas pressure?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Restrict </a:t>
            </a:r>
            <a:r>
              <a:rPr lang="en-US" sz="1600" dirty="0" err="1"/>
              <a:t>gasflow</a:t>
            </a:r>
            <a:r>
              <a:rPr lang="en-US" sz="1600" dirty="0"/>
              <a:t> by orifice in valve outlet </a:t>
            </a:r>
            <a:br>
              <a:rPr lang="en-US" sz="1600" dirty="0"/>
            </a:br>
            <a:r>
              <a:rPr lang="en-US" sz="1600" dirty="0"/>
              <a:t>⇒ increase system pressure by factor of 4.5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Stripping not affected </a:t>
            </a:r>
            <a:r>
              <a:rPr lang="en-GB" sz="16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GB" sz="1600" b="1" dirty="0">
              <a:solidFill>
                <a:srgbClr val="00B050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Additional benefit: Facilitates pressure control </a:t>
            </a:r>
          </a:p>
        </p:txBody>
      </p:sp>
    </p:spTree>
    <p:extLst>
      <p:ext uri="{BB962C8B-B14F-4D97-AF65-F5344CB8AC3E}">
        <p14:creationId xmlns:p14="http://schemas.microsoft.com/office/powerpoint/2010/main" val="757286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2F09DA-8B39-4A0E-B893-25F1CB51E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UNILAC </a:t>
            </a:r>
            <a:r>
              <a:rPr lang="en-GB" dirty="0" err="1"/>
              <a:t>Gasstripper</a:t>
            </a:r>
            <a:r>
              <a:rPr lang="en-GB" dirty="0"/>
              <a:t>: Registration of New Ion Species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C0AAAF8-D641-41AC-8810-97CCE7E47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6</a:t>
            </a:fld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0C5B347-3DED-4C6B-B647-503316174C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01.12.2025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B090361-C141-4D83-9268-2D3361A372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79734" y="4903781"/>
            <a:ext cx="4184532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457200" rtl="0" eaLnBrk="1" latinLnBrk="0" hangingPunct="1">
              <a:defRPr sz="75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dirty="0"/>
              <a:t>P. Gerhard, L. Groening, M. Maier / Pulsed Gas Gasstripper</a:t>
            </a:r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0CE2C30-4A2C-4055-BE78-170C3FFBA8B6}"/>
              </a:ext>
            </a:extLst>
          </p:cNvPr>
          <p:cNvSpPr txBox="1"/>
          <p:nvPr/>
        </p:nvSpPr>
        <p:spPr>
          <a:xfrm>
            <a:off x="48208" y="946833"/>
            <a:ext cx="9047584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Stripping data below were taken during the whole beamtime for ion species stripped with the pulsed gas stripper (with modified valve) for the first time (Kr not shown) </a:t>
            </a:r>
            <a:endParaRPr lang="en-GB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7F8CCD89-58FD-4DDA-8DA7-FCA2D6360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08" y="1692247"/>
            <a:ext cx="2214000" cy="152700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C416D432-FDA0-42B5-B8F1-71807E9A3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6069" y="1692247"/>
            <a:ext cx="2214000" cy="1527004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07ABD944-2E2B-450C-BE38-05C5029D8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1792" y="1692247"/>
            <a:ext cx="2214000" cy="1527005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C1A3B120-111A-47FC-870A-E7A7B5BEA7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930" y="3354995"/>
            <a:ext cx="2214000" cy="1527004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964E3BD2-1D58-4A9E-84A0-B03A49A049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1792" y="3354994"/>
            <a:ext cx="2214000" cy="1527004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81D6187B-6CA5-4473-B932-57A1FED1F8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3930" y="1692247"/>
            <a:ext cx="2214000" cy="1527004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54C2F367-35FF-4C26-B5DA-22E04BDA6A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208" y="3354995"/>
            <a:ext cx="2214000" cy="1527004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56A74031-415F-4B69-8EFE-AE5B5584DA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26069" y="3354995"/>
            <a:ext cx="2214000" cy="152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436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35EE7DC8-A054-4F14-963F-DAD929FEA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you!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11E1EF4-6123-4A9F-8BEB-348E01B8E8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19" y="1591952"/>
            <a:ext cx="4406962" cy="3353697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0ECF9C35-52F0-4BE6-B490-E1C68A2EAAE5}"/>
              </a:ext>
            </a:extLst>
          </p:cNvPr>
          <p:cNvSpPr txBox="1"/>
          <p:nvPr/>
        </p:nvSpPr>
        <p:spPr>
          <a:xfrm>
            <a:off x="433688" y="959001"/>
            <a:ext cx="8276625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dirty="0"/>
              <a:t>... and thanks to all the colleagues, who supported this project especially during the beamtime (PSU dept., vacuum, beam diagnostics, operations, ...)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D2B379C-3338-4BD4-BBCD-F5B2F67C7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7</a:t>
            </a:fld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0139875-F9A2-4626-A718-E3A4721D49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469504" y="4945649"/>
            <a:ext cx="701367" cy="213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75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01.12.2025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CD0BF90-4A8A-4AB7-8422-19D43BF418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10930" y="4948636"/>
            <a:ext cx="3322140" cy="2077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457200" rtl="0" eaLnBrk="1" latinLnBrk="0" hangingPunct="1">
              <a:defRPr sz="75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dirty="0"/>
              <a:t>P. Gerhard, L. Groening, M. Maier / Pulsed Gas Gasstripper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919108"/>
      </p:ext>
    </p:extLst>
  </p:cSld>
  <p:clrMapOvr>
    <a:masterClrMapping/>
  </p:clrMapOvr>
</p:sld>
</file>

<file path=ppt/theme/theme1.xml><?xml version="1.0" encoding="utf-8"?>
<a:theme xmlns:a="http://schemas.openxmlformats.org/drawingml/2006/main" name="fair-gsi-folienmaster_MM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5" id="{3AECD3E1-8DA4-BA48-8C52-0C39CC25DCAC}" vid="{10909A78-EA76-4346-92A8-E04EFC56BD02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fair-gsi-folienmaster_2019_16zu9-2</Template>
  <TotalTime>0</TotalTime>
  <Words>459</Words>
  <Application>Microsoft Office PowerPoint</Application>
  <PresentationFormat>Bildschirmpräsentation (16:9)</PresentationFormat>
  <Paragraphs>70</Paragraphs>
  <Slides>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2" baseType="lpstr">
      <vt:lpstr>Arial</vt:lpstr>
      <vt:lpstr>Calibri</vt:lpstr>
      <vt:lpstr>Cambria Math</vt:lpstr>
      <vt:lpstr>Wingdings</vt:lpstr>
      <vt:lpstr>fair-gsi-folienmaster_MM</vt:lpstr>
      <vt:lpstr>Machine Experiments 2025 UNILAC pulsed gas stripper</vt:lpstr>
      <vt:lpstr>PowerPoint-Präsentation</vt:lpstr>
      <vt:lpstr> </vt:lpstr>
      <vt:lpstr>Preparation for beam time</vt:lpstr>
      <vt:lpstr>UNILAC Gasstripper: Modified Injection Valves</vt:lpstr>
      <vt:lpstr>UNILAC Gasstripper: Registration of New Ion Species </vt:lpstr>
      <vt:lpstr>Thank you!</vt:lpstr>
    </vt:vector>
  </TitlesOfParts>
  <Company>GSI Helmholtzzentrum für Schwerionenforschung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Gerhard, Peter Dr.</dc:creator>
  <cp:lastModifiedBy>Maier, Michael Dr.</cp:lastModifiedBy>
  <cp:revision>313</cp:revision>
  <dcterms:created xsi:type="dcterms:W3CDTF">2021-11-01T09:13:24Z</dcterms:created>
  <dcterms:modified xsi:type="dcterms:W3CDTF">2025-11-26T14:21:11Z</dcterms:modified>
</cp:coreProperties>
</file>