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handoutMasterIdLst>
    <p:handoutMasterId r:id="rId29"/>
  </p:handoutMasterIdLst>
  <p:sldIdLst>
    <p:sldId id="256" r:id="rId3"/>
    <p:sldId id="344" r:id="rId4"/>
    <p:sldId id="339" r:id="rId5"/>
    <p:sldId id="345" r:id="rId6"/>
    <p:sldId id="352" r:id="rId7"/>
    <p:sldId id="353" r:id="rId8"/>
    <p:sldId id="346" r:id="rId9"/>
    <p:sldId id="347" r:id="rId10"/>
    <p:sldId id="355" r:id="rId11"/>
    <p:sldId id="348" r:id="rId12"/>
    <p:sldId id="354" r:id="rId13"/>
    <p:sldId id="357" r:id="rId14"/>
    <p:sldId id="349" r:id="rId15"/>
    <p:sldId id="293" r:id="rId16"/>
    <p:sldId id="294" r:id="rId17"/>
    <p:sldId id="322" r:id="rId18"/>
    <p:sldId id="296" r:id="rId19"/>
    <p:sldId id="297" r:id="rId20"/>
    <p:sldId id="300" r:id="rId21"/>
    <p:sldId id="299" r:id="rId22"/>
    <p:sldId id="298" r:id="rId23"/>
    <p:sldId id="301" r:id="rId24"/>
    <p:sldId id="302" r:id="rId25"/>
    <p:sldId id="304" r:id="rId26"/>
    <p:sldId id="311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CAE1FF"/>
    <a:srgbClr val="6495ED"/>
    <a:srgbClr val="0000FF"/>
    <a:srgbClr val="FF0000"/>
    <a:srgbClr val="FFA500"/>
    <a:srgbClr val="FFFF00"/>
    <a:srgbClr val="7CCD7C"/>
    <a:srgbClr val="2E8B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24" y="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502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9918CBB-AB6A-FAED-253C-341B9522B8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6F58674-D839-1EE2-0783-A02029EC64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9A071-6629-4351-9DF3-CBB221214015}" type="datetimeFigureOut">
              <a:rPr lang="de-DE" smtClean="0"/>
              <a:t>01.12.2025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9AE5FE6-3982-87B2-819B-E1087C5661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E0D4C7-631E-DD0B-7781-301C838833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FE2D3-8250-446B-924E-B109B29044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6492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02526-C010-4E09-856A-6F8ADC6E21D9}" type="datetimeFigureOut">
              <a:rPr lang="de-DE" smtClean="0"/>
              <a:t>01.12.2025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745E9-C84E-41BD-8364-14DE66A687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282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3181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451134-05EB-4DCB-7D85-90AF27780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0293DB3-DF55-55A7-CB68-C1B3663E4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750838D-8E6D-07D7-B023-5E394C197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79C1-20D1-470B-A9FA-C76D80668BDD}" type="datetimeFigureOut">
              <a:rPr lang="de-DE" smtClean="0"/>
              <a:t>01.12.2025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FC1D4D-5FA2-4D4E-2159-DC47C1EDF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8E42B6-DE86-7D68-8933-BD09C3C0B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AFAB-3A3E-489A-BC61-DDF93318D4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2725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39246C-DF99-3175-D56E-46179C867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73DF1D9-9470-4598-5BCD-21F856DE5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E87B60-70CB-83C8-0383-C057B97C2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79C1-20D1-470B-A9FA-C76D80668BDD}" type="datetimeFigureOut">
              <a:rPr lang="de-DE" smtClean="0"/>
              <a:t>01.12.2025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E79E9E-624A-4696-7E79-0C5889F3A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592A4B-D2A1-4D7D-7009-0461F584F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AFAB-3A3E-489A-BC61-DDF93318D4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9988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5D7AE71-E2DE-0B8A-FA2E-17C605AEE1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7708209-1098-43C5-CC46-BD125C0D09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A097C1-1721-C28D-1011-E30BF5192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79C1-20D1-470B-A9FA-C76D80668BDD}" type="datetimeFigureOut">
              <a:rPr lang="de-DE" smtClean="0"/>
              <a:t>01.12.2025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1E34AC-75F7-5EEC-ADB5-29457EAC7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BE0AF8-C435-3C47-AEDD-62ED6169F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AFAB-3A3E-489A-BC61-DDF93318D4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7352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47249" y="1417153"/>
            <a:ext cx="11902115" cy="505625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68752" y="3244364"/>
            <a:ext cx="8810021" cy="77986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4024230"/>
            <a:ext cx="8534400" cy="5846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92315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3420" y="271339"/>
            <a:ext cx="7579493" cy="787557"/>
          </a:xfrm>
          <a:prstGeom prst="rect">
            <a:avLst/>
          </a:prstGeom>
        </p:spPr>
        <p:txBody>
          <a:bodyPr/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3420" y="1450686"/>
            <a:ext cx="10949112" cy="49035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18087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15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DC73EC-7955-28EB-13DA-FEB27D431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8C3532-B954-5886-4F5C-8CC4982BA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03AC7F-1903-9724-C7D5-DFA147CB9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79C1-20D1-470B-A9FA-C76D80668BDD}" type="datetimeFigureOut">
              <a:rPr lang="de-DE" smtClean="0"/>
              <a:t>01.12.2025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586812-A7F8-8A9E-D16B-C0E4F2F99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99F1CD-FE5E-0848-9C0F-18D346706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AFAB-3A3E-489A-BC61-DDF93318D4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803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3B5CB2-D39A-F6E9-6F21-9F3290CC8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19C20C-4077-1D99-22D6-BBA4B53E9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2FEB7E-23B7-A331-B29C-467D9EA1D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79C1-20D1-470B-A9FA-C76D80668BDD}" type="datetimeFigureOut">
              <a:rPr lang="de-DE" smtClean="0"/>
              <a:t>01.12.2025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CB9ACB-CE8D-9F41-ECF3-65BA81462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61A442-F544-1389-7E35-3538FE028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AFAB-3A3E-489A-BC61-DDF93318D4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81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754A31-22D7-21D5-E416-58B56D0C0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96E622-E9BA-8480-23F0-069BEBFE00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C05D227-79CF-4DFA-EB6E-27C7FA617B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4341EE9-4FB5-7BCC-B28E-C05FA102B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79C1-20D1-470B-A9FA-C76D80668BDD}" type="datetimeFigureOut">
              <a:rPr lang="de-DE" smtClean="0"/>
              <a:t>01.12.2025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F9F26DD-08A4-2F52-9E8C-B6D7AC850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E4A2FDC-DFEF-A39E-6905-AFFFAEF65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AFAB-3A3E-489A-BC61-DDF93318D4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37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524CF2-C0C6-C4BA-278F-8B5BF79E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47848D3-51C2-63AD-2368-A317995A6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79E972A-13A3-F806-FD8A-5451839F4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7D7A813-6335-41CB-38AC-0D690150AD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7F5DCBE-6E23-1047-B98F-D78AADCF5F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3D1B450-EF94-B7DF-CC5A-FCC0150A3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79C1-20D1-470B-A9FA-C76D80668BDD}" type="datetimeFigureOut">
              <a:rPr lang="de-DE" smtClean="0"/>
              <a:t>01.12.2025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2D355C1-4BF6-27E0-6AFC-659E54E53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F9979DE-81D2-2813-1E88-D9B468EC9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AFAB-3A3E-489A-BC61-DDF93318D4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350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F579E4-CA56-72B4-8480-2843A9410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CF2DFAD-42ED-2AF8-EB1D-CE6DBFD70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79C1-20D1-470B-A9FA-C76D80668BDD}" type="datetimeFigureOut">
              <a:rPr lang="de-DE" smtClean="0"/>
              <a:t>01.12.2025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09E671-9E00-ED03-A0FC-B361EFF7F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7669E0B-9A12-CC9A-D6D3-7F02F06C8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AFAB-3A3E-489A-BC61-DDF93318D4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4591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46EA2D7-9C58-D599-BC90-AEC3F1B3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79C1-20D1-470B-A9FA-C76D80668BDD}" type="datetimeFigureOut">
              <a:rPr lang="de-DE" smtClean="0"/>
              <a:t>01.12.2025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74DC488-05C2-2620-A20E-AFF34795E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EE4B12B-F6FC-D790-C1CC-6B4A24C6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AFAB-3A3E-489A-BC61-DDF93318D4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421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483C9C-DC3B-868A-7463-5EE4B2ED8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64242C-BB91-530A-2E8B-88DFAB94D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8C6ED1D-E57F-9286-F06F-542AE5C7B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1C18DB0-4E15-87B6-1010-6F38634B2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79C1-20D1-470B-A9FA-C76D80668BDD}" type="datetimeFigureOut">
              <a:rPr lang="de-DE" smtClean="0"/>
              <a:t>01.12.2025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31D142A-4CDB-EC56-C2DF-55CEECFD7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B3418AB-708E-370A-E53A-1E8C83BB8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AFAB-3A3E-489A-BC61-DDF93318D4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892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B34A63-F5C6-F4FC-E404-BDADC2FC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937D787-08D3-7479-38FC-6C76595964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08C357-9FF1-B00D-A7B1-2AE54309F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732BB51-6242-5D5F-AC60-901B4B3AC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79C1-20D1-470B-A9FA-C76D80668BDD}" type="datetimeFigureOut">
              <a:rPr lang="de-DE" smtClean="0"/>
              <a:t>01.12.2025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231E440-5595-0C95-5567-7DDD568B7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2FEB49E-A3A2-BE4C-91E8-E9C902447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AFAB-3A3E-489A-BC61-DDF93318D4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14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2D4E2A1-BAA5-E4C3-33C1-01F5E56F9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B5AD951-D10B-352D-1BB0-5D771AFBE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CD45C0-D5BA-0A6E-262C-227349C5C0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879C1-20D1-470B-A9FA-C76D80668BDD}" type="datetimeFigureOut">
              <a:rPr lang="de-DE" smtClean="0"/>
              <a:t>01.12.2025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CB7CE9-31B1-7D65-3C40-0D9F8B6A7F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4C4FD8-187C-945A-74EB-8CA97225D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FBAFAB-3A3E-489A-BC61-DDF93318D4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876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301965" y="6627664"/>
            <a:ext cx="11890037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3408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3408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7" name="Textfeld 16"/>
          <p:cNvSpPr txBox="1"/>
          <p:nvPr/>
        </p:nvSpPr>
        <p:spPr>
          <a:xfrm>
            <a:off x="11512535" y="6621795"/>
            <a:ext cx="679468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C4D5F-A425-4703-B3CF-5ACC1DF381A2}" type="slidenum">
              <a:rPr lang="en-US" sz="1000" smtClean="0">
                <a:solidFill>
                  <a:srgbClr val="333333"/>
                </a:solidFill>
                <a:latin typeface="Arial"/>
                <a:cs typeface="Arial"/>
              </a:rPr>
              <a:pPr marL="0" marR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1000" dirty="0">
              <a:solidFill>
                <a:srgbClr val="333333"/>
              </a:solidFill>
              <a:latin typeface="Arial"/>
              <a:cs typeface="Arial"/>
            </a:endParaRPr>
          </a:p>
        </p:txBody>
      </p:sp>
      <p:pic>
        <p:nvPicPr>
          <p:cNvPr id="14" name="Bild 6" descr="GSI_Logo_rgb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193" y="259794"/>
            <a:ext cx="1343985" cy="449839"/>
          </a:xfrm>
          <a:prstGeom prst="rect">
            <a:avLst/>
          </a:prstGeom>
        </p:spPr>
      </p:pic>
      <p:cxnSp>
        <p:nvCxnSpPr>
          <p:cNvPr id="18" name="Gerade Verbindung 17"/>
          <p:cNvCxnSpPr/>
          <p:nvPr userDrawn="1"/>
        </p:nvCxnSpPr>
        <p:spPr>
          <a:xfrm>
            <a:off x="0" y="1068273"/>
            <a:ext cx="12192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>
            <a:spLocks/>
          </p:cNvSpPr>
          <p:nvPr userDrawn="1"/>
        </p:nvSpPr>
        <p:spPr>
          <a:xfrm>
            <a:off x="-1" y="939485"/>
            <a:ext cx="3408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93" y="82503"/>
            <a:ext cx="877825" cy="72593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2" t="18468" r="7754" b="19100"/>
          <a:stretch/>
        </p:blipFill>
        <p:spPr>
          <a:xfrm>
            <a:off x="7901567" y="177801"/>
            <a:ext cx="1632620" cy="680784"/>
          </a:xfrm>
          <a:prstGeom prst="rect">
            <a:avLst/>
          </a:prstGeom>
        </p:spPr>
      </p:pic>
      <p:sp>
        <p:nvSpPr>
          <p:cNvPr id="15" name="Textfeld 14"/>
          <p:cNvSpPr txBox="1"/>
          <p:nvPr userDrawn="1"/>
        </p:nvSpPr>
        <p:spPr>
          <a:xfrm>
            <a:off x="436727" y="6635620"/>
            <a:ext cx="10487832" cy="256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342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latin typeface="+mj-lt"/>
              </a:rPr>
              <a:t>Pascal Häckel | </a:t>
            </a:r>
            <a:r>
              <a:rPr lang="en-US" sz="1000" dirty="0">
                <a:latin typeface="+mj-lt"/>
              </a:rPr>
              <a:t> </a:t>
            </a:r>
            <a:r>
              <a:rPr lang="en-US" sz="1067" dirty="0"/>
              <a:t>HLI Beam Reconstruction  | HELIAC</a:t>
            </a:r>
            <a:r>
              <a:rPr lang="en-US" sz="1000" dirty="0">
                <a:latin typeface="+mj-lt"/>
              </a:rPr>
              <a:t>												</a:t>
            </a:r>
            <a:r>
              <a:rPr lang="de-DE" sz="1000" dirty="0">
                <a:latin typeface="+mj-lt"/>
                <a:cs typeface="Arial" panose="020B0604020202020204" pitchFamily="34" charset="0"/>
              </a:rPr>
              <a:t>2025-12-01</a:t>
            </a:r>
            <a:endParaRPr lang="de-DE" sz="1000" dirty="0">
              <a:solidFill>
                <a:srgbClr val="333333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03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dt="0"/>
  <p:txStyles>
    <p:titleStyle>
      <a:lvl1pPr algn="l" defTabSz="457189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32" indent="-285744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2971" indent="-228594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349" indent="-228594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10066" y="3650765"/>
            <a:ext cx="6460965" cy="779867"/>
          </a:xfrm>
        </p:spPr>
        <p:txBody>
          <a:bodyPr/>
          <a:lstStyle/>
          <a:p>
            <a:r>
              <a:rPr lang="en-US" dirty="0"/>
              <a:t>Beam tests on the Advanced Demonstrator</a:t>
            </a: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D4EE70-FEA2-42E1-9435-DC6B638BF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Reconstruction: Longitudinal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59E7FBBF-0CC1-E153-3A5F-A7F245281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420" y="1450686"/>
            <a:ext cx="4283646" cy="5032664"/>
          </a:xfrm>
        </p:spPr>
        <p:txBody>
          <a:bodyPr/>
          <a:lstStyle/>
          <a:p>
            <a:r>
              <a:rPr lang="en-US" dirty="0"/>
              <a:t>It is evident that two beams exhibit disparate energy levels</a:t>
            </a:r>
          </a:p>
          <a:p>
            <a:r>
              <a:rPr lang="en-US" dirty="0"/>
              <a:t>Approximately 30% of the beams demonstrate an energy deviation that exceeds 1.6 keV/u</a:t>
            </a:r>
          </a:p>
          <a:p>
            <a:r>
              <a:rPr lang="en-US" dirty="0"/>
              <a:t>The discrepancy in the beam cores is approximately 4 keV/u</a:t>
            </a:r>
          </a:p>
          <a:p>
            <a:r>
              <a:rPr lang="en-US" dirty="0"/>
              <a:t>This corresponds to a phase difference of 16 degrees at BSM1</a:t>
            </a:r>
            <a:endParaRPr lang="de-DE" dirty="0"/>
          </a:p>
        </p:txBody>
      </p:sp>
      <p:pic>
        <p:nvPicPr>
          <p:cNvPr id="15" name="Grafik 14" descr="Ein Bild, das Screenshot, Farbigkeit enthält.&#10;&#10;KI-generierte Inhalte können fehlerhaft sein.">
            <a:extLst>
              <a:ext uri="{FF2B5EF4-FFF2-40B4-BE49-F238E27FC236}">
                <a16:creationId xmlns:a16="http://schemas.microsoft.com/office/drawing/2014/main" id="{E7687FE4-9F2F-CA38-1C53-701610120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245" y="1685672"/>
            <a:ext cx="5671871" cy="3140328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6C850D57-4D97-D37D-A112-34B9A2B6003E}"/>
              </a:ext>
            </a:extLst>
          </p:cNvPr>
          <p:cNvSpPr/>
          <p:nvPr/>
        </p:nvSpPr>
        <p:spPr>
          <a:xfrm>
            <a:off x="8142913" y="4672402"/>
            <a:ext cx="806450" cy="307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6DFA846-28D2-FEE3-72AD-BF9E55C147CF}"/>
              </a:ext>
            </a:extLst>
          </p:cNvPr>
          <p:cNvSpPr/>
          <p:nvPr/>
        </p:nvSpPr>
        <p:spPr>
          <a:xfrm>
            <a:off x="5426819" y="2810505"/>
            <a:ext cx="196850" cy="726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975881A-6D07-2300-C095-0F1427534D70}"/>
              </a:ext>
            </a:extLst>
          </p:cNvPr>
          <p:cNvSpPr txBox="1"/>
          <p:nvPr/>
        </p:nvSpPr>
        <p:spPr>
          <a:xfrm>
            <a:off x="8142913" y="4702598"/>
            <a:ext cx="1600200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dirty="0"/>
              <a:t>Phase (</a:t>
            </a:r>
            <a:r>
              <a:rPr lang="de-DE" sz="1200" dirty="0" err="1"/>
              <a:t>deg</a:t>
            </a:r>
            <a:r>
              <a:rPr lang="de-DE" sz="12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79CB04A1-5907-F377-3F56-49B556FEA141}"/>
                  </a:ext>
                </a:extLst>
              </p:cNvPr>
              <p:cNvSpPr txBox="1"/>
              <p:nvPr/>
            </p:nvSpPr>
            <p:spPr>
              <a:xfrm rot="16200000">
                <a:off x="5328393" y="3312725"/>
                <a:ext cx="196850" cy="276999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de-DE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79CB04A1-5907-F377-3F56-49B556FEA1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328393" y="3312725"/>
                <a:ext cx="196850" cy="276999"/>
              </a:xfrm>
              <a:prstGeom prst="rect">
                <a:avLst/>
              </a:prstGeom>
              <a:blipFill>
                <a:blip r:embed="rId3"/>
                <a:stretch>
                  <a:fillRect l="-2222" t="-93750" r="-177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feld 19">
            <a:extLst>
              <a:ext uri="{FF2B5EF4-FFF2-40B4-BE49-F238E27FC236}">
                <a16:creationId xmlns:a16="http://schemas.microsoft.com/office/drawing/2014/main" id="{9F6D3D36-5451-29A5-124C-B13C10DFC74A}"/>
              </a:ext>
            </a:extLst>
          </p:cNvPr>
          <p:cNvSpPr txBox="1"/>
          <p:nvPr/>
        </p:nvSpPr>
        <p:spPr>
          <a:xfrm rot="16200000">
            <a:off x="4848969" y="2725350"/>
            <a:ext cx="1155700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dirty="0"/>
              <a:t>E (keV/u)</a:t>
            </a:r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83C2C39D-39F2-92E1-5CC0-4ACDF92AEAAB}"/>
              </a:ext>
            </a:extLst>
          </p:cNvPr>
          <p:cNvCxnSpPr>
            <a:cxnSpLocks/>
          </p:cNvCxnSpPr>
          <p:nvPr/>
        </p:nvCxnSpPr>
        <p:spPr>
          <a:xfrm>
            <a:off x="6051550" y="2978150"/>
            <a:ext cx="507365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CDBDFD40-455A-6A36-D98B-4635C1209421}"/>
              </a:ext>
            </a:extLst>
          </p:cNvPr>
          <p:cNvCxnSpPr/>
          <p:nvPr/>
        </p:nvCxnSpPr>
        <p:spPr>
          <a:xfrm>
            <a:off x="9706021" y="2685214"/>
            <a:ext cx="0" cy="851736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7C88834B-B45D-2507-DCB3-5577B0B75A44}"/>
                  </a:ext>
                </a:extLst>
              </p:cNvPr>
              <p:cNvSpPr txBox="1"/>
              <p:nvPr/>
            </p:nvSpPr>
            <p:spPr>
              <a:xfrm>
                <a:off x="9743113" y="2978150"/>
                <a:ext cx="1361739" cy="276999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de-DE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4 </m:t>
                      </m:r>
                      <m:r>
                        <a:rPr lang="de-DE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𝑘𝑒𝑉</m:t>
                      </m:r>
                      <m:r>
                        <a:rPr lang="de-DE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de-DE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de-DE" sz="1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7C88834B-B45D-2507-DCB3-5577B0B75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3113" y="2978150"/>
                <a:ext cx="1361739" cy="276999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0928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B1B17-6AEE-36C3-81C8-F937368C7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CF4A47-DC68-661C-B815-E0E4043D7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Reconstruction: Longitudinal</a:t>
            </a:r>
          </a:p>
        </p:txBody>
      </p:sp>
      <p:pic>
        <p:nvPicPr>
          <p:cNvPr id="7" name="Grafik 6" descr="Ein Bild, das Diagramm, Reihe, Text, parallel enthält.&#10;&#10;KI-generierte Inhalte können fehlerhaft sein.">
            <a:extLst>
              <a:ext uri="{FF2B5EF4-FFF2-40B4-BE49-F238E27FC236}">
                <a16:creationId xmlns:a16="http://schemas.microsoft.com/office/drawing/2014/main" id="{EDD8F592-72C8-6E0A-4654-CA73397BA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366" y="1219636"/>
            <a:ext cx="7748340" cy="434713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A5FF1D61-AEDA-09A5-08C1-1EBB19321526}"/>
                  </a:ext>
                </a:extLst>
              </p:cNvPr>
              <p:cNvSpPr txBox="1"/>
              <p:nvPr/>
            </p:nvSpPr>
            <p:spPr>
              <a:xfrm>
                <a:off x="4244898" y="1291230"/>
                <a:ext cx="37022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=0.97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A5FF1D61-AEDA-09A5-08C1-1EBB19321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898" y="1291230"/>
                <a:ext cx="370220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>
            <a:extLst>
              <a:ext uri="{FF2B5EF4-FFF2-40B4-BE49-F238E27FC236}">
                <a16:creationId xmlns:a16="http://schemas.microsoft.com/office/drawing/2014/main" id="{166AD720-885E-89CA-1E54-BFAA01C4CBB2}"/>
              </a:ext>
            </a:extLst>
          </p:cNvPr>
          <p:cNvSpPr txBox="1"/>
          <p:nvPr/>
        </p:nvSpPr>
        <p:spPr>
          <a:xfrm>
            <a:off x="3302000" y="5886450"/>
            <a:ext cx="5588000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2400" dirty="0">
                <a:solidFill>
                  <a:srgbClr val="00B050"/>
                </a:solidFill>
              </a:rPr>
              <a:t>High </a:t>
            </a:r>
            <a:r>
              <a:rPr lang="de-DE" sz="2400" dirty="0" err="1">
                <a:solidFill>
                  <a:srgbClr val="00B050"/>
                </a:solidFill>
              </a:rPr>
              <a:t>agreement</a:t>
            </a:r>
            <a:r>
              <a:rPr lang="de-DE" sz="2400" dirty="0">
                <a:solidFill>
                  <a:srgbClr val="00B050"/>
                </a:solidFill>
              </a:rPr>
              <a:t> in longitudinal plane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D62EAEC-7460-B14C-A42F-AC5E304E81A9}"/>
              </a:ext>
            </a:extLst>
          </p:cNvPr>
          <p:cNvSpPr txBox="1"/>
          <p:nvPr/>
        </p:nvSpPr>
        <p:spPr>
          <a:xfrm>
            <a:off x="3046513" y="5481940"/>
            <a:ext cx="6302669" cy="36576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simulation</a:t>
            </a:r>
            <a:r>
              <a:rPr lang="de-DE" dirty="0"/>
              <a:t> and BSM1 </a:t>
            </a:r>
            <a:r>
              <a:rPr lang="de-DE" dirty="0" err="1"/>
              <a:t>measurement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0705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FA195-F299-0D3F-D5AA-9F5B97C19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B0B590-2C55-18AF-9F4E-D1DD64A63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Transverse-Longitudinale </a:t>
            </a:r>
            <a:r>
              <a:rPr lang="de-DE" dirty="0" err="1"/>
              <a:t>Correlation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81429CF-86D3-6466-FFCF-6E9E1DA8F921}"/>
              </a:ext>
            </a:extLst>
          </p:cNvPr>
          <p:cNvSpPr txBox="1"/>
          <p:nvPr/>
        </p:nvSpPr>
        <p:spPr>
          <a:xfrm>
            <a:off x="6356194" y="5937898"/>
            <a:ext cx="545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BSM 1 </a:t>
            </a:r>
            <a:r>
              <a:rPr lang="de-DE" dirty="0" err="1"/>
              <a:t>measurement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different </a:t>
            </a:r>
            <a:r>
              <a:rPr lang="de-DE" dirty="0" err="1"/>
              <a:t>wire</a:t>
            </a:r>
            <a:r>
              <a:rPr lang="de-DE" dirty="0"/>
              <a:t> </a:t>
            </a:r>
            <a:r>
              <a:rPr lang="de-DE" dirty="0" err="1"/>
              <a:t>positions</a:t>
            </a:r>
            <a:endParaRPr lang="de-DE" dirty="0"/>
          </a:p>
        </p:txBody>
      </p:sp>
      <p:pic>
        <p:nvPicPr>
          <p:cNvPr id="20" name="Grafik 19" descr="Ein Bild, das Text, Screenshot, Farbigkeit enthält.&#10;&#10;KI-generierte Inhalte können fehlerhaft sein.">
            <a:extLst>
              <a:ext uri="{FF2B5EF4-FFF2-40B4-BE49-F238E27FC236}">
                <a16:creationId xmlns:a16="http://schemas.microsoft.com/office/drawing/2014/main" id="{0ABABA53-99CA-F52D-B4C0-3B61D1A75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" y="1591486"/>
            <a:ext cx="5852172" cy="4389129"/>
          </a:xfrm>
          <a:prstGeom prst="rect">
            <a:avLst/>
          </a:prstGeom>
        </p:spPr>
      </p:pic>
      <p:pic>
        <p:nvPicPr>
          <p:cNvPr id="21" name="Grafik 20" descr="Ein Bild, das Text, Screenshot, Farbigkeit enthält.&#10;&#10;KI-generierte Inhalte können fehlerhaft sein.">
            <a:extLst>
              <a:ext uri="{FF2B5EF4-FFF2-40B4-BE49-F238E27FC236}">
                <a16:creationId xmlns:a16="http://schemas.microsoft.com/office/drawing/2014/main" id="{52EBF6CB-2EDF-29D3-F6A5-B3A5AE362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29" y="1620412"/>
            <a:ext cx="5851842" cy="4388881"/>
          </a:xfrm>
          <a:prstGeom prst="rect">
            <a:avLst/>
          </a:prstGeom>
        </p:spPr>
      </p:pic>
      <p:sp>
        <p:nvSpPr>
          <p:cNvPr id="23" name="Rechteck 22">
            <a:extLst>
              <a:ext uri="{FF2B5EF4-FFF2-40B4-BE49-F238E27FC236}">
                <a16:creationId xmlns:a16="http://schemas.microsoft.com/office/drawing/2014/main" id="{5381B78C-ADDA-9286-046B-B794BDEE424F}"/>
              </a:ext>
            </a:extLst>
          </p:cNvPr>
          <p:cNvSpPr/>
          <p:nvPr/>
        </p:nvSpPr>
        <p:spPr>
          <a:xfrm>
            <a:off x="4670131" y="1620412"/>
            <a:ext cx="660152" cy="243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5AFB4510-63D1-24E0-7781-3CB4727B5A6B}"/>
              </a:ext>
            </a:extLst>
          </p:cNvPr>
          <p:cNvSpPr/>
          <p:nvPr/>
        </p:nvSpPr>
        <p:spPr>
          <a:xfrm>
            <a:off x="4919918" y="1863568"/>
            <a:ext cx="874256" cy="3617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D3002B16-379D-9517-1579-45FB77AE3C9A}"/>
              </a:ext>
            </a:extLst>
          </p:cNvPr>
          <p:cNvSpPr/>
          <p:nvPr/>
        </p:nvSpPr>
        <p:spPr>
          <a:xfrm>
            <a:off x="11108156" y="1649090"/>
            <a:ext cx="660152" cy="243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1301BA43-A519-1207-AFA7-0752FCC80FF2}"/>
              </a:ext>
            </a:extLst>
          </p:cNvPr>
          <p:cNvSpPr/>
          <p:nvPr/>
        </p:nvSpPr>
        <p:spPr>
          <a:xfrm>
            <a:off x="11108156" y="1892246"/>
            <a:ext cx="874256" cy="3617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02C4441E-B7F8-FB99-06E0-32A93946A669}"/>
              </a:ext>
            </a:extLst>
          </p:cNvPr>
          <p:cNvSpPr txBox="1"/>
          <p:nvPr/>
        </p:nvSpPr>
        <p:spPr>
          <a:xfrm>
            <a:off x="423745" y="5900772"/>
            <a:ext cx="4906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FFC </a:t>
            </a:r>
            <a:r>
              <a:rPr lang="de-DE" dirty="0" err="1"/>
              <a:t>measurement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different </a:t>
            </a:r>
            <a:r>
              <a:rPr lang="de-DE" dirty="0" err="1"/>
              <a:t>wire</a:t>
            </a:r>
            <a:r>
              <a:rPr lang="de-DE" dirty="0"/>
              <a:t> </a:t>
            </a:r>
            <a:r>
              <a:rPr lang="de-DE" dirty="0" err="1"/>
              <a:t>positions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6366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DCAAB5-2A0B-4D41-A597-A3CD10AC2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 &amp; Outlook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7D5070-6DF4-4B87-94F7-617752A0B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Summary:</a:t>
            </a:r>
          </a:p>
          <a:p>
            <a:r>
              <a:rPr lang="de-DE" dirty="0" err="1"/>
              <a:t>Measured</a:t>
            </a:r>
            <a:r>
              <a:rPr lang="de-DE" dirty="0"/>
              <a:t> </a:t>
            </a:r>
            <a:r>
              <a:rPr lang="de-DE" dirty="0" err="1"/>
              <a:t>transverse</a:t>
            </a:r>
            <a:r>
              <a:rPr lang="de-DE" dirty="0"/>
              <a:t> and longitudinal </a:t>
            </a:r>
            <a:r>
              <a:rPr lang="de-DE" dirty="0" err="1"/>
              <a:t>particle</a:t>
            </a:r>
            <a:r>
              <a:rPr lang="de-DE" dirty="0"/>
              <a:t> </a:t>
            </a:r>
            <a:r>
              <a:rPr lang="de-DE" dirty="0" err="1"/>
              <a:t>distribution</a:t>
            </a:r>
            <a:endParaRPr lang="de-DE" dirty="0"/>
          </a:p>
          <a:p>
            <a:r>
              <a:rPr lang="de-DE" dirty="0" err="1"/>
              <a:t>Reconstructed</a:t>
            </a:r>
            <a:r>
              <a:rPr lang="de-DE" dirty="0"/>
              <a:t> 6D </a:t>
            </a:r>
            <a:r>
              <a:rPr lang="de-DE" dirty="0" err="1"/>
              <a:t>particle</a:t>
            </a:r>
            <a:r>
              <a:rPr lang="de-DE" dirty="0"/>
              <a:t> </a:t>
            </a:r>
            <a:r>
              <a:rPr lang="de-DE" dirty="0" err="1"/>
              <a:t>distribution</a:t>
            </a:r>
            <a:endParaRPr lang="de-DE" dirty="0"/>
          </a:p>
          <a:p>
            <a:r>
              <a:rPr lang="de-DE" dirty="0" err="1"/>
              <a:t>Reconstructed</a:t>
            </a:r>
            <a:r>
              <a:rPr lang="de-DE" dirty="0"/>
              <a:t> </a:t>
            </a:r>
            <a:r>
              <a:rPr lang="de-DE" dirty="0" err="1"/>
              <a:t>distribution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experimentally</a:t>
            </a:r>
            <a:r>
              <a:rPr lang="de-DE" dirty="0"/>
              <a:t> </a:t>
            </a:r>
            <a:r>
              <a:rPr lang="de-DE" dirty="0" err="1"/>
              <a:t>validated</a:t>
            </a:r>
            <a:endParaRPr lang="de-DE" dirty="0"/>
          </a:p>
          <a:p>
            <a:r>
              <a:rPr lang="de-DE" dirty="0" err="1"/>
              <a:t>Numerical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beamline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validated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Outlook:</a:t>
            </a:r>
          </a:p>
          <a:p>
            <a:r>
              <a:rPr lang="en-US" dirty="0"/>
              <a:t>The search for settings for "UN6/GUCW" beamline which provides 100% transmission through CM1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0805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9CCFB-A804-E8BB-0ACF-7B5F5AAA8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7C8F0200-7276-A1F5-371B-32FB8827813B}"/>
              </a:ext>
            </a:extLst>
          </p:cNvPr>
          <p:cNvSpPr/>
          <p:nvPr/>
        </p:nvSpPr>
        <p:spPr>
          <a:xfrm>
            <a:off x="0" y="0"/>
            <a:ext cx="12192000" cy="15656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60313A-53A1-F800-333B-82C5C7D01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341"/>
            <a:ext cx="10515600" cy="1325563"/>
          </a:xfrm>
          <a:noFill/>
        </p:spPr>
        <p:txBody>
          <a:bodyPr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Transverse </a:t>
            </a:r>
            <a:r>
              <a:rPr lang="de-DE" dirty="0" err="1">
                <a:solidFill>
                  <a:schemeClr val="bg1"/>
                </a:solidFill>
              </a:rPr>
              <a:t>Particle</a:t>
            </a:r>
            <a:r>
              <a:rPr lang="de-DE" dirty="0">
                <a:solidFill>
                  <a:schemeClr val="bg1"/>
                </a:solidFill>
              </a:rPr>
              <a:t> Distribution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E9CDC6A-6FB2-EDC7-0394-20466FABC27D}"/>
              </a:ext>
            </a:extLst>
          </p:cNvPr>
          <p:cNvSpPr/>
          <p:nvPr/>
        </p:nvSpPr>
        <p:spPr>
          <a:xfrm>
            <a:off x="0" y="6436957"/>
            <a:ext cx="12192000" cy="42104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Pascal Häckel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5647089-E51E-2FEC-F867-A1B01BEBA373}"/>
              </a:ext>
            </a:extLst>
          </p:cNvPr>
          <p:cNvSpPr txBox="1"/>
          <p:nvPr/>
        </p:nvSpPr>
        <p:spPr>
          <a:xfrm>
            <a:off x="11503599" y="6462377"/>
            <a:ext cx="688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3708FAF-CE73-3355-5D70-D5596A84A140}"/>
              </a:ext>
            </a:extLst>
          </p:cNvPr>
          <p:cNvSpPr txBox="1"/>
          <p:nvPr/>
        </p:nvSpPr>
        <p:spPr>
          <a:xfrm>
            <a:off x="-1" y="6462812"/>
            <a:ext cx="3006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Transverse Distribution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66C5D7B-4EC4-2BFD-8AEE-B30FDA0B7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167" y="1574551"/>
            <a:ext cx="8165666" cy="450735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05CCF39-39FF-236F-010D-2CA6638595C0}"/>
              </a:ext>
            </a:extLst>
          </p:cNvPr>
          <p:cNvSpPr txBox="1"/>
          <p:nvPr/>
        </p:nvSpPr>
        <p:spPr>
          <a:xfrm>
            <a:off x="2600464" y="6052878"/>
            <a:ext cx="7449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Reconstructed</a:t>
            </a:r>
            <a:r>
              <a:rPr lang="de-DE" dirty="0"/>
              <a:t> </a:t>
            </a:r>
            <a:r>
              <a:rPr lang="de-DE" dirty="0" err="1"/>
              <a:t>transverse</a:t>
            </a:r>
            <a:r>
              <a:rPr lang="de-DE" dirty="0"/>
              <a:t> 2D </a:t>
            </a:r>
            <a:r>
              <a:rPr lang="de-DE" dirty="0" err="1"/>
              <a:t>particle</a:t>
            </a:r>
            <a:r>
              <a:rPr lang="de-DE" dirty="0"/>
              <a:t> </a:t>
            </a:r>
            <a:r>
              <a:rPr lang="de-DE" dirty="0" err="1"/>
              <a:t>projections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653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F5457-95A9-83B1-947A-78E82328D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7E46C039-F58A-187C-273F-9024EDF555C9}"/>
              </a:ext>
            </a:extLst>
          </p:cNvPr>
          <p:cNvSpPr/>
          <p:nvPr/>
        </p:nvSpPr>
        <p:spPr>
          <a:xfrm>
            <a:off x="0" y="0"/>
            <a:ext cx="12192000" cy="15656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85EC73-4691-2AFD-9D83-2BDA8093B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341"/>
            <a:ext cx="10515600" cy="1325563"/>
          </a:xfrm>
          <a:noFill/>
        </p:spPr>
        <p:txBody>
          <a:bodyPr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Transverse </a:t>
            </a:r>
            <a:r>
              <a:rPr lang="de-DE" dirty="0" err="1">
                <a:solidFill>
                  <a:schemeClr val="bg1"/>
                </a:solidFill>
              </a:rPr>
              <a:t>Particle</a:t>
            </a:r>
            <a:r>
              <a:rPr lang="de-DE" dirty="0">
                <a:solidFill>
                  <a:schemeClr val="bg1"/>
                </a:solidFill>
              </a:rPr>
              <a:t> Distribution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C57A895-E6B2-889C-EE32-7CB899778C7B}"/>
              </a:ext>
            </a:extLst>
          </p:cNvPr>
          <p:cNvSpPr/>
          <p:nvPr/>
        </p:nvSpPr>
        <p:spPr>
          <a:xfrm>
            <a:off x="0" y="6436957"/>
            <a:ext cx="12192000" cy="42104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Pascal Häckel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D151700-1BF4-9081-114D-E5DE9110BAC3}"/>
              </a:ext>
            </a:extLst>
          </p:cNvPr>
          <p:cNvSpPr txBox="1"/>
          <p:nvPr/>
        </p:nvSpPr>
        <p:spPr>
          <a:xfrm>
            <a:off x="11525901" y="6462377"/>
            <a:ext cx="66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26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4215E4F-3820-62B9-683B-AD32A2FD7909}"/>
              </a:ext>
            </a:extLst>
          </p:cNvPr>
          <p:cNvSpPr txBox="1"/>
          <p:nvPr/>
        </p:nvSpPr>
        <p:spPr>
          <a:xfrm>
            <a:off x="-1" y="6462812"/>
            <a:ext cx="3006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Transverse Distribution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AA9DB5-0768-8F43-E0E1-62BA91ECF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829" y="2451787"/>
            <a:ext cx="5614268" cy="3099014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00A8EDB-CA26-E675-8205-801CC885837A}"/>
              </a:ext>
            </a:extLst>
          </p:cNvPr>
          <p:cNvSpPr txBox="1"/>
          <p:nvPr/>
        </p:nvSpPr>
        <p:spPr>
          <a:xfrm>
            <a:off x="392523" y="2020601"/>
            <a:ext cx="53481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Reconstructed</a:t>
            </a:r>
            <a:r>
              <a:rPr lang="de-DE" dirty="0"/>
              <a:t> </a:t>
            </a:r>
            <a:r>
              <a:rPr lang="de-DE" dirty="0" err="1"/>
              <a:t>distribution</a:t>
            </a:r>
            <a:r>
              <a:rPr lang="de-DE" dirty="0"/>
              <a:t> </a:t>
            </a:r>
            <a:r>
              <a:rPr lang="de-DE" dirty="0" err="1"/>
              <a:t>shows</a:t>
            </a:r>
            <a:r>
              <a:rPr lang="de-DE" dirty="0"/>
              <a:t>: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Beam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centered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Beam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inserted</a:t>
            </a:r>
            <a:r>
              <a:rPr lang="de-DE" dirty="0"/>
              <a:t> oblique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Beam </a:t>
            </a:r>
            <a:r>
              <a:rPr lang="de-DE" dirty="0" err="1"/>
              <a:t>is</a:t>
            </a:r>
            <a:r>
              <a:rPr lang="de-DE" dirty="0"/>
              <a:t> divergent and </a:t>
            </a:r>
            <a:r>
              <a:rPr lang="de-DE" dirty="0" err="1"/>
              <a:t>elliptic</a:t>
            </a:r>
            <a:r>
              <a:rPr lang="de-DE" dirty="0"/>
              <a:t> in horizontal plane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Unexpected</a:t>
            </a:r>
            <a:r>
              <a:rPr lang="de-DE" dirty="0"/>
              <a:t>, non </a:t>
            </a:r>
            <a:r>
              <a:rPr lang="de-DE" dirty="0" err="1"/>
              <a:t>elliptic</a:t>
            </a:r>
            <a:r>
              <a:rPr lang="de-DE" dirty="0"/>
              <a:t> </a:t>
            </a:r>
            <a:r>
              <a:rPr lang="de-DE" dirty="0" err="1"/>
              <a:t>shape</a:t>
            </a:r>
            <a:r>
              <a:rPr lang="de-DE" dirty="0"/>
              <a:t> in </a:t>
            </a:r>
            <a:r>
              <a:rPr lang="de-DE" dirty="0" err="1"/>
              <a:t>vertical</a:t>
            </a:r>
            <a:r>
              <a:rPr lang="de-DE" dirty="0"/>
              <a:t> plane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Unmeasured</a:t>
            </a:r>
            <a:r>
              <a:rPr lang="de-DE" dirty="0"/>
              <a:t> </a:t>
            </a:r>
            <a:r>
              <a:rPr lang="de-DE" dirty="0" err="1"/>
              <a:t>projections</a:t>
            </a:r>
            <a:r>
              <a:rPr lang="de-DE" dirty="0"/>
              <a:t> </a:t>
            </a:r>
            <a:r>
              <a:rPr lang="de-DE" dirty="0" err="1"/>
              <a:t>show</a:t>
            </a:r>
            <a:r>
              <a:rPr lang="de-DE" dirty="0"/>
              <a:t> </a:t>
            </a:r>
            <a:r>
              <a:rPr lang="de-DE" dirty="0" err="1"/>
              <a:t>symmetric</a:t>
            </a:r>
            <a:r>
              <a:rPr lang="de-DE" dirty="0"/>
              <a:t> and </a:t>
            </a:r>
            <a:r>
              <a:rPr lang="de-DE" dirty="0" err="1"/>
              <a:t>circular</a:t>
            </a:r>
            <a:r>
              <a:rPr lang="de-DE" dirty="0"/>
              <a:t> </a:t>
            </a:r>
            <a:r>
              <a:rPr lang="de-DE" dirty="0" err="1"/>
              <a:t>shape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expected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C6FE730-7564-D13F-A0A8-C5EA353CC1D3}"/>
              </a:ext>
            </a:extLst>
          </p:cNvPr>
          <p:cNvSpPr txBox="1"/>
          <p:nvPr/>
        </p:nvSpPr>
        <p:spPr>
          <a:xfrm>
            <a:off x="6096000" y="5638058"/>
            <a:ext cx="5577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/>
              <a:t>Reconstructed</a:t>
            </a:r>
            <a:r>
              <a:rPr lang="de-DE" sz="1400" dirty="0"/>
              <a:t> </a:t>
            </a:r>
            <a:r>
              <a:rPr lang="de-DE" sz="1400" dirty="0" err="1"/>
              <a:t>transverse</a:t>
            </a:r>
            <a:r>
              <a:rPr lang="de-DE" sz="1400" dirty="0"/>
              <a:t> 2D </a:t>
            </a:r>
            <a:r>
              <a:rPr lang="de-DE" sz="1400" dirty="0" err="1"/>
              <a:t>particle</a:t>
            </a:r>
            <a:r>
              <a:rPr lang="de-DE" sz="1400" dirty="0"/>
              <a:t> </a:t>
            </a:r>
            <a:r>
              <a:rPr lang="de-DE" sz="1400" dirty="0" err="1"/>
              <a:t>projections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1572054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BE8B3-88A6-DC80-8AB5-7BA3B034F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1328A732-F156-1731-D9ED-E54D0080E089}"/>
              </a:ext>
            </a:extLst>
          </p:cNvPr>
          <p:cNvSpPr/>
          <p:nvPr/>
        </p:nvSpPr>
        <p:spPr>
          <a:xfrm>
            <a:off x="0" y="0"/>
            <a:ext cx="12192000" cy="15656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182DCD8-F864-1DE7-7296-AD578E10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341"/>
            <a:ext cx="10515600" cy="1325563"/>
          </a:xfrm>
          <a:noFill/>
        </p:spPr>
        <p:txBody>
          <a:bodyPr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Transverse Validation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375303C-4F7D-F497-001A-26C22A2F9EB6}"/>
              </a:ext>
            </a:extLst>
          </p:cNvPr>
          <p:cNvSpPr/>
          <p:nvPr/>
        </p:nvSpPr>
        <p:spPr>
          <a:xfrm>
            <a:off x="0" y="6436957"/>
            <a:ext cx="12192000" cy="42104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Pascal Häckel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CE8FB2F-EA43-52AB-1D57-7110222E11D2}"/>
              </a:ext>
            </a:extLst>
          </p:cNvPr>
          <p:cNvSpPr txBox="1"/>
          <p:nvPr/>
        </p:nvSpPr>
        <p:spPr>
          <a:xfrm>
            <a:off x="11539283" y="6462377"/>
            <a:ext cx="652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27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71013D8-05E9-3FAD-D85A-223299A98EFC}"/>
              </a:ext>
            </a:extLst>
          </p:cNvPr>
          <p:cNvSpPr txBox="1"/>
          <p:nvPr/>
        </p:nvSpPr>
        <p:spPr>
          <a:xfrm>
            <a:off x="-1" y="6462812"/>
            <a:ext cx="3006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Transverse Validation</a:t>
            </a:r>
          </a:p>
        </p:txBody>
      </p:sp>
      <p:pic>
        <p:nvPicPr>
          <p:cNvPr id="6" name="Grafik 5" descr="Ein Bild, das Screenshot, Text, Farbigkeit enthält.&#10;&#10;KI-generierte Inhalte können fehlerhaft sein.">
            <a:extLst>
              <a:ext uri="{FF2B5EF4-FFF2-40B4-BE49-F238E27FC236}">
                <a16:creationId xmlns:a16="http://schemas.microsoft.com/office/drawing/2014/main" id="{E7CE988C-6552-F484-3A79-8A900ABAD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37" y="1621253"/>
            <a:ext cx="7978326" cy="447552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A33509B-27A3-EBCC-3F31-0D71D883EA34}"/>
              </a:ext>
            </a:extLst>
          </p:cNvPr>
          <p:cNvSpPr txBox="1"/>
          <p:nvPr/>
        </p:nvSpPr>
        <p:spPr>
          <a:xfrm>
            <a:off x="379141" y="2123192"/>
            <a:ext cx="1727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Measurement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A3621A1-6BA7-76DA-6472-4FBABC045E15}"/>
              </a:ext>
            </a:extLst>
          </p:cNvPr>
          <p:cNvSpPr txBox="1"/>
          <p:nvPr/>
        </p:nvSpPr>
        <p:spPr>
          <a:xfrm>
            <a:off x="379141" y="4280074"/>
            <a:ext cx="1727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Simulation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1ABA57B-4AD3-01F8-2D5D-FA6CA1DEC022}"/>
              </a:ext>
            </a:extLst>
          </p:cNvPr>
          <p:cNvSpPr txBox="1"/>
          <p:nvPr/>
        </p:nvSpPr>
        <p:spPr>
          <a:xfrm>
            <a:off x="2658451" y="6057342"/>
            <a:ext cx="736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phase-space</a:t>
            </a:r>
            <a:r>
              <a:rPr lang="de-DE" dirty="0"/>
              <a:t> </a:t>
            </a:r>
            <a:r>
              <a:rPr lang="de-DE" dirty="0" err="1"/>
              <a:t>measurement</a:t>
            </a:r>
            <a:r>
              <a:rPr lang="de-DE" dirty="0"/>
              <a:t> and </a:t>
            </a:r>
            <a:r>
              <a:rPr lang="de-DE" dirty="0" err="1"/>
              <a:t>simulation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3282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0CA8B-6525-0617-9CCD-A23B0E9DE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CE115AC6-FA96-7EA9-BA32-7D1E244D1E0C}"/>
              </a:ext>
            </a:extLst>
          </p:cNvPr>
          <p:cNvSpPr/>
          <p:nvPr/>
        </p:nvSpPr>
        <p:spPr>
          <a:xfrm>
            <a:off x="0" y="0"/>
            <a:ext cx="12192000" cy="15656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2946A06-4114-197E-7BC4-F3EBFEB66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341"/>
            <a:ext cx="10515600" cy="1325563"/>
          </a:xfrm>
          <a:noFill/>
        </p:spPr>
        <p:txBody>
          <a:bodyPr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Transverse Validation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0ECB56F-C186-0E48-CA16-192690D521E2}"/>
              </a:ext>
            </a:extLst>
          </p:cNvPr>
          <p:cNvSpPr/>
          <p:nvPr/>
        </p:nvSpPr>
        <p:spPr>
          <a:xfrm>
            <a:off x="0" y="6436957"/>
            <a:ext cx="12192000" cy="42104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Pascal Häckel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CE2F658-2C26-435E-4B5E-2C013072F295}"/>
              </a:ext>
            </a:extLst>
          </p:cNvPr>
          <p:cNvSpPr txBox="1"/>
          <p:nvPr/>
        </p:nvSpPr>
        <p:spPr>
          <a:xfrm>
            <a:off x="11539283" y="6462377"/>
            <a:ext cx="652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F644596-8E81-17CC-CE6F-1AA5A1E2FFBF}"/>
              </a:ext>
            </a:extLst>
          </p:cNvPr>
          <p:cNvSpPr txBox="1"/>
          <p:nvPr/>
        </p:nvSpPr>
        <p:spPr>
          <a:xfrm>
            <a:off x="-1" y="6462812"/>
            <a:ext cx="3006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Transverse Validation</a:t>
            </a:r>
          </a:p>
        </p:txBody>
      </p:sp>
      <p:pic>
        <p:nvPicPr>
          <p:cNvPr id="6" name="Grafik 5" descr="Ein Bild, das Screenshot, Text, Farbigkeit enthält.&#10;&#10;KI-generierte Inhalte können fehlerhaft sein.">
            <a:extLst>
              <a:ext uri="{FF2B5EF4-FFF2-40B4-BE49-F238E27FC236}">
                <a16:creationId xmlns:a16="http://schemas.microsoft.com/office/drawing/2014/main" id="{79C642B2-6290-6290-E7EA-AA95BBDA4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29" y="2264470"/>
            <a:ext cx="6403568" cy="359215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0A569EB-6A11-AAE0-3880-2A9B3200DA89}"/>
              </a:ext>
            </a:extLst>
          </p:cNvPr>
          <p:cNvSpPr txBox="1"/>
          <p:nvPr/>
        </p:nvSpPr>
        <p:spPr>
          <a:xfrm>
            <a:off x="316695" y="2096429"/>
            <a:ext cx="33052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shows</a:t>
            </a:r>
            <a:r>
              <a:rPr lang="de-DE" dirty="0"/>
              <a:t>: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Similar</a:t>
            </a:r>
            <a:r>
              <a:rPr lang="de-DE" dirty="0"/>
              <a:t> </a:t>
            </a:r>
            <a:r>
              <a:rPr lang="de-DE" dirty="0" err="1"/>
              <a:t>shape</a:t>
            </a:r>
            <a:r>
              <a:rPr lang="de-DE" dirty="0"/>
              <a:t> in </a:t>
            </a:r>
            <a:r>
              <a:rPr lang="de-DE" dirty="0" err="1"/>
              <a:t>both</a:t>
            </a:r>
            <a:r>
              <a:rPr lang="de-DE" dirty="0"/>
              <a:t> planes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Similar</a:t>
            </a:r>
            <a:r>
              <a:rPr lang="de-DE" dirty="0"/>
              <a:t> </a:t>
            </a:r>
            <a:r>
              <a:rPr lang="de-DE" dirty="0" err="1"/>
              <a:t>intensity</a:t>
            </a:r>
            <a:r>
              <a:rPr lang="de-DE" dirty="0"/>
              <a:t> at </a:t>
            </a:r>
            <a:r>
              <a:rPr lang="de-DE" dirty="0" err="1"/>
              <a:t>center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Same </a:t>
            </a:r>
            <a:r>
              <a:rPr lang="de-DE" dirty="0" err="1"/>
              <a:t>offset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center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Distribution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filled</a:t>
            </a:r>
            <a:r>
              <a:rPr lang="de-DE" dirty="0"/>
              <a:t> and 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holes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779A2A1-D867-9AC8-32E8-25EBA4EF1099}"/>
              </a:ext>
            </a:extLst>
          </p:cNvPr>
          <p:cNvSpPr txBox="1"/>
          <p:nvPr/>
        </p:nvSpPr>
        <p:spPr>
          <a:xfrm>
            <a:off x="3965373" y="2653990"/>
            <a:ext cx="1727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Measurement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883F243-810D-9B8B-1A91-F5A44CAF175F}"/>
              </a:ext>
            </a:extLst>
          </p:cNvPr>
          <p:cNvSpPr txBox="1"/>
          <p:nvPr/>
        </p:nvSpPr>
        <p:spPr>
          <a:xfrm>
            <a:off x="3965373" y="4810872"/>
            <a:ext cx="1727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Simulation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EFC3AB2-82F7-D20D-7C98-91DD3E343371}"/>
              </a:ext>
            </a:extLst>
          </p:cNvPr>
          <p:cNvSpPr txBox="1"/>
          <p:nvPr/>
        </p:nvSpPr>
        <p:spPr>
          <a:xfrm>
            <a:off x="6096000" y="5856620"/>
            <a:ext cx="7364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Comparison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phase-space</a:t>
            </a:r>
            <a:r>
              <a:rPr lang="de-DE" sz="1400" dirty="0"/>
              <a:t> </a:t>
            </a:r>
            <a:r>
              <a:rPr lang="de-DE" sz="1400" dirty="0" err="1"/>
              <a:t>measurement</a:t>
            </a:r>
            <a:r>
              <a:rPr lang="de-DE" sz="1400" dirty="0"/>
              <a:t> and </a:t>
            </a:r>
            <a:r>
              <a:rPr lang="de-DE" sz="1400" dirty="0" err="1"/>
              <a:t>simulation</a:t>
            </a:r>
            <a:r>
              <a:rPr lang="de-DE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6443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25D4C-3D60-72D4-E665-4A7543096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AB632131-4DE9-571F-F27F-90BC2A94B08F}"/>
              </a:ext>
            </a:extLst>
          </p:cNvPr>
          <p:cNvSpPr/>
          <p:nvPr/>
        </p:nvSpPr>
        <p:spPr>
          <a:xfrm>
            <a:off x="0" y="0"/>
            <a:ext cx="12192000" cy="15656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C536DFE-5015-6750-C5F7-F85818894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341"/>
            <a:ext cx="10515600" cy="1325563"/>
          </a:xfrm>
          <a:noFill/>
        </p:spPr>
        <p:txBody>
          <a:bodyPr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Transverse Simulation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0011549-546E-AE0D-823C-B728CA8215D2}"/>
              </a:ext>
            </a:extLst>
          </p:cNvPr>
          <p:cNvSpPr/>
          <p:nvPr/>
        </p:nvSpPr>
        <p:spPr>
          <a:xfrm>
            <a:off x="0" y="6436957"/>
            <a:ext cx="12192000" cy="42104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Pascal Häckel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266AB9F-D2AD-10E0-4C03-53DFCE55BC56}"/>
              </a:ext>
            </a:extLst>
          </p:cNvPr>
          <p:cNvSpPr txBox="1"/>
          <p:nvPr/>
        </p:nvSpPr>
        <p:spPr>
          <a:xfrm>
            <a:off x="11525901" y="6462377"/>
            <a:ext cx="66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2A68A26-BAD5-559E-E29D-D974AFE26DCC}"/>
              </a:ext>
            </a:extLst>
          </p:cNvPr>
          <p:cNvSpPr txBox="1"/>
          <p:nvPr/>
        </p:nvSpPr>
        <p:spPr>
          <a:xfrm>
            <a:off x="-1" y="6462812"/>
            <a:ext cx="3006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Transverse Simulation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666C63BE-21E1-EAC2-3801-3D3714417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759" y="1916012"/>
            <a:ext cx="7393872" cy="4170564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81D5A03C-D1DC-3C79-1DE3-CA652661AC0C}"/>
              </a:ext>
            </a:extLst>
          </p:cNvPr>
          <p:cNvSpPr/>
          <p:nvPr/>
        </p:nvSpPr>
        <p:spPr>
          <a:xfrm>
            <a:off x="3604066" y="6012738"/>
            <a:ext cx="7591750" cy="223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CDD73B79-68E3-E85D-1266-F4B39FED0FD9}"/>
                  </a:ext>
                </a:extLst>
              </p:cNvPr>
              <p:cNvSpPr txBox="1"/>
              <p:nvPr/>
            </p:nvSpPr>
            <p:spPr>
              <a:xfrm>
                <a:off x="332581" y="3627025"/>
                <a:ext cx="3070712" cy="7485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=1−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Sup>
                                    <m:sSubSup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𝑠𝑖𝑚</m:t>
                                      </m:r>
                                    </m:sub>
                                    <m:sup/>
                                  </m:sSub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𝑚𝑒𝑎𝑠</m:t>
                                      </m:r>
                                    </m:sub>
                                    <m:sup/>
                                  </m:sSub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Sup>
                                    <m:sSubSup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𝑚𝑒𝑎𝑠</m:t>
                                      </m:r>
                                    </m:sub>
                                    <m:sup/>
                                  </m:sSub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bar>
                                        <m:barPr>
                                          <m:pos m:val="top"/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𝑚𝑒𝑎𝑠</m:t>
                                      </m:r>
                                    </m:sub>
                                    <m:sup/>
                                  </m:sSub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CDD73B79-68E3-E85D-1266-F4B39FED0F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81" y="3627025"/>
                <a:ext cx="3070712" cy="7485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feld 21">
            <a:extLst>
              <a:ext uri="{FF2B5EF4-FFF2-40B4-BE49-F238E27FC236}">
                <a16:creationId xmlns:a16="http://schemas.microsoft.com/office/drawing/2014/main" id="{5C33A20D-BB1F-CFE9-FB71-2455B7F5BFC3}"/>
              </a:ext>
            </a:extLst>
          </p:cNvPr>
          <p:cNvSpPr txBox="1"/>
          <p:nvPr/>
        </p:nvSpPr>
        <p:spPr>
          <a:xfrm>
            <a:off x="3612693" y="5967028"/>
            <a:ext cx="7741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simulated</a:t>
            </a:r>
            <a:r>
              <a:rPr lang="de-DE" dirty="0"/>
              <a:t> and </a:t>
            </a:r>
            <a:r>
              <a:rPr lang="de-DE" dirty="0" err="1"/>
              <a:t>measured</a:t>
            </a:r>
            <a:r>
              <a:rPr lang="de-DE" dirty="0"/>
              <a:t> </a:t>
            </a:r>
            <a:r>
              <a:rPr lang="de-DE" dirty="0" err="1"/>
              <a:t>profile</a:t>
            </a:r>
            <a:r>
              <a:rPr lang="de-DE" dirty="0"/>
              <a:t> </a:t>
            </a:r>
            <a:r>
              <a:rPr lang="de-DE" dirty="0" err="1"/>
              <a:t>grids</a:t>
            </a:r>
            <a:r>
              <a:rPr lang="de-DE" dirty="0"/>
              <a:t> (</a:t>
            </a:r>
            <a:r>
              <a:rPr lang="de-DE" dirty="0" err="1"/>
              <a:t>blue</a:t>
            </a:r>
            <a:r>
              <a:rPr lang="de-DE" dirty="0"/>
              <a:t>: </a:t>
            </a:r>
            <a:r>
              <a:rPr lang="de-DE" dirty="0" err="1"/>
              <a:t>hor</a:t>
            </a:r>
            <a:r>
              <a:rPr lang="de-DE" dirty="0"/>
              <a:t>, orange: </a:t>
            </a:r>
            <a:r>
              <a:rPr lang="de-DE" dirty="0" err="1"/>
              <a:t>ver</a:t>
            </a:r>
            <a:r>
              <a:rPr lang="de-DE" dirty="0"/>
              <a:t>).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46B3A52-32A4-2B94-D8EA-7EB52E3C0EFD}"/>
              </a:ext>
            </a:extLst>
          </p:cNvPr>
          <p:cNvSpPr txBox="1"/>
          <p:nvPr/>
        </p:nvSpPr>
        <p:spPr>
          <a:xfrm>
            <a:off x="403860" y="4526280"/>
            <a:ext cx="2999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Coefficient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determination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30733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797ED-0A21-3E59-419E-DD54A1BE3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AECC9D78-DDC7-4C33-4184-30D2E24085A0}"/>
              </a:ext>
            </a:extLst>
          </p:cNvPr>
          <p:cNvSpPr/>
          <p:nvPr/>
        </p:nvSpPr>
        <p:spPr>
          <a:xfrm>
            <a:off x="0" y="0"/>
            <a:ext cx="12192000" cy="15656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3F3055-86C2-5B1F-1714-AB50547F2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341"/>
            <a:ext cx="10515600" cy="1325563"/>
          </a:xfrm>
          <a:noFill/>
        </p:spPr>
        <p:txBody>
          <a:bodyPr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Transverse Simulation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68F132D-0EFC-F5F3-CEF5-80CAC6C0F6BB}"/>
              </a:ext>
            </a:extLst>
          </p:cNvPr>
          <p:cNvSpPr/>
          <p:nvPr/>
        </p:nvSpPr>
        <p:spPr>
          <a:xfrm>
            <a:off x="0" y="6436957"/>
            <a:ext cx="12192000" cy="42104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Pascal Häckel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8A37B65-3920-E816-521C-F330FF764571}"/>
              </a:ext>
            </a:extLst>
          </p:cNvPr>
          <p:cNvSpPr txBox="1"/>
          <p:nvPr/>
        </p:nvSpPr>
        <p:spPr>
          <a:xfrm>
            <a:off x="11514681" y="6462377"/>
            <a:ext cx="677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E0388A8-9216-874F-2F18-E5FE3CBB3E68}"/>
              </a:ext>
            </a:extLst>
          </p:cNvPr>
          <p:cNvSpPr txBox="1"/>
          <p:nvPr/>
        </p:nvSpPr>
        <p:spPr>
          <a:xfrm>
            <a:off x="-1" y="6462812"/>
            <a:ext cx="3006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Transverse Simulation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5FD7FED-AE3D-51CD-2EF4-11EF7A85E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809" y="1916012"/>
            <a:ext cx="7393872" cy="4170564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2CF46A3-40B8-1157-7451-19E5C43EF7BC}"/>
              </a:ext>
            </a:extLst>
          </p:cNvPr>
          <p:cNvSpPr txBox="1"/>
          <p:nvPr/>
        </p:nvSpPr>
        <p:spPr>
          <a:xfrm>
            <a:off x="401444" y="1913549"/>
            <a:ext cx="33186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Beam Alignment Problems: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Wrong</a:t>
            </a:r>
            <a:r>
              <a:rPr lang="de-DE" dirty="0"/>
              <a:t> </a:t>
            </a:r>
            <a:r>
              <a:rPr lang="de-DE" dirty="0" err="1"/>
              <a:t>steering</a:t>
            </a:r>
            <a:r>
              <a:rPr lang="de-DE" dirty="0"/>
              <a:t> in </a:t>
            </a:r>
            <a:r>
              <a:rPr lang="de-DE" dirty="0" err="1"/>
              <a:t>simulation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Expected</a:t>
            </a:r>
            <a:r>
              <a:rPr lang="de-DE" dirty="0"/>
              <a:t> </a:t>
            </a:r>
            <a:r>
              <a:rPr lang="de-DE" dirty="0" err="1"/>
              <a:t>reason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hysteresis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steering</a:t>
            </a:r>
            <a:r>
              <a:rPr lang="de-DE" dirty="0"/>
              <a:t> </a:t>
            </a:r>
            <a:r>
              <a:rPr lang="de-DE" dirty="0" err="1"/>
              <a:t>magnets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Data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centered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comparison</a:t>
            </a: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7FD1038-8815-D481-B1D4-8082D52495B7}"/>
              </a:ext>
            </a:extLst>
          </p:cNvPr>
          <p:cNvSpPr/>
          <p:nvPr/>
        </p:nvSpPr>
        <p:spPr>
          <a:xfrm>
            <a:off x="3943064" y="6012738"/>
            <a:ext cx="7591750" cy="223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164B870-8ABB-8DC0-D0F1-57F6A0AC934C}"/>
              </a:ext>
            </a:extLst>
          </p:cNvPr>
          <p:cNvSpPr txBox="1"/>
          <p:nvPr/>
        </p:nvSpPr>
        <p:spPr>
          <a:xfrm>
            <a:off x="4201780" y="5967028"/>
            <a:ext cx="7152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/>
              <a:t>Comparison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simulated</a:t>
            </a:r>
            <a:r>
              <a:rPr lang="de-DE" sz="1400" dirty="0"/>
              <a:t> and </a:t>
            </a:r>
            <a:r>
              <a:rPr lang="de-DE" sz="1400" dirty="0" err="1"/>
              <a:t>measured</a:t>
            </a:r>
            <a:r>
              <a:rPr lang="de-DE" sz="1400" dirty="0"/>
              <a:t> </a:t>
            </a:r>
            <a:r>
              <a:rPr lang="de-DE" sz="1400" dirty="0" err="1"/>
              <a:t>profile</a:t>
            </a:r>
            <a:r>
              <a:rPr lang="de-DE" sz="1400" dirty="0"/>
              <a:t> </a:t>
            </a:r>
            <a:r>
              <a:rPr lang="de-DE" sz="1400" dirty="0" err="1"/>
              <a:t>grids</a:t>
            </a:r>
            <a:r>
              <a:rPr lang="de-DE" sz="1400" dirty="0"/>
              <a:t> (</a:t>
            </a:r>
            <a:r>
              <a:rPr lang="de-DE" sz="1400" dirty="0" err="1"/>
              <a:t>blue</a:t>
            </a:r>
            <a:r>
              <a:rPr lang="de-DE" sz="1400" dirty="0"/>
              <a:t>: </a:t>
            </a:r>
            <a:r>
              <a:rPr lang="de-DE" sz="1400" dirty="0" err="1"/>
              <a:t>hor</a:t>
            </a:r>
            <a:r>
              <a:rPr lang="de-DE" sz="1400" dirty="0"/>
              <a:t>, orange: </a:t>
            </a:r>
            <a:r>
              <a:rPr lang="de-DE" sz="1400" dirty="0" err="1"/>
              <a:t>ver</a:t>
            </a:r>
            <a:r>
              <a:rPr lang="de-DE" sz="1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27310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94734" y="232613"/>
            <a:ext cx="7814733" cy="3858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pPr indent="9525" defTabSz="685783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solidFill>
                  <a:schemeClr val="tx1"/>
                </a:solidFill>
                <a:latin typeface="Arial" pitchFamily="34" charset="0"/>
              </a:rPr>
              <a:t>Test area @GSI for cryogenic accelerator modules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7" y="1220007"/>
            <a:ext cx="7770265" cy="253328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0990276-9446-B1FC-E8C1-5C8C8211B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5432" y="1220007"/>
            <a:ext cx="4076886" cy="3004715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372C0C03-C07B-38BD-5E8A-BD1F22180644}"/>
              </a:ext>
            </a:extLst>
          </p:cNvPr>
          <p:cNvSpPr txBox="1">
            <a:spLocks/>
          </p:cNvSpPr>
          <p:nvPr/>
        </p:nvSpPr>
        <p:spPr>
          <a:xfrm>
            <a:off x="72299" y="4121592"/>
            <a:ext cx="12068901" cy="2882457"/>
          </a:xfrm>
          <a:prstGeom prst="rect">
            <a:avLst/>
          </a:prstGeom>
        </p:spPr>
        <p:txBody>
          <a:bodyPr/>
          <a:lstStyle>
            <a:lvl1pPr marL="342891" indent="-342891" algn="l" defTabSz="457189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first cryomodule from HELIAC has been in experimental operation since December 2023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Design energy has been achieved and transmission is at approximately 90%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Detailed knowledge of the longitudinal and transverse phase space is required to better adapt the HLI beam to the cryomodule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094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0CA1E-3C25-CDD5-6D74-F9CE3AEE2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F2725549-CD42-D4E8-DD96-C13DF56E7A88}"/>
              </a:ext>
            </a:extLst>
          </p:cNvPr>
          <p:cNvSpPr/>
          <p:nvPr/>
        </p:nvSpPr>
        <p:spPr>
          <a:xfrm>
            <a:off x="0" y="0"/>
            <a:ext cx="12192000" cy="15656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CA6193-6C28-50CF-46F6-D9491A873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341"/>
            <a:ext cx="10515600" cy="1325563"/>
          </a:xfrm>
          <a:noFill/>
        </p:spPr>
        <p:txBody>
          <a:bodyPr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Transverse Simulation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505084DA-41F0-3DFD-C9D4-6ADDE77162C2}"/>
              </a:ext>
            </a:extLst>
          </p:cNvPr>
          <p:cNvSpPr/>
          <p:nvPr/>
        </p:nvSpPr>
        <p:spPr>
          <a:xfrm>
            <a:off x="0" y="6436957"/>
            <a:ext cx="12192000" cy="42104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Pascal Häckel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CEA0BFE-2F0C-E07A-2AF6-4B39EB21F286}"/>
              </a:ext>
            </a:extLst>
          </p:cNvPr>
          <p:cNvSpPr txBox="1"/>
          <p:nvPr/>
        </p:nvSpPr>
        <p:spPr>
          <a:xfrm>
            <a:off x="11508059" y="6462377"/>
            <a:ext cx="6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31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BAF51C4-6BBD-8D32-E772-8F4C80003F58}"/>
              </a:ext>
            </a:extLst>
          </p:cNvPr>
          <p:cNvSpPr txBox="1"/>
          <p:nvPr/>
        </p:nvSpPr>
        <p:spPr>
          <a:xfrm>
            <a:off x="-1" y="6462812"/>
            <a:ext cx="3006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Transverse Simulation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B82872A-BBC3-8915-983C-7D915E9A4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518" y="3968773"/>
            <a:ext cx="4107640" cy="230796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5E286CA-BD18-26D7-6669-FBE428A65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69" y="3968773"/>
            <a:ext cx="4101587" cy="23076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8AF1341-A2D9-7247-2DB8-7B21743B6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061" y="1675972"/>
            <a:ext cx="4133124" cy="23076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02C68D8-7C2B-655F-1234-00C0E142E2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26" y="1675972"/>
            <a:ext cx="4102130" cy="23076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432D540-65ED-D2DB-1F81-B1F821CB1A12}"/>
              </a:ext>
            </a:extLst>
          </p:cNvPr>
          <p:cNvSpPr txBox="1"/>
          <p:nvPr/>
        </p:nvSpPr>
        <p:spPr>
          <a:xfrm>
            <a:off x="495113" y="1904413"/>
            <a:ext cx="50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680FFCF-A69D-65E1-D455-A24CD5102031}"/>
              </a:ext>
            </a:extLst>
          </p:cNvPr>
          <p:cNvSpPr txBox="1"/>
          <p:nvPr/>
        </p:nvSpPr>
        <p:spPr>
          <a:xfrm>
            <a:off x="495112" y="4214924"/>
            <a:ext cx="50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EC8B58D-9B81-B426-D509-BFC20E033AFC}"/>
              </a:ext>
            </a:extLst>
          </p:cNvPr>
          <p:cNvSpPr txBox="1"/>
          <p:nvPr/>
        </p:nvSpPr>
        <p:spPr>
          <a:xfrm>
            <a:off x="6309238" y="1904413"/>
            <a:ext cx="50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02DFCED-4836-2A4D-0AED-1EB34243F1B1}"/>
              </a:ext>
            </a:extLst>
          </p:cNvPr>
          <p:cNvSpPr txBox="1"/>
          <p:nvPr/>
        </p:nvSpPr>
        <p:spPr>
          <a:xfrm>
            <a:off x="6309238" y="4214924"/>
            <a:ext cx="50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06924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220F9-DB16-02BF-653B-4BB8D1FE5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8DB950C4-DC99-4D74-44AD-1BA798DB80CF}"/>
              </a:ext>
            </a:extLst>
          </p:cNvPr>
          <p:cNvSpPr/>
          <p:nvPr/>
        </p:nvSpPr>
        <p:spPr>
          <a:xfrm>
            <a:off x="0" y="0"/>
            <a:ext cx="12192000" cy="15656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DA4D5C-A7F7-1305-1434-10826947A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341"/>
            <a:ext cx="10515600" cy="1325563"/>
          </a:xfrm>
          <a:noFill/>
        </p:spPr>
        <p:txBody>
          <a:bodyPr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Transverse Simulation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CE9DAC3F-F189-6A81-ACBA-7FAD0F20D3D4}"/>
              </a:ext>
            </a:extLst>
          </p:cNvPr>
          <p:cNvSpPr/>
          <p:nvPr/>
        </p:nvSpPr>
        <p:spPr>
          <a:xfrm>
            <a:off x="0" y="6436957"/>
            <a:ext cx="12192000" cy="42104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Pascal Häckel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0FD4B90-497F-B6E5-7055-C867A1ECF172}"/>
              </a:ext>
            </a:extLst>
          </p:cNvPr>
          <p:cNvSpPr txBox="1"/>
          <p:nvPr/>
        </p:nvSpPr>
        <p:spPr>
          <a:xfrm>
            <a:off x="11528793" y="6462377"/>
            <a:ext cx="66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32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681E93C-0877-0ECE-9F09-6784599835EC}"/>
              </a:ext>
            </a:extLst>
          </p:cNvPr>
          <p:cNvSpPr txBox="1"/>
          <p:nvPr/>
        </p:nvSpPr>
        <p:spPr>
          <a:xfrm>
            <a:off x="-1" y="6462812"/>
            <a:ext cx="3006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Transverse Simulation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61A6D68-E49C-60FA-3036-4A06C4206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816" y="1828367"/>
            <a:ext cx="7473152" cy="41724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84D62482-59C1-AC8A-85B8-282BEC685AA5}"/>
              </a:ext>
            </a:extLst>
          </p:cNvPr>
          <p:cNvSpPr/>
          <p:nvPr/>
        </p:nvSpPr>
        <p:spPr>
          <a:xfrm>
            <a:off x="6014961" y="3277651"/>
            <a:ext cx="664613" cy="3256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95B4523-A5FF-4D41-C42A-541AB79E7C2B}"/>
              </a:ext>
            </a:extLst>
          </p:cNvPr>
          <p:cNvSpPr/>
          <p:nvPr/>
        </p:nvSpPr>
        <p:spPr>
          <a:xfrm>
            <a:off x="7906075" y="1770814"/>
            <a:ext cx="4285926" cy="4229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895B191-0EFA-B5A1-6EEB-B5B8598CD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114" y="1828367"/>
            <a:ext cx="7417112" cy="417240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A6CBE154-5BB8-400A-BF12-E10C573BA9EB}"/>
              </a:ext>
            </a:extLst>
          </p:cNvPr>
          <p:cNvSpPr/>
          <p:nvPr/>
        </p:nvSpPr>
        <p:spPr>
          <a:xfrm>
            <a:off x="10466395" y="1828367"/>
            <a:ext cx="1725606" cy="4197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A080448-404F-C846-8872-2AD47030299C}"/>
              </a:ext>
            </a:extLst>
          </p:cNvPr>
          <p:cNvSpPr/>
          <p:nvPr/>
        </p:nvSpPr>
        <p:spPr>
          <a:xfrm>
            <a:off x="6011131" y="5208316"/>
            <a:ext cx="664613" cy="3256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128A5D9E-0BAB-27CB-A009-21C1C79A9322}"/>
                  </a:ext>
                </a:extLst>
              </p:cNvPr>
              <p:cNvSpPr txBox="1"/>
              <p:nvPr/>
            </p:nvSpPr>
            <p:spPr>
              <a:xfrm>
                <a:off x="321648" y="2086119"/>
                <a:ext cx="4742014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Profile </a:t>
                </a:r>
                <a:r>
                  <a:rPr lang="de-DE" dirty="0" err="1"/>
                  <a:t>grid</a:t>
                </a:r>
                <a:r>
                  <a:rPr lang="de-DE" dirty="0"/>
                  <a:t> </a:t>
                </a:r>
                <a:r>
                  <a:rPr lang="de-DE" dirty="0" err="1"/>
                  <a:t>comparison</a:t>
                </a:r>
                <a:r>
                  <a:rPr lang="de-DE" dirty="0"/>
                  <a:t> </a:t>
                </a:r>
                <a:r>
                  <a:rPr lang="de-DE" dirty="0" err="1"/>
                  <a:t>shows</a:t>
                </a:r>
                <a:r>
                  <a:rPr lang="de-DE" dirty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err="1"/>
                  <a:t>Good</a:t>
                </a:r>
                <a:r>
                  <a:rPr lang="de-DE" dirty="0"/>
                  <a:t> </a:t>
                </a:r>
                <a:r>
                  <a:rPr lang="de-DE" dirty="0" err="1"/>
                  <a:t>agreement</a:t>
                </a:r>
                <a:r>
                  <a:rPr lang="de-DE" dirty="0"/>
                  <a:t> in total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Deviation at GUN6DG1/2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some</a:t>
                </a:r>
                <a:r>
                  <a:rPr lang="de-DE" dirty="0"/>
                  <a:t> </a:t>
                </a:r>
                <a:r>
                  <a:rPr lang="de-DE" dirty="0" err="1"/>
                  <a:t>measurements</a:t>
                </a:r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Communication </a:t>
                </a:r>
                <a:r>
                  <a:rPr lang="de-DE" dirty="0" err="1"/>
                  <a:t>problems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control</a:t>
                </a:r>
                <a:r>
                  <a:rPr lang="de-DE" dirty="0"/>
                  <a:t> </a:t>
                </a:r>
                <a:r>
                  <a:rPr lang="de-DE" dirty="0" err="1"/>
                  <a:t>system</a:t>
                </a:r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err="1"/>
                  <a:t>Influences</a:t>
                </a:r>
                <a:r>
                  <a:rPr lang="de-DE" dirty="0"/>
                  <a:t> </a:t>
                </a:r>
                <a:r>
                  <a:rPr lang="de-DE" dirty="0" err="1"/>
                  <a:t>normalization</a:t>
                </a:r>
                <a:r>
                  <a:rPr lang="de-DE" dirty="0"/>
                  <a:t>, </a:t>
                </a:r>
                <a:r>
                  <a:rPr lang="de-DE" dirty="0" err="1"/>
                  <a:t>resulting</a:t>
                </a:r>
                <a:r>
                  <a:rPr lang="de-DE" dirty="0"/>
                  <a:t> in </a:t>
                </a:r>
                <a:r>
                  <a:rPr lang="de-DE" dirty="0" err="1"/>
                  <a:t>higher</a:t>
                </a:r>
                <a:r>
                  <a:rPr lang="de-DE" dirty="0"/>
                  <a:t> </a:t>
                </a:r>
                <a:r>
                  <a:rPr lang="de-DE" dirty="0" err="1"/>
                  <a:t>deviation</a:t>
                </a:r>
                <a:r>
                  <a:rPr lang="de-DE" dirty="0"/>
                  <a:t> and </a:t>
                </a:r>
                <a:r>
                  <a:rPr lang="de-DE" dirty="0" err="1"/>
                  <a:t>smaller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dirty="0"/>
                  <a:t> value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err="1"/>
                  <a:t>Measurements</a:t>
                </a:r>
                <a:r>
                  <a:rPr lang="de-DE" dirty="0"/>
                  <a:t> </a:t>
                </a:r>
                <a:r>
                  <a:rPr lang="de-DE" dirty="0" err="1"/>
                  <a:t>without</a:t>
                </a:r>
                <a:r>
                  <a:rPr lang="de-DE" dirty="0"/>
                  <a:t> </a:t>
                </a:r>
                <a:r>
                  <a:rPr lang="de-DE" dirty="0" err="1"/>
                  <a:t>these</a:t>
                </a:r>
                <a:r>
                  <a:rPr lang="de-DE" dirty="0"/>
                  <a:t> </a:t>
                </a:r>
                <a:r>
                  <a:rPr lang="de-DE" dirty="0" err="1"/>
                  <a:t>anomalies</a:t>
                </a:r>
                <a:r>
                  <a:rPr lang="de-DE" dirty="0"/>
                  <a:t> </a:t>
                </a:r>
                <a:r>
                  <a:rPr lang="de-DE" dirty="0" err="1"/>
                  <a:t>have</a:t>
                </a:r>
                <a:r>
                  <a:rPr lang="de-DE" dirty="0"/>
                  <a:t> high </a:t>
                </a:r>
                <a:r>
                  <a:rPr lang="de-DE" dirty="0" err="1"/>
                  <a:t>agreement</a:t>
                </a:r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New </a:t>
                </a:r>
                <a:r>
                  <a:rPr lang="de-DE" dirty="0" err="1"/>
                  <a:t>measurements</a:t>
                </a:r>
                <a:r>
                  <a:rPr lang="de-DE" dirty="0"/>
                  <a:t> </a:t>
                </a:r>
                <a:r>
                  <a:rPr lang="de-DE" dirty="0" err="1"/>
                  <a:t>need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done</a:t>
                </a:r>
                <a:r>
                  <a:rPr lang="de-DE" dirty="0"/>
                  <a:t> </a:t>
                </a:r>
                <a:r>
                  <a:rPr lang="de-DE" dirty="0" err="1"/>
                  <a:t>without</a:t>
                </a:r>
                <a:r>
                  <a:rPr lang="de-DE" dirty="0"/>
                  <a:t> </a:t>
                </a:r>
                <a:r>
                  <a:rPr lang="de-DE" dirty="0" err="1"/>
                  <a:t>inaccuracies</a:t>
                </a:r>
                <a:endParaRPr lang="de-DE" dirty="0"/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128A5D9E-0BAB-27CB-A009-21C1C79A9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48" y="2086119"/>
                <a:ext cx="4742014" cy="3693319"/>
              </a:xfrm>
              <a:prstGeom prst="rect">
                <a:avLst/>
              </a:prstGeom>
              <a:blipFill>
                <a:blip r:embed="rId4"/>
                <a:stretch>
                  <a:fillRect l="-900" t="-660" b="-18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8889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0ABDD-7A19-3613-F1E9-1F91820C1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66F00ADA-C3B9-26A9-C8B9-56C48A56B8D6}"/>
              </a:ext>
            </a:extLst>
          </p:cNvPr>
          <p:cNvSpPr/>
          <p:nvPr/>
        </p:nvSpPr>
        <p:spPr>
          <a:xfrm>
            <a:off x="0" y="0"/>
            <a:ext cx="12192000" cy="15656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ED10C0-8F46-AC37-BF94-52FD5A688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341"/>
            <a:ext cx="10515600" cy="1325563"/>
          </a:xfrm>
          <a:noFill/>
        </p:spPr>
        <p:txBody>
          <a:bodyPr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Longitudinal Validation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5E06F01-73B8-C5BA-7AD6-21EBF8AA8897}"/>
              </a:ext>
            </a:extLst>
          </p:cNvPr>
          <p:cNvSpPr/>
          <p:nvPr/>
        </p:nvSpPr>
        <p:spPr>
          <a:xfrm>
            <a:off x="0" y="6436957"/>
            <a:ext cx="12192000" cy="42104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Pascal Häckel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1F0AE30-F9CE-E0BB-8C1A-228717279C1B}"/>
              </a:ext>
            </a:extLst>
          </p:cNvPr>
          <p:cNvSpPr txBox="1"/>
          <p:nvPr/>
        </p:nvSpPr>
        <p:spPr>
          <a:xfrm>
            <a:off x="11481297" y="6462377"/>
            <a:ext cx="71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6E44254-E555-8214-87E3-9958AD0B2824}"/>
              </a:ext>
            </a:extLst>
          </p:cNvPr>
          <p:cNvSpPr txBox="1"/>
          <p:nvPr/>
        </p:nvSpPr>
        <p:spPr>
          <a:xfrm>
            <a:off x="-4461" y="6462812"/>
            <a:ext cx="3006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Longitudinal Validation</a:t>
            </a:r>
          </a:p>
        </p:txBody>
      </p:sp>
      <p:pic>
        <p:nvPicPr>
          <p:cNvPr id="8" name="Grafik 7" descr="Ein Bild, das Screenshot, Farbigkeit enthält.&#10;&#10;KI-generierte Inhalte können fehlerhaft sein.">
            <a:extLst>
              <a:ext uri="{FF2B5EF4-FFF2-40B4-BE49-F238E27FC236}">
                <a16:creationId xmlns:a16="http://schemas.microsoft.com/office/drawing/2014/main" id="{799EC7EA-37B9-9CDF-B5F3-6A0B35E0B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584" y="1931864"/>
            <a:ext cx="7376832" cy="413886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FDEC0E3-FF97-C210-7DEB-609B8DA789B4}"/>
              </a:ext>
            </a:extLst>
          </p:cNvPr>
          <p:cNvSpPr txBox="1"/>
          <p:nvPr/>
        </p:nvSpPr>
        <p:spPr>
          <a:xfrm>
            <a:off x="3100039" y="6017198"/>
            <a:ext cx="598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Reconstructed</a:t>
            </a:r>
            <a:r>
              <a:rPr lang="de-DE" dirty="0"/>
              <a:t> longitudinal </a:t>
            </a:r>
            <a:r>
              <a:rPr lang="de-DE" dirty="0" err="1"/>
              <a:t>phase-space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7374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C4925-E4D0-4069-709E-F7A48688D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EA1CCFEA-AB16-B573-47A6-481256BB4C4A}"/>
              </a:ext>
            </a:extLst>
          </p:cNvPr>
          <p:cNvSpPr/>
          <p:nvPr/>
        </p:nvSpPr>
        <p:spPr>
          <a:xfrm>
            <a:off x="0" y="0"/>
            <a:ext cx="12192000" cy="15656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C73475-874B-1FDE-826D-441DB5DB9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341"/>
            <a:ext cx="10515600" cy="1325563"/>
          </a:xfrm>
          <a:noFill/>
        </p:spPr>
        <p:txBody>
          <a:bodyPr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Longitudinal Distribution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57CB40FA-CED6-5DAE-D72E-4ED204CED94B}"/>
              </a:ext>
            </a:extLst>
          </p:cNvPr>
          <p:cNvSpPr/>
          <p:nvPr/>
        </p:nvSpPr>
        <p:spPr>
          <a:xfrm>
            <a:off x="0" y="6436957"/>
            <a:ext cx="12192000" cy="42104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Pascal Häckel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0004839-852F-76FF-CFB7-045408DDA8EC}"/>
              </a:ext>
            </a:extLst>
          </p:cNvPr>
          <p:cNvSpPr txBox="1"/>
          <p:nvPr/>
        </p:nvSpPr>
        <p:spPr>
          <a:xfrm>
            <a:off x="11494677" y="6462377"/>
            <a:ext cx="697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34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87E6D0C-0A6F-2B85-813A-61C37EF64D35}"/>
              </a:ext>
            </a:extLst>
          </p:cNvPr>
          <p:cNvSpPr txBox="1"/>
          <p:nvPr/>
        </p:nvSpPr>
        <p:spPr>
          <a:xfrm>
            <a:off x="-4461" y="6462812"/>
            <a:ext cx="3006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Longitudinal Distribution</a:t>
            </a:r>
          </a:p>
        </p:txBody>
      </p:sp>
      <p:pic>
        <p:nvPicPr>
          <p:cNvPr id="8" name="Grafik 7" descr="Ein Bild, das Screenshot, Farbigkeit enthält.&#10;&#10;KI-generierte Inhalte können fehlerhaft sein.">
            <a:extLst>
              <a:ext uri="{FF2B5EF4-FFF2-40B4-BE49-F238E27FC236}">
                <a16:creationId xmlns:a16="http://schemas.microsoft.com/office/drawing/2014/main" id="{687035CA-6770-8BB6-43BC-70FB515BD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583" y="1931864"/>
            <a:ext cx="7376832" cy="41388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FE33F8BF-0D99-E2D8-49CB-8D92220C75DE}"/>
                  </a:ext>
                </a:extLst>
              </p:cNvPr>
              <p:cNvSpPr txBox="1"/>
              <p:nvPr/>
            </p:nvSpPr>
            <p:spPr>
              <a:xfrm>
                <a:off x="463891" y="2221323"/>
                <a:ext cx="431329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Grid </a:t>
                </a:r>
                <a:r>
                  <a:rPr lang="de-DE" dirty="0" err="1"/>
                  <a:t>shape</a:t>
                </a:r>
                <a:r>
                  <a:rPr lang="de-DE" dirty="0"/>
                  <a:t> visible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err="1"/>
                  <a:t>Asymmetric</a:t>
                </a:r>
                <a:r>
                  <a:rPr lang="de-DE" dirty="0"/>
                  <a:t> </a:t>
                </a:r>
                <a:r>
                  <a:rPr lang="de-DE" dirty="0" err="1"/>
                  <a:t>shape</a:t>
                </a:r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Multiple </a:t>
                </a:r>
                <a:r>
                  <a:rPr lang="de-DE" dirty="0" err="1"/>
                  <a:t>tales</a:t>
                </a:r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Center </a:t>
                </a:r>
                <a:r>
                  <a:rPr lang="de-DE" dirty="0" err="1"/>
                  <a:t>around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Small </a:t>
                </a:r>
                <a:r>
                  <a:rPr lang="de-DE" dirty="0" err="1"/>
                  <a:t>part</a:t>
                </a:r>
                <a:r>
                  <a:rPr lang="de-DE" dirty="0"/>
                  <a:t> </a:t>
                </a:r>
                <a:r>
                  <a:rPr lang="de-DE" dirty="0" err="1"/>
                  <a:t>deviates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dirty="0"/>
                  <a:t>, </a:t>
                </a:r>
                <a:r>
                  <a:rPr lang="de-DE" dirty="0" err="1"/>
                  <a:t>seems</a:t>
                </a:r>
                <a:r>
                  <a:rPr lang="de-DE" dirty="0"/>
                  <a:t> like a </a:t>
                </a:r>
                <a:r>
                  <a:rPr lang="de-DE" dirty="0" err="1"/>
                  <a:t>second</a:t>
                </a:r>
                <a:r>
                  <a:rPr lang="de-DE" dirty="0"/>
                  <a:t> beam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higher</a:t>
                </a:r>
                <a:r>
                  <a:rPr lang="de-DE" dirty="0"/>
                  <a:t> </a:t>
                </a:r>
                <a:r>
                  <a:rPr lang="de-DE" dirty="0" err="1"/>
                  <a:t>energy</a:t>
                </a:r>
                <a:endParaRPr lang="de-DE" dirty="0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FE33F8BF-0D99-E2D8-49CB-8D92220C7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91" y="2221323"/>
                <a:ext cx="4313291" cy="1754326"/>
              </a:xfrm>
              <a:prstGeom prst="rect">
                <a:avLst/>
              </a:prstGeom>
              <a:blipFill>
                <a:blip r:embed="rId3"/>
                <a:stretch>
                  <a:fillRect l="-847" t="-1389" b="-486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>
            <a:extLst>
              <a:ext uri="{FF2B5EF4-FFF2-40B4-BE49-F238E27FC236}">
                <a16:creationId xmlns:a16="http://schemas.microsoft.com/office/drawing/2014/main" id="{A0E8623F-BEF7-2CBA-9DFC-2B9082C86CD3}"/>
              </a:ext>
            </a:extLst>
          </p:cNvPr>
          <p:cNvSpPr txBox="1"/>
          <p:nvPr/>
        </p:nvSpPr>
        <p:spPr>
          <a:xfrm>
            <a:off x="5508702" y="6008278"/>
            <a:ext cx="598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Reconstructed</a:t>
            </a:r>
            <a:r>
              <a:rPr lang="de-DE" dirty="0"/>
              <a:t> longitudinal </a:t>
            </a:r>
            <a:r>
              <a:rPr lang="de-DE" dirty="0" err="1"/>
              <a:t>phase-space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5688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1AB89-1563-BE85-7AE2-89DA33B7C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51A72531-8678-86E4-F0AD-7DD5FED64078}"/>
              </a:ext>
            </a:extLst>
          </p:cNvPr>
          <p:cNvSpPr/>
          <p:nvPr/>
        </p:nvSpPr>
        <p:spPr>
          <a:xfrm>
            <a:off x="0" y="0"/>
            <a:ext cx="12192000" cy="15656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5C60EDC-7233-DEC9-B285-AFA10A5F7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341"/>
            <a:ext cx="10515600" cy="1325563"/>
          </a:xfrm>
          <a:noFill/>
        </p:spPr>
        <p:txBody>
          <a:bodyPr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Longitudinal Validation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55E7884A-9482-CD02-3ADB-5EDFE39678C7}"/>
              </a:ext>
            </a:extLst>
          </p:cNvPr>
          <p:cNvSpPr/>
          <p:nvPr/>
        </p:nvSpPr>
        <p:spPr>
          <a:xfrm>
            <a:off x="0" y="6436957"/>
            <a:ext cx="12192000" cy="42104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Pascal Häckel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FB47EF0-8F57-3521-CF15-C9D08443DFF2}"/>
              </a:ext>
            </a:extLst>
          </p:cNvPr>
          <p:cNvSpPr txBox="1"/>
          <p:nvPr/>
        </p:nvSpPr>
        <p:spPr>
          <a:xfrm>
            <a:off x="11673097" y="6462377"/>
            <a:ext cx="5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1/X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8598780-6D32-68A2-6ED6-038CEDCED57B}"/>
              </a:ext>
            </a:extLst>
          </p:cNvPr>
          <p:cNvSpPr txBox="1"/>
          <p:nvPr/>
        </p:nvSpPr>
        <p:spPr>
          <a:xfrm>
            <a:off x="-4461" y="6462812"/>
            <a:ext cx="3006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Longitudinal Validation</a:t>
            </a:r>
          </a:p>
        </p:txBody>
      </p:sp>
      <p:pic>
        <p:nvPicPr>
          <p:cNvPr id="20" name="Grafik 19" descr="Ein Bild, das Text, Diagramm, Reihe, Screenshot enthält.&#10;&#10;KI-generierte Inhalte können fehlerhaft sein.">
            <a:extLst>
              <a:ext uri="{FF2B5EF4-FFF2-40B4-BE49-F238E27FC236}">
                <a16:creationId xmlns:a16="http://schemas.microsoft.com/office/drawing/2014/main" id="{286A5C6E-A103-3252-1FE4-0F8F698F5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92"/>
            <a:ext cx="12192000" cy="679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89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384B3-46AF-A9E7-5B63-91FB80211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2818BDC5-14E3-077D-2766-2AFE22A463E1}"/>
              </a:ext>
            </a:extLst>
          </p:cNvPr>
          <p:cNvSpPr/>
          <p:nvPr/>
        </p:nvSpPr>
        <p:spPr>
          <a:xfrm>
            <a:off x="0" y="0"/>
            <a:ext cx="12192000" cy="15656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1786947-D4BE-7250-25B0-A1F82B9C1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341"/>
            <a:ext cx="10515600" cy="1325563"/>
          </a:xfrm>
          <a:noFill/>
        </p:spPr>
        <p:txBody>
          <a:bodyPr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Longitudinal Validation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843AACB-6AD9-5D95-7076-B3E60A26BF75}"/>
              </a:ext>
            </a:extLst>
          </p:cNvPr>
          <p:cNvSpPr/>
          <p:nvPr/>
        </p:nvSpPr>
        <p:spPr>
          <a:xfrm>
            <a:off x="0" y="6436957"/>
            <a:ext cx="12192000" cy="42104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Pascal Häckel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C75EE08-FAD1-79EA-C4EE-BE627E0156B9}"/>
              </a:ext>
            </a:extLst>
          </p:cNvPr>
          <p:cNvSpPr txBox="1"/>
          <p:nvPr/>
        </p:nvSpPr>
        <p:spPr>
          <a:xfrm>
            <a:off x="11485757" y="6462377"/>
            <a:ext cx="70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35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9826083-3DA2-37A5-13F7-2D64ADBD56A3}"/>
              </a:ext>
            </a:extLst>
          </p:cNvPr>
          <p:cNvSpPr txBox="1"/>
          <p:nvPr/>
        </p:nvSpPr>
        <p:spPr>
          <a:xfrm>
            <a:off x="-4461" y="6462812"/>
            <a:ext cx="3006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Longitudinal Validation</a:t>
            </a:r>
          </a:p>
        </p:txBody>
      </p:sp>
      <p:pic>
        <p:nvPicPr>
          <p:cNvPr id="20" name="Grafik 19" descr="Ein Bild, das Text, Diagramm, Reihe, Screenshot enthält.&#10;&#10;KI-generierte Inhalte können fehlerhaft sein.">
            <a:extLst>
              <a:ext uri="{FF2B5EF4-FFF2-40B4-BE49-F238E27FC236}">
                <a16:creationId xmlns:a16="http://schemas.microsoft.com/office/drawing/2014/main" id="{33AEE85D-F05A-41FE-439B-BEFFCD3F1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75" y="1706622"/>
            <a:ext cx="4138721" cy="2307600"/>
          </a:xfrm>
          <a:prstGeom prst="rect">
            <a:avLst/>
          </a:prstGeom>
        </p:spPr>
      </p:pic>
      <p:pic>
        <p:nvPicPr>
          <p:cNvPr id="4" name="Grafik 3" descr="Ein Bild, das Text, Diagramm, Reihe, Steigung enthält.&#10;&#10;KI-generierte Inhalte können fehlerhaft sein.">
            <a:extLst>
              <a:ext uri="{FF2B5EF4-FFF2-40B4-BE49-F238E27FC236}">
                <a16:creationId xmlns:a16="http://schemas.microsoft.com/office/drawing/2014/main" id="{E91C6CBE-6FB5-90C0-1834-9DF25CE82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839" y="1706622"/>
            <a:ext cx="4099351" cy="2307600"/>
          </a:xfrm>
          <a:prstGeom prst="rect">
            <a:avLst/>
          </a:prstGeom>
        </p:spPr>
      </p:pic>
      <p:pic>
        <p:nvPicPr>
          <p:cNvPr id="5" name="Grafik 4" descr="Ein Bild, das Text, Diagramm, Reihe, Screenshot enthält.&#10;&#10;KI-generierte Inhalte können fehlerhaft sein.">
            <a:extLst>
              <a:ext uri="{FF2B5EF4-FFF2-40B4-BE49-F238E27FC236}">
                <a16:creationId xmlns:a16="http://schemas.microsoft.com/office/drawing/2014/main" id="{A6487F22-B304-DC4E-94D9-ABB0291C52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54" y="4056465"/>
            <a:ext cx="4118942" cy="230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AD7077D5-E962-CC00-1916-EEE954D99DA9}"/>
                  </a:ext>
                </a:extLst>
              </p:cNvPr>
              <p:cNvSpPr txBox="1"/>
              <p:nvPr/>
            </p:nvSpPr>
            <p:spPr>
              <a:xfrm>
                <a:off x="5574896" y="3762525"/>
                <a:ext cx="1042208" cy="329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ba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=0.98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AD7077D5-E962-CC00-1916-EEE954D99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896" y="3762525"/>
                <a:ext cx="1042208" cy="329834"/>
              </a:xfrm>
              <a:prstGeom prst="rect">
                <a:avLst/>
              </a:prstGeom>
              <a:blipFill>
                <a:blip r:embed="rId6"/>
                <a:stretch>
                  <a:fillRect l="-5294" r="-5882" b="-74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hteck 6">
            <a:extLst>
              <a:ext uri="{FF2B5EF4-FFF2-40B4-BE49-F238E27FC236}">
                <a16:creationId xmlns:a16="http://schemas.microsoft.com/office/drawing/2014/main" id="{1049E8C6-495F-0E4A-FCC6-4E7E7BC93B5A}"/>
              </a:ext>
            </a:extLst>
          </p:cNvPr>
          <p:cNvSpPr/>
          <p:nvPr/>
        </p:nvSpPr>
        <p:spPr>
          <a:xfrm>
            <a:off x="6855839" y="4000842"/>
            <a:ext cx="4224386" cy="72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7CA425E-2DC9-CF40-717F-7ABB1A9642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426" y="4014222"/>
            <a:ext cx="4119764" cy="23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48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35FC01-76EB-48F0-A251-45CDBFACF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guidance: Transverse measurement setup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61D7BD-2687-4AF2-B766-C7BC109BC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339" y="4181974"/>
            <a:ext cx="11589817" cy="2315407"/>
          </a:xfrm>
        </p:spPr>
        <p:txBody>
          <a:bodyPr/>
          <a:lstStyle/>
          <a:p>
            <a:r>
              <a:rPr lang="en-US" dirty="0"/>
              <a:t>Goal: reconstruction of the 4D particle distribution at the HLI exit</a:t>
            </a:r>
          </a:p>
          <a:p>
            <a:r>
              <a:rPr lang="en-US" dirty="0"/>
              <a:t>The slit grid measurement system provides only projections of x-x' and y-y'. The assignment of particles x-x' to measurements y-y' is missing (i.e. the correlation is missing)</a:t>
            </a:r>
          </a:p>
          <a:p>
            <a:r>
              <a:rPr lang="en-US" dirty="0"/>
              <a:t>The x-y and x'-y' data is missing. Profile grids I(x) and I(y) are required to check the constructed particle distribution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D89E936-031E-40A1-88FF-6C082B952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2101"/>
            <a:ext cx="12192000" cy="1695450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FF4EDA8E-B235-406F-81BE-1DC933FB74CC}"/>
              </a:ext>
            </a:extLst>
          </p:cNvPr>
          <p:cNvCxnSpPr>
            <a:cxnSpLocks/>
          </p:cNvCxnSpPr>
          <p:nvPr/>
        </p:nvCxnSpPr>
        <p:spPr>
          <a:xfrm>
            <a:off x="2339163" y="2509284"/>
            <a:ext cx="0" cy="3615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9510AC1D-AD38-4AFD-841A-DC3156F54E64}"/>
              </a:ext>
            </a:extLst>
          </p:cNvPr>
          <p:cNvCxnSpPr>
            <a:cxnSpLocks/>
          </p:cNvCxnSpPr>
          <p:nvPr/>
        </p:nvCxnSpPr>
        <p:spPr>
          <a:xfrm>
            <a:off x="4965405" y="2509284"/>
            <a:ext cx="265814" cy="1382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AC5D33B5-99BC-40BC-B331-B22BBDF0D4B0}"/>
              </a:ext>
            </a:extLst>
          </p:cNvPr>
          <p:cNvCxnSpPr>
            <a:cxnSpLocks/>
          </p:cNvCxnSpPr>
          <p:nvPr/>
        </p:nvCxnSpPr>
        <p:spPr>
          <a:xfrm flipH="1">
            <a:off x="6517758" y="2399823"/>
            <a:ext cx="1" cy="2189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rafik 5" descr="Ein Bild, das Screenshot, Display, Reihe, Diagramm enthält.&#10;&#10;KI-generierte Inhalte können fehlerhaft sein.">
            <a:extLst>
              <a:ext uri="{FF2B5EF4-FFF2-40B4-BE49-F238E27FC236}">
                <a16:creationId xmlns:a16="http://schemas.microsoft.com/office/drawing/2014/main" id="{8CB9B5C0-169D-B9CC-3475-2E225052B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08" y="2912316"/>
            <a:ext cx="2551514" cy="1323598"/>
          </a:xfrm>
          <a:prstGeom prst="rect">
            <a:avLst/>
          </a:prstGeom>
        </p:spPr>
      </p:pic>
      <p:pic>
        <p:nvPicPr>
          <p:cNvPr id="11" name="Grafik 10" descr="Ein Bild, das Diagramm, Reihe, Text, Steigung enthält.&#10;&#10;KI-generierte Inhalte können fehlerhaft sein.">
            <a:extLst>
              <a:ext uri="{FF2B5EF4-FFF2-40B4-BE49-F238E27FC236}">
                <a16:creationId xmlns:a16="http://schemas.microsoft.com/office/drawing/2014/main" id="{C63197D6-8946-6887-AB71-8A4B318B89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258" y="2660474"/>
            <a:ext cx="1870138" cy="1423610"/>
          </a:xfrm>
          <a:prstGeom prst="rect">
            <a:avLst/>
          </a:prstGeom>
        </p:spPr>
      </p:pic>
      <p:pic>
        <p:nvPicPr>
          <p:cNvPr id="16" name="Grafik 15" descr="Ein Bild, das Text, Diagramm, Reihe, Steigung enthält.&#10;&#10;KI-generierte Inhalte können fehlerhaft sein.">
            <a:extLst>
              <a:ext uri="{FF2B5EF4-FFF2-40B4-BE49-F238E27FC236}">
                <a16:creationId xmlns:a16="http://schemas.microsoft.com/office/drawing/2014/main" id="{5D668E93-B942-6239-D5AA-EC27F2B54F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396" y="2773339"/>
            <a:ext cx="1870138" cy="1317635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64C0DF76-9BB2-96DA-8679-095DF9DED3DA}"/>
              </a:ext>
            </a:extLst>
          </p:cNvPr>
          <p:cNvSpPr/>
          <p:nvPr/>
        </p:nvSpPr>
        <p:spPr>
          <a:xfrm>
            <a:off x="3988594" y="2924969"/>
            <a:ext cx="83344" cy="1012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A2CC88B7-EE18-E981-8721-9DDAE8802A70}"/>
              </a:ext>
            </a:extLst>
          </p:cNvPr>
          <p:cNvSpPr/>
          <p:nvPr/>
        </p:nvSpPr>
        <p:spPr>
          <a:xfrm>
            <a:off x="3840560" y="2883758"/>
            <a:ext cx="126603" cy="10889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771FACD5-8101-B988-1281-0F770E64E5F4}"/>
              </a:ext>
            </a:extLst>
          </p:cNvPr>
          <p:cNvSpPr/>
          <p:nvPr/>
        </p:nvSpPr>
        <p:spPr>
          <a:xfrm>
            <a:off x="5861113" y="2924969"/>
            <a:ext cx="83344" cy="1012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C9EE4190-535E-A096-01B6-E0AED38805AB}"/>
              </a:ext>
            </a:extLst>
          </p:cNvPr>
          <p:cNvSpPr/>
          <p:nvPr/>
        </p:nvSpPr>
        <p:spPr>
          <a:xfrm>
            <a:off x="5718171" y="2888520"/>
            <a:ext cx="126603" cy="10889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6E4E0032-27A7-11B6-DB46-9EADA1A3CE87}"/>
              </a:ext>
            </a:extLst>
          </p:cNvPr>
          <p:cNvSpPr/>
          <p:nvPr/>
        </p:nvSpPr>
        <p:spPr>
          <a:xfrm>
            <a:off x="3967163" y="3956050"/>
            <a:ext cx="1552575" cy="105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6C5307D-C712-97AF-6753-2E178D3A5EB3}"/>
              </a:ext>
            </a:extLst>
          </p:cNvPr>
          <p:cNvSpPr txBox="1"/>
          <p:nvPr/>
        </p:nvSpPr>
        <p:spPr>
          <a:xfrm>
            <a:off x="4622481" y="3912359"/>
            <a:ext cx="222289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dirty="0"/>
              <a:t>0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454B3924-25C0-323F-0BEF-4DF5862BE15A}"/>
              </a:ext>
            </a:extLst>
          </p:cNvPr>
          <p:cNvSpPr/>
          <p:nvPr/>
        </p:nvSpPr>
        <p:spPr>
          <a:xfrm>
            <a:off x="4044717" y="3893208"/>
            <a:ext cx="66675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5811B065-7C83-6160-1817-56D142248CE4}"/>
              </a:ext>
            </a:extLst>
          </p:cNvPr>
          <p:cNvSpPr/>
          <p:nvPr/>
        </p:nvSpPr>
        <p:spPr>
          <a:xfrm>
            <a:off x="4198473" y="4053206"/>
            <a:ext cx="66675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7B2C23BD-7DF5-68E4-CB49-E98BFEDD5741}"/>
              </a:ext>
            </a:extLst>
          </p:cNvPr>
          <p:cNvSpPr txBox="1"/>
          <p:nvPr/>
        </p:nvSpPr>
        <p:spPr>
          <a:xfrm>
            <a:off x="4170494" y="3907983"/>
            <a:ext cx="460574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dirty="0"/>
              <a:t>-10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FADB540C-A6C3-D6AC-6BC6-AE9D109A62C0}"/>
              </a:ext>
            </a:extLst>
          </p:cNvPr>
          <p:cNvSpPr txBox="1"/>
          <p:nvPr/>
        </p:nvSpPr>
        <p:spPr>
          <a:xfrm>
            <a:off x="4891945" y="3899626"/>
            <a:ext cx="460574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dirty="0"/>
              <a:t>10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C72142A4-F6A8-1B5F-CAEA-61F82BDA04F1}"/>
              </a:ext>
            </a:extLst>
          </p:cNvPr>
          <p:cNvSpPr/>
          <p:nvPr/>
        </p:nvSpPr>
        <p:spPr>
          <a:xfrm>
            <a:off x="5944457" y="3972719"/>
            <a:ext cx="1445419" cy="142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027B7914-24BD-1E35-65DF-CBD5BF38479F}"/>
              </a:ext>
            </a:extLst>
          </p:cNvPr>
          <p:cNvSpPr txBox="1"/>
          <p:nvPr/>
        </p:nvSpPr>
        <p:spPr>
          <a:xfrm>
            <a:off x="5768953" y="3925534"/>
            <a:ext cx="460574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dirty="0"/>
              <a:t>-10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A4551645-9B0D-E38B-DAE5-5B3775C234B7}"/>
              </a:ext>
            </a:extLst>
          </p:cNvPr>
          <p:cNvSpPr txBox="1"/>
          <p:nvPr/>
        </p:nvSpPr>
        <p:spPr>
          <a:xfrm>
            <a:off x="7134478" y="3925534"/>
            <a:ext cx="460574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dirty="0"/>
              <a:t>10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84983275-B090-9729-28D2-35C22093A6DD}"/>
              </a:ext>
            </a:extLst>
          </p:cNvPr>
          <p:cNvSpPr txBox="1"/>
          <p:nvPr/>
        </p:nvSpPr>
        <p:spPr>
          <a:xfrm>
            <a:off x="6517758" y="3914706"/>
            <a:ext cx="222289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dirty="0"/>
              <a:t>0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ADB2C741-8E8D-883A-E070-2BB0237F22F9}"/>
              </a:ext>
            </a:extLst>
          </p:cNvPr>
          <p:cNvSpPr txBox="1"/>
          <p:nvPr/>
        </p:nvSpPr>
        <p:spPr>
          <a:xfrm rot="16200000">
            <a:off x="3134574" y="3289738"/>
            <a:ext cx="1157358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dirty="0" err="1"/>
              <a:t>Intensity</a:t>
            </a:r>
            <a:r>
              <a:rPr lang="de-DE" sz="1200" dirty="0"/>
              <a:t> (</a:t>
            </a:r>
            <a:r>
              <a:rPr lang="de-DE" sz="1200" dirty="0" err="1"/>
              <a:t>a.u</a:t>
            </a:r>
            <a:r>
              <a:rPr lang="de-DE" sz="1200" dirty="0"/>
              <a:t>.)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5D1E180E-2CFB-A147-AA62-295020BA9247}"/>
              </a:ext>
            </a:extLst>
          </p:cNvPr>
          <p:cNvSpPr/>
          <p:nvPr/>
        </p:nvSpPr>
        <p:spPr>
          <a:xfrm>
            <a:off x="4594368" y="2737710"/>
            <a:ext cx="2222819" cy="1314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974EC37D-E9A5-8FF5-F510-A0A3A6D8DFA2}"/>
              </a:ext>
            </a:extLst>
          </p:cNvPr>
          <p:cNvSpPr/>
          <p:nvPr/>
        </p:nvSpPr>
        <p:spPr>
          <a:xfrm>
            <a:off x="4462532" y="3030219"/>
            <a:ext cx="600321" cy="105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5F1C4C80-B663-5871-62E6-270DF70B77AB}"/>
              </a:ext>
            </a:extLst>
          </p:cNvPr>
          <p:cNvSpPr/>
          <p:nvPr/>
        </p:nvSpPr>
        <p:spPr>
          <a:xfrm>
            <a:off x="6425422" y="3017420"/>
            <a:ext cx="600321" cy="105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9880FD78-5706-AC0E-C155-A4B73C95356E}"/>
              </a:ext>
            </a:extLst>
          </p:cNvPr>
          <p:cNvSpPr txBox="1"/>
          <p:nvPr/>
        </p:nvSpPr>
        <p:spPr>
          <a:xfrm>
            <a:off x="4462532" y="2924969"/>
            <a:ext cx="76611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dirty="0"/>
              <a:t>PG2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6BF202E6-5921-5541-8E74-9DB37CA76E0E}"/>
              </a:ext>
            </a:extLst>
          </p:cNvPr>
          <p:cNvSpPr txBox="1"/>
          <p:nvPr/>
        </p:nvSpPr>
        <p:spPr>
          <a:xfrm>
            <a:off x="6342526" y="2942531"/>
            <a:ext cx="76611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dirty="0"/>
              <a:t>PG3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00004A64-D1A3-3A57-C62C-E721624EC6DB}"/>
              </a:ext>
            </a:extLst>
          </p:cNvPr>
          <p:cNvSpPr txBox="1"/>
          <p:nvPr/>
        </p:nvSpPr>
        <p:spPr>
          <a:xfrm>
            <a:off x="5072115" y="4031715"/>
            <a:ext cx="1279673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dirty="0"/>
              <a:t>Pos (mm)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ECF1E73-D98C-6209-FD6C-8BBC4098E508}"/>
              </a:ext>
            </a:extLst>
          </p:cNvPr>
          <p:cNvSpPr txBox="1"/>
          <p:nvPr/>
        </p:nvSpPr>
        <p:spPr>
          <a:xfrm>
            <a:off x="7744411" y="3197333"/>
            <a:ext cx="4467954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100% Transmission </a:t>
            </a:r>
            <a:r>
              <a:rPr lang="de-DE" dirty="0" err="1"/>
              <a:t>between</a:t>
            </a:r>
            <a:r>
              <a:rPr lang="de-DE" dirty="0"/>
              <a:t> HLI and EMI</a:t>
            </a:r>
          </a:p>
        </p:txBody>
      </p:sp>
    </p:spTree>
    <p:extLst>
      <p:ext uri="{BB962C8B-B14F-4D97-AF65-F5344CB8AC3E}">
        <p14:creationId xmlns:p14="http://schemas.microsoft.com/office/powerpoint/2010/main" val="3377615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AAA671-376C-4C72-B8DC-0A8AA9CDE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Reconstruction: Transversal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7D8DC19-9228-4A56-BF61-EAFBF4ED2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8046"/>
            <a:ext cx="12192000" cy="1695450"/>
          </a:xfrm>
          <a:prstGeom prst="rect">
            <a:avLst/>
          </a:prstGeom>
        </p:spPr>
      </p:pic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646CB595-3B06-7F2D-B8D6-0EF83BBD2070}"/>
              </a:ext>
            </a:extLst>
          </p:cNvPr>
          <p:cNvCxnSpPr>
            <a:cxnSpLocks/>
          </p:cNvCxnSpPr>
          <p:nvPr/>
        </p:nvCxnSpPr>
        <p:spPr>
          <a:xfrm>
            <a:off x="2339163" y="2509284"/>
            <a:ext cx="0" cy="3615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fik 10" descr="Ein Bild, das Screenshot, Display, Reihe, Diagramm enthält.&#10;&#10;KI-generierte Inhalte können fehlerhaft sein.">
            <a:extLst>
              <a:ext uri="{FF2B5EF4-FFF2-40B4-BE49-F238E27FC236}">
                <a16:creationId xmlns:a16="http://schemas.microsoft.com/office/drawing/2014/main" id="{72AED1A1-280C-E4FE-A42A-41BBA2EAD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08" y="2912316"/>
            <a:ext cx="2551514" cy="1323598"/>
          </a:xfrm>
          <a:prstGeom prst="rect">
            <a:avLst/>
          </a:prstGeom>
        </p:spPr>
      </p:pic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A654CB57-9A26-F2F4-7048-B562D3826A3A}"/>
              </a:ext>
            </a:extLst>
          </p:cNvPr>
          <p:cNvCxnSpPr>
            <a:cxnSpLocks/>
          </p:cNvCxnSpPr>
          <p:nvPr/>
        </p:nvCxnSpPr>
        <p:spPr>
          <a:xfrm>
            <a:off x="3685363" y="3429000"/>
            <a:ext cx="40403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Grafik 15" descr="Ein Bild, das Screenshot enthält.&#10;&#10;KI-generierte Inhalte können fehlerhaft sein.">
            <a:extLst>
              <a:ext uri="{FF2B5EF4-FFF2-40B4-BE49-F238E27FC236}">
                <a16:creationId xmlns:a16="http://schemas.microsoft.com/office/drawing/2014/main" id="{FD1439A4-64F9-0B73-BF75-146047A0D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08" y="4321179"/>
            <a:ext cx="2551514" cy="1324800"/>
          </a:xfrm>
          <a:prstGeom prst="rect">
            <a:avLst/>
          </a:prstGeom>
        </p:spPr>
      </p:pic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0244C489-B146-8944-8E8D-1F3E6104EAEB}"/>
              </a:ext>
            </a:extLst>
          </p:cNvPr>
          <p:cNvCxnSpPr>
            <a:cxnSpLocks/>
          </p:cNvCxnSpPr>
          <p:nvPr/>
        </p:nvCxnSpPr>
        <p:spPr>
          <a:xfrm>
            <a:off x="3685363" y="4787900"/>
            <a:ext cx="40403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24301498-8768-145D-A74C-5C552D4C7DE7}"/>
              </a:ext>
            </a:extLst>
          </p:cNvPr>
          <p:cNvCxnSpPr>
            <a:cxnSpLocks/>
          </p:cNvCxnSpPr>
          <p:nvPr/>
        </p:nvCxnSpPr>
        <p:spPr>
          <a:xfrm>
            <a:off x="7031813" y="3409950"/>
            <a:ext cx="1445437" cy="635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71DC3253-6623-CA3D-713D-1A5D11812035}"/>
              </a:ext>
            </a:extLst>
          </p:cNvPr>
          <p:cNvCxnSpPr>
            <a:cxnSpLocks/>
          </p:cNvCxnSpPr>
          <p:nvPr/>
        </p:nvCxnSpPr>
        <p:spPr>
          <a:xfrm flipV="1">
            <a:off x="7057655" y="4235914"/>
            <a:ext cx="1419595" cy="5519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69FD5B67-EB39-01C1-C62E-02894EA77E82}"/>
              </a:ext>
            </a:extLst>
          </p:cNvPr>
          <p:cNvSpPr txBox="1"/>
          <p:nvPr/>
        </p:nvSpPr>
        <p:spPr>
          <a:xfrm>
            <a:off x="1016000" y="5972027"/>
            <a:ext cx="2844800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2400" dirty="0" err="1"/>
              <a:t>Measured</a:t>
            </a:r>
            <a:r>
              <a:rPr lang="de-DE" sz="2400" dirty="0"/>
              <a:t> at EMI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17E2FB1-F564-1A81-25EF-E686E3FC9EE6}"/>
              </a:ext>
            </a:extLst>
          </p:cNvPr>
          <p:cNvSpPr txBox="1"/>
          <p:nvPr/>
        </p:nvSpPr>
        <p:spPr>
          <a:xfrm>
            <a:off x="4445000" y="5972027"/>
            <a:ext cx="2844800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2400" dirty="0" err="1"/>
              <a:t>Backtracked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HLI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5CE68BFD-720F-32F4-EB44-902417A076EF}"/>
              </a:ext>
            </a:extLst>
          </p:cNvPr>
          <p:cNvSpPr txBox="1"/>
          <p:nvPr/>
        </p:nvSpPr>
        <p:spPr>
          <a:xfrm>
            <a:off x="8458200" y="5972027"/>
            <a:ext cx="3683000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2400" dirty="0" err="1"/>
              <a:t>Combined</a:t>
            </a:r>
            <a:r>
              <a:rPr lang="de-DE" sz="2400" dirty="0"/>
              <a:t> 4D </a:t>
            </a:r>
            <a:r>
              <a:rPr lang="de-DE" sz="2400" dirty="0" err="1"/>
              <a:t>distribution</a:t>
            </a:r>
            <a:endParaRPr lang="de-DE" sz="2400" dirty="0"/>
          </a:p>
        </p:txBody>
      </p:sp>
      <p:pic>
        <p:nvPicPr>
          <p:cNvPr id="29" name="Grafik 28" descr="Ein Bild, das Screenshot, Farbigkeit, lila enthält.&#10;&#10;KI-generierte Inhalte können fehlerhaft sein.">
            <a:extLst>
              <a:ext uri="{FF2B5EF4-FFF2-40B4-BE49-F238E27FC236}">
                <a16:creationId xmlns:a16="http://schemas.microsoft.com/office/drawing/2014/main" id="{3E06CEFC-CB45-5645-4418-87FCCDB0A0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0" y="2813508"/>
            <a:ext cx="1936004" cy="1422406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1C901449-0195-78FE-61CF-2C4FFC341723}"/>
              </a:ext>
            </a:extLst>
          </p:cNvPr>
          <p:cNvSpPr/>
          <p:nvPr/>
        </p:nvSpPr>
        <p:spPr>
          <a:xfrm>
            <a:off x="4711451" y="4112130"/>
            <a:ext cx="1651000" cy="219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D9B43D19-5DEE-5AFD-A18A-2EADFA3B1441}"/>
              </a:ext>
            </a:extLst>
          </p:cNvPr>
          <p:cNvSpPr/>
          <p:nvPr/>
        </p:nvSpPr>
        <p:spPr>
          <a:xfrm rot="16200000">
            <a:off x="3703133" y="3494457"/>
            <a:ext cx="1651000" cy="219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54200B0A-66B3-6B4B-A34D-7D70CACDC54D}"/>
              </a:ext>
            </a:extLst>
          </p:cNvPr>
          <p:cNvSpPr txBox="1"/>
          <p:nvPr/>
        </p:nvSpPr>
        <p:spPr>
          <a:xfrm>
            <a:off x="5436076" y="4054210"/>
            <a:ext cx="317024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dirty="0"/>
              <a:t>0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2DB3C574-4276-52F8-5A80-9BE34A4C5690}"/>
              </a:ext>
            </a:extLst>
          </p:cNvPr>
          <p:cNvSpPr txBox="1"/>
          <p:nvPr/>
        </p:nvSpPr>
        <p:spPr>
          <a:xfrm>
            <a:off x="4934800" y="4054210"/>
            <a:ext cx="344110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dirty="0"/>
              <a:t>-5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D1534B5D-C9C4-3C4C-E87D-F2F915B0BA03}"/>
              </a:ext>
            </a:extLst>
          </p:cNvPr>
          <p:cNvSpPr txBox="1"/>
          <p:nvPr/>
        </p:nvSpPr>
        <p:spPr>
          <a:xfrm>
            <a:off x="5936511" y="4054210"/>
            <a:ext cx="364652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dirty="0"/>
              <a:t>5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DFBDF5D8-8F0F-58B1-0E1F-79C3D86E073A}"/>
              </a:ext>
            </a:extLst>
          </p:cNvPr>
          <p:cNvSpPr txBox="1"/>
          <p:nvPr/>
        </p:nvSpPr>
        <p:spPr>
          <a:xfrm>
            <a:off x="4385993" y="3224269"/>
            <a:ext cx="260419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dirty="0"/>
              <a:t>0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A111FF65-0D87-5D24-5DE9-E1BE6D1623B4}"/>
              </a:ext>
            </a:extLst>
          </p:cNvPr>
          <p:cNvSpPr txBox="1"/>
          <p:nvPr/>
        </p:nvSpPr>
        <p:spPr>
          <a:xfrm>
            <a:off x="4385993" y="2828513"/>
            <a:ext cx="260419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dirty="0"/>
              <a:t>5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6165B1B8-1FD5-3CD9-0710-66509A4C0491}"/>
              </a:ext>
            </a:extLst>
          </p:cNvPr>
          <p:cNvSpPr txBox="1"/>
          <p:nvPr/>
        </p:nvSpPr>
        <p:spPr>
          <a:xfrm>
            <a:off x="4317594" y="3580254"/>
            <a:ext cx="397215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dirty="0"/>
              <a:t>-5</a:t>
            </a:r>
          </a:p>
        </p:txBody>
      </p:sp>
      <p:pic>
        <p:nvPicPr>
          <p:cNvPr id="39" name="Grafik 38" descr="Ein Bild, das Screenshot, Farbigkeit, lila enthält.&#10;&#10;KI-generierte Inhalte können fehlerhaft sein.">
            <a:extLst>
              <a:ext uri="{FF2B5EF4-FFF2-40B4-BE49-F238E27FC236}">
                <a16:creationId xmlns:a16="http://schemas.microsoft.com/office/drawing/2014/main" id="{C6FCD690-F4F8-ECA3-3BEB-D5F36F5E1E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001" y="4308898"/>
            <a:ext cx="1936004" cy="1419220"/>
          </a:xfrm>
          <a:prstGeom prst="rect">
            <a:avLst/>
          </a:prstGeom>
        </p:spPr>
      </p:pic>
      <p:sp>
        <p:nvSpPr>
          <p:cNvPr id="44" name="Rechteck 43">
            <a:extLst>
              <a:ext uri="{FF2B5EF4-FFF2-40B4-BE49-F238E27FC236}">
                <a16:creationId xmlns:a16="http://schemas.microsoft.com/office/drawing/2014/main" id="{7E3390D2-F722-37BB-6954-072D0F7C9E8F}"/>
              </a:ext>
            </a:extLst>
          </p:cNvPr>
          <p:cNvSpPr/>
          <p:nvPr/>
        </p:nvSpPr>
        <p:spPr>
          <a:xfrm>
            <a:off x="4559538" y="5597616"/>
            <a:ext cx="1651000" cy="219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1E828E2E-DC34-FB68-7F90-EC2BF3ADDF9A}"/>
              </a:ext>
            </a:extLst>
          </p:cNvPr>
          <p:cNvSpPr txBox="1"/>
          <p:nvPr/>
        </p:nvSpPr>
        <p:spPr>
          <a:xfrm>
            <a:off x="5226526" y="5540110"/>
            <a:ext cx="317024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dirty="0"/>
              <a:t>0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9C4D9058-DD5C-4D0B-B297-758EA36605D4}"/>
              </a:ext>
            </a:extLst>
          </p:cNvPr>
          <p:cNvSpPr txBox="1"/>
          <p:nvPr/>
        </p:nvSpPr>
        <p:spPr>
          <a:xfrm>
            <a:off x="4539396" y="5540110"/>
            <a:ext cx="344110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dirty="0"/>
              <a:t>-5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1DFF4F1D-2901-16BD-2A8F-A332A551903D}"/>
              </a:ext>
            </a:extLst>
          </p:cNvPr>
          <p:cNvSpPr txBox="1"/>
          <p:nvPr/>
        </p:nvSpPr>
        <p:spPr>
          <a:xfrm>
            <a:off x="5867400" y="5540110"/>
            <a:ext cx="364652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dirty="0"/>
              <a:t>5</a:t>
            </a: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9CD602E8-F5F3-CC52-A652-70A1FC6C96BA}"/>
              </a:ext>
            </a:extLst>
          </p:cNvPr>
          <p:cNvSpPr/>
          <p:nvPr/>
        </p:nvSpPr>
        <p:spPr>
          <a:xfrm rot="16200000">
            <a:off x="3709858" y="4760864"/>
            <a:ext cx="1651000" cy="219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B99DB456-CD9D-CEAE-816D-869DF1913756}"/>
              </a:ext>
            </a:extLst>
          </p:cNvPr>
          <p:cNvSpPr txBox="1"/>
          <p:nvPr/>
        </p:nvSpPr>
        <p:spPr>
          <a:xfrm>
            <a:off x="4382635" y="4767675"/>
            <a:ext cx="260419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dirty="0"/>
              <a:t>0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3F38766A-4410-1009-8891-41C445E74096}"/>
              </a:ext>
            </a:extLst>
          </p:cNvPr>
          <p:cNvSpPr txBox="1"/>
          <p:nvPr/>
        </p:nvSpPr>
        <p:spPr>
          <a:xfrm>
            <a:off x="4382635" y="4371919"/>
            <a:ext cx="260419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dirty="0"/>
              <a:t>5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63AC75C5-E039-64D8-1ECD-6AC4F5516F69}"/>
              </a:ext>
            </a:extLst>
          </p:cNvPr>
          <p:cNvSpPr txBox="1"/>
          <p:nvPr/>
        </p:nvSpPr>
        <p:spPr>
          <a:xfrm>
            <a:off x="4314236" y="5123660"/>
            <a:ext cx="397215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dirty="0"/>
              <a:t>-5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F12E61C5-2D92-D912-DF6C-43AD90B2812A}"/>
              </a:ext>
            </a:extLst>
          </p:cNvPr>
          <p:cNvSpPr txBox="1"/>
          <p:nvPr/>
        </p:nvSpPr>
        <p:spPr>
          <a:xfrm rot="16200000">
            <a:off x="3827076" y="3320512"/>
            <a:ext cx="796483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e-DE" sz="1200" dirty="0"/>
              <a:t>x</a:t>
            </a:r>
            <a:r>
              <a:rPr lang="en-US" sz="1200" dirty="0"/>
              <a:t>’(</a:t>
            </a:r>
            <a:r>
              <a:rPr lang="en-US" sz="1200" dirty="0" err="1"/>
              <a:t>mrad</a:t>
            </a:r>
            <a:r>
              <a:rPr lang="en-US" sz="1200" dirty="0"/>
              <a:t>)</a:t>
            </a:r>
            <a:endParaRPr lang="de-DE" sz="120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91180570-85CE-C528-91B9-D506CFEAC270}"/>
              </a:ext>
            </a:extLst>
          </p:cNvPr>
          <p:cNvSpPr txBox="1"/>
          <p:nvPr/>
        </p:nvSpPr>
        <p:spPr>
          <a:xfrm rot="16200000">
            <a:off x="3819011" y="4747790"/>
            <a:ext cx="796483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e-DE" sz="1200" dirty="0"/>
              <a:t>y</a:t>
            </a:r>
            <a:r>
              <a:rPr lang="en-US" sz="1200" dirty="0"/>
              <a:t>’(</a:t>
            </a:r>
            <a:r>
              <a:rPr lang="en-US" sz="1200" dirty="0" err="1"/>
              <a:t>mrad</a:t>
            </a:r>
            <a:r>
              <a:rPr lang="en-US" sz="1200" dirty="0"/>
              <a:t>)</a:t>
            </a:r>
            <a:endParaRPr lang="de-DE" sz="1200" dirty="0"/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F32D60B0-149C-231B-9E64-A790E05ABCEB}"/>
              </a:ext>
            </a:extLst>
          </p:cNvPr>
          <p:cNvSpPr txBox="1"/>
          <p:nvPr/>
        </p:nvSpPr>
        <p:spPr>
          <a:xfrm>
            <a:off x="5048085" y="5719392"/>
            <a:ext cx="796483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e-DE" sz="1200" dirty="0"/>
              <a:t>x/y </a:t>
            </a:r>
            <a:r>
              <a:rPr lang="en-US" sz="1200" dirty="0"/>
              <a:t>(mm)</a:t>
            </a:r>
            <a:endParaRPr lang="de-DE" sz="1200" dirty="0"/>
          </a:p>
        </p:txBody>
      </p:sp>
      <p:pic>
        <p:nvPicPr>
          <p:cNvPr id="62" name="Grafik 61" descr="Ein Bild, das Screenshot, Farbigkeit, Rechteck, lila enthält.&#10;&#10;KI-generierte Inhalte können fehlerhaft sein.">
            <a:extLst>
              <a:ext uri="{FF2B5EF4-FFF2-40B4-BE49-F238E27FC236}">
                <a16:creationId xmlns:a16="http://schemas.microsoft.com/office/drawing/2014/main" id="{35D028C8-67F0-B785-BF7C-B4C0832BD0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067" y="3038227"/>
            <a:ext cx="3054444" cy="2308186"/>
          </a:xfrm>
          <a:prstGeom prst="rect">
            <a:avLst/>
          </a:prstGeom>
        </p:spPr>
      </p:pic>
      <p:sp>
        <p:nvSpPr>
          <p:cNvPr id="66" name="Rechteck 65">
            <a:extLst>
              <a:ext uri="{FF2B5EF4-FFF2-40B4-BE49-F238E27FC236}">
                <a16:creationId xmlns:a16="http://schemas.microsoft.com/office/drawing/2014/main" id="{CBDDA735-14AD-02ED-9FC9-EB900DDFEF37}"/>
              </a:ext>
            </a:extLst>
          </p:cNvPr>
          <p:cNvSpPr/>
          <p:nvPr/>
        </p:nvSpPr>
        <p:spPr>
          <a:xfrm>
            <a:off x="9146389" y="5177861"/>
            <a:ext cx="2622550" cy="193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D36F3033-4BC7-7D35-35E4-0F3DE959A19A}"/>
              </a:ext>
            </a:extLst>
          </p:cNvPr>
          <p:cNvSpPr txBox="1"/>
          <p:nvPr/>
        </p:nvSpPr>
        <p:spPr>
          <a:xfrm>
            <a:off x="10473539" y="5174120"/>
            <a:ext cx="364652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dirty="0"/>
              <a:t>0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94FC6651-3E80-8D6A-5223-EA035B9535AF}"/>
              </a:ext>
            </a:extLst>
          </p:cNvPr>
          <p:cNvSpPr txBox="1"/>
          <p:nvPr/>
        </p:nvSpPr>
        <p:spPr>
          <a:xfrm>
            <a:off x="11318089" y="5174120"/>
            <a:ext cx="364652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dirty="0"/>
              <a:t>5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E8F2D694-BF95-75B4-A97E-2CC5EA4F18CB}"/>
              </a:ext>
            </a:extLst>
          </p:cNvPr>
          <p:cNvSpPr txBox="1"/>
          <p:nvPr/>
        </p:nvSpPr>
        <p:spPr>
          <a:xfrm>
            <a:off x="9628989" y="5165394"/>
            <a:ext cx="364652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dirty="0"/>
              <a:t>-5</a:t>
            </a: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3EDAC083-4509-D32E-49AA-C6A28776AE36}"/>
              </a:ext>
            </a:extLst>
          </p:cNvPr>
          <p:cNvSpPr/>
          <p:nvPr/>
        </p:nvSpPr>
        <p:spPr>
          <a:xfrm>
            <a:off x="8851067" y="3194920"/>
            <a:ext cx="201450" cy="1970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3B098899-DE7D-2F97-D27A-BAD86AEAA2AC}"/>
              </a:ext>
            </a:extLst>
          </p:cNvPr>
          <p:cNvSpPr txBox="1"/>
          <p:nvPr/>
        </p:nvSpPr>
        <p:spPr>
          <a:xfrm>
            <a:off x="8818087" y="4177974"/>
            <a:ext cx="364652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dirty="0"/>
              <a:t>0</a:t>
            </a: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E1F344BD-D647-8ABD-A97D-3291174CDF1F}"/>
              </a:ext>
            </a:extLst>
          </p:cNvPr>
          <p:cNvSpPr txBox="1"/>
          <p:nvPr/>
        </p:nvSpPr>
        <p:spPr>
          <a:xfrm>
            <a:off x="8818087" y="4955811"/>
            <a:ext cx="364652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dirty="0"/>
              <a:t>-5</a:t>
            </a: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71849522-6279-B725-6372-B941E4D8E012}"/>
              </a:ext>
            </a:extLst>
          </p:cNvPr>
          <p:cNvSpPr txBox="1"/>
          <p:nvPr/>
        </p:nvSpPr>
        <p:spPr>
          <a:xfrm>
            <a:off x="8818087" y="3429663"/>
            <a:ext cx="364652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dirty="0"/>
              <a:t>5</a:t>
            </a: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7E9919E7-0434-1AB4-39CD-7A48182BD564}"/>
              </a:ext>
            </a:extLst>
          </p:cNvPr>
          <p:cNvSpPr txBox="1"/>
          <p:nvPr/>
        </p:nvSpPr>
        <p:spPr>
          <a:xfrm>
            <a:off x="10238589" y="5442393"/>
            <a:ext cx="1174750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e-DE" sz="1200" dirty="0"/>
              <a:t>x (mm)</a:t>
            </a: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6F454E8B-7B83-0936-F96C-985D3C8CD937}"/>
              </a:ext>
            </a:extLst>
          </p:cNvPr>
          <p:cNvSpPr txBox="1"/>
          <p:nvPr/>
        </p:nvSpPr>
        <p:spPr>
          <a:xfrm rot="16200000">
            <a:off x="8108703" y="3684629"/>
            <a:ext cx="1174750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e-DE" sz="1200" dirty="0"/>
              <a:t>y (mm)</a:t>
            </a:r>
          </a:p>
        </p:txBody>
      </p:sp>
    </p:spTree>
    <p:extLst>
      <p:ext uri="{BB962C8B-B14F-4D97-AF65-F5344CB8AC3E}">
        <p14:creationId xmlns:p14="http://schemas.microsoft.com/office/powerpoint/2010/main" val="3572762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0D7A9-26D1-73A0-9B54-E247B91EF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B695D3-E1F3-72BF-2FE4-DBFB57349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Reconstruction: Transversal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C7C90C3-7C33-CAC1-C513-A0CD626C2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1070"/>
            <a:ext cx="12192000" cy="1695450"/>
          </a:xfrm>
          <a:prstGeom prst="rect">
            <a:avLst/>
          </a:prstGeom>
        </p:spPr>
      </p:pic>
      <p:pic>
        <p:nvPicPr>
          <p:cNvPr id="3" name="Grafik 2" descr="Ein Bild, das Screenshot, Text, Farbigkeit enthält.&#10;&#10;KI-generierte Inhalte können fehlerhaft sein.">
            <a:extLst>
              <a:ext uri="{FF2B5EF4-FFF2-40B4-BE49-F238E27FC236}">
                <a16:creationId xmlns:a16="http://schemas.microsoft.com/office/drawing/2014/main" id="{FFE167D9-7279-554D-DFF4-12228147E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00" y="2754346"/>
            <a:ext cx="6832600" cy="383282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EBDE25E-B1E7-77DB-A400-33317105E6CA}"/>
              </a:ext>
            </a:extLst>
          </p:cNvPr>
          <p:cNvSpPr txBox="1"/>
          <p:nvPr/>
        </p:nvSpPr>
        <p:spPr>
          <a:xfrm>
            <a:off x="861741" y="3541903"/>
            <a:ext cx="1727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Measurement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4478414-FC8B-79BD-4861-5681770A2E0E}"/>
              </a:ext>
            </a:extLst>
          </p:cNvPr>
          <p:cNvSpPr txBox="1"/>
          <p:nvPr/>
        </p:nvSpPr>
        <p:spPr>
          <a:xfrm>
            <a:off x="861741" y="5698785"/>
            <a:ext cx="1727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Simulation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325E078B-6585-A6A7-61CE-6357BE2138F4}"/>
              </a:ext>
            </a:extLst>
          </p:cNvPr>
          <p:cNvCxnSpPr>
            <a:cxnSpLocks/>
          </p:cNvCxnSpPr>
          <p:nvPr/>
        </p:nvCxnSpPr>
        <p:spPr>
          <a:xfrm>
            <a:off x="2306072" y="2395282"/>
            <a:ext cx="829651" cy="6423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240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BF6FA-B42B-02D9-B4F7-E807D9572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A5C0CF-53DA-9D6B-EE8B-9F12A242E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Reconstruction: Transversal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E85664B-4DA2-3FCA-83D9-04DC0FF9F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3936"/>
            <a:ext cx="12192000" cy="169545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A4207E2-B04F-7143-03F9-F161BA7F81FC}"/>
              </a:ext>
            </a:extLst>
          </p:cNvPr>
          <p:cNvSpPr txBox="1"/>
          <p:nvPr/>
        </p:nvSpPr>
        <p:spPr>
          <a:xfrm>
            <a:off x="3302000" y="5886450"/>
            <a:ext cx="5588000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2400" dirty="0">
                <a:solidFill>
                  <a:srgbClr val="00B050"/>
                </a:solidFill>
              </a:rPr>
              <a:t>High </a:t>
            </a:r>
            <a:r>
              <a:rPr lang="de-DE" sz="2400" dirty="0" err="1">
                <a:solidFill>
                  <a:srgbClr val="00B050"/>
                </a:solidFill>
              </a:rPr>
              <a:t>agreement</a:t>
            </a:r>
            <a:r>
              <a:rPr lang="de-DE" sz="2400" dirty="0">
                <a:solidFill>
                  <a:srgbClr val="00B050"/>
                </a:solidFill>
              </a:rPr>
              <a:t> in </a:t>
            </a:r>
            <a:r>
              <a:rPr lang="de-DE" sz="2400" dirty="0" err="1">
                <a:solidFill>
                  <a:srgbClr val="00B050"/>
                </a:solidFill>
              </a:rPr>
              <a:t>transverse</a:t>
            </a:r>
            <a:r>
              <a:rPr lang="de-DE" sz="2400" dirty="0">
                <a:solidFill>
                  <a:srgbClr val="00B050"/>
                </a:solidFill>
              </a:rPr>
              <a:t> plane</a:t>
            </a:r>
          </a:p>
        </p:txBody>
      </p:sp>
      <p:pic>
        <p:nvPicPr>
          <p:cNvPr id="11" name="Grafik 10" descr="Ein Bild, das Text, Diagramm, Reihe, Plan enthält.&#10;&#10;KI-generierte Inhalte können fehlerhaft sein.">
            <a:extLst>
              <a:ext uri="{FF2B5EF4-FFF2-40B4-BE49-F238E27FC236}">
                <a16:creationId xmlns:a16="http://schemas.microsoft.com/office/drawing/2014/main" id="{F7CE6E57-622B-C18C-936F-1CCEA99DB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030" y="2952729"/>
            <a:ext cx="5295939" cy="2933721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044EDF53-5167-912A-A2D9-EBAB992BB251}"/>
              </a:ext>
            </a:extLst>
          </p:cNvPr>
          <p:cNvSpPr/>
          <p:nvPr/>
        </p:nvSpPr>
        <p:spPr>
          <a:xfrm>
            <a:off x="7016347" y="3015290"/>
            <a:ext cx="4215161" cy="120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F19256C-6517-D095-2506-8896D4765358}"/>
              </a:ext>
            </a:extLst>
          </p:cNvPr>
          <p:cNvSpPr txBox="1"/>
          <p:nvPr/>
        </p:nvSpPr>
        <p:spPr>
          <a:xfrm>
            <a:off x="6757639" y="2845791"/>
            <a:ext cx="1066057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dirty="0"/>
              <a:t>PG1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5C856E5-B160-5EFE-5F58-BA642B9EDE72}"/>
              </a:ext>
            </a:extLst>
          </p:cNvPr>
          <p:cNvSpPr txBox="1"/>
          <p:nvPr/>
        </p:nvSpPr>
        <p:spPr>
          <a:xfrm>
            <a:off x="8590898" y="2845791"/>
            <a:ext cx="1066057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dirty="0"/>
              <a:t>PG2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679A39E-BC48-DF62-F1FF-495A82AC8D1A}"/>
              </a:ext>
            </a:extLst>
          </p:cNvPr>
          <p:cNvSpPr txBox="1"/>
          <p:nvPr/>
        </p:nvSpPr>
        <p:spPr>
          <a:xfrm>
            <a:off x="10318681" y="2816381"/>
            <a:ext cx="1066057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dirty="0"/>
              <a:t>PG3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434C55AB-6BB4-1EE3-D455-0D21B7694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94" y="3334706"/>
            <a:ext cx="5760585" cy="2315407"/>
          </a:xfrm>
        </p:spPr>
        <p:txBody>
          <a:bodyPr/>
          <a:lstStyle/>
          <a:p>
            <a:r>
              <a:rPr lang="de-DE" dirty="0" err="1"/>
              <a:t>Beamline</a:t>
            </a:r>
            <a:r>
              <a:rPr lang="de-DE" dirty="0"/>
              <a:t> </a:t>
            </a:r>
            <a:r>
              <a:rPr lang="de-DE" dirty="0" err="1"/>
              <a:t>quadrupoles</a:t>
            </a:r>
            <a:r>
              <a:rPr lang="de-DE" dirty="0"/>
              <a:t> </a:t>
            </a:r>
            <a:r>
              <a:rPr lang="de-DE" dirty="0" err="1"/>
              <a:t>settings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changed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observe</a:t>
            </a:r>
            <a:r>
              <a:rPr lang="de-DE" dirty="0"/>
              <a:t> </a:t>
            </a:r>
            <a:r>
              <a:rPr lang="de-DE" dirty="0" err="1"/>
              <a:t>agreement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simulation</a:t>
            </a:r>
            <a:r>
              <a:rPr lang="de-DE" dirty="0"/>
              <a:t> and </a:t>
            </a:r>
            <a:r>
              <a:rPr lang="de-DE" dirty="0" err="1"/>
              <a:t>measurement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2223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35FC01-76EB-48F0-A251-45CDBFAC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20" y="270262"/>
            <a:ext cx="7579493" cy="787557"/>
          </a:xfrm>
        </p:spPr>
        <p:txBody>
          <a:bodyPr/>
          <a:lstStyle/>
          <a:p>
            <a:r>
              <a:rPr lang="en-US" dirty="0"/>
              <a:t>Beam guidance: Longitudinal measurement setup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61D7BD-2687-4AF2-B766-C7BC109BC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749" y="2939461"/>
            <a:ext cx="6517249" cy="3733435"/>
          </a:xfrm>
        </p:spPr>
        <p:txBody>
          <a:bodyPr/>
          <a:lstStyle/>
          <a:p>
            <a:r>
              <a:rPr lang="en-US" dirty="0"/>
              <a:t>Goal: reconstruction of the 2D particle distribution at the HLI output</a:t>
            </a:r>
          </a:p>
          <a:p>
            <a:r>
              <a:rPr lang="en-US" dirty="0"/>
              <a:t>The BSM provides only projections of the bunch onto the time axis. Intensity: I(t)</a:t>
            </a:r>
          </a:p>
          <a:p>
            <a:r>
              <a:rPr lang="en-US" dirty="0" err="1"/>
              <a:t>Rebunchers</a:t>
            </a:r>
            <a:r>
              <a:rPr lang="en-US" dirty="0"/>
              <a:t> R1 &amp; R2 allow transformation of the bunch</a:t>
            </a:r>
          </a:p>
          <a:p>
            <a:r>
              <a:rPr lang="en-US" dirty="0"/>
              <a:t>Measurement at the location of BSM2 for different buncher (R1 &amp; R2)</a:t>
            </a:r>
          </a:p>
          <a:p>
            <a:r>
              <a:rPr lang="en-US" dirty="0"/>
              <a:t>BSM1 controls the measurement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D89E936-031E-40A1-88FF-6C082B952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5341"/>
            <a:ext cx="12192000" cy="1695450"/>
          </a:xfrm>
          <a:prstGeom prst="rect">
            <a:avLst/>
          </a:prstGeom>
        </p:spPr>
      </p:pic>
      <p:pic>
        <p:nvPicPr>
          <p:cNvPr id="8" name="Grafik 7" descr="Ein Bild, das Diagramm, Reihe, Text enthält.&#10;&#10;KI-generierte Inhalte können fehlerhaft sein.">
            <a:extLst>
              <a:ext uri="{FF2B5EF4-FFF2-40B4-BE49-F238E27FC236}">
                <a16:creationId xmlns:a16="http://schemas.microsoft.com/office/drawing/2014/main" id="{4145306F-D2B7-AE2F-7107-B3722A6D4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3" y="3027282"/>
            <a:ext cx="5627986" cy="3279848"/>
          </a:xfrm>
          <a:prstGeom prst="rect">
            <a:avLst/>
          </a:prstGeom>
        </p:spPr>
      </p:pic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AB7943B7-C2A0-9974-7217-C00A4E3D1F0B}"/>
              </a:ext>
            </a:extLst>
          </p:cNvPr>
          <p:cNvCxnSpPr>
            <a:cxnSpLocks/>
          </p:cNvCxnSpPr>
          <p:nvPr/>
        </p:nvCxnSpPr>
        <p:spPr>
          <a:xfrm>
            <a:off x="9723864" y="2627227"/>
            <a:ext cx="0" cy="5709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868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AAA671-376C-4C72-B8DC-0A8AA9CDE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Reconstruction: Longitudinal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7D8DC19-9228-4A56-BF61-EAFBF4ED2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" y="1058896"/>
            <a:ext cx="12192000" cy="169545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11F27EE-5A03-3749-4132-F6E8C53E17C0}"/>
              </a:ext>
            </a:extLst>
          </p:cNvPr>
          <p:cNvSpPr txBox="1"/>
          <p:nvPr/>
        </p:nvSpPr>
        <p:spPr>
          <a:xfrm>
            <a:off x="1838232" y="5839253"/>
            <a:ext cx="9312368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2400" dirty="0" err="1"/>
              <a:t>Tomographic</a:t>
            </a:r>
            <a:r>
              <a:rPr lang="de-DE" sz="2400" dirty="0"/>
              <a:t> </a:t>
            </a:r>
            <a:r>
              <a:rPr lang="de-DE" sz="2400" dirty="0" err="1"/>
              <a:t>reconstruction</a:t>
            </a:r>
            <a:r>
              <a:rPr lang="de-DE" sz="2400" dirty="0"/>
              <a:t>, </a:t>
            </a:r>
            <a:r>
              <a:rPr lang="de-DE" sz="2400" dirty="0" err="1"/>
              <a:t>Around</a:t>
            </a:r>
            <a:r>
              <a:rPr lang="de-DE" sz="2400" dirty="0"/>
              <a:t> 40 </a:t>
            </a:r>
            <a:r>
              <a:rPr lang="de-DE" sz="2400" dirty="0" err="1"/>
              <a:t>measurements</a:t>
            </a:r>
            <a:endParaRPr lang="de-DE" sz="2400" dirty="0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6046A004-0026-D0C6-838C-0ECAAB7E8EA5}"/>
              </a:ext>
            </a:extLst>
          </p:cNvPr>
          <p:cNvCxnSpPr>
            <a:cxnSpLocks/>
          </p:cNvCxnSpPr>
          <p:nvPr/>
        </p:nvCxnSpPr>
        <p:spPr>
          <a:xfrm>
            <a:off x="5863413" y="4906155"/>
            <a:ext cx="40403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fik 7" descr="Ein Bild, das Diagramm, Reihe, Text enthält.&#10;&#10;KI-generierte Inhalte können fehlerhaft sein.">
            <a:extLst>
              <a:ext uri="{FF2B5EF4-FFF2-40B4-BE49-F238E27FC236}">
                <a16:creationId xmlns:a16="http://schemas.microsoft.com/office/drawing/2014/main" id="{E5A29F88-1142-DBCD-FB2A-B1AECC6A1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63856"/>
            <a:ext cx="3748262" cy="2184394"/>
          </a:xfrm>
          <a:prstGeom prst="rect">
            <a:avLst/>
          </a:prstGeom>
        </p:spPr>
      </p:pic>
      <p:pic>
        <p:nvPicPr>
          <p:cNvPr id="10" name="Grafik 9" descr="Ein Bild, das Reihe, Diagramm, Text enthält.&#10;&#10;KI-generierte Inhalte können fehlerhaft sein.">
            <a:extLst>
              <a:ext uri="{FF2B5EF4-FFF2-40B4-BE49-F238E27FC236}">
                <a16:creationId xmlns:a16="http://schemas.microsoft.com/office/drawing/2014/main" id="{41D00D23-8908-ABD4-0BF5-0336924E5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263" y="2922566"/>
            <a:ext cx="3740004" cy="2184394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3AF47E5B-EFC9-A4EC-0129-6E6D97FC64FD}"/>
              </a:ext>
            </a:extLst>
          </p:cNvPr>
          <p:cNvSpPr/>
          <p:nvPr/>
        </p:nvSpPr>
        <p:spPr>
          <a:xfrm>
            <a:off x="2667000" y="5055322"/>
            <a:ext cx="5111750" cy="220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3771C4F8-4798-5C5E-A566-89B931FEA44F}"/>
              </a:ext>
            </a:extLst>
          </p:cNvPr>
          <p:cNvCxnSpPr>
            <a:cxnSpLocks/>
          </p:cNvCxnSpPr>
          <p:nvPr/>
        </p:nvCxnSpPr>
        <p:spPr>
          <a:xfrm>
            <a:off x="7489013" y="3930653"/>
            <a:ext cx="54373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Grafik 15" descr="Ein Bild, das Screenshot, Farbigkeit enthält.&#10;&#10;KI-generierte Inhalte können fehlerhaft sein.">
            <a:extLst>
              <a:ext uri="{FF2B5EF4-FFF2-40B4-BE49-F238E27FC236}">
                <a16:creationId xmlns:a16="http://schemas.microsoft.com/office/drawing/2014/main" id="{B50723BF-4C0C-2FFE-1A13-B86DE5DFFD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496" y="2981072"/>
            <a:ext cx="3740004" cy="2070717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79C74BC7-FB74-5262-1FDD-7248B95C7704}"/>
              </a:ext>
            </a:extLst>
          </p:cNvPr>
          <p:cNvSpPr/>
          <p:nvPr/>
        </p:nvSpPr>
        <p:spPr>
          <a:xfrm>
            <a:off x="9664700" y="4953362"/>
            <a:ext cx="806450" cy="307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BB1F326-845B-62A1-0205-6201CEE1BEB3}"/>
              </a:ext>
            </a:extLst>
          </p:cNvPr>
          <p:cNvSpPr/>
          <p:nvPr/>
        </p:nvSpPr>
        <p:spPr>
          <a:xfrm>
            <a:off x="8096250" y="3707568"/>
            <a:ext cx="196850" cy="445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80C46C5-A58E-998C-D5E7-09D4193846B0}"/>
              </a:ext>
            </a:extLst>
          </p:cNvPr>
          <p:cNvSpPr txBox="1"/>
          <p:nvPr/>
        </p:nvSpPr>
        <p:spPr>
          <a:xfrm>
            <a:off x="9550400" y="4922293"/>
            <a:ext cx="1600200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dirty="0"/>
              <a:t>Phase (</a:t>
            </a:r>
            <a:r>
              <a:rPr lang="de-DE" sz="1200" dirty="0" err="1"/>
              <a:t>deg</a:t>
            </a:r>
            <a:r>
              <a:rPr lang="de-DE" sz="12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A0CF223E-F2BC-7665-94C8-5EA14E427DDB}"/>
                  </a:ext>
                </a:extLst>
              </p:cNvPr>
              <p:cNvSpPr txBox="1"/>
              <p:nvPr/>
            </p:nvSpPr>
            <p:spPr>
              <a:xfrm rot="16200000">
                <a:off x="8064277" y="4373175"/>
                <a:ext cx="196850" cy="276999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de-DE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A0CF223E-F2BC-7665-94C8-5EA14E427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064277" y="4373175"/>
                <a:ext cx="196850" cy="276999"/>
              </a:xfrm>
              <a:prstGeom prst="rect">
                <a:avLst/>
              </a:prstGeom>
              <a:blipFill>
                <a:blip r:embed="rId6"/>
                <a:stretch>
                  <a:fillRect t="-93750" r="-152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feld 21">
            <a:extLst>
              <a:ext uri="{FF2B5EF4-FFF2-40B4-BE49-F238E27FC236}">
                <a16:creationId xmlns:a16="http://schemas.microsoft.com/office/drawing/2014/main" id="{7C493D7A-E249-1B54-6F96-5145D7F45D61}"/>
              </a:ext>
            </a:extLst>
          </p:cNvPr>
          <p:cNvSpPr txBox="1"/>
          <p:nvPr/>
        </p:nvSpPr>
        <p:spPr>
          <a:xfrm rot="16200000">
            <a:off x="7584853" y="3785800"/>
            <a:ext cx="1155700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dirty="0"/>
              <a:t>E (keV</a:t>
            </a:r>
            <a:r>
              <a:rPr lang="de-DE" sz="1200"/>
              <a:t>/u)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441867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E5533-1510-67C4-3D0F-6845E5D66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08F364-86E0-049F-AC99-4BBB3F066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Reconstruction: Longitudinal</a:t>
            </a:r>
          </a:p>
        </p:txBody>
      </p:sp>
      <p:pic>
        <p:nvPicPr>
          <p:cNvPr id="3" name="Grafik 2" descr="Ein Bild, das Text, Diagramm, Reihe, Screenshot enthält.&#10;&#10;KI-generierte Inhalte können fehlerhaft sein.">
            <a:extLst>
              <a:ext uri="{FF2B5EF4-FFF2-40B4-BE49-F238E27FC236}">
                <a16:creationId xmlns:a16="http://schemas.microsoft.com/office/drawing/2014/main" id="{47E2C9CA-E8D9-8296-1B50-9B060E2DD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09" y="1244476"/>
            <a:ext cx="4967588" cy="2769746"/>
          </a:xfrm>
          <a:prstGeom prst="rect">
            <a:avLst/>
          </a:prstGeom>
        </p:spPr>
      </p:pic>
      <p:pic>
        <p:nvPicPr>
          <p:cNvPr id="7" name="Grafik 6" descr="Ein Bild, das Text, Diagramm, Reihe, Steigung enthält.&#10;&#10;KI-generierte Inhalte können fehlerhaft sein.">
            <a:extLst>
              <a:ext uri="{FF2B5EF4-FFF2-40B4-BE49-F238E27FC236}">
                <a16:creationId xmlns:a16="http://schemas.microsoft.com/office/drawing/2014/main" id="{243705D6-0808-0C0A-F8DC-BAB294BA7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839" y="1244476"/>
            <a:ext cx="4920333" cy="2769746"/>
          </a:xfrm>
          <a:prstGeom prst="rect">
            <a:avLst/>
          </a:prstGeom>
        </p:spPr>
      </p:pic>
      <p:pic>
        <p:nvPicPr>
          <p:cNvPr id="8" name="Grafik 7" descr="Ein Bild, das Text, Diagramm, Reihe, Screenshot enthält.&#10;&#10;KI-generierte Inhalte können fehlerhaft sein.">
            <a:extLst>
              <a:ext uri="{FF2B5EF4-FFF2-40B4-BE49-F238E27FC236}">
                <a16:creationId xmlns:a16="http://schemas.microsoft.com/office/drawing/2014/main" id="{8FD54850-A8DD-E2D6-0A54-857DA17B12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08" y="3983069"/>
            <a:ext cx="4967588" cy="26258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C732BDA6-65CE-4602-3DA8-F34C137CA714}"/>
                  </a:ext>
                </a:extLst>
              </p:cNvPr>
              <p:cNvSpPr txBox="1"/>
              <p:nvPr/>
            </p:nvSpPr>
            <p:spPr>
              <a:xfrm>
                <a:off x="5574896" y="3762525"/>
                <a:ext cx="1042208" cy="329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ba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=0.98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C732BDA6-65CE-4602-3DA8-F34C137CA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896" y="3762525"/>
                <a:ext cx="1042208" cy="329834"/>
              </a:xfrm>
              <a:prstGeom prst="rect">
                <a:avLst/>
              </a:prstGeom>
              <a:blipFill>
                <a:blip r:embed="rId5"/>
                <a:stretch>
                  <a:fillRect l="-5294" r="-5882" b="-92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fik 9">
            <a:extLst>
              <a:ext uri="{FF2B5EF4-FFF2-40B4-BE49-F238E27FC236}">
                <a16:creationId xmlns:a16="http://schemas.microsoft.com/office/drawing/2014/main" id="{E53B8CA1-2209-F823-212E-9F1F1A38A4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425" y="4014222"/>
            <a:ext cx="4920333" cy="259729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2F79F9C9-B27A-B8A4-9100-CA04B2569328}"/>
              </a:ext>
            </a:extLst>
          </p:cNvPr>
          <p:cNvSpPr/>
          <p:nvPr/>
        </p:nvSpPr>
        <p:spPr>
          <a:xfrm>
            <a:off x="6788862" y="3983069"/>
            <a:ext cx="5080496" cy="109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3402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FAIR MAC Template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819</Words>
  <Application>Microsoft Office PowerPoint</Application>
  <PresentationFormat>Breitbild</PresentationFormat>
  <Paragraphs>202</Paragraphs>
  <Slides>25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25</vt:i4>
      </vt:variant>
    </vt:vector>
  </HeadingPairs>
  <TitlesOfParts>
    <vt:vector size="32" baseType="lpstr">
      <vt:lpstr>Aptos</vt:lpstr>
      <vt:lpstr>Aptos Display</vt:lpstr>
      <vt:lpstr>Arial</vt:lpstr>
      <vt:lpstr>Cambria Math</vt:lpstr>
      <vt:lpstr>Wingdings</vt:lpstr>
      <vt:lpstr>Office</vt:lpstr>
      <vt:lpstr>FAIR MAC Template</vt:lpstr>
      <vt:lpstr>Beam tests on the Advanced Demonstrator</vt:lpstr>
      <vt:lpstr>PowerPoint-Präsentation</vt:lpstr>
      <vt:lpstr>Beam guidance: Transverse measurement setup</vt:lpstr>
      <vt:lpstr>Reconstruction: Transversal</vt:lpstr>
      <vt:lpstr>Reconstruction: Transversal</vt:lpstr>
      <vt:lpstr>Reconstruction: Transversal</vt:lpstr>
      <vt:lpstr>Beam guidance: Longitudinal measurement setup</vt:lpstr>
      <vt:lpstr>Reconstruction: Longitudinal</vt:lpstr>
      <vt:lpstr>Reconstruction: Longitudinal</vt:lpstr>
      <vt:lpstr>Reconstruction: Longitudinal</vt:lpstr>
      <vt:lpstr>Reconstruction: Longitudinal</vt:lpstr>
      <vt:lpstr>Transverse-Longitudinale Correlation</vt:lpstr>
      <vt:lpstr>Summary &amp; Outlook</vt:lpstr>
      <vt:lpstr>Transverse Particle Distribution</vt:lpstr>
      <vt:lpstr>Transverse Particle Distribution</vt:lpstr>
      <vt:lpstr>Transverse Validation</vt:lpstr>
      <vt:lpstr>Transverse Validation</vt:lpstr>
      <vt:lpstr>Transverse Simulation</vt:lpstr>
      <vt:lpstr>Transverse Simulation</vt:lpstr>
      <vt:lpstr>Transverse Simulation</vt:lpstr>
      <vt:lpstr>Transverse Simulation</vt:lpstr>
      <vt:lpstr>Longitudinal Validation</vt:lpstr>
      <vt:lpstr>Longitudinal Distribution</vt:lpstr>
      <vt:lpstr>Longitudinal Validation</vt:lpstr>
      <vt:lpstr>Longitudinal Validation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Häckel, Pascal</dc:creator>
  <cp:lastModifiedBy>Häckel, Pascal</cp:lastModifiedBy>
  <cp:revision>45</cp:revision>
  <dcterms:created xsi:type="dcterms:W3CDTF">2025-11-07T09:45:08Z</dcterms:created>
  <dcterms:modified xsi:type="dcterms:W3CDTF">2025-12-01T09:50:20Z</dcterms:modified>
</cp:coreProperties>
</file>