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7" autoAdjust="0"/>
    <p:restoredTop sz="94660"/>
  </p:normalViewPr>
  <p:slideViewPr>
    <p:cSldViewPr snapToGrid="0" showGuides="1">
      <p:cViewPr>
        <p:scale>
          <a:sx n="70" d="100"/>
          <a:sy n="70" d="100"/>
        </p:scale>
        <p:origin x="160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D1F985-66EA-4194-AE41-957411CB2C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66AFD38-90CF-4B2E-BBED-AAE77DCAA2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B53203-2FDF-4E3D-958D-F8474F980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3D015-A38D-4946-B2E5-FF41F35E82E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00A7C3-33F5-48EA-9ED5-7EA6BE76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1D8C262-61C7-4265-A561-B09641900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0C81-EECB-4F22-81D2-641088E06AA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09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25C23C-18FD-41C8-9517-0E6D02E56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BA07493-C783-4C6B-ADAB-92AD09FD87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B7CF8D-DB34-4AEC-92AE-A0EAD1AFA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3D015-A38D-4946-B2E5-FF41F35E82E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A1D3F7-5308-471D-AE82-5D7441C3B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97A9404-837B-4306-87D9-6124A7194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0C81-EECB-4F22-81D2-641088E06AA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538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7B5D968-66EC-490B-BC96-58CF3EFC6A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C4ED525-1791-456F-B34B-07C2CB7468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818171-56DE-440B-8F68-4794979A7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3D015-A38D-4946-B2E5-FF41F35E82E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C3730B0-7B96-4F9F-BEA9-58B49F30D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603907-3573-42A0-8662-F412DB8F5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0C81-EECB-4F22-81D2-641088E06AA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218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726F7B-E4DA-4F29-9EDD-5DECC8738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84948B8-5E0D-44D2-812F-25232928F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5C570F1-7B56-4C40-A6B0-AD0E598ED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3D015-A38D-4946-B2E5-FF41F35E82E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FF5C76-FAB0-4678-A8C4-C6486167F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AC0A851-E1D0-4DBF-8691-3311B7AA6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0C81-EECB-4F22-81D2-641088E06AA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861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4342F3-EBA0-4B15-AA20-2E9485076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77476DB-75C0-44CE-926C-8AADFD539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D97AE61-91CE-4051-BE6A-07DFF049C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3D015-A38D-4946-B2E5-FF41F35E82E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3A21DBD-DF46-4BBA-87BA-12120AC0A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AD1450-3FA0-4E85-82A4-FFB28F8A4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0C81-EECB-4F22-81D2-641088E06AA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66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0CBC91-C5C8-456C-9FC6-65B8D8DB2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9DF25A-E53B-4557-B464-3DB272D030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AC971B9-DA0A-4E07-82E5-F257EA2FB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CEB1727-78D0-4DF3-98DE-B3197A51D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3D015-A38D-4946-B2E5-FF41F35E82E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02D1635-DDBB-4D09-8A20-A64EA56F8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B380ABA-2426-4D24-A369-00639533E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0C81-EECB-4F22-81D2-641088E06AA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918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5B963F-217E-44DC-BAD7-40D336887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48788CC-01D4-44F0-99D2-7289656D5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FBE295E-065F-4E0D-9633-76363A929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5BFB919-C8D4-4720-B1ED-4946AB39E6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4CD9F4F-144D-42D6-9A88-EACA13A325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B704F24-7CC9-45EE-B8CC-0CDA4AC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3D015-A38D-4946-B2E5-FF41F35E82E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BEF481C-F362-442A-8B3E-25F8AFEAD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43C5219-9FE4-47B1-97C0-0E22D2C46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0C81-EECB-4F22-81D2-641088E06AA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053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F04EC2-11CE-4FB9-9556-2A9F1CDA4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15FA919-3C83-4216-BF20-B2DBF9776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3D015-A38D-4946-B2E5-FF41F35E82E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23ECE02-E491-47EB-9181-0CBCB6B9B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193BFB1-85C9-4A6C-882C-021A013D2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0C81-EECB-4F22-81D2-641088E06AA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417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A1BDC9D-E1B8-4848-A88B-A59087147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3D015-A38D-4946-B2E5-FF41F35E82E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B2B805A-3410-4674-83DF-AC982B592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42C3248-8737-499B-BBF2-2760FD0E7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0C81-EECB-4F22-81D2-641088E06AA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63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3CE234-13BE-4BE1-8391-073753F53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A0DD00-5D27-41E8-BD16-64D0F7EE0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8CA17DF-7796-496C-B57A-7CE4002F60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678BFAD-F90B-468C-B173-F04B29977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3D015-A38D-4946-B2E5-FF41F35E82E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C3D13A3-E97E-4477-B506-8A12494A3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61D13D5-C221-43BA-9546-0F63DCBA5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0C81-EECB-4F22-81D2-641088E06AA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112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C0EAB3-118F-4687-B052-9E7A5E8C0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9F9A02D-1F69-4E6B-BCA5-B98BBB47E7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0E6E23E-A424-466B-80BF-9471A42DB4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C2E6647-3FE3-4B92-99CD-0055465F4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3D015-A38D-4946-B2E5-FF41F35E82E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AA2CC-24EB-4CB0-B636-96B8A7BD1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F59F555-9523-428F-B0D8-D851ECE99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0C81-EECB-4F22-81D2-641088E06AA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709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A734AF9-6F79-4A88-84B2-7558F9357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53BFD36-8727-4873-8917-EB987C0D8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F18A53D-5B9C-4479-8B8D-CABED8BF9C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3D015-A38D-4946-B2E5-FF41F35E82E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651706D-AAF6-43A5-9140-133DB83FC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24CD96-A3F0-494A-ACD0-13A67F368B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00C81-EECB-4F22-81D2-641088E06AA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43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2ED928-E9D1-49EE-A569-4E107FF541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SUPER-FRS DAQ workshop</a:t>
            </a:r>
            <a:br>
              <a:rPr lang="en-GB" dirty="0"/>
            </a:br>
            <a:r>
              <a:rPr lang="en-GB" dirty="0"/>
              <a:t>MUSIC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5E358E4-027D-49C3-954C-15DA47DB71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17. Nov. 2025</a:t>
            </a:r>
          </a:p>
          <a:p>
            <a:r>
              <a:rPr lang="en-GB" dirty="0"/>
              <a:t>David Urner</a:t>
            </a:r>
          </a:p>
        </p:txBody>
      </p:sp>
    </p:spTree>
    <p:extLst>
      <p:ext uri="{BB962C8B-B14F-4D97-AF65-F5344CB8AC3E}">
        <p14:creationId xmlns:p14="http://schemas.microsoft.com/office/powerpoint/2010/main" val="401858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A655CE-C0BE-4553-A063-4E0C7F9AD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Overall setup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E39AC01A-025A-44A8-884F-26471C7E2079}"/>
              </a:ext>
            </a:extLst>
          </p:cNvPr>
          <p:cNvSpPr/>
          <p:nvPr/>
        </p:nvSpPr>
        <p:spPr>
          <a:xfrm>
            <a:off x="376332" y="2735223"/>
            <a:ext cx="1679424" cy="5072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</a:t>
            </a:r>
            <a:r>
              <a:rPr lang="en-GB" b="1" dirty="0"/>
              <a:t>foil motor(s)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6080DA58-DD37-49B1-A94C-9F846CA3E307}"/>
              </a:ext>
            </a:extLst>
          </p:cNvPr>
          <p:cNvSpPr/>
          <p:nvPr/>
        </p:nvSpPr>
        <p:spPr>
          <a:xfrm>
            <a:off x="6795122" y="2021283"/>
            <a:ext cx="1985962" cy="26989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VME crate</a:t>
            </a:r>
          </a:p>
          <a:p>
            <a:r>
              <a:rPr lang="en-GB" dirty="0" err="1"/>
              <a:t>controller:MVLC</a:t>
            </a:r>
            <a:endParaRPr lang="en-GB" dirty="0"/>
          </a:p>
          <a:p>
            <a:r>
              <a:rPr lang="en-GB" dirty="0"/>
              <a:t>MDPP32 ADC/TDC</a:t>
            </a:r>
          </a:p>
          <a:p>
            <a:r>
              <a:rPr lang="en-GB" dirty="0"/>
              <a:t>low voltage PS</a:t>
            </a:r>
          </a:p>
          <a:p>
            <a:r>
              <a:rPr lang="en-GB" dirty="0"/>
              <a:t>high volt. PS 400V+</a:t>
            </a:r>
          </a:p>
        </p:txBody>
      </p:sp>
      <p:cxnSp>
        <p:nvCxnSpPr>
          <p:cNvPr id="11" name="Verbinder: gewinkelt 10">
            <a:extLst>
              <a:ext uri="{FF2B5EF4-FFF2-40B4-BE49-F238E27FC236}">
                <a16:creationId xmlns:a16="http://schemas.microsoft.com/office/drawing/2014/main" id="{BAC97EDA-411D-43F2-A67B-5E47F6931186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4809160" y="3044650"/>
            <a:ext cx="1985962" cy="326132"/>
          </a:xfrm>
          <a:prstGeom prst="bentConnector3">
            <a:avLst>
              <a:gd name="adj1" fmla="val 57674"/>
            </a:avLst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Verbinder: gewinkelt 13">
            <a:extLst>
              <a:ext uri="{FF2B5EF4-FFF2-40B4-BE49-F238E27FC236}">
                <a16:creationId xmlns:a16="http://schemas.microsoft.com/office/drawing/2014/main" id="{B882AED2-53E5-442D-AD8B-AEC06DDBB33E}"/>
              </a:ext>
            </a:extLst>
          </p:cNvPr>
          <p:cNvCxnSpPr>
            <a:cxnSpLocks/>
          </p:cNvCxnSpPr>
          <p:nvPr/>
        </p:nvCxnSpPr>
        <p:spPr>
          <a:xfrm>
            <a:off x="4809160" y="3282778"/>
            <a:ext cx="1985962" cy="414336"/>
          </a:xfrm>
          <a:prstGeom prst="bentConnector3">
            <a:avLst>
              <a:gd name="adj1" fmla="val 50000"/>
            </a:avLst>
          </a:prstGeom>
          <a:ln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Verbinder: gewinkelt 16">
            <a:extLst>
              <a:ext uri="{FF2B5EF4-FFF2-40B4-BE49-F238E27FC236}">
                <a16:creationId xmlns:a16="http://schemas.microsoft.com/office/drawing/2014/main" id="{7B88E7EB-ADDE-4EEA-9F0E-01D2E69EFFA7}"/>
              </a:ext>
            </a:extLst>
          </p:cNvPr>
          <p:cNvCxnSpPr>
            <a:cxnSpLocks/>
          </p:cNvCxnSpPr>
          <p:nvPr/>
        </p:nvCxnSpPr>
        <p:spPr>
          <a:xfrm>
            <a:off x="4809160" y="3548064"/>
            <a:ext cx="1985962" cy="414336"/>
          </a:xfrm>
          <a:prstGeom prst="bentConnector3">
            <a:avLst>
              <a:gd name="adj1" fmla="val 41687"/>
            </a:avLst>
          </a:prstGeom>
          <a:ln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Verbinder: gewinkelt 18">
            <a:extLst>
              <a:ext uri="{FF2B5EF4-FFF2-40B4-BE49-F238E27FC236}">
                <a16:creationId xmlns:a16="http://schemas.microsoft.com/office/drawing/2014/main" id="{9256A3E7-3E49-4BD1-B23D-80C76C1CA773}"/>
              </a:ext>
            </a:extLst>
          </p:cNvPr>
          <p:cNvCxnSpPr>
            <a:cxnSpLocks/>
          </p:cNvCxnSpPr>
          <p:nvPr/>
        </p:nvCxnSpPr>
        <p:spPr>
          <a:xfrm flipV="1">
            <a:off x="4809160" y="3142397"/>
            <a:ext cx="1978818" cy="705703"/>
          </a:xfrm>
          <a:prstGeom prst="bentConnector3">
            <a:avLst>
              <a:gd name="adj1" fmla="val 69575"/>
            </a:avLst>
          </a:prstGeom>
          <a:ln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Verbinder: gewinkelt 22">
            <a:extLst>
              <a:ext uri="{FF2B5EF4-FFF2-40B4-BE49-F238E27FC236}">
                <a16:creationId xmlns:a16="http://schemas.microsoft.com/office/drawing/2014/main" id="{73D35283-8558-4E94-BC24-DA73D4A10AA9}"/>
              </a:ext>
            </a:extLst>
          </p:cNvPr>
          <p:cNvCxnSpPr>
            <a:cxnSpLocks/>
          </p:cNvCxnSpPr>
          <p:nvPr/>
        </p:nvCxnSpPr>
        <p:spPr>
          <a:xfrm flipV="1">
            <a:off x="4809160" y="3142398"/>
            <a:ext cx="1985962" cy="998297"/>
          </a:xfrm>
          <a:prstGeom prst="bentConnector3">
            <a:avLst>
              <a:gd name="adj1" fmla="val 69185"/>
            </a:avLst>
          </a:prstGeom>
          <a:ln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uppieren 39">
            <a:extLst>
              <a:ext uri="{FF2B5EF4-FFF2-40B4-BE49-F238E27FC236}">
                <a16:creationId xmlns:a16="http://schemas.microsoft.com/office/drawing/2014/main" id="{62DCCBA6-53B6-48C5-A4CF-3F2871DC6F6B}"/>
              </a:ext>
            </a:extLst>
          </p:cNvPr>
          <p:cNvGrpSpPr/>
          <p:nvPr/>
        </p:nvGrpSpPr>
        <p:grpSpPr>
          <a:xfrm>
            <a:off x="2658890" y="2274737"/>
            <a:ext cx="2150270" cy="2308525"/>
            <a:chOff x="2150269" y="2271713"/>
            <a:chExt cx="2150270" cy="2308525"/>
          </a:xfrm>
        </p:grpSpPr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F1909564-A481-49A7-BADD-79E947FEBC1A}"/>
                </a:ext>
              </a:extLst>
            </p:cNvPr>
            <p:cNvSpPr/>
            <p:nvPr/>
          </p:nvSpPr>
          <p:spPr>
            <a:xfrm>
              <a:off x="2150269" y="2282352"/>
              <a:ext cx="2143125" cy="228724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Preamp</a:t>
              </a:r>
            </a:p>
            <a:p>
              <a:endParaRPr lang="en-GB" dirty="0"/>
            </a:p>
            <a:p>
              <a:endParaRPr lang="en-GB" dirty="0"/>
            </a:p>
            <a:p>
              <a:endParaRPr lang="en-GB" dirty="0"/>
            </a:p>
            <a:p>
              <a:pPr algn="ctr"/>
              <a:endParaRPr lang="en-GB" dirty="0"/>
            </a:p>
            <a:p>
              <a:pPr algn="ctr"/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D836F882-677F-4B64-8614-B46347DC3168}"/>
                </a:ext>
              </a:extLst>
            </p:cNvPr>
            <p:cNvSpPr/>
            <p:nvPr/>
          </p:nvSpPr>
          <p:spPr>
            <a:xfrm>
              <a:off x="2150269" y="2271713"/>
              <a:ext cx="2150270" cy="23085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  <a:p>
              <a:pPr algn="r"/>
              <a:r>
                <a:rPr lang="en-GB" dirty="0"/>
                <a:t>data</a:t>
              </a:r>
            </a:p>
            <a:p>
              <a:pPr algn="r"/>
              <a:r>
                <a:rPr lang="en-GB" dirty="0"/>
                <a:t>low voltage </a:t>
              </a:r>
              <a:r>
                <a:rPr lang="en-GB" dirty="0" err="1"/>
                <a:t>supl</a:t>
              </a:r>
              <a:endParaRPr lang="en-GB" dirty="0"/>
            </a:p>
            <a:p>
              <a:pPr algn="r"/>
              <a:r>
                <a:rPr lang="en-GB" dirty="0"/>
                <a:t>high voltage </a:t>
              </a:r>
              <a:r>
                <a:rPr lang="en-GB" dirty="0" err="1"/>
                <a:t>supl</a:t>
              </a:r>
              <a:r>
                <a:rPr lang="en-GB" dirty="0"/>
                <a:t>+</a:t>
              </a:r>
            </a:p>
            <a:p>
              <a:pPr algn="r"/>
              <a:r>
                <a:rPr lang="en-GB" dirty="0"/>
                <a:t>pulser</a:t>
              </a:r>
            </a:p>
            <a:p>
              <a:pPr algn="r"/>
              <a:r>
                <a:rPr lang="en-GB" dirty="0"/>
                <a:t>amplify.  setting</a:t>
              </a:r>
            </a:p>
          </p:txBody>
        </p:sp>
      </p:grpSp>
      <p:cxnSp>
        <p:nvCxnSpPr>
          <p:cNvPr id="43" name="Verbinder: gewinkelt 42">
            <a:extLst>
              <a:ext uri="{FF2B5EF4-FFF2-40B4-BE49-F238E27FC236}">
                <a16:creationId xmlns:a16="http://schemas.microsoft.com/office/drawing/2014/main" id="{D84529AA-A3D5-4577-B47A-43F38594F19C}"/>
              </a:ext>
            </a:extLst>
          </p:cNvPr>
          <p:cNvCxnSpPr>
            <a:cxnSpLocks/>
          </p:cNvCxnSpPr>
          <p:nvPr/>
        </p:nvCxnSpPr>
        <p:spPr>
          <a:xfrm flipV="1">
            <a:off x="8781084" y="2516777"/>
            <a:ext cx="1261402" cy="530032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F04D5B78-C7C1-4F5B-932D-E7317B980B66}"/>
              </a:ext>
            </a:extLst>
          </p:cNvPr>
          <p:cNvSpPr txBox="1"/>
          <p:nvPr/>
        </p:nvSpPr>
        <p:spPr>
          <a:xfrm>
            <a:off x="8835434" y="2771479"/>
            <a:ext cx="67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USB3</a:t>
            </a:r>
          </a:p>
        </p:txBody>
      </p: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F207FFE3-6835-469A-806C-F9CBA14EA7F5}"/>
              </a:ext>
            </a:extLst>
          </p:cNvPr>
          <p:cNvGrpSpPr/>
          <p:nvPr/>
        </p:nvGrpSpPr>
        <p:grpSpPr>
          <a:xfrm>
            <a:off x="9959500" y="977415"/>
            <a:ext cx="1772729" cy="2476835"/>
            <a:chOff x="9966683" y="1515330"/>
            <a:chExt cx="1772729" cy="2476835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654064DB-B839-449D-B3CC-C0B46E228685}"/>
                </a:ext>
              </a:extLst>
            </p:cNvPr>
            <p:cNvSpPr/>
            <p:nvPr/>
          </p:nvSpPr>
          <p:spPr>
            <a:xfrm>
              <a:off x="10049669" y="2899171"/>
              <a:ext cx="1607343" cy="109299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MBS DAQ computer</a:t>
              </a:r>
            </a:p>
          </p:txBody>
        </p:sp>
        <p:cxnSp>
          <p:nvCxnSpPr>
            <p:cNvPr id="47" name="Gerade Verbindung mit Pfeil 46">
              <a:extLst>
                <a:ext uri="{FF2B5EF4-FFF2-40B4-BE49-F238E27FC236}">
                  <a16:creationId xmlns:a16="http://schemas.microsoft.com/office/drawing/2014/main" id="{350E869C-EDAF-46ED-B183-0226649A9BB9}"/>
                </a:ext>
              </a:extLst>
            </p:cNvPr>
            <p:cNvCxnSpPr>
              <a:stCxn id="8" idx="0"/>
            </p:cNvCxnSpPr>
            <p:nvPr/>
          </p:nvCxnSpPr>
          <p:spPr>
            <a:xfrm flipH="1" flipV="1">
              <a:off x="10852150" y="1888091"/>
              <a:ext cx="1191" cy="10110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feld 47">
              <a:extLst>
                <a:ext uri="{FF2B5EF4-FFF2-40B4-BE49-F238E27FC236}">
                  <a16:creationId xmlns:a16="http://schemas.microsoft.com/office/drawing/2014/main" id="{62ECB218-255C-4C77-8B03-17210E23D800}"/>
                </a:ext>
              </a:extLst>
            </p:cNvPr>
            <p:cNvSpPr txBox="1"/>
            <p:nvPr/>
          </p:nvSpPr>
          <p:spPr>
            <a:xfrm>
              <a:off x="9966683" y="1515330"/>
              <a:ext cx="17727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NUSTAR network</a:t>
              </a:r>
            </a:p>
          </p:txBody>
        </p:sp>
      </p:grpSp>
      <p:cxnSp>
        <p:nvCxnSpPr>
          <p:cNvPr id="50" name="Verbinder: gewinkelt 49">
            <a:extLst>
              <a:ext uri="{FF2B5EF4-FFF2-40B4-BE49-F238E27FC236}">
                <a16:creationId xmlns:a16="http://schemas.microsoft.com/office/drawing/2014/main" id="{2F625A47-590E-4417-8869-5A65762329E9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8773901" y="2907753"/>
            <a:ext cx="1268585" cy="488704"/>
          </a:xfrm>
          <a:prstGeom prst="bentConnector3">
            <a:avLst>
              <a:gd name="adj1" fmla="val 63730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hteck 50">
            <a:extLst>
              <a:ext uri="{FF2B5EF4-FFF2-40B4-BE49-F238E27FC236}">
                <a16:creationId xmlns:a16="http://schemas.microsoft.com/office/drawing/2014/main" id="{1A972BEC-5F84-49D1-9989-69FADEC1876B}"/>
              </a:ext>
            </a:extLst>
          </p:cNvPr>
          <p:cNvSpPr/>
          <p:nvPr/>
        </p:nvSpPr>
        <p:spPr>
          <a:xfrm>
            <a:off x="6810824" y="5131046"/>
            <a:ext cx="1970260" cy="12951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Voltage Supply</a:t>
            </a:r>
          </a:p>
          <a:p>
            <a:pPr algn="ctr"/>
            <a:r>
              <a:rPr lang="en-GB" dirty="0"/>
              <a:t>6kV</a:t>
            </a:r>
          </a:p>
          <a:p>
            <a:pPr algn="ctr"/>
            <a:r>
              <a:rPr lang="en-GB" dirty="0"/>
              <a:t>400V</a:t>
            </a:r>
          </a:p>
          <a:p>
            <a:pPr algn="ctr"/>
            <a:r>
              <a:rPr lang="en-GB" dirty="0"/>
              <a:t>low voltage</a:t>
            </a:r>
          </a:p>
        </p:txBody>
      </p:sp>
      <p:sp>
        <p:nvSpPr>
          <p:cNvPr id="52" name="Textfeld 51">
            <a:extLst>
              <a:ext uri="{FF2B5EF4-FFF2-40B4-BE49-F238E27FC236}">
                <a16:creationId xmlns:a16="http://schemas.microsoft.com/office/drawing/2014/main" id="{E6EEA66B-18A1-4119-A7AC-5F6D9B4918FC}"/>
              </a:ext>
            </a:extLst>
          </p:cNvPr>
          <p:cNvSpPr txBox="1"/>
          <p:nvPr/>
        </p:nvSpPr>
        <p:spPr>
          <a:xfrm>
            <a:off x="8893943" y="3116845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USB</a:t>
            </a:r>
          </a:p>
        </p:txBody>
      </p:sp>
      <p:grpSp>
        <p:nvGrpSpPr>
          <p:cNvPr id="69" name="Gruppieren 68">
            <a:extLst>
              <a:ext uri="{FF2B5EF4-FFF2-40B4-BE49-F238E27FC236}">
                <a16:creationId xmlns:a16="http://schemas.microsoft.com/office/drawing/2014/main" id="{097D8C94-B20F-4CEA-BAD8-142C2D94017A}"/>
              </a:ext>
            </a:extLst>
          </p:cNvPr>
          <p:cNvGrpSpPr/>
          <p:nvPr/>
        </p:nvGrpSpPr>
        <p:grpSpPr>
          <a:xfrm>
            <a:off x="8773940" y="3210847"/>
            <a:ext cx="1275729" cy="2402553"/>
            <a:chOff x="8712200" y="3768811"/>
            <a:chExt cx="1337469" cy="1844589"/>
          </a:xfrm>
        </p:grpSpPr>
        <p:cxnSp>
          <p:nvCxnSpPr>
            <p:cNvPr id="64" name="Gerade Verbindung mit Pfeil 63">
              <a:extLst>
                <a:ext uri="{FF2B5EF4-FFF2-40B4-BE49-F238E27FC236}">
                  <a16:creationId xmlns:a16="http://schemas.microsoft.com/office/drawing/2014/main" id="{65F8FED6-E486-43BB-B96A-361DA38ECBED}"/>
                </a:ext>
              </a:extLst>
            </p:cNvPr>
            <p:cNvCxnSpPr/>
            <p:nvPr/>
          </p:nvCxnSpPr>
          <p:spPr>
            <a:xfrm flipH="1">
              <a:off x="9699282" y="3768811"/>
              <a:ext cx="350387" cy="0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Gerader Verbinder 65">
              <a:extLst>
                <a:ext uri="{FF2B5EF4-FFF2-40B4-BE49-F238E27FC236}">
                  <a16:creationId xmlns:a16="http://schemas.microsoft.com/office/drawing/2014/main" id="{D66C9919-C81E-4D8C-971D-6C367FB07594}"/>
                </a:ext>
              </a:extLst>
            </p:cNvPr>
            <p:cNvCxnSpPr/>
            <p:nvPr/>
          </p:nvCxnSpPr>
          <p:spPr>
            <a:xfrm>
              <a:off x="9699282" y="3768811"/>
              <a:ext cx="0" cy="18445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mit Pfeil 67">
              <a:extLst>
                <a:ext uri="{FF2B5EF4-FFF2-40B4-BE49-F238E27FC236}">
                  <a16:creationId xmlns:a16="http://schemas.microsoft.com/office/drawing/2014/main" id="{CE9D98A3-69D0-479A-BBBE-C02FCC39D745}"/>
                </a:ext>
              </a:extLst>
            </p:cNvPr>
            <p:cNvCxnSpPr/>
            <p:nvPr/>
          </p:nvCxnSpPr>
          <p:spPr>
            <a:xfrm flipH="1">
              <a:off x="8712200" y="5607050"/>
              <a:ext cx="98708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uppieren 88">
            <a:extLst>
              <a:ext uri="{FF2B5EF4-FFF2-40B4-BE49-F238E27FC236}">
                <a16:creationId xmlns:a16="http://schemas.microsoft.com/office/drawing/2014/main" id="{2D74B6D7-AA24-4353-B2A4-D50A2063D48A}"/>
              </a:ext>
            </a:extLst>
          </p:cNvPr>
          <p:cNvGrpSpPr/>
          <p:nvPr/>
        </p:nvGrpSpPr>
        <p:grpSpPr>
          <a:xfrm>
            <a:off x="5294600" y="3548064"/>
            <a:ext cx="1493379" cy="2382836"/>
            <a:chOff x="5294600" y="3548064"/>
            <a:chExt cx="1493379" cy="2382836"/>
          </a:xfrm>
        </p:grpSpPr>
        <p:cxnSp>
          <p:nvCxnSpPr>
            <p:cNvPr id="80" name="Gerade Verbindung mit Pfeil 79">
              <a:extLst>
                <a:ext uri="{FF2B5EF4-FFF2-40B4-BE49-F238E27FC236}">
                  <a16:creationId xmlns:a16="http://schemas.microsoft.com/office/drawing/2014/main" id="{B99F0464-E673-4A73-8F0C-A3AFBCBB11F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294600" y="5930900"/>
              <a:ext cx="1493379" cy="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Gerade Verbindung mit Pfeil 81">
              <a:extLst>
                <a:ext uri="{FF2B5EF4-FFF2-40B4-BE49-F238E27FC236}">
                  <a16:creationId xmlns:a16="http://schemas.microsoft.com/office/drawing/2014/main" id="{874B1EF6-0248-4F33-9947-B1AD51F49B9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94600" y="3548064"/>
              <a:ext cx="0" cy="2382836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Gruppieren 96">
            <a:extLst>
              <a:ext uri="{FF2B5EF4-FFF2-40B4-BE49-F238E27FC236}">
                <a16:creationId xmlns:a16="http://schemas.microsoft.com/office/drawing/2014/main" id="{233E3EB1-1D4A-4AE8-A316-FD1E4BE4AB74}"/>
              </a:ext>
            </a:extLst>
          </p:cNvPr>
          <p:cNvGrpSpPr/>
          <p:nvPr/>
        </p:nvGrpSpPr>
        <p:grpSpPr>
          <a:xfrm>
            <a:off x="6451600" y="3697114"/>
            <a:ext cx="343522" cy="2519536"/>
            <a:chOff x="6451600" y="3370782"/>
            <a:chExt cx="343522" cy="2845868"/>
          </a:xfrm>
        </p:grpSpPr>
        <p:cxnSp>
          <p:nvCxnSpPr>
            <p:cNvPr id="91" name="Gerader Verbinder 90">
              <a:extLst>
                <a:ext uri="{FF2B5EF4-FFF2-40B4-BE49-F238E27FC236}">
                  <a16:creationId xmlns:a16="http://schemas.microsoft.com/office/drawing/2014/main" id="{9D352960-21F6-4045-97F1-14D927F59E4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476613" y="6216650"/>
              <a:ext cx="31850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Gerader Verbinder 92">
              <a:extLst>
                <a:ext uri="{FF2B5EF4-FFF2-40B4-BE49-F238E27FC236}">
                  <a16:creationId xmlns:a16="http://schemas.microsoft.com/office/drawing/2014/main" id="{D7954281-8B6E-4862-9E3E-E91FBC52972B}"/>
                </a:ext>
              </a:extLst>
            </p:cNvPr>
            <p:cNvCxnSpPr>
              <a:cxnSpLocks/>
            </p:cNvCxnSpPr>
            <p:nvPr/>
          </p:nvCxnSpPr>
          <p:spPr>
            <a:xfrm>
              <a:off x="6451600" y="3370782"/>
              <a:ext cx="25013" cy="2845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9" name="Gerade Verbindung mit Pfeil 98">
            <a:extLst>
              <a:ext uri="{FF2B5EF4-FFF2-40B4-BE49-F238E27FC236}">
                <a16:creationId xmlns:a16="http://schemas.microsoft.com/office/drawing/2014/main" id="{6CB33B29-7B1A-47BC-BF40-E3C18414C1A3}"/>
              </a:ext>
            </a:extLst>
          </p:cNvPr>
          <p:cNvCxnSpPr/>
          <p:nvPr/>
        </p:nvCxnSpPr>
        <p:spPr>
          <a:xfrm flipH="1">
            <a:off x="4546600" y="5607050"/>
            <a:ext cx="2241378" cy="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feld 99">
            <a:extLst>
              <a:ext uri="{FF2B5EF4-FFF2-40B4-BE49-F238E27FC236}">
                <a16:creationId xmlns:a16="http://schemas.microsoft.com/office/drawing/2014/main" id="{5ECADCF3-FD5C-46EB-8781-8E1538BE5BD5}"/>
              </a:ext>
            </a:extLst>
          </p:cNvPr>
          <p:cNvSpPr txBox="1"/>
          <p:nvPr/>
        </p:nvSpPr>
        <p:spPr>
          <a:xfrm>
            <a:off x="2771442" y="5422384"/>
            <a:ext cx="1820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Detector cathode</a:t>
            </a:r>
          </a:p>
        </p:txBody>
      </p:sp>
      <p:sp>
        <p:nvSpPr>
          <p:cNvPr id="101" name="Rechteck 100">
            <a:extLst>
              <a:ext uri="{FF2B5EF4-FFF2-40B4-BE49-F238E27FC236}">
                <a16:creationId xmlns:a16="http://schemas.microsoft.com/office/drawing/2014/main" id="{06C7A586-76E9-44B2-B11F-11906C2583BA}"/>
              </a:ext>
            </a:extLst>
          </p:cNvPr>
          <p:cNvSpPr/>
          <p:nvPr/>
        </p:nvSpPr>
        <p:spPr>
          <a:xfrm>
            <a:off x="380203" y="3899926"/>
            <a:ext cx="1679424" cy="5072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</a:t>
            </a:r>
            <a:r>
              <a:rPr lang="en-GB" b="1" dirty="0"/>
              <a:t>foil motor controller</a:t>
            </a:r>
          </a:p>
        </p:txBody>
      </p:sp>
      <p:cxnSp>
        <p:nvCxnSpPr>
          <p:cNvPr id="103" name="Gerade Verbindung mit Pfeil 102">
            <a:extLst>
              <a:ext uri="{FF2B5EF4-FFF2-40B4-BE49-F238E27FC236}">
                <a16:creationId xmlns:a16="http://schemas.microsoft.com/office/drawing/2014/main" id="{CB98B3A8-08F5-4682-8704-49B1060861BC}"/>
              </a:ext>
            </a:extLst>
          </p:cNvPr>
          <p:cNvCxnSpPr>
            <a:cxnSpLocks/>
          </p:cNvCxnSpPr>
          <p:nvPr/>
        </p:nvCxnSpPr>
        <p:spPr>
          <a:xfrm flipV="1">
            <a:off x="1571804" y="3242430"/>
            <a:ext cx="0" cy="6574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feld 104">
            <a:extLst>
              <a:ext uri="{FF2B5EF4-FFF2-40B4-BE49-F238E27FC236}">
                <a16:creationId xmlns:a16="http://schemas.microsoft.com/office/drawing/2014/main" id="{BA3630DD-0F1C-4ACC-94B1-0E575CFD618D}"/>
              </a:ext>
            </a:extLst>
          </p:cNvPr>
          <p:cNvSpPr txBox="1"/>
          <p:nvPr/>
        </p:nvSpPr>
        <p:spPr>
          <a:xfrm>
            <a:off x="1497403" y="3369986"/>
            <a:ext cx="786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power</a:t>
            </a:r>
          </a:p>
        </p:txBody>
      </p:sp>
      <p:cxnSp>
        <p:nvCxnSpPr>
          <p:cNvPr id="107" name="Gerade Verbindung mit Pfeil 106">
            <a:extLst>
              <a:ext uri="{FF2B5EF4-FFF2-40B4-BE49-F238E27FC236}">
                <a16:creationId xmlns:a16="http://schemas.microsoft.com/office/drawing/2014/main" id="{CE6A1AE5-4D8C-4BE2-B0BF-4F68AFB6C16C}"/>
              </a:ext>
            </a:extLst>
          </p:cNvPr>
          <p:cNvCxnSpPr>
            <a:cxnSpLocks/>
          </p:cNvCxnSpPr>
          <p:nvPr/>
        </p:nvCxnSpPr>
        <p:spPr>
          <a:xfrm>
            <a:off x="1298936" y="3253595"/>
            <a:ext cx="3832" cy="6574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feld 109">
            <a:extLst>
              <a:ext uri="{FF2B5EF4-FFF2-40B4-BE49-F238E27FC236}">
                <a16:creationId xmlns:a16="http://schemas.microsoft.com/office/drawing/2014/main" id="{F140A65F-7049-45C4-B515-6A8A7A849192}"/>
              </a:ext>
            </a:extLst>
          </p:cNvPr>
          <p:cNvSpPr txBox="1"/>
          <p:nvPr/>
        </p:nvSpPr>
        <p:spPr>
          <a:xfrm>
            <a:off x="593651" y="3242193"/>
            <a:ext cx="7850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dirty="0"/>
              <a:t>end</a:t>
            </a:r>
          </a:p>
          <a:p>
            <a:pPr algn="r"/>
            <a:r>
              <a:rPr lang="en-GB" dirty="0"/>
              <a:t>switch</a:t>
            </a:r>
          </a:p>
        </p:txBody>
      </p:sp>
      <p:cxnSp>
        <p:nvCxnSpPr>
          <p:cNvPr id="112" name="Gerade Verbindung mit Pfeil 111">
            <a:extLst>
              <a:ext uri="{FF2B5EF4-FFF2-40B4-BE49-F238E27FC236}">
                <a16:creationId xmlns:a16="http://schemas.microsoft.com/office/drawing/2014/main" id="{4F7EFBE5-1D2A-4916-9126-68D7DFD865DA}"/>
              </a:ext>
            </a:extLst>
          </p:cNvPr>
          <p:cNvCxnSpPr/>
          <p:nvPr/>
        </p:nvCxnSpPr>
        <p:spPr>
          <a:xfrm>
            <a:off x="1216044" y="4407132"/>
            <a:ext cx="0" cy="105224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112">
            <a:extLst>
              <a:ext uri="{FF2B5EF4-FFF2-40B4-BE49-F238E27FC236}">
                <a16:creationId xmlns:a16="http://schemas.microsoft.com/office/drawing/2014/main" id="{44BECDBC-767C-4AEB-8A9D-CACB925CF863}"/>
              </a:ext>
            </a:extLst>
          </p:cNvPr>
          <p:cNvSpPr txBox="1"/>
          <p:nvPr/>
        </p:nvSpPr>
        <p:spPr>
          <a:xfrm>
            <a:off x="358944" y="5459372"/>
            <a:ext cx="1397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ACC network</a:t>
            </a:r>
          </a:p>
        </p:txBody>
      </p:sp>
      <p:cxnSp>
        <p:nvCxnSpPr>
          <p:cNvPr id="115" name="Gerade Verbindung mit Pfeil 114">
            <a:extLst>
              <a:ext uri="{FF2B5EF4-FFF2-40B4-BE49-F238E27FC236}">
                <a16:creationId xmlns:a16="http://schemas.microsoft.com/office/drawing/2014/main" id="{7EE8A947-E721-4C3E-BF10-A7588BA04613}"/>
              </a:ext>
            </a:extLst>
          </p:cNvPr>
          <p:cNvCxnSpPr>
            <a:cxnSpLocks/>
          </p:cNvCxnSpPr>
          <p:nvPr/>
        </p:nvCxnSpPr>
        <p:spPr>
          <a:xfrm flipH="1" flipV="1">
            <a:off x="8508274" y="4345577"/>
            <a:ext cx="1367246" cy="52251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feld 115">
            <a:extLst>
              <a:ext uri="{FF2B5EF4-FFF2-40B4-BE49-F238E27FC236}">
                <a16:creationId xmlns:a16="http://schemas.microsoft.com/office/drawing/2014/main" id="{463DF2F2-EA72-43B4-BB75-0418578C6EFC}"/>
              </a:ext>
            </a:extLst>
          </p:cNvPr>
          <p:cNvSpPr txBox="1"/>
          <p:nvPr/>
        </p:nvSpPr>
        <p:spPr>
          <a:xfrm>
            <a:off x="9814561" y="3697114"/>
            <a:ext cx="231485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modules:</a:t>
            </a:r>
          </a:p>
          <a:p>
            <a:r>
              <a:rPr lang="en-GB" dirty="0"/>
              <a:t>1 MVLC</a:t>
            </a:r>
          </a:p>
          <a:p>
            <a:r>
              <a:rPr lang="en-GB" dirty="0"/>
              <a:t>2(FMF1), 3(FHF1)        	       MDPP32</a:t>
            </a:r>
          </a:p>
          <a:p>
            <a:r>
              <a:rPr lang="en-GB" dirty="0"/>
              <a:t>low vol PS (?)</a:t>
            </a:r>
          </a:p>
          <a:p>
            <a:r>
              <a:rPr lang="en-GB" dirty="0"/>
              <a:t>high vol PS (?)</a:t>
            </a:r>
          </a:p>
          <a:p>
            <a:r>
              <a:rPr lang="en-GB" dirty="0"/>
              <a:t>white rabbit (?) VETAR</a:t>
            </a:r>
          </a:p>
          <a:p>
            <a:r>
              <a:rPr lang="en-GB" dirty="0"/>
              <a:t>ENV3 </a:t>
            </a:r>
          </a:p>
          <a:p>
            <a:r>
              <a:rPr lang="en-GB" dirty="0"/>
              <a:t>VULOMB</a:t>
            </a:r>
          </a:p>
          <a:p>
            <a:r>
              <a:rPr lang="en-GB" dirty="0"/>
              <a:t>TRIVA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1404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88C28A-CBA1-45F3-83D1-E1EC0B945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MUSIC detector signals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8C6327D-4EDE-4013-83B8-8B0B0BAD6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26783" cy="435133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Control</a:t>
            </a:r>
          </a:p>
          <a:p>
            <a:pPr lvl="1"/>
            <a:r>
              <a:rPr lang="en-GB" dirty="0"/>
              <a:t>control preamplifier, via NUSTAR network</a:t>
            </a:r>
          </a:p>
          <a:p>
            <a:pPr lvl="2"/>
            <a:r>
              <a:rPr lang="en-GB" dirty="0"/>
              <a:t>amplification level</a:t>
            </a:r>
          </a:p>
          <a:p>
            <a:pPr lvl="2"/>
            <a:r>
              <a:rPr lang="en-GB" dirty="0"/>
              <a:t>pulser signals</a:t>
            </a:r>
          </a:p>
          <a:p>
            <a:pPr marL="457200" lvl="1" indent="0">
              <a:buNone/>
            </a:pPr>
            <a:r>
              <a:rPr lang="en-GB" dirty="0"/>
              <a:t>	both signals are supplied by the VME crate controller and can be set via MBS 	commands, integration in SFRS device control still needed</a:t>
            </a:r>
          </a:p>
          <a:p>
            <a:pPr lvl="1"/>
            <a:r>
              <a:rPr lang="en-GB" dirty="0"/>
              <a:t>control stripper foil motors via Acc. network</a:t>
            </a:r>
          </a:p>
          <a:p>
            <a:pPr lvl="2"/>
            <a:r>
              <a:rPr lang="en-GB" dirty="0"/>
              <a:t>communication via </a:t>
            </a:r>
            <a:r>
              <a:rPr lang="en-GB" dirty="0" err="1"/>
              <a:t>acc</a:t>
            </a:r>
            <a:r>
              <a:rPr lang="en-GB" dirty="0"/>
              <a:t> network</a:t>
            </a:r>
          </a:p>
          <a:p>
            <a:pPr lvl="2"/>
            <a:r>
              <a:rPr lang="en-GB" dirty="0"/>
              <a:t>FESA classes are written (</a:t>
            </a:r>
            <a:r>
              <a:rPr lang="en-GB" dirty="0" err="1"/>
              <a:t>Cosylab</a:t>
            </a:r>
            <a:r>
              <a:rPr lang="en-GB" dirty="0"/>
              <a:t>) and first tests are made</a:t>
            </a:r>
          </a:p>
          <a:p>
            <a:pPr lvl="3"/>
            <a:r>
              <a:rPr lang="en-GB" dirty="0"/>
              <a:t>these classes can access all needed commands on the motor controller</a:t>
            </a:r>
          </a:p>
          <a:p>
            <a:pPr lvl="3"/>
            <a:r>
              <a:rPr lang="en-GB" dirty="0"/>
              <a:t>Integration into SFRS device control still needed, to realise a move in/out with necessary checks</a:t>
            </a:r>
          </a:p>
          <a:p>
            <a:pPr lvl="3"/>
            <a:r>
              <a:rPr lang="en-GB" dirty="0"/>
              <a:t>Connection to ELSA to inform main control room about status still needs to be made</a:t>
            </a:r>
          </a:p>
          <a:p>
            <a:pPr marL="457200" lvl="1" indent="0">
              <a:buNone/>
            </a:pPr>
            <a:r>
              <a:rPr lang="en-GB" dirty="0"/>
              <a:t>	</a:t>
            </a:r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8458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491048-83FA-4B0C-9E94-CF5817CF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Trigger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0965738-13C3-464C-86CC-EA407D9A1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 expect a trigger signal as input to MUSIC</a:t>
            </a:r>
          </a:p>
          <a:p>
            <a:pPr lvl="1"/>
            <a:r>
              <a:rPr lang="en-GB" dirty="0"/>
              <a:t>a self trigger is possible for commissioning</a:t>
            </a:r>
          </a:p>
          <a:p>
            <a:pPr lvl="1"/>
            <a:r>
              <a:rPr lang="en-GB" dirty="0"/>
              <a:t>MUSIC will select a window</a:t>
            </a:r>
          </a:p>
          <a:p>
            <a:pPr lvl="2"/>
            <a:r>
              <a:rPr lang="en-GB" dirty="0"/>
              <a:t>readout will then start some 1µs before the trigger signal (buffer on the ADC)</a:t>
            </a:r>
          </a:p>
          <a:p>
            <a:pPr lvl="2"/>
            <a:r>
              <a:rPr lang="en-GB" dirty="0"/>
              <a:t>readout will be in the order of 8µs to get the full drift time </a:t>
            </a:r>
          </a:p>
          <a:p>
            <a:pPr lvl="1"/>
            <a:r>
              <a:rPr lang="en-GB" dirty="0"/>
              <a:t>MDPP module has an </a:t>
            </a:r>
          </a:p>
          <a:p>
            <a:pPr lvl="2"/>
            <a:r>
              <a:rPr lang="en-GB" dirty="0"/>
              <a:t>ADC section, which will provide a signal height corresponding to the amount of charge on the pad</a:t>
            </a:r>
          </a:p>
          <a:p>
            <a:pPr lvl="2"/>
            <a:r>
              <a:rPr lang="en-GB" dirty="0"/>
              <a:t>TDC (CF) will provide the time of the signal</a:t>
            </a:r>
          </a:p>
          <a:p>
            <a:pPr lvl="1"/>
            <a:r>
              <a:rPr lang="en-GB" dirty="0"/>
              <a:t>The system is multi-hit capable, that means during an event several hits per channel can be read out.</a:t>
            </a:r>
          </a:p>
        </p:txBody>
      </p:sp>
    </p:spTree>
    <p:extLst>
      <p:ext uri="{BB962C8B-B14F-4D97-AF65-F5344CB8AC3E}">
        <p14:creationId xmlns:p14="http://schemas.microsoft.com/office/powerpoint/2010/main" val="3266990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15299F-1AF4-45FE-AEEE-487398C2A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Signal Readout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3FD807-B736-40CD-BF27-427F00FA2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Setup of the MVLC (crate controller) </a:t>
            </a:r>
          </a:p>
          <a:p>
            <a:pPr lvl="1"/>
            <a:r>
              <a:rPr lang="en-GB" dirty="0"/>
              <a:t>we are currently setting the MVLC using the MESYTEC provided software</a:t>
            </a:r>
          </a:p>
          <a:p>
            <a:pPr lvl="1"/>
            <a:r>
              <a:rPr lang="en-GB" dirty="0"/>
              <a:t>It is possible to Send and receive commands/info to the controller via MBS</a:t>
            </a:r>
          </a:p>
          <a:p>
            <a:pPr lvl="1"/>
            <a:r>
              <a:rPr lang="en-GB" dirty="0"/>
              <a:t>A script needs to be written, that can do the setup</a:t>
            </a:r>
          </a:p>
          <a:p>
            <a:pPr lvl="1"/>
            <a:r>
              <a:rPr lang="en-GB" dirty="0"/>
              <a:t>Potentially one might want a user interface to control the setup (rather than editing the script by hand)</a:t>
            </a:r>
          </a:p>
          <a:p>
            <a:r>
              <a:rPr lang="en-GB" dirty="0"/>
              <a:t>Timing information:</a:t>
            </a:r>
          </a:p>
          <a:p>
            <a:pPr lvl="1"/>
            <a:r>
              <a:rPr lang="en-GB" dirty="0"/>
              <a:t>So far we are undecided whether we will use</a:t>
            </a:r>
          </a:p>
          <a:p>
            <a:pPr lvl="2"/>
            <a:r>
              <a:rPr lang="en-GB" dirty="0"/>
              <a:t>DAQ Bus to connect all devices (</a:t>
            </a:r>
            <a:r>
              <a:rPr lang="en-GB" dirty="0" err="1"/>
              <a:t>ToF</a:t>
            </a:r>
            <a:r>
              <a:rPr lang="en-GB" dirty="0"/>
              <a:t>, position, MUSIC,…) of one focal plane</a:t>
            </a:r>
          </a:p>
          <a:p>
            <a:pPr lvl="2"/>
            <a:r>
              <a:rPr lang="en-GB" dirty="0"/>
              <a:t>Each system is receiving an independent white rabbit time stamp</a:t>
            </a:r>
          </a:p>
          <a:p>
            <a:pPr marL="914400" lvl="2" indent="0">
              <a:buNone/>
            </a:pPr>
            <a:r>
              <a:rPr lang="en-GB" dirty="0"/>
              <a:t>I prefer the bus, and I would encourage to get a formal decision on this point asap.</a:t>
            </a:r>
          </a:p>
        </p:txBody>
      </p:sp>
    </p:spTree>
    <p:extLst>
      <p:ext uri="{BB962C8B-B14F-4D97-AF65-F5344CB8AC3E}">
        <p14:creationId xmlns:p14="http://schemas.microsoft.com/office/powerpoint/2010/main" val="1425351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1FE7E7-90B2-46AD-86D0-A089461BA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Physical Position of the systems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C242C8E-8C15-4ED8-ACD9-B26D9A1CC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Readout cable routing:</a:t>
            </a:r>
          </a:p>
          <a:p>
            <a:pPr lvl="1"/>
            <a:r>
              <a:rPr lang="en-GB" dirty="0"/>
              <a:t>The readout cables go from the dome via a mobile cable handler leading the cable to the top of the big diagnostic chamber.</a:t>
            </a:r>
          </a:p>
          <a:p>
            <a:pPr lvl="1"/>
            <a:r>
              <a:rPr lang="en-GB" dirty="0"/>
              <a:t>from there they need to go to the VME crate</a:t>
            </a:r>
          </a:p>
          <a:p>
            <a:pPr lvl="1"/>
            <a:r>
              <a:rPr lang="en-GB" dirty="0"/>
              <a:t>cable </a:t>
            </a:r>
            <a:r>
              <a:rPr lang="en-GB" dirty="0" err="1"/>
              <a:t>charakteristics</a:t>
            </a:r>
            <a:r>
              <a:rPr lang="en-GB" dirty="0"/>
              <a:t>:</a:t>
            </a:r>
          </a:p>
          <a:p>
            <a:pPr lvl="2"/>
            <a:r>
              <a:rPr lang="en-GB" dirty="0"/>
              <a:t>We are using shielded bipolar cables.</a:t>
            </a:r>
          </a:p>
          <a:p>
            <a:pPr lvl="2"/>
            <a:r>
              <a:rPr lang="en-GB" dirty="0"/>
              <a:t>There are a total of 96 channels for FHF1 and 64 channels for FMF1</a:t>
            </a:r>
          </a:p>
          <a:p>
            <a:pPr lvl="2"/>
            <a:r>
              <a:rPr lang="en-GB" dirty="0"/>
              <a:t>We tested the cables up to 8m length</a:t>
            </a:r>
          </a:p>
          <a:p>
            <a:pPr lvl="3"/>
            <a:r>
              <a:rPr lang="en-GB" dirty="0"/>
              <a:t>This would require the VME crate to be in the tunnel!</a:t>
            </a:r>
          </a:p>
          <a:p>
            <a:pPr lvl="2"/>
            <a:r>
              <a:rPr lang="en-GB" dirty="0"/>
              <a:t>We should determine the shortest possible route to the VME crate outside the tunnel</a:t>
            </a:r>
          </a:p>
          <a:p>
            <a:pPr lvl="3"/>
            <a:r>
              <a:rPr lang="en-GB" dirty="0"/>
              <a:t>With the upgraded pre-amplifier we can then try to test the cables (or find other cable types), which would allow us to place the VME crate outside of the tunnel.</a:t>
            </a:r>
          </a:p>
        </p:txBody>
      </p:sp>
    </p:spTree>
    <p:extLst>
      <p:ext uri="{BB962C8B-B14F-4D97-AF65-F5344CB8AC3E}">
        <p14:creationId xmlns:p14="http://schemas.microsoft.com/office/powerpoint/2010/main" val="2802053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52A0C0-47CC-4032-AD50-44C8BBD5C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Physical Position of the systems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B074FC-3E6C-46A4-88B3-2403C5EB8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Foil motor controller small (ca 15cm x 10cm x 10cm). </a:t>
            </a:r>
          </a:p>
          <a:p>
            <a:pPr lvl="1"/>
            <a:r>
              <a:rPr lang="en-GB" dirty="0"/>
              <a:t>We know that we can transport the power over 8m. </a:t>
            </a:r>
          </a:p>
          <a:p>
            <a:pPr lvl="1"/>
            <a:r>
              <a:rPr lang="en-GB" dirty="0"/>
              <a:t>If possible we would like to position the controller outside of the tunnel</a:t>
            </a:r>
          </a:p>
          <a:p>
            <a:pPr lvl="2"/>
            <a:r>
              <a:rPr lang="en-GB" dirty="0"/>
              <a:t>we still need to do tests with longer cables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1944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789B2E-0DB0-4E76-B324-4C1D64DE7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Final thoughts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38D642-A3E9-498B-9A6C-F46B3B549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July 25 run issues:</a:t>
            </a:r>
          </a:p>
          <a:p>
            <a:pPr lvl="1"/>
            <a:r>
              <a:rPr lang="en-GB" dirty="0"/>
              <a:t>version of VETRA firmware introduced synchronisation issues</a:t>
            </a:r>
          </a:p>
          <a:p>
            <a:pPr lvl="2"/>
            <a:r>
              <a:rPr lang="en-GB" dirty="0"/>
              <a:t>needs to be looked into by EEL</a:t>
            </a:r>
          </a:p>
          <a:p>
            <a:pPr lvl="1"/>
            <a:r>
              <a:rPr lang="en-GB" dirty="0"/>
              <a:t>Some issues with compatibility between DRASI and MBS versions of </a:t>
            </a:r>
            <a:r>
              <a:rPr lang="en-GB"/>
              <a:t>lmd </a:t>
            </a:r>
            <a:r>
              <a:rPr lang="en-GB" dirty="0"/>
              <a:t>files</a:t>
            </a:r>
          </a:p>
          <a:p>
            <a:pPr lvl="2"/>
            <a:r>
              <a:rPr lang="en-GB" dirty="0"/>
              <a:t>Do we have a clear definition on the format of mdl.</a:t>
            </a:r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3998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674</Words>
  <Application>Microsoft Office PowerPoint</Application>
  <PresentationFormat>Breitbild</PresentationFormat>
  <Paragraphs>100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</vt:lpstr>
      <vt:lpstr>SUPER-FRS DAQ workshop MUSIC</vt:lpstr>
      <vt:lpstr>Overall setup</vt:lpstr>
      <vt:lpstr>MUSIC detector signals</vt:lpstr>
      <vt:lpstr>Trigger</vt:lpstr>
      <vt:lpstr>Signal Readout</vt:lpstr>
      <vt:lpstr>Physical Position of the systems</vt:lpstr>
      <vt:lpstr>Physical Position of the systems</vt:lpstr>
      <vt:lpstr>Final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SUPER-FRS DAQ workshop MUSIC</dc:title>
  <dc:creator>Urner, David Dr.</dc:creator>
  <cp:lastModifiedBy>Urner, David Dr.</cp:lastModifiedBy>
  <cp:revision>30</cp:revision>
  <dcterms:created xsi:type="dcterms:W3CDTF">2025-11-13T09:47:38Z</dcterms:created>
  <dcterms:modified xsi:type="dcterms:W3CDTF">2025-11-17T09:14:04Z</dcterms:modified>
</cp:coreProperties>
</file>