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326" r:id="rId4"/>
    <p:sldId id="327" r:id="rId5"/>
    <p:sldId id="324" r:id="rId6"/>
    <p:sldId id="264" r:id="rId7"/>
    <p:sldId id="262" r:id="rId8"/>
    <p:sldId id="265" r:id="rId9"/>
    <p:sldId id="258" r:id="rId10"/>
    <p:sldId id="263" r:id="rId11"/>
    <p:sldId id="328" r:id="rId12"/>
    <p:sldId id="310" r:id="rId13"/>
    <p:sldId id="311" r:id="rId14"/>
    <p:sldId id="260" r:id="rId15"/>
    <p:sldId id="272" r:id="rId16"/>
    <p:sldId id="259" r:id="rId17"/>
    <p:sldId id="312" r:id="rId18"/>
    <p:sldId id="261" r:id="rId19"/>
    <p:sldId id="317" r:id="rId20"/>
    <p:sldId id="318" r:id="rId21"/>
    <p:sldId id="309" r:id="rId22"/>
    <p:sldId id="314" r:id="rId23"/>
    <p:sldId id="325" r:id="rId24"/>
    <p:sldId id="315" r:id="rId25"/>
    <p:sldId id="288" r:id="rId26"/>
    <p:sldId id="321" r:id="rId27"/>
    <p:sldId id="319" r:id="rId28"/>
    <p:sldId id="320" r:id="rId29"/>
    <p:sldId id="266" r:id="rId30"/>
    <p:sldId id="316" r:id="rId31"/>
    <p:sldId id="322" r:id="rId32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55" autoAdjust="0"/>
  </p:normalViewPr>
  <p:slideViewPr>
    <p:cSldViewPr snapToGrid="0" snapToObjects="1">
      <p:cViewPr varScale="1">
        <p:scale>
          <a:sx n="213" d="100"/>
          <a:sy n="213" d="100"/>
        </p:scale>
        <p:origin x="156" y="1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14.11.2025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14.11.2025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17.11.25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Stephane Pietri (SFC) - Super-FRS DAQ workshop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17.11.25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Stephane Pietri (SFC) - Super-FRS DAQ workshop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17.11.25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Stephane Pietri (SFC) - Super-FRS DAQ workshop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en-US"/>
              <a:t>17.11.25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Stephane Pietri (SFC) - Super-FRS DAQ workshop 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Super-FRS DAQ and commissioning needs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Stephane Pietri, SFC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CDD89-8497-4648-B6B0-7A1DC44C3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NUSTAR DAQ – TDR 2017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50DC25-644B-485E-9F8D-DDD019BBD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0448" y="1087438"/>
            <a:ext cx="4354204" cy="3678237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E937E-AB97-48F4-98E2-E108E51E709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17.11.25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E847E-9065-4998-9126-03FADCD4C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Stephane Pietri (SFC) - Super-FRS DAQ workshop 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9A6DB-5418-4D44-AB45-B7EBF1A0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707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6ABB6-DD9C-4652-BD92-81D747206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node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018BC-BEF6-4EAD-B31B-71FEC5ACF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node : basic unit to build data acquisition configuration</a:t>
            </a:r>
          </a:p>
          <a:p>
            <a:pPr lvl="1"/>
            <a:r>
              <a:rPr lang="en-US" dirty="0"/>
              <a:t>a node has control, timing, logic, readout and data levels (see next slide)</a:t>
            </a:r>
          </a:p>
          <a:p>
            <a:pPr lvl="1"/>
            <a:r>
              <a:rPr lang="en-US" dirty="0"/>
              <a:t>example of nodes:</a:t>
            </a:r>
          </a:p>
          <a:p>
            <a:pPr lvl="2"/>
            <a:r>
              <a:rPr lang="en-US" dirty="0"/>
              <a:t>A single VME crate with an MVLC, a VETAR and a TRIVA</a:t>
            </a:r>
          </a:p>
          <a:p>
            <a:pPr lvl="2"/>
            <a:r>
              <a:rPr lang="en-US" dirty="0"/>
              <a:t>A PC with PCI readout (PEXARIA, TRIXOR </a:t>
            </a:r>
            <a:r>
              <a:rPr lang="en-US" dirty="0" err="1"/>
              <a:t>etc</a:t>
            </a:r>
            <a:r>
              <a:rPr lang="en-US" dirty="0"/>
              <a:t>…)</a:t>
            </a:r>
          </a:p>
          <a:p>
            <a:pPr lvl="2"/>
            <a:r>
              <a:rPr lang="en-US" dirty="0"/>
              <a:t>….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29F9B-58A2-475E-B314-FAC84261C8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17.11.25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900B1-340D-4110-8F29-FC5341B70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Stephane Pietri (SFC) - Super-FRS DAQ workshop 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D9CAD-4A20-42A0-AEC4-B1BAF524F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9609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A49C6-61D9-40A9-AA83-A221A7BE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NUSTAR DAQ concept - nodes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648B7E-F25F-45A4-BFAC-452E2D78B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53623"/>
            <a:ext cx="3515856" cy="401974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E586B2-96AC-4974-B536-2FF0E553E907}"/>
              </a:ext>
            </a:extLst>
          </p:cNvPr>
          <p:cNvSpPr txBox="1"/>
          <p:nvPr/>
        </p:nvSpPr>
        <p:spPr>
          <a:xfrm>
            <a:off x="3501548" y="2304107"/>
            <a:ext cx="5250155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synchronization, timing, clocks and time stamps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77B5AA-D3ED-4BB6-AFDB-EDEB9948684D}"/>
              </a:ext>
            </a:extLst>
          </p:cNvPr>
          <p:cNvCxnSpPr/>
          <p:nvPr/>
        </p:nvCxnSpPr>
        <p:spPr>
          <a:xfrm flipH="1">
            <a:off x="3141135" y="2510818"/>
            <a:ext cx="3666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2890179-5B63-4027-96E7-80279D930A8A}"/>
              </a:ext>
            </a:extLst>
          </p:cNvPr>
          <p:cNvSpPr txBox="1"/>
          <p:nvPr/>
        </p:nvSpPr>
        <p:spPr>
          <a:xfrm>
            <a:off x="3592776" y="1710526"/>
            <a:ext cx="3493264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the is the way to talk to the node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8147086-CE7F-485F-9EC1-44E8256B1364}"/>
              </a:ext>
            </a:extLst>
          </p:cNvPr>
          <p:cNvCxnSpPr/>
          <p:nvPr/>
        </p:nvCxnSpPr>
        <p:spPr>
          <a:xfrm flipH="1">
            <a:off x="3167204" y="1895192"/>
            <a:ext cx="3666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5E83BCF-9BEC-4AB5-85B6-784721D602AF}"/>
              </a:ext>
            </a:extLst>
          </p:cNvPr>
          <p:cNvSpPr txBox="1"/>
          <p:nvPr/>
        </p:nvSpPr>
        <p:spPr>
          <a:xfrm>
            <a:off x="3456914" y="4353206"/>
            <a:ext cx="482696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how to merge data stream, build/order events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D71BF6A-CACF-48A3-8661-3C95657E1A47}"/>
              </a:ext>
            </a:extLst>
          </p:cNvPr>
          <p:cNvCxnSpPr/>
          <p:nvPr/>
        </p:nvCxnSpPr>
        <p:spPr>
          <a:xfrm flipH="1">
            <a:off x="3090249" y="4541821"/>
            <a:ext cx="3666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EB050F8-8C04-4B41-91C0-B5B17074B7D6}"/>
              </a:ext>
            </a:extLst>
          </p:cNvPr>
          <p:cNvSpPr txBox="1"/>
          <p:nvPr/>
        </p:nvSpPr>
        <p:spPr>
          <a:xfrm>
            <a:off x="63164" y="1341523"/>
            <a:ext cx="1518364" cy="3116238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b="1" dirty="0"/>
              <a:t>Control level</a:t>
            </a:r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r>
              <a:rPr lang="en-US" sz="1600" b="1" dirty="0"/>
              <a:t>Time level</a:t>
            </a:r>
          </a:p>
          <a:p>
            <a:pPr algn="l"/>
            <a:endParaRPr lang="en-US" sz="1600" b="1" dirty="0"/>
          </a:p>
          <a:p>
            <a:pPr algn="l"/>
            <a:endParaRPr lang="en-US" sz="1000" b="1" dirty="0"/>
          </a:p>
          <a:p>
            <a:pPr algn="l"/>
            <a:r>
              <a:rPr lang="en-US" sz="1600" b="1" dirty="0"/>
              <a:t>Logic level</a:t>
            </a:r>
          </a:p>
          <a:p>
            <a:pPr algn="l"/>
            <a:endParaRPr lang="en-US" sz="1600" b="1" dirty="0"/>
          </a:p>
          <a:p>
            <a:pPr algn="l"/>
            <a:endParaRPr lang="en-US" sz="1050" b="1" dirty="0"/>
          </a:p>
          <a:p>
            <a:pPr algn="l"/>
            <a:r>
              <a:rPr lang="en-US" sz="1600" b="1" dirty="0"/>
              <a:t>Readout level</a:t>
            </a:r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r>
              <a:rPr lang="en-US" sz="1600" b="1" dirty="0"/>
              <a:t>Data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BFE8A6-1CF5-448A-8FF6-74DDD9396CA7}"/>
              </a:ext>
            </a:extLst>
          </p:cNvPr>
          <p:cNvSpPr txBox="1"/>
          <p:nvPr/>
        </p:nvSpPr>
        <p:spPr>
          <a:xfrm>
            <a:off x="3533869" y="3009959"/>
            <a:ext cx="5134804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trigger, period of interest (POI), coincidence etc..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1EDAC6-BE7A-4635-A382-49C16D1A1187}"/>
              </a:ext>
            </a:extLst>
          </p:cNvPr>
          <p:cNvCxnSpPr/>
          <p:nvPr/>
        </p:nvCxnSpPr>
        <p:spPr>
          <a:xfrm flipH="1">
            <a:off x="3173456" y="3216670"/>
            <a:ext cx="3666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B702EB6-1E6B-47CD-B190-E9E16E07B490}"/>
              </a:ext>
            </a:extLst>
          </p:cNvPr>
          <p:cNvSpPr txBox="1"/>
          <p:nvPr/>
        </p:nvSpPr>
        <p:spPr>
          <a:xfrm>
            <a:off x="3533869" y="3667685"/>
            <a:ext cx="5109091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readout of electronic to prepare for data sending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9CCBB96-7C88-457C-91B3-21323ABDE10E}"/>
              </a:ext>
            </a:extLst>
          </p:cNvPr>
          <p:cNvCxnSpPr/>
          <p:nvPr/>
        </p:nvCxnSpPr>
        <p:spPr>
          <a:xfrm flipH="1">
            <a:off x="3173456" y="3874396"/>
            <a:ext cx="3666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F1FCB3-B64F-4DC1-803F-6A9A7B98DB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17.11.25</a:t>
            </a:r>
            <a:endParaRPr lang="de-DE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E73EE321-5102-4A3E-A953-7A17A85BC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Stephane Pietri (SFC) - Super-FRS DAQ workshop </a:t>
            </a:r>
            <a:endParaRPr lang="de-DE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2E946ED-8104-44D5-8B0D-44B252136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339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0DAD3-305A-438E-9500-D22BA2438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behind NDAQ TDR – easy to reconfigure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C07EC1-4BB3-43D1-80EB-113E3D970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151" y="1052523"/>
            <a:ext cx="6176391" cy="299161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7873B3-205C-4CB7-A707-5EFECF6D975B}"/>
              </a:ext>
            </a:extLst>
          </p:cNvPr>
          <p:cNvCxnSpPr/>
          <p:nvPr/>
        </p:nvCxnSpPr>
        <p:spPr>
          <a:xfrm>
            <a:off x="6054663" y="1377675"/>
            <a:ext cx="581594" cy="0"/>
          </a:xfrm>
          <a:prstGeom prst="straightConnector1">
            <a:avLst/>
          </a:prstGeom>
          <a:ln>
            <a:solidFill>
              <a:schemeClr val="tx1"/>
            </a:solidFill>
            <a:headEnd type="diamond"/>
            <a:tailEnd type="diamon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E17182E-A957-43A8-9174-9E7CA0FCC6ED}"/>
              </a:ext>
            </a:extLst>
          </p:cNvPr>
          <p:cNvSpPr txBox="1"/>
          <p:nvPr/>
        </p:nvSpPr>
        <p:spPr>
          <a:xfrm>
            <a:off x="6054663" y="1062090"/>
            <a:ext cx="697627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24 m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2F821A-6A45-4467-AC51-61AD629B3F71}"/>
              </a:ext>
            </a:extLst>
          </p:cNvPr>
          <p:cNvSpPr/>
          <p:nvPr/>
        </p:nvSpPr>
        <p:spPr>
          <a:xfrm>
            <a:off x="4282634" y="1446413"/>
            <a:ext cx="79948" cy="96813"/>
          </a:xfrm>
          <a:prstGeom prst="ellipse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03C8A92-3997-4AC6-9C03-F28BE0EC9BAB}"/>
              </a:ext>
            </a:extLst>
          </p:cNvPr>
          <p:cNvSpPr/>
          <p:nvPr/>
        </p:nvSpPr>
        <p:spPr>
          <a:xfrm>
            <a:off x="4609919" y="1467747"/>
            <a:ext cx="79948" cy="96813"/>
          </a:xfrm>
          <a:prstGeom prst="ellipse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A338184-3FE8-421D-9F26-F2DF4E3F3E20}"/>
              </a:ext>
            </a:extLst>
          </p:cNvPr>
          <p:cNvSpPr/>
          <p:nvPr/>
        </p:nvSpPr>
        <p:spPr>
          <a:xfrm>
            <a:off x="3645552" y="1591632"/>
            <a:ext cx="79948" cy="96813"/>
          </a:xfrm>
          <a:prstGeom prst="ellipse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FC36FDA-B42E-43C6-80BD-6C8E1798FD5C}"/>
              </a:ext>
            </a:extLst>
          </p:cNvPr>
          <p:cNvSpPr/>
          <p:nvPr/>
        </p:nvSpPr>
        <p:spPr>
          <a:xfrm>
            <a:off x="5049631" y="1640038"/>
            <a:ext cx="79948" cy="96813"/>
          </a:xfrm>
          <a:prstGeom prst="ellipse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C2F483C-08F9-4728-B2F8-DC7DB263A1BF}"/>
              </a:ext>
            </a:extLst>
          </p:cNvPr>
          <p:cNvSpPr/>
          <p:nvPr/>
        </p:nvSpPr>
        <p:spPr>
          <a:xfrm>
            <a:off x="5419388" y="2056013"/>
            <a:ext cx="79948" cy="96813"/>
          </a:xfrm>
          <a:prstGeom prst="ellipse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A19FDFE-EE0A-4FFE-87D7-A4FF883B52D0}"/>
              </a:ext>
            </a:extLst>
          </p:cNvPr>
          <p:cNvSpPr/>
          <p:nvPr/>
        </p:nvSpPr>
        <p:spPr>
          <a:xfrm>
            <a:off x="6865939" y="2846432"/>
            <a:ext cx="79948" cy="96813"/>
          </a:xfrm>
          <a:prstGeom prst="ellipse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66C76F9-87C5-49F1-88C4-32ECF887527D}"/>
              </a:ext>
            </a:extLst>
          </p:cNvPr>
          <p:cNvSpPr/>
          <p:nvPr/>
        </p:nvSpPr>
        <p:spPr>
          <a:xfrm>
            <a:off x="6256339" y="2798026"/>
            <a:ext cx="79948" cy="96813"/>
          </a:xfrm>
          <a:prstGeom prst="ellipse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FA88B23-20FB-462B-BDDD-68A0135BD5DC}"/>
              </a:ext>
            </a:extLst>
          </p:cNvPr>
          <p:cNvSpPr/>
          <p:nvPr/>
        </p:nvSpPr>
        <p:spPr>
          <a:xfrm>
            <a:off x="6336287" y="2645626"/>
            <a:ext cx="79948" cy="96813"/>
          </a:xfrm>
          <a:prstGeom prst="ellipse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10DE77A-F517-4718-8431-3FE70BBD3DC6}"/>
              </a:ext>
            </a:extLst>
          </p:cNvPr>
          <p:cNvSpPr/>
          <p:nvPr/>
        </p:nvSpPr>
        <p:spPr>
          <a:xfrm>
            <a:off x="5789145" y="2453253"/>
            <a:ext cx="79948" cy="96813"/>
          </a:xfrm>
          <a:prstGeom prst="ellipse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436F036-CB64-4497-B83C-32ADFD6BB206}"/>
              </a:ext>
            </a:extLst>
          </p:cNvPr>
          <p:cNvSpPr/>
          <p:nvPr/>
        </p:nvSpPr>
        <p:spPr>
          <a:xfrm>
            <a:off x="6639863" y="3206819"/>
            <a:ext cx="79948" cy="96813"/>
          </a:xfrm>
          <a:prstGeom prst="ellipse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E3BFE8C-3E4C-4B72-872D-4B1B91DE010B}"/>
              </a:ext>
            </a:extLst>
          </p:cNvPr>
          <p:cNvSpPr/>
          <p:nvPr/>
        </p:nvSpPr>
        <p:spPr>
          <a:xfrm>
            <a:off x="6865939" y="2665299"/>
            <a:ext cx="79948" cy="96813"/>
          </a:xfrm>
          <a:prstGeom prst="ellipse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E5A986F-16E8-4537-BF99-09235E83AF42}"/>
              </a:ext>
            </a:extLst>
          </p:cNvPr>
          <p:cNvSpPr/>
          <p:nvPr/>
        </p:nvSpPr>
        <p:spPr>
          <a:xfrm>
            <a:off x="7268896" y="2645626"/>
            <a:ext cx="79948" cy="96813"/>
          </a:xfrm>
          <a:prstGeom prst="ellipse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8574C65-5223-4540-960D-56A0E9023A65}"/>
              </a:ext>
            </a:extLst>
          </p:cNvPr>
          <p:cNvSpPr/>
          <p:nvPr/>
        </p:nvSpPr>
        <p:spPr>
          <a:xfrm>
            <a:off x="7675408" y="2453253"/>
            <a:ext cx="79948" cy="96813"/>
          </a:xfrm>
          <a:prstGeom prst="ellipse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AC0492F-824A-45E6-AAEB-24C41CF3A8CE}"/>
              </a:ext>
            </a:extLst>
          </p:cNvPr>
          <p:cNvSpPr/>
          <p:nvPr/>
        </p:nvSpPr>
        <p:spPr>
          <a:xfrm>
            <a:off x="7018339" y="3578451"/>
            <a:ext cx="79948" cy="96813"/>
          </a:xfrm>
          <a:prstGeom prst="ellipse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6F801F-5F94-486E-B9FA-0B1993227C89}"/>
              </a:ext>
            </a:extLst>
          </p:cNvPr>
          <p:cNvSpPr/>
          <p:nvPr/>
        </p:nvSpPr>
        <p:spPr>
          <a:xfrm>
            <a:off x="8549835" y="1959200"/>
            <a:ext cx="79948" cy="96813"/>
          </a:xfrm>
          <a:prstGeom prst="ellipse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899FF02-8AF0-4E8F-AC78-CB53A6369215}"/>
              </a:ext>
            </a:extLst>
          </p:cNvPr>
          <p:cNvSpPr/>
          <p:nvPr/>
        </p:nvSpPr>
        <p:spPr>
          <a:xfrm>
            <a:off x="8397434" y="2231208"/>
            <a:ext cx="79948" cy="96813"/>
          </a:xfrm>
          <a:prstGeom prst="ellipse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0B64F95-AF26-4F1C-9328-80E03042D102}"/>
              </a:ext>
            </a:extLst>
          </p:cNvPr>
          <p:cNvSpPr/>
          <p:nvPr/>
        </p:nvSpPr>
        <p:spPr>
          <a:xfrm>
            <a:off x="8080142" y="2356440"/>
            <a:ext cx="79948" cy="96813"/>
          </a:xfrm>
          <a:prstGeom prst="ellipse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8B495A0-455C-4DFB-8982-52EA12C0CB70}"/>
              </a:ext>
            </a:extLst>
          </p:cNvPr>
          <p:cNvSpPr/>
          <p:nvPr/>
        </p:nvSpPr>
        <p:spPr>
          <a:xfrm>
            <a:off x="7268896" y="3110006"/>
            <a:ext cx="79948" cy="96813"/>
          </a:xfrm>
          <a:prstGeom prst="ellipse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55244D8-F51D-499C-ADAC-51703D638FE8}"/>
              </a:ext>
            </a:extLst>
          </p:cNvPr>
          <p:cNvSpPr/>
          <p:nvPr/>
        </p:nvSpPr>
        <p:spPr>
          <a:xfrm>
            <a:off x="7577971" y="3255225"/>
            <a:ext cx="79948" cy="96813"/>
          </a:xfrm>
          <a:prstGeom prst="ellipse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96882B-9174-4FF3-B929-2ED58B0ED27D}"/>
              </a:ext>
            </a:extLst>
          </p:cNvPr>
          <p:cNvSpPr txBox="1"/>
          <p:nvPr/>
        </p:nvSpPr>
        <p:spPr>
          <a:xfrm>
            <a:off x="2799983" y="2763356"/>
            <a:ext cx="6138219" cy="230832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DAQ nodes </a:t>
            </a:r>
          </a:p>
          <a:p>
            <a:pPr algn="l"/>
            <a:r>
              <a:rPr lang="en-US" dirty="0"/>
              <a:t>NUSTAR@SFRS: 19 locations</a:t>
            </a:r>
          </a:p>
          <a:p>
            <a:pPr algn="l"/>
            <a:r>
              <a:rPr lang="en-US" dirty="0"/>
              <a:t>NUSTAR@FRS  :   5 locations</a:t>
            </a:r>
          </a:p>
          <a:p>
            <a:pPr algn="l"/>
            <a:r>
              <a:rPr lang="en-US" dirty="0"/>
              <a:t>(one location can have several nodes)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@SFRS access will be longer (magnets)</a:t>
            </a:r>
          </a:p>
          <a:p>
            <a:pPr algn="l"/>
            <a:r>
              <a:rPr lang="en-US" dirty="0"/>
              <a:t>    and distances will be longer to walk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15 min at FRS is</a:t>
            </a:r>
          </a:p>
          <a:p>
            <a:pPr algn="l"/>
            <a:r>
              <a:rPr lang="en-US" dirty="0"/>
              <a:t>									 45 min at SFRS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D42B6F-540F-4A40-8AC4-90FF6C8D8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39" t="2939" r="9440"/>
          <a:stretch/>
        </p:blipFill>
        <p:spPr>
          <a:xfrm>
            <a:off x="64959" y="963020"/>
            <a:ext cx="2373442" cy="390697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E65C4-8174-4EFA-9E1F-4DFACF9DB0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17.11.25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EFE9C-48B1-4B96-8224-CDAC5FF386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Stephane Pietri (SFC) - Super-FRS DAQ workshop 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18E7B4-602E-4C46-9E49-0102E2875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764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from FRS</a:t>
            </a:r>
            <a:r>
              <a:rPr lang="de-DE" dirty="0"/>
              <a:t>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53805AF-CC78-47A7-BA1D-7BCBB88E30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483" t="41527" b="1"/>
          <a:stretch/>
        </p:blipFill>
        <p:spPr>
          <a:xfrm>
            <a:off x="0" y="1118066"/>
            <a:ext cx="4716378" cy="335931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FF8726-558D-4E9F-BB88-913E3784E694}"/>
              </a:ext>
            </a:extLst>
          </p:cNvPr>
          <p:cNvSpPr txBox="1"/>
          <p:nvPr/>
        </p:nvSpPr>
        <p:spPr>
          <a:xfrm>
            <a:off x="5080334" y="1843839"/>
            <a:ext cx="1954381" cy="203132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3 locations</a:t>
            </a:r>
          </a:p>
          <a:p>
            <a:pPr algn="l"/>
            <a:r>
              <a:rPr lang="en-US" dirty="0"/>
              <a:t>5 nodes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1 node: S2</a:t>
            </a:r>
          </a:p>
          <a:p>
            <a:pPr algn="l"/>
            <a:r>
              <a:rPr lang="en-US" dirty="0"/>
              <a:t>1 node </a:t>
            </a:r>
            <a:r>
              <a:rPr lang="en-US" dirty="0" err="1"/>
              <a:t>messhute</a:t>
            </a:r>
            <a:endParaRPr lang="en-US" dirty="0"/>
          </a:p>
          <a:p>
            <a:pPr algn="l"/>
            <a:r>
              <a:rPr lang="en-US" dirty="0"/>
              <a:t>3 node S4</a:t>
            </a:r>
          </a:p>
          <a:p>
            <a:pPr algn="l"/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A6C558A-7445-43FB-BAC6-AF6AF1528E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17.11.25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E039E0E-7709-4AA2-ACA8-72B3F34C3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Stephane Pietri (SFC) - Super-FRS DAQ workshop </a:t>
            </a:r>
            <a:endParaRPr 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936478-8A34-46C2-90D1-3452B5587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4318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E32F3-F7BF-45A1-811B-5365909AC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DAQ for experiment and FRS with R3B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CF162D-843C-475D-AC50-026B794B8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35"/>
          <a:stretch/>
        </p:blipFill>
        <p:spPr>
          <a:xfrm>
            <a:off x="1274400" y="959667"/>
            <a:ext cx="6055200" cy="389629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949F05-9764-4104-B09F-B0979602CA78}"/>
              </a:ext>
            </a:extLst>
          </p:cNvPr>
          <p:cNvSpPr txBox="1"/>
          <p:nvPr/>
        </p:nvSpPr>
        <p:spPr>
          <a:xfrm>
            <a:off x="6595200" y="4509734"/>
            <a:ext cx="1261884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DAQ 2020</a:t>
            </a:r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4E87D4-5C42-41F1-94ED-824AC52A74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17.11.25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002ED-4181-4764-B26C-C7229AB2E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Stephane Pietri (SFC) - Super-FRS DAQ workshop 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8FF87-5791-4C61-9073-7287E290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63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NUSTAR DAQ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level</a:t>
            </a:r>
          </a:p>
          <a:p>
            <a:pPr lvl="1"/>
            <a:r>
              <a:rPr lang="en-US" dirty="0"/>
              <a:t>Each node can have several processors, configuration shall be scalable (and version controlled) </a:t>
            </a:r>
            <a:r>
              <a:rPr lang="en-US" dirty="0">
                <a:sym typeface="Wingdings" panose="05000000000000000000" pitchFamily="2" charset="2"/>
              </a:rPr>
              <a:t> it can not be 1 GUI per module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Readout</a:t>
            </a:r>
          </a:p>
          <a:p>
            <a:pPr lvl="1"/>
            <a:r>
              <a:rPr lang="en-US" dirty="0"/>
              <a:t>LMD format file, POI or second level reduction if needed (in case of full readout system)</a:t>
            </a:r>
          </a:p>
          <a:p>
            <a:pPr lvl="1"/>
            <a:r>
              <a:rPr lang="en-US" dirty="0"/>
              <a:t>monitor back pressure if any</a:t>
            </a:r>
          </a:p>
          <a:p>
            <a:r>
              <a:rPr lang="en-US" dirty="0"/>
              <a:t>Data flow</a:t>
            </a:r>
          </a:p>
          <a:p>
            <a:pPr lvl="1"/>
            <a:r>
              <a:rPr lang="en-US" dirty="0"/>
              <a:t>locally Event Building (</a:t>
            </a:r>
            <a:r>
              <a:rPr lang="en-US" dirty="0" err="1"/>
              <a:t>Drasi</a:t>
            </a:r>
            <a:r>
              <a:rPr lang="en-US" dirty="0"/>
              <a:t> or MBS ) for same dead time domain</a:t>
            </a:r>
          </a:p>
          <a:p>
            <a:pPr lvl="1"/>
            <a:r>
              <a:rPr lang="en-US" dirty="0"/>
              <a:t>time sorter configuration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Drasi</a:t>
            </a:r>
            <a:r>
              <a:rPr lang="en-US" dirty="0"/>
              <a:t> or MBS</a:t>
            </a:r>
          </a:p>
          <a:p>
            <a:pPr lvl="1"/>
            <a:endParaRPr lang="en-US" dirty="0"/>
          </a:p>
          <a:p>
            <a:r>
              <a:rPr lang="en-US" dirty="0"/>
              <a:t>Notion of “data stitching” </a:t>
            </a:r>
            <a:r>
              <a:rPr lang="en-US" dirty="0">
                <a:sym typeface="Wingdings" panose="05000000000000000000" pitchFamily="2" charset="2"/>
              </a:rPr>
              <a:t> build physics event out of time ordered data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151AC-4FFA-452A-9AAF-6D43F35A302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17.11.25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4DE0B-0334-46B3-A4A1-61BC8F90E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Stephane Pietri (SFC) - Super-FRS DAQ workshop 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7FECD-440D-4D0C-AE11-7BA94A8E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2256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from FRS</a:t>
            </a:r>
            <a:r>
              <a:rPr lang="de-DE" dirty="0"/>
              <a:t>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53805AF-CC78-47A7-BA1D-7BCBB88E30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483" t="42584"/>
          <a:stretch/>
        </p:blipFill>
        <p:spPr>
          <a:xfrm>
            <a:off x="824163" y="1043738"/>
            <a:ext cx="4945837" cy="345907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FF8726-558D-4E9F-BB88-913E3784E694}"/>
              </a:ext>
            </a:extLst>
          </p:cNvPr>
          <p:cNvSpPr txBox="1"/>
          <p:nvPr/>
        </p:nvSpPr>
        <p:spPr>
          <a:xfrm>
            <a:off x="6103019" y="1783682"/>
            <a:ext cx="1954381" cy="203132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3 locations</a:t>
            </a:r>
          </a:p>
          <a:p>
            <a:pPr algn="l"/>
            <a:r>
              <a:rPr lang="en-US" dirty="0"/>
              <a:t>5 nodes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1 node: S2</a:t>
            </a:r>
          </a:p>
          <a:p>
            <a:pPr algn="l"/>
            <a:r>
              <a:rPr lang="en-US" dirty="0"/>
              <a:t>1 node </a:t>
            </a:r>
            <a:r>
              <a:rPr lang="en-US" dirty="0" err="1"/>
              <a:t>messhute</a:t>
            </a:r>
            <a:endParaRPr lang="en-US" dirty="0"/>
          </a:p>
          <a:p>
            <a:pPr algn="l"/>
            <a:r>
              <a:rPr lang="en-US" dirty="0"/>
              <a:t>3 node S4</a:t>
            </a:r>
          </a:p>
          <a:p>
            <a:pPr algn="l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4395C9-FD3F-4727-ABBC-66ADB573B6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17.11.25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40466-7F86-4022-BB2B-ED7EF9D72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Stephane Pietri (SFC) - Super-FRS DAQ workshop 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D2C130-68D8-441D-A884-83483CE85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753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and timing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Logic:</a:t>
            </a:r>
          </a:p>
          <a:p>
            <a:pPr lvl="1"/>
            <a:r>
              <a:rPr lang="en-US" dirty="0"/>
              <a:t>NDAQ request to be able to send and receive trigger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Signal Exchange Point 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8B7B2-A148-4077-8AB6-B1C2C4016D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17.11.25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96803-28B9-4FC9-B845-AAA57F3DE0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Stephane Pietri (SFC) - Super-FRS DAQ workshop 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5CB29-6CBA-4943-A697-6E9ABCC3C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3199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6FA48-2A07-4E9C-A2F7-8A44E9C95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of “signal exchange point”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D74CE-1EFA-4398-9501-8B55E7CD4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Permit to send/receive signals from one focal plane to the next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690C51-61B2-49CE-B095-761672BC3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73811"/>
            <a:ext cx="7886700" cy="3105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47EC88-F1EF-46E0-86C5-DF90D129CC60}"/>
              </a:ext>
            </a:extLst>
          </p:cNvPr>
          <p:cNvSpPr txBox="1"/>
          <p:nvPr/>
        </p:nvSpPr>
        <p:spPr>
          <a:xfrm>
            <a:off x="3200079" y="4589651"/>
            <a:ext cx="5998309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NDAQ TDR, Nov. 2016, p56 Swedish in-kind contribution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631AF-1FFC-4354-A7A9-309DE75CAC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17.11.25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628D479-56D6-4620-B898-4F0522B84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Stephane Pietri (SFC) - Super-FRS DAQ workshop </a:t>
            </a:r>
            <a:endParaRPr 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5240DF9-1ADD-4663-BE37-CAA1A6C77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5931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the workshop - clarifications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Diversity is our strength! We come from different trades/physics back ground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2ECCBD6-DACE-4FEB-9AA8-052B10154EA5}"/>
              </a:ext>
            </a:extLst>
          </p:cNvPr>
          <p:cNvSpPr txBox="1">
            <a:spLocks/>
          </p:cNvSpPr>
          <p:nvPr/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9CD59-1B03-46CA-907D-02EF1941278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17.11.25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E2854-365D-495D-B7C3-A6F6CB8F7C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Stephane Pietri (SFC) - Super-FRS DAQ workshop 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B308B4-70E8-421F-9538-DE5D41FA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and timing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Logic:</a:t>
            </a:r>
          </a:p>
          <a:p>
            <a:pPr lvl="1"/>
            <a:r>
              <a:rPr lang="en-US" dirty="0"/>
              <a:t>NDAQ request to be able to send and receive trigger Signal Exchange Point </a:t>
            </a:r>
          </a:p>
          <a:p>
            <a:pPr lvl="1"/>
            <a:endParaRPr lang="en-US" dirty="0"/>
          </a:p>
          <a:p>
            <a:r>
              <a:rPr lang="en-US" dirty="0"/>
              <a:t>Timing:</a:t>
            </a:r>
          </a:p>
          <a:p>
            <a:pPr lvl="1"/>
            <a:r>
              <a:rPr lang="en-US" dirty="0"/>
              <a:t> clock synchronization (</a:t>
            </a:r>
            <a:r>
              <a:rPr lang="en-US" dirty="0" err="1"/>
              <a:t>BuTiS</a:t>
            </a:r>
            <a:r>
              <a:rPr lang="en-US" dirty="0"/>
              <a:t>? or WR based)</a:t>
            </a:r>
          </a:p>
          <a:p>
            <a:pPr lvl="1"/>
            <a:r>
              <a:rPr lang="en-US" dirty="0"/>
              <a:t>Time stamping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Suggestion for time measurement between focal plane</a:t>
            </a:r>
          </a:p>
          <a:p>
            <a:pPr lvl="2"/>
            <a:r>
              <a:rPr lang="en-US" dirty="0"/>
              <a:t>time locked clock, </a:t>
            </a:r>
          </a:p>
          <a:p>
            <a:pPr lvl="3"/>
            <a:r>
              <a:rPr lang="en-US" dirty="0"/>
              <a:t>focal plane A measurement with respect to clock</a:t>
            </a:r>
          </a:p>
          <a:p>
            <a:pPr lvl="3"/>
            <a:r>
              <a:rPr lang="en-US" dirty="0"/>
              <a:t>focal plane B same, </a:t>
            </a:r>
          </a:p>
          <a:p>
            <a:pPr lvl="1"/>
            <a:r>
              <a:rPr lang="en-US" dirty="0"/>
              <a:t>(works with VFTX, used at R3B for example)</a:t>
            </a:r>
          </a:p>
          <a:p>
            <a:pPr lvl="1"/>
            <a:r>
              <a:rPr lang="en-US" dirty="0"/>
              <a:t>In DAQ TDR </a:t>
            </a:r>
            <a:r>
              <a:rPr lang="en-US" dirty="0">
                <a:sym typeface="Wingdings" panose="05000000000000000000" pitchFamily="2" charset="2"/>
              </a:rPr>
              <a:t> require </a:t>
            </a:r>
            <a:r>
              <a:rPr lang="en-US" dirty="0" err="1">
                <a:sym typeface="Wingdings" panose="05000000000000000000" pitchFamily="2" charset="2"/>
              </a:rPr>
              <a:t>BuTiS</a:t>
            </a:r>
            <a:r>
              <a:rPr lang="en-US" dirty="0">
                <a:sym typeface="Wingdings" panose="05000000000000000000" pitchFamily="2" charset="2"/>
              </a:rPr>
              <a:t>, today we do it with WR, enough?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4E17F-3D27-4AE6-A148-DD3A63DDC7A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17.11.25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E2DF3-2C71-4DCE-B372-98AAD026A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Stephane Pietri (SFC) - Super-FRS DAQ workshop 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3DE46-225A-4B98-A414-CA3813A2E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7919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A49C6-61D9-40A9-AA83-A221A7BE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concept, examples of implementation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648B7E-F25F-45A4-BFAC-452E2D78B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53623"/>
            <a:ext cx="3515856" cy="401974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E586B2-96AC-4974-B536-2FF0E553E907}"/>
              </a:ext>
            </a:extLst>
          </p:cNvPr>
          <p:cNvSpPr txBox="1"/>
          <p:nvPr/>
        </p:nvSpPr>
        <p:spPr>
          <a:xfrm>
            <a:off x="3444398" y="2304107"/>
            <a:ext cx="4266937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   this can be WR or </a:t>
            </a:r>
            <a:r>
              <a:rPr lang="en-US" dirty="0" err="1"/>
              <a:t>Heimtime</a:t>
            </a:r>
            <a:r>
              <a:rPr lang="en-US" dirty="0"/>
              <a:t> or </a:t>
            </a:r>
            <a:r>
              <a:rPr lang="en-US" dirty="0" err="1"/>
              <a:t>BuTiS</a:t>
            </a:r>
            <a:r>
              <a:rPr lang="en-US" dirty="0"/>
              <a:t>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77B5AA-D3ED-4BB6-AFDB-EDEB9948684D}"/>
              </a:ext>
            </a:extLst>
          </p:cNvPr>
          <p:cNvCxnSpPr/>
          <p:nvPr/>
        </p:nvCxnSpPr>
        <p:spPr>
          <a:xfrm flipH="1">
            <a:off x="3150161" y="2507810"/>
            <a:ext cx="3666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2890179-5B63-4027-96E7-80279D930A8A}"/>
              </a:ext>
            </a:extLst>
          </p:cNvPr>
          <p:cNvSpPr txBox="1"/>
          <p:nvPr/>
        </p:nvSpPr>
        <p:spPr>
          <a:xfrm>
            <a:off x="3610824" y="1486278"/>
            <a:ext cx="4993675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this shall be “script configurable” not “only GUI”</a:t>
            </a:r>
          </a:p>
          <a:p>
            <a:pPr algn="l"/>
            <a:r>
              <a:rPr lang="en-US" dirty="0"/>
              <a:t>ex: MVLC for MUSIC, not doable if 10 systems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8147086-CE7F-485F-9EC1-44E8256B1364}"/>
              </a:ext>
            </a:extLst>
          </p:cNvPr>
          <p:cNvCxnSpPr/>
          <p:nvPr/>
        </p:nvCxnSpPr>
        <p:spPr>
          <a:xfrm flipH="1">
            <a:off x="3167204" y="1895192"/>
            <a:ext cx="3666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5E83BCF-9BEC-4AB5-85B6-784721D602AF}"/>
              </a:ext>
            </a:extLst>
          </p:cNvPr>
          <p:cNvSpPr txBox="1"/>
          <p:nvPr/>
        </p:nvSpPr>
        <p:spPr>
          <a:xfrm>
            <a:off x="3456914" y="4353206"/>
            <a:ext cx="4737194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solution exist in MBS or </a:t>
            </a:r>
            <a:r>
              <a:rPr lang="en-US" dirty="0" err="1"/>
              <a:t>Drasi</a:t>
            </a:r>
            <a:r>
              <a:rPr lang="en-US" dirty="0"/>
              <a:t>, not a problem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D71BF6A-CACF-48A3-8661-3C95657E1A47}"/>
              </a:ext>
            </a:extLst>
          </p:cNvPr>
          <p:cNvCxnSpPr/>
          <p:nvPr/>
        </p:nvCxnSpPr>
        <p:spPr>
          <a:xfrm flipH="1">
            <a:off x="3090249" y="4541821"/>
            <a:ext cx="3666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3E7F4C3-703F-470F-A1A2-725602D29A2E}"/>
              </a:ext>
            </a:extLst>
          </p:cNvPr>
          <p:cNvSpPr txBox="1"/>
          <p:nvPr/>
        </p:nvSpPr>
        <p:spPr>
          <a:xfrm>
            <a:off x="3309041" y="3200400"/>
            <a:ext cx="4553893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need discussion to make sure we can have the options we need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449397-63B2-427B-8A86-57D8638126CF}"/>
              </a:ext>
            </a:extLst>
          </p:cNvPr>
          <p:cNvCxnSpPr>
            <a:cxnSpLocks/>
          </p:cNvCxnSpPr>
          <p:nvPr/>
        </p:nvCxnSpPr>
        <p:spPr>
          <a:xfrm flipH="1" flipV="1">
            <a:off x="3090250" y="3284899"/>
            <a:ext cx="291219" cy="1508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CE8EFD1-C0A8-42A8-A617-C339CD78E342}"/>
              </a:ext>
            </a:extLst>
          </p:cNvPr>
          <p:cNvCxnSpPr>
            <a:cxnSpLocks/>
          </p:cNvCxnSpPr>
          <p:nvPr/>
        </p:nvCxnSpPr>
        <p:spPr>
          <a:xfrm flipH="1">
            <a:off x="3167205" y="3762531"/>
            <a:ext cx="214264" cy="84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62AAD26-7A8B-4D6B-BB6E-DB5693199B60}"/>
              </a:ext>
            </a:extLst>
          </p:cNvPr>
          <p:cNvSpPr txBox="1"/>
          <p:nvPr/>
        </p:nvSpPr>
        <p:spPr>
          <a:xfrm>
            <a:off x="63164" y="1341523"/>
            <a:ext cx="1518364" cy="3116238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b="1" dirty="0"/>
              <a:t>Control level</a:t>
            </a:r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r>
              <a:rPr lang="en-US" sz="1600" b="1" dirty="0"/>
              <a:t>Time level</a:t>
            </a:r>
          </a:p>
          <a:p>
            <a:pPr algn="l"/>
            <a:endParaRPr lang="en-US" sz="1600" b="1" dirty="0"/>
          </a:p>
          <a:p>
            <a:pPr algn="l"/>
            <a:endParaRPr lang="en-US" sz="1000" b="1" dirty="0"/>
          </a:p>
          <a:p>
            <a:pPr algn="l"/>
            <a:r>
              <a:rPr lang="en-US" sz="1600" b="1" dirty="0"/>
              <a:t>Logic level</a:t>
            </a:r>
          </a:p>
          <a:p>
            <a:pPr algn="l"/>
            <a:endParaRPr lang="en-US" sz="1600" b="1" dirty="0"/>
          </a:p>
          <a:p>
            <a:pPr algn="l"/>
            <a:endParaRPr lang="en-US" sz="1050" b="1" dirty="0"/>
          </a:p>
          <a:p>
            <a:pPr algn="l"/>
            <a:r>
              <a:rPr lang="en-US" sz="1600" b="1" dirty="0"/>
              <a:t>Readout level</a:t>
            </a:r>
          </a:p>
          <a:p>
            <a:pPr algn="l"/>
            <a:endParaRPr lang="en-US" sz="1600" b="1" dirty="0"/>
          </a:p>
          <a:p>
            <a:pPr algn="l"/>
            <a:endParaRPr lang="en-US" sz="1600" b="1" dirty="0"/>
          </a:p>
          <a:p>
            <a:pPr algn="l"/>
            <a:r>
              <a:rPr lang="en-US" sz="1600" b="1" dirty="0"/>
              <a:t>Data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5B7A40-6E07-4F8A-B722-EEBE8E0412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17.11.25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9AAB63-FAF4-4847-9D08-0BFA22CEE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Stephane Pietri (SFC) - Super-FRS DAQ workshop 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1CC26-8B52-4042-831B-B19AAB74A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2024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BA404-E929-4E7A-B1BE-F971ABDE9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DAQ Super-FRS- question to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8D9DB-4957-428C-9078-5097EA423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system needs </a:t>
            </a:r>
            <a:r>
              <a:rPr lang="en-US" dirty="0" err="1"/>
              <a:t>BuTiS</a:t>
            </a:r>
            <a:r>
              <a:rPr lang="en-US" dirty="0"/>
              <a:t> or can we remove it from requirement (cables etc..)</a:t>
            </a:r>
          </a:p>
          <a:p>
            <a:endParaRPr lang="en-US" dirty="0"/>
          </a:p>
          <a:p>
            <a:r>
              <a:rPr lang="en-US" dirty="0"/>
              <a:t>How readout is made, how data reduction happens (trigger, POI?)</a:t>
            </a:r>
          </a:p>
          <a:p>
            <a:endParaRPr lang="en-US" dirty="0"/>
          </a:p>
          <a:p>
            <a:r>
              <a:rPr lang="en-US" dirty="0"/>
              <a:t>Can detector send trigger, can its electronic receive trigger</a:t>
            </a:r>
          </a:p>
          <a:p>
            <a:endParaRPr lang="en-US" dirty="0"/>
          </a:p>
          <a:p>
            <a:r>
              <a:rPr lang="en-US" dirty="0"/>
              <a:t>Which timing module, protocol is needed (</a:t>
            </a:r>
            <a:r>
              <a:rPr lang="en-US" dirty="0" err="1"/>
              <a:t>Heimtime</a:t>
            </a:r>
            <a:r>
              <a:rPr lang="en-US" dirty="0"/>
              <a:t>, WR, </a:t>
            </a:r>
            <a:r>
              <a:rPr lang="en-US" dirty="0" err="1"/>
              <a:t>BuTiS</a:t>
            </a:r>
            <a:r>
              <a:rPr lang="en-US" dirty="0"/>
              <a:t>?)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3AF84-4560-43C2-95DF-7F52EAA134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17.11.25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9CE7D-13F1-4810-B2C7-750CB21AC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Stephane Pietri (SFC) - Super-FRS DAQ workshop 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95C48-BF94-4003-A769-9DA627247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0186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Super-FRS DAQ and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commissioning needs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Stephane Pietri, SFC</a:t>
            </a:r>
          </a:p>
        </p:txBody>
      </p:sp>
    </p:spTree>
    <p:extLst>
      <p:ext uri="{BB962C8B-B14F-4D97-AF65-F5344CB8AC3E}">
        <p14:creationId xmlns:p14="http://schemas.microsoft.com/office/powerpoint/2010/main" val="471998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BA404-E929-4E7A-B1BE-F971ABDE9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Commissioning – DAQ and detector need and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8D9DB-4957-428C-9078-5097EA423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Super-FRS commissioning start in 2027 (some activities in fall 2026)</a:t>
            </a:r>
          </a:p>
          <a:p>
            <a:r>
              <a:rPr lang="en-US" dirty="0"/>
              <a:t>Beam commissioning October 2027</a:t>
            </a:r>
          </a:p>
          <a:p>
            <a:r>
              <a:rPr lang="en-US" dirty="0"/>
              <a:t>Most of commissioning activities from spring 2027</a:t>
            </a:r>
          </a:p>
          <a:p>
            <a:endParaRPr lang="en-US" dirty="0"/>
          </a:p>
          <a:p>
            <a:r>
              <a:rPr lang="en-US" dirty="0"/>
              <a:t>A LOT OF WORK in 2027</a:t>
            </a:r>
          </a:p>
          <a:p>
            <a:r>
              <a:rPr lang="en-US" dirty="0">
                <a:sym typeface="Wingdings" panose="05000000000000000000" pitchFamily="2" charset="2"/>
              </a:rPr>
              <a:t> need clear planning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73699-286E-4845-91C4-F2DAF1E40A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17.11.25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BA4E8-2ADF-46D8-A7D9-6F6B11920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Stephane Pietri (SFC) - Super-FRS DAQ workshop 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66038-334E-43D6-99DE-DCB9E58D5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0188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39BF-5E0A-4A02-ABD6-89E454D2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Magnets – size and constrain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E2666-E528-487D-94CD-A7C8D9441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large magnets to accept as much in momentum (40 cm openings)</a:t>
            </a:r>
          </a:p>
          <a:p>
            <a:r>
              <a:rPr lang="en-US" dirty="0"/>
              <a:t>This means inductance quite high (good for machine protection…)</a:t>
            </a:r>
          </a:p>
          <a:p>
            <a:r>
              <a:rPr lang="en-US" dirty="0"/>
              <a:t>This means need more order correction – quite a variety of </a:t>
            </a:r>
            <a:r>
              <a:rPr lang="en-US" dirty="0" err="1"/>
              <a:t>multiplet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5E5C8E-2E05-4F55-87A8-7F4AD52C93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4" t="1665" r="721" b="2990"/>
          <a:stretch/>
        </p:blipFill>
        <p:spPr>
          <a:xfrm>
            <a:off x="843673" y="2076346"/>
            <a:ext cx="7603160" cy="275835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449D4-6B24-461D-A1A7-83B5AC6FE47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17.11.25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1C587-ED8B-498D-B583-A125D256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Stephane Pietri (SFC) - Super-FRS DAQ workshop 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86B70-FC62-4F55-840D-B97565401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724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39BF-5E0A-4A02-ABD6-89E454D2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due to cryogenics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E2666-E528-487D-94CD-A7C8D9441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Cryogenics distribution not based on functional sections</a:t>
            </a:r>
          </a:p>
          <a:p>
            <a:r>
              <a:rPr lang="en-US" dirty="0"/>
              <a:t>Local cryogenics: depends on general cryogenics and deliveries</a:t>
            </a:r>
          </a:p>
          <a:p>
            <a:r>
              <a:rPr lang="en-US" dirty="0"/>
              <a:t>Phase 2 commissioning Super Conducting Magnets after local cryogenics commissioning</a:t>
            </a:r>
          </a:p>
          <a:p>
            <a:r>
              <a:rPr lang="en-US" dirty="0"/>
              <a:t>Dependency: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Magnet commissioning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phase 2 after cool down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per section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but P/M/H cooled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down at once</a:t>
            </a: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AD08D4-CCCA-4DA7-A7EE-6FDB35AD86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2"/>
          <a:stretch/>
        </p:blipFill>
        <p:spPr>
          <a:xfrm>
            <a:off x="2984857" y="2333998"/>
            <a:ext cx="6103572" cy="24018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AE088E-F619-4828-8339-CC220978E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608" y="4689505"/>
            <a:ext cx="6047613" cy="18021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DEAB9-8D5A-4E81-9413-071413AFCD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17.11.25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203803-FA63-489C-881B-AEAEDD93A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Stephane Pietri (SFC) - Super-FRS DAQ workshop </a:t>
            </a:r>
            <a:endParaRPr 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660FA6F-4210-4E3B-B54F-EBD5D643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7667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CDC4B-145A-4FB7-9F31-C2C92E0D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Commissioning – detector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1DE3C-6E4C-4794-9C88-AE96731C9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 2 </a:t>
            </a:r>
            <a:r>
              <a:rPr lang="en-US" dirty="0">
                <a:sym typeface="Wingdings" panose="05000000000000000000" pitchFamily="2" charset="2"/>
              </a:rPr>
              <a:t> local DAQ test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phase 3.1  integrated DAQ test between focal planes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phase 3.2  test if can couple to NUSTAR (optional)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phase 4  beam commissioning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most SFRS detectors have no data if no particle! Pulser test are of limited use to test DAQ configurations and to test online analysis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58335-BC21-4429-AE85-9CD021C801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17.11.25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F4141-8808-415A-BC78-FE25CF489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Stephane Pietri (SFC) - Super-FRS DAQ workshop 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5C839-B691-4A84-BD2D-1249F419F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6961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200D9-1828-487E-9F2B-01DFB643A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commissioning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855DE-2665-4F9D-A869-F328CBB46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Limited time </a:t>
            </a:r>
            <a:r>
              <a:rPr lang="en-US" dirty="0">
                <a:sym typeface="Wingdings" panose="05000000000000000000" pitchFamily="2" charset="2"/>
              </a:rPr>
              <a:t> need to hunt all sources of inefficiency, make easy to use</a:t>
            </a:r>
          </a:p>
          <a:p>
            <a:r>
              <a:rPr lang="en-US" dirty="0">
                <a:sym typeface="Wingdings" panose="05000000000000000000" pitchFamily="2" charset="2"/>
              </a:rPr>
              <a:t>4 typical cases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detector characterization :</a:t>
            </a:r>
          </a:p>
          <a:p>
            <a:pPr marL="985837" lvl="2" indent="-342900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self trigger of the detector</a:t>
            </a:r>
          </a:p>
          <a:p>
            <a:pPr marL="985837" lvl="2" indent="-342900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trigger with detector from the same focal plane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Ion Optical Commissioning (focal plane per focal plane)</a:t>
            </a:r>
          </a:p>
          <a:p>
            <a:pPr marL="985837" lvl="2" indent="-342900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most of the time one trigger at focal plane N for all detector in focal plane N</a:t>
            </a:r>
          </a:p>
          <a:p>
            <a:pPr marL="985837" lvl="2" indent="-342900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few cases of beam reaching N+2 and we need information of detectors at N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Separator commissioning</a:t>
            </a:r>
          </a:p>
          <a:p>
            <a:pPr marL="985837" lvl="2" indent="-342900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complex trigger (main trigger at FHF1, reduced trigger in FMF2 and FPF4 for example, FHF2 detector readout)</a:t>
            </a:r>
          </a:p>
          <a:p>
            <a:pPr marL="985837" lvl="2" indent="-342900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need some flexibility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Isomer tagging configuration</a:t>
            </a:r>
          </a:p>
          <a:p>
            <a:pPr marL="985837" lvl="2" indent="-342900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add a small isomer tagger at FHF2, same trigger or ROI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D5279-A431-453C-B5E0-88D15DA404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17.11.25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EE5C1-FB84-4F56-91D3-EDD3F22A4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Stephane Pietri (SFC) - Super-FRS DAQ workshop 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61D0E-2B89-4421-97D0-CC073247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5148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ABE7C-7A45-4995-BB74-DF2098733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commissioning -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4818C-E77D-4808-AAEA-DA1143E18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have</a:t>
            </a:r>
          </a:p>
          <a:p>
            <a:pPr lvl="1"/>
            <a:r>
              <a:rPr lang="en-US" dirty="0"/>
              <a:t>Ability to switch trigger between detectors at or other focal plane</a:t>
            </a:r>
          </a:p>
          <a:p>
            <a:pPr lvl="1"/>
            <a:r>
              <a:rPr lang="en-US" dirty="0"/>
              <a:t>Possibility to merge data, and reduce data based on trigger</a:t>
            </a:r>
          </a:p>
          <a:p>
            <a:pPr lvl="1"/>
            <a:r>
              <a:rPr lang="en-US" dirty="0"/>
              <a:t>Same timing, and data merging</a:t>
            </a:r>
          </a:p>
          <a:p>
            <a:pPr lvl="1"/>
            <a:r>
              <a:rPr lang="en-US" dirty="0"/>
              <a:t>No ground loops</a:t>
            </a:r>
          </a:p>
          <a:p>
            <a:r>
              <a:rPr lang="en-US" dirty="0"/>
              <a:t>Nice to have</a:t>
            </a:r>
          </a:p>
          <a:p>
            <a:pPr lvl="1"/>
            <a:r>
              <a:rPr lang="en-US" dirty="0"/>
              <a:t>operate same dead time domain per focal plane</a:t>
            </a:r>
          </a:p>
          <a:p>
            <a:pPr lvl="1"/>
            <a:r>
              <a:rPr lang="en-US" dirty="0"/>
              <a:t>send dead time between focal plane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Those requirement are a lighter version from the DAQ TDR descriptions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59342-FBD6-4BC1-BCCA-5CAB81C322D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17.11.25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E4D11-96CF-4A56-9D55-C18329873C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Stephane Pietri (SFC) - Super-FRS DAQ workshop 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259F4-EA3A-491E-8062-7BB76C62E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9667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the workshop - clarifications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Diversity is our strength! We come from different trades/physics back ground</a:t>
            </a:r>
          </a:p>
          <a:p>
            <a:r>
              <a:rPr lang="fr-FR" dirty="0"/>
              <a:t>Chacun chez soi et les poules seront bien gardées.</a:t>
            </a:r>
          </a:p>
          <a:p>
            <a:r>
              <a:rPr lang="fr-FR" dirty="0"/>
              <a:t>French </a:t>
            </a:r>
            <a:r>
              <a:rPr lang="fr-FR" dirty="0" err="1"/>
              <a:t>proverb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2ECCBD6-DACE-4FEB-9AA8-052B10154EA5}"/>
              </a:ext>
            </a:extLst>
          </p:cNvPr>
          <p:cNvSpPr txBox="1">
            <a:spLocks/>
          </p:cNvSpPr>
          <p:nvPr/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algn="r"/>
            <a:r>
              <a:rPr lang="en-US" dirty="0"/>
              <a:t>German equivalent proverb</a:t>
            </a:r>
          </a:p>
          <a:p>
            <a:pPr algn="r"/>
            <a:r>
              <a:rPr lang="de-DE" dirty="0"/>
              <a:t>Schuster, bleib bei deinem Leisten</a:t>
            </a:r>
          </a:p>
          <a:p>
            <a:pPr marL="0" indent="0" algn="r">
              <a:buNone/>
            </a:pPr>
            <a:r>
              <a:rPr lang="de-DE" b="1" i="1" dirty="0">
                <a:solidFill>
                  <a:srgbClr val="00B050"/>
                </a:solidFill>
              </a:rPr>
              <a:t>(</a:t>
            </a:r>
            <a:r>
              <a:rPr lang="de-DE" b="1" i="1" dirty="0" err="1">
                <a:solidFill>
                  <a:srgbClr val="00B050"/>
                </a:solidFill>
              </a:rPr>
              <a:t>we</a:t>
            </a:r>
            <a:r>
              <a:rPr lang="de-DE" b="1" i="1" dirty="0">
                <a:solidFill>
                  <a:srgbClr val="00B050"/>
                </a:solidFill>
              </a:rPr>
              <a:t> </a:t>
            </a:r>
            <a:r>
              <a:rPr lang="de-DE" b="1" i="1" dirty="0" err="1">
                <a:solidFill>
                  <a:srgbClr val="00B050"/>
                </a:solidFill>
              </a:rPr>
              <a:t>should</a:t>
            </a:r>
            <a:r>
              <a:rPr lang="de-DE" b="1" i="1" dirty="0">
                <a:solidFill>
                  <a:srgbClr val="00B050"/>
                </a:solidFill>
              </a:rPr>
              <a:t> </a:t>
            </a:r>
            <a:r>
              <a:rPr lang="de-DE" b="1" i="1" dirty="0" err="1">
                <a:solidFill>
                  <a:srgbClr val="00B050"/>
                </a:solidFill>
              </a:rPr>
              <a:t>trust</a:t>
            </a:r>
            <a:r>
              <a:rPr lang="de-DE" b="1" i="1" dirty="0">
                <a:solidFill>
                  <a:srgbClr val="00B050"/>
                </a:solidFill>
              </a:rPr>
              <a:t> </a:t>
            </a:r>
            <a:r>
              <a:rPr lang="de-DE" b="1" i="1" dirty="0" err="1">
                <a:solidFill>
                  <a:srgbClr val="00B050"/>
                </a:solidFill>
              </a:rPr>
              <a:t>each</a:t>
            </a:r>
            <a:r>
              <a:rPr lang="de-DE" b="1" i="1" dirty="0">
                <a:solidFill>
                  <a:srgbClr val="00B050"/>
                </a:solidFill>
              </a:rPr>
              <a:t> </a:t>
            </a:r>
            <a:r>
              <a:rPr lang="de-DE" b="1" i="1" dirty="0" err="1">
                <a:solidFill>
                  <a:srgbClr val="00B050"/>
                </a:solidFill>
              </a:rPr>
              <a:t>other</a:t>
            </a:r>
            <a:r>
              <a:rPr lang="de-DE" b="1" i="1" dirty="0">
                <a:solidFill>
                  <a:srgbClr val="00B050"/>
                </a:solidFill>
              </a:rPr>
              <a:t> on </a:t>
            </a:r>
            <a:r>
              <a:rPr lang="de-DE" b="1" i="1" dirty="0" err="1">
                <a:solidFill>
                  <a:srgbClr val="00B050"/>
                </a:solidFill>
              </a:rPr>
              <a:t>our</a:t>
            </a:r>
            <a:r>
              <a:rPr lang="de-DE" b="1" i="1" dirty="0">
                <a:solidFill>
                  <a:srgbClr val="00B050"/>
                </a:solidFill>
              </a:rPr>
              <a:t> </a:t>
            </a:r>
            <a:r>
              <a:rPr lang="de-DE" b="1" i="1" dirty="0" err="1">
                <a:solidFill>
                  <a:srgbClr val="00B050"/>
                </a:solidFill>
              </a:rPr>
              <a:t>expertises</a:t>
            </a:r>
            <a:r>
              <a:rPr lang="de-DE" b="1" i="1" dirty="0">
                <a:solidFill>
                  <a:srgbClr val="00B050"/>
                </a:solidFill>
              </a:rPr>
              <a:t> and </a:t>
            </a:r>
            <a:r>
              <a:rPr lang="de-DE" b="1" i="1" dirty="0" err="1">
                <a:solidFill>
                  <a:srgbClr val="00B050"/>
                </a:solidFill>
              </a:rPr>
              <a:t>respect</a:t>
            </a:r>
            <a:r>
              <a:rPr lang="de-DE" b="1" i="1" dirty="0">
                <a:solidFill>
                  <a:srgbClr val="00B050"/>
                </a:solidFill>
              </a:rPr>
              <a:t> </a:t>
            </a:r>
            <a:r>
              <a:rPr lang="de-DE" b="1" i="1" dirty="0" err="1">
                <a:solidFill>
                  <a:srgbClr val="00B050"/>
                </a:solidFill>
              </a:rPr>
              <a:t>interfaces</a:t>
            </a:r>
            <a:r>
              <a:rPr lang="de-DE" b="1" i="1" dirty="0">
                <a:solidFill>
                  <a:srgbClr val="00B050"/>
                </a:solidFill>
              </a:rPr>
              <a:t>)</a:t>
            </a:r>
            <a:endParaRPr lang="fr-FR" b="1" dirty="0">
              <a:solidFill>
                <a:srgbClr val="00B050"/>
              </a:solidFill>
            </a:endParaRPr>
          </a:p>
          <a:p>
            <a:pPr algn="r"/>
            <a:endParaRPr lang="en-US" dirty="0"/>
          </a:p>
          <a:p>
            <a:pPr algn="r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FE5923-CBDC-4326-8A06-4B69CB030C2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17.11.25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DC2C9-454A-421F-BE64-B204C46F9D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Stephane Pietri (SFC) - Super-FRS DAQ workshop 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79E9B-D4DC-4A5E-BEBD-8D0BE7D5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031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BA404-E929-4E7A-B1BE-F971ABDE9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on commissioning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8D9DB-4957-428C-9078-5097EA423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cases:</a:t>
            </a:r>
          </a:p>
          <a:p>
            <a:pPr marL="642938" lvl="1" indent="-342900">
              <a:buFont typeface="+mj-lt"/>
              <a:buAutoNum type="arabicPeriod"/>
            </a:pPr>
            <a:r>
              <a:rPr lang="en-US" dirty="0"/>
              <a:t>the detector is being commissioned : detector expert shall be present</a:t>
            </a:r>
          </a:p>
          <a:p>
            <a:pPr marL="642938" lvl="1" indent="-342900">
              <a:buFont typeface="+mj-lt"/>
              <a:buAutoNum type="arabicPeriod"/>
            </a:pPr>
            <a:r>
              <a:rPr lang="en-US" dirty="0"/>
              <a:t>the detector is not being used for this measurement : detector expert shall not be present</a:t>
            </a:r>
          </a:p>
          <a:p>
            <a:pPr marL="642938" lvl="1" indent="-342900">
              <a:buFont typeface="+mj-lt"/>
              <a:buAutoNum type="arabicPeriod"/>
            </a:pPr>
            <a:r>
              <a:rPr lang="en-US" dirty="0"/>
              <a:t>the detector has been commissioned and is being used for other measurements</a:t>
            </a:r>
          </a:p>
          <a:p>
            <a:pPr marL="942975" lvl="2" indent="-342900">
              <a:buFont typeface="+mj-lt"/>
              <a:buAutoNum type="alphaLcPeriod"/>
            </a:pPr>
            <a:r>
              <a:rPr lang="en-US" dirty="0"/>
              <a:t>the operation of the detector is a secret : detector expert shall be present,</a:t>
            </a:r>
          </a:p>
          <a:p>
            <a:pPr marL="2657475" lvl="8" indent="0">
              <a:buNone/>
            </a:pPr>
            <a:r>
              <a:rPr lang="en-US" dirty="0"/>
              <a:t>                      OR</a:t>
            </a:r>
          </a:p>
          <a:p>
            <a:pPr marL="942975" lvl="2" indent="-342900">
              <a:buFont typeface="+mj-lt"/>
              <a:buAutoNum type="alphaLcPeriod"/>
            </a:pPr>
            <a:r>
              <a:rPr lang="en-US" dirty="0"/>
              <a:t>clear operation manual, and Super-FRS commissioning crew can be trained to assure basic operation </a:t>
            </a:r>
            <a:r>
              <a:rPr lang="en-US" dirty="0">
                <a:sym typeface="Wingdings" panose="05000000000000000000" pitchFamily="2" charset="2"/>
              </a:rPr>
              <a:t> detector expert needed only in case of major failure</a:t>
            </a:r>
          </a:p>
          <a:p>
            <a:pPr marL="942975" lvl="2" indent="-342900">
              <a:buFont typeface="+mj-lt"/>
              <a:buAutoNum type="alphaLcPeriod"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Example: BEA detectors at FRS, any FRS crew, in 10 minutes training, can operate CG at target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 this require clear integration in DAQ, data analysis, slow control (see this afternoon talks)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794E6-0F9A-4BED-8FBE-A41D9FA486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17.11.25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D8591-24AC-4C25-AF22-396D8A1D8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Stephane Pietri (SFC) - Super-FRS DAQ workshop 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7F004-CF67-47F8-B9F9-5283D67F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5755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E8555-81AF-42AD-89CD-BADE524B2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D1F15-46D7-4E00-8980-4D1D59C7C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can use Windows and I am not an system operating expert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 operator in HKR is not an expert in magnets, ion optics, vacuum, application development  BUT he has the tools to operate the SIS18@GSI or LHC@CERN</a:t>
            </a:r>
          </a:p>
          <a:p>
            <a:endParaRPr lang="en-US" dirty="0"/>
          </a:p>
          <a:p>
            <a:r>
              <a:rPr lang="en-US" dirty="0"/>
              <a:t>Applications, analysis, detectors, magnets, shall be able to operate with trained crews who are not experts in everything.</a:t>
            </a:r>
          </a:p>
          <a:p>
            <a:endParaRPr lang="en-US" dirty="0"/>
          </a:p>
          <a:p>
            <a:r>
              <a:rPr lang="en-US" dirty="0"/>
              <a:t>This require clear interfaces, instruction manuals (all is defined in </a:t>
            </a:r>
            <a:r>
              <a:rPr lang="en-US"/>
              <a:t>M12 from PMO)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B25CA-C139-4F26-AAA1-844489F5B1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17.11.25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9C027-FE0A-4F55-96B2-415C756D0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Stephane Pietri (SFC) - Super-FRS DAQ workshop 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6AAF1-2E84-449F-9FAC-052F2139F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42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the workshop - clarifications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Diversity is our strength! We come from different trades/physics back ground</a:t>
            </a:r>
          </a:p>
          <a:p>
            <a:r>
              <a:rPr lang="fr-FR" dirty="0"/>
              <a:t>Chacun chez soi et les poules seront bien gardées.</a:t>
            </a:r>
          </a:p>
          <a:p>
            <a:r>
              <a:rPr lang="fr-FR" dirty="0"/>
              <a:t>French </a:t>
            </a:r>
            <a:r>
              <a:rPr lang="fr-FR" dirty="0" err="1"/>
              <a:t>proverb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fr-FR" dirty="0"/>
              <a:t>A mal nommer les choses on ajoute du malheur au monde     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2ECCBD6-DACE-4FEB-9AA8-052B10154EA5}"/>
              </a:ext>
            </a:extLst>
          </p:cNvPr>
          <p:cNvSpPr txBox="1">
            <a:spLocks/>
          </p:cNvSpPr>
          <p:nvPr/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algn="r"/>
            <a:r>
              <a:rPr lang="en-US" dirty="0"/>
              <a:t>German equivalent proverb</a:t>
            </a:r>
          </a:p>
          <a:p>
            <a:pPr algn="r"/>
            <a:r>
              <a:rPr lang="de-DE" dirty="0"/>
              <a:t>Schuster, bleib bei deinem Leisten</a:t>
            </a:r>
          </a:p>
          <a:p>
            <a:pPr marL="0" indent="0" algn="r">
              <a:buNone/>
            </a:pPr>
            <a:r>
              <a:rPr lang="de-DE" b="1" i="1" dirty="0">
                <a:solidFill>
                  <a:srgbClr val="00B050"/>
                </a:solidFill>
              </a:rPr>
              <a:t>(</a:t>
            </a:r>
            <a:r>
              <a:rPr lang="de-DE" b="1" i="1" dirty="0" err="1">
                <a:solidFill>
                  <a:srgbClr val="00B050"/>
                </a:solidFill>
              </a:rPr>
              <a:t>we</a:t>
            </a:r>
            <a:r>
              <a:rPr lang="de-DE" b="1" i="1" dirty="0">
                <a:solidFill>
                  <a:srgbClr val="00B050"/>
                </a:solidFill>
              </a:rPr>
              <a:t> </a:t>
            </a:r>
            <a:r>
              <a:rPr lang="de-DE" b="1" i="1" dirty="0" err="1">
                <a:solidFill>
                  <a:srgbClr val="00B050"/>
                </a:solidFill>
              </a:rPr>
              <a:t>should</a:t>
            </a:r>
            <a:r>
              <a:rPr lang="de-DE" b="1" i="1" dirty="0">
                <a:solidFill>
                  <a:srgbClr val="00B050"/>
                </a:solidFill>
              </a:rPr>
              <a:t> </a:t>
            </a:r>
            <a:r>
              <a:rPr lang="de-DE" b="1" i="1" dirty="0" err="1">
                <a:solidFill>
                  <a:srgbClr val="00B050"/>
                </a:solidFill>
              </a:rPr>
              <a:t>trust</a:t>
            </a:r>
            <a:r>
              <a:rPr lang="de-DE" b="1" i="1" dirty="0">
                <a:solidFill>
                  <a:srgbClr val="00B050"/>
                </a:solidFill>
              </a:rPr>
              <a:t> </a:t>
            </a:r>
            <a:r>
              <a:rPr lang="de-DE" b="1" i="1" dirty="0" err="1">
                <a:solidFill>
                  <a:srgbClr val="00B050"/>
                </a:solidFill>
              </a:rPr>
              <a:t>each</a:t>
            </a:r>
            <a:r>
              <a:rPr lang="de-DE" b="1" i="1" dirty="0">
                <a:solidFill>
                  <a:srgbClr val="00B050"/>
                </a:solidFill>
              </a:rPr>
              <a:t> </a:t>
            </a:r>
            <a:r>
              <a:rPr lang="de-DE" b="1" i="1" dirty="0" err="1">
                <a:solidFill>
                  <a:srgbClr val="00B050"/>
                </a:solidFill>
              </a:rPr>
              <a:t>other</a:t>
            </a:r>
            <a:r>
              <a:rPr lang="de-DE" b="1" i="1" dirty="0">
                <a:solidFill>
                  <a:srgbClr val="00B050"/>
                </a:solidFill>
              </a:rPr>
              <a:t> on </a:t>
            </a:r>
            <a:r>
              <a:rPr lang="de-DE" b="1" i="1" dirty="0" err="1">
                <a:solidFill>
                  <a:srgbClr val="00B050"/>
                </a:solidFill>
              </a:rPr>
              <a:t>our</a:t>
            </a:r>
            <a:r>
              <a:rPr lang="de-DE" b="1" i="1" dirty="0">
                <a:solidFill>
                  <a:srgbClr val="00B050"/>
                </a:solidFill>
              </a:rPr>
              <a:t> </a:t>
            </a:r>
            <a:r>
              <a:rPr lang="de-DE" b="1" i="1" dirty="0" err="1">
                <a:solidFill>
                  <a:srgbClr val="00B050"/>
                </a:solidFill>
              </a:rPr>
              <a:t>expertises</a:t>
            </a:r>
            <a:r>
              <a:rPr lang="de-DE" b="1" i="1" dirty="0">
                <a:solidFill>
                  <a:srgbClr val="00B050"/>
                </a:solidFill>
              </a:rPr>
              <a:t> and </a:t>
            </a:r>
            <a:r>
              <a:rPr lang="de-DE" b="1" i="1" dirty="0" err="1">
                <a:solidFill>
                  <a:srgbClr val="00B050"/>
                </a:solidFill>
              </a:rPr>
              <a:t>respect</a:t>
            </a:r>
            <a:r>
              <a:rPr lang="de-DE" b="1" i="1" dirty="0">
                <a:solidFill>
                  <a:srgbClr val="00B050"/>
                </a:solidFill>
              </a:rPr>
              <a:t> </a:t>
            </a:r>
            <a:r>
              <a:rPr lang="de-DE" b="1" i="1" dirty="0" err="1">
                <a:solidFill>
                  <a:srgbClr val="00B050"/>
                </a:solidFill>
              </a:rPr>
              <a:t>interfaces</a:t>
            </a:r>
            <a:r>
              <a:rPr lang="de-DE" b="1" i="1" dirty="0">
                <a:solidFill>
                  <a:srgbClr val="00B050"/>
                </a:solidFill>
              </a:rPr>
              <a:t>)</a:t>
            </a:r>
            <a:endParaRPr lang="fr-FR" b="1" dirty="0">
              <a:solidFill>
                <a:srgbClr val="00B050"/>
              </a:solidFill>
            </a:endParaRPr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r>
              <a:rPr lang="en-US" dirty="0"/>
              <a:t>Albert Camus					</a:t>
            </a:r>
          </a:p>
          <a:p>
            <a:pPr algn="r"/>
            <a:r>
              <a:rPr lang="en-CA" i="1" dirty="0"/>
              <a:t>To name things wrongly is to add to the world’s misery.</a:t>
            </a:r>
          </a:p>
          <a:p>
            <a:pPr algn="r"/>
            <a:r>
              <a:rPr lang="de-DE" i="1" dirty="0"/>
              <a:t>Dinge falsch zu benennen heißt, das Unglück in der Welt zu vergrößern</a:t>
            </a:r>
          </a:p>
          <a:p>
            <a:pPr marL="0" indent="0" algn="r">
              <a:buNone/>
            </a:pPr>
            <a:r>
              <a:rPr lang="de-DE" b="1" i="1" dirty="0">
                <a:solidFill>
                  <a:srgbClr val="00B050"/>
                </a:solidFill>
              </a:rPr>
              <a:t>(</a:t>
            </a:r>
            <a:r>
              <a:rPr lang="de-DE" b="1" i="1" dirty="0" err="1">
                <a:solidFill>
                  <a:srgbClr val="00B050"/>
                </a:solidFill>
              </a:rPr>
              <a:t>we</a:t>
            </a:r>
            <a:r>
              <a:rPr lang="de-DE" b="1" i="1" dirty="0">
                <a:solidFill>
                  <a:srgbClr val="00B050"/>
                </a:solidFill>
              </a:rPr>
              <a:t> </a:t>
            </a:r>
            <a:r>
              <a:rPr lang="de-DE" b="1" i="1" dirty="0" err="1">
                <a:solidFill>
                  <a:srgbClr val="00B050"/>
                </a:solidFill>
              </a:rPr>
              <a:t>should</a:t>
            </a:r>
            <a:r>
              <a:rPr lang="de-DE" b="1" i="1" dirty="0">
                <a:solidFill>
                  <a:srgbClr val="00B050"/>
                </a:solidFill>
              </a:rPr>
              <a:t> </a:t>
            </a:r>
            <a:r>
              <a:rPr lang="de-DE" b="1" i="1" dirty="0" err="1">
                <a:solidFill>
                  <a:srgbClr val="00B050"/>
                </a:solidFill>
              </a:rPr>
              <a:t>agree</a:t>
            </a:r>
            <a:r>
              <a:rPr lang="de-DE" b="1" i="1" dirty="0">
                <a:solidFill>
                  <a:srgbClr val="00B050"/>
                </a:solidFill>
              </a:rPr>
              <a:t> on </a:t>
            </a:r>
            <a:r>
              <a:rPr lang="de-DE" b="1" i="1" dirty="0" err="1">
                <a:solidFill>
                  <a:srgbClr val="00B050"/>
                </a:solidFill>
              </a:rPr>
              <a:t>terms</a:t>
            </a:r>
            <a:r>
              <a:rPr lang="de-DE" b="1" i="1" dirty="0">
                <a:solidFill>
                  <a:srgbClr val="00B050"/>
                </a:solidFill>
              </a:rPr>
              <a:t>, </a:t>
            </a:r>
            <a:r>
              <a:rPr lang="de-DE" b="1" i="1" dirty="0" err="1">
                <a:solidFill>
                  <a:srgbClr val="00B050"/>
                </a:solidFill>
              </a:rPr>
              <a:t>despite</a:t>
            </a:r>
            <a:r>
              <a:rPr lang="de-DE" b="1" i="1" dirty="0">
                <a:solidFill>
                  <a:srgbClr val="00B050"/>
                </a:solidFill>
              </a:rPr>
              <a:t> </a:t>
            </a:r>
            <a:r>
              <a:rPr lang="de-DE" b="1" i="1" dirty="0" err="1">
                <a:solidFill>
                  <a:srgbClr val="00B050"/>
                </a:solidFill>
              </a:rPr>
              <a:t>former</a:t>
            </a:r>
            <a:r>
              <a:rPr lang="de-DE" b="1" i="1" dirty="0">
                <a:solidFill>
                  <a:srgbClr val="00B050"/>
                </a:solidFill>
              </a:rPr>
              <a:t> </a:t>
            </a:r>
            <a:r>
              <a:rPr lang="de-DE" b="1" i="1" dirty="0" err="1">
                <a:solidFill>
                  <a:srgbClr val="00B050"/>
                </a:solidFill>
              </a:rPr>
              <a:t>definition</a:t>
            </a:r>
            <a:r>
              <a:rPr lang="de-DE" b="1" i="1" dirty="0">
                <a:solidFill>
                  <a:srgbClr val="00B050"/>
                </a:solidFill>
              </a:rPr>
              <a:t> </a:t>
            </a:r>
            <a:r>
              <a:rPr lang="de-DE" b="1" i="1" dirty="0" err="1">
                <a:solidFill>
                  <a:srgbClr val="00B050"/>
                </a:solidFill>
              </a:rPr>
              <a:t>we</a:t>
            </a:r>
            <a:r>
              <a:rPr lang="de-DE" b="1" i="1" dirty="0">
                <a:solidFill>
                  <a:srgbClr val="00B050"/>
                </a:solidFill>
              </a:rPr>
              <a:t> </a:t>
            </a:r>
            <a:r>
              <a:rPr lang="de-DE" b="1" i="1" dirty="0" err="1">
                <a:solidFill>
                  <a:srgbClr val="00B050"/>
                </a:solidFill>
              </a:rPr>
              <a:t>used</a:t>
            </a:r>
            <a:r>
              <a:rPr lang="de-DE" b="1" i="1" dirty="0">
                <a:solidFill>
                  <a:srgbClr val="00B050"/>
                </a:solidFill>
              </a:rPr>
              <a:t> </a:t>
            </a:r>
            <a:r>
              <a:rPr lang="de-DE" b="1" i="1" dirty="0" err="1">
                <a:solidFill>
                  <a:srgbClr val="00B050"/>
                </a:solidFill>
              </a:rPr>
              <a:t>to</a:t>
            </a:r>
            <a:r>
              <a:rPr lang="de-DE" b="1" i="1" dirty="0">
                <a:solidFill>
                  <a:srgbClr val="00B050"/>
                </a:solidFill>
              </a:rPr>
              <a:t> </a:t>
            </a:r>
            <a:r>
              <a:rPr lang="de-DE" b="1" i="1" dirty="0" err="1">
                <a:solidFill>
                  <a:srgbClr val="00B050"/>
                </a:solidFill>
              </a:rPr>
              <a:t>have</a:t>
            </a:r>
            <a:r>
              <a:rPr lang="de-DE" b="1" i="1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D39AE-3CE0-4895-9D1A-A2413FBBEE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17.11.25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5F5AA2-ADE2-4592-B2D6-4E4AB0BCE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Stephane Pietri (SFC) - Super-FRS DAQ workshop 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B251E0-19A6-4F27-A9AB-7D2F28E9F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2342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Super-FRS DAQ</a:t>
            </a:r>
            <a:r>
              <a:rPr lang="en-US" dirty="0"/>
              <a:t> and commissioning needs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Stephane Pietri, SFC</a:t>
            </a:r>
          </a:p>
        </p:txBody>
      </p:sp>
    </p:spTree>
    <p:extLst>
      <p:ext uri="{BB962C8B-B14F-4D97-AF65-F5344CB8AC3E}">
        <p14:creationId xmlns:p14="http://schemas.microsoft.com/office/powerpoint/2010/main" val="1496627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2A3A-1813-4E08-8A04-C2B16274B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Super-FRS 2027 - 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49864-9DCB-496B-9657-B88CA0B5B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this for: separate and identify ions in event by event modes!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17BB252-89E3-4685-AB54-6A4431469640}"/>
              </a:ext>
            </a:extLst>
          </p:cNvPr>
          <p:cNvGrpSpPr/>
          <p:nvPr/>
        </p:nvGrpSpPr>
        <p:grpSpPr>
          <a:xfrm>
            <a:off x="64958" y="1605470"/>
            <a:ext cx="9079042" cy="3179053"/>
            <a:chOff x="51351" y="1761425"/>
            <a:chExt cx="9079042" cy="317905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9880085-5F1B-4B81-94B3-7F9DAC2868DA}"/>
                </a:ext>
              </a:extLst>
            </p:cNvPr>
            <p:cNvGrpSpPr/>
            <p:nvPr/>
          </p:nvGrpSpPr>
          <p:grpSpPr>
            <a:xfrm>
              <a:off x="51351" y="1761425"/>
              <a:ext cx="9079042" cy="3059244"/>
              <a:chOff x="64958" y="1524000"/>
              <a:chExt cx="9079042" cy="305924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7E948BE6-C8D1-4828-9BE6-6F61A2D139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710"/>
              <a:stretch/>
            </p:blipFill>
            <p:spPr>
              <a:xfrm>
                <a:off x="64958" y="1596479"/>
                <a:ext cx="9079042" cy="2839958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B425C76-5BE5-4FDF-AD2C-E0510C546047}"/>
                  </a:ext>
                </a:extLst>
              </p:cNvPr>
              <p:cNvSpPr/>
              <p:nvPr/>
            </p:nvSpPr>
            <p:spPr>
              <a:xfrm>
                <a:off x="5551357" y="1524000"/>
                <a:ext cx="3592643" cy="18537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1EBFE12-0460-4498-86E2-35CF1FF46A10}"/>
                  </a:ext>
                </a:extLst>
              </p:cNvPr>
              <p:cNvSpPr/>
              <p:nvPr/>
            </p:nvSpPr>
            <p:spPr>
              <a:xfrm>
                <a:off x="7367666" y="3054246"/>
                <a:ext cx="1776334" cy="6470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54E1E48-580A-4EDD-BD9F-4E8CC0EFFD76}"/>
                  </a:ext>
                </a:extLst>
              </p:cNvPr>
              <p:cNvSpPr/>
              <p:nvPr/>
            </p:nvSpPr>
            <p:spPr>
              <a:xfrm>
                <a:off x="5591332" y="3936168"/>
                <a:ext cx="1776334" cy="6470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B06DF45-E6DA-4A0A-9925-6FAA4E42A1BA}"/>
                  </a:ext>
                </a:extLst>
              </p:cNvPr>
              <p:cNvSpPr/>
              <p:nvPr/>
            </p:nvSpPr>
            <p:spPr>
              <a:xfrm>
                <a:off x="6175947" y="3873709"/>
                <a:ext cx="1024328" cy="3478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157F200-D158-4D82-AD6B-23D4558421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95" t="13751" r="2955" b="2437"/>
            <a:stretch/>
          </p:blipFill>
          <p:spPr>
            <a:xfrm>
              <a:off x="114818" y="1911316"/>
              <a:ext cx="814573" cy="103005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974BAFF-97B1-4C53-B08C-62D183FDC8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0521"/>
            <a:stretch/>
          </p:blipFill>
          <p:spPr>
            <a:xfrm>
              <a:off x="1010355" y="3223444"/>
              <a:ext cx="1232154" cy="105751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BC700EF-16F0-4833-8346-94A821682D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4571"/>
            <a:stretch/>
          </p:blipFill>
          <p:spPr>
            <a:xfrm>
              <a:off x="2382289" y="2693770"/>
              <a:ext cx="290958" cy="103098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4D80774-7E5C-4E82-830B-2257EA75C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70138" y="2199433"/>
              <a:ext cx="704088" cy="104355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CA97ABD-446D-4852-A26D-945A8B84A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77455" y="3893776"/>
              <a:ext cx="1596771" cy="104670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7BA03D5-3CF2-4DC2-9F77-35AFBCF77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70963" y="2778638"/>
              <a:ext cx="738664" cy="94611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A726607-4CCE-48AE-8F8F-69FC285FA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18037" y="2941371"/>
              <a:ext cx="1313879" cy="95240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A383439-18B3-407E-B623-BBBFB0AC23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726" t="3776" b="1810"/>
            <a:stretch/>
          </p:blipFill>
          <p:spPr>
            <a:xfrm>
              <a:off x="2858125" y="2752095"/>
              <a:ext cx="1084238" cy="1000104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EE1FB9D-A209-485E-B922-49FC80106290}"/>
                </a:ext>
              </a:extLst>
            </p:cNvPr>
            <p:cNvSpPr/>
            <p:nvPr/>
          </p:nvSpPr>
          <p:spPr>
            <a:xfrm>
              <a:off x="2663253" y="2688773"/>
              <a:ext cx="49966" cy="1243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10421BE-0DF3-4F4C-89D6-9AF8A754EB47}"/>
                </a:ext>
              </a:extLst>
            </p:cNvPr>
            <p:cNvSpPr/>
            <p:nvPr/>
          </p:nvSpPr>
          <p:spPr>
            <a:xfrm>
              <a:off x="437559" y="1833904"/>
              <a:ext cx="197025" cy="2097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C66605B-BE36-4CF7-9BAA-62EE28D3982D}"/>
                </a:ext>
              </a:extLst>
            </p:cNvPr>
            <p:cNvSpPr/>
            <p:nvPr/>
          </p:nvSpPr>
          <p:spPr>
            <a:xfrm>
              <a:off x="1244528" y="3158102"/>
              <a:ext cx="197025" cy="2097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3C99742-A355-4C30-B4DC-2692D0C82715}"/>
                </a:ext>
              </a:extLst>
            </p:cNvPr>
            <p:cNvSpPr/>
            <p:nvPr/>
          </p:nvSpPr>
          <p:spPr>
            <a:xfrm>
              <a:off x="3215733" y="2698767"/>
              <a:ext cx="197025" cy="1482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3A30A57-5A95-4D4D-9CDB-F06086846E77}"/>
                </a:ext>
              </a:extLst>
            </p:cNvPr>
            <p:cNvSpPr/>
            <p:nvPr/>
          </p:nvSpPr>
          <p:spPr>
            <a:xfrm>
              <a:off x="4822179" y="2171613"/>
              <a:ext cx="609257" cy="1482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759A51A-5966-46C6-AFA0-054398695262}"/>
                </a:ext>
              </a:extLst>
            </p:cNvPr>
            <p:cNvSpPr txBox="1"/>
            <p:nvPr/>
          </p:nvSpPr>
          <p:spPr>
            <a:xfrm>
              <a:off x="4786858" y="2156622"/>
              <a:ext cx="418704" cy="200055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700" dirty="0"/>
                <a:t>FMF1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6695916-98A4-4991-B55F-1E9E625855E0}"/>
                </a:ext>
              </a:extLst>
            </p:cNvPr>
            <p:cNvSpPr txBox="1"/>
            <p:nvPr/>
          </p:nvSpPr>
          <p:spPr>
            <a:xfrm>
              <a:off x="6270963" y="2657639"/>
              <a:ext cx="418704" cy="200055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700" dirty="0"/>
                <a:t>FMF3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3730478-9D9E-4837-AB54-0C3C1AD7AC80}"/>
                </a:ext>
              </a:extLst>
            </p:cNvPr>
            <p:cNvSpPr txBox="1"/>
            <p:nvPr/>
          </p:nvSpPr>
          <p:spPr>
            <a:xfrm>
              <a:off x="7493052" y="2813154"/>
              <a:ext cx="418704" cy="200055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700" dirty="0"/>
                <a:t>FHF1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95DD036-3124-44F1-9D7B-D852B02926D3}"/>
              </a:ext>
            </a:extLst>
          </p:cNvPr>
          <p:cNvSpPr txBox="1"/>
          <p:nvPr/>
        </p:nvSpPr>
        <p:spPr>
          <a:xfrm>
            <a:off x="6298176" y="4341548"/>
            <a:ext cx="2983509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@FHF2 : 2 Fiber detectors </a:t>
            </a:r>
          </a:p>
          <a:p>
            <a:pPr algn="l"/>
            <a:r>
              <a:rPr lang="en-US" dirty="0"/>
              <a:t>+ one isomer station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E6BAB-F71E-44B2-AD43-752597B2A28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17.11.25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34DF0-EC53-4545-9191-B6EF2DF95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Stephane Pietri (SFC) - Super-FRS DAQ workshop </a:t>
            </a:r>
            <a:endParaRPr lang="de-DE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CE17DF6-9BF9-443F-9DBA-BB6C98DB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6967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A49C6-61D9-40A9-AA83-A221A7BE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goal of detector suit and DAQ – to identify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B6EF5F-24BD-4B52-A107-C963DA5A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2481" y="959517"/>
            <a:ext cx="5629282" cy="36290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8DB3DF-0DBA-43B2-83E5-B67582370517}"/>
              </a:ext>
            </a:extLst>
          </p:cNvPr>
          <p:cNvSpPr/>
          <p:nvPr/>
        </p:nvSpPr>
        <p:spPr>
          <a:xfrm>
            <a:off x="2707516" y="935781"/>
            <a:ext cx="2979606" cy="3676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BC1C0-0712-41CB-9EF5-1DFAFBC26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4" y="935781"/>
            <a:ext cx="8455885" cy="371278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F30115-786C-4837-BC0A-409798926C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17.11.25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DF17F8-109B-4775-B708-BE6B933B2C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Stephane Pietri (SFC) - Super-FRS DAQ workshop </a:t>
            </a:r>
            <a:endParaRPr 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2B2D94-F64F-4A52-AEB6-6D15F82C6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936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A49C6-61D9-40A9-AA83-A221A7BE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– to identify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B6EF5F-24BD-4B52-A107-C963DA5A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2481" y="959517"/>
            <a:ext cx="5629282" cy="36290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8DB3DF-0DBA-43B2-83E5-B67582370517}"/>
              </a:ext>
            </a:extLst>
          </p:cNvPr>
          <p:cNvSpPr/>
          <p:nvPr/>
        </p:nvSpPr>
        <p:spPr>
          <a:xfrm>
            <a:off x="2707516" y="935781"/>
            <a:ext cx="2979606" cy="3676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BC1C0-0712-41CB-9EF5-1DFAFBC26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4" y="935781"/>
            <a:ext cx="8455885" cy="37127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EEF4FB-A91A-48BC-A5E4-6959E365DDB8}"/>
              </a:ext>
            </a:extLst>
          </p:cNvPr>
          <p:cNvSpPr txBox="1"/>
          <p:nvPr/>
        </p:nvSpPr>
        <p:spPr>
          <a:xfrm>
            <a:off x="183482" y="4515891"/>
            <a:ext cx="884088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Need to correlate, event by event detector data online and send to experiments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195AD1-F72B-4613-B2C3-A77BADF7F9A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17.11.25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B23937-E0D3-4BC2-B2F4-8FBC8603D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Stephane Pietri (SFC) - Super-FRS DAQ workshop </a:t>
            </a:r>
            <a:endParaRPr 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F8E41-A63D-4854-A05B-FD289BB0E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8689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9DB40F-E031-4A3F-BA7D-F23C239DC3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" r="1307"/>
          <a:stretch/>
        </p:blipFill>
        <p:spPr>
          <a:xfrm>
            <a:off x="3001689" y="1498515"/>
            <a:ext cx="5144581" cy="33871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DAQ (PSP 2.4.6.3.1.2) – WPL S.P.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Super-FRS DAQ a sub-branch of the NUSTAR DAQ</a:t>
            </a:r>
          </a:p>
          <a:p>
            <a:r>
              <a:rPr lang="en-US" dirty="0"/>
              <a:t>NUSTAR DAQ coordinator Haik Simon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0F4828-A385-44ED-BFD2-A549A7C58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164" y="3483906"/>
            <a:ext cx="2176461" cy="499915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595C5C-4EB5-46EF-93FE-EE5745A953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17.11.25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203DD1F-A1EC-49B8-ADBC-589CC9D65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Stephane Pietri (SFC) - Super-FRS DAQ workshop </a:t>
            </a:r>
            <a:endParaRPr 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34DD645-746B-4C16-A645-EC2FA1A99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6945494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1796</Words>
  <Application>Microsoft Office PowerPoint</Application>
  <PresentationFormat>On-screen Show (16:9)</PresentationFormat>
  <Paragraphs>328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fair-gsi-folienmaster_2017_onering</vt:lpstr>
      <vt:lpstr>Super-FRS DAQ and commissioning needs</vt:lpstr>
      <vt:lpstr>Goal of the workshop - clarifications</vt:lpstr>
      <vt:lpstr>Goal of the workshop - clarifications</vt:lpstr>
      <vt:lpstr>Goal of the workshop - clarifications</vt:lpstr>
      <vt:lpstr>Super-FRS DAQ and commissioning needs</vt:lpstr>
      <vt:lpstr>Super-FRS 2027 - ES</vt:lpstr>
      <vt:lpstr>Final goal of detector suit and DAQ – to identify</vt:lpstr>
      <vt:lpstr>Goal – to identify</vt:lpstr>
      <vt:lpstr>Experimental DAQ (PSP 2.4.6.3.1.2) – WPL S.P. </vt:lpstr>
      <vt:lpstr>NUSTAR DAQ – TDR 2017</vt:lpstr>
      <vt:lpstr>A node </vt:lpstr>
      <vt:lpstr>NUSTAR DAQ concept - nodes</vt:lpstr>
      <vt:lpstr>Idea behind NDAQ TDR – easy to reconfigure</vt:lpstr>
      <vt:lpstr>Examples from FRS </vt:lpstr>
      <vt:lpstr>Example of DAQ for experiment and FRS with R3B</vt:lpstr>
      <vt:lpstr>NUSTAR DAQ </vt:lpstr>
      <vt:lpstr>Examples from FRS </vt:lpstr>
      <vt:lpstr>Logic and timing</vt:lpstr>
      <vt:lpstr>Idea of “signal exchange point”</vt:lpstr>
      <vt:lpstr>Logic and timing</vt:lpstr>
      <vt:lpstr>Generic concept, examples of implementation</vt:lpstr>
      <vt:lpstr>Conclusion DAQ Super-FRS- question to you</vt:lpstr>
      <vt:lpstr>Super-FRS DAQ and commissioning needs</vt:lpstr>
      <vt:lpstr>Commissioning – DAQ and detector need and operation</vt:lpstr>
      <vt:lpstr>Magnets – size and constrain</vt:lpstr>
      <vt:lpstr>Complexity due to cryogenics</vt:lpstr>
      <vt:lpstr>Commissioning – detector case</vt:lpstr>
      <vt:lpstr>Beam commissioning</vt:lpstr>
      <vt:lpstr>Beam commissioning - requirement</vt:lpstr>
      <vt:lpstr>Note on commissioning operation</vt:lpstr>
      <vt:lpstr>My 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Pietri, Stephane</dc:creator>
  <cp:lastModifiedBy>Pietri, Stephane</cp:lastModifiedBy>
  <cp:revision>23</cp:revision>
  <dcterms:created xsi:type="dcterms:W3CDTF">2025-11-14T15:03:20Z</dcterms:created>
  <dcterms:modified xsi:type="dcterms:W3CDTF">2025-11-17T07:13:17Z</dcterms:modified>
</cp:coreProperties>
</file>