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</p:sldMasterIdLst>
  <p:notesMasterIdLst>
    <p:notesMasterId r:id="rId34"/>
  </p:notesMasterIdLst>
  <p:handoutMasterIdLst>
    <p:handoutMasterId r:id="rId35"/>
  </p:handoutMasterIdLst>
  <p:sldIdLst>
    <p:sldId id="256" r:id="rId3"/>
    <p:sldId id="257" r:id="rId4"/>
    <p:sldId id="258" r:id="rId5"/>
    <p:sldId id="259" r:id="rId6"/>
    <p:sldId id="265" r:id="rId7"/>
    <p:sldId id="274" r:id="rId8"/>
    <p:sldId id="260" r:id="rId9"/>
    <p:sldId id="269" r:id="rId10"/>
    <p:sldId id="275" r:id="rId11"/>
    <p:sldId id="261" r:id="rId12"/>
    <p:sldId id="267" r:id="rId13"/>
    <p:sldId id="262" r:id="rId14"/>
    <p:sldId id="263" r:id="rId15"/>
    <p:sldId id="271" r:id="rId16"/>
    <p:sldId id="273" r:id="rId17"/>
    <p:sldId id="272" r:id="rId18"/>
    <p:sldId id="268" r:id="rId19"/>
    <p:sldId id="276" r:id="rId20"/>
    <p:sldId id="278" r:id="rId21"/>
    <p:sldId id="270" r:id="rId22"/>
    <p:sldId id="279" r:id="rId23"/>
    <p:sldId id="277" r:id="rId24"/>
    <p:sldId id="356" r:id="rId25"/>
    <p:sldId id="339" r:id="rId26"/>
    <p:sldId id="326" r:id="rId27"/>
    <p:sldId id="355" r:id="rId28"/>
    <p:sldId id="311" r:id="rId29"/>
    <p:sldId id="325" r:id="rId30"/>
    <p:sldId id="293" r:id="rId31"/>
    <p:sldId id="354" r:id="rId32"/>
    <p:sldId id="329" r:id="rId33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FFFFFF"/>
    <a:srgbClr val="333333"/>
    <a:srgbClr val="EAEAEA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46" autoAdjust="0"/>
    <p:restoredTop sz="94655" autoAdjust="0"/>
  </p:normalViewPr>
  <p:slideViewPr>
    <p:cSldViewPr snapToGrid="0" snapToObjects="1">
      <p:cViewPr varScale="1">
        <p:scale>
          <a:sx n="79" d="100"/>
          <a:sy n="79" d="100"/>
        </p:scale>
        <p:origin x="96" y="23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gross\Desktop\Spillglaettung\MDE\Temperaturmessu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ampus.gsi.de\root\up03\kgross\Documents\Spillglaettung\MDE\Temperaturmessung_2025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gross\Desktop\Spillglaettung\MDE\Matlab_Graph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Temperature in °C</c:v>
          </c:tx>
          <c:spPr>
            <a:ln w="0" cap="flat">
              <a:solidFill>
                <a:srgbClr val="FF000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rgbClr val="FF0000"/>
              </a:solidFill>
              <a:ln w="0">
                <a:solidFill>
                  <a:srgbClr val="FF0000"/>
                </a:solidFill>
              </a:ln>
              <a:effectLst/>
            </c:spPr>
          </c:marker>
          <c:xVal>
            <c:numRef>
              <c:f>Tabelle1!$A$2:$A$33</c:f>
              <c:numCache>
                <c:formatCode>h:mm;@</c:formatCode>
                <c:ptCount val="32"/>
                <c:pt idx="0">
                  <c:v>0.27777777777777779</c:v>
                </c:pt>
                <c:pt idx="1">
                  <c:v>0.28541666666666665</c:v>
                </c:pt>
                <c:pt idx="2">
                  <c:v>0.28611111111111115</c:v>
                </c:pt>
                <c:pt idx="3">
                  <c:v>0.28680555555555554</c:v>
                </c:pt>
                <c:pt idx="4">
                  <c:v>0.28750000000000003</c:v>
                </c:pt>
                <c:pt idx="5">
                  <c:v>0.28819444444444448</c:v>
                </c:pt>
                <c:pt idx="6">
                  <c:v>0.28888888888888892</c:v>
                </c:pt>
                <c:pt idx="7">
                  <c:v>0.28958333333333336</c:v>
                </c:pt>
                <c:pt idx="8">
                  <c:v>0.2902777777777778</c:v>
                </c:pt>
                <c:pt idx="9">
                  <c:v>0.29097222222222224</c:v>
                </c:pt>
                <c:pt idx="10">
                  <c:v>0.29166666666666669</c:v>
                </c:pt>
                <c:pt idx="11">
                  <c:v>0.2951388888888889</c:v>
                </c:pt>
                <c:pt idx="12">
                  <c:v>0.2986111111111111</c:v>
                </c:pt>
                <c:pt idx="13">
                  <c:v>0.30208333333333331</c:v>
                </c:pt>
                <c:pt idx="14">
                  <c:v>0.30277777777777776</c:v>
                </c:pt>
                <c:pt idx="15">
                  <c:v>0.30624999999999997</c:v>
                </c:pt>
                <c:pt idx="16">
                  <c:v>0.30694444444444441</c:v>
                </c:pt>
                <c:pt idx="17">
                  <c:v>0.31041666666666667</c:v>
                </c:pt>
                <c:pt idx="18">
                  <c:v>0.31388888888888888</c:v>
                </c:pt>
                <c:pt idx="19">
                  <c:v>0.31736111111111115</c:v>
                </c:pt>
                <c:pt idx="20">
                  <c:v>0.31736111111111115</c:v>
                </c:pt>
                <c:pt idx="21">
                  <c:v>0.32083333333333336</c:v>
                </c:pt>
                <c:pt idx="22">
                  <c:v>0.32430555555555557</c:v>
                </c:pt>
                <c:pt idx="23">
                  <c:v>0.32430555555555557</c:v>
                </c:pt>
                <c:pt idx="24">
                  <c:v>0.32777777777777778</c:v>
                </c:pt>
                <c:pt idx="25">
                  <c:v>0.33124999999999999</c:v>
                </c:pt>
                <c:pt idx="26">
                  <c:v>0.3347222222222222</c:v>
                </c:pt>
                <c:pt idx="27">
                  <c:v>0.3354166666666667</c:v>
                </c:pt>
                <c:pt idx="28">
                  <c:v>0.33888888888888885</c:v>
                </c:pt>
                <c:pt idx="29">
                  <c:v>0.34236111111111112</c:v>
                </c:pt>
                <c:pt idx="30">
                  <c:v>0.34583333333333338</c:v>
                </c:pt>
                <c:pt idx="31">
                  <c:v>0.34583333333333338</c:v>
                </c:pt>
              </c:numCache>
            </c:numRef>
          </c:xVal>
          <c:yVal>
            <c:numRef>
              <c:f>Tabelle1!$C$2:$C$33</c:f>
              <c:numCache>
                <c:formatCode>0.0</c:formatCode>
                <c:ptCount val="32"/>
                <c:pt idx="0">
                  <c:v>22.6</c:v>
                </c:pt>
                <c:pt idx="1">
                  <c:v>22.9</c:v>
                </c:pt>
                <c:pt idx="2">
                  <c:v>23.1</c:v>
                </c:pt>
                <c:pt idx="3">
                  <c:v>23.1</c:v>
                </c:pt>
                <c:pt idx="4">
                  <c:v>23.2</c:v>
                </c:pt>
                <c:pt idx="5">
                  <c:v>23.8</c:v>
                </c:pt>
                <c:pt idx="6">
                  <c:v>24.2</c:v>
                </c:pt>
                <c:pt idx="7">
                  <c:v>24.6</c:v>
                </c:pt>
                <c:pt idx="8">
                  <c:v>24.9</c:v>
                </c:pt>
                <c:pt idx="9">
                  <c:v>25.2</c:v>
                </c:pt>
                <c:pt idx="10">
                  <c:v>25.4</c:v>
                </c:pt>
                <c:pt idx="11">
                  <c:v>26.3</c:v>
                </c:pt>
                <c:pt idx="12">
                  <c:v>27.1</c:v>
                </c:pt>
                <c:pt idx="13">
                  <c:v>27.7</c:v>
                </c:pt>
                <c:pt idx="14">
                  <c:v>28.3</c:v>
                </c:pt>
                <c:pt idx="15">
                  <c:v>30.5</c:v>
                </c:pt>
                <c:pt idx="16">
                  <c:v>30.5</c:v>
                </c:pt>
                <c:pt idx="17">
                  <c:v>31.2</c:v>
                </c:pt>
                <c:pt idx="18">
                  <c:v>32</c:v>
                </c:pt>
                <c:pt idx="19">
                  <c:v>32.6</c:v>
                </c:pt>
                <c:pt idx="20">
                  <c:v>32.5</c:v>
                </c:pt>
                <c:pt idx="21">
                  <c:v>33.5</c:v>
                </c:pt>
                <c:pt idx="22">
                  <c:v>34.1</c:v>
                </c:pt>
                <c:pt idx="23">
                  <c:v>34.200000000000003</c:v>
                </c:pt>
                <c:pt idx="24">
                  <c:v>35.299999999999997</c:v>
                </c:pt>
                <c:pt idx="25">
                  <c:v>36</c:v>
                </c:pt>
                <c:pt idx="26">
                  <c:v>36.4</c:v>
                </c:pt>
                <c:pt idx="27">
                  <c:v>36.5</c:v>
                </c:pt>
                <c:pt idx="28">
                  <c:v>37.299999999999997</c:v>
                </c:pt>
                <c:pt idx="29">
                  <c:v>38</c:v>
                </c:pt>
                <c:pt idx="30">
                  <c:v>38.299999999999997</c:v>
                </c:pt>
                <c:pt idx="31">
                  <c:v>38.4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EEE-4C58-AE0A-1B400E080C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3243608"/>
        <c:axId val="343245904"/>
      </c:scatterChart>
      <c:scatterChart>
        <c:scatterStyle val="smoothMarker"/>
        <c:varyColors val="0"/>
        <c:ser>
          <c:idx val="1"/>
          <c:order val="1"/>
          <c:tx>
            <c:v>Power in W</c:v>
          </c:tx>
          <c:spPr>
            <a:ln w="0" cap="flat">
              <a:solidFill>
                <a:srgbClr val="0070C0"/>
              </a:solidFill>
              <a:bevel/>
            </a:ln>
            <a:effectLst/>
          </c:spPr>
          <c:marker>
            <c:symbol val="circle"/>
            <c:size val="4"/>
            <c:spPr>
              <a:solidFill>
                <a:srgbClr val="0070C0"/>
              </a:solidFill>
              <a:ln w="0">
                <a:solidFill>
                  <a:srgbClr val="0070C0"/>
                </a:solidFill>
              </a:ln>
              <a:effectLst/>
            </c:spPr>
          </c:marker>
          <c:xVal>
            <c:numRef>
              <c:f>Tabelle1!$A$2:$A$33</c:f>
              <c:numCache>
                <c:formatCode>h:mm;@</c:formatCode>
                <c:ptCount val="32"/>
                <c:pt idx="0">
                  <c:v>0.27777777777777779</c:v>
                </c:pt>
                <c:pt idx="1">
                  <c:v>0.28541666666666665</c:v>
                </c:pt>
                <c:pt idx="2">
                  <c:v>0.28611111111111115</c:v>
                </c:pt>
                <c:pt idx="3">
                  <c:v>0.28680555555555554</c:v>
                </c:pt>
                <c:pt idx="4">
                  <c:v>0.28750000000000003</c:v>
                </c:pt>
                <c:pt idx="5">
                  <c:v>0.28819444444444448</c:v>
                </c:pt>
                <c:pt idx="6">
                  <c:v>0.28888888888888892</c:v>
                </c:pt>
                <c:pt idx="7">
                  <c:v>0.28958333333333336</c:v>
                </c:pt>
                <c:pt idx="8">
                  <c:v>0.2902777777777778</c:v>
                </c:pt>
                <c:pt idx="9">
                  <c:v>0.29097222222222224</c:v>
                </c:pt>
                <c:pt idx="10">
                  <c:v>0.29166666666666669</c:v>
                </c:pt>
                <c:pt idx="11">
                  <c:v>0.2951388888888889</c:v>
                </c:pt>
                <c:pt idx="12">
                  <c:v>0.2986111111111111</c:v>
                </c:pt>
                <c:pt idx="13">
                  <c:v>0.30208333333333331</c:v>
                </c:pt>
                <c:pt idx="14">
                  <c:v>0.30277777777777776</c:v>
                </c:pt>
                <c:pt idx="15">
                  <c:v>0.30624999999999997</c:v>
                </c:pt>
                <c:pt idx="16">
                  <c:v>0.30694444444444441</c:v>
                </c:pt>
                <c:pt idx="17">
                  <c:v>0.31041666666666667</c:v>
                </c:pt>
                <c:pt idx="18">
                  <c:v>0.31388888888888888</c:v>
                </c:pt>
                <c:pt idx="19">
                  <c:v>0.31736111111111115</c:v>
                </c:pt>
                <c:pt idx="20">
                  <c:v>0.31736111111111115</c:v>
                </c:pt>
                <c:pt idx="21">
                  <c:v>0.32083333333333336</c:v>
                </c:pt>
                <c:pt idx="22">
                  <c:v>0.32430555555555557</c:v>
                </c:pt>
                <c:pt idx="23">
                  <c:v>0.32430555555555557</c:v>
                </c:pt>
                <c:pt idx="24">
                  <c:v>0.32777777777777778</c:v>
                </c:pt>
                <c:pt idx="25">
                  <c:v>0.33124999999999999</c:v>
                </c:pt>
                <c:pt idx="26">
                  <c:v>0.3347222222222222</c:v>
                </c:pt>
                <c:pt idx="27">
                  <c:v>0.3354166666666667</c:v>
                </c:pt>
                <c:pt idx="28">
                  <c:v>0.33888888888888885</c:v>
                </c:pt>
                <c:pt idx="29">
                  <c:v>0.34236111111111112</c:v>
                </c:pt>
                <c:pt idx="30">
                  <c:v>0.34583333333333338</c:v>
                </c:pt>
                <c:pt idx="31">
                  <c:v>0.34583333333333338</c:v>
                </c:pt>
              </c:numCache>
            </c:numRef>
          </c:xVal>
          <c:yVal>
            <c:numRef>
              <c:f>Tabelle1!$D$2:$D$33</c:f>
              <c:numCache>
                <c:formatCode>General</c:formatCode>
                <c:ptCount val="32"/>
                <c:pt idx="0">
                  <c:v>0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58</c:v>
                </c:pt>
                <c:pt idx="6">
                  <c:v>58</c:v>
                </c:pt>
                <c:pt idx="7">
                  <c:v>58</c:v>
                </c:pt>
                <c:pt idx="8">
                  <c:v>58</c:v>
                </c:pt>
                <c:pt idx="9">
                  <c:v>58</c:v>
                </c:pt>
                <c:pt idx="10">
                  <c:v>47</c:v>
                </c:pt>
                <c:pt idx="11">
                  <c:v>44</c:v>
                </c:pt>
                <c:pt idx="12">
                  <c:v>41</c:v>
                </c:pt>
                <c:pt idx="13">
                  <c:v>38</c:v>
                </c:pt>
                <c:pt idx="14">
                  <c:v>93</c:v>
                </c:pt>
                <c:pt idx="15">
                  <c:v>93</c:v>
                </c:pt>
                <c:pt idx="16">
                  <c:v>43</c:v>
                </c:pt>
                <c:pt idx="17">
                  <c:v>63</c:v>
                </c:pt>
                <c:pt idx="18">
                  <c:v>62</c:v>
                </c:pt>
                <c:pt idx="19">
                  <c:v>59</c:v>
                </c:pt>
                <c:pt idx="20">
                  <c:v>68</c:v>
                </c:pt>
                <c:pt idx="21">
                  <c:v>66</c:v>
                </c:pt>
                <c:pt idx="22">
                  <c:v>66</c:v>
                </c:pt>
                <c:pt idx="23">
                  <c:v>78</c:v>
                </c:pt>
                <c:pt idx="24">
                  <c:v>74</c:v>
                </c:pt>
                <c:pt idx="25">
                  <c:v>74</c:v>
                </c:pt>
                <c:pt idx="26">
                  <c:v>71</c:v>
                </c:pt>
                <c:pt idx="27">
                  <c:v>79</c:v>
                </c:pt>
                <c:pt idx="28">
                  <c:v>76</c:v>
                </c:pt>
                <c:pt idx="29">
                  <c:v>76</c:v>
                </c:pt>
                <c:pt idx="30">
                  <c:v>74</c:v>
                </c:pt>
                <c:pt idx="31">
                  <c:v>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EEE-4C58-AE0A-1B400E080C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143688"/>
        <c:axId val="466129256"/>
      </c:scatterChart>
      <c:valAx>
        <c:axId val="343243608"/>
        <c:scaling>
          <c:orientation val="minMax"/>
          <c:min val="0.2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43245904"/>
        <c:crosses val="autoZero"/>
        <c:crossBetween val="midCat"/>
      </c:valAx>
      <c:valAx>
        <c:axId val="343245904"/>
        <c:scaling>
          <c:orientation val="minMax"/>
          <c:max val="4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rgbClr val="FF0000"/>
                    </a:solidFill>
                  </a:rPr>
                  <a:t>temperature in °C</a:t>
                </a:r>
              </a:p>
            </c:rich>
          </c:tx>
          <c:layout>
            <c:manualLayout>
              <c:xMode val="edge"/>
              <c:yMode val="edge"/>
              <c:x val="3.3831452183028209E-2"/>
              <c:y val="0.1189970747048689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43243608"/>
        <c:crosses val="autoZero"/>
        <c:crossBetween val="midCat"/>
      </c:valAx>
      <c:valAx>
        <c:axId val="466129256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 b="0" i="0">
                    <a:solidFill>
                      <a:srgbClr val="0070C0"/>
                    </a:solidFill>
                    <a:latin typeface="+mn-lt"/>
                  </a:rPr>
                  <a:t>power in W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66143688"/>
        <c:crosses val="max"/>
        <c:crossBetween val="midCat"/>
      </c:valAx>
      <c:valAx>
        <c:axId val="466143688"/>
        <c:scaling>
          <c:orientation val="minMax"/>
        </c:scaling>
        <c:delete val="1"/>
        <c:axPos val="b"/>
        <c:numFmt formatCode="h:mm;@" sourceLinked="1"/>
        <c:majorTickMark val="out"/>
        <c:minorTickMark val="none"/>
        <c:tickLblPos val="nextTo"/>
        <c:crossAx val="46612925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Temperature in °C</c:v>
          </c:tx>
          <c:spPr>
            <a:ln w="19050" cap="flat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Tabelle1!$A$2:$A$85</c:f>
              <c:numCache>
                <c:formatCode>h:mm;@</c:formatCode>
                <c:ptCount val="84"/>
                <c:pt idx="0">
                  <c:v>0.33194444444444443</c:v>
                </c:pt>
                <c:pt idx="1">
                  <c:v>0.33437499999999998</c:v>
                </c:pt>
                <c:pt idx="2">
                  <c:v>0.33726851851851852</c:v>
                </c:pt>
                <c:pt idx="3">
                  <c:v>0.33865740740740741</c:v>
                </c:pt>
                <c:pt idx="4">
                  <c:v>0.33912037037037035</c:v>
                </c:pt>
                <c:pt idx="5">
                  <c:v>0.34027777777777779</c:v>
                </c:pt>
                <c:pt idx="6">
                  <c:v>0.34166666666666667</c:v>
                </c:pt>
                <c:pt idx="7">
                  <c:v>0.34236111111111112</c:v>
                </c:pt>
                <c:pt idx="8">
                  <c:v>0.34375</c:v>
                </c:pt>
                <c:pt idx="9">
                  <c:v>0.34479166666666666</c:v>
                </c:pt>
                <c:pt idx="10">
                  <c:v>0.3454861111111111</c:v>
                </c:pt>
                <c:pt idx="11">
                  <c:v>0.34652777777777777</c:v>
                </c:pt>
                <c:pt idx="12">
                  <c:v>0.34722222222222221</c:v>
                </c:pt>
                <c:pt idx="13">
                  <c:v>0.34791666666666665</c:v>
                </c:pt>
                <c:pt idx="14">
                  <c:v>0.34861111111111109</c:v>
                </c:pt>
                <c:pt idx="15">
                  <c:v>0.34930555555555554</c:v>
                </c:pt>
                <c:pt idx="16">
                  <c:v>0.35</c:v>
                </c:pt>
                <c:pt idx="17">
                  <c:v>0.35069444444444442</c:v>
                </c:pt>
                <c:pt idx="18">
                  <c:v>0.35138888888888886</c:v>
                </c:pt>
                <c:pt idx="19">
                  <c:v>0.35208333333333336</c:v>
                </c:pt>
                <c:pt idx="20">
                  <c:v>0.3527777777777778</c:v>
                </c:pt>
                <c:pt idx="21">
                  <c:v>0.35347222222222224</c:v>
                </c:pt>
                <c:pt idx="22">
                  <c:v>0.35416666666666669</c:v>
                </c:pt>
                <c:pt idx="23">
                  <c:v>0.35555555555555557</c:v>
                </c:pt>
                <c:pt idx="24">
                  <c:v>0.35625000000000001</c:v>
                </c:pt>
                <c:pt idx="25">
                  <c:v>0.35694444444444445</c:v>
                </c:pt>
                <c:pt idx="26">
                  <c:v>0.3576388888888889</c:v>
                </c:pt>
                <c:pt idx="27">
                  <c:v>0.35833333333333334</c:v>
                </c:pt>
                <c:pt idx="28">
                  <c:v>0.35972222222222222</c:v>
                </c:pt>
                <c:pt idx="29">
                  <c:v>0.3611111111111111</c:v>
                </c:pt>
                <c:pt idx="30">
                  <c:v>0.36180555555555555</c:v>
                </c:pt>
                <c:pt idx="31">
                  <c:v>0.36249999999999999</c:v>
                </c:pt>
                <c:pt idx="32">
                  <c:v>0.36319444444444443</c:v>
                </c:pt>
                <c:pt idx="33">
                  <c:v>0.36388888888888887</c:v>
                </c:pt>
                <c:pt idx="34">
                  <c:v>0.36458333333333331</c:v>
                </c:pt>
                <c:pt idx="35">
                  <c:v>0.36527777777777776</c:v>
                </c:pt>
                <c:pt idx="36">
                  <c:v>0.3659722222222222</c:v>
                </c:pt>
                <c:pt idx="37">
                  <c:v>0.36666666666666664</c:v>
                </c:pt>
                <c:pt idx="38">
                  <c:v>0.36805555555555558</c:v>
                </c:pt>
                <c:pt idx="39">
                  <c:v>0.36875000000000002</c:v>
                </c:pt>
                <c:pt idx="40">
                  <c:v>0.36944444444444446</c:v>
                </c:pt>
                <c:pt idx="41">
                  <c:v>0.37013888888888891</c:v>
                </c:pt>
                <c:pt idx="42">
                  <c:v>0.37083333333333335</c:v>
                </c:pt>
                <c:pt idx="43">
                  <c:v>0.37152777777777779</c:v>
                </c:pt>
                <c:pt idx="44">
                  <c:v>0.37222222222222223</c:v>
                </c:pt>
                <c:pt idx="45">
                  <c:v>0.37291666666666667</c:v>
                </c:pt>
                <c:pt idx="46">
                  <c:v>0.37361111111111112</c:v>
                </c:pt>
                <c:pt idx="47">
                  <c:v>0.37430555555555556</c:v>
                </c:pt>
                <c:pt idx="48">
                  <c:v>0.375</c:v>
                </c:pt>
                <c:pt idx="49">
                  <c:v>0.37638888888888888</c:v>
                </c:pt>
                <c:pt idx="50">
                  <c:v>0.37777777777777777</c:v>
                </c:pt>
                <c:pt idx="51">
                  <c:v>0.37847222222222221</c:v>
                </c:pt>
                <c:pt idx="52">
                  <c:v>0.37986111111111109</c:v>
                </c:pt>
                <c:pt idx="53">
                  <c:v>0.38055555555555554</c:v>
                </c:pt>
                <c:pt idx="54">
                  <c:v>0.38194444444444442</c:v>
                </c:pt>
                <c:pt idx="55">
                  <c:v>0.38263888888888886</c:v>
                </c:pt>
                <c:pt idx="56">
                  <c:v>0.38333333333333336</c:v>
                </c:pt>
                <c:pt idx="57">
                  <c:v>0.38472222222222224</c:v>
                </c:pt>
                <c:pt idx="58">
                  <c:v>0.38541666666666669</c:v>
                </c:pt>
                <c:pt idx="59">
                  <c:v>0.38680555555555557</c:v>
                </c:pt>
                <c:pt idx="60">
                  <c:v>0.38819444444444445</c:v>
                </c:pt>
                <c:pt idx="61">
                  <c:v>0.3888888888888889</c:v>
                </c:pt>
                <c:pt idx="62">
                  <c:v>0.38958333333333334</c:v>
                </c:pt>
                <c:pt idx="63">
                  <c:v>0.39097222222222222</c:v>
                </c:pt>
                <c:pt idx="64">
                  <c:v>0.3923611111111111</c:v>
                </c:pt>
                <c:pt idx="65">
                  <c:v>0.39374999999999999</c:v>
                </c:pt>
                <c:pt idx="66">
                  <c:v>0.39513888888888887</c:v>
                </c:pt>
                <c:pt idx="67">
                  <c:v>0.39583333333333331</c:v>
                </c:pt>
                <c:pt idx="68">
                  <c:v>0.3972222222222222</c:v>
                </c:pt>
                <c:pt idx="69">
                  <c:v>0.39861111111111114</c:v>
                </c:pt>
                <c:pt idx="70">
                  <c:v>0.39930555555555558</c:v>
                </c:pt>
                <c:pt idx="71">
                  <c:v>0.4</c:v>
                </c:pt>
                <c:pt idx="72">
                  <c:v>0.40138888888888891</c:v>
                </c:pt>
                <c:pt idx="73">
                  <c:v>0.40277777777777779</c:v>
                </c:pt>
                <c:pt idx="74">
                  <c:v>0.40347222222222223</c:v>
                </c:pt>
                <c:pt idx="75">
                  <c:v>0.40555555555555556</c:v>
                </c:pt>
                <c:pt idx="76">
                  <c:v>0.40694444444444444</c:v>
                </c:pt>
                <c:pt idx="77">
                  <c:v>0.40833333333333333</c:v>
                </c:pt>
                <c:pt idx="78">
                  <c:v>0.40902777777777777</c:v>
                </c:pt>
                <c:pt idx="79">
                  <c:v>0.40972222222222221</c:v>
                </c:pt>
                <c:pt idx="80">
                  <c:v>0.41006944444444443</c:v>
                </c:pt>
                <c:pt idx="81">
                  <c:v>0.41111111111111109</c:v>
                </c:pt>
                <c:pt idx="82">
                  <c:v>0.41249999999999998</c:v>
                </c:pt>
                <c:pt idx="83">
                  <c:v>0.41319444444444442</c:v>
                </c:pt>
              </c:numCache>
            </c:numRef>
          </c:xVal>
          <c:yVal>
            <c:numRef>
              <c:f>Tabelle1!$C$2:$C$85</c:f>
              <c:numCache>
                <c:formatCode>0.0</c:formatCode>
                <c:ptCount val="84"/>
                <c:pt idx="0">
                  <c:v>22.8</c:v>
                </c:pt>
                <c:pt idx="1">
                  <c:v>22.8</c:v>
                </c:pt>
                <c:pt idx="2">
                  <c:v>22.8</c:v>
                </c:pt>
                <c:pt idx="3">
                  <c:v>22.9</c:v>
                </c:pt>
                <c:pt idx="4">
                  <c:v>23</c:v>
                </c:pt>
                <c:pt idx="5">
                  <c:v>23.1</c:v>
                </c:pt>
                <c:pt idx="6">
                  <c:v>23.7</c:v>
                </c:pt>
                <c:pt idx="7">
                  <c:v>23.9</c:v>
                </c:pt>
                <c:pt idx="8">
                  <c:v>24.3</c:v>
                </c:pt>
                <c:pt idx="9">
                  <c:v>24.4</c:v>
                </c:pt>
                <c:pt idx="10">
                  <c:v>24.7</c:v>
                </c:pt>
                <c:pt idx="11">
                  <c:v>24.9</c:v>
                </c:pt>
                <c:pt idx="12">
                  <c:v>25.1</c:v>
                </c:pt>
                <c:pt idx="13">
                  <c:v>25.2</c:v>
                </c:pt>
                <c:pt idx="14">
                  <c:v>25.4</c:v>
                </c:pt>
                <c:pt idx="15">
                  <c:v>25.6</c:v>
                </c:pt>
                <c:pt idx="16">
                  <c:v>25.7</c:v>
                </c:pt>
                <c:pt idx="17">
                  <c:v>25.8</c:v>
                </c:pt>
                <c:pt idx="18">
                  <c:v>26</c:v>
                </c:pt>
                <c:pt idx="19">
                  <c:v>26.2</c:v>
                </c:pt>
                <c:pt idx="20">
                  <c:v>26.4</c:v>
                </c:pt>
                <c:pt idx="21">
                  <c:v>26.5</c:v>
                </c:pt>
                <c:pt idx="22">
                  <c:v>26.7</c:v>
                </c:pt>
                <c:pt idx="23">
                  <c:v>27.2</c:v>
                </c:pt>
                <c:pt idx="24">
                  <c:v>27.3</c:v>
                </c:pt>
                <c:pt idx="25">
                  <c:v>27.3</c:v>
                </c:pt>
                <c:pt idx="26">
                  <c:v>27.5</c:v>
                </c:pt>
                <c:pt idx="27">
                  <c:v>27.7</c:v>
                </c:pt>
                <c:pt idx="28">
                  <c:v>28</c:v>
                </c:pt>
                <c:pt idx="29">
                  <c:v>28.1</c:v>
                </c:pt>
                <c:pt idx="30">
                  <c:v>28.3</c:v>
                </c:pt>
                <c:pt idx="31">
                  <c:v>28.5</c:v>
                </c:pt>
                <c:pt idx="32">
                  <c:v>28.7</c:v>
                </c:pt>
                <c:pt idx="33">
                  <c:v>28.8</c:v>
                </c:pt>
                <c:pt idx="34">
                  <c:v>28.9</c:v>
                </c:pt>
                <c:pt idx="35">
                  <c:v>29.1</c:v>
                </c:pt>
                <c:pt idx="36">
                  <c:v>29.3</c:v>
                </c:pt>
                <c:pt idx="37">
                  <c:v>29.4</c:v>
                </c:pt>
                <c:pt idx="38">
                  <c:v>29.7</c:v>
                </c:pt>
                <c:pt idx="39">
                  <c:v>29.8</c:v>
                </c:pt>
                <c:pt idx="40">
                  <c:v>30</c:v>
                </c:pt>
                <c:pt idx="41">
                  <c:v>30.1</c:v>
                </c:pt>
                <c:pt idx="42">
                  <c:v>30.2</c:v>
                </c:pt>
                <c:pt idx="43">
                  <c:v>30.2</c:v>
                </c:pt>
                <c:pt idx="44">
                  <c:v>30.4</c:v>
                </c:pt>
                <c:pt idx="45">
                  <c:v>30.5</c:v>
                </c:pt>
                <c:pt idx="46">
                  <c:v>30.6</c:v>
                </c:pt>
                <c:pt idx="47">
                  <c:v>30.8</c:v>
                </c:pt>
                <c:pt idx="48">
                  <c:v>31</c:v>
                </c:pt>
                <c:pt idx="49">
                  <c:v>31.2</c:v>
                </c:pt>
                <c:pt idx="50">
                  <c:v>31.6</c:v>
                </c:pt>
                <c:pt idx="51">
                  <c:v>31.7</c:v>
                </c:pt>
                <c:pt idx="52">
                  <c:v>32.1</c:v>
                </c:pt>
                <c:pt idx="53">
                  <c:v>32.299999999999997</c:v>
                </c:pt>
                <c:pt idx="54">
                  <c:v>32.4</c:v>
                </c:pt>
                <c:pt idx="55">
                  <c:v>32.6</c:v>
                </c:pt>
                <c:pt idx="56">
                  <c:v>32.799999999999997</c:v>
                </c:pt>
                <c:pt idx="57">
                  <c:v>33</c:v>
                </c:pt>
                <c:pt idx="58">
                  <c:v>33.299999999999997</c:v>
                </c:pt>
                <c:pt idx="59">
                  <c:v>33.6</c:v>
                </c:pt>
                <c:pt idx="60">
                  <c:v>33.9</c:v>
                </c:pt>
                <c:pt idx="61">
                  <c:v>34</c:v>
                </c:pt>
                <c:pt idx="62">
                  <c:v>34.200000000000003</c:v>
                </c:pt>
                <c:pt idx="63">
                  <c:v>34.4</c:v>
                </c:pt>
                <c:pt idx="64">
                  <c:v>34.799999999999997</c:v>
                </c:pt>
                <c:pt idx="65">
                  <c:v>35.1</c:v>
                </c:pt>
                <c:pt idx="66">
                  <c:v>35.4</c:v>
                </c:pt>
                <c:pt idx="67">
                  <c:v>35.5</c:v>
                </c:pt>
                <c:pt idx="68">
                  <c:v>35.799999999999997</c:v>
                </c:pt>
                <c:pt idx="69">
                  <c:v>36</c:v>
                </c:pt>
                <c:pt idx="70">
                  <c:v>36.1</c:v>
                </c:pt>
                <c:pt idx="71">
                  <c:v>36.299999999999997</c:v>
                </c:pt>
                <c:pt idx="72">
                  <c:v>36.6</c:v>
                </c:pt>
                <c:pt idx="73">
                  <c:v>36.799999999999997</c:v>
                </c:pt>
                <c:pt idx="74">
                  <c:v>37</c:v>
                </c:pt>
                <c:pt idx="75">
                  <c:v>37.4</c:v>
                </c:pt>
                <c:pt idx="76">
                  <c:v>37.700000000000003</c:v>
                </c:pt>
                <c:pt idx="77">
                  <c:v>37.6</c:v>
                </c:pt>
                <c:pt idx="78">
                  <c:v>37.799999999999997</c:v>
                </c:pt>
                <c:pt idx="79">
                  <c:v>37.9</c:v>
                </c:pt>
                <c:pt idx="80">
                  <c:v>37.700000000000003</c:v>
                </c:pt>
                <c:pt idx="81">
                  <c:v>37.299999999999997</c:v>
                </c:pt>
                <c:pt idx="82">
                  <c:v>37.1</c:v>
                </c:pt>
                <c:pt idx="83">
                  <c:v>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6B-4E15-98AD-0D560176A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3243608"/>
        <c:axId val="343245904"/>
      </c:scatterChart>
      <c:scatterChart>
        <c:scatterStyle val="smoothMarker"/>
        <c:varyColors val="0"/>
        <c:ser>
          <c:idx val="1"/>
          <c:order val="1"/>
          <c:tx>
            <c:v>Power in W</c:v>
          </c:tx>
          <c:spPr>
            <a:ln w="19050" cap="flat">
              <a:solidFill>
                <a:srgbClr val="0070C0"/>
              </a:solidFill>
              <a:bevel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Tabelle1!$A$2:$A$85</c:f>
              <c:numCache>
                <c:formatCode>h:mm;@</c:formatCode>
                <c:ptCount val="84"/>
                <c:pt idx="0">
                  <c:v>0.33194444444444443</c:v>
                </c:pt>
                <c:pt idx="1">
                  <c:v>0.33437499999999998</c:v>
                </c:pt>
                <c:pt idx="2">
                  <c:v>0.33726851851851852</c:v>
                </c:pt>
                <c:pt idx="3">
                  <c:v>0.33865740740740741</c:v>
                </c:pt>
                <c:pt idx="4">
                  <c:v>0.33912037037037035</c:v>
                </c:pt>
                <c:pt idx="5">
                  <c:v>0.34027777777777779</c:v>
                </c:pt>
                <c:pt idx="6">
                  <c:v>0.34166666666666667</c:v>
                </c:pt>
                <c:pt idx="7">
                  <c:v>0.34236111111111112</c:v>
                </c:pt>
                <c:pt idx="8">
                  <c:v>0.34375</c:v>
                </c:pt>
                <c:pt idx="9">
                  <c:v>0.34479166666666666</c:v>
                </c:pt>
                <c:pt idx="10">
                  <c:v>0.3454861111111111</c:v>
                </c:pt>
                <c:pt idx="11">
                  <c:v>0.34652777777777777</c:v>
                </c:pt>
                <c:pt idx="12">
                  <c:v>0.34722222222222221</c:v>
                </c:pt>
                <c:pt idx="13">
                  <c:v>0.34791666666666665</c:v>
                </c:pt>
                <c:pt idx="14">
                  <c:v>0.34861111111111109</c:v>
                </c:pt>
                <c:pt idx="15">
                  <c:v>0.34930555555555554</c:v>
                </c:pt>
                <c:pt idx="16">
                  <c:v>0.35</c:v>
                </c:pt>
                <c:pt idx="17">
                  <c:v>0.35069444444444442</c:v>
                </c:pt>
                <c:pt idx="18">
                  <c:v>0.35138888888888886</c:v>
                </c:pt>
                <c:pt idx="19">
                  <c:v>0.35208333333333336</c:v>
                </c:pt>
                <c:pt idx="20">
                  <c:v>0.3527777777777778</c:v>
                </c:pt>
                <c:pt idx="21">
                  <c:v>0.35347222222222224</c:v>
                </c:pt>
                <c:pt idx="22">
                  <c:v>0.35416666666666669</c:v>
                </c:pt>
                <c:pt idx="23">
                  <c:v>0.35555555555555557</c:v>
                </c:pt>
                <c:pt idx="24">
                  <c:v>0.35625000000000001</c:v>
                </c:pt>
                <c:pt idx="25">
                  <c:v>0.35694444444444445</c:v>
                </c:pt>
                <c:pt idx="26">
                  <c:v>0.3576388888888889</c:v>
                </c:pt>
                <c:pt idx="27">
                  <c:v>0.35833333333333334</c:v>
                </c:pt>
                <c:pt idx="28">
                  <c:v>0.35972222222222222</c:v>
                </c:pt>
                <c:pt idx="29">
                  <c:v>0.3611111111111111</c:v>
                </c:pt>
                <c:pt idx="30">
                  <c:v>0.36180555555555555</c:v>
                </c:pt>
                <c:pt idx="31">
                  <c:v>0.36249999999999999</c:v>
                </c:pt>
                <c:pt idx="32">
                  <c:v>0.36319444444444443</c:v>
                </c:pt>
                <c:pt idx="33">
                  <c:v>0.36388888888888887</c:v>
                </c:pt>
                <c:pt idx="34">
                  <c:v>0.36458333333333331</c:v>
                </c:pt>
                <c:pt idx="35">
                  <c:v>0.36527777777777776</c:v>
                </c:pt>
                <c:pt idx="36">
                  <c:v>0.3659722222222222</c:v>
                </c:pt>
                <c:pt idx="37">
                  <c:v>0.36666666666666664</c:v>
                </c:pt>
                <c:pt idx="38">
                  <c:v>0.36805555555555558</c:v>
                </c:pt>
                <c:pt idx="39">
                  <c:v>0.36875000000000002</c:v>
                </c:pt>
                <c:pt idx="40">
                  <c:v>0.36944444444444446</c:v>
                </c:pt>
                <c:pt idx="41">
                  <c:v>0.37013888888888891</c:v>
                </c:pt>
                <c:pt idx="42">
                  <c:v>0.37083333333333335</c:v>
                </c:pt>
                <c:pt idx="43">
                  <c:v>0.37152777777777779</c:v>
                </c:pt>
                <c:pt idx="44">
                  <c:v>0.37222222222222223</c:v>
                </c:pt>
                <c:pt idx="45">
                  <c:v>0.37291666666666667</c:v>
                </c:pt>
                <c:pt idx="46">
                  <c:v>0.37361111111111112</c:v>
                </c:pt>
                <c:pt idx="47">
                  <c:v>0.37430555555555556</c:v>
                </c:pt>
                <c:pt idx="48">
                  <c:v>0.375</c:v>
                </c:pt>
                <c:pt idx="49">
                  <c:v>0.37638888888888888</c:v>
                </c:pt>
                <c:pt idx="50">
                  <c:v>0.37777777777777777</c:v>
                </c:pt>
                <c:pt idx="51">
                  <c:v>0.37847222222222221</c:v>
                </c:pt>
                <c:pt idx="52">
                  <c:v>0.37986111111111109</c:v>
                </c:pt>
                <c:pt idx="53">
                  <c:v>0.38055555555555554</c:v>
                </c:pt>
                <c:pt idx="54">
                  <c:v>0.38194444444444442</c:v>
                </c:pt>
                <c:pt idx="55">
                  <c:v>0.38263888888888886</c:v>
                </c:pt>
                <c:pt idx="56">
                  <c:v>0.38333333333333336</c:v>
                </c:pt>
                <c:pt idx="57">
                  <c:v>0.38472222222222224</c:v>
                </c:pt>
                <c:pt idx="58">
                  <c:v>0.38541666666666669</c:v>
                </c:pt>
                <c:pt idx="59">
                  <c:v>0.38680555555555557</c:v>
                </c:pt>
                <c:pt idx="60">
                  <c:v>0.38819444444444445</c:v>
                </c:pt>
                <c:pt idx="61">
                  <c:v>0.3888888888888889</c:v>
                </c:pt>
                <c:pt idx="62">
                  <c:v>0.38958333333333334</c:v>
                </c:pt>
                <c:pt idx="63">
                  <c:v>0.39097222222222222</c:v>
                </c:pt>
                <c:pt idx="64">
                  <c:v>0.3923611111111111</c:v>
                </c:pt>
                <c:pt idx="65">
                  <c:v>0.39374999999999999</c:v>
                </c:pt>
                <c:pt idx="66">
                  <c:v>0.39513888888888887</c:v>
                </c:pt>
                <c:pt idx="67">
                  <c:v>0.39583333333333331</c:v>
                </c:pt>
                <c:pt idx="68">
                  <c:v>0.3972222222222222</c:v>
                </c:pt>
                <c:pt idx="69">
                  <c:v>0.39861111111111114</c:v>
                </c:pt>
                <c:pt idx="70">
                  <c:v>0.39930555555555558</c:v>
                </c:pt>
                <c:pt idx="71">
                  <c:v>0.4</c:v>
                </c:pt>
                <c:pt idx="72">
                  <c:v>0.40138888888888891</c:v>
                </c:pt>
                <c:pt idx="73">
                  <c:v>0.40277777777777779</c:v>
                </c:pt>
                <c:pt idx="74">
                  <c:v>0.40347222222222223</c:v>
                </c:pt>
                <c:pt idx="75">
                  <c:v>0.40555555555555556</c:v>
                </c:pt>
                <c:pt idx="76">
                  <c:v>0.40694444444444444</c:v>
                </c:pt>
                <c:pt idx="77">
                  <c:v>0.40833333333333333</c:v>
                </c:pt>
                <c:pt idx="78">
                  <c:v>0.40902777777777777</c:v>
                </c:pt>
                <c:pt idx="79">
                  <c:v>0.40972222222222221</c:v>
                </c:pt>
                <c:pt idx="80">
                  <c:v>0.41006944444444443</c:v>
                </c:pt>
                <c:pt idx="81">
                  <c:v>0.41111111111111109</c:v>
                </c:pt>
                <c:pt idx="82">
                  <c:v>0.41249999999999998</c:v>
                </c:pt>
                <c:pt idx="83">
                  <c:v>0.41319444444444442</c:v>
                </c:pt>
              </c:numCache>
            </c:numRef>
          </c:xVal>
          <c:yVal>
            <c:numRef>
              <c:f>Tabelle1!$D$2:$D$85</c:f>
              <c:numCache>
                <c:formatCode>General</c:formatCode>
                <c:ptCount val="84"/>
                <c:pt idx="0">
                  <c:v>1</c:v>
                </c:pt>
                <c:pt idx="1">
                  <c:v>2</c:v>
                </c:pt>
                <c:pt idx="2">
                  <c:v>6</c:v>
                </c:pt>
                <c:pt idx="3">
                  <c:v>10</c:v>
                </c:pt>
                <c:pt idx="4">
                  <c:v>15</c:v>
                </c:pt>
                <c:pt idx="5">
                  <c:v>25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  <c:pt idx="9">
                  <c:v>35</c:v>
                </c:pt>
                <c:pt idx="10">
                  <c:v>38</c:v>
                </c:pt>
                <c:pt idx="11">
                  <c:v>42</c:v>
                </c:pt>
                <c:pt idx="12">
                  <c:v>42</c:v>
                </c:pt>
                <c:pt idx="13">
                  <c:v>42</c:v>
                </c:pt>
                <c:pt idx="14">
                  <c:v>42</c:v>
                </c:pt>
                <c:pt idx="15">
                  <c:v>42</c:v>
                </c:pt>
                <c:pt idx="16">
                  <c:v>42</c:v>
                </c:pt>
                <c:pt idx="17">
                  <c:v>42</c:v>
                </c:pt>
                <c:pt idx="18">
                  <c:v>45</c:v>
                </c:pt>
                <c:pt idx="19">
                  <c:v>45</c:v>
                </c:pt>
                <c:pt idx="20">
                  <c:v>45</c:v>
                </c:pt>
                <c:pt idx="21">
                  <c:v>45</c:v>
                </c:pt>
                <c:pt idx="22">
                  <c:v>45</c:v>
                </c:pt>
                <c:pt idx="23">
                  <c:v>45</c:v>
                </c:pt>
                <c:pt idx="24">
                  <c:v>45</c:v>
                </c:pt>
                <c:pt idx="25">
                  <c:v>45</c:v>
                </c:pt>
                <c:pt idx="26">
                  <c:v>48</c:v>
                </c:pt>
                <c:pt idx="27">
                  <c:v>48</c:v>
                </c:pt>
                <c:pt idx="28">
                  <c:v>48</c:v>
                </c:pt>
                <c:pt idx="29">
                  <c:v>48</c:v>
                </c:pt>
                <c:pt idx="30">
                  <c:v>51</c:v>
                </c:pt>
                <c:pt idx="31">
                  <c:v>51</c:v>
                </c:pt>
                <c:pt idx="32">
                  <c:v>51</c:v>
                </c:pt>
                <c:pt idx="33">
                  <c:v>51</c:v>
                </c:pt>
                <c:pt idx="34">
                  <c:v>55</c:v>
                </c:pt>
                <c:pt idx="35">
                  <c:v>55</c:v>
                </c:pt>
                <c:pt idx="36">
                  <c:v>55</c:v>
                </c:pt>
                <c:pt idx="37">
                  <c:v>55</c:v>
                </c:pt>
                <c:pt idx="38">
                  <c:v>55</c:v>
                </c:pt>
                <c:pt idx="39">
                  <c:v>55</c:v>
                </c:pt>
                <c:pt idx="40">
                  <c:v>55</c:v>
                </c:pt>
                <c:pt idx="41">
                  <c:v>55</c:v>
                </c:pt>
                <c:pt idx="42">
                  <c:v>55</c:v>
                </c:pt>
                <c:pt idx="43">
                  <c:v>58</c:v>
                </c:pt>
                <c:pt idx="44">
                  <c:v>58</c:v>
                </c:pt>
                <c:pt idx="45">
                  <c:v>58</c:v>
                </c:pt>
                <c:pt idx="46">
                  <c:v>62</c:v>
                </c:pt>
                <c:pt idx="47">
                  <c:v>62</c:v>
                </c:pt>
                <c:pt idx="48">
                  <c:v>62</c:v>
                </c:pt>
                <c:pt idx="49">
                  <c:v>66</c:v>
                </c:pt>
                <c:pt idx="50">
                  <c:v>66</c:v>
                </c:pt>
                <c:pt idx="51">
                  <c:v>66</c:v>
                </c:pt>
                <c:pt idx="52">
                  <c:v>66</c:v>
                </c:pt>
                <c:pt idx="53">
                  <c:v>66</c:v>
                </c:pt>
                <c:pt idx="54">
                  <c:v>69</c:v>
                </c:pt>
                <c:pt idx="55">
                  <c:v>69</c:v>
                </c:pt>
                <c:pt idx="56">
                  <c:v>69</c:v>
                </c:pt>
                <c:pt idx="57">
                  <c:v>69</c:v>
                </c:pt>
                <c:pt idx="58">
                  <c:v>72</c:v>
                </c:pt>
                <c:pt idx="59">
                  <c:v>72</c:v>
                </c:pt>
                <c:pt idx="60">
                  <c:v>72</c:v>
                </c:pt>
                <c:pt idx="61">
                  <c:v>72</c:v>
                </c:pt>
                <c:pt idx="62">
                  <c:v>76</c:v>
                </c:pt>
                <c:pt idx="63">
                  <c:v>76</c:v>
                </c:pt>
                <c:pt idx="64">
                  <c:v>76</c:v>
                </c:pt>
                <c:pt idx="65">
                  <c:v>76</c:v>
                </c:pt>
                <c:pt idx="66">
                  <c:v>76</c:v>
                </c:pt>
                <c:pt idx="67">
                  <c:v>79</c:v>
                </c:pt>
                <c:pt idx="68">
                  <c:v>81</c:v>
                </c:pt>
                <c:pt idx="69">
                  <c:v>81</c:v>
                </c:pt>
                <c:pt idx="70">
                  <c:v>85</c:v>
                </c:pt>
                <c:pt idx="71">
                  <c:v>85</c:v>
                </c:pt>
                <c:pt idx="72">
                  <c:v>85</c:v>
                </c:pt>
                <c:pt idx="73">
                  <c:v>91</c:v>
                </c:pt>
                <c:pt idx="74">
                  <c:v>91</c:v>
                </c:pt>
                <c:pt idx="75">
                  <c:v>91</c:v>
                </c:pt>
                <c:pt idx="76">
                  <c:v>91</c:v>
                </c:pt>
                <c:pt idx="77">
                  <c:v>95</c:v>
                </c:pt>
                <c:pt idx="78">
                  <c:v>95</c:v>
                </c:pt>
                <c:pt idx="79">
                  <c:v>95</c:v>
                </c:pt>
                <c:pt idx="80">
                  <c:v>107</c:v>
                </c:pt>
                <c:pt idx="81">
                  <c:v>155</c:v>
                </c:pt>
                <c:pt idx="82">
                  <c:v>200</c:v>
                </c:pt>
                <c:pt idx="83">
                  <c:v>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6B-4E15-98AD-0D560176A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143688"/>
        <c:axId val="466129256"/>
      </c:scatterChart>
      <c:valAx>
        <c:axId val="343243608"/>
        <c:scaling>
          <c:orientation val="minMax"/>
          <c:max val="0.41360000000000002"/>
          <c:min val="0.3300000000000000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43245904"/>
        <c:crosses val="autoZero"/>
        <c:crossBetween val="midCat"/>
        <c:majorUnit val="1.3920000000000002E-2"/>
      </c:valAx>
      <c:valAx>
        <c:axId val="343245904"/>
        <c:scaling>
          <c:orientation val="minMax"/>
          <c:max val="4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rgbClr val="FF0000"/>
                    </a:solidFill>
                  </a:rPr>
                  <a:t>temperature in °C</a:t>
                </a:r>
              </a:p>
            </c:rich>
          </c:tx>
          <c:layout>
            <c:manualLayout>
              <c:xMode val="edge"/>
              <c:yMode val="edge"/>
              <c:x val="2.6065046023787522E-2"/>
              <c:y val="0.18387701866744915"/>
            </c:manualLayout>
          </c:layout>
          <c:overlay val="0"/>
          <c:spPr>
            <a:solidFill>
              <a:sysClr val="window" lastClr="FFFFFF"/>
            </a:solidFill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43243608"/>
        <c:crosses val="autoZero"/>
        <c:crossBetween val="midCat"/>
      </c:valAx>
      <c:valAx>
        <c:axId val="466129256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en-US" b="0" i="0">
                    <a:solidFill>
                      <a:srgbClr val="0070C0"/>
                    </a:solidFill>
                    <a:latin typeface="+mn-lt"/>
                  </a:rPr>
                  <a:t>power in W</a:t>
                </a:r>
              </a:p>
            </c:rich>
          </c:tx>
          <c:layout>
            <c:manualLayout>
              <c:xMode val="edge"/>
              <c:yMode val="edge"/>
              <c:x val="0.89284782966000653"/>
              <c:y val="0.2499125656397465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de-DE"/>
          </a:p>
        </c:txPr>
        <c:crossAx val="466143688"/>
        <c:crosses val="max"/>
        <c:crossBetween val="midCat"/>
      </c:valAx>
      <c:valAx>
        <c:axId val="466143688"/>
        <c:scaling>
          <c:orientation val="minMax"/>
        </c:scaling>
        <c:delete val="1"/>
        <c:axPos val="b"/>
        <c:numFmt formatCode="h:mm;@" sourceLinked="1"/>
        <c:majorTickMark val="out"/>
        <c:minorTickMark val="none"/>
        <c:tickLblPos val="nextTo"/>
        <c:crossAx val="466129256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noProof="0" dirty="0"/>
              <a:t>Mean</a:t>
            </a:r>
            <a:r>
              <a:rPr lang="en-US" baseline="0" noProof="0" dirty="0"/>
              <a:t> and standard deviation</a:t>
            </a:r>
            <a:endParaRPr lang="en-US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Standardabweichung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5"/>
            <c:marker>
              <c:symbol val="dash"/>
              <c:size val="22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BB1-4D5D-8422-8F716D9FD405}"/>
              </c:ext>
            </c:extLst>
          </c:dPt>
          <c:xVal>
            <c:numRef>
              <c:f>Tabelle1!$A$1:$A$41</c:f>
              <c:numCache>
                <c:formatCode>0.000000</c:formatCode>
                <c:ptCount val="41"/>
                <c:pt idx="0">
                  <c:v>88</c:v>
                </c:pt>
                <c:pt idx="1">
                  <c:v>88.001000000000005</c:v>
                </c:pt>
                <c:pt idx="2">
                  <c:v>88.001999999999995</c:v>
                </c:pt>
                <c:pt idx="3">
                  <c:v>88.003</c:v>
                </c:pt>
                <c:pt idx="4">
                  <c:v>88.004000000000005</c:v>
                </c:pt>
                <c:pt idx="5">
                  <c:v>88.004999999999995</c:v>
                </c:pt>
                <c:pt idx="6">
                  <c:v>88.006</c:v>
                </c:pt>
                <c:pt idx="7">
                  <c:v>88.007000000000005</c:v>
                </c:pt>
                <c:pt idx="8">
                  <c:v>88.007999999999996</c:v>
                </c:pt>
                <c:pt idx="9">
                  <c:v>88.009</c:v>
                </c:pt>
                <c:pt idx="10">
                  <c:v>88.01</c:v>
                </c:pt>
                <c:pt idx="11">
                  <c:v>88.012</c:v>
                </c:pt>
                <c:pt idx="12">
                  <c:v>88.013999999999996</c:v>
                </c:pt>
                <c:pt idx="13">
                  <c:v>88.016000000000005</c:v>
                </c:pt>
                <c:pt idx="14">
                  <c:v>88.018000000000001</c:v>
                </c:pt>
                <c:pt idx="15">
                  <c:v>88.02</c:v>
                </c:pt>
                <c:pt idx="16">
                  <c:v>88.03</c:v>
                </c:pt>
                <c:pt idx="17">
                  <c:v>88.04</c:v>
                </c:pt>
                <c:pt idx="18">
                  <c:v>88.05</c:v>
                </c:pt>
                <c:pt idx="19">
                  <c:v>88.06</c:v>
                </c:pt>
                <c:pt idx="20">
                  <c:v>88.07</c:v>
                </c:pt>
                <c:pt idx="21">
                  <c:v>88.08</c:v>
                </c:pt>
                <c:pt idx="22">
                  <c:v>88.09</c:v>
                </c:pt>
                <c:pt idx="23">
                  <c:v>88.1</c:v>
                </c:pt>
                <c:pt idx="24">
                  <c:v>88.3</c:v>
                </c:pt>
                <c:pt idx="25">
                  <c:v>88.45</c:v>
                </c:pt>
                <c:pt idx="26">
                  <c:v>88.49</c:v>
                </c:pt>
                <c:pt idx="27">
                  <c:v>88.5</c:v>
                </c:pt>
                <c:pt idx="28">
                  <c:v>88.51</c:v>
                </c:pt>
                <c:pt idx="29">
                  <c:v>88.55</c:v>
                </c:pt>
                <c:pt idx="30">
                  <c:v>88.7</c:v>
                </c:pt>
                <c:pt idx="31">
                  <c:v>88.9</c:v>
                </c:pt>
                <c:pt idx="32">
                  <c:v>88.94</c:v>
                </c:pt>
                <c:pt idx="33">
                  <c:v>88.98</c:v>
                </c:pt>
                <c:pt idx="34">
                  <c:v>88.981999999999999</c:v>
                </c:pt>
                <c:pt idx="35">
                  <c:v>88.983999999999995</c:v>
                </c:pt>
                <c:pt idx="36">
                  <c:v>88.986000000000004</c:v>
                </c:pt>
                <c:pt idx="37">
                  <c:v>88.99</c:v>
                </c:pt>
                <c:pt idx="38">
                  <c:v>88.992000000000004</c:v>
                </c:pt>
                <c:pt idx="39">
                  <c:v>88.994</c:v>
                </c:pt>
                <c:pt idx="40">
                  <c:v>89</c:v>
                </c:pt>
              </c:numCache>
            </c:numRef>
          </c:xVal>
          <c:yVal>
            <c:numRef>
              <c:f>Tabelle1!$C$1:$C$41</c:f>
              <c:numCache>
                <c:formatCode>0.000000</c:formatCode>
                <c:ptCount val="41"/>
                <c:pt idx="0">
                  <c:v>102.125</c:v>
                </c:pt>
                <c:pt idx="1">
                  <c:v>104.9</c:v>
                </c:pt>
                <c:pt idx="2">
                  <c:v>113</c:v>
                </c:pt>
                <c:pt idx="3">
                  <c:v>126.8</c:v>
                </c:pt>
                <c:pt idx="4" formatCode="0.0000">
                  <c:v>142.1</c:v>
                </c:pt>
                <c:pt idx="5" formatCode="0.0000">
                  <c:v>161</c:v>
                </c:pt>
                <c:pt idx="6" formatCode="0.0000">
                  <c:v>180.4</c:v>
                </c:pt>
                <c:pt idx="7" formatCode="0.0000">
                  <c:v>204.3</c:v>
                </c:pt>
                <c:pt idx="8" formatCode="0.0000">
                  <c:v>228.6</c:v>
                </c:pt>
                <c:pt idx="9" formatCode="0.0000">
                  <c:v>249.334</c:v>
                </c:pt>
                <c:pt idx="10" formatCode="0.0000">
                  <c:v>269.39999999999998</c:v>
                </c:pt>
                <c:pt idx="11" formatCode="0.0000">
                  <c:v>299.31599999999997</c:v>
                </c:pt>
                <c:pt idx="12" formatCode="0.0000">
                  <c:v>320.63400000000001</c:v>
                </c:pt>
                <c:pt idx="13" formatCode="0.0000">
                  <c:v>323.488</c:v>
                </c:pt>
                <c:pt idx="14" formatCode="0.0000">
                  <c:v>319.125</c:v>
                </c:pt>
                <c:pt idx="15" formatCode="0.0000">
                  <c:v>318.7</c:v>
                </c:pt>
                <c:pt idx="16" formatCode="0.0000">
                  <c:v>243.952</c:v>
                </c:pt>
                <c:pt idx="17" formatCode="0.0000">
                  <c:v>186.88300000000001</c:v>
                </c:pt>
                <c:pt idx="18" formatCode="0.0000">
                  <c:v>160.93700000000001</c:v>
                </c:pt>
                <c:pt idx="19" formatCode="0.0000">
                  <c:v>152.80000000000001</c:v>
                </c:pt>
                <c:pt idx="20" formatCode="0.0000">
                  <c:v>151</c:v>
                </c:pt>
                <c:pt idx="21" formatCode="0.0000">
                  <c:v>148.5</c:v>
                </c:pt>
                <c:pt idx="22" formatCode="0.0000">
                  <c:v>146.9</c:v>
                </c:pt>
                <c:pt idx="23" formatCode="0.0000">
                  <c:v>145.16</c:v>
                </c:pt>
                <c:pt idx="24" formatCode="0.0000">
                  <c:v>143.88999999999999</c:v>
                </c:pt>
                <c:pt idx="25" formatCode="0.0000">
                  <c:v>143.9</c:v>
                </c:pt>
                <c:pt idx="26" formatCode="0.0000">
                  <c:v>141.709</c:v>
                </c:pt>
                <c:pt idx="27" formatCode="0.0000">
                  <c:v>113.666</c:v>
                </c:pt>
                <c:pt idx="28" formatCode="0.0000">
                  <c:v>144.73699999999999</c:v>
                </c:pt>
                <c:pt idx="29" formatCode="0.0000">
                  <c:v>143.672</c:v>
                </c:pt>
                <c:pt idx="30" formatCode="0.0000">
                  <c:v>144.309</c:v>
                </c:pt>
                <c:pt idx="31" formatCode="0.0000">
                  <c:v>146.75399999999999</c:v>
                </c:pt>
                <c:pt idx="32" formatCode="0.0000">
                  <c:v>159.19999999999999</c:v>
                </c:pt>
                <c:pt idx="33" formatCode="0.0000">
                  <c:v>313.39999999999998</c:v>
                </c:pt>
                <c:pt idx="34" formatCode="0.0000">
                  <c:v>320.2</c:v>
                </c:pt>
                <c:pt idx="35" formatCode="0.0000">
                  <c:v>325.3</c:v>
                </c:pt>
                <c:pt idx="36" formatCode="0.0000">
                  <c:v>317.96300000000002</c:v>
                </c:pt>
                <c:pt idx="37" formatCode="0.0000">
                  <c:v>266.60000000000002</c:v>
                </c:pt>
                <c:pt idx="38" formatCode="0.0000">
                  <c:v>221.8</c:v>
                </c:pt>
                <c:pt idx="39" formatCode="0.0000">
                  <c:v>179.5</c:v>
                </c:pt>
                <c:pt idx="40" formatCode="0.0000">
                  <c:v>101.74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BB1-4D5D-8422-8F716D9FD405}"/>
            </c:ext>
          </c:extLst>
        </c:ser>
        <c:ser>
          <c:idx val="1"/>
          <c:order val="1"/>
          <c:tx>
            <c:v>Mittelwert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5"/>
            <c:marker>
              <c:symbol val="dash"/>
              <c:size val="21"/>
              <c:spPr>
                <a:solidFill>
                  <a:schemeClr val="accent2"/>
                </a:solidFill>
                <a:ln w="2857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B1-4D5D-8422-8F716D9FD405}"/>
              </c:ext>
            </c:extLst>
          </c:dPt>
          <c:xVal>
            <c:numRef>
              <c:f>Tabelle1!$A$1:$A$41</c:f>
              <c:numCache>
                <c:formatCode>0.000000</c:formatCode>
                <c:ptCount val="41"/>
                <c:pt idx="0">
                  <c:v>88</c:v>
                </c:pt>
                <c:pt idx="1">
                  <c:v>88.001000000000005</c:v>
                </c:pt>
                <c:pt idx="2">
                  <c:v>88.001999999999995</c:v>
                </c:pt>
                <c:pt idx="3">
                  <c:v>88.003</c:v>
                </c:pt>
                <c:pt idx="4">
                  <c:v>88.004000000000005</c:v>
                </c:pt>
                <c:pt idx="5">
                  <c:v>88.004999999999995</c:v>
                </c:pt>
                <c:pt idx="6">
                  <c:v>88.006</c:v>
                </c:pt>
                <c:pt idx="7">
                  <c:v>88.007000000000005</c:v>
                </c:pt>
                <c:pt idx="8">
                  <c:v>88.007999999999996</c:v>
                </c:pt>
                <c:pt idx="9">
                  <c:v>88.009</c:v>
                </c:pt>
                <c:pt idx="10">
                  <c:v>88.01</c:v>
                </c:pt>
                <c:pt idx="11">
                  <c:v>88.012</c:v>
                </c:pt>
                <c:pt idx="12">
                  <c:v>88.013999999999996</c:v>
                </c:pt>
                <c:pt idx="13">
                  <c:v>88.016000000000005</c:v>
                </c:pt>
                <c:pt idx="14">
                  <c:v>88.018000000000001</c:v>
                </c:pt>
                <c:pt idx="15">
                  <c:v>88.02</c:v>
                </c:pt>
                <c:pt idx="16">
                  <c:v>88.03</c:v>
                </c:pt>
                <c:pt idx="17">
                  <c:v>88.04</c:v>
                </c:pt>
                <c:pt idx="18">
                  <c:v>88.05</c:v>
                </c:pt>
                <c:pt idx="19">
                  <c:v>88.06</c:v>
                </c:pt>
                <c:pt idx="20">
                  <c:v>88.07</c:v>
                </c:pt>
                <c:pt idx="21">
                  <c:v>88.08</c:v>
                </c:pt>
                <c:pt idx="22">
                  <c:v>88.09</c:v>
                </c:pt>
                <c:pt idx="23">
                  <c:v>88.1</c:v>
                </c:pt>
                <c:pt idx="24">
                  <c:v>88.3</c:v>
                </c:pt>
                <c:pt idx="25">
                  <c:v>88.45</c:v>
                </c:pt>
                <c:pt idx="26">
                  <c:v>88.49</c:v>
                </c:pt>
                <c:pt idx="27">
                  <c:v>88.5</c:v>
                </c:pt>
                <c:pt idx="28">
                  <c:v>88.51</c:v>
                </c:pt>
                <c:pt idx="29">
                  <c:v>88.55</c:v>
                </c:pt>
                <c:pt idx="30">
                  <c:v>88.7</c:v>
                </c:pt>
                <c:pt idx="31">
                  <c:v>88.9</c:v>
                </c:pt>
                <c:pt idx="32">
                  <c:v>88.94</c:v>
                </c:pt>
                <c:pt idx="33">
                  <c:v>88.98</c:v>
                </c:pt>
                <c:pt idx="34">
                  <c:v>88.981999999999999</c:v>
                </c:pt>
                <c:pt idx="35">
                  <c:v>88.983999999999995</c:v>
                </c:pt>
                <c:pt idx="36">
                  <c:v>88.986000000000004</c:v>
                </c:pt>
                <c:pt idx="37">
                  <c:v>88.99</c:v>
                </c:pt>
                <c:pt idx="38">
                  <c:v>88.992000000000004</c:v>
                </c:pt>
                <c:pt idx="39">
                  <c:v>88.994</c:v>
                </c:pt>
                <c:pt idx="40">
                  <c:v>89</c:v>
                </c:pt>
              </c:numCache>
            </c:numRef>
          </c:xVal>
          <c:yVal>
            <c:numRef>
              <c:f>Tabelle1!$B$1:$B$41</c:f>
              <c:numCache>
                <c:formatCode>0.000000</c:formatCode>
                <c:ptCount val="41"/>
                <c:pt idx="0">
                  <c:v>2.92</c:v>
                </c:pt>
                <c:pt idx="1">
                  <c:v>22.29</c:v>
                </c:pt>
                <c:pt idx="2">
                  <c:v>45.03</c:v>
                </c:pt>
                <c:pt idx="3">
                  <c:v>65.48</c:v>
                </c:pt>
                <c:pt idx="4" formatCode="0.0000">
                  <c:v>86.91</c:v>
                </c:pt>
                <c:pt idx="5" formatCode="0.0000">
                  <c:v>105.4</c:v>
                </c:pt>
                <c:pt idx="6" formatCode="0.0000">
                  <c:v>130.69999999999999</c:v>
                </c:pt>
                <c:pt idx="7" formatCode="0.0000">
                  <c:v>160.1</c:v>
                </c:pt>
                <c:pt idx="8" formatCode="0.0000">
                  <c:v>172.7</c:v>
                </c:pt>
                <c:pt idx="9" formatCode="0.0000">
                  <c:v>183.27099999999999</c:v>
                </c:pt>
                <c:pt idx="10" formatCode="0.0000">
                  <c:v>189</c:v>
                </c:pt>
                <c:pt idx="11" formatCode="0.0000">
                  <c:v>178.357</c:v>
                </c:pt>
                <c:pt idx="12" formatCode="0.0000">
                  <c:v>166.91399999999999</c:v>
                </c:pt>
                <c:pt idx="13" formatCode="0.0000">
                  <c:v>137.11600000000001</c:v>
                </c:pt>
                <c:pt idx="14" formatCode="0.0000">
                  <c:v>117.09399999999999</c:v>
                </c:pt>
                <c:pt idx="15" formatCode="0.0000">
                  <c:v>107</c:v>
                </c:pt>
                <c:pt idx="16" formatCode="0.0000">
                  <c:v>45.6</c:v>
                </c:pt>
                <c:pt idx="17" formatCode="0.0000">
                  <c:v>20.8</c:v>
                </c:pt>
                <c:pt idx="18" formatCode="0.0000">
                  <c:v>7.86</c:v>
                </c:pt>
                <c:pt idx="19" formatCode="0.0000">
                  <c:v>5.3540000000000001</c:v>
                </c:pt>
                <c:pt idx="20" formatCode="0.0000">
                  <c:v>8.8819999999999997</c:v>
                </c:pt>
                <c:pt idx="21" formatCode="0.0000">
                  <c:v>8.7430000000000003</c:v>
                </c:pt>
                <c:pt idx="22" formatCode="0.0000">
                  <c:v>1.907</c:v>
                </c:pt>
                <c:pt idx="23" formatCode="0.0000">
                  <c:v>6.53</c:v>
                </c:pt>
                <c:pt idx="24" formatCode="0.0000">
                  <c:v>-1.57</c:v>
                </c:pt>
                <c:pt idx="25" formatCode="0.0000">
                  <c:v>-0.923342</c:v>
                </c:pt>
                <c:pt idx="26" formatCode="0.0000">
                  <c:v>-3.0512700000000001</c:v>
                </c:pt>
                <c:pt idx="27" formatCode="0.0000">
                  <c:v>-3.25</c:v>
                </c:pt>
                <c:pt idx="28" formatCode="0.0000">
                  <c:v>2.7537500000000001</c:v>
                </c:pt>
                <c:pt idx="29" formatCode="0.0000">
                  <c:v>-1.2514700000000001</c:v>
                </c:pt>
                <c:pt idx="30" formatCode="0.0000">
                  <c:v>-0.02</c:v>
                </c:pt>
                <c:pt idx="31" formatCode="0.0000">
                  <c:v>-5.44</c:v>
                </c:pt>
                <c:pt idx="32" formatCode="0.0000">
                  <c:v>-12.51</c:v>
                </c:pt>
                <c:pt idx="33" formatCode="0.0000">
                  <c:v>-103.1</c:v>
                </c:pt>
                <c:pt idx="34" formatCode="0.0000">
                  <c:v>-116.9</c:v>
                </c:pt>
                <c:pt idx="35" formatCode="0.0000">
                  <c:v>-144.69999999999999</c:v>
                </c:pt>
                <c:pt idx="36" formatCode="0.0000">
                  <c:v>-170.79499999999999</c:v>
                </c:pt>
                <c:pt idx="37" formatCode="0.0000">
                  <c:v>-196.2</c:v>
                </c:pt>
                <c:pt idx="38" formatCode="0.0000">
                  <c:v>-170.6</c:v>
                </c:pt>
                <c:pt idx="39" formatCode="0.0000">
                  <c:v>-132.1</c:v>
                </c:pt>
                <c:pt idx="40" formatCode="0.0000">
                  <c:v>0.91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BB1-4D5D-8422-8F716D9FD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3243608"/>
        <c:axId val="343245904"/>
      </c:scatterChart>
      <c:valAx>
        <c:axId val="343243608"/>
        <c:scaling>
          <c:orientation val="minMax"/>
          <c:min val="87.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Harmonic</a:t>
                </a:r>
                <a:r>
                  <a:rPr lang="en-US" baseline="0" dirty="0"/>
                  <a:t> number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44690009842519679"/>
              <c:y val="0.948929576793733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43245904"/>
        <c:crosses val="autoZero"/>
        <c:crossBetween val="midCat"/>
      </c:valAx>
      <c:valAx>
        <c:axId val="343245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</a:t>
                </a:r>
                <a:r>
                  <a:rPr lang="en-US" sz="1000" baseline="30000"/>
                  <a:t>-3</a:t>
                </a:r>
                <a:r>
                  <a:rPr lang="en-US"/>
                  <a:t> dE/E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432436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385367454068238"/>
          <c:y val="0.18676274403147741"/>
          <c:w val="0.22364632545931759"/>
          <c:h val="8.945016160914628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27.10.2025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27.10.2025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2025-10-31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Kerstin Groß / Operatorenschulung 2025 / Spill Kavität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2025-10-31</a:t>
            </a: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Kerstin Groß / Operatorenschulung 2025 / Spill Kavität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2025-10-31</a:t>
            </a: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Kerstin Groß / Operatorenschulung 2025 / Spill Kavität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61415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z="800" dirty="0"/>
              <a:t>11.07.2024</a:t>
            </a:r>
            <a:endParaRPr lang="en-US" sz="80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K. Groß / </a:t>
            </a:r>
            <a:r>
              <a:rPr lang="en-US" dirty="0"/>
              <a:t>SIS18 Micro Spill Cavity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19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z="800" dirty="0"/>
              <a:t>11.07.2024</a:t>
            </a:r>
            <a:endParaRPr lang="en-US" sz="800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K. Groß / </a:t>
            </a:r>
            <a:r>
              <a:rPr lang="en-US" dirty="0"/>
              <a:t>SIS18 Micro Spill Cavity</a:t>
            </a:r>
            <a:endParaRPr lang="de-DE" dirty="0"/>
          </a:p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88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z="800" dirty="0"/>
              <a:t>11.07.2024</a:t>
            </a:r>
            <a:endParaRPr lang="en-US" sz="800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K. Groß / </a:t>
            </a:r>
            <a:r>
              <a:rPr lang="en-US" dirty="0"/>
              <a:t>SIS18 Micro Spill Cavity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7009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2024-11-21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Stephan Reimann / Operator School 2024 / Outlook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61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hyperlink" Target="https://winccoa.acc.gsi.de/data/ulc/ulc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80 MHz Micro Spill Kavität @ SIS18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Operatorenschulung 2025</a:t>
            </a:r>
          </a:p>
          <a:p>
            <a:r>
              <a:rPr lang="de-DE" dirty="0"/>
              <a:t>K. Groß, RRF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BDFE24-2DBC-496A-B730-CD945128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Kontrollsystemanbindung</a:t>
            </a:r>
            <a:br>
              <a:rPr lang="de-DE" dirty="0"/>
            </a:br>
            <a:r>
              <a:rPr lang="de-DE" sz="1800" dirty="0">
                <a:solidFill>
                  <a:schemeClr val="tx1"/>
                </a:solidFill>
              </a:rPr>
              <a:t>Zusätzliche Hilfsmittel (aktueller Stand)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63C35B-9BEF-4E2C-BD65-DAAFB65AB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Vakuum</a:t>
            </a:r>
            <a:r>
              <a:rPr lang="de-DE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u="sng" dirty="0">
                <a:solidFill>
                  <a:srgbClr val="6666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https://winccoa.acc.gsi.de/data/ulc/ulc.html</a:t>
            </a:r>
            <a:r>
              <a:rPr lang="de-DE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1200" dirty="0"/>
              <a:t>                                                                                     </a:t>
            </a:r>
            <a:r>
              <a:rPr lang="de-DE" dirty="0"/>
              <a:t>Rechtsklick</a:t>
            </a:r>
            <a:br>
              <a:rPr lang="de-DE" dirty="0"/>
            </a:br>
            <a:r>
              <a:rPr lang="de-DE" dirty="0"/>
              <a:t>               </a:t>
            </a:r>
            <a:r>
              <a:rPr lang="de-DE" sz="1100" dirty="0"/>
              <a:t> </a:t>
            </a:r>
            <a:r>
              <a:rPr lang="de-DE" dirty="0"/>
              <a:t> →             →                           auf    </a:t>
            </a:r>
            <a:r>
              <a:rPr lang="de-DE" sz="1000" dirty="0"/>
              <a:t> </a:t>
            </a:r>
            <a:r>
              <a:rPr lang="de-DE" dirty="0"/>
              <a:t>   </a:t>
            </a:r>
            <a:r>
              <a:rPr lang="de-DE" sz="600" dirty="0"/>
              <a:t> </a:t>
            </a:r>
            <a:r>
              <a:rPr lang="de-DE" dirty="0"/>
              <a:t>→</a:t>
            </a:r>
            <a:br>
              <a:rPr lang="de-DE" dirty="0"/>
            </a:br>
            <a:r>
              <a:rPr lang="de-DE" dirty="0"/>
              <a:t>                                                          </a:t>
            </a:r>
            <a:r>
              <a:rPr lang="de-DE" b="1" dirty="0"/>
              <a:t>GS11VM1X</a:t>
            </a:r>
          </a:p>
          <a:p>
            <a:r>
              <a:rPr lang="de-DE" dirty="0"/>
              <a:t>Kamera in </a:t>
            </a:r>
            <a:r>
              <a:rPr lang="de-DE" b="1" dirty="0"/>
              <a:t>CUPID</a:t>
            </a:r>
            <a:r>
              <a:rPr lang="de-DE" dirty="0"/>
              <a:t> → </a:t>
            </a:r>
            <a:r>
              <a:rPr lang="de-DE" b="1" dirty="0"/>
              <a:t>GS11BE6V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0F5C23-0C48-4B98-A1F4-93ABE83A0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89B0A2-80F4-4901-B827-408ACFBDFC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46F270-8172-4301-945C-538273339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/>
              <a:t>Kerstin Groß / Operatorenschulung 2025 / Spill Kavität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F1D1C7-304D-4E7B-AA9B-71E563789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73" y="1474236"/>
            <a:ext cx="800869" cy="7833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0D4C92D-1928-4F2E-8DC1-D771E673D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016" y="1474236"/>
            <a:ext cx="850183" cy="78338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DD8BD15-7797-4BCD-A51B-20EE68AB2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020" y="1481331"/>
            <a:ext cx="1228726" cy="77628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FB824A3-BE6B-46F1-B518-FE3C0CAA51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70" r="1894"/>
          <a:stretch/>
        </p:blipFill>
        <p:spPr>
          <a:xfrm>
            <a:off x="5495731" y="1474236"/>
            <a:ext cx="3246298" cy="77152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B8CDA47-E9D8-49DF-9E98-DD6AD9CF4F1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72873" y="2718000"/>
            <a:ext cx="2590568" cy="204770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28C3FE0-A437-44AF-B9A3-373E971FA5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1525" y="2718000"/>
            <a:ext cx="4780380" cy="20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03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3A52D-9714-48A9-9AC1-C2C9101B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Kontrollsystemanbindung</a:t>
            </a:r>
            <a:br>
              <a:rPr lang="de-DE" dirty="0"/>
            </a:br>
            <a:r>
              <a:rPr lang="de-DE" sz="1800" dirty="0"/>
              <a:t>Resonanz- und Betriebsfrequenz </a:t>
            </a:r>
            <a:r>
              <a:rPr lang="de-DE" dirty="0"/>
              <a:t>- </a:t>
            </a:r>
            <a:r>
              <a:rPr lang="de-DE" sz="1800" dirty="0"/>
              <a:t>Zwischenstand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C0E02D-DA40-4239-AF42-97546246A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Bis zur Verfügbarkeit (Aufbau, Implementierung und Tests) der Resonanz-frequenz-Einstellung über das Kontrollsystem gibt es zwei Möglichkeiten:</a:t>
            </a:r>
          </a:p>
          <a:p>
            <a:pPr lvl="1"/>
            <a:r>
              <a:rPr lang="de-DE" sz="1800" dirty="0"/>
              <a:t>feste Resonanz- und Betriebsfrequenz von 81.4 MHz</a:t>
            </a:r>
          </a:p>
          <a:p>
            <a:pPr lvl="1"/>
            <a:r>
              <a:rPr lang="de-DE" sz="1800" b="1" dirty="0">
                <a:latin typeface="+mj-lt"/>
              </a:rPr>
              <a:t>vorherige Absprache </a:t>
            </a:r>
            <a:r>
              <a:rPr lang="de-DE" sz="1800" b="1" dirty="0">
                <a:effectLst/>
                <a:latin typeface="+mj-lt"/>
              </a:rPr>
              <a:t>RRF (K. Groß) </a:t>
            </a:r>
            <a:r>
              <a:rPr lang="de-DE" sz="1800" b="1" dirty="0">
                <a:latin typeface="+mj-lt"/>
              </a:rPr>
              <a:t>zum Einstellen der Frequenz(en)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F8CACE-FCDB-4010-8854-CBE606BB3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18AE2E-4053-4D96-84B5-43D3652CC4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352B86-AD19-40D3-96DA-D09C13821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D1B7AE35-ADA3-4EA9-8185-1D779668A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357188"/>
              </p:ext>
            </p:extLst>
          </p:nvPr>
        </p:nvGraphicFramePr>
        <p:xfrm>
          <a:off x="4572000" y="2490095"/>
          <a:ext cx="3928427" cy="2258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216">
                  <a:extLst>
                    <a:ext uri="{9D8B030D-6E8A-4147-A177-3AD203B41FA5}">
                      <a16:colId xmlns:a16="http://schemas.microsoft.com/office/drawing/2014/main" val="2760810428"/>
                    </a:ext>
                  </a:extLst>
                </a:gridCol>
                <a:gridCol w="1726067">
                  <a:extLst>
                    <a:ext uri="{9D8B030D-6E8A-4147-A177-3AD203B41FA5}">
                      <a16:colId xmlns:a16="http://schemas.microsoft.com/office/drawing/2014/main" val="154775733"/>
                    </a:ext>
                  </a:extLst>
                </a:gridCol>
                <a:gridCol w="1617144">
                  <a:extLst>
                    <a:ext uri="{9D8B030D-6E8A-4147-A177-3AD203B41FA5}">
                      <a16:colId xmlns:a16="http://schemas.microsoft.com/office/drawing/2014/main" val="2973225574"/>
                    </a:ext>
                  </a:extLst>
                </a:gridCol>
              </a:tblGrid>
              <a:tr h="247009">
                <a:tc>
                  <a:txBody>
                    <a:bodyPr/>
                    <a:lstStyle/>
                    <a:p>
                      <a:pPr algn="just">
                        <a:tabLst>
                          <a:tab pos="180340" algn="l"/>
                        </a:tabLst>
                      </a:pPr>
                      <a:r>
                        <a:rPr lang="de-DE" sz="1100" dirty="0">
                          <a:effectLst/>
                        </a:rPr>
                        <a:t>h</a:t>
                      </a:r>
                      <a:endParaRPr lang="de-D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80340" algn="l"/>
                        </a:tabLst>
                      </a:pPr>
                      <a:r>
                        <a:rPr lang="de-DE" sz="1100" dirty="0">
                          <a:effectLst/>
                        </a:rPr>
                        <a:t>Umlauffrequenz / kHz</a:t>
                      </a:r>
                      <a:endParaRPr lang="de-D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180340" algn="l"/>
                        </a:tabLst>
                      </a:pPr>
                      <a:r>
                        <a:rPr lang="de-DE" sz="1100" dirty="0">
                          <a:effectLst/>
                        </a:rPr>
                        <a:t>Strahlenergie / MeV/u</a:t>
                      </a:r>
                      <a:endParaRPr lang="de-D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7693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103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790.291262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203.449852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0157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102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798.039216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208.906688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66772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de-DE" sz="1200">
                          <a:effectLst/>
                        </a:rPr>
                        <a:t>…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de-DE" sz="1200">
                          <a:effectLst/>
                        </a:rPr>
                        <a:t>…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de-DE" sz="1200">
                          <a:effectLst/>
                        </a:rPr>
                        <a:t>…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73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69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1179.710145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 dirty="0">
                          <a:effectLst/>
                        </a:rPr>
                        <a:t>852.235548 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5791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68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1197.058824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927.177561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2122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67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1214.925373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1016.563335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8447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66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1233.333333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1125.376672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3247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65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1252.307692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1261.356169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1488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64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1271.875000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1437.311531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639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63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1292.063492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1676.365961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480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62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>
                          <a:effectLst/>
                        </a:rPr>
                        <a:t>1312.903226 </a:t>
                      </a:r>
                      <a:endParaRPr lang="de-D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r>
                        <a:rPr lang="en-US" sz="1200" dirty="0">
                          <a:effectLst/>
                        </a:rPr>
                        <a:t>2025.805742 </a:t>
                      </a:r>
                      <a:endParaRPr lang="de-D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1474494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D3632B62-455B-4C99-A020-2F748343B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73" y="2490094"/>
            <a:ext cx="3693452" cy="225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80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B9ECDC-19B6-4EDF-A0CE-06A67873E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Kontrollsystemanbindung</a:t>
            </a:r>
            <a:br>
              <a:rPr lang="de-DE" dirty="0"/>
            </a:br>
            <a:r>
              <a:rPr lang="de-DE" sz="1800" dirty="0"/>
              <a:t>Resonanz- und Betriebsfrequenz - Ausblick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7FE2F6-6BE1-4267-B2D3-A5757F53B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Resonanzfrequenz - Ausblick</a:t>
            </a:r>
          </a:p>
          <a:p>
            <a:r>
              <a:rPr lang="de-DE" dirty="0">
                <a:latin typeface="+mj-lt"/>
              </a:rPr>
              <a:t>g</a:t>
            </a:r>
            <a:r>
              <a:rPr lang="de-DE" sz="1800" dirty="0">
                <a:effectLst/>
                <a:latin typeface="+mj-lt"/>
              </a:rPr>
              <a:t>eplante (noch nicht umgesetzte) Implementierung: Es soll alles im Hintergrund ablaufen b</a:t>
            </a:r>
            <a:r>
              <a:rPr lang="de-DE" dirty="0">
                <a:latin typeface="+mj-lt"/>
              </a:rPr>
              <a:t>is auf die </a:t>
            </a:r>
            <a:r>
              <a:rPr lang="de-DE" b="1" dirty="0">
                <a:solidFill>
                  <a:schemeClr val="tx1"/>
                </a:solidFill>
                <a:latin typeface="+mj-lt"/>
              </a:rPr>
              <a:t>Zeit</a:t>
            </a:r>
            <a:r>
              <a:rPr lang="de-DE" b="1" dirty="0">
                <a:latin typeface="+mj-lt"/>
              </a:rPr>
              <a:t> zum Positionieren des Tuners </a:t>
            </a:r>
            <a:r>
              <a:rPr lang="de-DE" dirty="0">
                <a:latin typeface="+mj-lt"/>
              </a:rPr>
              <a:t>(≈ 10 s)</a:t>
            </a:r>
          </a:p>
          <a:p>
            <a:r>
              <a:rPr lang="de-DE" dirty="0"/>
              <a:t>Einheitliche Lösung für mechanischen Tuner (z.B. GS02BB1) angestrebt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80D49F-E012-4F6F-AB4B-071056A9B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987F19-04B9-47A8-A337-CB51F6E825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7DE88F-C6BF-4D00-BF00-CE0BAB39B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/>
              <a:t>Kerstin Groß / Operatorenschulung 2025 / Spill Kavität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40E7B65C-3099-4265-B2DC-8377C109F554}"/>
              </a:ext>
            </a:extLst>
          </p:cNvPr>
          <p:cNvSpPr txBox="1">
            <a:spLocks/>
          </p:cNvSpPr>
          <p:nvPr/>
        </p:nvSpPr>
        <p:spPr>
          <a:xfrm>
            <a:off x="4437888" y="1088566"/>
            <a:ext cx="4452323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de-DE" dirty="0"/>
          </a:p>
          <a:p>
            <a:pPr marL="0" indent="0">
              <a:buFont typeface="Wingdings" charset="2"/>
              <a:buNone/>
            </a:pPr>
            <a:endParaRPr lang="de-DE" dirty="0"/>
          </a:p>
          <a:p>
            <a:pPr marL="0" indent="0">
              <a:buFont typeface="Wingdings" charset="2"/>
              <a:buNone/>
            </a:pPr>
            <a:r>
              <a:rPr lang="de-DE" sz="1600" dirty="0"/>
              <a:t> </a:t>
            </a:r>
          </a:p>
          <a:p>
            <a:pPr marL="0" indent="0">
              <a:buFont typeface="Wingdings" charset="2"/>
              <a:buNone/>
            </a:pPr>
            <a:endParaRPr lang="de-DE" sz="1600" dirty="0"/>
          </a:p>
          <a:p>
            <a:r>
              <a:rPr lang="de-DE" dirty="0"/>
              <a:t>Tauchkolbenregelung durch </a:t>
            </a:r>
            <a:r>
              <a:rPr lang="de-DE" dirty="0" err="1"/>
              <a:t>Linac</a:t>
            </a:r>
            <a:r>
              <a:rPr lang="de-DE" dirty="0"/>
              <a:t> HF und Ring RF angepasst</a:t>
            </a:r>
          </a:p>
          <a:p>
            <a:pPr marL="0" indent="0">
              <a:buFont typeface="Wingdings" charset="2"/>
              <a:buNone/>
            </a:pPr>
            <a:endParaRPr lang="de-DE" dirty="0"/>
          </a:p>
          <a:p>
            <a:pPr marL="0" indent="0">
              <a:buFont typeface="Wingdings" charset="2"/>
              <a:buNone/>
            </a:pPr>
            <a:endParaRPr lang="de-DE" dirty="0"/>
          </a:p>
          <a:p>
            <a:pPr marL="0" indent="0">
              <a:buFont typeface="Wingdings" charset="2"/>
              <a:buNone/>
            </a:pPr>
            <a:endParaRPr lang="de-DE" sz="1600" dirty="0"/>
          </a:p>
          <a:p>
            <a:pPr marL="0" indent="0">
              <a:buFont typeface="Wingdings" charset="2"/>
              <a:buNone/>
            </a:pPr>
            <a:r>
              <a:rPr lang="de-DE" b="1" dirty="0"/>
              <a:t>Betriebsfrequenz - Ausblick</a:t>
            </a:r>
          </a:p>
          <a:p>
            <a:r>
              <a:rPr lang="de-DE" dirty="0"/>
              <a:t>angepasste DDS für die Betriebsfrequenz ist eingebaut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2F056B2-9B08-44B0-A494-1726A4063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00" y="2491200"/>
            <a:ext cx="3691017" cy="22572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57D631B-2610-4250-AD8E-F7E90446F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264" y="2978614"/>
            <a:ext cx="2670048" cy="90563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6E49103-4549-4ABC-91F4-B146DEF55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832" y="3238239"/>
            <a:ext cx="941379" cy="152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06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DBEE5BB-92FF-496E-8CB1-B3F38E44C6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70" y="2758693"/>
            <a:ext cx="5737841" cy="18942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17AABE2-CCFC-4B3C-80DC-B8C9D1365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23546" y="1798281"/>
            <a:ext cx="1615551" cy="19537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33F56-4B03-4B42-A444-75BB3727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Kontrollsystemanbindung</a:t>
            </a:r>
            <a:br>
              <a:rPr lang="de-DE" dirty="0"/>
            </a:br>
            <a:r>
              <a:rPr lang="de-DE" sz="1800" dirty="0"/>
              <a:t>Kurzschluss und Strahlstrom (Stand und Ausblick)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60A069-26F9-42B7-9610-EF11E4B9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F40207D-B48B-4213-A3A8-2830439C99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83627B-0366-468C-B3EE-3E5EB6767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/>
              <a:t>Kerstin Groß / Operatorenschulung 2025 / Spill Kavität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BDE9E56-6A49-4071-A645-6EE72DCC2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44" y="2758693"/>
            <a:ext cx="1976628" cy="1894269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63808D-EA56-4D8E-9C2D-5B9792948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Hochstrombetrieb → Kurzschluss notwendig</a:t>
            </a:r>
          </a:p>
          <a:p>
            <a:r>
              <a:rPr lang="de-DE" dirty="0"/>
              <a:t>erfolgreicher Test mit 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2·10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/>
              <a:t>N</a:t>
            </a:r>
            <a:r>
              <a:rPr lang="de-DE" baseline="30000" dirty="0"/>
              <a:t>7+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 mA, induced voltage &lt; 100 V</a:t>
            </a:r>
            <a:r>
              <a:rPr lang="de-DE" dirty="0"/>
              <a:t> (29.11.2023)</a:t>
            </a:r>
          </a:p>
          <a:p>
            <a:r>
              <a:rPr lang="de-DE" dirty="0">
                <a:latin typeface="+mj-lt"/>
              </a:rPr>
              <a:t>g</a:t>
            </a:r>
            <a:r>
              <a:rPr lang="de-DE" sz="1800" dirty="0">
                <a:effectLst/>
                <a:latin typeface="+mj-lt"/>
              </a:rPr>
              <a:t>eplanter (noch nicht umgesetzter) </a:t>
            </a:r>
            <a:r>
              <a:rPr lang="de-DE" dirty="0"/>
              <a:t>automatische Kurzschluss soll nicht oft schalten (mechanische Belastung, Schaltdauer) → Schaltvorgang </a:t>
            </a:r>
            <a:br>
              <a:rPr lang="de-DE" dirty="0"/>
            </a:br>
            <a:r>
              <a:rPr lang="de-DE" dirty="0"/>
              <a:t>bei „Verstärker ein/aus“ nicht „HF ein/aus“ (andere Kavitäten)</a:t>
            </a:r>
          </a:p>
          <a:p>
            <a:pPr marL="0" indent="0">
              <a:buNone/>
            </a:pPr>
            <a:endParaRPr lang="de-DE" sz="1400" dirty="0"/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                                    →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7130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4FD143-91A8-4036-929B-FCB1F9D8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Kontrollsystemanbindung</a:t>
            </a:r>
            <a:br>
              <a:rPr lang="de-DE" dirty="0"/>
            </a:br>
            <a:r>
              <a:rPr lang="de-DE" dirty="0"/>
              <a:t>Statusmeldungen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7C5D7B-4795-4508-A73F-E480F22DA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geplant wie für alle Kavitäten (Umsetzung mit automatischem Kurzschluss)</a:t>
            </a:r>
          </a:p>
          <a:p>
            <a:endParaRPr lang="de-DE" sz="600" dirty="0"/>
          </a:p>
          <a:p>
            <a:r>
              <a:rPr lang="de-DE" sz="1800" dirty="0"/>
              <a:t>aktueller Stand</a:t>
            </a:r>
          </a:p>
          <a:p>
            <a:pPr lvl="1"/>
            <a:r>
              <a:rPr lang="de-DE" sz="1800" dirty="0"/>
              <a:t>Vakuuminterlock in MASP</a:t>
            </a:r>
          </a:p>
          <a:p>
            <a:pPr lvl="1"/>
            <a:r>
              <a:rPr lang="de-DE" sz="1800" dirty="0"/>
              <a:t>Temperaturinterlock einstellbar (50°C)</a:t>
            </a:r>
          </a:p>
          <a:p>
            <a:r>
              <a:rPr lang="de-DE" dirty="0"/>
              <a:t>Ausblick</a:t>
            </a:r>
          </a:p>
          <a:p>
            <a:pPr lvl="1"/>
            <a:r>
              <a:rPr lang="de-DE" sz="1800" dirty="0"/>
              <a:t>Vakuuminterlock in SPS</a:t>
            </a:r>
          </a:p>
          <a:p>
            <a:pPr lvl="1"/>
            <a:endParaRPr lang="de-DE" sz="900" dirty="0"/>
          </a:p>
          <a:p>
            <a:pPr marL="0" indent="0">
              <a:buNone/>
            </a:pPr>
            <a:r>
              <a:rPr lang="de-DE" dirty="0" err="1"/>
              <a:t>pdex</a:t>
            </a:r>
            <a:r>
              <a:rPr lang="de-DE" dirty="0"/>
              <a:t> GS11BE6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4EF36E-E287-4D02-B49F-3FF6416B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9FB89CB-619C-4EA0-B1BC-4074DF4D2E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F54361-8229-4F05-8FB0-01EAC5D64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DB9AC3C-79D6-4690-ABB6-3EC98D911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663" y="2288584"/>
            <a:ext cx="3804148" cy="247712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5853A62-ECC0-4D11-9E44-DEC3057C6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57" y="3670877"/>
            <a:ext cx="4438166" cy="109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05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84A2B0-EAA9-428C-BC6C-807D3ED0D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highlight>
                  <a:srgbClr val="FFFFFF"/>
                </a:highlight>
              </a:rPr>
              <a:t>erste Kontrollsystemeinbindung, um damit in der Strahlzeit Betriebserfahrung sammeln zu </a:t>
            </a:r>
            <a:r>
              <a:rPr lang="de-DE" dirty="0">
                <a:solidFill>
                  <a:schemeClr val="tx1"/>
                </a:solidFill>
              </a:rPr>
              <a:t>können</a:t>
            </a:r>
            <a:r>
              <a:rPr lang="de-DE" dirty="0">
                <a:solidFill>
                  <a:schemeClr val="tx1"/>
                </a:solidFill>
                <a:highlight>
                  <a:srgbClr val="FFFFFF"/>
                </a:highlight>
              </a:rPr>
              <a:t>:</a:t>
            </a:r>
          </a:p>
          <a:p>
            <a:pPr lvl="1"/>
            <a:r>
              <a:rPr lang="de-DE" sz="1800" dirty="0">
                <a:solidFill>
                  <a:schemeClr val="tx1"/>
                </a:solidFill>
                <a:highlight>
                  <a:srgbClr val="FFFFFF"/>
                </a:highlight>
              </a:rPr>
              <a:t>standardmäßig aus, Checkbox aktiviert Regelung für kompletten Zyklus</a:t>
            </a:r>
          </a:p>
          <a:p>
            <a:pPr lvl="1"/>
            <a:r>
              <a:rPr lang="de-DE" sz="1800" dirty="0">
                <a:solidFill>
                  <a:schemeClr val="tx1"/>
                </a:solidFill>
                <a:highlight>
                  <a:srgbClr val="FFFFFF"/>
                </a:highlight>
              </a:rPr>
              <a:t>aktuell nur für einfach-harmonischen Fall </a:t>
            </a:r>
            <a:br>
              <a:rPr lang="de-DE" sz="1800" dirty="0">
                <a:solidFill>
                  <a:schemeClr val="tx1"/>
                </a:solidFill>
                <a:highlight>
                  <a:srgbClr val="FFFFFF"/>
                </a:highlight>
              </a:rPr>
            </a:br>
            <a:r>
              <a:rPr lang="de-DE" sz="1800" dirty="0">
                <a:solidFill>
                  <a:schemeClr val="tx1"/>
                </a:solidFill>
                <a:highlight>
                  <a:srgbClr val="FFFFFF"/>
                </a:highlight>
              </a:rPr>
              <a:t>mit Ferrit-Kavitäten (S02BE1 und/oder</a:t>
            </a:r>
            <a:br>
              <a:rPr lang="de-DE" sz="1800" dirty="0">
                <a:solidFill>
                  <a:schemeClr val="tx1"/>
                </a:solidFill>
                <a:highlight>
                  <a:srgbClr val="FFFFFF"/>
                </a:highlight>
              </a:rPr>
            </a:br>
            <a:r>
              <a:rPr lang="de-DE" sz="1800" dirty="0">
                <a:solidFill>
                  <a:schemeClr val="tx1"/>
                </a:solidFill>
                <a:highlight>
                  <a:srgbClr val="FFFFFF"/>
                </a:highlight>
              </a:rPr>
              <a:t>S08BE2; keine weiteren Kavitäten aktiv) </a:t>
            </a:r>
          </a:p>
          <a:p>
            <a:r>
              <a:rPr lang="de-DE" dirty="0">
                <a:solidFill>
                  <a:schemeClr val="tx1"/>
                </a:solidFill>
                <a:highlight>
                  <a:srgbClr val="FFFFFF"/>
                </a:highlight>
              </a:rPr>
              <a:t>Support durch RRF empfohlen, </a:t>
            </a:r>
            <a:br>
              <a:rPr lang="de-DE" dirty="0">
                <a:solidFill>
                  <a:schemeClr val="tx1"/>
                </a:solidFill>
                <a:highlight>
                  <a:srgbClr val="FFFFFF"/>
                </a:highlight>
              </a:rPr>
            </a:br>
            <a:r>
              <a:rPr lang="de-DE" dirty="0">
                <a:solidFill>
                  <a:schemeClr val="tx1"/>
                </a:solidFill>
                <a:highlight>
                  <a:srgbClr val="FFFFFF"/>
                </a:highlight>
              </a:rPr>
              <a:t>bitte RRF (D. Lens) vor Betrieb informieren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51EB2A-F97E-4564-8BE2-6838AC92E910}"/>
              </a:ext>
            </a:extLst>
          </p:cNvPr>
          <p:cNvPicPr/>
          <p:nvPr/>
        </p:nvPicPr>
        <p:blipFill rotWithShape="1">
          <a:blip r:embed="rId2"/>
          <a:srcRect l="38071" t="27528"/>
          <a:stretch/>
        </p:blipFill>
        <p:spPr>
          <a:xfrm>
            <a:off x="5169408" y="2080917"/>
            <a:ext cx="3591282" cy="2363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3B987CC-E444-409C-B1EF-184793C7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Off-Topic: Strahlphasenregelung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7D3324-D324-455B-945C-939F868B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F033029-73BE-4BC6-8DB4-60016ABF18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F35BBA-C30F-4797-8FEB-91F27745A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C3283E0-4873-4EBA-A09E-E63667F66860}"/>
              </a:ext>
            </a:extLst>
          </p:cNvPr>
          <p:cNvSpPr/>
          <p:nvPr/>
        </p:nvSpPr>
        <p:spPr>
          <a:xfrm>
            <a:off x="5494124" y="2080917"/>
            <a:ext cx="2199028" cy="37452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C571FF6-7EE6-48FB-8D56-A90B965AF340}"/>
              </a:ext>
            </a:extLst>
          </p:cNvPr>
          <p:cNvCxnSpPr>
            <a:cxnSpLocks/>
          </p:cNvCxnSpPr>
          <p:nvPr/>
        </p:nvCxnSpPr>
        <p:spPr>
          <a:xfrm flipH="1">
            <a:off x="5254752" y="2426208"/>
            <a:ext cx="239374" cy="1154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1A75F74B-A53C-4DC5-AD20-301EEF1B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68" y="3617928"/>
            <a:ext cx="5715655" cy="100298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5B9FB1AF-FEAF-4D94-AF01-E0A598CB6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470764"/>
              </p:ext>
            </p:extLst>
          </p:nvPr>
        </p:nvGraphicFramePr>
        <p:xfrm>
          <a:off x="6187334" y="2175142"/>
          <a:ext cx="2755178" cy="25762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7589">
                  <a:extLst>
                    <a:ext uri="{9D8B030D-6E8A-4147-A177-3AD203B41FA5}">
                      <a16:colId xmlns:a16="http://schemas.microsoft.com/office/drawing/2014/main" val="363687501"/>
                    </a:ext>
                  </a:extLst>
                </a:gridCol>
                <a:gridCol w="1377589">
                  <a:extLst>
                    <a:ext uri="{9D8B030D-6E8A-4147-A177-3AD203B41FA5}">
                      <a16:colId xmlns:a16="http://schemas.microsoft.com/office/drawing/2014/main" val="1959065250"/>
                    </a:ext>
                  </a:extLst>
                </a:gridCol>
              </a:tblGrid>
              <a:tr h="320085"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de-DE" sz="1000" b="1" dirty="0">
                          <a:effectLst/>
                        </a:rPr>
                        <a:t>Ohne</a:t>
                      </a:r>
                      <a:r>
                        <a:rPr lang="de-DE" sz="1000" b="0" dirty="0">
                          <a:effectLst/>
                        </a:rPr>
                        <a:t> Strahlphasenregelung</a:t>
                      </a:r>
                      <a:endParaRPr lang="de-DE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37" marR="51337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0340" algn="l"/>
                        </a:tabLst>
                      </a:pPr>
                      <a:r>
                        <a:rPr lang="de-DE" sz="1000" b="1" dirty="0">
                          <a:effectLst/>
                        </a:rPr>
                        <a:t>Mit</a:t>
                      </a:r>
                      <a:r>
                        <a:rPr lang="de-DE" sz="1000" b="0" dirty="0">
                          <a:effectLst/>
                        </a:rPr>
                        <a:t> Strahlphasenregelung</a:t>
                      </a:r>
                      <a:endParaRPr lang="de-DE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37" marR="51337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963116"/>
                  </a:ext>
                </a:extLst>
              </a:tr>
              <a:tr h="2256181"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endParaRPr lang="de-DE" sz="9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37" marR="5133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80340" algn="l"/>
                        </a:tabLst>
                      </a:pPr>
                      <a:endParaRPr lang="de-DE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37" marR="51337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562261"/>
                  </a:ext>
                </a:extLst>
              </a:tr>
            </a:tbl>
          </a:graphicData>
        </a:graphic>
      </p:graphicFrame>
      <p:pic>
        <p:nvPicPr>
          <p:cNvPr id="12" name="Grafik 3">
            <a:extLst>
              <a:ext uri="{FF2B5EF4-FFF2-40B4-BE49-F238E27FC236}">
                <a16:creationId xmlns:a16="http://schemas.microsoft.com/office/drawing/2014/main" id="{844AF6A9-83C1-4694-877E-ECF68EEE5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56" y="2561354"/>
            <a:ext cx="1274137" cy="21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">
            <a:extLst>
              <a:ext uri="{FF2B5EF4-FFF2-40B4-BE49-F238E27FC236}">
                <a16:creationId xmlns:a16="http://schemas.microsoft.com/office/drawing/2014/main" id="{CD057867-1262-48C0-B211-75039A535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935" y="2561354"/>
            <a:ext cx="1274138" cy="21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BB61371-B4DD-4978-9884-2FFC7B90506A}"/>
              </a:ext>
            </a:extLst>
          </p:cNvPr>
          <p:cNvSpPr txBox="1"/>
          <p:nvPr/>
        </p:nvSpPr>
        <p:spPr>
          <a:xfrm>
            <a:off x="6138223" y="4413572"/>
            <a:ext cx="2961715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solidFill>
                  <a:schemeClr val="bg1"/>
                </a:solidFill>
              </a:rPr>
              <a:t>D. Lens, B. Zipfel,   22.11.23, </a:t>
            </a:r>
            <a:r>
              <a:rPr lang="de-DE" sz="1000" b="1" baseline="30000" dirty="0">
                <a:solidFill>
                  <a:schemeClr val="bg1"/>
                </a:solidFill>
                <a:effectLst/>
              </a:rPr>
              <a:t>14</a:t>
            </a:r>
            <a:r>
              <a:rPr lang="de-DE" sz="1000" b="1" dirty="0">
                <a:solidFill>
                  <a:schemeClr val="bg1"/>
                </a:solidFill>
              </a:rPr>
              <a:t>N</a:t>
            </a:r>
            <a:r>
              <a:rPr lang="de-DE" sz="1000" b="1" baseline="30000" dirty="0">
                <a:solidFill>
                  <a:schemeClr val="bg1"/>
                </a:solidFill>
              </a:rPr>
              <a:t>7+</a:t>
            </a:r>
            <a:r>
              <a:rPr lang="de-DE" sz="1000" b="1" dirty="0">
                <a:solidFill>
                  <a:schemeClr val="bg1"/>
                </a:solidFill>
              </a:rPr>
              <a:t>, 80 MeV/u</a:t>
            </a:r>
            <a:r>
              <a:rPr lang="de-DE" sz="1000" b="1" baseline="30000" dirty="0"/>
              <a:t> </a:t>
            </a:r>
            <a:endParaRPr lang="de-D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26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D5ABD-5C95-4EF7-9049-DC8C034D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und Ausblick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ABB79E-EDBA-4C11-84E7-F6B40F5C1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Zusammenfassung</a:t>
            </a:r>
          </a:p>
          <a:p>
            <a:r>
              <a:rPr lang="de-DE" dirty="0"/>
              <a:t>Amplitudenrampe mit adiabatischem Einfang ist implementiert</a:t>
            </a:r>
          </a:p>
          <a:p>
            <a:r>
              <a:rPr lang="de-DE" dirty="0"/>
              <a:t>ohne automatischen Kurzschluss Betrieb in Absprache mit RRF und BK</a:t>
            </a:r>
          </a:p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r>
              <a:rPr lang="de-DE" dirty="0"/>
              <a:t>Ausblick</a:t>
            </a:r>
          </a:p>
          <a:p>
            <a:r>
              <a:rPr lang="de-DE" dirty="0"/>
              <a:t>Kontrollsystemanbindung des Resonanztuning ist in Bearbeitung</a:t>
            </a:r>
          </a:p>
          <a:p>
            <a:r>
              <a:rPr lang="de-DE" dirty="0"/>
              <a:t>automatischer Kurzschluss ist in Bearbeitung</a:t>
            </a:r>
          </a:p>
          <a:p>
            <a:r>
              <a:rPr lang="de-DE" dirty="0"/>
              <a:t>Ein- und Ausschalten in Device Control erst mit automatischem Kurzschluss</a:t>
            </a:r>
            <a:endParaRPr lang="de-DE" sz="1800" dirty="0"/>
          </a:p>
          <a:p>
            <a:pPr marL="0" indent="0">
              <a:buNone/>
            </a:pPr>
            <a:endParaRPr lang="de-DE" sz="800" dirty="0"/>
          </a:p>
          <a:p>
            <a:pPr marL="0" indent="0">
              <a:buNone/>
            </a:pPr>
            <a:r>
              <a:rPr lang="de-DE" dirty="0"/>
              <a:t>Betriebsrelevante MDEs (ohne Konditionierung, wenige W) zur Untersuchung</a:t>
            </a:r>
          </a:p>
          <a:p>
            <a:r>
              <a:rPr lang="de-DE" dirty="0"/>
              <a:t>der Grenzen für Hochstrombetrieb</a:t>
            </a:r>
          </a:p>
          <a:p>
            <a:r>
              <a:rPr lang="de-DE" dirty="0"/>
              <a:t>der Beeinflussung und Beeinflussbarkeit des Makrospill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ECEEAA-D427-4252-9E9E-B88390CA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025133-4BCF-462D-ADCE-3C8B3A4738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8764568-0150-41FD-AC08-45FEEF6AE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550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9B82837-800B-4E08-B93A-9D51E0CB0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2" y="3434172"/>
            <a:ext cx="2879999" cy="14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69C044B-4236-4946-9306-9C17FA33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und Ausblick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47B72C3-3675-4B1D-A9A8-177D5BDBB0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de-DE" dirty="0"/>
                  <a:t>Einsatz sinnvoll, </a:t>
                </a:r>
                <a:r>
                  <a:rPr lang="de-DE" dirty="0">
                    <a:solidFill>
                      <a:schemeClr val="tx1"/>
                    </a:solidFill>
                  </a:rPr>
                  <a:t>wenn                                                     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Particle inter-arrival-times</a:t>
                </a:r>
                <a:endParaRPr lang="de-DE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Spillqualität wichtig                                                     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KO, 2 kV + </a:t>
                </a:r>
                <a:r>
                  <a:rPr lang="de-DE" dirty="0" err="1">
                    <a:solidFill>
                      <a:schemeClr val="accent6">
                        <a:lumMod val="75000"/>
                      </a:schemeClr>
                    </a:solidFill>
                  </a:rPr>
                  <a:t>Macro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 Spill FB</a:t>
                </a:r>
                <a:endParaRPr lang="de-DE" dirty="0">
                  <a:solidFill>
                    <a:schemeClr val="tx1"/>
                  </a:solidFill>
                </a:endParaRP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max. 20 mA Strahlstrom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spill</m:t>
                        </m:r>
                      </m:sub>
                    </m:sSub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  <a:r>
                  <a:rPr lang="en-US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>
                    <a:solidFill>
                      <a:schemeClr val="tx1"/>
                    </a:solidFill>
                  </a:rPr>
                  <a:t>extrahierte Ionen / s, 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da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spill</m:t>
                        </m:r>
                      </m:sub>
                    </m:sSub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excit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Pile Up</a:t>
                </a: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prinzipiell unabhängig von Art der Extraktion</a:t>
                </a:r>
              </a:p>
              <a:p>
                <a:pPr marL="0" indent="0">
                  <a:buNone/>
                </a:pP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Slow, 2 kV                            Slow, 15 kV + 100 Hz        KO, 2 kV + SOS / </a:t>
                </a:r>
                <a:r>
                  <a:rPr lang="de-DE" dirty="0" err="1">
                    <a:solidFill>
                      <a:schemeClr val="accent6">
                        <a:lumMod val="75000"/>
                      </a:schemeClr>
                    </a:solidFill>
                  </a:rPr>
                  <a:t>noise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++</a:t>
                </a:r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547B72C3-3675-4B1D-A9A8-177D5BDBB0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579" t="-828" r="-4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54690-A63C-4619-AB6F-99A0394D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1DC372-7614-41E3-8315-AF8DF05914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2D5CCB-C4FA-426E-B245-6825887BC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C2B868-A6B3-4FC3-BD24-843E9DAF8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366" y="1717069"/>
            <a:ext cx="2879999" cy="144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5E79C08-CC6B-473D-AC4B-B4C33FF01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6245" y="3397105"/>
            <a:ext cx="2879999" cy="144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866FF93-05B1-4F57-B5AD-757D02757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246" y="3426431"/>
            <a:ext cx="287999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3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4EBD3-0A6D-4DD9-B523-7EAE6855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Danksagung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669F92-2BF1-4C28-B3DE-D5914A1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dirty="0"/>
              <a:t>Entwicklung und Inbetriebnahme: SRP, ATP, BAU (B. Benz, J. </a:t>
            </a:r>
            <a:r>
              <a:rPr lang="de-DE" sz="1600" dirty="0" err="1"/>
              <a:t>Kalenda</a:t>
            </a:r>
            <a:r>
              <a:rPr lang="de-DE" sz="1600" dirty="0"/>
              <a:t>), LRF (B. </a:t>
            </a:r>
            <a:r>
              <a:rPr lang="de-DE" sz="1600" dirty="0" err="1"/>
              <a:t>Schlitt</a:t>
            </a:r>
            <a:r>
              <a:rPr lang="de-DE" sz="1600" dirty="0"/>
              <a:t>, G. Schreiber, W. Vinzenz, J. </a:t>
            </a:r>
            <a:r>
              <a:rPr lang="de-DE" sz="1600" dirty="0" err="1"/>
              <a:t>Zappai</a:t>
            </a:r>
            <a:r>
              <a:rPr lang="de-DE" sz="1600" dirty="0"/>
              <a:t> et al.), MEW (A. Ackermann, M. Romig, T. </a:t>
            </a:r>
            <a:r>
              <a:rPr lang="de-DE" sz="1600" dirty="0" err="1"/>
              <a:t>Schneidler</a:t>
            </a:r>
            <a:r>
              <a:rPr lang="de-DE" sz="1600" dirty="0"/>
              <a:t>), RRF (R. Balß, B. </a:t>
            </a:r>
            <a:r>
              <a:rPr lang="de-DE" sz="1600" dirty="0" err="1"/>
              <a:t>Breitkreutz</a:t>
            </a:r>
            <a:r>
              <a:rPr lang="de-DE" sz="1600" dirty="0"/>
              <a:t>, C. Christoph, O. </a:t>
            </a:r>
            <a:r>
              <a:rPr lang="de-DE" sz="1600" dirty="0" err="1"/>
              <a:t>Disser</a:t>
            </a:r>
            <a:r>
              <a:rPr lang="de-DE" sz="1600" dirty="0"/>
              <a:t>, M. </a:t>
            </a:r>
            <a:r>
              <a:rPr lang="de-DE" sz="1600" dirty="0" err="1"/>
              <a:t>Hardieck</a:t>
            </a:r>
            <a:r>
              <a:rPr lang="de-DE" sz="1600" dirty="0"/>
              <a:t>, P. Hülsmann, H. Klingbeil, H.G. König, U. Laier, D.E.M. Lens, S. Lux, S. Schäfer, C. Thielmann, T. </a:t>
            </a:r>
            <a:r>
              <a:rPr lang="de-DE" sz="1600" dirty="0" err="1"/>
              <a:t>Winnefeld</a:t>
            </a:r>
            <a:r>
              <a:rPr lang="de-DE" sz="1600" dirty="0"/>
              <a:t>, B. Zipfel et al.), SIS100/SIS18 (P. Spiller, J. Stadlmann), TRI (D. Acker, K. Lück, M. Grenz-</a:t>
            </a:r>
            <a:r>
              <a:rPr lang="de-DE" sz="1600" dirty="0" err="1"/>
              <a:t>Gustafson</a:t>
            </a:r>
            <a:r>
              <a:rPr lang="de-DE" sz="1600" dirty="0"/>
              <a:t>, M. </a:t>
            </a:r>
            <a:r>
              <a:rPr lang="de-DE" sz="1600" dirty="0" err="1"/>
              <a:t>Diebel</a:t>
            </a:r>
            <a:r>
              <a:rPr lang="de-DE" sz="1600" dirty="0"/>
              <a:t>, K. </a:t>
            </a:r>
            <a:r>
              <a:rPr lang="de-DE" sz="1600" dirty="0" err="1"/>
              <a:t>Kalaitzidis</a:t>
            </a:r>
            <a:r>
              <a:rPr lang="de-DE" sz="1600" dirty="0"/>
              <a:t> et al.), VAC (M.C. </a:t>
            </a:r>
            <a:r>
              <a:rPr lang="de-DE" sz="1600" dirty="0" err="1"/>
              <a:t>Bellachioma</a:t>
            </a:r>
            <a:r>
              <a:rPr lang="de-DE" sz="1600" dirty="0"/>
              <a:t>, E. Renz, G. Savino, S. </a:t>
            </a:r>
            <a:r>
              <a:rPr lang="de-DE" sz="1600" dirty="0" err="1"/>
              <a:t>Strohmenger</a:t>
            </a:r>
            <a:r>
              <a:rPr lang="de-DE" sz="1600" dirty="0"/>
              <a:t>)</a:t>
            </a:r>
          </a:p>
          <a:p>
            <a:r>
              <a:rPr lang="de-DE" sz="1600" dirty="0"/>
              <a:t>Spill Messung: APH (S. Sorge), BEA (P. Boutachkov, O. </a:t>
            </a:r>
            <a:r>
              <a:rPr lang="de-DE" sz="1600" dirty="0" err="1"/>
              <a:t>Chorniy</a:t>
            </a:r>
            <a:r>
              <a:rPr lang="de-DE" sz="1600" dirty="0"/>
              <a:t>, P. Forck, T. </a:t>
            </a:r>
            <a:r>
              <a:rPr lang="de-DE" sz="1600" dirty="0" err="1"/>
              <a:t>Milosic</a:t>
            </a:r>
            <a:r>
              <a:rPr lang="de-DE" sz="1600" dirty="0"/>
              <a:t>, P. Niedermayer, R. Singh, J. Yang), SIS100/SIS18, HADES/</a:t>
            </a:r>
            <a:r>
              <a:rPr lang="de-DE" sz="1600" dirty="0" err="1"/>
              <a:t>mCBM</a:t>
            </a:r>
            <a:r>
              <a:rPr lang="de-DE" sz="1600" dirty="0"/>
              <a:t> (J. </a:t>
            </a:r>
            <a:r>
              <a:rPr lang="de-DE" sz="1600" dirty="0" err="1"/>
              <a:t>Pietraszko</a:t>
            </a:r>
            <a:r>
              <a:rPr lang="de-DE" sz="1600" dirty="0"/>
              <a:t>, C. Sturm, M. </a:t>
            </a:r>
            <a:r>
              <a:rPr lang="de-DE" sz="1600" dirty="0" err="1"/>
              <a:t>Traxler</a:t>
            </a:r>
            <a:r>
              <a:rPr lang="de-DE" sz="1600" dirty="0"/>
              <a:t>)</a:t>
            </a:r>
          </a:p>
          <a:p>
            <a:r>
              <a:rPr lang="de-DE" sz="1600" dirty="0"/>
              <a:t>Betrieb und Diskussionen: ACC &amp; OPE (R. Aßmann, A. Bloch-Späth, C. Böhm, V. </a:t>
            </a:r>
            <a:r>
              <a:rPr lang="de-DE" sz="1600" dirty="0" err="1"/>
              <a:t>Kamerdzhiev</a:t>
            </a:r>
            <a:r>
              <a:rPr lang="de-DE" sz="1600" dirty="0"/>
              <a:t>, H. </a:t>
            </a:r>
            <a:r>
              <a:rPr lang="de-DE" sz="1600" dirty="0" err="1"/>
              <a:t>Kummerfeldt</a:t>
            </a:r>
            <a:r>
              <a:rPr lang="de-DE" sz="1600" dirty="0"/>
              <a:t>, F. Lorenz, S. Reimann, Y. </a:t>
            </a:r>
            <a:r>
              <a:rPr lang="de-DE" sz="1600" dirty="0" err="1"/>
              <a:t>Valdau</a:t>
            </a:r>
            <a:r>
              <a:rPr lang="de-DE" sz="1600" dirty="0"/>
              <a:t>), SYS (H. Liebermann, D. </a:t>
            </a:r>
            <a:r>
              <a:rPr lang="de-DE" sz="1600" dirty="0" err="1"/>
              <a:t>Ondreka</a:t>
            </a:r>
            <a:r>
              <a:rPr lang="de-DE" sz="1600" dirty="0"/>
              <a:t>)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A31753-56E1-4EC6-9FD0-BCD6CD4C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4BEAC3F-4257-4AEB-8745-E50CA54468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EE32E85-699A-4586-AC5E-05F2BCCCE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170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81DBD-D5E3-4B4F-9DCC-677014BCA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– Temperatur und Vakuum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E9EE7A-6AB2-4DF0-8A83-2CEF0C2A6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29.11.2023                                  13.07.2025                                  Gleichgewichts-</a:t>
            </a:r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                        temperatur</a:t>
            </a:r>
            <a:br>
              <a:rPr lang="de-DE" dirty="0"/>
            </a:br>
            <a:r>
              <a:rPr lang="de-DE" dirty="0"/>
              <a:t>                                                                                                        ohne / mit</a:t>
            </a:r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                        Leuchten:</a:t>
            </a:r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                         </a:t>
            </a:r>
            <a:r>
              <a:rPr lang="de-DE" dirty="0">
                <a:solidFill>
                  <a:srgbClr val="FDBB63"/>
                </a:solidFill>
              </a:rPr>
              <a:t>▪</a:t>
            </a:r>
            <a:r>
              <a:rPr lang="de-DE" dirty="0"/>
              <a:t> 100 W, 10 kV:</a:t>
            </a:r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                            40°C / 45°C</a:t>
            </a:r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                         </a:t>
            </a:r>
            <a:r>
              <a:rPr lang="de-DE" dirty="0">
                <a:solidFill>
                  <a:srgbClr val="FDBB63"/>
                </a:solidFill>
              </a:rPr>
              <a:t>▪</a:t>
            </a:r>
            <a:r>
              <a:rPr lang="de-DE" dirty="0"/>
              <a:t> 200 W, 14 kV:</a:t>
            </a:r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                            50°C / 55°C</a:t>
            </a:r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                         </a:t>
            </a:r>
            <a:r>
              <a:rPr lang="de-DE" dirty="0">
                <a:solidFill>
                  <a:srgbClr val="FDBB63"/>
                </a:solidFill>
              </a:rPr>
              <a:t>▪</a:t>
            </a:r>
            <a:r>
              <a:rPr lang="de-DE" dirty="0"/>
              <a:t> 400 W, 20 kV:</a:t>
            </a:r>
          </a:p>
          <a:p>
            <a:pPr marL="0" indent="0">
              <a:buNone/>
            </a:pPr>
            <a:r>
              <a:rPr lang="de-DE" dirty="0"/>
              <a:t>                                                                                                            75°C / --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4318D5-59B8-4A0B-A45C-213A5AD57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33966D-C157-4D17-BEF0-EF72AB2D4B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EB24C0-562B-4271-AB6C-8E7DF31F1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F2F4D57B-7978-4E24-A7EC-C9203EDA00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496799"/>
              </p:ext>
            </p:extLst>
          </p:nvPr>
        </p:nvGraphicFramePr>
        <p:xfrm>
          <a:off x="363994" y="1591159"/>
          <a:ext cx="3321950" cy="1558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2">
            <a:extLst>
              <a:ext uri="{FF2B5EF4-FFF2-40B4-BE49-F238E27FC236}">
                <a16:creationId xmlns:a16="http://schemas.microsoft.com/office/drawing/2014/main" id="{E830AD05-9A32-458F-B728-591B795D4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9"/>
          <a:stretch/>
        </p:blipFill>
        <p:spPr bwMode="auto">
          <a:xfrm>
            <a:off x="422568" y="3149669"/>
            <a:ext cx="2992226" cy="126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CB81FCD0-41F6-4091-932B-920B1AFA79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6593062"/>
              </p:ext>
            </p:extLst>
          </p:nvPr>
        </p:nvGraphicFramePr>
        <p:xfrm>
          <a:off x="3668874" y="1591159"/>
          <a:ext cx="3271629" cy="1558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D54336B4-11F7-4627-A5B0-7FA7FBA23DB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748" y="3149669"/>
            <a:ext cx="3271628" cy="126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57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Überblick Kavität</a:t>
            </a:r>
          </a:p>
          <a:p>
            <a:r>
              <a:rPr lang="de-DE" dirty="0"/>
              <a:t>Maschinenexperimente</a:t>
            </a:r>
          </a:p>
          <a:p>
            <a:r>
              <a:rPr lang="de-DE" dirty="0"/>
              <a:t>Kontrollsystemanbindung</a:t>
            </a:r>
          </a:p>
          <a:p>
            <a:pPr lvl="1"/>
            <a:r>
              <a:rPr lang="de-DE" sz="1800" dirty="0"/>
              <a:t>ParamModi – Amplitude (aktueller Stand)</a:t>
            </a:r>
          </a:p>
          <a:p>
            <a:pPr lvl="1"/>
            <a:r>
              <a:rPr lang="de-DE" sz="1800" dirty="0">
                <a:solidFill>
                  <a:schemeClr val="bg1">
                    <a:lumMod val="65000"/>
                  </a:schemeClr>
                </a:solidFill>
              </a:rPr>
              <a:t>Zusätzliche Hilfsmittel (aktueller Stand)</a:t>
            </a:r>
          </a:p>
          <a:p>
            <a:pPr lvl="1"/>
            <a:r>
              <a:rPr lang="de-DE" sz="1800" dirty="0"/>
              <a:t>Resonanz- und Betriebsfrequenz (Zwischenstand und Ausblick)</a:t>
            </a:r>
          </a:p>
          <a:p>
            <a:pPr lvl="1"/>
            <a:r>
              <a:rPr lang="de-DE" sz="1800" dirty="0"/>
              <a:t>Kurzschluss und Strahlstrom (Zwischenstand und Ausblick)</a:t>
            </a:r>
          </a:p>
          <a:p>
            <a:pPr lvl="1"/>
            <a:r>
              <a:rPr lang="de-DE" sz="1800" dirty="0"/>
              <a:t>Statusmeldungen (Ausblick)</a:t>
            </a:r>
          </a:p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Off-Topic: Strahlphasenregelung</a:t>
            </a:r>
          </a:p>
          <a:p>
            <a:r>
              <a:rPr lang="de-DE" dirty="0"/>
              <a:t>Zusammenfassung und Ausblick</a:t>
            </a:r>
            <a:endParaRPr lang="de-DE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BC5F8D-A8CC-207D-0EB7-0FE5D06C90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2025-10-31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63310E-4EFA-DDB5-0856-352CFB3F8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/>
              <a:t>Kerstin Groß / Operatorenschulung 2025 / Spill Kavität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0B86FF-1E60-C7BC-79F3-9F1030A2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99F17-E77A-454D-8038-E35E00A1B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– Anregungsfrequenzen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28C178-42FF-4533-B173-CFD35EA7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BC07AF8-BFBF-407E-900A-3D8B9AF42F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0C1CD26-AAE6-4618-9E0E-8D8B3B568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C54C156-4E29-4E9C-B641-AE5344AD1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KO, </a:t>
            </a:r>
            <a:r>
              <a:rPr lang="de-DE" dirty="0" err="1">
                <a:solidFill>
                  <a:schemeClr val="tx1"/>
                </a:solidFill>
              </a:rPr>
              <a:t>Macro</a:t>
            </a:r>
            <a:r>
              <a:rPr lang="de-DE" dirty="0">
                <a:solidFill>
                  <a:schemeClr val="tx1"/>
                </a:solidFill>
              </a:rPr>
              <a:t> Spill Feedback                            KO, 2 kV + SOS / </a:t>
            </a:r>
            <a:r>
              <a:rPr lang="de-DE" dirty="0" err="1">
                <a:solidFill>
                  <a:schemeClr val="tx1"/>
                </a:solidFill>
              </a:rPr>
              <a:t>noise</a:t>
            </a:r>
            <a:r>
              <a:rPr lang="de-DE" dirty="0">
                <a:solidFill>
                  <a:schemeClr val="tx1"/>
                </a:solidFill>
              </a:rPr>
              <a:t>++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5EC7E0-C3C1-4393-9D1B-2B70879C2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00" y="3155485"/>
            <a:ext cx="3599999" cy="180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7EE6285-FABE-4C40-80ED-79D277B90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600" y="3155485"/>
            <a:ext cx="3599999" cy="180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22F1671-5728-4DB8-8215-ACF21E0A7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08" y="1428747"/>
            <a:ext cx="3599999" cy="180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CC61CE-E6B3-4470-87C0-B83EFD3B7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906" y="1428747"/>
            <a:ext cx="359999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69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65E604-4A68-4D8A-9836-A7B1547B7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Backup – Anregungsfrequenzen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239BEC-BAE2-49A7-9B86-BCC1957A4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Slow                                                              </a:t>
            </a:r>
            <a:r>
              <a:rPr lang="de-DE" dirty="0" err="1">
                <a:solidFill>
                  <a:schemeClr val="tx1"/>
                </a:solidFill>
              </a:rPr>
              <a:t>Slow</a:t>
            </a:r>
            <a:r>
              <a:rPr lang="de-DE" dirty="0">
                <a:solidFill>
                  <a:schemeClr val="tx1"/>
                </a:solidFill>
              </a:rPr>
              <a:t>, 15 kV + Verstimmung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7EEACB-9849-4314-B0AB-1A499723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6F437F-3F42-4275-80C1-AA133F2C98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DDA466-BA82-4E6C-BED4-84B7645BFB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DA60C5E-311F-435B-BB1D-D1A6C8DA9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00" y="3157200"/>
            <a:ext cx="3599999" cy="180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0F09FAA-A20C-4052-B269-91DB031B0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600" y="3157200"/>
            <a:ext cx="3599999" cy="180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DAADD33-9629-4C06-804E-E0E5817E9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600" y="1429200"/>
            <a:ext cx="3599999" cy="180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07633B-DD5B-4DE8-AE55-EBD08F925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00" y="1429200"/>
            <a:ext cx="359999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62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83710-F8A0-42F3-8466-36860D3D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Koppelfaktor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149F233-67E5-44E3-B69C-25E6984F54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Resonator: 500 kΩ</a:t>
                </a:r>
              </a:p>
              <a:p>
                <a:r>
                  <a:rPr lang="de-DE" dirty="0"/>
                  <a:t>Leitungen/Verstärker: 50 Ω</a:t>
                </a:r>
              </a:p>
              <a:p>
                <a:r>
                  <a:rPr lang="de-DE" dirty="0"/>
                  <a:t>Es wird über 1/100stel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m:rPr>
                            <m:nor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dirty="0"/>
                          <m:t>Ω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500</m:t>
                        </m:r>
                        <m:r>
                          <m:rPr>
                            <m:nor/>
                          </m:rPr>
                          <a:rPr lang="de-DE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/>
                          <m:t>kΩ</m:t>
                        </m:r>
                      </m:e>
                    </m:rad>
                  </m:oMath>
                </a14:m>
                <a:r>
                  <a:rPr lang="de-DE" dirty="0"/>
                  <a:t>) des magnetischen Flusses eingekoppelt.</a:t>
                </a: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C149F233-67E5-44E3-B69C-25E6984F54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34" t="-8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9A7FBD9-ED94-4D5F-9569-FF0B69F7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7CF6C3-5B90-4651-99A2-1E3896827A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58349D4-BE91-44AF-B67A-6C7D8FBBE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35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towards Operation from Main Control Room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Ramps and plunger control have </a:t>
            </a:r>
            <a:br>
              <a:rPr lang="en-US" sz="1600" dirty="0"/>
            </a:br>
            <a:r>
              <a:rPr lang="en-US" sz="1600" dirty="0"/>
              <a:t>to be integrated into control system</a:t>
            </a:r>
          </a:p>
          <a:p>
            <a:r>
              <a:rPr lang="en-US" sz="1600" dirty="0"/>
              <a:t>PLC for interlock handling to</a:t>
            </a:r>
            <a:br>
              <a:rPr lang="en-US" sz="1600" dirty="0"/>
            </a:br>
            <a:r>
              <a:rPr lang="en-US" sz="1600" dirty="0"/>
              <a:t>be integrated in control system</a:t>
            </a:r>
          </a:p>
          <a:p>
            <a:r>
              <a:rPr lang="en-US" sz="1600" dirty="0"/>
              <a:t>Limitation to 1.5 kV for standard </a:t>
            </a:r>
            <a:br>
              <a:rPr lang="en-US" sz="1600" dirty="0"/>
            </a:br>
            <a:r>
              <a:rPr lang="en-US" sz="1600" dirty="0"/>
              <a:t>operation without conditioning remains</a:t>
            </a:r>
          </a:p>
          <a:p>
            <a:r>
              <a:rPr lang="en-US" sz="1600" dirty="0"/>
              <a:t>New output- and directional coupler for lower power</a:t>
            </a:r>
          </a:p>
          <a:p>
            <a:r>
              <a:rPr lang="en-US" sz="1600" dirty="0"/>
              <a:t>Automatic short-circuit needed</a:t>
            </a:r>
          </a:p>
          <a:p>
            <a:pPr lvl="1"/>
            <a:r>
              <a:rPr lang="en-US" sz="1600" dirty="0"/>
              <a:t>not cycle to cycle </a:t>
            </a:r>
            <a:br>
              <a:rPr lang="en-US" sz="1600" dirty="0"/>
            </a:br>
            <a:r>
              <a:rPr lang="en-US" sz="1600" dirty="0"/>
              <a:t>(impedance applies to all running </a:t>
            </a:r>
            <a:r>
              <a:rPr lang="en-US" sz="1600" dirty="0" err="1"/>
              <a:t>virt</a:t>
            </a:r>
            <a:r>
              <a:rPr lang="en-US" sz="1600" dirty="0"/>
              <a:t>. </a:t>
            </a:r>
            <a:r>
              <a:rPr lang="en-US" sz="1600" dirty="0" err="1"/>
              <a:t>accel</a:t>
            </a:r>
            <a:r>
              <a:rPr lang="en-US" sz="1600" dirty="0"/>
              <a:t>.)</a:t>
            </a:r>
          </a:p>
          <a:p>
            <a:pPr lvl="1"/>
            <a:r>
              <a:rPr lang="en-US" sz="1600" dirty="0"/>
              <a:t>ambitious, evaluation of possibilities</a:t>
            </a:r>
            <a:br>
              <a:rPr lang="en-US" sz="1600" dirty="0"/>
            </a:br>
            <a:r>
              <a:rPr lang="en-US" sz="1600" dirty="0"/>
              <a:t>(new development of a plunger) </a:t>
            </a:r>
          </a:p>
          <a:p>
            <a:pPr marL="0" indent="0">
              <a:buNone/>
            </a:pPr>
            <a:r>
              <a:rPr lang="en-US" sz="1600" dirty="0"/>
              <a:t>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6" y="1088015"/>
            <a:ext cx="2632033" cy="35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8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 Voltage Calibration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5" y="971691"/>
            <a:ext cx="4806668" cy="367823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t="9843" r="443" b="28832"/>
          <a:stretch/>
        </p:blipFill>
        <p:spPr>
          <a:xfrm>
            <a:off x="3687382" y="1530506"/>
            <a:ext cx="4334400" cy="199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33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440000"/>
            <a:ext cx="5760000" cy="288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Dedicated</a:t>
            </a:r>
            <a:r>
              <a:rPr lang="de-DE" dirty="0"/>
              <a:t> MDE 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Spectrum of extracted beam</a:t>
            </a:r>
          </a:p>
          <a:p>
            <a:r>
              <a:rPr lang="en-US" dirty="0"/>
              <a:t>Improvement</a:t>
            </a:r>
            <a:br>
              <a:rPr lang="en-US" dirty="0"/>
            </a:br>
            <a:r>
              <a:rPr lang="en-US" dirty="0"/>
              <a:t>for all </a:t>
            </a:r>
            <a:br>
              <a:rPr lang="en-US" dirty="0"/>
            </a:br>
            <a:r>
              <a:rPr lang="en-US" dirty="0"/>
              <a:t>frequencies</a:t>
            </a:r>
          </a:p>
        </p:txBody>
      </p:sp>
    </p:spTree>
    <p:extLst>
      <p:ext uri="{BB962C8B-B14F-4D97-AF65-F5344CB8AC3E}">
        <p14:creationId xmlns:p14="http://schemas.microsoft.com/office/powerpoint/2010/main" val="2472632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Frequency Variation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shift of 100 Hz means a change in the harmonic number by 0.005</a:t>
            </a:r>
            <a:br>
              <a:rPr lang="en-US" dirty="0"/>
            </a:br>
            <a:r>
              <a:rPr lang="en-US" sz="1400" dirty="0"/>
              <a:t>(marked with the bar in the figure – different setup simulation, calculation and measurement)</a:t>
            </a:r>
          </a:p>
        </p:txBody>
      </p:sp>
      <p:graphicFrame>
        <p:nvGraphicFramePr>
          <p:cNvPr id="5" name="Diagramm 4"/>
          <p:cNvGraphicFramePr/>
          <p:nvPr/>
        </p:nvGraphicFramePr>
        <p:xfrm>
          <a:off x="225037" y="1736203"/>
          <a:ext cx="4277515" cy="3029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49" y="1837111"/>
            <a:ext cx="3904791" cy="29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05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Dedicated</a:t>
            </a:r>
            <a:r>
              <a:rPr lang="de-DE" dirty="0"/>
              <a:t> MDE 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en-US" dirty="0"/>
              <a:t>Spill duty factor over time – 5 to 13 kV</a:t>
            </a:r>
          </a:p>
          <a:p>
            <a:r>
              <a:rPr lang="en-US" dirty="0"/>
              <a:t>Position of second local max. seems to depend on tune shift</a:t>
            </a:r>
          </a:p>
          <a:p>
            <a:r>
              <a:rPr lang="en-US" dirty="0"/>
              <a:t>Further evaluation</a:t>
            </a:r>
            <a:br>
              <a:rPr lang="en-US" dirty="0"/>
            </a:br>
            <a:r>
              <a:rPr lang="en-US" dirty="0"/>
              <a:t>necessary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0" y="1800000"/>
            <a:ext cx="57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51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Dedicated</a:t>
            </a:r>
            <a:r>
              <a:rPr lang="de-DE" dirty="0"/>
              <a:t> MDE 29.11.2023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vert="horz"/>
          <a:lstStyle/>
          <a:p>
            <a:r>
              <a:rPr lang="en-US" dirty="0"/>
              <a:t>Arrival time with respect to RF phase (12.25 ns) - further evaluation needed</a:t>
            </a:r>
          </a:p>
          <a:p>
            <a:r>
              <a:rPr lang="en-US" dirty="0"/>
              <a:t> </a:t>
            </a:r>
            <a:endParaRPr lang="de-DE" sz="1600" dirty="0"/>
          </a:p>
          <a:p>
            <a:endParaRPr lang="de-DE" sz="1600" dirty="0"/>
          </a:p>
          <a:p>
            <a:endParaRPr lang="de-DE" sz="800" dirty="0"/>
          </a:p>
          <a:p>
            <a:pPr lvl="8"/>
            <a:r>
              <a:rPr lang="en-US" dirty="0"/>
              <a:t>              1 kV</a:t>
            </a:r>
          </a:p>
          <a:p>
            <a:pPr lvl="8"/>
            <a:endParaRPr lang="de-DE" dirty="0"/>
          </a:p>
          <a:p>
            <a:pPr lvl="8"/>
            <a:endParaRPr lang="de-DE" dirty="0"/>
          </a:p>
          <a:p>
            <a:pPr lvl="8"/>
            <a:endParaRPr lang="de-DE" dirty="0"/>
          </a:p>
          <a:p>
            <a:pPr lvl="8"/>
            <a:endParaRPr lang="de-DE" dirty="0"/>
          </a:p>
          <a:p>
            <a:pPr lvl="8"/>
            <a:endParaRPr lang="de-DE" dirty="0"/>
          </a:p>
          <a:p>
            <a:pPr lvl="8"/>
            <a:r>
              <a:rPr lang="de-DE" dirty="0"/>
              <a:t>             13 kV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8" y="1542353"/>
            <a:ext cx="3600000" cy="18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8" y="3129726"/>
            <a:ext cx="3600000" cy="1800000"/>
          </a:xfrm>
          <a:prstGeom prst="rect">
            <a:avLst/>
          </a:prstGeom>
        </p:spPr>
      </p:pic>
      <p:pic>
        <p:nvPicPr>
          <p:cNvPr id="8" name="Inhaltsplatzhalter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4" b="-1835"/>
          <a:stretch/>
        </p:blipFill>
        <p:spPr>
          <a:xfrm>
            <a:off x="4622447" y="3243165"/>
            <a:ext cx="4014000" cy="176276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40" b="12170"/>
          <a:stretch/>
        </p:blipFill>
        <p:spPr>
          <a:xfrm>
            <a:off x="4702242" y="1482795"/>
            <a:ext cx="3934205" cy="171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48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Parasitic Operation HADES Beam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Measurements performed by beam diagnostics group on 6.3.2024</a:t>
            </a:r>
          </a:p>
          <a:p>
            <a:r>
              <a:rPr lang="en-US" dirty="0"/>
              <a:t>3 Sines (“+++“) used instead of “noise++“ by SOS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				  HHDDI2P                        </a:t>
            </a:r>
            <a:r>
              <a:rPr lang="nl-NL" dirty="0">
                <a:solidFill>
                  <a:srgbClr val="FDBB63"/>
                </a:solidFill>
              </a:rPr>
              <a:t>10</a:t>
            </a:r>
            <a:r>
              <a:rPr lang="nl-NL" baseline="30000" dirty="0">
                <a:solidFill>
                  <a:srgbClr val="FDBB63"/>
                </a:solidFill>
              </a:rPr>
              <a:t>7</a:t>
            </a:r>
            <a:r>
              <a:rPr lang="nl-NL" dirty="0">
                <a:solidFill>
                  <a:srgbClr val="FDBB63"/>
                </a:solidFill>
              </a:rPr>
              <a:t> ions / (20 s ∙ 81.63 MHz) = 0.006 ions</a:t>
            </a:r>
          </a:p>
          <a:p>
            <a:pPr marL="0" indent="0">
              <a:buNone/>
            </a:pPr>
            <a:r>
              <a:rPr lang="en-US" dirty="0"/>
              <a:t>→ Structure (29.11.23) likely due to tune shift (quadrupole-driven extraction)</a:t>
            </a:r>
          </a:p>
          <a:p>
            <a:pPr marL="0" indent="0">
              <a:buNone/>
            </a:pPr>
            <a:r>
              <a:rPr lang="en-US" dirty="0"/>
              <a:t>No further analysis due to different settings in the only measurement with cavity.</a:t>
            </a:r>
          </a:p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" y="1836000"/>
            <a:ext cx="3599999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99" y="1735200"/>
            <a:ext cx="3913200" cy="193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49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82134-8EC0-4215-96FE-8B6324B2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</a:t>
            </a:r>
            <a:br>
              <a:rPr lang="de-DE" dirty="0"/>
            </a:br>
            <a:r>
              <a:rPr lang="de-DE" dirty="0"/>
              <a:t>Micro Spill Kavität GS11BE6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04D0FB-BBA2-4DC9-93B3-9DD3D0017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Installation GS11BE6 im SIS18 im Juli 2023</a:t>
            </a:r>
          </a:p>
          <a:p>
            <a:endParaRPr lang="de-DE" sz="300" dirty="0"/>
          </a:p>
          <a:p>
            <a:r>
              <a:rPr lang="de-DE" dirty="0"/>
              <a:t>Maschinenexperimente 11/23 und 7/25</a:t>
            </a:r>
          </a:p>
          <a:p>
            <a:endParaRPr lang="de-DE" sz="300" dirty="0"/>
          </a:p>
          <a:p>
            <a:r>
              <a:rPr lang="de-DE" dirty="0"/>
              <a:t>Sollwert für </a:t>
            </a:r>
            <a:r>
              <a:rPr lang="de-DE" dirty="0" err="1"/>
              <a:t>Gapspannungsamplitude</a:t>
            </a:r>
            <a:r>
              <a:rPr lang="de-DE" dirty="0"/>
              <a:t> in</a:t>
            </a:r>
            <a:br>
              <a:rPr lang="de-DE" dirty="0"/>
            </a:br>
            <a:r>
              <a:rPr lang="de-DE" dirty="0"/>
              <a:t>Kontrollsystem (max. 2 kV / 4 W) seit Ostern 2025</a:t>
            </a:r>
          </a:p>
          <a:p>
            <a:r>
              <a:rPr lang="de-DE" dirty="0"/>
              <a:t>Empfehlung 1.5 kV / 2.25 W</a:t>
            </a:r>
          </a:p>
          <a:p>
            <a:r>
              <a:rPr lang="de-DE" dirty="0"/>
              <a:t>Resonanztuning </a:t>
            </a:r>
            <a:r>
              <a:rPr lang="de-DE" b="1" dirty="0"/>
              <a:t>bisher</a:t>
            </a:r>
            <a:r>
              <a:rPr lang="de-DE" dirty="0"/>
              <a:t> nur in BG1.016</a:t>
            </a:r>
          </a:p>
          <a:p>
            <a:r>
              <a:rPr lang="de-DE" dirty="0"/>
              <a:t>Frequenz 80.3 bis 81.6 MHz</a:t>
            </a:r>
            <a:br>
              <a:rPr lang="de-DE" dirty="0"/>
            </a:br>
            <a:r>
              <a:rPr lang="de-DE" dirty="0"/>
              <a:t>(ausreichend für alle Strahlenergien)</a:t>
            </a:r>
          </a:p>
          <a:p>
            <a:endParaRPr lang="de-DE" sz="300" dirty="0"/>
          </a:p>
          <a:p>
            <a:r>
              <a:rPr lang="de-DE" b="1" dirty="0"/>
              <a:t>bisher</a:t>
            </a:r>
            <a:r>
              <a:rPr lang="de-DE" dirty="0"/>
              <a:t> Zugang zum SIS18 nötig </a:t>
            </a:r>
            <a:br>
              <a:rPr lang="de-DE" dirty="0"/>
            </a:br>
            <a:r>
              <a:rPr lang="de-DE" dirty="0"/>
              <a:t>zum Betätigen des Kurzschlusses</a:t>
            </a:r>
          </a:p>
          <a:p>
            <a:r>
              <a:rPr lang="de-DE" dirty="0"/>
              <a:t>Impedanz etwa 500 kΩ, Q</a:t>
            </a:r>
            <a:r>
              <a:rPr lang="de-DE" baseline="-2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aseline="-25000" dirty="0"/>
              <a:t>0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≈ 5000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32DFCB-F94E-4BAA-901D-78C80F5C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9F05A0-E0D3-4FEA-A553-1D859869CC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BDDC8C2-FFD3-4D3A-828B-3FB95CBD5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/>
              <a:t>Kerstin Groß / Operatorenschulung 2025 / Spill Kavität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FCCB0D0-8822-481B-9E52-BBB309E97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0" t="20544" r="13244" b="18474"/>
          <a:stretch/>
        </p:blipFill>
        <p:spPr>
          <a:xfrm rot="5400000">
            <a:off x="5534505" y="1564167"/>
            <a:ext cx="3679457" cy="27271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7116F91-0289-486C-B015-F10EECA64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727" y="3272595"/>
            <a:ext cx="2016171" cy="1494879"/>
          </a:xfrm>
          <a:prstGeom prst="rect">
            <a:avLst/>
          </a:prstGeom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1B48DCA-FFF7-4A07-A3BC-1FEFEC98C0B9}"/>
              </a:ext>
            </a:extLst>
          </p:cNvPr>
          <p:cNvCxnSpPr>
            <a:cxnSpLocks/>
          </p:cNvCxnSpPr>
          <p:nvPr/>
        </p:nvCxnSpPr>
        <p:spPr>
          <a:xfrm>
            <a:off x="5781676" y="3286121"/>
            <a:ext cx="21430" cy="269085"/>
          </a:xfrm>
          <a:prstGeom prst="line">
            <a:avLst/>
          </a:prstGeom>
          <a:ln w="6350">
            <a:solidFill>
              <a:schemeClr val="bg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07E4B90-FB2E-46A0-B03D-BEE367B69CD6}"/>
              </a:ext>
            </a:extLst>
          </p:cNvPr>
          <p:cNvCxnSpPr>
            <a:cxnSpLocks/>
          </p:cNvCxnSpPr>
          <p:nvPr/>
        </p:nvCxnSpPr>
        <p:spPr>
          <a:xfrm flipH="1">
            <a:off x="5743575" y="3579019"/>
            <a:ext cx="57150" cy="269085"/>
          </a:xfrm>
          <a:prstGeom prst="line">
            <a:avLst/>
          </a:prstGeom>
          <a:ln w="6350">
            <a:solidFill>
              <a:schemeClr val="bg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C295462-0387-4A60-BCB1-BB7996BFD3AF}"/>
              </a:ext>
            </a:extLst>
          </p:cNvPr>
          <p:cNvCxnSpPr>
            <a:cxnSpLocks/>
          </p:cNvCxnSpPr>
          <p:nvPr/>
        </p:nvCxnSpPr>
        <p:spPr>
          <a:xfrm>
            <a:off x="5743576" y="3291265"/>
            <a:ext cx="9524" cy="134542"/>
          </a:xfrm>
          <a:prstGeom prst="line">
            <a:avLst/>
          </a:prstGeom>
          <a:ln w="6350">
            <a:solidFill>
              <a:schemeClr val="bg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F2B92C71-E1CB-4BC7-960D-031C7EFFFF15}"/>
              </a:ext>
            </a:extLst>
          </p:cNvPr>
          <p:cNvCxnSpPr>
            <a:cxnSpLocks/>
          </p:cNvCxnSpPr>
          <p:nvPr/>
        </p:nvCxnSpPr>
        <p:spPr>
          <a:xfrm flipH="1">
            <a:off x="5710239" y="3462338"/>
            <a:ext cx="42861" cy="228606"/>
          </a:xfrm>
          <a:prstGeom prst="line">
            <a:avLst/>
          </a:prstGeom>
          <a:ln w="6350">
            <a:solidFill>
              <a:schemeClr val="bg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2B2B080F-8327-4BC9-8FAF-8244024D54F5}"/>
              </a:ext>
            </a:extLst>
          </p:cNvPr>
          <p:cNvCxnSpPr>
            <a:cxnSpLocks/>
          </p:cNvCxnSpPr>
          <p:nvPr/>
        </p:nvCxnSpPr>
        <p:spPr>
          <a:xfrm>
            <a:off x="5710238" y="3707606"/>
            <a:ext cx="21431" cy="104775"/>
          </a:xfrm>
          <a:prstGeom prst="line">
            <a:avLst/>
          </a:prstGeom>
          <a:ln w="6350">
            <a:solidFill>
              <a:schemeClr val="bg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5CAC5458-7A8A-4B23-A6BE-6DE5EC25428E}"/>
              </a:ext>
            </a:extLst>
          </p:cNvPr>
          <p:cNvCxnSpPr>
            <a:cxnSpLocks/>
          </p:cNvCxnSpPr>
          <p:nvPr/>
        </p:nvCxnSpPr>
        <p:spPr>
          <a:xfrm>
            <a:off x="5586413" y="3726656"/>
            <a:ext cx="552834" cy="40779"/>
          </a:xfrm>
          <a:prstGeom prst="line">
            <a:avLst/>
          </a:prstGeom>
          <a:ln w="6350">
            <a:solidFill>
              <a:schemeClr val="bg1">
                <a:alpha val="3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978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Time Structure of Spill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3357" y="1088013"/>
                <a:ext cx="7610025" cy="3677689"/>
              </a:xfrm>
            </p:spPr>
            <p:txBody>
              <a:bodyPr vert="horz"/>
              <a:lstStyle/>
              <a:p>
                <a:r>
                  <a:rPr lang="en-US" dirty="0"/>
                  <a:t>Spill structure – comparison between 0 kV and 2 kV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bin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=10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μs</a:t>
                </a:r>
                <a:r>
                  <a:rPr lang="en-US" dirty="0"/>
                  <a:t>)</a:t>
                </a:r>
              </a:p>
              <a:p>
                <a:endParaRPr lang="en-US" sz="800" dirty="0"/>
              </a:p>
              <a:p>
                <a:r>
                  <a:rPr lang="en-US" dirty="0"/>
                  <a:t>Quadrupole-driven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357" y="1088013"/>
                <a:ext cx="7610025" cy="3677689"/>
              </a:xfrm>
              <a:blipFill>
                <a:blip r:embed="rId2"/>
                <a:stretch>
                  <a:fillRect l="-561" t="-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06" y="2700000"/>
            <a:ext cx="3167999" cy="19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484" y="2700000"/>
            <a:ext cx="3167999" cy="1980000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6156482" y="1088014"/>
            <a:ext cx="282817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„noise”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(macro-spill feedback)</a:t>
            </a: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3255860" y="1115004"/>
            <a:ext cx="386768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RF Knock Out with SOS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„noise++“</a:t>
            </a:r>
          </a:p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" y="2690103"/>
            <a:ext cx="3167999" cy="19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17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Measurements performed by beam diagnostics department (BEA) on 1.3.2024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Best results found with spill optimization system AND micro spill cavity on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r="32716"/>
          <a:stretch/>
        </p:blipFill>
        <p:spPr>
          <a:xfrm>
            <a:off x="344976" y="1512917"/>
            <a:ext cx="7317825" cy="27942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 from Operation with Beam</a:t>
            </a:r>
            <a:br>
              <a:rPr lang="en-US" dirty="0"/>
            </a:br>
            <a:r>
              <a:rPr lang="en-US" dirty="0"/>
              <a:t>Parasitic Operation HADES Beam Time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608728" y="1593152"/>
            <a:ext cx="461665" cy="2031325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settings changed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356940" y="3514662"/>
            <a:ext cx="3198499" cy="6155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*)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sextupole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amplitude increased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tune adjusted</a:t>
            </a:r>
          </a:p>
        </p:txBody>
      </p:sp>
      <p:sp>
        <p:nvSpPr>
          <p:cNvPr id="9" name="Ellipse 8"/>
          <p:cNvSpPr/>
          <p:nvPr/>
        </p:nvSpPr>
        <p:spPr>
          <a:xfrm rot="19751569">
            <a:off x="1549197" y="1967175"/>
            <a:ext cx="244438" cy="886120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Ellipse 10"/>
          <p:cNvSpPr/>
          <p:nvPr/>
        </p:nvSpPr>
        <p:spPr>
          <a:xfrm rot="21122335">
            <a:off x="3298614" y="2595257"/>
            <a:ext cx="258338" cy="1350670"/>
          </a:xfrm>
          <a:prstGeom prst="ellipse">
            <a:avLst/>
          </a:prstGeom>
          <a:noFill/>
          <a:ln>
            <a:solidFill>
              <a:srgbClr val="FDBB6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68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0C9F6DE-9006-4B87-ACB9-E19AD5D2C08B}"/>
              </a:ext>
            </a:extLst>
          </p:cNvPr>
          <p:cNvSpPr txBox="1">
            <a:spLocks/>
          </p:cNvSpPr>
          <p:nvPr/>
        </p:nvSpPr>
        <p:spPr>
          <a:xfrm>
            <a:off x="317635" y="1088014"/>
            <a:ext cx="4156829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  <a:p>
            <a:pPr marL="0" indent="0">
              <a:buFont typeface="Wingdings" charset="2"/>
              <a:buNone/>
            </a:pPr>
            <a:endParaRPr lang="de-DE" b="1" dirty="0"/>
          </a:p>
          <a:p>
            <a:pPr marL="0" indent="0">
              <a:buFont typeface="Wingdings" charset="2"/>
              <a:buNone/>
            </a:pPr>
            <a:endParaRPr lang="de-DE" b="1" dirty="0"/>
          </a:p>
          <a:p>
            <a:pPr marL="0" indent="0">
              <a:buFont typeface="Wingdings" charset="2"/>
              <a:buNone/>
            </a:pPr>
            <a:endParaRPr lang="de-DE" b="1" dirty="0"/>
          </a:p>
          <a:p>
            <a:pPr marL="0" indent="0">
              <a:buFont typeface="Wingdings" charset="2"/>
              <a:buNone/>
            </a:pPr>
            <a:r>
              <a:rPr lang="de-DE" b="1" dirty="0"/>
              <a:t>Maschinenexperiment am 29.11.23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438F58-12D9-44CA-AE56-2108D2169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8420176" cy="3677689"/>
          </a:xfrm>
        </p:spPr>
        <p:txBody>
          <a:bodyPr/>
          <a:lstStyle/>
          <a:p>
            <a:r>
              <a:rPr lang="de-DE" b="1" dirty="0"/>
              <a:t>29.11.23</a:t>
            </a:r>
            <a:r>
              <a:rPr lang="de-DE" dirty="0"/>
              <a:t> </a:t>
            </a:r>
            <a:r>
              <a:rPr lang="de-DE" baseline="30000" dirty="0"/>
              <a:t>14</a:t>
            </a:r>
            <a:r>
              <a:rPr lang="de-DE" dirty="0"/>
              <a:t>N</a:t>
            </a:r>
            <a:r>
              <a:rPr lang="de-DE" baseline="30000" dirty="0"/>
              <a:t>7+</a:t>
            </a:r>
            <a:r>
              <a:rPr lang="de-DE" dirty="0"/>
              <a:t>, 300 MeV/u, „SLOW“, </a:t>
            </a:r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.6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∙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8 s</a:t>
            </a:r>
            <a:endParaRPr lang="de-DE" dirty="0"/>
          </a:p>
          <a:p>
            <a:r>
              <a:rPr lang="de-DE" b="1" dirty="0"/>
              <a:t>01.03.24</a:t>
            </a:r>
            <a:r>
              <a:rPr lang="de-DE" dirty="0"/>
              <a:t> </a:t>
            </a:r>
            <a:r>
              <a:rPr lang="de-DE" baseline="30000" dirty="0"/>
              <a:t>197</a:t>
            </a:r>
            <a:r>
              <a:rPr lang="de-DE" dirty="0"/>
              <a:t>Au</a:t>
            </a:r>
            <a:r>
              <a:rPr lang="de-DE" baseline="30000" dirty="0"/>
              <a:t>65+</a:t>
            </a:r>
            <a:r>
              <a:rPr lang="de-DE" dirty="0"/>
              <a:t>, 800 MeV/u, „KO mit Makro Spill FB“, 1.3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∙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/>
              <a:t> / 20 s, (&lt; 2h) </a:t>
            </a:r>
          </a:p>
          <a:p>
            <a:r>
              <a:rPr lang="de-DE" b="1" dirty="0"/>
              <a:t>13.07.25</a:t>
            </a:r>
            <a:r>
              <a:rPr lang="de-DE" dirty="0"/>
              <a:t> </a:t>
            </a:r>
            <a:r>
              <a:rPr lang="de-DE" baseline="30000" dirty="0"/>
              <a:t>238</a:t>
            </a:r>
            <a:r>
              <a:rPr lang="de-DE" dirty="0"/>
              <a:t>U</a:t>
            </a:r>
            <a:r>
              <a:rPr lang="de-DE" baseline="30000" dirty="0"/>
              <a:t>73+</a:t>
            </a:r>
            <a:r>
              <a:rPr lang="de-DE" dirty="0"/>
              <a:t>, 300, 500, 700 &amp; 900 MeV/u, „SLOW“, </a:t>
            </a:r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.5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∙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800" baseline="30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endParaRPr lang="de-DE" dirty="0"/>
          </a:p>
          <a:p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01DB96F-73A7-4F61-9A2A-F9AB09A68596}"/>
              </a:ext>
            </a:extLst>
          </p:cNvPr>
          <p:cNvSpPr txBox="1">
            <a:spLocks/>
          </p:cNvSpPr>
          <p:nvPr/>
        </p:nvSpPr>
        <p:spPr>
          <a:xfrm>
            <a:off x="4669536" y="1088013"/>
            <a:ext cx="4156829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„parasitärer Test“ am 01.03.24 </a:t>
            </a:r>
          </a:p>
          <a:p>
            <a:endParaRPr lang="de-DE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433E2A-D5EC-4A8D-88F6-BD25EDF9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Maschinenexperimente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E73B04B-B2CE-4059-8E01-CD9EF6E66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C8211C7-1A6C-4E97-B1D9-A61537590E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B460CF-4F1D-44B8-AC39-E8AA05957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/>
              <a:t>Kerstin Groß / Operatorenschulung 2025 / Spill Kavität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8DB21D5-63DA-40C4-96F2-A392CDD3F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0" y="2772000"/>
            <a:ext cx="4319999" cy="216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994ACAF-54BC-48E2-9F3B-382AE5A03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800" y="2772000"/>
            <a:ext cx="43199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7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nhaltsplatzhalter 25">
            <a:extLst>
              <a:ext uri="{FF2B5EF4-FFF2-40B4-BE49-F238E27FC236}">
                <a16:creationId xmlns:a16="http://schemas.microsoft.com/office/drawing/2014/main" id="{350CA4D3-8853-4897-AB67-CFC8F5FBF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00" y="2772000"/>
            <a:ext cx="4319999" cy="2160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035F8CE-EF82-47C1-AFC4-BB776003A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Maschinenexperiment am 13.07.25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4C1D449-D0A9-4E59-9981-89238B3D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C6A603-591D-4821-9CD6-C9983B2A2C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2AED99-8D5C-47A8-A4BB-C9C05521B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/>
              <a:t>Kerstin Groß / Operatorenschulung 2025 / Spill Kavität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AF0876A-8D84-4C64-83A3-05E159929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621" y="2772651"/>
            <a:ext cx="4320000" cy="216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B6158DB-EF5D-4BED-90AF-98457DB3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01" y="917922"/>
            <a:ext cx="4320000" cy="216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FCA1A79-7CA4-4256-843B-A35B6139D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00" y="918000"/>
            <a:ext cx="43199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17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9C43D0A-C49B-4AA2-BD7B-53725EACF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0" y="2772000"/>
            <a:ext cx="4319999" cy="216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55D81E-EB36-410C-94C5-9EABA36E3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Maschinenexperimente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B4EC2F-80DF-4C00-AD27-D5BD7B8A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CDA22A-2243-4717-BADE-B0C8E5B092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6A3053-132A-40F4-8FA9-4FE754BF2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6189AFF5-25BE-4F8E-8DC9-2EE0EE54B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Erfolgreiche Reduktion der Peaks im Spill um Faktor 2</a:t>
            </a:r>
          </a:p>
          <a:p>
            <a:r>
              <a:rPr lang="de-DE" dirty="0"/>
              <a:t>Spannungen &lt; 5 kV für alle bisher getesteten Ionen und Energien ausreichend</a:t>
            </a:r>
          </a:p>
          <a:p>
            <a:r>
              <a:rPr lang="de-DE" dirty="0"/>
              <a:t>Höhere Spannungen führen zu Synchro-Betatron-Kopplungen</a:t>
            </a:r>
            <a:br>
              <a:rPr lang="de-DE" dirty="0"/>
            </a:br>
            <a:r>
              <a:rPr lang="de-DE" dirty="0"/>
              <a:t>(akademisch interessant, aber für Experimente irrelevant)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962B54F-85D7-43C7-BD82-2EA23675AD75}"/>
              </a:ext>
            </a:extLst>
          </p:cNvPr>
          <p:cNvSpPr/>
          <p:nvPr/>
        </p:nvSpPr>
        <p:spPr>
          <a:xfrm>
            <a:off x="1207008" y="2902475"/>
            <a:ext cx="85344" cy="1523221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A57766-182F-43C1-BF96-EF7D180CE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800" y="2772000"/>
            <a:ext cx="43199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22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2167D-5E2A-44BE-ADE7-A78C338A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Kontrollsystemanbindung</a:t>
            </a:r>
            <a:br>
              <a:rPr lang="de-DE" dirty="0"/>
            </a:br>
            <a:r>
              <a:rPr lang="de-DE" sz="1800" dirty="0"/>
              <a:t>ParamModi – Amplitude (aktueller Stand)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09D44F-7403-4E37-8422-2C79AB867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Empfehlung: 1.5 kV zum Sammeln von Betriebserfahrung (max. 2 kV)</a:t>
            </a:r>
          </a:p>
          <a:p>
            <a:r>
              <a:rPr lang="de-DE" dirty="0"/>
              <a:t>Test bisher nur mit </a:t>
            </a:r>
            <a:br>
              <a:rPr lang="de-DE" dirty="0"/>
            </a:br>
            <a:r>
              <a:rPr lang="de-DE" dirty="0"/>
              <a:t>„Testpattern“ </a:t>
            </a:r>
            <a:br>
              <a:rPr lang="de-DE" dirty="0"/>
            </a:br>
            <a:r>
              <a:rPr lang="de-DE" dirty="0"/>
              <a:t>(schnelle Extraktion)</a:t>
            </a:r>
          </a:p>
          <a:p>
            <a:r>
              <a:rPr lang="de-DE" dirty="0"/>
              <a:t>Adiabatisches</a:t>
            </a:r>
            <a:br>
              <a:rPr lang="de-DE" dirty="0"/>
            </a:br>
            <a:r>
              <a:rPr lang="de-DE" dirty="0"/>
              <a:t>Bunching während </a:t>
            </a:r>
            <a:br>
              <a:rPr lang="de-DE" dirty="0"/>
            </a:br>
            <a:r>
              <a:rPr lang="de-DE" dirty="0"/>
              <a:t>„Pre-Extraction“</a:t>
            </a:r>
          </a:p>
          <a:p>
            <a:r>
              <a:rPr lang="de-DE" dirty="0"/>
              <a:t>In allen Beam-Prozessen</a:t>
            </a:r>
            <a:br>
              <a:rPr lang="de-DE" dirty="0"/>
            </a:br>
            <a:r>
              <a:rPr lang="de-DE" dirty="0"/>
              <a:t>davor aus, danach an</a:t>
            </a:r>
          </a:p>
          <a:p>
            <a:endParaRPr lang="de-DE" sz="900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AFA86C-5AA9-411A-9D43-25B8F551F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69D5B80-1AAF-436F-8BD1-2FA53830B9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4EBF69-4544-4C39-9FE6-5A4B93EE5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/>
              <a:t>Kerstin Groß / Operatorenschulung 2025 / Spill Kavität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5EA7CAA-5C12-4730-B42E-E1F497AAA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430" y="1505785"/>
            <a:ext cx="5077259" cy="29390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9CCBDB4-6B48-4934-A018-4B9333F3D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35" y="4055485"/>
            <a:ext cx="6162481" cy="7081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76B339A-27E3-4828-B303-FCA0075B82E8}"/>
              </a:ext>
            </a:extLst>
          </p:cNvPr>
          <p:cNvSpPr/>
          <p:nvPr/>
        </p:nvSpPr>
        <p:spPr>
          <a:xfrm>
            <a:off x="5866083" y="2429030"/>
            <a:ext cx="2082749" cy="23164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9B11C604-AD86-46A7-8370-88B1BF81196C}"/>
              </a:ext>
            </a:extLst>
          </p:cNvPr>
          <p:cNvCxnSpPr>
            <a:cxnSpLocks/>
          </p:cNvCxnSpPr>
          <p:nvPr/>
        </p:nvCxnSpPr>
        <p:spPr>
          <a:xfrm flipH="1">
            <a:off x="5481234" y="2634848"/>
            <a:ext cx="384850" cy="13927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158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D7F4C7-2E0B-4E14-89ED-46A361C1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Kontrollsystemanbindung</a:t>
            </a:r>
            <a:br>
              <a:rPr lang="de-DE" dirty="0"/>
            </a:br>
            <a:r>
              <a:rPr lang="de-DE" sz="1800" dirty="0"/>
              <a:t>ParamModi – Amplitude (aktueller Stand)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05E7DC-E476-43FC-8AA3-DE5C86235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Zu- und Abschalten durch Operateure „chain“-selektiv (VirtAcc)</a:t>
            </a:r>
          </a:p>
          <a:p>
            <a:r>
              <a:rPr lang="de-DE" dirty="0"/>
              <a:t>Änderungen der Extraktionsdauer werden in LSA berücksichtigt</a:t>
            </a:r>
          </a:p>
          <a:p>
            <a:pPr marL="0" indent="0">
              <a:buNone/>
            </a:pPr>
            <a:endParaRPr lang="de-DE" sz="600" dirty="0"/>
          </a:p>
          <a:p>
            <a:pPr marL="0" indent="0">
              <a:buNone/>
            </a:pPr>
            <a:r>
              <a:rPr lang="de-DE" dirty="0"/>
              <a:t>    Chain </a:t>
            </a:r>
            <a:r>
              <a:rPr lang="de-DE" b="1" dirty="0"/>
              <a:t>mit</a:t>
            </a:r>
            <a:r>
              <a:rPr lang="de-DE" dirty="0"/>
              <a:t> Manipulation angelegt         Chain </a:t>
            </a:r>
            <a:r>
              <a:rPr lang="de-DE" b="1" dirty="0"/>
              <a:t>ohne</a:t>
            </a:r>
            <a:r>
              <a:rPr lang="de-DE" dirty="0"/>
              <a:t> Manipulation angelegt</a:t>
            </a:r>
          </a:p>
          <a:p>
            <a:endParaRPr lang="de-DE" sz="2000" dirty="0">
              <a:solidFill>
                <a:srgbClr val="FF0000"/>
              </a:solidFill>
            </a:endParaRPr>
          </a:p>
          <a:p>
            <a:endParaRPr lang="de-DE" sz="800" dirty="0">
              <a:solidFill>
                <a:srgbClr val="FF0000"/>
              </a:solidFill>
            </a:endParaRPr>
          </a:p>
          <a:p>
            <a:endParaRPr lang="de-D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200" dirty="0">
                <a:solidFill>
                  <a:srgbClr val="FF0000"/>
                </a:solidFill>
              </a:rPr>
              <a:t>                        </a:t>
            </a:r>
            <a:r>
              <a:rPr lang="de-DE" dirty="0">
                <a:solidFill>
                  <a:schemeClr val="tx1"/>
                </a:solidFill>
              </a:rPr>
              <a:t>Wartezeit </a:t>
            </a:r>
            <a:r>
              <a:rPr lang="de-DE" b="1" dirty="0">
                <a:solidFill>
                  <a:schemeClr val="tx1"/>
                </a:solidFill>
              </a:rPr>
              <a:t>Pre-Extraction</a:t>
            </a:r>
            <a:r>
              <a:rPr lang="de-DE" dirty="0">
                <a:solidFill>
                  <a:schemeClr val="tx1"/>
                </a:solidFill>
              </a:rPr>
              <a:t> min. 40 ms</a:t>
            </a:r>
          </a:p>
          <a:p>
            <a:pPr marL="0" indent="0">
              <a:buNone/>
            </a:pPr>
            <a:r>
              <a:rPr lang="de-DE" dirty="0">
                <a:solidFill>
                  <a:srgbClr val="FF0000"/>
                </a:solidFill>
              </a:rPr>
              <a:t>                                                       </a:t>
            </a:r>
            <a:r>
              <a:rPr lang="de-DE" sz="800" dirty="0">
                <a:solidFill>
                  <a:srgbClr val="FF0000"/>
                </a:solidFill>
              </a:rPr>
              <a:t> </a:t>
            </a:r>
            <a:r>
              <a:rPr lang="de-DE" sz="1200" dirty="0">
                <a:solidFill>
                  <a:schemeClr val="tx1"/>
                </a:solidFill>
              </a:rPr>
              <a:t>oder</a:t>
            </a:r>
            <a:r>
              <a:rPr lang="de-DE" dirty="0">
                <a:solidFill>
                  <a:srgbClr val="FF0000"/>
                </a:solidFill>
              </a:rPr>
              <a:t>                                                  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A745A1-E199-463E-A50F-0F023B01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DA1BAD-D9CF-48FE-84FB-E707953D36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3C1D637-D350-4535-A190-90FDC0F4C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57DDB387-A2BF-4C76-9718-46B0466EC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96" y="2258187"/>
            <a:ext cx="3686175" cy="150495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8C2EA16-2016-4635-8058-A56A90EE7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723" y="2258187"/>
            <a:ext cx="3705225" cy="130492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9461CE2-2A64-49E4-BD97-855AA275D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272" y="4300734"/>
            <a:ext cx="1638300" cy="1905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DF30AB8-B579-481A-9CC7-FF843666C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632" y="4295241"/>
            <a:ext cx="1628775" cy="1905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88713DED-5DAC-4481-9CF5-2060E40CB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272" y="4565611"/>
            <a:ext cx="391477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7C21A5-0667-4581-8459-109392046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Kontrollsystemanbindung</a:t>
            </a:r>
            <a:br>
              <a:rPr lang="de-DE" dirty="0"/>
            </a:br>
            <a:r>
              <a:rPr lang="de-DE" sz="1800" dirty="0"/>
              <a:t>ParamModi – Amplitude (aktueller Stand)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EA6B60-92E8-4E3F-870F-75166150E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78316"/>
            <a:ext cx="8420176" cy="3677689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bisherige Einschränkungen (kein Risiko)</a:t>
            </a:r>
          </a:p>
          <a:p>
            <a:pPr lvl="1"/>
            <a:r>
              <a:rPr lang="de-DE" sz="1800" dirty="0"/>
              <a:t>Kavität darf nicht kurzgeschlossen sein</a:t>
            </a:r>
          </a:p>
          <a:p>
            <a:pPr lvl="1"/>
            <a:r>
              <a:rPr lang="de-DE" sz="1800" dirty="0"/>
              <a:t>nur nach Einstellung der Frequenz durch RRF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48C34D-A20B-41E9-B75E-8C76A1D8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A536C0-6520-4E4B-80D5-5AAFE2AA91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2025-10-31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ABD453-18B0-4AAC-82C3-A9B01B12F8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Kerstin Groß / Operatorenschulung 2025 / Spill Kavität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1ECA669-8131-4742-ADCD-D9042B330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328" y="1088015"/>
            <a:ext cx="3724635" cy="346576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95E36CA-57BE-411D-BB76-537BF5FDFD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685"/>
          <a:stretch/>
        </p:blipFill>
        <p:spPr>
          <a:xfrm>
            <a:off x="317634" y="1088015"/>
            <a:ext cx="4973693" cy="150020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EDE8E18-A0F4-47C9-A6F9-1048D6B2A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75"/>
          <a:stretch/>
        </p:blipFill>
        <p:spPr>
          <a:xfrm>
            <a:off x="317634" y="2586151"/>
            <a:ext cx="4973693" cy="22566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466F0FE-0B9C-4B77-B472-5D9E86DDF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102"/>
          <a:stretch/>
        </p:blipFill>
        <p:spPr>
          <a:xfrm>
            <a:off x="406189" y="2964035"/>
            <a:ext cx="4925228" cy="66299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48480DB-DF92-4A46-937C-DB9618478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1" t="81822" r="4249" b="14131"/>
          <a:stretch/>
        </p:blipFill>
        <p:spPr>
          <a:xfrm>
            <a:off x="647750" y="3600077"/>
            <a:ext cx="4329481" cy="4918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588D915-4169-4279-BA4D-E4FA1F2FB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1" t="81822" r="4249" b="14131"/>
          <a:stretch/>
        </p:blipFill>
        <p:spPr>
          <a:xfrm>
            <a:off x="725244" y="3602442"/>
            <a:ext cx="4329471" cy="4918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0271280-CDBD-484D-9B1C-D5AD507646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549"/>
          <a:stretch/>
        </p:blipFill>
        <p:spPr>
          <a:xfrm>
            <a:off x="406189" y="2868638"/>
            <a:ext cx="4925228" cy="1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04966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1_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1908</Words>
  <Application>Microsoft Office PowerPoint</Application>
  <PresentationFormat>Bildschirmpräsentation (16:9)</PresentationFormat>
  <Paragraphs>365</Paragraphs>
  <Slides>31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 Math</vt:lpstr>
      <vt:lpstr>Wingdings</vt:lpstr>
      <vt:lpstr>fair-gsi-folienmaster_2017_onering</vt:lpstr>
      <vt:lpstr>1_fair-gsi-folienmaster_2017_onering</vt:lpstr>
      <vt:lpstr>80 MHz Micro Spill Kavität @ SIS18</vt:lpstr>
      <vt:lpstr>Themen </vt:lpstr>
      <vt:lpstr>Überblick Micro Spill Kavität GS11BE6</vt:lpstr>
      <vt:lpstr>Maschinenexperimente</vt:lpstr>
      <vt:lpstr>Maschinenexperiment am 13.07.25 </vt:lpstr>
      <vt:lpstr>Maschinenexperimente</vt:lpstr>
      <vt:lpstr>Kontrollsystemanbindung ParamModi – Amplitude (aktueller Stand)</vt:lpstr>
      <vt:lpstr>Kontrollsystemanbindung ParamModi – Amplitude (aktueller Stand)</vt:lpstr>
      <vt:lpstr>Kontrollsystemanbindung ParamModi – Amplitude (aktueller Stand)</vt:lpstr>
      <vt:lpstr>Kontrollsystemanbindung Zusätzliche Hilfsmittel (aktueller Stand)</vt:lpstr>
      <vt:lpstr>Kontrollsystemanbindung Resonanz- und Betriebsfrequenz - Zwischenstand</vt:lpstr>
      <vt:lpstr>Kontrollsystemanbindung Resonanz- und Betriebsfrequenz - Ausblick</vt:lpstr>
      <vt:lpstr>Kontrollsystemanbindung Kurzschluss und Strahlstrom (Stand und Ausblick)</vt:lpstr>
      <vt:lpstr>Kontrollsystemanbindung Statusmeldungen</vt:lpstr>
      <vt:lpstr>Off-Topic: Strahlphasenregelung</vt:lpstr>
      <vt:lpstr>Zusammenfassung und Ausblick</vt:lpstr>
      <vt:lpstr>Zusammenfassung und Ausblick</vt:lpstr>
      <vt:lpstr>Danksagung</vt:lpstr>
      <vt:lpstr>Backup – Temperatur und Vakuum</vt:lpstr>
      <vt:lpstr>Backup – Anregungsfrequenzen</vt:lpstr>
      <vt:lpstr>Backup – Anregungsfrequenzen</vt:lpstr>
      <vt:lpstr>Koppelfaktor</vt:lpstr>
      <vt:lpstr>Steps towards Operation from Main Control Room</vt:lpstr>
      <vt:lpstr>Gap Voltage Calibration</vt:lpstr>
      <vt:lpstr>Experimental Results from Operation with Beam Dedicated MDE 29.11.2023</vt:lpstr>
      <vt:lpstr>RF Frequency Variation</vt:lpstr>
      <vt:lpstr>Experimental Results from Operation with Beam Dedicated MDE 29.11.2023</vt:lpstr>
      <vt:lpstr>Experimental Results from Operation with Beam Dedicated MDE 29.11.2023</vt:lpstr>
      <vt:lpstr>Experimental Results from Operation with Beam Parasitic Operation HADES Beam Time</vt:lpstr>
      <vt:lpstr>Experimental Results from Operation with Beam Time Structure of Spill</vt:lpstr>
      <vt:lpstr>Experimental Results from Operation with Beam Parasitic Operation HADES Beam Time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Reimann, Stephan</dc:creator>
  <cp:lastModifiedBy>Gross, Kerstin</cp:lastModifiedBy>
  <cp:revision>240</cp:revision>
  <cp:lastPrinted>2025-10-23T15:13:38Z</cp:lastPrinted>
  <dcterms:created xsi:type="dcterms:W3CDTF">2023-07-06T07:39:51Z</dcterms:created>
  <dcterms:modified xsi:type="dcterms:W3CDTF">2025-10-30T16:24:16Z</dcterms:modified>
</cp:coreProperties>
</file>