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1" r:id="rId3"/>
    <p:sldId id="445" r:id="rId4"/>
    <p:sldId id="272" r:id="rId5"/>
    <p:sldId id="271" r:id="rId6"/>
    <p:sldId id="437" r:id="rId7"/>
    <p:sldId id="434" r:id="rId8"/>
    <p:sldId id="438" r:id="rId9"/>
    <p:sldId id="439" r:id="rId10"/>
    <p:sldId id="440" r:id="rId11"/>
    <p:sldId id="441" r:id="rId12"/>
    <p:sldId id="442" r:id="rId13"/>
    <p:sldId id="444" r:id="rId14"/>
    <p:sldId id="280" r:id="rId15"/>
    <p:sldId id="288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0B4B5E2-A102-4A3A-9AE0-6EC37185F7CE}">
          <p14:sldIdLst>
            <p14:sldId id="256"/>
            <p14:sldId id="321"/>
            <p14:sldId id="445"/>
            <p14:sldId id="272"/>
            <p14:sldId id="271"/>
            <p14:sldId id="437"/>
            <p14:sldId id="434"/>
            <p14:sldId id="438"/>
            <p14:sldId id="439"/>
            <p14:sldId id="440"/>
            <p14:sldId id="441"/>
            <p14:sldId id="442"/>
            <p14:sldId id="444"/>
            <p14:sldId id="280"/>
            <p14:sldId id="288"/>
          </p14:sldIdLst>
        </p14:section>
        <p14:section name="Zusatzfolien" id="{A57D370F-1748-4508-BB61-5486E7B6F0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ka, David Dr." initials="ODD" lastIdx="2" clrIdx="0">
    <p:extLst>
      <p:ext uri="{19B8F6BF-5375-455C-9EA6-DF929625EA0E}">
        <p15:presenceInfo xmlns:p15="http://schemas.microsoft.com/office/powerpoint/2012/main" userId="S-1-5-21-839522115-515967899-725345543-1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CC"/>
    <a:srgbClr val="3366FF"/>
    <a:srgbClr val="FF3300"/>
    <a:srgbClr val="FFC3C3"/>
    <a:srgbClr val="FFC9C9"/>
    <a:srgbClr val="FFDC01"/>
    <a:srgbClr val="FF9900"/>
    <a:srgbClr val="FF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6" autoAdjust="0"/>
    <p:restoredTop sz="94678" autoAdjust="0"/>
  </p:normalViewPr>
  <p:slideViewPr>
    <p:cSldViewPr snapToGrid="0" snapToObjects="1">
      <p:cViewPr varScale="1">
        <p:scale>
          <a:sx n="155" d="100"/>
          <a:sy n="155" d="100"/>
        </p:scale>
        <p:origin x="1656" y="120"/>
      </p:cViewPr>
      <p:guideLst>
        <p:guide orient="horz" pos="2486"/>
        <p:guide pos="288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6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/>
            </a:lvl3pPr>
            <a:lvl4pPr marL="627063" indent="-85725">
              <a:defRPr sz="1050"/>
            </a:lvl4pPr>
            <a:lvl5pPr marL="719138" indent="-920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/>
            </a:lvl3pPr>
            <a:lvl4pPr marL="627063" indent="-85725">
              <a:defRPr sz="1050"/>
            </a:lvl4pPr>
            <a:lvl5pPr marL="719138" indent="-920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653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028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999055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OP School '25 / Data Supply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8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200"/>
              </a:spcBef>
              <a:defRPr lang="de-DE" sz="1400" dirty="0" smtClean="0"/>
            </a:lvl1pPr>
            <a:lvl2pPr>
              <a:defRPr lang="de-DE" sz="1200" dirty="0" smtClean="0"/>
            </a:lvl2pPr>
            <a:lvl3pPr>
              <a:defRPr lang="de-DE" sz="1100" dirty="0" smtClean="0"/>
            </a:lvl3pPr>
            <a:lvl4pPr>
              <a:defRPr lang="de-DE" sz="1050" dirty="0" smtClean="0"/>
            </a:lvl4pPr>
            <a:lvl5pPr>
              <a:defRPr lang="de-DE" sz="1000" dirty="0"/>
            </a:lvl5pPr>
          </a:lstStyle>
          <a:p>
            <a:pPr marL="182563" lvl="0" indent="-182563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marL="541338" lvl="1" indent="-184150"/>
            <a:r>
              <a:rPr lang="de-DE" dirty="0"/>
              <a:t>Zweite Ebene</a:t>
            </a:r>
          </a:p>
          <a:p>
            <a:pPr marL="898525" lvl="2" indent="-182563"/>
            <a:r>
              <a:rPr lang="de-DE" dirty="0"/>
              <a:t>Dritte Ebene</a:t>
            </a:r>
          </a:p>
          <a:p>
            <a:pPr marL="1073150" lvl="3" indent="-87313"/>
            <a:r>
              <a:rPr lang="de-DE" dirty="0"/>
              <a:t>Vierte Ebene</a:t>
            </a:r>
          </a:p>
          <a:p>
            <a:pPr marL="1255713" lvl="4" indent="-87313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8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/>
            </a:lvl3pPr>
            <a:lvl4pPr marL="627063" indent="-85725">
              <a:defRPr sz="1050"/>
            </a:lvl4pPr>
            <a:lvl5pPr marL="719138" indent="-920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2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6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577938" y="6560611"/>
            <a:ext cx="2521061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pic>
        <p:nvPicPr>
          <p:cNvPr id="14" name="Bild 12" descr="FAIR_Logo_rgb.png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4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649161"/>
            <a:ext cx="6607516" cy="1645097"/>
          </a:xfrm>
        </p:spPr>
        <p:txBody>
          <a:bodyPr/>
          <a:lstStyle/>
          <a:p>
            <a:r>
              <a:rPr lang="en-US" sz="2800" dirty="0"/>
              <a:t>Data Supply</a:t>
            </a:r>
            <a:br>
              <a:rPr lang="en-US" sz="2800" dirty="0"/>
            </a:br>
            <a:endParaRPr lang="en-US" sz="28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54214"/>
            <a:ext cx="6400800" cy="894904"/>
          </a:xfrm>
        </p:spPr>
        <p:txBody>
          <a:bodyPr>
            <a:normAutofit/>
          </a:bodyPr>
          <a:lstStyle/>
          <a:p>
            <a:r>
              <a:rPr lang="en-US" sz="1400" dirty="0"/>
              <a:t>Operator School 2025</a:t>
            </a:r>
            <a:endParaRPr lang="en-US" sz="1400" noProof="0" dirty="0"/>
          </a:p>
          <a:p>
            <a:pPr lvl="0"/>
            <a:r>
              <a:rPr lang="en-US" sz="1400" noProof="0" dirty="0"/>
              <a:t>D. Ondreka, SYS</a:t>
            </a:r>
            <a:br>
              <a:rPr lang="en-US" sz="1400" dirty="0"/>
            </a:br>
            <a:r>
              <a:rPr lang="en-US" sz="1400" dirty="0"/>
              <a:t>31.10.2025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10051-3132-4BBF-92FC-2F2DD103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Trim: Quadrupole Strengths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1D34AA-BCC4-4790-B382-603A81EB1A9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Accelerator physics comes in:</a:t>
            </a:r>
          </a:p>
          <a:p>
            <a:pPr lvl="1"/>
            <a:r>
              <a:rPr lang="en-US" dirty="0"/>
              <a:t>Quadrupole strengths depend on both tunes</a:t>
            </a:r>
          </a:p>
          <a:p>
            <a:pPr lvl="1"/>
            <a:r>
              <a:rPr lang="en-US" dirty="0"/>
              <a:t>Generally requires ion optical simulations</a:t>
            </a:r>
          </a:p>
          <a:p>
            <a:pPr lvl="1"/>
            <a:r>
              <a:rPr lang="en-US" dirty="0"/>
              <a:t>Linear approximation used in model</a:t>
            </a:r>
            <a:endParaRPr lang="de-DE" dirty="0"/>
          </a:p>
        </p:txBody>
      </p: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ED58739-09DB-4F9A-B619-B197A8D83C4E}"/>
              </a:ext>
            </a:extLst>
          </p:cNvPr>
          <p:cNvGrpSpPr/>
          <p:nvPr/>
        </p:nvGrpSpPr>
        <p:grpSpPr>
          <a:xfrm>
            <a:off x="5302135" y="1476914"/>
            <a:ext cx="2760651" cy="1252336"/>
            <a:chOff x="5690841" y="5177911"/>
            <a:chExt cx="2760651" cy="1252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DFEC271E-9797-4808-BB99-3E546D0C5DBC}"/>
                    </a:ext>
                  </a:extLst>
                </p:cNvPr>
                <p:cNvSpPr txBox="1"/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id="{DFEC271E-9797-4808-BB99-3E546D0C5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  <a:blipFill>
                  <a:blip r:embed="rId2"/>
                  <a:stretch>
                    <a:fillRect l="-875" r="-2041" b="-155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9D878573-C065-4D01-B763-52FDEE92B4B4}"/>
                </a:ext>
              </a:extLst>
            </p:cNvPr>
            <p:cNvGrpSpPr/>
            <p:nvPr/>
          </p:nvGrpSpPr>
          <p:grpSpPr>
            <a:xfrm>
              <a:off x="5690841" y="5600733"/>
              <a:ext cx="2760651" cy="829514"/>
              <a:chOff x="5160371" y="5663943"/>
              <a:chExt cx="2760651" cy="829514"/>
            </a:xfrm>
          </p:grpSpPr>
          <p:grpSp>
            <p:nvGrpSpPr>
              <p:cNvPr id="93" name="Gruppieren 92">
                <a:extLst>
                  <a:ext uri="{FF2B5EF4-FFF2-40B4-BE49-F238E27FC236}">
                    <a16:creationId xmlns:a16="http://schemas.microsoft.com/office/drawing/2014/main" id="{8AB4FF51-AE7F-4460-B0B4-0CF51E414F83}"/>
                  </a:ext>
                </a:extLst>
              </p:cNvPr>
              <p:cNvGrpSpPr/>
              <p:nvPr/>
            </p:nvGrpSpPr>
            <p:grpSpPr>
              <a:xfrm>
                <a:off x="5926174" y="5742458"/>
                <a:ext cx="1208147" cy="648016"/>
                <a:chOff x="5329144" y="5732587"/>
                <a:chExt cx="939698" cy="648016"/>
              </a:xfrm>
            </p:grpSpPr>
            <p:grpSp>
              <p:nvGrpSpPr>
                <p:cNvPr id="110" name="Gruppieren 109">
                  <a:extLst>
                    <a:ext uri="{FF2B5EF4-FFF2-40B4-BE49-F238E27FC236}">
                      <a16:creationId xmlns:a16="http://schemas.microsoft.com/office/drawing/2014/main" id="{26093295-D7B6-4DE1-B41E-191573FB0F1F}"/>
                    </a:ext>
                  </a:extLst>
                </p:cNvPr>
                <p:cNvGrpSpPr/>
                <p:nvPr/>
              </p:nvGrpSpPr>
              <p:grpSpPr>
                <a:xfrm>
                  <a:off x="5329144" y="5732587"/>
                  <a:ext cx="939698" cy="648016"/>
                  <a:chOff x="5329144" y="5732587"/>
                  <a:chExt cx="939698" cy="606038"/>
                </a:xfrm>
              </p:grpSpPr>
              <p:sp>
                <p:nvSpPr>
                  <p:cNvPr id="113" name="Flussdiagramm: Magnetplattenspeicher 112">
                    <a:extLst>
                      <a:ext uri="{FF2B5EF4-FFF2-40B4-BE49-F238E27FC236}">
                        <a16:creationId xmlns:a16="http://schemas.microsoft.com/office/drawing/2014/main" id="{BDD2BA28-8F80-4172-872E-528C3608F76F}"/>
                      </a:ext>
                    </a:extLst>
                  </p:cNvPr>
                  <p:cNvSpPr/>
                  <p:nvPr/>
                </p:nvSpPr>
                <p:spPr>
                  <a:xfrm>
                    <a:off x="5329144" y="5732587"/>
                    <a:ext cx="939698" cy="606038"/>
                  </a:xfrm>
                  <a:prstGeom prst="flowChartMagneticDisk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14" name="Textfeld 113">
                    <a:extLst>
                      <a:ext uri="{FF2B5EF4-FFF2-40B4-BE49-F238E27FC236}">
                        <a16:creationId xmlns:a16="http://schemas.microsoft.com/office/drawing/2014/main" id="{17DCA713-47BB-4AD2-888B-FC7752EE51FD}"/>
                      </a:ext>
                    </a:extLst>
                  </p:cNvPr>
                  <p:cNvSpPr txBox="1"/>
                  <p:nvPr/>
                </p:nvSpPr>
                <p:spPr>
                  <a:xfrm>
                    <a:off x="5632807" y="5756772"/>
                    <a:ext cx="332371" cy="107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LSA DB</a:t>
                    </a:r>
                    <a:endParaRPr lang="de-DE" sz="8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feld 110">
                      <a:extLst>
                        <a:ext uri="{FF2B5EF4-FFF2-40B4-BE49-F238E27FC236}">
                          <a16:creationId xmlns:a16="http://schemas.microsoft.com/office/drawing/2014/main" id="{E8EB3CE5-8C81-4CC4-8A4E-1690205CDE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𝐾𝐿</m:t>
                                    </m:r>
                                  </m:e>
                                  <m:sub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de-DE" sz="1000" dirty="0"/>
                    </a:p>
                  </p:txBody>
                </p:sp>
              </mc:Choice>
              <mc:Fallback xmlns="">
                <p:sp>
                  <p:nvSpPr>
                    <p:cNvPr id="111" name="Textfeld 110">
                      <a:extLst>
                        <a:ext uri="{FF2B5EF4-FFF2-40B4-BE49-F238E27FC236}">
                          <a16:creationId xmlns:a16="http://schemas.microsoft.com/office/drawing/2014/main" id="{E8EB3CE5-8C81-4CC4-8A4E-1690205CDE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3846" b="-17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feld 111">
                      <a:extLst>
                        <a:ext uri="{FF2B5EF4-FFF2-40B4-BE49-F238E27FC236}">
                          <a16:creationId xmlns:a16="http://schemas.microsoft.com/office/drawing/2014/main" id="{29FA7612-3067-41E1-9A31-C258E47663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>
                      <a:defPPr>
                        <a:defRPr lang="de-DE"/>
                      </a:defPPr>
                      <a:lvl1pPr>
                        <a:defRPr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000"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000" dirty="0"/>
                    </a:p>
                  </p:txBody>
                </p:sp>
              </mc:Choice>
              <mc:Fallback xmlns="">
                <p:sp>
                  <p:nvSpPr>
                    <p:cNvPr id="112" name="Textfeld 111">
                      <a:extLst>
                        <a:ext uri="{FF2B5EF4-FFF2-40B4-BE49-F238E27FC236}">
                          <a16:creationId xmlns:a16="http://schemas.microsoft.com/office/drawing/2014/main" id="{29FA7612-3067-41E1-9A31-C258E476638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3226" b="-129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637ABC41-EA7A-4D66-972B-3FBD8809B682}"/>
                  </a:ext>
                </a:extLst>
              </p:cNvPr>
              <p:cNvSpPr/>
              <p:nvPr/>
            </p:nvSpPr>
            <p:spPr>
              <a:xfrm>
                <a:off x="5160371" y="5959717"/>
                <a:ext cx="540000" cy="2160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0" tIns="0" rIns="0" bIns="0" anchor="ctr" anchorCtr="1" compatLnSpc="0"/>
              <a:lstStyle/>
              <a:p>
                <a:pPr lvl="0" algn="l" rtl="0" hangingPunct="0">
                  <a:buNone/>
                  <a:tabLst/>
                </a:pPr>
                <a:r>
                  <a:rPr lang="de-DE" sz="900" b="1" dirty="0">
                    <a:solidFill>
                      <a:schemeClr val="bg1"/>
                    </a:solidFill>
                    <a:latin typeface="Arial" pitchFamily="34"/>
                    <a:ea typeface="Times New Roman" pitchFamily="18"/>
                    <a:cs typeface="Times New Roman" pitchFamily="18"/>
                  </a:rPr>
                  <a:t>MADX</a:t>
                </a:r>
                <a:endParaRPr lang="de-DE" sz="1400" b="1" dirty="0">
                  <a:solidFill>
                    <a:schemeClr val="bg1"/>
                  </a:solidFill>
                  <a:latin typeface="Arial" pitchFamily="34"/>
                  <a:ea typeface="Times New Roman" pitchFamily="18"/>
                  <a:cs typeface="Times New Roman" pitchFamily="1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feld 94">
                    <a:extLst>
                      <a:ext uri="{FF2B5EF4-FFF2-40B4-BE49-F238E27FC236}">
                        <a16:creationId xmlns:a16="http://schemas.microsoft.com/office/drawing/2014/main" id="{09FC8F90-2E76-4D6C-8498-589CE8B55A7F}"/>
                      </a:ext>
                    </a:extLst>
                  </p:cNvPr>
                  <p:cNvSpPr txBox="1"/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oMath>
                      </m:oMathPara>
                    </a14:m>
                    <a:endParaRPr lang="de-DE" sz="1000" dirty="0"/>
                  </a:p>
                </p:txBody>
              </p:sp>
            </mc:Choice>
            <mc:Fallback xmlns="">
              <p:sp>
                <p:nvSpPr>
                  <p:cNvPr id="95" name="Textfeld 94">
                    <a:extLst>
                      <a:ext uri="{FF2B5EF4-FFF2-40B4-BE49-F238E27FC236}">
                        <a16:creationId xmlns:a16="http://schemas.microsoft.com/office/drawing/2014/main" id="{09FC8F90-2E76-4D6C-8498-589CE8B55A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953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6" name="Gruppieren 95">
                <a:extLst>
                  <a:ext uri="{FF2B5EF4-FFF2-40B4-BE49-F238E27FC236}">
                    <a16:creationId xmlns:a16="http://schemas.microsoft.com/office/drawing/2014/main" id="{EF0A606A-8564-4864-A2FF-E19FF10D85BB}"/>
                  </a:ext>
                </a:extLst>
              </p:cNvPr>
              <p:cNvGrpSpPr/>
              <p:nvPr/>
            </p:nvGrpSpPr>
            <p:grpSpPr>
              <a:xfrm>
                <a:off x="7351792" y="5663943"/>
                <a:ext cx="569230" cy="829514"/>
                <a:chOff x="7272011" y="5719176"/>
                <a:chExt cx="569230" cy="829514"/>
              </a:xfrm>
            </p:grpSpPr>
            <p:sp>
              <p:nvSpPr>
                <p:cNvPr id="101" name="Abgerundetes Rechteck 2">
                  <a:extLst>
                    <a:ext uri="{FF2B5EF4-FFF2-40B4-BE49-F238E27FC236}">
                      <a16:creationId xmlns:a16="http://schemas.microsoft.com/office/drawing/2014/main" id="{6E7D8D58-929B-48A7-96F1-9A21F001156C}"/>
                    </a:ext>
                  </a:extLst>
                </p:cNvPr>
                <p:cNvSpPr/>
                <p:nvPr/>
              </p:nvSpPr>
              <p:spPr>
                <a:xfrm>
                  <a:off x="7272011" y="5946993"/>
                  <a:ext cx="569230" cy="34958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accent1"/>
                      </a:solidFill>
                    </a:rPr>
                    <a:t>Java </a:t>
                  </a:r>
                  <a:r>
                    <a:rPr lang="de-DE" sz="1000" dirty="0" err="1">
                      <a:solidFill>
                        <a:schemeClr val="accent1"/>
                      </a:solidFill>
                    </a:rPr>
                    <a:t>code</a:t>
                  </a:r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03" name="Rechteck 102">
                  <a:extLst>
                    <a:ext uri="{FF2B5EF4-FFF2-40B4-BE49-F238E27FC236}">
                      <a16:creationId xmlns:a16="http://schemas.microsoft.com/office/drawing/2014/main" id="{F54F9620-BDC7-4125-A314-D3545EA5209F}"/>
                    </a:ext>
                  </a:extLst>
                </p:cNvPr>
                <p:cNvSpPr/>
                <p:nvPr/>
              </p:nvSpPr>
              <p:spPr>
                <a:xfrm>
                  <a:off x="7376626" y="5719176"/>
                  <a:ext cx="360000" cy="144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QH</a:t>
                  </a:r>
                </a:p>
              </p:txBody>
            </p:sp>
            <p:sp>
              <p:nvSpPr>
                <p:cNvPr id="109" name="Rechteck 108">
                  <a:extLst>
                    <a:ext uri="{FF2B5EF4-FFF2-40B4-BE49-F238E27FC236}">
                      <a16:creationId xmlns:a16="http://schemas.microsoft.com/office/drawing/2014/main" id="{6661D260-422C-4F32-9F2E-5CADDB9D32F7}"/>
                    </a:ext>
                  </a:extLst>
                </p:cNvPr>
                <p:cNvSpPr/>
                <p:nvPr/>
              </p:nvSpPr>
              <p:spPr>
                <a:xfrm>
                  <a:off x="7376626" y="6404690"/>
                  <a:ext cx="360000" cy="1440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KL</a:t>
                  </a:r>
                </a:p>
              </p:txBody>
            </p:sp>
          </p:grp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9D3191B-8539-4551-AB39-8AEE1622AFED}"/>
                  </a:ext>
                </a:extLst>
              </p:cNvPr>
              <p:cNvCxnSpPr>
                <a:stCxn id="103" idx="2"/>
                <a:endCxn id="101" idx="0"/>
              </p:cNvCxnSpPr>
              <p:nvPr/>
            </p:nvCxnSpPr>
            <p:spPr>
              <a:xfrm>
                <a:off x="7636407" y="5807943"/>
                <a:ext cx="0" cy="838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mit Pfeil 97">
                <a:extLst>
                  <a:ext uri="{FF2B5EF4-FFF2-40B4-BE49-F238E27FC236}">
                    <a16:creationId xmlns:a16="http://schemas.microsoft.com/office/drawing/2014/main" id="{89D6D937-938C-4BFB-9682-A509448EF358}"/>
                  </a:ext>
                </a:extLst>
              </p:cNvPr>
              <p:cNvCxnSpPr>
                <a:stCxn id="101" idx="2"/>
                <a:endCxn id="109" idx="0"/>
              </p:cNvCxnSpPr>
              <p:nvPr/>
            </p:nvCxnSpPr>
            <p:spPr>
              <a:xfrm>
                <a:off x="7636407" y="6241340"/>
                <a:ext cx="0" cy="1081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mit Pfeil 98">
                <a:extLst>
                  <a:ext uri="{FF2B5EF4-FFF2-40B4-BE49-F238E27FC236}">
                    <a16:creationId xmlns:a16="http://schemas.microsoft.com/office/drawing/2014/main" id="{A59FC585-5B1F-464B-B61A-8F7B6DDD4CE8}"/>
                  </a:ext>
                </a:extLst>
              </p:cNvPr>
              <p:cNvCxnSpPr>
                <a:stCxn id="94" idx="3"/>
                <a:endCxn id="113" idx="2"/>
              </p:cNvCxnSpPr>
              <p:nvPr/>
            </p:nvCxnSpPr>
            <p:spPr>
              <a:xfrm flipV="1">
                <a:off x="5700371" y="6066466"/>
                <a:ext cx="225803" cy="1251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9AA70648-F69F-4C79-8048-38C46CF35584}"/>
                  </a:ext>
                </a:extLst>
              </p:cNvPr>
              <p:cNvCxnSpPr>
                <a:stCxn id="113" idx="4"/>
                <a:endCxn id="101" idx="1"/>
              </p:cNvCxnSpPr>
              <p:nvPr/>
            </p:nvCxnSpPr>
            <p:spPr>
              <a:xfrm>
                <a:off x="7134321" y="6066466"/>
                <a:ext cx="217471" cy="8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2CB8152-56FA-4DED-B0F1-5FB82BA95687}"/>
              </a:ext>
            </a:extLst>
          </p:cNvPr>
          <p:cNvGrpSpPr/>
          <p:nvPr/>
        </p:nvGrpSpPr>
        <p:grpSpPr>
          <a:xfrm>
            <a:off x="3931992" y="4923740"/>
            <a:ext cx="5123757" cy="1493098"/>
            <a:chOff x="3931992" y="4923740"/>
            <a:chExt cx="5123757" cy="1493098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BACB4C1-EDA9-46A3-A222-0D24B3F73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992" y="5156838"/>
              <a:ext cx="5123757" cy="1260000"/>
            </a:xfrm>
            <a:prstGeom prst="rect">
              <a:avLst/>
            </a:prstGeom>
          </p:spPr>
        </p:pic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57925BE1-EDA7-4919-84EB-CDC80EC3EB41}"/>
                </a:ext>
              </a:extLst>
            </p:cNvPr>
            <p:cNvSpPr txBox="1"/>
            <p:nvPr/>
          </p:nvSpPr>
          <p:spPr>
            <a:xfrm>
              <a:off x="4089205" y="4923740"/>
              <a:ext cx="4809330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Quadrupole strength changes in beam process PRE_EXTRACTION</a:t>
              </a:r>
              <a:endParaRPr lang="de-DE" sz="1200" i="1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53C6B41-4D54-42B1-B650-6812F0632CCB}"/>
              </a:ext>
            </a:extLst>
          </p:cNvPr>
          <p:cNvGrpSpPr/>
          <p:nvPr/>
        </p:nvGrpSpPr>
        <p:grpSpPr>
          <a:xfrm>
            <a:off x="4567722" y="3018318"/>
            <a:ext cx="3945312" cy="1630080"/>
            <a:chOff x="4567722" y="3018318"/>
            <a:chExt cx="3945312" cy="1630080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5C8428F7-BAFD-44CB-81FF-4FCEE0422E02}"/>
                </a:ext>
              </a:extLst>
            </p:cNvPr>
            <p:cNvGrpSpPr/>
            <p:nvPr/>
          </p:nvGrpSpPr>
          <p:grpSpPr>
            <a:xfrm>
              <a:off x="4882375" y="3286308"/>
              <a:ext cx="3368236" cy="1362090"/>
              <a:chOff x="4882375" y="3286308"/>
              <a:chExt cx="3368236" cy="1362090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88DFC959-51D8-4FE1-AD91-13AC9EC8C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9995" y="3286308"/>
                <a:ext cx="3360616" cy="1362090"/>
              </a:xfrm>
              <a:prstGeom prst="rect">
                <a:avLst/>
              </a:prstGeom>
            </p:spPr>
          </p:pic>
          <p:sp>
            <p:nvSpPr>
              <p:cNvPr id="117" name="Rechteck 116">
                <a:extLst>
                  <a:ext uri="{FF2B5EF4-FFF2-40B4-BE49-F238E27FC236}">
                    <a16:creationId xmlns:a16="http://schemas.microsoft.com/office/drawing/2014/main" id="{750ABC92-97CE-483C-ACF3-1776F600E473}"/>
                  </a:ext>
                </a:extLst>
              </p:cNvPr>
              <p:cNvSpPr/>
              <p:nvPr/>
            </p:nvSpPr>
            <p:spPr>
              <a:xfrm>
                <a:off x="4882375" y="3501625"/>
                <a:ext cx="3360616" cy="576000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C7ECE217-415D-44B2-B05A-E1483D5FB0A7}"/>
                </a:ext>
              </a:extLst>
            </p:cNvPr>
            <p:cNvSpPr txBox="1"/>
            <p:nvPr/>
          </p:nvSpPr>
          <p:spPr>
            <a:xfrm>
              <a:off x="4567722" y="3018318"/>
              <a:ext cx="3945312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Coefficients for linear approximation of strength change</a:t>
              </a:r>
              <a:endParaRPr lang="de-DE" sz="1200" i="1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0375EC0-BC5E-4C16-BEB0-FDCB9EE5CAF9}"/>
              </a:ext>
            </a:extLst>
          </p:cNvPr>
          <p:cNvGrpSpPr/>
          <p:nvPr/>
        </p:nvGrpSpPr>
        <p:grpSpPr>
          <a:xfrm>
            <a:off x="478058" y="3015688"/>
            <a:ext cx="3453934" cy="3368814"/>
            <a:chOff x="478058" y="3015688"/>
            <a:chExt cx="3453934" cy="336881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766A307-8008-4EA3-AA48-093AFE0D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58" y="3015688"/>
              <a:ext cx="3453934" cy="3368814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0C575FA-10CD-4853-A57D-D8F8785DCEB8}"/>
                </a:ext>
              </a:extLst>
            </p:cNvPr>
            <p:cNvSpPr/>
            <p:nvPr/>
          </p:nvSpPr>
          <p:spPr>
            <a:xfrm>
              <a:off x="696781" y="3645306"/>
              <a:ext cx="3130830" cy="900862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1789CD12-4D84-439A-B237-54631CE0106F}"/>
                </a:ext>
              </a:extLst>
            </p:cNvPr>
            <p:cNvSpPr/>
            <p:nvPr/>
          </p:nvSpPr>
          <p:spPr>
            <a:xfrm>
              <a:off x="696781" y="3073154"/>
              <a:ext cx="3130830" cy="195482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8AEA9901-5406-4820-9D2D-2AAC694708A5}"/>
                </a:ext>
              </a:extLst>
            </p:cNvPr>
            <p:cNvSpPr/>
            <p:nvPr/>
          </p:nvSpPr>
          <p:spPr>
            <a:xfrm>
              <a:off x="968066" y="3277841"/>
              <a:ext cx="1035994" cy="19548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064029-3E43-4F4E-BED9-D597D71FC5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C75FEA-0963-4C0D-A428-8BF848EF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983A4-BBBA-4C5C-880E-A334193EF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81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10051-3132-4BBF-92FC-2F2DD103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Trim: Strength to Current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1D34AA-BCC4-4790-B382-603A81EB1A9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Independent calculations per quadrupole</a:t>
            </a:r>
          </a:p>
          <a:p>
            <a:pPr lvl="1"/>
            <a:r>
              <a:rPr lang="en-US" dirty="0"/>
              <a:t>Integral field: strength x rigidity</a:t>
            </a:r>
          </a:p>
          <a:p>
            <a:pPr lvl="1"/>
            <a:r>
              <a:rPr lang="en-US" dirty="0"/>
              <a:t>Current: calibration curve look-up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6D7632-248A-4B90-9BB2-5E4CE77AC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60" y="5596528"/>
            <a:ext cx="3672000" cy="9016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2799EC-0625-49F3-BC64-1FED7B8A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0" y="3529550"/>
            <a:ext cx="3672000" cy="9023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9D1EA6B-97DC-4ECF-9F3B-0EB74B7DE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72" y="2491740"/>
            <a:ext cx="1515207" cy="3743452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B2D9765-DDB3-4257-9981-4CCD41C10569}"/>
              </a:ext>
            </a:extLst>
          </p:cNvPr>
          <p:cNvGrpSpPr/>
          <p:nvPr/>
        </p:nvGrpSpPr>
        <p:grpSpPr>
          <a:xfrm>
            <a:off x="5204460" y="1317999"/>
            <a:ext cx="3672000" cy="1164922"/>
            <a:chOff x="5204460" y="1516119"/>
            <a:chExt cx="3672000" cy="116492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12C697D-8626-4EF9-8B3D-77BBD4081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460" y="1778689"/>
              <a:ext cx="3672000" cy="902352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2CA64635-2264-4C2A-96BC-D39BE3C41803}"/>
                </a:ext>
              </a:extLst>
            </p:cNvPr>
            <p:cNvSpPr txBox="1"/>
            <p:nvPr/>
          </p:nvSpPr>
          <p:spPr>
            <a:xfrm>
              <a:off x="5593365" y="1516119"/>
              <a:ext cx="2894190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Strength (K1L): DK1L + theory strength </a:t>
              </a:r>
              <a:endParaRPr lang="de-DE" sz="1200" i="1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AF82BD8-AE02-425F-A796-506F59888D53}"/>
              </a:ext>
            </a:extLst>
          </p:cNvPr>
          <p:cNvGrpSpPr/>
          <p:nvPr/>
        </p:nvGrpSpPr>
        <p:grpSpPr>
          <a:xfrm>
            <a:off x="2948973" y="4329829"/>
            <a:ext cx="3108960" cy="1069930"/>
            <a:chOff x="2834444" y="4824970"/>
            <a:chExt cx="3108960" cy="106993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D94F93B-71D9-4512-97E1-E1AC0667E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4444" y="5064955"/>
              <a:ext cx="3108960" cy="829945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066A3DBE-C21F-4A9F-AAA5-EB6D9E8B802B}"/>
                </a:ext>
              </a:extLst>
            </p:cNvPr>
            <p:cNvSpPr txBox="1"/>
            <p:nvPr/>
          </p:nvSpPr>
          <p:spPr>
            <a:xfrm>
              <a:off x="3792644" y="4824970"/>
              <a:ext cx="1334020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Calibration curve</a:t>
              </a:r>
              <a:endParaRPr lang="de-DE" sz="1200" i="1" dirty="0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CAD28BF0-C03D-499C-84C8-825197CB6E66}"/>
              </a:ext>
            </a:extLst>
          </p:cNvPr>
          <p:cNvSpPr txBox="1"/>
          <p:nvPr/>
        </p:nvSpPr>
        <p:spPr>
          <a:xfrm>
            <a:off x="6308320" y="5349872"/>
            <a:ext cx="169469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Quadrupole current (I)</a:t>
            </a:r>
            <a:endParaRPr lang="de-DE" sz="1200" i="1" dirty="0"/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8D422919-C237-4187-98A2-A3D6CD55CB62}"/>
              </a:ext>
            </a:extLst>
          </p:cNvPr>
          <p:cNvCxnSpPr>
            <a:cxnSpLocks/>
          </p:cNvCxnSpPr>
          <p:nvPr/>
        </p:nvCxnSpPr>
        <p:spPr>
          <a:xfrm>
            <a:off x="7032420" y="2598559"/>
            <a:ext cx="0" cy="6399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5FA41D2F-2A87-4E91-89D8-9B0183BCC1AA}"/>
              </a:ext>
            </a:extLst>
          </p:cNvPr>
          <p:cNvSpPr txBox="1"/>
          <p:nvPr/>
        </p:nvSpPr>
        <p:spPr>
          <a:xfrm>
            <a:off x="6321356" y="3290500"/>
            <a:ext cx="143821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Integral field (B1L)</a:t>
            </a:r>
            <a:endParaRPr lang="de-DE" sz="1200" i="1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B2481B0-E7D3-45AC-9638-F2A3E7A40F70}"/>
              </a:ext>
            </a:extLst>
          </p:cNvPr>
          <p:cNvSpPr txBox="1"/>
          <p:nvPr/>
        </p:nvSpPr>
        <p:spPr>
          <a:xfrm>
            <a:off x="7167874" y="2780029"/>
            <a:ext cx="74892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x BRHO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0456C26A-DC3C-4E23-AE28-9CC79D33D875}"/>
              </a:ext>
            </a:extLst>
          </p:cNvPr>
          <p:cNvCxnSpPr>
            <a:cxnSpLocks/>
          </p:cNvCxnSpPr>
          <p:nvPr/>
        </p:nvCxnSpPr>
        <p:spPr>
          <a:xfrm>
            <a:off x="7032420" y="4645013"/>
            <a:ext cx="0" cy="6399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53518A9D-5170-459A-BDB9-AC7F4EBEB8E5}"/>
              </a:ext>
            </a:extLst>
          </p:cNvPr>
          <p:cNvSpPr txBox="1"/>
          <p:nvPr/>
        </p:nvSpPr>
        <p:spPr>
          <a:xfrm>
            <a:off x="7040460" y="4817455"/>
            <a:ext cx="146065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Calibration look-up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62919EA-6B24-41ED-BEA1-235049F88D9E}"/>
              </a:ext>
            </a:extLst>
          </p:cNvPr>
          <p:cNvGrpSpPr/>
          <p:nvPr/>
        </p:nvGrpSpPr>
        <p:grpSpPr>
          <a:xfrm>
            <a:off x="2944323" y="2344422"/>
            <a:ext cx="3108960" cy="1037768"/>
            <a:chOff x="2834444" y="4824970"/>
            <a:chExt cx="3108960" cy="1037768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FC004AB-778A-4CEA-BA0A-26B459FEA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2834444" y="5097116"/>
              <a:ext cx="3108960" cy="765622"/>
            </a:xfrm>
            <a:prstGeom prst="rect">
              <a:avLst/>
            </a:prstGeom>
          </p:spPr>
        </p:pic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736679C5-D759-4AD9-A729-1A154884DB22}"/>
                </a:ext>
              </a:extLst>
            </p:cNvPr>
            <p:cNvSpPr txBox="1"/>
            <p:nvPr/>
          </p:nvSpPr>
          <p:spPr>
            <a:xfrm>
              <a:off x="3821501" y="4824970"/>
              <a:ext cx="127631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Rigidity (BRHO)</a:t>
              </a:r>
              <a:endParaRPr lang="de-DE" sz="1200" i="1" dirty="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53D05B-49FF-41AE-9735-93E1366D87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9A2F57-B209-4117-9479-91BD9730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5B354-AEA6-4654-9B31-9E0EA4903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84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10051-3132-4BBF-92FC-2F2DD103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Trim: Current to Voltage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1D34AA-BCC4-4790-B382-603A81EB1A9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Power converters need current and voltage</a:t>
            </a:r>
          </a:p>
          <a:p>
            <a:pPr lvl="1"/>
            <a:r>
              <a:rPr lang="en-US" dirty="0"/>
              <a:t>Inductive contribution from current change</a:t>
            </a:r>
          </a:p>
          <a:p>
            <a:pPr lvl="1"/>
            <a:r>
              <a:rPr lang="en-US" dirty="0"/>
              <a:t>Eddy current contribution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6D7632-248A-4B90-9BB2-5E4CE77AC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08462" y="5596528"/>
            <a:ext cx="3663995" cy="9016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2799EC-0625-49F3-BC64-1FED7B8A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3662" y="3529550"/>
            <a:ext cx="3653595" cy="902347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B2D9765-DDB3-4257-9981-4CCD41C10569}"/>
              </a:ext>
            </a:extLst>
          </p:cNvPr>
          <p:cNvGrpSpPr/>
          <p:nvPr/>
        </p:nvGrpSpPr>
        <p:grpSpPr>
          <a:xfrm>
            <a:off x="5204460" y="1317999"/>
            <a:ext cx="3672000" cy="1162952"/>
            <a:chOff x="5204460" y="1516119"/>
            <a:chExt cx="3672000" cy="116295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12C697D-8626-4EF9-8B3D-77BBD4081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204460" y="1780659"/>
              <a:ext cx="3672000" cy="898412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2CA64635-2264-4C2A-96BC-D39BE3C41803}"/>
                </a:ext>
              </a:extLst>
            </p:cNvPr>
            <p:cNvSpPr txBox="1"/>
            <p:nvPr/>
          </p:nvSpPr>
          <p:spPr>
            <a:xfrm>
              <a:off x="5305864" y="1516119"/>
              <a:ext cx="3469219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Current change (IDOT): numerical differentiation</a:t>
              </a:r>
              <a:endParaRPr lang="de-DE" sz="1200" i="1" dirty="0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CAD28BF0-C03D-499C-84C8-825197CB6E66}"/>
              </a:ext>
            </a:extLst>
          </p:cNvPr>
          <p:cNvSpPr txBox="1"/>
          <p:nvPr/>
        </p:nvSpPr>
        <p:spPr>
          <a:xfrm>
            <a:off x="6143217" y="5331338"/>
            <a:ext cx="202491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Load voltage prediction (U)</a:t>
            </a:r>
            <a:endParaRPr lang="de-DE" sz="1200" i="1" dirty="0"/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8D422919-C237-4187-98A2-A3D6CD55CB62}"/>
              </a:ext>
            </a:extLst>
          </p:cNvPr>
          <p:cNvCxnSpPr>
            <a:cxnSpLocks/>
          </p:cNvCxnSpPr>
          <p:nvPr/>
        </p:nvCxnSpPr>
        <p:spPr>
          <a:xfrm>
            <a:off x="7032420" y="2598559"/>
            <a:ext cx="0" cy="6399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5FA41D2F-2A87-4E91-89D8-9B0183BCC1AA}"/>
              </a:ext>
            </a:extLst>
          </p:cNvPr>
          <p:cNvSpPr txBox="1"/>
          <p:nvPr/>
        </p:nvSpPr>
        <p:spPr>
          <a:xfrm>
            <a:off x="5399638" y="3290500"/>
            <a:ext cx="328166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Eddy current contribution to voltage (UEDDY)</a:t>
            </a:r>
            <a:endParaRPr lang="de-DE" sz="1200" i="1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B2481B0-E7D3-45AC-9638-F2A3E7A40F70}"/>
              </a:ext>
            </a:extLst>
          </p:cNvPr>
          <p:cNvSpPr txBox="1"/>
          <p:nvPr/>
        </p:nvSpPr>
        <p:spPr>
          <a:xfrm>
            <a:off x="7040459" y="2768230"/>
            <a:ext cx="1515158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Eddy current model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0456C26A-DC3C-4E23-AE28-9CC79D33D875}"/>
              </a:ext>
            </a:extLst>
          </p:cNvPr>
          <p:cNvCxnSpPr>
            <a:cxnSpLocks/>
          </p:cNvCxnSpPr>
          <p:nvPr/>
        </p:nvCxnSpPr>
        <p:spPr>
          <a:xfrm>
            <a:off x="7032420" y="4645013"/>
            <a:ext cx="0" cy="6399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53518A9D-5170-459A-BDB9-AC7F4EBEB8E5}"/>
              </a:ext>
            </a:extLst>
          </p:cNvPr>
          <p:cNvSpPr txBox="1"/>
          <p:nvPr/>
        </p:nvSpPr>
        <p:spPr>
          <a:xfrm>
            <a:off x="7032420" y="4809596"/>
            <a:ext cx="197361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U = R∙I + L(I) ∙</a:t>
            </a:r>
            <a:r>
              <a:rPr lang="en-US" sz="1200" i="1" dirty="0" err="1">
                <a:solidFill>
                  <a:schemeClr val="accent1"/>
                </a:solidFill>
              </a:rPr>
              <a:t>dI</a:t>
            </a:r>
            <a:r>
              <a:rPr lang="en-US" sz="1200" i="1" dirty="0">
                <a:solidFill>
                  <a:schemeClr val="accent1"/>
                </a:solidFill>
              </a:rPr>
              <a:t>/dt + </a:t>
            </a:r>
            <a:r>
              <a:rPr lang="en-US" sz="1200" i="1" dirty="0" err="1">
                <a:solidFill>
                  <a:schemeClr val="accent1"/>
                </a:solidFill>
              </a:rPr>
              <a:t>U</a:t>
            </a:r>
            <a:r>
              <a:rPr lang="en-US" sz="1200" i="1" baseline="-25000" dirty="0" err="1">
                <a:solidFill>
                  <a:schemeClr val="accent1"/>
                </a:solidFill>
              </a:rPr>
              <a:t>eddy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A21DFD-A086-40F9-A6B9-D9912025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2285" y="2768230"/>
            <a:ext cx="2921349" cy="316116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AF82BD8-AE02-425F-A796-506F59888D53}"/>
              </a:ext>
            </a:extLst>
          </p:cNvPr>
          <p:cNvGrpSpPr/>
          <p:nvPr/>
        </p:nvGrpSpPr>
        <p:grpSpPr>
          <a:xfrm>
            <a:off x="3007503" y="4329829"/>
            <a:ext cx="2991900" cy="1069930"/>
            <a:chOff x="2892974" y="4824970"/>
            <a:chExt cx="2991900" cy="106993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6D94F93B-71D9-4512-97E1-E1AC0667E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892974" y="5064955"/>
              <a:ext cx="2991900" cy="829945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066A3DBE-C21F-4A9F-AAA5-EB6D9E8B802B}"/>
                </a:ext>
              </a:extLst>
            </p:cNvPr>
            <p:cNvSpPr txBox="1"/>
            <p:nvPr/>
          </p:nvSpPr>
          <p:spPr>
            <a:xfrm>
              <a:off x="3783028" y="4824970"/>
              <a:ext cx="135325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Inductance curve</a:t>
              </a:r>
              <a:endParaRPr lang="de-DE" sz="1200" i="1" dirty="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4D0988-7ED2-4985-A353-F9503A677D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8F937-7668-4B53-A4A7-E0A159C30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251180-9ACE-4E35-9CF2-B7A67A081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25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10051-3132-4BBF-92FC-2F2DD103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Trim: Set Values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1D34AA-BCC4-4790-B382-603A81EB1A9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Ramped SCUs need quadratic polynomials</a:t>
            </a:r>
          </a:p>
          <a:p>
            <a:pPr lvl="1"/>
            <a:r>
              <a:rPr lang="en-US" dirty="0"/>
              <a:t>Polynomial fit of values on time grid</a:t>
            </a:r>
          </a:p>
          <a:p>
            <a:pPr lvl="1"/>
            <a:r>
              <a:rPr lang="en-US" dirty="0"/>
              <a:t>Extraction of coefficients into set value parameters</a:t>
            </a:r>
          </a:p>
          <a:p>
            <a:pPr lvl="1"/>
            <a:r>
              <a:rPr lang="en-US" dirty="0"/>
              <a:t>Sent to SCU for resident chains</a:t>
            </a:r>
          </a:p>
          <a:p>
            <a:pPr lvl="1"/>
            <a:endParaRPr lang="en-US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B2D9765-DDB3-4257-9981-4CCD41C10569}"/>
              </a:ext>
            </a:extLst>
          </p:cNvPr>
          <p:cNvGrpSpPr/>
          <p:nvPr/>
        </p:nvGrpSpPr>
        <p:grpSpPr>
          <a:xfrm>
            <a:off x="4584213" y="1505134"/>
            <a:ext cx="4433352" cy="1347522"/>
            <a:chOff x="5374654" y="2000230"/>
            <a:chExt cx="4433352" cy="134752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12C697D-8626-4EF9-8B3D-77BBD4081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374654" y="2267752"/>
              <a:ext cx="4433352" cy="1080000"/>
            </a:xfrm>
            <a:prstGeom prst="rect">
              <a:avLst/>
            </a:prstGeom>
          </p:spPr>
        </p:pic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2CA64635-2264-4C2A-96BC-D39BE3C41803}"/>
                </a:ext>
              </a:extLst>
            </p:cNvPr>
            <p:cNvSpPr txBox="1"/>
            <p:nvPr/>
          </p:nvSpPr>
          <p:spPr>
            <a:xfrm>
              <a:off x="5632710" y="2000230"/>
              <a:ext cx="3806170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Current polynomial (I_POLYNOMIAL) and current (I)</a:t>
              </a:r>
              <a:endParaRPr lang="de-DE" sz="1200" i="1" dirty="0"/>
            </a:p>
          </p:txBody>
        </p:sp>
      </p:grp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8D422919-C237-4187-98A2-A3D6CD55CB62}"/>
              </a:ext>
            </a:extLst>
          </p:cNvPr>
          <p:cNvCxnSpPr>
            <a:cxnSpLocks/>
          </p:cNvCxnSpPr>
          <p:nvPr/>
        </p:nvCxnSpPr>
        <p:spPr>
          <a:xfrm>
            <a:off x="6800889" y="2988278"/>
            <a:ext cx="0" cy="2689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DB13ABA9-BBC7-46C3-AD79-7B7F8C39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7" y="3374999"/>
            <a:ext cx="1668642" cy="316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1F3B9C1-758C-442D-976D-5EF62633DD1F}"/>
              </a:ext>
            </a:extLst>
          </p:cNvPr>
          <p:cNvGrpSpPr/>
          <p:nvPr/>
        </p:nvGrpSpPr>
        <p:grpSpPr>
          <a:xfrm>
            <a:off x="5107958" y="3306642"/>
            <a:ext cx="3385863" cy="3223339"/>
            <a:chOff x="5052440" y="3306642"/>
            <a:chExt cx="3385863" cy="322333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24E5F6B-AA06-4729-A3CD-DCFE1726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4160" y="3577965"/>
              <a:ext cx="2142422" cy="2952016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BA98520-EF61-4761-AC43-EE5AC88E99E1}"/>
                </a:ext>
              </a:extLst>
            </p:cNvPr>
            <p:cNvSpPr txBox="1"/>
            <p:nvPr/>
          </p:nvSpPr>
          <p:spPr>
            <a:xfrm>
              <a:off x="5052440" y="3306642"/>
              <a:ext cx="3385863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Current set value </a:t>
              </a:r>
              <a:r>
                <a:rPr lang="en-US" sz="1200" i="1" dirty="0" err="1"/>
                <a:t>Setting#coeffArrCurr</a:t>
              </a:r>
              <a:r>
                <a:rPr lang="en-US" sz="1200" i="1" dirty="0"/>
                <a:t> (RAMP)</a:t>
              </a:r>
              <a:endParaRPr lang="de-DE" sz="1200" i="1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FDE15AE-4A20-44CA-9BC3-820684F289CC}"/>
              </a:ext>
            </a:extLst>
          </p:cNvPr>
          <p:cNvGrpSpPr/>
          <p:nvPr/>
        </p:nvGrpSpPr>
        <p:grpSpPr>
          <a:xfrm>
            <a:off x="2424021" y="3428999"/>
            <a:ext cx="1668642" cy="3060000"/>
            <a:chOff x="2424021" y="3428999"/>
            <a:chExt cx="1668642" cy="3060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ED42DF1-FF21-4542-AF2B-C3AE150D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4021" y="3428999"/>
              <a:ext cx="1648024" cy="3060000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3D5A46C-5BA0-4D71-B070-20FE2E44A921}"/>
                </a:ext>
              </a:extLst>
            </p:cNvPr>
            <p:cNvSpPr/>
            <p:nvPr/>
          </p:nvSpPr>
          <p:spPr>
            <a:xfrm>
              <a:off x="2424021" y="3429000"/>
              <a:ext cx="1668642" cy="3059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BF39BA-E63B-47FC-B7AD-F7058989D0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E19FF4-EB32-41C1-B289-9FDEE4DEF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8912F99-8764-4922-A3B9-5E7EDE6E6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88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Model: Interface to Machine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Model provides general access to settings</a:t>
            </a:r>
          </a:p>
          <a:p>
            <a:pPr lvl="1"/>
            <a:r>
              <a:rPr lang="en-US" dirty="0"/>
              <a:t>Modifications not limited to ParamModi</a:t>
            </a:r>
          </a:p>
          <a:p>
            <a:pPr lvl="1"/>
            <a:r>
              <a:rPr lang="en-US" dirty="0"/>
              <a:t>Programmatic access to all levels of the hierarchy</a:t>
            </a:r>
          </a:p>
          <a:p>
            <a:pPr lvl="1"/>
            <a:r>
              <a:rPr lang="en-US" dirty="0"/>
              <a:t>Modification of time functions possible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Applications using model in routine operation</a:t>
            </a:r>
          </a:p>
          <a:p>
            <a:pPr lvl="1"/>
            <a:r>
              <a:rPr lang="en-US" dirty="0"/>
              <a:t>Benno Application </a:t>
            </a:r>
            <a:r>
              <a:rPr lang="en-US" i="1" dirty="0"/>
              <a:t>(C. He</a:t>
            </a:r>
            <a:r>
              <a:rPr lang="de-DE" i="1" dirty="0" err="1"/>
              <a:t>ßler</a:t>
            </a:r>
            <a:r>
              <a:rPr lang="de-DE" i="1" dirty="0"/>
              <a:t>/OPE)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beamline steering and focusing</a:t>
            </a:r>
          </a:p>
          <a:p>
            <a:pPr lvl="1"/>
            <a:r>
              <a:rPr lang="en-US" dirty="0"/>
              <a:t>Device </a:t>
            </a:r>
            <a:r>
              <a:rPr lang="en-US" dirty="0" err="1"/>
              <a:t>Automator</a:t>
            </a:r>
            <a:r>
              <a:rPr lang="en-US" dirty="0"/>
              <a:t> </a:t>
            </a:r>
            <a:r>
              <a:rPr lang="en-US" i="1" dirty="0"/>
              <a:t>(W. Geithner/DEC)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parameter scanning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Interfaces used for machine experiments</a:t>
            </a:r>
          </a:p>
          <a:p>
            <a:pPr lvl="1"/>
            <a:r>
              <a:rPr lang="en-US" dirty="0"/>
              <a:t>Java API: standard used by CS applications</a:t>
            </a:r>
          </a:p>
          <a:p>
            <a:pPr lvl="1"/>
            <a:r>
              <a:rPr lang="en-US" dirty="0"/>
              <a:t>Python bridge: experimental </a:t>
            </a:r>
            <a:r>
              <a:rPr lang="en-US" i="1" dirty="0"/>
              <a:t>(</a:t>
            </a:r>
            <a:r>
              <a:rPr lang="en-US" i="1" dirty="0">
                <a:sym typeface="Wingdings" panose="05000000000000000000" pitchFamily="2" charset="2"/>
              </a:rPr>
              <a:t> S. Appel/APH)</a:t>
            </a:r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4405756" y="2487075"/>
            <a:ext cx="2527874" cy="1734260"/>
            <a:chOff x="3658170" y="4470335"/>
            <a:chExt cx="2527874" cy="173426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170" y="4692595"/>
              <a:ext cx="2527874" cy="15120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4236760" y="4470335"/>
              <a:ext cx="1324402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50" i="1" dirty="0"/>
                <a:t>Benno Application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501839" y="2902692"/>
            <a:ext cx="2582328" cy="1708005"/>
            <a:chOff x="6513699" y="4470335"/>
            <a:chExt cx="2582328" cy="170800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99" y="4666340"/>
              <a:ext cx="2582328" cy="15120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6885106" y="4470335"/>
              <a:ext cx="1955985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50" i="1" dirty="0"/>
                <a:t>Device </a:t>
              </a:r>
              <a:r>
                <a:rPr lang="en-US" sz="1050" i="1" dirty="0" err="1"/>
                <a:t>Automator</a:t>
              </a:r>
              <a:r>
                <a:rPr lang="en-US" sz="1050" i="1" dirty="0"/>
                <a:t> Application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AB22EB4-222C-4531-87EE-73B7B2C8EEFF}"/>
              </a:ext>
            </a:extLst>
          </p:cNvPr>
          <p:cNvGrpSpPr/>
          <p:nvPr/>
        </p:nvGrpSpPr>
        <p:grpSpPr>
          <a:xfrm>
            <a:off x="4768550" y="1324275"/>
            <a:ext cx="4209392" cy="1046198"/>
            <a:chOff x="4768550" y="1324275"/>
            <a:chExt cx="4209392" cy="104619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E122BFF-CF94-41B8-AC7B-D8B157A3C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8550" y="1567835"/>
              <a:ext cx="4209392" cy="80263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D7F5123-4992-4336-AA33-C8570E19BF0D}"/>
                </a:ext>
              </a:extLst>
            </p:cNvPr>
            <p:cNvSpPr txBox="1"/>
            <p:nvPr/>
          </p:nvSpPr>
          <p:spPr>
            <a:xfrm>
              <a:off x="5183786" y="1324275"/>
              <a:ext cx="3280065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50" i="1" dirty="0"/>
                <a:t>Java code for executing the tune trim just discussed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C0551C6-5E08-4000-81B3-7F85B71A51BB}"/>
              </a:ext>
            </a:extLst>
          </p:cNvPr>
          <p:cNvGrpSpPr/>
          <p:nvPr/>
        </p:nvGrpSpPr>
        <p:grpSpPr>
          <a:xfrm>
            <a:off x="4755078" y="4729076"/>
            <a:ext cx="3544345" cy="1858273"/>
            <a:chOff x="4755078" y="4729076"/>
            <a:chExt cx="3544345" cy="1858273"/>
          </a:xfrm>
        </p:grpSpPr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1E736BD2-1AFC-48E3-9C88-127FF4407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5078" y="4729076"/>
              <a:ext cx="2069797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defPPr>
                <a:defRPr lang="de-DE"/>
              </a:defPPr>
              <a:lvl1pPr algn="ctr">
                <a:defRPr sz="1100"/>
              </a:lvl1pPr>
            </a:lstStyle>
            <a:p>
              <a:r>
                <a:rPr lang="en-US" altLang="de-DE" sz="1000" dirty="0"/>
                <a:t>LOCO-based ORM measurement</a:t>
              </a:r>
              <a:br>
                <a:rPr lang="en-US" altLang="de-DE" sz="1000" dirty="0"/>
              </a:br>
              <a:r>
                <a:rPr lang="en-US" altLang="de-DE" sz="10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n-US" altLang="de-DE" sz="1000" b="1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Java app</a:t>
              </a:r>
              <a:r>
                <a:rPr lang="en-US" altLang="de-DE" sz="10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en-US" altLang="de-DE" sz="1000" i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steerer</a:t>
              </a:r>
              <a:r>
                <a:rPr lang="en-US" altLang="de-DE" sz="10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function trims)</a:t>
              </a:r>
              <a:endParaRPr lang="de-DE" altLang="de-DE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A0594744-909C-44C8-885B-32B01D2BD516}"/>
                </a:ext>
              </a:extLst>
            </p:cNvPr>
            <p:cNvGrpSpPr/>
            <p:nvPr/>
          </p:nvGrpSpPr>
          <p:grpSpPr>
            <a:xfrm>
              <a:off x="4758015" y="5137154"/>
              <a:ext cx="3053625" cy="1435813"/>
              <a:chOff x="4758015" y="5137154"/>
              <a:chExt cx="3053625" cy="1435813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EC57A86A-0518-4C4A-8A70-A99A73527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8015" y="5137154"/>
                <a:ext cx="3053625" cy="1313217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3F33C388-5299-41B8-AAA9-4B546600D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4780905" y="5712114"/>
                <a:ext cx="1317153" cy="860853"/>
              </a:xfrm>
              <a:prstGeom prst="rect">
                <a:avLst/>
              </a:prstGeom>
            </p:spPr>
          </p:pic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4416327-9D49-4691-B5F7-BC631A0DF754}"/>
                </a:ext>
              </a:extLst>
            </p:cNvPr>
            <p:cNvSpPr txBox="1"/>
            <p:nvPr/>
          </p:nvSpPr>
          <p:spPr>
            <a:xfrm>
              <a:off x="7561721" y="6248795"/>
              <a:ext cx="737702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Courtesy of</a:t>
              </a:r>
              <a:br>
                <a:rPr lang="en-US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D. Vilsmeier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03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397875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GB" smtClean="0"/>
              <a:pPr/>
              <a:t>15</a:t>
            </a:fld>
            <a:endParaRPr lang="en-GB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19DBF65-BDCB-4975-B6FA-A38BAFB99391}"/>
              </a:ext>
            </a:extLst>
          </p:cNvPr>
          <p:cNvGrpSpPr/>
          <p:nvPr/>
        </p:nvGrpSpPr>
        <p:grpSpPr>
          <a:xfrm>
            <a:off x="737759" y="1983757"/>
            <a:ext cx="7285152" cy="4564902"/>
            <a:chOff x="274381" y="1348882"/>
            <a:chExt cx="7285152" cy="4564902"/>
          </a:xfrm>
        </p:grpSpPr>
        <p:sp>
          <p:nvSpPr>
            <p:cNvPr id="24" name="Textfeld 23"/>
            <p:cNvSpPr txBox="1"/>
            <p:nvPr/>
          </p:nvSpPr>
          <p:spPr>
            <a:xfrm>
              <a:off x="274381" y="5575230"/>
              <a:ext cx="5368777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Looks like accelerator modeling is an art…</a:t>
              </a:r>
              <a:endPara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0" name="Gruppieren 29"/>
            <p:cNvGrpSpPr>
              <a:grpSpLocks noChangeAspect="1"/>
            </p:cNvGrpSpPr>
            <p:nvPr/>
          </p:nvGrpSpPr>
          <p:grpSpPr>
            <a:xfrm>
              <a:off x="528868" y="1348882"/>
              <a:ext cx="7030665" cy="4256629"/>
              <a:chOff x="528865" y="1348881"/>
              <a:chExt cx="8081224" cy="4892677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1690874" y="3761364"/>
                <a:ext cx="3191276" cy="2480194"/>
                <a:chOff x="1690874" y="3761364"/>
                <a:chExt cx="3191276" cy="2480194"/>
              </a:xfrm>
            </p:grpSpPr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984"/>
                <a:stretch/>
              </p:blipFill>
              <p:spPr>
                <a:xfrm>
                  <a:off x="1690874" y="3761364"/>
                  <a:ext cx="3191276" cy="2480194"/>
                </a:xfrm>
                <a:prstGeom prst="rect">
                  <a:avLst/>
                </a:prstGeom>
              </p:spPr>
            </p:pic>
            <p:sp>
              <p:nvSpPr>
                <p:cNvPr id="20" name="Textfeld 19"/>
                <p:cNvSpPr txBox="1"/>
                <p:nvPr/>
              </p:nvSpPr>
              <p:spPr>
                <a:xfrm>
                  <a:off x="1899456" y="5895984"/>
                  <a:ext cx="282129" cy="12311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SIS18</a:t>
                  </a:r>
                  <a:endParaRPr lang="de-DE" sz="105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528865" y="1348881"/>
                <a:ext cx="2653883" cy="2544236"/>
                <a:chOff x="528865" y="1348881"/>
                <a:chExt cx="2653883" cy="2544236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865" y="1348881"/>
                  <a:ext cx="2653883" cy="2544236"/>
                </a:xfrm>
                <a:prstGeom prst="rect">
                  <a:avLst/>
                </a:prstGeom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712901" y="3084225"/>
                  <a:ext cx="211597" cy="12311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ESR</a:t>
                  </a:r>
                  <a:endParaRPr lang="de-DE" sz="105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5" name="Gruppieren 24"/>
              <p:cNvGrpSpPr/>
              <p:nvPr/>
            </p:nvGrpSpPr>
            <p:grpSpPr>
              <a:xfrm>
                <a:off x="4162359" y="1424039"/>
                <a:ext cx="3682982" cy="2877958"/>
                <a:chOff x="4162359" y="1424039"/>
                <a:chExt cx="3682982" cy="2877958"/>
              </a:xfrm>
            </p:grpSpPr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2359" y="1424039"/>
                  <a:ext cx="3682982" cy="2877958"/>
                </a:xfrm>
                <a:prstGeom prst="rect">
                  <a:avLst/>
                </a:prstGeom>
              </p:spPr>
            </p:pic>
            <p:sp>
              <p:nvSpPr>
                <p:cNvPr id="23" name="Textfeld 22"/>
                <p:cNvSpPr txBox="1"/>
                <p:nvPr/>
              </p:nvSpPr>
              <p:spPr>
                <a:xfrm>
                  <a:off x="6781352" y="2877996"/>
                  <a:ext cx="472886" cy="12311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CRYRING</a:t>
                  </a:r>
                  <a:endParaRPr lang="de-DE" sz="105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Gruppieren 28"/>
              <p:cNvGrpSpPr/>
              <p:nvPr/>
            </p:nvGrpSpPr>
            <p:grpSpPr>
              <a:xfrm>
                <a:off x="6133840" y="4189170"/>
                <a:ext cx="2476249" cy="2028869"/>
                <a:chOff x="6133840" y="4189170"/>
                <a:chExt cx="2476249" cy="2028869"/>
              </a:xfrm>
            </p:grpSpPr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3840" y="4189170"/>
                  <a:ext cx="2476249" cy="2028869"/>
                </a:xfrm>
                <a:prstGeom prst="rect">
                  <a:avLst/>
                </a:prstGeom>
              </p:spPr>
            </p:pic>
            <p:sp>
              <p:nvSpPr>
                <p:cNvPr id="21" name="Textfeld 20"/>
                <p:cNvSpPr txBox="1"/>
                <p:nvPr/>
              </p:nvSpPr>
              <p:spPr>
                <a:xfrm>
                  <a:off x="8221282" y="4478539"/>
                  <a:ext cx="339838" cy="12311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SIS100</a:t>
                  </a:r>
                  <a:endParaRPr lang="de-DE" sz="105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3630E70B-D97D-4D6A-BE04-09C66B4F5F98}"/>
                </a:ext>
              </a:extLst>
            </p:cNvPr>
            <p:cNvSpPr txBox="1"/>
            <p:nvPr/>
          </p:nvSpPr>
          <p:spPr>
            <a:xfrm>
              <a:off x="6114604" y="5605511"/>
              <a:ext cx="1348446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>
                  <a:solidFill>
                    <a:schemeClr val="bg1">
                      <a:lumMod val="75000"/>
                    </a:schemeClr>
                  </a:solidFill>
                </a:rPr>
                <a:t>Courtesy A. Schaller</a:t>
              </a:r>
              <a:endParaRPr lang="de-DE" sz="10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B4407221-6AB4-4443-8B2A-B285438EF127}"/>
              </a:ext>
            </a:extLst>
          </p:cNvPr>
          <p:cNvSpPr txBox="1"/>
          <p:nvPr/>
        </p:nvSpPr>
        <p:spPr>
          <a:xfrm>
            <a:off x="737759" y="1427205"/>
            <a:ext cx="7660116" cy="4154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Special thanks go to the great FAIR Data Supply team: Peter Gerhard, Holger Liebermann, Ingrid Kraus, Sergey Litvinov, Michael Kelnhofer, Christoph Hessler, Raphael M</a:t>
            </a:r>
            <a:r>
              <a:rPr lang="de-DE" sz="1050" dirty="0" err="1"/>
              <a:t>üller</a:t>
            </a:r>
            <a:r>
              <a:rPr lang="de-DE" sz="1050" dirty="0"/>
              <a:t>, Andreas Schaller, Jonas Pforr, Jutta Fitzek, Hanno Hüther, and </a:t>
            </a:r>
            <a:r>
              <a:rPr lang="de-DE" sz="1050" dirty="0" err="1"/>
              <a:t>others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78752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asked yourself…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does the control system know</a:t>
            </a:r>
          </a:p>
          <a:p>
            <a:pPr lvl="1"/>
            <a:r>
              <a:rPr lang="en-US" dirty="0"/>
              <a:t>how an accelerator is supposed to work?</a:t>
            </a:r>
          </a:p>
          <a:p>
            <a:pPr lvl="1"/>
            <a:r>
              <a:rPr lang="en-US" dirty="0"/>
              <a:t>what a synchrotron cycle is?</a:t>
            </a:r>
          </a:p>
          <a:p>
            <a:pPr lvl="1"/>
            <a:r>
              <a:rPr lang="en-US" dirty="0"/>
              <a:t>which knobs are needed to tune a machine?</a:t>
            </a:r>
          </a:p>
          <a:p>
            <a:pPr lvl="1"/>
            <a:r>
              <a:rPr lang="en-US" dirty="0"/>
              <a:t>the properties of all devices?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 change a parameter in ParamModi:</a:t>
            </a:r>
          </a:p>
          <a:p>
            <a:pPr lvl="1"/>
            <a:r>
              <a:rPr lang="en-US" dirty="0"/>
              <a:t>What happens behind the scenes?</a:t>
            </a:r>
          </a:p>
          <a:p>
            <a:pPr lvl="1"/>
            <a:r>
              <a:rPr lang="en-US" dirty="0"/>
              <a:t>How can I know which devices are affected?</a:t>
            </a:r>
          </a:p>
          <a:p>
            <a:pPr lvl="1"/>
            <a:r>
              <a:rPr lang="en-US" dirty="0"/>
              <a:t>What is a parameter anyway?</a:t>
            </a:r>
          </a:p>
          <a:p>
            <a:pPr lvl="1"/>
            <a:r>
              <a:rPr lang="en-US" dirty="0"/>
              <a:t>How can I inspect old and new values?</a:t>
            </a:r>
          </a:p>
        </p:txBody>
      </p:sp>
      <p:pic>
        <p:nvPicPr>
          <p:cNvPr id="1026" name="Picture 2" descr="Accelerator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48" y="1317952"/>
            <a:ext cx="1143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2" y="3429000"/>
            <a:ext cx="1725631" cy="11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86" y="3233993"/>
            <a:ext cx="1151395" cy="153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722484" y="3356276"/>
            <a:ext cx="401313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?</a:t>
            </a:r>
            <a:endParaRPr lang="de-DE" sz="7200" dirty="0">
              <a:solidFill>
                <a:schemeClr val="accent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E346EEC-C877-48DE-A2E2-DA0345B16CEE}"/>
              </a:ext>
            </a:extLst>
          </p:cNvPr>
          <p:cNvGrpSpPr/>
          <p:nvPr/>
        </p:nvGrpSpPr>
        <p:grpSpPr>
          <a:xfrm>
            <a:off x="5377287" y="4891723"/>
            <a:ext cx="2454794" cy="1725179"/>
            <a:chOff x="5630601" y="4916435"/>
            <a:chExt cx="2454794" cy="172517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EA8BE9B-BA7F-4D3C-81C5-C0AAF3F08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601" y="4916435"/>
              <a:ext cx="2454794" cy="1536353"/>
            </a:xfrm>
            <a:prstGeom prst="rect">
              <a:avLst/>
            </a:prstGeom>
          </p:spPr>
        </p:pic>
        <p:pic>
          <p:nvPicPr>
            <p:cNvPr id="15" name="Grafik 14" descr="Cursor mit einfarbiger Füllung">
              <a:extLst>
                <a:ext uri="{FF2B5EF4-FFF2-40B4-BE49-F238E27FC236}">
                  <a16:creationId xmlns:a16="http://schemas.microsoft.com/office/drawing/2014/main" id="{2CF876E8-033F-4469-BE95-72FEC410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6282" y="6279898"/>
              <a:ext cx="361716" cy="361716"/>
            </a:xfrm>
            <a:prstGeom prst="rect">
              <a:avLst/>
            </a:prstGeom>
          </p:spPr>
        </p:pic>
      </p:grp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B97A2B0D-50EF-4647-8C6E-6F16B980F86C}"/>
              </a:ext>
            </a:extLst>
          </p:cNvPr>
          <p:cNvCxnSpPr>
            <a:cxnSpLocks/>
          </p:cNvCxnSpPr>
          <p:nvPr/>
        </p:nvCxnSpPr>
        <p:spPr>
          <a:xfrm flipH="1">
            <a:off x="5493614" y="2142655"/>
            <a:ext cx="606120" cy="10309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3C4AEA0-E44C-42D2-A225-C549CC7E2039}"/>
              </a:ext>
            </a:extLst>
          </p:cNvPr>
          <p:cNvCxnSpPr>
            <a:cxnSpLocks/>
          </p:cNvCxnSpPr>
          <p:nvPr/>
        </p:nvCxnSpPr>
        <p:spPr>
          <a:xfrm>
            <a:off x="7412015" y="2129962"/>
            <a:ext cx="606120" cy="10309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206B202-37E0-4C87-A223-0A7043637790}"/>
              </a:ext>
            </a:extLst>
          </p:cNvPr>
          <p:cNvCxnSpPr>
            <a:cxnSpLocks/>
          </p:cNvCxnSpPr>
          <p:nvPr/>
        </p:nvCxnSpPr>
        <p:spPr>
          <a:xfrm flipV="1">
            <a:off x="7887044" y="4891723"/>
            <a:ext cx="231345" cy="80935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90A0111-3AC2-4DF0-A201-DFF3A6DFB975}"/>
              </a:ext>
            </a:extLst>
          </p:cNvPr>
          <p:cNvCxnSpPr>
            <a:cxnSpLocks/>
          </p:cNvCxnSpPr>
          <p:nvPr/>
        </p:nvCxnSpPr>
        <p:spPr>
          <a:xfrm flipH="1" flipV="1">
            <a:off x="5118460" y="4881273"/>
            <a:ext cx="231345" cy="80935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8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‘Data Supply’?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/>
              <a:t>Accelerator can only work if</a:t>
            </a:r>
          </a:p>
          <a:p>
            <a:pPr lvl="1"/>
            <a:r>
              <a:rPr lang="en-US" sz="1400" dirty="0"/>
              <a:t>all devices have consistent set values</a:t>
            </a:r>
          </a:p>
          <a:p>
            <a:pPr lvl="1"/>
            <a:r>
              <a:rPr lang="en-US" sz="1400" dirty="0"/>
              <a:t>the timing system provides the right events</a:t>
            </a:r>
          </a:p>
          <a:p>
            <a:pPr lvl="1"/>
            <a:r>
              <a:rPr lang="en-US" sz="1400" dirty="0"/>
              <a:t>required beam parameters can be specified</a:t>
            </a:r>
          </a:p>
          <a:p>
            <a:pPr lvl="1"/>
            <a:r>
              <a:rPr lang="en-US" sz="1400" dirty="0"/>
              <a:t>required operation modes can be selected</a:t>
            </a:r>
          </a:p>
          <a:p>
            <a:pPr lvl="1"/>
            <a:r>
              <a:rPr lang="en-US" sz="1400" dirty="0"/>
              <a:t>the right knobs for tuning are available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That’s what ‘Data Supply’ is about!</a:t>
            </a:r>
          </a:p>
          <a:p>
            <a:pPr lvl="1"/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Core feature: </a:t>
            </a:r>
            <a:r>
              <a:rPr lang="en-US" sz="1600" b="1" dirty="0"/>
              <a:t>machine model</a:t>
            </a:r>
          </a:p>
          <a:p>
            <a:pPr lvl="1"/>
            <a:r>
              <a:rPr lang="en-US" sz="1400" dirty="0"/>
              <a:t>Abstraction in terms of physics parameters</a:t>
            </a:r>
          </a:p>
          <a:p>
            <a:pPr lvl="1"/>
            <a:r>
              <a:rPr lang="en-US" sz="1400" dirty="0"/>
              <a:t>Relations to hardware set values</a:t>
            </a:r>
          </a:p>
          <a:p>
            <a:pPr lvl="1"/>
            <a:r>
              <a:rPr lang="en-US" sz="1400" dirty="0"/>
              <a:t>Representation of operation modes</a:t>
            </a:r>
            <a:endParaRPr lang="en-US" dirty="0"/>
          </a:p>
        </p:txBody>
      </p:sp>
      <p:graphicFrame>
        <p:nvGraphicFramePr>
          <p:cNvPr id="17" name="Tabelle 17">
            <a:extLst>
              <a:ext uri="{FF2B5EF4-FFF2-40B4-BE49-F238E27FC236}">
                <a16:creationId xmlns:a16="http://schemas.microsoft.com/office/drawing/2014/main" id="{5E9CFFD6-32CE-4038-A64F-6D797F7C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70986"/>
              </p:ext>
            </p:extLst>
          </p:nvPr>
        </p:nvGraphicFramePr>
        <p:xfrm>
          <a:off x="5711959" y="4272226"/>
          <a:ext cx="2446973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780">
                  <a:extLst>
                    <a:ext uri="{9D8B030D-6E8A-4147-A177-3AD203B41FA5}">
                      <a16:colId xmlns:a16="http://schemas.microsoft.com/office/drawing/2014/main" val="3601579196"/>
                    </a:ext>
                  </a:extLst>
                </a:gridCol>
                <a:gridCol w="651193">
                  <a:extLst>
                    <a:ext uri="{9D8B030D-6E8A-4147-A177-3AD203B41FA5}">
                      <a16:colId xmlns:a16="http://schemas.microsoft.com/office/drawing/2014/main" val="2789475556"/>
                    </a:ext>
                  </a:extLst>
                </a:gridCol>
              </a:tblGrid>
              <a:tr h="126485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SIS18 Model </a:t>
                      </a:r>
                      <a:r>
                        <a:rPr lang="de-DE" sz="1200" dirty="0" err="1"/>
                        <a:t>Statistics</a:t>
                      </a:r>
                      <a:endParaRPr lang="de-D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96191"/>
                  </a:ext>
                </a:extLst>
              </a:tr>
              <a:tr h="126485">
                <a:tc>
                  <a:txBody>
                    <a:bodyPr/>
                    <a:lstStyle/>
                    <a:p>
                      <a:r>
                        <a:rPr lang="de-DE" sz="1200" dirty="0"/>
                        <a:t>#Devices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~150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26004"/>
                  </a:ext>
                </a:extLst>
              </a:tr>
              <a:tr h="126485">
                <a:tc>
                  <a:txBody>
                    <a:bodyPr/>
                    <a:lstStyle/>
                    <a:p>
                      <a:r>
                        <a:rPr lang="en-US" sz="1200" dirty="0"/>
                        <a:t>#Parameters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~1500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54253"/>
                  </a:ext>
                </a:extLst>
              </a:tr>
              <a:tr h="126485">
                <a:tc>
                  <a:txBody>
                    <a:bodyPr/>
                    <a:lstStyle/>
                    <a:p>
                      <a:r>
                        <a:rPr lang="en-US" sz="1200" dirty="0"/>
                        <a:t>#Input Parameters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~200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13668"/>
                  </a:ext>
                </a:extLst>
              </a:tr>
              <a:tr h="126485">
                <a:tc>
                  <a:txBody>
                    <a:bodyPr/>
                    <a:lstStyle/>
                    <a:p>
                      <a:r>
                        <a:rPr lang="de-DE" sz="1200" dirty="0"/>
                        <a:t>#Hardware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~350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33983"/>
                  </a:ext>
                </a:extLst>
              </a:tr>
              <a:tr h="126485">
                <a:tc>
                  <a:txBody>
                    <a:bodyPr/>
                    <a:lstStyle/>
                    <a:p>
                      <a:r>
                        <a:rPr lang="de-DE" sz="1200" dirty="0"/>
                        <a:t>#Rules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~1700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80878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BBBAC2EA-E7D9-480A-B9CE-3B36592D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1" r="18453"/>
          <a:stretch/>
        </p:blipFill>
        <p:spPr>
          <a:xfrm>
            <a:off x="4922543" y="1294830"/>
            <a:ext cx="3787347" cy="28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modeling using LSA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LSA: Framework for accelerator modeling</a:t>
            </a:r>
          </a:p>
          <a:p>
            <a:pPr lvl="1"/>
            <a:r>
              <a:rPr lang="en-US" dirty="0"/>
              <a:t>Invented by CERN, co-developed by CERN/GSI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Data-driven system with 3-tier architecture</a:t>
            </a:r>
          </a:p>
          <a:p>
            <a:pPr lvl="1"/>
            <a:r>
              <a:rPr lang="en-US" dirty="0"/>
              <a:t>LSA-DB: storage for input and output data</a:t>
            </a:r>
          </a:p>
          <a:p>
            <a:pPr lvl="1"/>
            <a:r>
              <a:rPr lang="en-US" dirty="0"/>
              <a:t>LSA-Server: calculations and data access</a:t>
            </a:r>
          </a:p>
          <a:p>
            <a:pPr lvl="1"/>
            <a:r>
              <a:rPr lang="en-US" dirty="0"/>
              <a:t>Applications: management of data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Generic structures for modeling</a:t>
            </a:r>
          </a:p>
          <a:p>
            <a:pPr lvl="1"/>
            <a:r>
              <a:rPr lang="en-US" dirty="0"/>
              <a:t>Tables for machine specific data (e.g. optics)</a:t>
            </a:r>
          </a:p>
          <a:p>
            <a:pPr lvl="1"/>
            <a:r>
              <a:rPr lang="en-US" dirty="0"/>
              <a:t>Tables for device data (e.g. calibrations, limits)</a:t>
            </a:r>
          </a:p>
          <a:p>
            <a:pPr lvl="1"/>
            <a:r>
              <a:rPr lang="en-US" dirty="0"/>
              <a:t>Object model for description of accelerators</a:t>
            </a:r>
          </a:p>
          <a:p>
            <a:pPr lvl="1"/>
            <a:r>
              <a:rPr lang="en-US" dirty="0"/>
              <a:t>Interface for definition of physics algorithms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8077777" y="4253652"/>
            <a:ext cx="877130" cy="2283147"/>
            <a:chOff x="8077777" y="4253652"/>
            <a:chExt cx="877130" cy="2283147"/>
          </a:xfrm>
        </p:grpSpPr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738" y="4895837"/>
              <a:ext cx="425209" cy="804923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777" y="5910278"/>
              <a:ext cx="877130" cy="626521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526" y="4253652"/>
              <a:ext cx="681633" cy="289694"/>
            </a:xfrm>
            <a:prstGeom prst="rect">
              <a:avLst/>
            </a:prstGeom>
          </p:spPr>
        </p:pic>
      </p:grpSp>
      <p:grpSp>
        <p:nvGrpSpPr>
          <p:cNvPr id="75" name="Gruppieren 74"/>
          <p:cNvGrpSpPr/>
          <p:nvPr/>
        </p:nvGrpSpPr>
        <p:grpSpPr>
          <a:xfrm>
            <a:off x="4778035" y="1642808"/>
            <a:ext cx="3500141" cy="4719107"/>
            <a:chOff x="4778035" y="1642808"/>
            <a:chExt cx="3500141" cy="4719107"/>
          </a:xfrm>
        </p:grpSpPr>
        <p:pic>
          <p:nvPicPr>
            <p:cNvPr id="29" name="Picture 7" descr="LSA_Architectu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035" y="4100794"/>
              <a:ext cx="3128240" cy="2261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uppieren 73"/>
            <p:cNvGrpSpPr/>
            <p:nvPr/>
          </p:nvGrpSpPr>
          <p:grpSpPr>
            <a:xfrm>
              <a:off x="4911832" y="1642808"/>
              <a:ext cx="3366344" cy="3709669"/>
              <a:chOff x="4911832" y="1642808"/>
              <a:chExt cx="3366344" cy="3709669"/>
            </a:xfrm>
          </p:grpSpPr>
          <p:cxnSp>
            <p:nvCxnSpPr>
              <p:cNvPr id="58" name="Gerader Verbinder 57"/>
              <p:cNvCxnSpPr/>
              <p:nvPr/>
            </p:nvCxnSpPr>
            <p:spPr>
              <a:xfrm flipV="1">
                <a:off x="4930882" y="1780158"/>
                <a:ext cx="883870" cy="3230746"/>
              </a:xfrm>
              <a:prstGeom prst="line">
                <a:avLst/>
              </a:prstGeom>
              <a:ln w="12700">
                <a:solidFill>
                  <a:schemeClr val="tx1">
                    <a:alpha val="4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/>
              <p:cNvCxnSpPr/>
              <p:nvPr/>
            </p:nvCxnSpPr>
            <p:spPr>
              <a:xfrm flipV="1">
                <a:off x="5360619" y="3499376"/>
                <a:ext cx="2848623" cy="1853101"/>
              </a:xfrm>
              <a:prstGeom prst="line">
                <a:avLst/>
              </a:prstGeom>
              <a:ln w="12700">
                <a:solidFill>
                  <a:schemeClr val="tx1">
                    <a:alpha val="4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uppieren 16"/>
              <p:cNvGrpSpPr/>
              <p:nvPr/>
            </p:nvGrpSpPr>
            <p:grpSpPr>
              <a:xfrm>
                <a:off x="5814752" y="1642808"/>
                <a:ext cx="2463424" cy="1886277"/>
                <a:chOff x="6083676" y="1745923"/>
                <a:chExt cx="2463424" cy="1886277"/>
              </a:xfrm>
            </p:grpSpPr>
            <p:sp>
              <p:nvSpPr>
                <p:cNvPr id="14" name="Abgerundetes Rechteck 13"/>
                <p:cNvSpPr/>
                <p:nvPr/>
              </p:nvSpPr>
              <p:spPr>
                <a:xfrm>
                  <a:off x="6083676" y="1745923"/>
                  <a:ext cx="2463424" cy="1886277"/>
                </a:xfrm>
                <a:prstGeom prst="roundRect">
                  <a:avLst>
                    <a:gd name="adj" fmla="val 6568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2" name="Gruppieren 11"/>
                <p:cNvGrpSpPr/>
                <p:nvPr/>
              </p:nvGrpSpPr>
              <p:grpSpPr>
                <a:xfrm>
                  <a:off x="6629942" y="1803542"/>
                  <a:ext cx="1848224" cy="1798949"/>
                  <a:chOff x="6629942" y="1803542"/>
                  <a:chExt cx="1848224" cy="1798949"/>
                </a:xfrm>
              </p:grpSpPr>
              <p:sp>
                <p:nvSpPr>
                  <p:cNvPr id="15" name="Textfeld 14"/>
                  <p:cNvSpPr txBox="1">
                    <a:spLocks noChangeAspect="1"/>
                  </p:cNvSpPr>
                  <p:nvPr/>
                </p:nvSpPr>
                <p:spPr>
                  <a:xfrm>
                    <a:off x="6819098" y="1803542"/>
                    <a:ext cx="1124273" cy="159462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tailEnd type="triangle" w="sm" len="sm"/>
                  </a:ln>
                </p:spPr>
                <p:txBody>
                  <a:bodyPr vert="horz" wrap="none" lIns="36000" tIns="18000" rIns="36000" bIns="18000" rtlCol="0" anchor="ctr" anchorCtr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800" kern="0" noProof="0" dirty="0">
                        <a:solidFill>
                          <a:prstClr val="black"/>
                        </a:solidFill>
                        <a:latin typeface="Arial"/>
                      </a:rPr>
                      <a:t>Change injection tunes</a:t>
                    </a:r>
                    <a:endPara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" name="Textfeld 20"/>
                  <p:cNvSpPr txBox="1">
                    <a:spLocks noChangeAspect="1"/>
                  </p:cNvSpPr>
                  <p:nvPr/>
                </p:nvSpPr>
                <p:spPr>
                  <a:xfrm>
                    <a:off x="6883217" y="2213414"/>
                    <a:ext cx="996033" cy="159462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tailEnd type="triangle" w="sm" len="sm"/>
                  </a:ln>
                </p:spPr>
                <p:txBody>
                  <a:bodyPr vert="horz" wrap="none" lIns="36000" tIns="18000" rIns="36000" bIns="18000" rtlCol="0" anchor="ctr" anchorCtr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800" kern="0" noProof="0" dirty="0">
                        <a:solidFill>
                          <a:prstClr val="black"/>
                        </a:solidFill>
                        <a:latin typeface="Arial"/>
                      </a:rPr>
                      <a:t>Calculate tune ramp</a:t>
                    </a:r>
                    <a:endPara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23" name="Gerade Verbindung mit Pfeil 22"/>
                  <p:cNvCxnSpPr>
                    <a:stCxn id="15" idx="2"/>
                    <a:endCxn id="21" idx="0"/>
                  </p:cNvCxnSpPr>
                  <p:nvPr/>
                </p:nvCxnSpPr>
                <p:spPr>
                  <a:xfrm flipH="1">
                    <a:off x="7381234" y="1963004"/>
                    <a:ext cx="1" cy="250410"/>
                  </a:xfrm>
                  <a:prstGeom prst="straightConnector1">
                    <a:avLst/>
                  </a:prstGeom>
                  <a:ln w="12700">
                    <a:solidFill>
                      <a:schemeClr val="accent1"/>
                    </a:solidFill>
                    <a:tailEnd type="stealth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7545218" y="2030095"/>
                    <a:ext cx="932948" cy="123111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>
                    <a:defPPr>
                      <a:defRPr lang="de-DE"/>
                    </a:defPPr>
                    <a:lvl1pPr>
                      <a:defRPr sz="9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r>
                      <a:rPr lang="en-US" sz="800" dirty="0">
                        <a:solidFill>
                          <a:schemeClr val="accent1"/>
                        </a:solidFill>
                      </a:rPr>
                      <a:t>Function from scalar</a:t>
                    </a:r>
                    <a:endParaRPr lang="de-DE" sz="800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26" name="Textfeld 25"/>
                  <p:cNvSpPr txBox="1">
                    <a:spLocks noChangeAspect="1"/>
                  </p:cNvSpPr>
                  <p:nvPr/>
                </p:nvSpPr>
                <p:spPr>
                  <a:xfrm>
                    <a:off x="6629942" y="2623286"/>
                    <a:ext cx="1502582" cy="159462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tailEnd type="triangle" w="sm" len="sm"/>
                  </a:ln>
                </p:spPr>
                <p:txBody>
                  <a:bodyPr vert="horz" wrap="none" lIns="36000" tIns="18000" rIns="36000" bIns="18000" rtlCol="0" anchor="ctr" anchorCtr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800" kern="0" noProof="0" dirty="0">
                        <a:solidFill>
                          <a:prstClr val="black"/>
                        </a:solidFill>
                        <a:latin typeface="Arial"/>
                      </a:rPr>
                      <a:t>Calculate quadrupole strengths</a:t>
                    </a:r>
                    <a:endPara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27" name="Gerade Verbindung mit Pfeil 26"/>
                  <p:cNvCxnSpPr>
                    <a:stCxn id="21" idx="2"/>
                    <a:endCxn id="26" idx="0"/>
                  </p:cNvCxnSpPr>
                  <p:nvPr/>
                </p:nvCxnSpPr>
                <p:spPr>
                  <a:xfrm flipH="1">
                    <a:off x="7381233" y="2372876"/>
                    <a:ext cx="1" cy="250410"/>
                  </a:xfrm>
                  <a:prstGeom prst="straightConnector1">
                    <a:avLst/>
                  </a:prstGeom>
                  <a:ln w="12700">
                    <a:solidFill>
                      <a:schemeClr val="accent1"/>
                    </a:solidFill>
                    <a:tailEnd type="stealth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7527758" y="2424927"/>
                    <a:ext cx="522579" cy="123111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i="1" dirty="0">
                        <a:solidFill>
                          <a:schemeClr val="accent1"/>
                        </a:solidFill>
                      </a:rPr>
                      <a:t>Optics data</a:t>
                    </a:r>
                    <a:endParaRPr lang="de-DE" sz="800" i="1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1" name="Textfeld 30"/>
                  <p:cNvSpPr txBox="1">
                    <a:spLocks noChangeAspect="1"/>
                  </p:cNvSpPr>
                  <p:nvPr/>
                </p:nvSpPr>
                <p:spPr>
                  <a:xfrm>
                    <a:off x="6682041" y="3033158"/>
                    <a:ext cx="1398387" cy="159462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tailEnd type="triangle" w="sm" len="sm"/>
                  </a:ln>
                </p:spPr>
                <p:txBody>
                  <a:bodyPr vert="horz" wrap="none" lIns="36000" tIns="18000" rIns="36000" bIns="18000" rtlCol="0" anchor="ctr" anchorCtr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800" kern="0" noProof="0" dirty="0">
                        <a:solidFill>
                          <a:prstClr val="black"/>
                        </a:solidFill>
                        <a:latin typeface="Arial"/>
                      </a:rPr>
                      <a:t>Calculate quadrupole current</a:t>
                    </a:r>
                    <a:endPara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32" name="Gerade Verbindung mit Pfeil 31"/>
                  <p:cNvCxnSpPr>
                    <a:stCxn id="26" idx="2"/>
                    <a:endCxn id="31" idx="0"/>
                  </p:cNvCxnSpPr>
                  <p:nvPr/>
                </p:nvCxnSpPr>
                <p:spPr>
                  <a:xfrm>
                    <a:off x="7381233" y="2782748"/>
                    <a:ext cx="2" cy="250410"/>
                  </a:xfrm>
                  <a:prstGeom prst="straightConnector1">
                    <a:avLst/>
                  </a:prstGeom>
                  <a:ln w="12700">
                    <a:solidFill>
                      <a:schemeClr val="accent1"/>
                    </a:solidFill>
                    <a:tailEnd type="stealth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feld 34"/>
                  <p:cNvSpPr txBox="1"/>
                  <p:nvPr/>
                </p:nvSpPr>
                <p:spPr>
                  <a:xfrm>
                    <a:off x="7527758" y="2840413"/>
                    <a:ext cx="722955" cy="123111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i="1" dirty="0">
                        <a:solidFill>
                          <a:schemeClr val="accent1"/>
                        </a:solidFill>
                      </a:rPr>
                      <a:t>Calibration data</a:t>
                    </a:r>
                    <a:endParaRPr lang="de-DE" sz="800" i="1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36" name="Textfeld 35"/>
                  <p:cNvSpPr txBox="1">
                    <a:spLocks noChangeAspect="1"/>
                  </p:cNvSpPr>
                  <p:nvPr/>
                </p:nvSpPr>
                <p:spPr>
                  <a:xfrm>
                    <a:off x="6908865" y="3443029"/>
                    <a:ext cx="944737" cy="159462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  <a:tailEnd type="triangle" w="sm" len="sm"/>
                  </a:ln>
                </p:spPr>
                <p:txBody>
                  <a:bodyPr vert="horz" wrap="none" lIns="36000" tIns="18000" rIns="36000" bIns="18000" rtlCol="0" anchor="ctr" anchorCtr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800" kern="0" noProof="0" dirty="0">
                        <a:solidFill>
                          <a:prstClr val="black"/>
                        </a:solidFill>
                        <a:latin typeface="Arial"/>
                      </a:rPr>
                      <a:t>Calculate set value</a:t>
                    </a:r>
                    <a:endPara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37" name="Gerade Verbindung mit Pfeil 36"/>
                  <p:cNvCxnSpPr>
                    <a:stCxn id="31" idx="2"/>
                    <a:endCxn id="36" idx="0"/>
                  </p:cNvCxnSpPr>
                  <p:nvPr/>
                </p:nvCxnSpPr>
                <p:spPr>
                  <a:xfrm flipH="1">
                    <a:off x="7381234" y="3192620"/>
                    <a:ext cx="1" cy="250409"/>
                  </a:xfrm>
                  <a:prstGeom prst="straightConnector1">
                    <a:avLst/>
                  </a:prstGeom>
                  <a:ln w="12700">
                    <a:solidFill>
                      <a:schemeClr val="accent1"/>
                    </a:solidFill>
                    <a:tailEnd type="stealth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7545218" y="3249000"/>
                    <a:ext cx="629981" cy="123111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i="1" dirty="0">
                        <a:solidFill>
                          <a:schemeClr val="accent1"/>
                        </a:solidFill>
                      </a:rPr>
                      <a:t>Proper format</a:t>
                    </a:r>
                    <a:endParaRPr lang="de-DE" sz="800" i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51" name="Gruppieren 50"/>
                <p:cNvGrpSpPr/>
                <p:nvPr/>
              </p:nvGrpSpPr>
              <p:grpSpPr>
                <a:xfrm>
                  <a:off x="6203194" y="1777673"/>
                  <a:ext cx="180001" cy="1821319"/>
                  <a:chOff x="7374660" y="4569882"/>
                  <a:chExt cx="84698" cy="1916348"/>
                </a:xfrm>
              </p:grpSpPr>
              <p:sp>
                <p:nvSpPr>
                  <p:cNvPr id="13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7374660" y="4569882"/>
                    <a:ext cx="84698" cy="1916348"/>
                  </a:xfrm>
                  <a:prstGeom prst="downArrow">
                    <a:avLst>
                      <a:gd name="adj1" fmla="val 100000"/>
                      <a:gd name="adj2" fmla="val 25192"/>
                    </a:avLst>
                  </a:prstGeom>
                  <a:gradFill rotWithShape="1">
                    <a:gsLst>
                      <a:gs pos="60000">
                        <a:schemeClr val="accent3"/>
                      </a:gs>
                      <a:gs pos="20000">
                        <a:schemeClr val="tx2">
                          <a:lumMod val="60000"/>
                          <a:lumOff val="40000"/>
                        </a:schemeClr>
                      </a:gs>
                      <a:gs pos="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6350" algn="ctr">
                    <a:solidFill>
                      <a:schemeClr val="tx1"/>
                    </a:solidFill>
                    <a:miter lim="800000"/>
                    <a:headEnd/>
                    <a:tailEnd type="none" w="sm" len="med"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" name="Textfeld 9"/>
                  <p:cNvSpPr txBox="1"/>
                  <p:nvPr/>
                </p:nvSpPr>
                <p:spPr>
                  <a:xfrm rot="16200000">
                    <a:off x="7211238" y="4777579"/>
                    <a:ext cx="411541" cy="57929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Physics</a:t>
                    </a:r>
                  </a:p>
                </p:txBody>
              </p:sp>
              <p:sp>
                <p:nvSpPr>
                  <p:cNvPr id="11" name="Textfeld 10"/>
                  <p:cNvSpPr txBox="1"/>
                  <p:nvPr/>
                </p:nvSpPr>
                <p:spPr>
                  <a:xfrm rot="16200000">
                    <a:off x="7182567" y="6152627"/>
                    <a:ext cx="468886" cy="57929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de-DE" sz="800" dirty="0"/>
                      <a:t>Hardware</a:t>
                    </a:r>
                  </a:p>
                </p:txBody>
              </p:sp>
            </p:grpSp>
          </p:grpSp>
          <p:sp>
            <p:nvSpPr>
              <p:cNvPr id="56" name="Abgerundetes Rechteck 55"/>
              <p:cNvSpPr/>
              <p:nvPr/>
            </p:nvSpPr>
            <p:spPr>
              <a:xfrm>
                <a:off x="4911832" y="5010904"/>
                <a:ext cx="448787" cy="341571"/>
              </a:xfrm>
              <a:prstGeom prst="roundRect">
                <a:avLst>
                  <a:gd name="adj" fmla="val 65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Algo</a:t>
                </a:r>
                <a:r>
                  <a:rPr lang="en-U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br>
                  <a:rPr lang="en-US" sz="8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rithms</a:t>
                </a:r>
                <a:endParaRPr lang="en-US" sz="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76" name="Abgerundetes Rechteck 75"/>
          <p:cNvSpPr/>
          <p:nvPr/>
        </p:nvSpPr>
        <p:spPr>
          <a:xfrm>
            <a:off x="7305534" y="6143641"/>
            <a:ext cx="285750" cy="170785"/>
          </a:xfrm>
          <a:prstGeom prst="roundRect">
            <a:avLst>
              <a:gd name="adj" fmla="val 656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15214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LSA in a nutshell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partitioning of facility</a:t>
            </a:r>
          </a:p>
          <a:p>
            <a:pPr lvl="1"/>
            <a:r>
              <a:rPr lang="en-US" b="1" dirty="0"/>
              <a:t>Particle transfers</a:t>
            </a:r>
            <a:r>
              <a:rPr lang="en-US" dirty="0"/>
              <a:t> (=timing groups)</a:t>
            </a:r>
          </a:p>
          <a:p>
            <a:pPr lvl="1"/>
            <a:r>
              <a:rPr lang="en-US" b="1" dirty="0"/>
              <a:t>Accelerator zones</a:t>
            </a:r>
          </a:p>
          <a:p>
            <a:endParaRPr lang="en-US" dirty="0"/>
          </a:p>
          <a:p>
            <a:r>
              <a:rPr lang="en-US" dirty="0"/>
              <a:t>Accelerator represented via </a:t>
            </a:r>
            <a:r>
              <a:rPr lang="en-US" b="1" dirty="0"/>
              <a:t>parameters</a:t>
            </a:r>
          </a:p>
          <a:p>
            <a:pPr lvl="1"/>
            <a:r>
              <a:rPr lang="en-US" dirty="0"/>
              <a:t>Linked to logical or physical devices</a:t>
            </a:r>
          </a:p>
          <a:p>
            <a:pPr lvl="1"/>
            <a:r>
              <a:rPr lang="en-US" dirty="0"/>
              <a:t>Organized in </a:t>
            </a:r>
            <a:r>
              <a:rPr lang="en-US" b="1" dirty="0"/>
              <a:t>hierarchy</a:t>
            </a:r>
            <a:r>
              <a:rPr lang="en-US" dirty="0"/>
              <a:t> from physics to hardware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Cycles organized in contexts</a:t>
            </a:r>
          </a:p>
          <a:p>
            <a:pPr lvl="1"/>
            <a:r>
              <a:rPr lang="en-US" dirty="0"/>
              <a:t>Basic unit: </a:t>
            </a:r>
            <a:r>
              <a:rPr lang="en-US" b="1" dirty="0"/>
              <a:t>beam process </a:t>
            </a:r>
            <a:r>
              <a:rPr lang="en-US" dirty="0"/>
              <a:t>for particle transfer</a:t>
            </a:r>
            <a:endParaRPr lang="en-US" b="1" dirty="0"/>
          </a:p>
          <a:p>
            <a:pPr lvl="1"/>
            <a:r>
              <a:rPr lang="en-US" dirty="0"/>
              <a:t>Grouping into </a:t>
            </a:r>
            <a:r>
              <a:rPr lang="en-US" b="1" dirty="0"/>
              <a:t>chains</a:t>
            </a:r>
            <a:r>
              <a:rPr lang="en-US" dirty="0"/>
              <a:t> and sub-chains</a:t>
            </a:r>
          </a:p>
          <a:p>
            <a:pPr lvl="1"/>
            <a:endParaRPr lang="en-US" dirty="0"/>
          </a:p>
          <a:p>
            <a:r>
              <a:rPr lang="en-US" dirty="0"/>
              <a:t>Values represented as </a:t>
            </a:r>
            <a:r>
              <a:rPr lang="en-US" b="1" dirty="0"/>
              <a:t>settings</a:t>
            </a:r>
          </a:p>
          <a:p>
            <a:pPr lvl="1"/>
            <a:r>
              <a:rPr lang="en-US" dirty="0"/>
              <a:t>Value of parameter in beam process</a:t>
            </a:r>
          </a:p>
          <a:p>
            <a:pPr lvl="1"/>
            <a:r>
              <a:rPr lang="en-US" dirty="0"/>
              <a:t>HW settings get sent to devices (set-values)</a:t>
            </a:r>
          </a:p>
          <a:p>
            <a:pPr lvl="1"/>
            <a:endParaRPr lang="en-US" dirty="0"/>
          </a:p>
          <a:p>
            <a:r>
              <a:rPr lang="en-US" dirty="0"/>
              <a:t>Calculations implemented as </a:t>
            </a:r>
            <a:r>
              <a:rPr lang="en-US" b="1" dirty="0"/>
              <a:t>rules</a:t>
            </a:r>
          </a:p>
          <a:p>
            <a:pPr lvl="1"/>
            <a:r>
              <a:rPr lang="en-US" dirty="0"/>
              <a:t>Java code mostly written by physics experts</a:t>
            </a:r>
          </a:p>
          <a:p>
            <a:pPr lvl="1"/>
            <a:r>
              <a:rPr lang="en-US" dirty="0"/>
              <a:t>Calculate child from parents and data in LSA-DB</a:t>
            </a:r>
          </a:p>
          <a:p>
            <a:pPr lvl="1"/>
            <a:endParaRPr lang="en-US" dirty="0"/>
          </a:p>
        </p:txBody>
      </p:sp>
      <p:grpSp>
        <p:nvGrpSpPr>
          <p:cNvPr id="93" name="Gruppieren 92"/>
          <p:cNvGrpSpPr/>
          <p:nvPr/>
        </p:nvGrpSpPr>
        <p:grpSpPr>
          <a:xfrm>
            <a:off x="5388715" y="1455341"/>
            <a:ext cx="3298917" cy="1273095"/>
            <a:chOff x="5388715" y="1455341"/>
            <a:chExt cx="3298917" cy="1273095"/>
          </a:xfrm>
        </p:grpSpPr>
        <p:grpSp>
          <p:nvGrpSpPr>
            <p:cNvPr id="88" name="Gruppieren 87"/>
            <p:cNvGrpSpPr/>
            <p:nvPr/>
          </p:nvGrpSpPr>
          <p:grpSpPr>
            <a:xfrm>
              <a:off x="5699108" y="1455341"/>
              <a:ext cx="2988524" cy="1273095"/>
              <a:chOff x="5699108" y="1726593"/>
              <a:chExt cx="2988524" cy="1273095"/>
            </a:xfrm>
          </p:grpSpPr>
          <p:cxnSp>
            <p:nvCxnSpPr>
              <p:cNvPr id="14" name="Gerade Verbindung mit Pfeil 13"/>
              <p:cNvCxnSpPr>
                <a:stCxn id="38" idx="2"/>
                <a:endCxn id="27" idx="0"/>
              </p:cNvCxnSpPr>
              <p:nvPr/>
            </p:nvCxnSpPr>
            <p:spPr>
              <a:xfrm flipH="1">
                <a:off x="6471194" y="1870666"/>
                <a:ext cx="709241" cy="66925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>
                <a:stCxn id="38" idx="2"/>
                <a:endCxn id="28" idx="0"/>
              </p:cNvCxnSpPr>
              <p:nvPr/>
            </p:nvCxnSpPr>
            <p:spPr>
              <a:xfrm>
                <a:off x="7180435" y="1870666"/>
                <a:ext cx="735111" cy="67687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uppieren 86"/>
              <p:cNvGrpSpPr/>
              <p:nvPr/>
            </p:nvGrpSpPr>
            <p:grpSpPr>
              <a:xfrm>
                <a:off x="5699108" y="1726593"/>
                <a:ext cx="2988524" cy="144572"/>
                <a:chOff x="5699108" y="1726593"/>
                <a:chExt cx="2988524" cy="144572"/>
              </a:xfrm>
            </p:grpSpPr>
            <p:sp>
              <p:nvSpPr>
                <p:cNvPr id="22" name="Textfeld 21"/>
                <p:cNvSpPr txBox="1"/>
                <p:nvPr/>
              </p:nvSpPr>
              <p:spPr>
                <a:xfrm>
                  <a:off x="5699108" y="1727092"/>
                  <a:ext cx="693583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SIS18BEAM/QH</a:t>
                  </a:r>
                </a:p>
              </p:txBody>
            </p:sp>
            <p:sp>
              <p:nvSpPr>
                <p:cNvPr id="37" name="Textfeld 36"/>
                <p:cNvSpPr txBox="1"/>
                <p:nvPr/>
              </p:nvSpPr>
              <p:spPr>
                <a:xfrm>
                  <a:off x="7998858" y="1727092"/>
                  <a:ext cx="688774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SIS18BEAM/QV</a:t>
                  </a:r>
                </a:p>
              </p:txBody>
            </p:sp>
            <p:sp>
              <p:nvSpPr>
                <p:cNvPr id="38" name="Textfeld 37"/>
                <p:cNvSpPr txBox="1"/>
                <p:nvPr/>
              </p:nvSpPr>
              <p:spPr>
                <a:xfrm>
                  <a:off x="6771928" y="1726593"/>
                  <a:ext cx="817014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SIS18BEAM/BRHO</a:t>
                  </a:r>
                </a:p>
              </p:txBody>
            </p:sp>
          </p:grpSp>
          <p:cxnSp>
            <p:nvCxnSpPr>
              <p:cNvPr id="47" name="Gerade Verbindung mit Pfeil 46"/>
              <p:cNvCxnSpPr>
                <a:stCxn id="37" idx="2"/>
                <a:endCxn id="26" idx="0"/>
              </p:cNvCxnSpPr>
              <p:nvPr/>
            </p:nvCxnSpPr>
            <p:spPr>
              <a:xfrm flipH="1">
                <a:off x="7915546" y="1871165"/>
                <a:ext cx="427699" cy="33156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>
                <a:stCxn id="22" idx="2"/>
                <a:endCxn id="25" idx="0"/>
              </p:cNvCxnSpPr>
              <p:nvPr/>
            </p:nvCxnSpPr>
            <p:spPr>
              <a:xfrm>
                <a:off x="6045900" y="1871165"/>
                <a:ext cx="425294" cy="3239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uppieren 85"/>
              <p:cNvGrpSpPr/>
              <p:nvPr/>
            </p:nvGrpSpPr>
            <p:grpSpPr>
              <a:xfrm>
                <a:off x="5798993" y="2195105"/>
                <a:ext cx="2788754" cy="804583"/>
                <a:chOff x="5771123" y="2195105"/>
                <a:chExt cx="2788754" cy="804583"/>
              </a:xfrm>
            </p:grpSpPr>
            <p:sp>
              <p:nvSpPr>
                <p:cNvPr id="25" name="Textfeld 24"/>
                <p:cNvSpPr txBox="1"/>
                <p:nvPr/>
              </p:nvSpPr>
              <p:spPr>
                <a:xfrm>
                  <a:off x="5907378" y="2195105"/>
                  <a:ext cx="1071891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LOGICAL.GS01QS1F</a:t>
                  </a: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/KL</a:t>
                  </a:r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7351730" y="2202725"/>
                  <a:ext cx="1071892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LOGICAL.GS01QS2D</a:t>
                  </a: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/KL</a:t>
                  </a:r>
                </a:p>
              </p:txBody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5907378" y="2539921"/>
                  <a:ext cx="1071891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LOGICAL.GS01QS1F</a:t>
                  </a: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/BL</a:t>
                  </a:r>
                </a:p>
              </p:txBody>
            </p:sp>
            <p:sp>
              <p:nvSpPr>
                <p:cNvPr id="28" name="Textfeld 27"/>
                <p:cNvSpPr txBox="1"/>
                <p:nvPr/>
              </p:nvSpPr>
              <p:spPr>
                <a:xfrm>
                  <a:off x="7351730" y="2547541"/>
                  <a:ext cx="1071892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LOGICAL.GS01QS2D</a:t>
                  </a: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/BL</a:t>
                  </a:r>
                </a:p>
              </p:txBody>
            </p:sp>
            <p:sp>
              <p:nvSpPr>
                <p:cNvPr id="39" name="Textfeld 38"/>
                <p:cNvSpPr txBox="1"/>
                <p:nvPr/>
              </p:nvSpPr>
              <p:spPr>
                <a:xfrm>
                  <a:off x="5771123" y="2855615"/>
                  <a:ext cx="1344402" cy="144073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GS01QS1F</a:t>
                  </a:r>
                  <a:r>
                    <a:rPr kumimoji="0" lang="de-DE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</a:t>
                  </a:r>
                  <a:r>
                    <a:rPr kumimoji="0" lang="de-DE" sz="7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Setting#current</a:t>
                  </a:r>
                  <a:endParaRPr kumimoji="0" lang="de-DE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0" name="Textfeld 39"/>
                <p:cNvSpPr txBox="1"/>
                <p:nvPr/>
              </p:nvSpPr>
              <p:spPr>
                <a:xfrm>
                  <a:off x="7215474" y="2855615"/>
                  <a:ext cx="1344403" cy="144073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GS01QS2D/</a:t>
                  </a:r>
                  <a:r>
                    <a:rPr lang="de-DE" sz="700" kern="0" dirty="0" err="1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Setting#current</a:t>
                  </a:r>
                  <a:endParaRPr kumimoji="0" lang="de-DE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51" name="Gerade Verbindung mit Pfeil 50"/>
                <p:cNvCxnSpPr>
                  <a:stCxn id="26" idx="2"/>
                  <a:endCxn id="28" idx="0"/>
                </p:cNvCxnSpPr>
                <p:nvPr/>
              </p:nvCxnSpPr>
              <p:spPr>
                <a:xfrm>
                  <a:off x="7887676" y="2346798"/>
                  <a:ext cx="0" cy="20074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mit Pfeil 53"/>
                <p:cNvCxnSpPr>
                  <a:stCxn id="28" idx="2"/>
                  <a:endCxn id="40" idx="0"/>
                </p:cNvCxnSpPr>
                <p:nvPr/>
              </p:nvCxnSpPr>
              <p:spPr>
                <a:xfrm>
                  <a:off x="7887676" y="2691614"/>
                  <a:ext cx="0" cy="16400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mit Pfeil 54"/>
                <p:cNvCxnSpPr/>
                <p:nvPr/>
              </p:nvCxnSpPr>
              <p:spPr>
                <a:xfrm>
                  <a:off x="6443323" y="2339178"/>
                  <a:ext cx="1" cy="20074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mit Pfeil 57"/>
                <p:cNvCxnSpPr/>
                <p:nvPr/>
              </p:nvCxnSpPr>
              <p:spPr>
                <a:xfrm>
                  <a:off x="6443323" y="2683994"/>
                  <a:ext cx="0" cy="17162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Gerade Verbindung mit Pfeil 61"/>
              <p:cNvCxnSpPr>
                <a:stCxn id="22" idx="2"/>
                <a:endCxn id="26" idx="0"/>
              </p:cNvCxnSpPr>
              <p:nvPr/>
            </p:nvCxnSpPr>
            <p:spPr>
              <a:xfrm>
                <a:off x="6045900" y="1871165"/>
                <a:ext cx="1869646" cy="33156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mit Pfeil 62"/>
              <p:cNvCxnSpPr>
                <a:stCxn id="37" idx="2"/>
                <a:endCxn id="25" idx="0"/>
              </p:cNvCxnSpPr>
              <p:nvPr/>
            </p:nvCxnSpPr>
            <p:spPr>
              <a:xfrm flipH="1">
                <a:off x="6471194" y="1871165"/>
                <a:ext cx="1872051" cy="3239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uppieren 91"/>
            <p:cNvGrpSpPr/>
            <p:nvPr/>
          </p:nvGrpSpPr>
          <p:grpSpPr>
            <a:xfrm>
              <a:off x="5388715" y="1455619"/>
              <a:ext cx="111660" cy="1272817"/>
              <a:chOff x="5265975" y="1455619"/>
              <a:chExt cx="111660" cy="1272817"/>
            </a:xfrm>
          </p:grpSpPr>
          <p:sp>
            <p:nvSpPr>
              <p:cNvPr id="89" name="AutoShape 56"/>
              <p:cNvSpPr>
                <a:spLocks noChangeArrowheads="1"/>
              </p:cNvSpPr>
              <p:nvPr/>
            </p:nvSpPr>
            <p:spPr bwMode="auto">
              <a:xfrm>
                <a:off x="5265975" y="1455619"/>
                <a:ext cx="111660" cy="1272817"/>
              </a:xfrm>
              <a:prstGeom prst="downArrow">
                <a:avLst>
                  <a:gd name="adj1" fmla="val 100000"/>
                  <a:gd name="adj2" fmla="val 25192"/>
                </a:avLst>
              </a:prstGeom>
              <a:gradFill rotWithShape="1">
                <a:gsLst>
                  <a:gs pos="50000">
                    <a:schemeClr val="accent3"/>
                  </a:gs>
                  <a:gs pos="10000">
                    <a:schemeClr val="tx2">
                      <a:lumMod val="60000"/>
                      <a:lumOff val="40000"/>
                    </a:schemeClr>
                  </a:gs>
                  <a:gs pos="90000">
                    <a:srgbClr val="FFFF0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 rot="16200000">
                <a:off x="5175932" y="1582187"/>
                <a:ext cx="291747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600" b="1" dirty="0" err="1">
                    <a:solidFill>
                      <a:schemeClr val="bg1"/>
                    </a:solidFill>
                  </a:rPr>
                  <a:t>Physics</a:t>
                </a:r>
                <a:endParaRPr lang="de-DE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 rot="16200000">
                <a:off x="5153490" y="2452385"/>
                <a:ext cx="336631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600" dirty="0"/>
                  <a:t>Hardware</a:t>
                </a:r>
              </a:p>
            </p:txBody>
          </p:sp>
        </p:grpSp>
      </p:grpSp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5496054" y="4171634"/>
          <a:ext cx="3100755" cy="7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noProof="0" dirty="0"/>
                        <a:t>Setting of tune parameter</a:t>
                      </a:r>
                    </a:p>
                  </a:txBody>
                  <a:tcPr marL="54000" marR="54000" marT="28800" marB="28800"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/>
                        <a:t>Parameter</a:t>
                      </a:r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noProof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SIS18BEAM/QH</a:t>
                      </a:r>
                      <a:endParaRPr lang="en-US" sz="800" b="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/>
                        <a:t>Beam process</a:t>
                      </a:r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noProof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P.SIS18.RING_INJECTION</a:t>
                      </a: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/>
                        <a:t>Value</a:t>
                      </a:r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noProof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Constant</a:t>
                      </a:r>
                      <a:r>
                        <a:rPr lang="en-US" sz="900" baseline="0" noProof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function = </a:t>
                      </a:r>
                      <a:r>
                        <a:rPr lang="en-US" sz="900" noProof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4.28</a:t>
                      </a: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" name="Gruppieren 31"/>
          <p:cNvGrpSpPr/>
          <p:nvPr/>
        </p:nvGrpSpPr>
        <p:grpSpPr>
          <a:xfrm>
            <a:off x="5517432" y="5231960"/>
            <a:ext cx="2760651" cy="1252336"/>
            <a:chOff x="5690841" y="5177911"/>
            <a:chExt cx="2760651" cy="1252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  <a:blipFill>
                  <a:blip r:embed="rId2"/>
                  <a:stretch>
                    <a:fillRect l="-877" r="-2339" b="-155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uppieren 30"/>
            <p:cNvGrpSpPr/>
            <p:nvPr/>
          </p:nvGrpSpPr>
          <p:grpSpPr>
            <a:xfrm>
              <a:off x="5690841" y="5600733"/>
              <a:ext cx="2760651" cy="829514"/>
              <a:chOff x="5160371" y="5663943"/>
              <a:chExt cx="2760651" cy="829514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5926174" y="5742458"/>
                <a:ext cx="1208147" cy="648016"/>
                <a:chOff x="5329144" y="5732587"/>
                <a:chExt cx="939698" cy="648016"/>
              </a:xfrm>
            </p:grpSpPr>
            <p:grpSp>
              <p:nvGrpSpPr>
                <p:cNvPr id="12" name="Gruppieren 11"/>
                <p:cNvGrpSpPr/>
                <p:nvPr/>
              </p:nvGrpSpPr>
              <p:grpSpPr>
                <a:xfrm>
                  <a:off x="5329144" y="5732587"/>
                  <a:ext cx="939698" cy="648016"/>
                  <a:chOff x="5329144" y="5732587"/>
                  <a:chExt cx="939698" cy="606038"/>
                </a:xfrm>
              </p:grpSpPr>
              <p:sp>
                <p:nvSpPr>
                  <p:cNvPr id="41" name="Flussdiagramm: Magnetplattenspeicher 40"/>
                  <p:cNvSpPr/>
                  <p:nvPr/>
                </p:nvSpPr>
                <p:spPr>
                  <a:xfrm>
                    <a:off x="5329144" y="5732587"/>
                    <a:ext cx="939698" cy="606038"/>
                  </a:xfrm>
                  <a:prstGeom prst="flowChartMagneticDisk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2" name="Textfeld 41"/>
                  <p:cNvSpPr txBox="1"/>
                  <p:nvPr/>
                </p:nvSpPr>
                <p:spPr>
                  <a:xfrm>
                    <a:off x="5632807" y="5756772"/>
                    <a:ext cx="332371" cy="107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b="1" dirty="0">
                        <a:solidFill>
                          <a:schemeClr val="bg1"/>
                        </a:solidFill>
                      </a:rPr>
                      <a:t>LSA DB</a:t>
                    </a:r>
                    <a:endParaRPr lang="de-DE" sz="8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feld 12"/>
                    <p:cNvSpPr txBox="1"/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𝐾𝐿</m:t>
                                    </m:r>
                                  </m:e>
                                  <m:sub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de-DE" sz="1000" dirty="0"/>
                    </a:p>
                  </p:txBody>
                </p:sp>
              </mc:Choice>
              <mc:Fallback xmlns="">
                <p:sp>
                  <p:nvSpPr>
                    <p:cNvPr id="13" name="Textfeld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5769" b="-17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feld 42"/>
                    <p:cNvSpPr txBox="1"/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>
                      <a:defPPr>
                        <a:defRPr lang="de-DE"/>
                      </a:defPPr>
                      <a:lvl1pPr>
                        <a:defRPr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000"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000" dirty="0"/>
                    </a:p>
                  </p:txBody>
                </p:sp>
              </mc:Choice>
              <mc:Fallback xmlns="">
                <p:sp>
                  <p:nvSpPr>
                    <p:cNvPr id="43" name="Textfeld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3226" b="-129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Rechteck 43"/>
              <p:cNvSpPr/>
              <p:nvPr/>
            </p:nvSpPr>
            <p:spPr>
              <a:xfrm>
                <a:off x="5160371" y="5959717"/>
                <a:ext cx="540000" cy="2160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0" tIns="0" rIns="0" bIns="0" anchor="ctr" anchorCtr="1" compatLnSpc="0"/>
              <a:lstStyle/>
              <a:p>
                <a:pPr lvl="0" algn="l" rtl="0" hangingPunct="0">
                  <a:buNone/>
                  <a:tabLst/>
                </a:pPr>
                <a:r>
                  <a:rPr lang="de-DE" sz="900" b="1" dirty="0">
                    <a:solidFill>
                      <a:schemeClr val="bg1"/>
                    </a:solidFill>
                    <a:latin typeface="Arial" pitchFamily="34"/>
                    <a:ea typeface="Times New Roman" pitchFamily="18"/>
                    <a:cs typeface="Times New Roman" pitchFamily="18"/>
                  </a:rPr>
                  <a:t>MADX</a:t>
                </a:r>
                <a:endParaRPr lang="de-DE" sz="1400" b="1" dirty="0">
                  <a:solidFill>
                    <a:schemeClr val="bg1"/>
                  </a:solidFill>
                  <a:latin typeface="Arial" pitchFamily="34"/>
                  <a:ea typeface="Times New Roman" pitchFamily="18"/>
                  <a:cs typeface="Times New Roman" pitchFamily="1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feld 44"/>
                  <p:cNvSpPr txBox="1"/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oMath>
                      </m:oMathPara>
                    </a14:m>
                    <a:endParaRPr lang="de-DE" sz="1000" dirty="0"/>
                  </a:p>
                </p:txBody>
              </p:sp>
            </mc:Choice>
            <mc:Fallback xmlns="">
              <p:sp>
                <p:nvSpPr>
                  <p:cNvPr id="45" name="Textfeld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79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uppieren 9"/>
              <p:cNvGrpSpPr/>
              <p:nvPr/>
            </p:nvGrpSpPr>
            <p:grpSpPr>
              <a:xfrm>
                <a:off x="7351792" y="5663943"/>
                <a:ext cx="569230" cy="829514"/>
                <a:chOff x="7272011" y="5719176"/>
                <a:chExt cx="569230" cy="829514"/>
              </a:xfrm>
            </p:grpSpPr>
            <p:sp>
              <p:nvSpPr>
                <p:cNvPr id="3" name="Abgerundetes Rechteck 2"/>
                <p:cNvSpPr/>
                <p:nvPr/>
              </p:nvSpPr>
              <p:spPr>
                <a:xfrm>
                  <a:off x="7272011" y="5946993"/>
                  <a:ext cx="569230" cy="34958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accent1"/>
                      </a:solidFill>
                    </a:rPr>
                    <a:t>Java </a:t>
                  </a:r>
                  <a:r>
                    <a:rPr lang="de-DE" sz="1000" dirty="0" err="1">
                      <a:solidFill>
                        <a:schemeClr val="accent1"/>
                      </a:solidFill>
                    </a:rPr>
                    <a:t>code</a:t>
                  </a:r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9" name="Rechteck 8"/>
                <p:cNvSpPr/>
                <p:nvPr/>
              </p:nvSpPr>
              <p:spPr>
                <a:xfrm>
                  <a:off x="7376626" y="5719176"/>
                  <a:ext cx="360000" cy="144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QH</a:t>
                  </a:r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7376626" y="6404690"/>
                  <a:ext cx="360000" cy="1440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KL</a:t>
                  </a:r>
                </a:p>
              </p:txBody>
            </p:sp>
          </p:grpSp>
          <p:cxnSp>
            <p:nvCxnSpPr>
              <p:cNvPr id="49" name="Gerade Verbindung mit Pfeil 48"/>
              <p:cNvCxnSpPr>
                <a:stCxn id="9" idx="2"/>
                <a:endCxn id="3" idx="0"/>
              </p:cNvCxnSpPr>
              <p:nvPr/>
            </p:nvCxnSpPr>
            <p:spPr>
              <a:xfrm>
                <a:off x="7636407" y="5807943"/>
                <a:ext cx="0" cy="838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>
                <a:stCxn id="3" idx="2"/>
                <a:endCxn id="46" idx="0"/>
              </p:cNvCxnSpPr>
              <p:nvPr/>
            </p:nvCxnSpPr>
            <p:spPr>
              <a:xfrm>
                <a:off x="7636407" y="6241340"/>
                <a:ext cx="0" cy="1081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/>
              <p:cNvCxnSpPr>
                <a:stCxn id="44" idx="3"/>
                <a:endCxn id="41" idx="2"/>
              </p:cNvCxnSpPr>
              <p:nvPr/>
            </p:nvCxnSpPr>
            <p:spPr>
              <a:xfrm flipV="1">
                <a:off x="5700371" y="6066466"/>
                <a:ext cx="225803" cy="1251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/>
              <p:cNvCxnSpPr>
                <a:stCxn id="41" idx="4"/>
                <a:endCxn id="3" idx="1"/>
              </p:cNvCxnSpPr>
              <p:nvPr/>
            </p:nvCxnSpPr>
            <p:spPr>
              <a:xfrm>
                <a:off x="7134321" y="6066466"/>
                <a:ext cx="217471" cy="8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pieren 22"/>
          <p:cNvGrpSpPr/>
          <p:nvPr/>
        </p:nvGrpSpPr>
        <p:grpSpPr>
          <a:xfrm>
            <a:off x="5500375" y="3078684"/>
            <a:ext cx="3100755" cy="768483"/>
            <a:chOff x="5398379" y="4287826"/>
            <a:chExt cx="3100755" cy="768483"/>
          </a:xfrm>
        </p:grpSpPr>
        <p:pic>
          <p:nvPicPr>
            <p:cNvPr id="57" name="Grafik 56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379" y="4287826"/>
              <a:ext cx="3100755" cy="768483"/>
            </a:xfrm>
            <a:prstGeom prst="rect">
              <a:avLst/>
            </a:prstGeom>
          </p:spPr>
        </p:pic>
        <p:grpSp>
          <p:nvGrpSpPr>
            <p:cNvPr id="18" name="Gruppieren 17"/>
            <p:cNvGrpSpPr/>
            <p:nvPr/>
          </p:nvGrpSpPr>
          <p:grpSpPr>
            <a:xfrm>
              <a:off x="5522534" y="4333125"/>
              <a:ext cx="2909071" cy="684000"/>
              <a:chOff x="5516397" y="4320851"/>
              <a:chExt cx="2909071" cy="684000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5596864" y="4320851"/>
                <a:ext cx="75600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6357242" y="4320851"/>
                <a:ext cx="288000" cy="684000"/>
              </a:xfrm>
              <a:prstGeom prst="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6641368" y="4320851"/>
                <a:ext cx="135749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516397" y="4320851"/>
                <a:ext cx="80467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7993468" y="4320851"/>
                <a:ext cx="432000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5711507" y="4919338"/>
              <a:ext cx="1860795" cy="107722"/>
              <a:chOff x="5711507" y="4919338"/>
              <a:chExt cx="1860795" cy="107722"/>
            </a:xfrm>
          </p:grpSpPr>
          <p:sp>
            <p:nvSpPr>
              <p:cNvPr id="19" name="Textfeld 18"/>
              <p:cNvSpPr txBox="1"/>
              <p:nvPr/>
            </p:nvSpPr>
            <p:spPr>
              <a:xfrm>
                <a:off x="5711507" y="4919338"/>
                <a:ext cx="49051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INJECTION</a:t>
                </a: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6384070" y="4919338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RAMP</a:t>
                </a: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027281" y="4919338"/>
                <a:ext cx="545021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EXTRACTION</a:t>
                </a: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535472" y="4347805"/>
              <a:ext cx="2845436" cy="107722"/>
              <a:chOff x="5535472" y="4347805"/>
              <a:chExt cx="2845436" cy="107722"/>
            </a:xfrm>
          </p:grpSpPr>
          <p:sp>
            <p:nvSpPr>
              <p:cNvPr id="69" name="Textfeld 68"/>
              <p:cNvSpPr txBox="1"/>
              <p:nvPr/>
            </p:nvSpPr>
            <p:spPr>
              <a:xfrm>
                <a:off x="8108398" y="4347805"/>
                <a:ext cx="272510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RESET</a:t>
                </a: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5535472" y="4347805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54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SIS18 Cycle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Cycle represented as chain</a:t>
            </a:r>
          </a:p>
          <a:p>
            <a:pPr lvl="1"/>
            <a:r>
              <a:rPr lang="en-US" dirty="0"/>
              <a:t>Comprises several particle transfers</a:t>
            </a:r>
          </a:p>
          <a:p>
            <a:pPr lvl="2"/>
            <a:r>
              <a:rPr lang="en-US" dirty="0"/>
              <a:t>Ring, cooler, beamline sections</a:t>
            </a:r>
          </a:p>
          <a:p>
            <a:pPr lvl="1"/>
            <a:r>
              <a:rPr lang="en-US" dirty="0"/>
              <a:t>Partitioned into in beam processes</a:t>
            </a:r>
          </a:p>
          <a:p>
            <a:pPr lvl="2"/>
            <a:r>
              <a:rPr lang="en-US" dirty="0"/>
              <a:t>Types and number depend on particle transfer</a:t>
            </a:r>
          </a:p>
          <a:p>
            <a:pPr lvl="1"/>
            <a:r>
              <a:rPr lang="en-US" dirty="0"/>
              <a:t>Display with chain viewer</a:t>
            </a:r>
          </a:p>
          <a:p>
            <a:pPr lvl="2"/>
            <a:r>
              <a:rPr lang="en-US" dirty="0"/>
              <a:t>ParamModi: context menu on chain name</a:t>
            </a:r>
          </a:p>
          <a:p>
            <a:pPr lvl="2"/>
            <a:r>
              <a:rPr lang="en-US" dirty="0"/>
              <a:t>Displays timing events also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39F7C77-6963-45AE-8D71-3D520C699B61}"/>
              </a:ext>
            </a:extLst>
          </p:cNvPr>
          <p:cNvGrpSpPr/>
          <p:nvPr/>
        </p:nvGrpSpPr>
        <p:grpSpPr>
          <a:xfrm>
            <a:off x="6091404" y="5909505"/>
            <a:ext cx="2923155" cy="554785"/>
            <a:chOff x="5958405" y="5328259"/>
            <a:chExt cx="2923155" cy="554785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907C0C7-625D-4A29-BA9F-157FA55E7D3D}"/>
                </a:ext>
              </a:extLst>
            </p:cNvPr>
            <p:cNvGrpSpPr/>
            <p:nvPr/>
          </p:nvGrpSpPr>
          <p:grpSpPr>
            <a:xfrm>
              <a:off x="7577694" y="5328259"/>
              <a:ext cx="1293257" cy="230832"/>
              <a:chOff x="6883400" y="5485323"/>
              <a:chExt cx="1293257" cy="230832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BA79B0F9-3B0E-4746-BADB-5C52BA05910B}"/>
                  </a:ext>
                </a:extLst>
              </p:cNvPr>
              <p:cNvSpPr/>
              <p:nvPr/>
            </p:nvSpPr>
            <p:spPr>
              <a:xfrm>
                <a:off x="6883400" y="5485323"/>
                <a:ext cx="381000" cy="215407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D143B987-7049-4146-97E4-9A3F90604892}"/>
                  </a:ext>
                </a:extLst>
              </p:cNvPr>
              <p:cNvSpPr txBox="1"/>
              <p:nvPr/>
            </p:nvSpPr>
            <p:spPr>
              <a:xfrm>
                <a:off x="7245323" y="5485323"/>
                <a:ext cx="931334" cy="2308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900" dirty="0"/>
                  <a:t>BEAM_IN</a:t>
                </a:r>
                <a:endParaRPr lang="de-DE" sz="90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679BF96-268F-405A-98E1-0C16214D6C3D}"/>
                </a:ext>
              </a:extLst>
            </p:cNvPr>
            <p:cNvGrpSpPr/>
            <p:nvPr/>
          </p:nvGrpSpPr>
          <p:grpSpPr>
            <a:xfrm>
              <a:off x="7577694" y="5649200"/>
              <a:ext cx="1303866" cy="233844"/>
              <a:chOff x="6883400" y="5790123"/>
              <a:chExt cx="1303866" cy="233844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77203D7E-1457-4ACC-ABAF-09A226C407AB}"/>
                  </a:ext>
                </a:extLst>
              </p:cNvPr>
              <p:cNvSpPr/>
              <p:nvPr/>
            </p:nvSpPr>
            <p:spPr>
              <a:xfrm>
                <a:off x="6883400" y="5808560"/>
                <a:ext cx="381000" cy="215407"/>
              </a:xfrm>
              <a:prstGeom prst="rect">
                <a:avLst/>
              </a:prstGeom>
              <a:solidFill>
                <a:srgbClr val="FF7C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D280163-E3B2-40E7-9A12-D8AF7B9D9323}"/>
                  </a:ext>
                </a:extLst>
              </p:cNvPr>
              <p:cNvSpPr txBox="1"/>
              <p:nvPr/>
            </p:nvSpPr>
            <p:spPr>
              <a:xfrm>
                <a:off x="7255932" y="5790123"/>
                <a:ext cx="931334" cy="2308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900" dirty="0"/>
                  <a:t>BEAM_OUT</a:t>
                </a:r>
                <a:endParaRPr lang="de-DE" sz="900" dirty="0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54BC96E-BE8D-4341-AB50-5A8B03E6A729}"/>
                </a:ext>
              </a:extLst>
            </p:cNvPr>
            <p:cNvGrpSpPr/>
            <p:nvPr/>
          </p:nvGrpSpPr>
          <p:grpSpPr>
            <a:xfrm>
              <a:off x="5958405" y="5328259"/>
              <a:ext cx="931334" cy="230832"/>
              <a:chOff x="5958405" y="5323601"/>
              <a:chExt cx="931334" cy="230832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CAAD10D-093B-4A53-A8A4-3FB1CCE0FC8A}"/>
                  </a:ext>
                </a:extLst>
              </p:cNvPr>
              <p:cNvSpPr txBox="1"/>
              <p:nvPr/>
            </p:nvSpPr>
            <p:spPr>
              <a:xfrm>
                <a:off x="5958405" y="5323601"/>
                <a:ext cx="931334" cy="2308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900" dirty="0"/>
                  <a:t>BP boundary</a:t>
                </a:r>
                <a:endParaRPr lang="de-DE" sz="900" dirty="0"/>
              </a:p>
            </p:txBody>
          </p:sp>
          <p:cxnSp>
            <p:nvCxnSpPr>
              <p:cNvPr id="19" name="Gerade Verbindung 4107">
                <a:extLst>
                  <a:ext uri="{FF2B5EF4-FFF2-40B4-BE49-F238E27FC236}">
                    <a16:creationId xmlns:a16="http://schemas.microsoft.com/office/drawing/2014/main" id="{D1E7C84F-62EF-4CA2-9A1A-E24ACFDD7071}"/>
                  </a:ext>
                </a:extLst>
              </p:cNvPr>
              <p:cNvCxnSpPr/>
              <p:nvPr/>
            </p:nvCxnSpPr>
            <p:spPr>
              <a:xfrm>
                <a:off x="5977467" y="5340535"/>
                <a:ext cx="0" cy="207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3C9018DD-B29D-4843-923F-33420AF86E03}"/>
                </a:ext>
              </a:extLst>
            </p:cNvPr>
            <p:cNvGrpSpPr/>
            <p:nvPr/>
          </p:nvGrpSpPr>
          <p:grpSpPr>
            <a:xfrm>
              <a:off x="5960533" y="5649200"/>
              <a:ext cx="931334" cy="230832"/>
              <a:chOff x="5960533" y="5660682"/>
              <a:chExt cx="931334" cy="230832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87DAEE7-355E-474D-B34B-D2CC6C5DBBEA}"/>
                  </a:ext>
                </a:extLst>
              </p:cNvPr>
              <p:cNvSpPr txBox="1"/>
              <p:nvPr/>
            </p:nvSpPr>
            <p:spPr>
              <a:xfrm>
                <a:off x="5960533" y="5660682"/>
                <a:ext cx="931334" cy="2308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900" dirty="0"/>
                  <a:t>Timing event</a:t>
                </a:r>
                <a:endParaRPr lang="de-DE" sz="900" dirty="0"/>
              </a:p>
            </p:txBody>
          </p:sp>
          <p:cxnSp>
            <p:nvCxnSpPr>
              <p:cNvPr id="17" name="Gerade Verbindung 55">
                <a:extLst>
                  <a:ext uri="{FF2B5EF4-FFF2-40B4-BE49-F238E27FC236}">
                    <a16:creationId xmlns:a16="http://schemas.microsoft.com/office/drawing/2014/main" id="{0A86881B-F3CD-45EA-BA72-29355E9E95F5}"/>
                  </a:ext>
                </a:extLst>
              </p:cNvPr>
              <p:cNvCxnSpPr/>
              <p:nvPr/>
            </p:nvCxnSpPr>
            <p:spPr>
              <a:xfrm>
                <a:off x="5977467" y="5679223"/>
                <a:ext cx="0" cy="20778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980A8A1-483E-46DA-BEFF-DDF6F98273F4}"/>
              </a:ext>
            </a:extLst>
          </p:cNvPr>
          <p:cNvSpPr txBox="1"/>
          <p:nvPr/>
        </p:nvSpPr>
        <p:spPr>
          <a:xfrm>
            <a:off x="5067959" y="1606950"/>
            <a:ext cx="3066865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SIS18 dipole current and beam processes</a:t>
            </a:r>
            <a:endParaRPr lang="de-DE" sz="1200" i="1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07B9078-8E37-4E27-AB71-0B829CFC7997}"/>
              </a:ext>
            </a:extLst>
          </p:cNvPr>
          <p:cNvGrpSpPr>
            <a:grpSpLocks noChangeAspect="1"/>
          </p:cNvGrpSpPr>
          <p:nvPr/>
        </p:nvGrpSpPr>
        <p:grpSpPr>
          <a:xfrm>
            <a:off x="3232953" y="1857209"/>
            <a:ext cx="5824268" cy="3948880"/>
            <a:chOff x="3951011" y="2286481"/>
            <a:chExt cx="5060459" cy="3431015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081B40EA-016A-4C77-8D70-82E097A00F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20892" y="2286481"/>
              <a:ext cx="4284576" cy="1239525"/>
              <a:chOff x="3945512" y="2208074"/>
              <a:chExt cx="4341207" cy="1255901"/>
            </a:xfrm>
          </p:grpSpPr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0BED5B57-838C-4414-B926-921ADE3E3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3945512" y="2208074"/>
                <a:ext cx="4341207" cy="1255901"/>
              </a:xfrm>
              <a:prstGeom prst="rect">
                <a:avLst/>
              </a:prstGeom>
            </p:spPr>
          </p:pic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DEAEE06A-1545-4147-AFA6-CFDD7A757CB0}"/>
                  </a:ext>
                </a:extLst>
              </p:cNvPr>
              <p:cNvGrpSpPr/>
              <p:nvPr/>
            </p:nvGrpSpPr>
            <p:grpSpPr>
              <a:xfrm>
                <a:off x="4202907" y="2366264"/>
                <a:ext cx="3967162" cy="970006"/>
                <a:chOff x="4202907" y="2366264"/>
                <a:chExt cx="3967162" cy="970006"/>
              </a:xfrm>
            </p:grpSpPr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78D3DCE6-2094-476B-A8EE-55EDF199B970}"/>
                    </a:ext>
                  </a:extLst>
                </p:cNvPr>
                <p:cNvSpPr/>
                <p:nvPr/>
              </p:nvSpPr>
              <p:spPr>
                <a:xfrm>
                  <a:off x="5137250" y="2366264"/>
                  <a:ext cx="64800" cy="970006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055427F8-8AA9-4E6E-B051-51AB4E09A6ED}"/>
                    </a:ext>
                  </a:extLst>
                </p:cNvPr>
                <p:cNvSpPr/>
                <p:nvPr/>
              </p:nvSpPr>
              <p:spPr>
                <a:xfrm>
                  <a:off x="5203506" y="2366264"/>
                  <a:ext cx="64800" cy="97000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A75DED50-3564-484B-8062-EF0659E27D91}"/>
                    </a:ext>
                  </a:extLst>
                </p:cNvPr>
                <p:cNvSpPr/>
                <p:nvPr/>
              </p:nvSpPr>
              <p:spPr>
                <a:xfrm>
                  <a:off x="5268221" y="2366264"/>
                  <a:ext cx="1357200" cy="970006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1C17DDB0-314F-4259-99BB-BC7C669ED73A}"/>
                    </a:ext>
                  </a:extLst>
                </p:cNvPr>
                <p:cNvSpPr/>
                <p:nvPr/>
              </p:nvSpPr>
              <p:spPr>
                <a:xfrm>
                  <a:off x="6624500" y="2366264"/>
                  <a:ext cx="163875" cy="97000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Rechteck 38">
                  <a:extLst>
                    <a:ext uri="{FF2B5EF4-FFF2-40B4-BE49-F238E27FC236}">
                      <a16:creationId xmlns:a16="http://schemas.microsoft.com/office/drawing/2014/main" id="{BA83174F-BE55-4DE1-A16B-7BD290E58E44}"/>
                    </a:ext>
                  </a:extLst>
                </p:cNvPr>
                <p:cNvSpPr/>
                <p:nvPr/>
              </p:nvSpPr>
              <p:spPr>
                <a:xfrm>
                  <a:off x="6785995" y="2366264"/>
                  <a:ext cx="72000" cy="970006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EA5EEF99-2AEA-4B5E-878E-7F1B2FE9CE16}"/>
                    </a:ext>
                  </a:extLst>
                </p:cNvPr>
                <p:cNvSpPr/>
                <p:nvPr/>
              </p:nvSpPr>
              <p:spPr>
                <a:xfrm>
                  <a:off x="6857994" y="2366264"/>
                  <a:ext cx="165600" cy="97000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4AB7C910-F715-4EB8-9525-E38DB9CA19CF}"/>
                    </a:ext>
                  </a:extLst>
                </p:cNvPr>
                <p:cNvSpPr/>
                <p:nvPr/>
              </p:nvSpPr>
              <p:spPr>
                <a:xfrm>
                  <a:off x="4202907" y="2366264"/>
                  <a:ext cx="936000" cy="970006"/>
                </a:xfrm>
                <a:prstGeom prst="rect">
                  <a:avLst/>
                </a:pr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Rechteck 41">
                  <a:extLst>
                    <a:ext uri="{FF2B5EF4-FFF2-40B4-BE49-F238E27FC236}">
                      <a16:creationId xmlns:a16="http://schemas.microsoft.com/office/drawing/2014/main" id="{8F6B49B1-8C73-4FEC-9692-95EBD0B6DB74}"/>
                    </a:ext>
                  </a:extLst>
                </p:cNvPr>
                <p:cNvSpPr/>
                <p:nvPr/>
              </p:nvSpPr>
              <p:spPr>
                <a:xfrm>
                  <a:off x="7026611" y="2366264"/>
                  <a:ext cx="1143458" cy="970006"/>
                </a:xfrm>
                <a:prstGeom prst="rect">
                  <a:avLst/>
                </a:pr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84984E9-8843-4E66-9190-D47647FDC241}"/>
                </a:ext>
              </a:extLst>
            </p:cNvPr>
            <p:cNvGrpSpPr/>
            <p:nvPr/>
          </p:nvGrpSpPr>
          <p:grpSpPr>
            <a:xfrm>
              <a:off x="3951011" y="3606514"/>
              <a:ext cx="5060459" cy="2110982"/>
              <a:chOff x="3951011" y="3606514"/>
              <a:chExt cx="5060459" cy="2110982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EFAA34C5-A56C-4B56-861F-FE116A841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3951011" y="3606514"/>
                <a:ext cx="5060459" cy="2110982"/>
              </a:xfrm>
              <a:prstGeom prst="rect">
                <a:avLst/>
              </a:prstGeom>
            </p:spPr>
          </p:pic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B34064F8-AD40-4D44-9C5E-74B950715793}"/>
                  </a:ext>
                </a:extLst>
              </p:cNvPr>
              <p:cNvSpPr/>
              <p:nvPr/>
            </p:nvSpPr>
            <p:spPr>
              <a:xfrm>
                <a:off x="4388924" y="4355757"/>
                <a:ext cx="4458514" cy="253313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63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Hierarchy and Trim: An Example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What happens if we change injection tune?</a:t>
            </a:r>
          </a:p>
          <a:p>
            <a:pPr lvl="1"/>
            <a:r>
              <a:rPr lang="en-US" dirty="0"/>
              <a:t>ParamModi sends changed value to LSA-server</a:t>
            </a:r>
          </a:p>
          <a:p>
            <a:pPr lvl="1"/>
            <a:r>
              <a:rPr lang="en-US" dirty="0"/>
              <a:t>LSA-server calculates new values along hierarchy</a:t>
            </a:r>
          </a:p>
          <a:p>
            <a:pPr lvl="1"/>
            <a:r>
              <a:rPr lang="en-US" dirty="0"/>
              <a:t>Let’s join it on the journey!</a:t>
            </a:r>
          </a:p>
          <a:p>
            <a:endParaRPr lang="en-US" dirty="0"/>
          </a:p>
          <a:p>
            <a:r>
              <a:rPr lang="en-US" dirty="0"/>
              <a:t>How do I know the parameter?</a:t>
            </a:r>
          </a:p>
          <a:p>
            <a:pPr lvl="1"/>
            <a:r>
              <a:rPr lang="en-US" dirty="0"/>
              <a:t>Go to ‘Expert Mode’ (Menu ‘Extras’)</a:t>
            </a:r>
          </a:p>
          <a:p>
            <a:pPr lvl="1"/>
            <a:r>
              <a:rPr lang="en-US" dirty="0"/>
              <a:t>Find the input field by its label ‘Hor. tune QH (Inj.)’</a:t>
            </a:r>
          </a:p>
          <a:p>
            <a:pPr lvl="2"/>
            <a:r>
              <a:rPr lang="en-US" dirty="0"/>
              <a:t>Linked to parameter ‘SIS18BEAM/QH_END_S’</a:t>
            </a:r>
          </a:p>
          <a:p>
            <a:pPr lvl="2"/>
            <a:r>
              <a:rPr lang="en-US" dirty="0"/>
              <a:t>Linked to injection beam process</a:t>
            </a:r>
          </a:p>
          <a:p>
            <a:pPr marL="1778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Open hierarchy viewer on trim tab</a:t>
            </a:r>
          </a:p>
          <a:p>
            <a:pPr lvl="1"/>
            <a:r>
              <a:rPr lang="en-US" dirty="0"/>
              <a:t>Select parameter and click ‘Hierarchy’</a:t>
            </a:r>
          </a:p>
          <a:p>
            <a:pPr lvl="1"/>
            <a:r>
              <a:rPr lang="en-US" dirty="0"/>
              <a:t>How to find parameter?</a:t>
            </a:r>
          </a:p>
          <a:p>
            <a:pPr lvl="2"/>
            <a:r>
              <a:rPr lang="en-US" dirty="0"/>
              <a:t>Select all ‘Parameter Groups’</a:t>
            </a:r>
          </a:p>
          <a:p>
            <a:pPr lvl="2"/>
            <a:r>
              <a:rPr lang="en-US" dirty="0"/>
              <a:t>Select all ‘Type Groups’</a:t>
            </a:r>
          </a:p>
          <a:p>
            <a:pPr lvl="2"/>
            <a:r>
              <a:rPr lang="en-US" dirty="0"/>
              <a:t>Use ‘Filter’ field, e.g. ‘*QH_END’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66D52C64-DA5A-449B-8537-A57D7BA1BA0A}"/>
              </a:ext>
            </a:extLst>
          </p:cNvPr>
          <p:cNvSpPr txBox="1"/>
          <p:nvPr/>
        </p:nvSpPr>
        <p:spPr>
          <a:xfrm>
            <a:off x="5146257" y="1557980"/>
            <a:ext cx="352211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200" i="1" dirty="0"/>
              <a:t>ParamModi: Expert Mode (SIS18: Modi/Injection)</a:t>
            </a:r>
            <a:endParaRPr lang="de-DE" sz="1200" i="1" dirty="0"/>
          </a:p>
        </p:txBody>
      </p: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E0FD38AF-35B6-496B-BF63-7D0C353FFF5D}"/>
              </a:ext>
            </a:extLst>
          </p:cNvPr>
          <p:cNvGrpSpPr>
            <a:grpSpLocks noChangeAspect="1"/>
          </p:cNvGrpSpPr>
          <p:nvPr/>
        </p:nvGrpSpPr>
        <p:grpSpPr>
          <a:xfrm>
            <a:off x="5389355" y="1782565"/>
            <a:ext cx="3372744" cy="2021413"/>
            <a:chOff x="3441917" y="1834979"/>
            <a:chExt cx="5514366" cy="3304973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833EC87-DA17-497B-8976-54799145D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511"/>
            <a:stretch/>
          </p:blipFill>
          <p:spPr>
            <a:xfrm>
              <a:off x="5380676" y="1834979"/>
              <a:ext cx="3105674" cy="3008870"/>
            </a:xfrm>
            <a:prstGeom prst="rect">
              <a:avLst/>
            </a:prstGeom>
          </p:spPr>
        </p:pic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DB0B3896-D82D-4166-AC10-BD2FFF043D74}"/>
                </a:ext>
              </a:extLst>
            </p:cNvPr>
            <p:cNvGrpSpPr/>
            <p:nvPr/>
          </p:nvGrpSpPr>
          <p:grpSpPr>
            <a:xfrm>
              <a:off x="3441917" y="3328303"/>
              <a:ext cx="5514366" cy="1811649"/>
              <a:chOff x="3441917" y="3328303"/>
              <a:chExt cx="5514366" cy="1811649"/>
            </a:xfrm>
          </p:grpSpPr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C80C636E-23C1-4580-ABBF-002DCA705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917" y="4182597"/>
                <a:ext cx="5514366" cy="957355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</p:pic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722D07B7-D44B-4D50-96DA-5B17A4420E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41918" y="3328303"/>
                <a:ext cx="1938758" cy="854294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30400A73-3082-4BE9-BD5E-DAD0658F4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8907" y="3336271"/>
                <a:ext cx="637376" cy="84632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D6E00768-4764-42D1-A763-6BAEB548A8CE}"/>
                  </a:ext>
                </a:extLst>
              </p:cNvPr>
              <p:cNvSpPr/>
              <p:nvPr/>
            </p:nvSpPr>
            <p:spPr>
              <a:xfrm>
                <a:off x="5362142" y="3336271"/>
                <a:ext cx="2956765" cy="456907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CBFEB5F8-37DF-4987-B2AC-56D2C82C0C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19135" y="3787507"/>
                <a:ext cx="543008" cy="39509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7EC98075-A462-42E1-B9F9-77E22C826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0360" y="3781329"/>
                <a:ext cx="200702" cy="40305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0FB47B4-F8F6-4101-930B-8414CA1DA3EA}"/>
              </a:ext>
            </a:extLst>
          </p:cNvPr>
          <p:cNvGrpSpPr/>
          <p:nvPr/>
        </p:nvGrpSpPr>
        <p:grpSpPr>
          <a:xfrm>
            <a:off x="3866553" y="4164453"/>
            <a:ext cx="5204686" cy="2322844"/>
            <a:chOff x="3866553" y="4164453"/>
            <a:chExt cx="5204686" cy="2322844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74925963-CE3C-4112-B1E8-5BB2A4577624}"/>
                </a:ext>
              </a:extLst>
            </p:cNvPr>
            <p:cNvGrpSpPr/>
            <p:nvPr/>
          </p:nvGrpSpPr>
          <p:grpSpPr>
            <a:xfrm>
              <a:off x="3866553" y="4410467"/>
              <a:ext cx="5204686" cy="2076830"/>
              <a:chOff x="3866553" y="3842054"/>
              <a:chExt cx="5204686" cy="2076830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08C0340B-6348-4029-B952-A91646EF0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66553" y="3842054"/>
                <a:ext cx="5204686" cy="2076830"/>
              </a:xfrm>
              <a:prstGeom prst="rect">
                <a:avLst/>
              </a:prstGeom>
            </p:spPr>
          </p:pic>
          <p:sp>
            <p:nvSpPr>
              <p:cNvPr id="102" name="Rechteck 101">
                <a:extLst>
                  <a:ext uri="{FF2B5EF4-FFF2-40B4-BE49-F238E27FC236}">
                    <a16:creationId xmlns:a16="http://schemas.microsoft.com/office/drawing/2014/main" id="{2DF9E029-E95B-4D23-943F-4F2362EFB5F2}"/>
                  </a:ext>
                </a:extLst>
              </p:cNvPr>
              <p:cNvSpPr/>
              <p:nvPr/>
            </p:nvSpPr>
            <p:spPr>
              <a:xfrm>
                <a:off x="7865233" y="5338801"/>
                <a:ext cx="624556" cy="108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10894666-6CB2-4703-8985-E2E709CCB2EC}"/>
                </a:ext>
              </a:extLst>
            </p:cNvPr>
            <p:cNvSpPr txBox="1"/>
            <p:nvPr/>
          </p:nvSpPr>
          <p:spPr>
            <a:xfrm>
              <a:off x="5111195" y="4164453"/>
              <a:ext cx="2837635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200" i="1" dirty="0"/>
                <a:t>ParamModi: open hierarchy on trim tab</a:t>
              </a:r>
              <a:endParaRPr lang="de-DE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5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Trim: Hierarchy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en-GB" smtClean="0"/>
              <a:pPr/>
              <a:t>8</a:t>
            </a:fld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/>
              <a:t>31.10.2025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OP School '25 / Data Supply</a:t>
            </a:r>
            <a:endParaRPr lang="en-GB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C9E6A85-99A0-40E1-9727-C4592C5EEB56}"/>
              </a:ext>
            </a:extLst>
          </p:cNvPr>
          <p:cNvGrpSpPr/>
          <p:nvPr/>
        </p:nvGrpSpPr>
        <p:grpSpPr>
          <a:xfrm>
            <a:off x="506631" y="1211196"/>
            <a:ext cx="8393046" cy="5349415"/>
            <a:chOff x="345992" y="1211196"/>
            <a:chExt cx="8393046" cy="53494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D0114A2-314F-4AE4-B25C-0B56D8034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879" r="-1"/>
            <a:stretch/>
          </p:blipFill>
          <p:spPr>
            <a:xfrm>
              <a:off x="345992" y="1211196"/>
              <a:ext cx="8393046" cy="5349415"/>
            </a:xfrm>
            <a:prstGeom prst="rect">
              <a:avLst/>
            </a:prstGeom>
          </p:spPr>
        </p:pic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D0B0D9E6-C7B6-44C7-8572-D6C99EFDC995}"/>
                </a:ext>
              </a:extLst>
            </p:cNvPr>
            <p:cNvGrpSpPr/>
            <p:nvPr/>
          </p:nvGrpSpPr>
          <p:grpSpPr>
            <a:xfrm>
              <a:off x="2431870" y="2860207"/>
              <a:ext cx="3029816" cy="3536555"/>
              <a:chOff x="2431870" y="2860207"/>
              <a:chExt cx="3029816" cy="3536555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400DFAC-A41C-49B9-B2D6-0BF5A9C95BF9}"/>
                  </a:ext>
                </a:extLst>
              </p:cNvPr>
              <p:cNvSpPr/>
              <p:nvPr/>
            </p:nvSpPr>
            <p:spPr>
              <a:xfrm>
                <a:off x="2431870" y="2860207"/>
                <a:ext cx="3029816" cy="3536555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FFFDE47-A6C2-446C-A780-95770F745163}"/>
                  </a:ext>
                </a:extLst>
              </p:cNvPr>
              <p:cNvSpPr txBox="1"/>
              <p:nvPr/>
            </p:nvSpPr>
            <p:spPr>
              <a:xfrm>
                <a:off x="2451185" y="2903458"/>
                <a:ext cx="1061509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i="1" dirty="0">
                    <a:solidFill>
                      <a:schemeClr val="accent3">
                        <a:lumMod val="50000"/>
                      </a:schemeClr>
                    </a:solidFill>
                  </a:rPr>
                  <a:t>Quadrupoles</a:t>
                </a:r>
                <a:endParaRPr lang="de-DE" sz="1200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2C38336-D7B8-4AEE-964C-B56A6B8C7A68}"/>
                </a:ext>
              </a:extLst>
            </p:cNvPr>
            <p:cNvGrpSpPr/>
            <p:nvPr/>
          </p:nvGrpSpPr>
          <p:grpSpPr>
            <a:xfrm>
              <a:off x="4343400" y="1462289"/>
              <a:ext cx="2211860" cy="1348873"/>
              <a:chOff x="4343400" y="1462289"/>
              <a:chExt cx="2211860" cy="1348873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4EF916C4-49F3-434D-8B73-327A5D91FE64}"/>
                  </a:ext>
                </a:extLst>
              </p:cNvPr>
              <p:cNvSpPr/>
              <p:nvPr/>
            </p:nvSpPr>
            <p:spPr>
              <a:xfrm>
                <a:off x="4343400" y="1462289"/>
                <a:ext cx="2211860" cy="1348873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C6F14EA-E1F3-40E6-9D94-9EC4B0A35830}"/>
                  </a:ext>
                </a:extLst>
              </p:cNvPr>
              <p:cNvSpPr txBox="1"/>
              <p:nvPr/>
            </p:nvSpPr>
            <p:spPr>
              <a:xfrm>
                <a:off x="4343400" y="1462289"/>
                <a:ext cx="1499128" cy="46166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Tunes:</a:t>
                </a:r>
                <a:br>
                  <a:rPr lang="en-US" sz="1200" i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Scalar to Functions</a:t>
                </a:r>
                <a:endParaRPr lang="de-DE" sz="12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1ADDD83D-7F77-471E-B73C-F7CD961D6AAC}"/>
                </a:ext>
              </a:extLst>
            </p:cNvPr>
            <p:cNvGrpSpPr/>
            <p:nvPr/>
          </p:nvGrpSpPr>
          <p:grpSpPr>
            <a:xfrm>
              <a:off x="5480220" y="2853232"/>
              <a:ext cx="2001795" cy="2367496"/>
              <a:chOff x="2450404" y="2915580"/>
              <a:chExt cx="2001795" cy="3536556"/>
            </a:xfrm>
          </p:grpSpPr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3C87BD40-95BA-47E4-A9BD-0264C4916A02}"/>
                  </a:ext>
                </a:extLst>
              </p:cNvPr>
              <p:cNvSpPr/>
              <p:nvPr/>
            </p:nvSpPr>
            <p:spPr>
              <a:xfrm>
                <a:off x="2450404" y="2915580"/>
                <a:ext cx="2001795" cy="3536556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2E61A026-E440-4986-8CE3-5FD469E2EEF1}"/>
                  </a:ext>
                </a:extLst>
              </p:cNvPr>
              <p:cNvSpPr txBox="1"/>
              <p:nvPr/>
            </p:nvSpPr>
            <p:spPr>
              <a:xfrm>
                <a:off x="3409224" y="4406859"/>
                <a:ext cx="798617" cy="4137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Bumpers</a:t>
                </a:r>
                <a:endParaRPr lang="de-DE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BB74970A-2655-4B1C-B66C-1FEF1E9C45E1}"/>
              </a:ext>
            </a:extLst>
          </p:cNvPr>
          <p:cNvSpPr txBox="1"/>
          <p:nvPr/>
        </p:nvSpPr>
        <p:spPr>
          <a:xfrm>
            <a:off x="2318385" y="3274814"/>
            <a:ext cx="463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3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96FE758E-0040-4A6E-80ED-641ECD77B19E}"/>
              </a:ext>
            </a:extLst>
          </p:cNvPr>
          <p:cNvGrpSpPr/>
          <p:nvPr/>
        </p:nvGrpSpPr>
        <p:grpSpPr>
          <a:xfrm>
            <a:off x="5458853" y="3722104"/>
            <a:ext cx="1872058" cy="970006"/>
            <a:chOff x="5454092" y="3726208"/>
            <a:chExt cx="1872058" cy="970006"/>
          </a:xfrm>
        </p:grpSpPr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20E0597F-A292-431A-92FF-AF1D77DBBE33}"/>
                </a:ext>
              </a:extLst>
            </p:cNvPr>
            <p:cNvSpPr/>
            <p:nvPr/>
          </p:nvSpPr>
          <p:spPr>
            <a:xfrm>
              <a:off x="5454092" y="3726208"/>
              <a:ext cx="64800" cy="970006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8C92B5D6-7363-40ED-81DA-66E7D8126D34}"/>
                </a:ext>
              </a:extLst>
            </p:cNvPr>
            <p:cNvSpPr/>
            <p:nvPr/>
          </p:nvSpPr>
          <p:spPr>
            <a:xfrm>
              <a:off x="5520348" y="3726208"/>
              <a:ext cx="64800" cy="97000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169252FD-42A8-44FA-80D1-189490E9D2EA}"/>
                </a:ext>
              </a:extLst>
            </p:cNvPr>
            <p:cNvSpPr/>
            <p:nvPr/>
          </p:nvSpPr>
          <p:spPr>
            <a:xfrm>
              <a:off x="5585063" y="3726208"/>
              <a:ext cx="1350000" cy="970006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A03C7D84-9CB7-406C-98FF-BAEB8418005C}"/>
                </a:ext>
              </a:extLst>
            </p:cNvPr>
            <p:cNvSpPr/>
            <p:nvPr/>
          </p:nvSpPr>
          <p:spPr>
            <a:xfrm>
              <a:off x="6931818" y="3726208"/>
              <a:ext cx="163875" cy="97000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8FB729D5-DDB3-4515-AA31-69C5AA910D5F}"/>
                </a:ext>
              </a:extLst>
            </p:cNvPr>
            <p:cNvSpPr/>
            <p:nvPr/>
          </p:nvSpPr>
          <p:spPr>
            <a:xfrm>
              <a:off x="7095694" y="3726208"/>
              <a:ext cx="64800" cy="970006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89108E20-9AD1-4B58-952A-897ED0DA7823}"/>
                </a:ext>
              </a:extLst>
            </p:cNvPr>
            <p:cNvSpPr/>
            <p:nvPr/>
          </p:nvSpPr>
          <p:spPr>
            <a:xfrm>
              <a:off x="7160550" y="3726208"/>
              <a:ext cx="165600" cy="97000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E610051-3132-4BBF-92FC-2F2DD103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Trim: Scalar to Functions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B774E8-0677-44C9-94AA-796A81254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42BE75-98ED-4891-B474-EFFA63910A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31.10.2025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901CF1-80A0-4A35-B175-BF31B18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OP School '25 / Data Supply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11D34AA-BCC4-4790-B382-603A81EB1A9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Scalar input must be converted to function</a:t>
            </a:r>
          </a:p>
          <a:p>
            <a:pPr lvl="1"/>
            <a:r>
              <a:rPr lang="en-US" dirty="0"/>
              <a:t>Tune function required when there is beam</a:t>
            </a:r>
          </a:p>
          <a:p>
            <a:pPr lvl="1"/>
            <a:r>
              <a:rPr lang="en-US" dirty="0"/>
              <a:t>Tunes constant during ramp </a:t>
            </a:r>
            <a:r>
              <a:rPr lang="en-US" dirty="0">
                <a:sym typeface="Wingdings" panose="05000000000000000000" pitchFamily="2" charset="2"/>
              </a:rPr>
              <a:t> change in PRE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E28758-E422-412A-A2B5-AD6D8850D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5669" y="2727338"/>
            <a:ext cx="2570541" cy="3572125"/>
          </a:xfrm>
          <a:prstGeom prst="rect">
            <a:avLst/>
          </a:prstGeom>
        </p:spPr>
      </p:pic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66FE1457-FF34-4673-8618-7FAA4BC1F73C}"/>
              </a:ext>
            </a:extLst>
          </p:cNvPr>
          <p:cNvGrpSpPr/>
          <p:nvPr/>
        </p:nvGrpSpPr>
        <p:grpSpPr>
          <a:xfrm>
            <a:off x="5113722" y="2642201"/>
            <a:ext cx="3808331" cy="108000"/>
            <a:chOff x="5113722" y="2642201"/>
            <a:chExt cx="3808331" cy="108000"/>
          </a:xfrm>
        </p:grpSpPr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3D738441-46B5-4B67-B444-BD1A02A55BEF}"/>
                </a:ext>
              </a:extLst>
            </p:cNvPr>
            <p:cNvSpPr txBox="1"/>
            <p:nvPr/>
          </p:nvSpPr>
          <p:spPr>
            <a:xfrm>
              <a:off x="5592405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75000"/>
                    </a:schemeClr>
                  </a:solidFill>
                </a:rPr>
                <a:t>INJ</a:t>
              </a:r>
              <a:endParaRPr lang="de-DE" sz="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3" name="Textfeld 182">
              <a:extLst>
                <a:ext uri="{FF2B5EF4-FFF2-40B4-BE49-F238E27FC236}">
                  <a16:creationId xmlns:a16="http://schemas.microsoft.com/office/drawing/2014/main" id="{6645A114-3433-48A1-A6A5-8BCF50129F41}"/>
                </a:ext>
              </a:extLst>
            </p:cNvPr>
            <p:cNvSpPr txBox="1"/>
            <p:nvPr/>
          </p:nvSpPr>
          <p:spPr>
            <a:xfrm>
              <a:off x="6546289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75000"/>
                    </a:schemeClr>
                  </a:solidFill>
                </a:rPr>
                <a:t>RAMP</a:t>
              </a:r>
              <a:endParaRPr lang="de-DE" sz="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4" name="Textfeld 183">
              <a:extLst>
                <a:ext uri="{FF2B5EF4-FFF2-40B4-BE49-F238E27FC236}">
                  <a16:creationId xmlns:a16="http://schemas.microsoft.com/office/drawing/2014/main" id="{0FAD4030-581F-4052-8242-7A7316C43F72}"/>
                </a:ext>
              </a:extLst>
            </p:cNvPr>
            <p:cNvSpPr txBox="1"/>
            <p:nvPr/>
          </p:nvSpPr>
          <p:spPr>
            <a:xfrm>
              <a:off x="7023231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75000"/>
                    </a:schemeClr>
                  </a:solidFill>
                </a:rPr>
                <a:t>PRE</a:t>
              </a:r>
              <a:endParaRPr lang="de-DE" sz="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79510A17-8590-4073-9421-C7EA868DD90D}"/>
                </a:ext>
              </a:extLst>
            </p:cNvPr>
            <p:cNvSpPr txBox="1"/>
            <p:nvPr/>
          </p:nvSpPr>
          <p:spPr>
            <a:xfrm>
              <a:off x="6069347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75000"/>
                    </a:schemeClr>
                  </a:solidFill>
                </a:rPr>
                <a:t>BUN</a:t>
              </a:r>
              <a:endParaRPr lang="de-DE" sz="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6" name="Textfeld 185">
              <a:extLst>
                <a:ext uri="{FF2B5EF4-FFF2-40B4-BE49-F238E27FC236}">
                  <a16:creationId xmlns:a16="http://schemas.microsoft.com/office/drawing/2014/main" id="{3F6D81E4-CD79-42C9-B686-5B89F07AA9B3}"/>
                </a:ext>
              </a:extLst>
            </p:cNvPr>
            <p:cNvSpPr txBox="1"/>
            <p:nvPr/>
          </p:nvSpPr>
          <p:spPr>
            <a:xfrm>
              <a:off x="7500173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75000"/>
                    </a:schemeClr>
                  </a:solidFill>
                </a:rPr>
                <a:t>EXT</a:t>
              </a:r>
              <a:endParaRPr lang="de-DE" sz="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7" name="Textfeld 186">
              <a:extLst>
                <a:ext uri="{FF2B5EF4-FFF2-40B4-BE49-F238E27FC236}">
                  <a16:creationId xmlns:a16="http://schemas.microsoft.com/office/drawing/2014/main" id="{D8F782CB-FD6E-44D2-AFDA-00F37DB8587B}"/>
                </a:ext>
              </a:extLst>
            </p:cNvPr>
            <p:cNvSpPr txBox="1"/>
            <p:nvPr/>
          </p:nvSpPr>
          <p:spPr>
            <a:xfrm>
              <a:off x="7977113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3">
                      <a:lumMod val="75000"/>
                    </a:schemeClr>
                  </a:solidFill>
                </a:rPr>
                <a:t>POST</a:t>
              </a:r>
              <a:endParaRPr lang="de-DE" sz="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8" name="Textfeld 187">
              <a:extLst>
                <a:ext uri="{FF2B5EF4-FFF2-40B4-BE49-F238E27FC236}">
                  <a16:creationId xmlns:a16="http://schemas.microsoft.com/office/drawing/2014/main" id="{0AE56C69-911B-4B51-9BF7-4ED5D3818CDF}"/>
                </a:ext>
              </a:extLst>
            </p:cNvPr>
            <p:cNvSpPr txBox="1"/>
            <p:nvPr/>
          </p:nvSpPr>
          <p:spPr>
            <a:xfrm>
              <a:off x="5113722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INIT</a:t>
              </a:r>
              <a:endParaRPr lang="de-DE" sz="800" dirty="0">
                <a:solidFill>
                  <a:schemeClr val="accent2"/>
                </a:solidFill>
              </a:endParaRPr>
            </a:p>
          </p:txBody>
        </p:sp>
        <p:sp>
          <p:nvSpPr>
            <p:cNvPr id="189" name="Textfeld 188">
              <a:extLst>
                <a:ext uri="{FF2B5EF4-FFF2-40B4-BE49-F238E27FC236}">
                  <a16:creationId xmlns:a16="http://schemas.microsoft.com/office/drawing/2014/main" id="{D350727A-C97B-47BC-B128-CE876A27D7C5}"/>
                </a:ext>
              </a:extLst>
            </p:cNvPr>
            <p:cNvSpPr txBox="1"/>
            <p:nvPr/>
          </p:nvSpPr>
          <p:spPr>
            <a:xfrm>
              <a:off x="8454053" y="2642201"/>
              <a:ext cx="468000" cy="108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RESET</a:t>
              </a:r>
              <a:endParaRPr lang="de-DE" sz="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C130338-8040-4A6B-8E98-22143023C6D9}"/>
              </a:ext>
            </a:extLst>
          </p:cNvPr>
          <p:cNvGrpSpPr/>
          <p:nvPr/>
        </p:nvGrpSpPr>
        <p:grpSpPr>
          <a:xfrm>
            <a:off x="3877285" y="1630906"/>
            <a:ext cx="5094319" cy="4903338"/>
            <a:chOff x="3877285" y="1630906"/>
            <a:chExt cx="5094319" cy="4903338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53F41DB-B8DE-4D0E-9DF7-4D67E0FCA807}"/>
                </a:ext>
              </a:extLst>
            </p:cNvPr>
            <p:cNvGrpSpPr/>
            <p:nvPr/>
          </p:nvGrpSpPr>
          <p:grpSpPr>
            <a:xfrm>
              <a:off x="4760184" y="1630906"/>
              <a:ext cx="3328522" cy="553459"/>
              <a:chOff x="4940350" y="1630906"/>
              <a:chExt cx="3328522" cy="553459"/>
            </a:xfrm>
          </p:grpSpPr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C84F5DAE-AAC8-45D9-8CDA-3CB46B59079A}"/>
                  </a:ext>
                </a:extLst>
              </p:cNvPr>
              <p:cNvGrpSpPr/>
              <p:nvPr/>
            </p:nvGrpSpPr>
            <p:grpSpPr>
              <a:xfrm>
                <a:off x="4940350" y="1893042"/>
                <a:ext cx="3328522" cy="291323"/>
                <a:chOff x="5060092" y="2382175"/>
                <a:chExt cx="3328522" cy="291323"/>
              </a:xfrm>
            </p:grpSpPr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5CB64788-F91B-4473-AF5B-22E4AFE60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60092" y="2382175"/>
                  <a:ext cx="3328522" cy="291323"/>
                </a:xfrm>
                <a:prstGeom prst="rect">
                  <a:avLst/>
                </a:prstGeom>
              </p:spPr>
            </p:pic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95663287-2AD5-4176-8951-C6CEA5362302}"/>
                    </a:ext>
                  </a:extLst>
                </p:cNvPr>
                <p:cNvSpPr/>
                <p:nvPr/>
              </p:nvSpPr>
              <p:spPr>
                <a:xfrm>
                  <a:off x="6166022" y="2514600"/>
                  <a:ext cx="1118286" cy="158898"/>
                </a:xfrm>
                <a:prstGeom prst="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1DC68EC7-3EB6-4C8F-9985-3D87F28A5F73}"/>
                  </a:ext>
                </a:extLst>
              </p:cNvPr>
              <p:cNvSpPr txBox="1"/>
              <p:nvPr/>
            </p:nvSpPr>
            <p:spPr>
              <a:xfrm>
                <a:off x="5500783" y="1630906"/>
                <a:ext cx="2207656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i="1" dirty="0"/>
                  <a:t>Input value for QH at injection</a:t>
                </a:r>
                <a:endParaRPr lang="de-DE" sz="1200" i="1" dirty="0"/>
              </a:p>
            </p:txBody>
          </p: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9C1DBCA9-0582-4848-80F8-E9E355A331E5}"/>
                </a:ext>
              </a:extLst>
            </p:cNvPr>
            <p:cNvGrpSpPr/>
            <p:nvPr/>
          </p:nvGrpSpPr>
          <p:grpSpPr>
            <a:xfrm>
              <a:off x="3877285" y="2387215"/>
              <a:ext cx="5094319" cy="721900"/>
              <a:chOff x="3877285" y="2387215"/>
              <a:chExt cx="5094319" cy="721900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76F9E356-7A15-4EB6-9735-3F50CE9FCE6B}"/>
                  </a:ext>
                </a:extLst>
              </p:cNvPr>
              <p:cNvGrpSpPr/>
              <p:nvPr/>
            </p:nvGrpSpPr>
            <p:grpSpPr>
              <a:xfrm>
                <a:off x="3877285" y="2387215"/>
                <a:ext cx="5094317" cy="721900"/>
                <a:chOff x="3877285" y="2387215"/>
                <a:chExt cx="5094317" cy="721900"/>
              </a:xfrm>
            </p:grpSpPr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DDA95547-126C-4A95-8E52-12EE9F537103}"/>
                    </a:ext>
                  </a:extLst>
                </p:cNvPr>
                <p:cNvSpPr txBox="1"/>
                <p:nvPr/>
              </p:nvSpPr>
              <p:spPr>
                <a:xfrm>
                  <a:off x="4863409" y="2387215"/>
                  <a:ext cx="3122073" cy="276999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200" i="1" dirty="0"/>
                    <a:t>Values for QH at beam process boundaries</a:t>
                  </a:r>
                  <a:endParaRPr lang="de-DE" sz="1200" i="1" dirty="0"/>
                </a:p>
              </p:txBody>
            </p:sp>
            <p:grpSp>
              <p:nvGrpSpPr>
                <p:cNvPr id="9" name="Gruppieren 8">
                  <a:extLst>
                    <a:ext uri="{FF2B5EF4-FFF2-40B4-BE49-F238E27FC236}">
                      <a16:creationId xmlns:a16="http://schemas.microsoft.com/office/drawing/2014/main" id="{DCEEC232-5515-4390-BA7D-5E4BEF499A36}"/>
                    </a:ext>
                  </a:extLst>
                </p:cNvPr>
                <p:cNvGrpSpPr/>
                <p:nvPr/>
              </p:nvGrpSpPr>
              <p:grpSpPr>
                <a:xfrm>
                  <a:off x="3877285" y="2634489"/>
                  <a:ext cx="5094317" cy="474626"/>
                  <a:chOff x="3877285" y="2634489"/>
                  <a:chExt cx="5094317" cy="474626"/>
                </a:xfrm>
              </p:grpSpPr>
              <p:grpSp>
                <p:nvGrpSpPr>
                  <p:cNvPr id="203" name="Gruppieren 202">
                    <a:extLst>
                      <a:ext uri="{FF2B5EF4-FFF2-40B4-BE49-F238E27FC236}">
                        <a16:creationId xmlns:a16="http://schemas.microsoft.com/office/drawing/2014/main" id="{500BCBEF-A039-431F-802A-58ED30956D79}"/>
                      </a:ext>
                    </a:extLst>
                  </p:cNvPr>
                  <p:cNvGrpSpPr/>
                  <p:nvPr/>
                </p:nvGrpSpPr>
                <p:grpSpPr>
                  <a:xfrm>
                    <a:off x="3877285" y="2634489"/>
                    <a:ext cx="5094317" cy="474626"/>
                    <a:chOff x="3877285" y="2634489"/>
                    <a:chExt cx="5094317" cy="474626"/>
                  </a:xfrm>
                </p:grpSpPr>
                <p:grpSp>
                  <p:nvGrpSpPr>
                    <p:cNvPr id="191" name="Gruppieren 190">
                      <a:extLst>
                        <a:ext uri="{FF2B5EF4-FFF2-40B4-BE49-F238E27FC236}">
                          <a16:creationId xmlns:a16="http://schemas.microsoft.com/office/drawing/2014/main" id="{BC501D4B-3A92-4F2B-B1A7-87079055F3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77285" y="2634489"/>
                      <a:ext cx="5094317" cy="474626"/>
                      <a:chOff x="3824836" y="3321385"/>
                      <a:chExt cx="5094317" cy="474626"/>
                    </a:xfrm>
                  </p:grpSpPr>
                  <p:pic>
                    <p:nvPicPr>
                      <p:cNvPr id="192" name="Grafik 191">
                        <a:extLst>
                          <a:ext uri="{FF2B5EF4-FFF2-40B4-BE49-F238E27FC236}">
                            <a16:creationId xmlns:a16="http://schemas.microsoft.com/office/drawing/2014/main" id="{1B455993-759C-4E80-A4CA-7333A2AFD7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836" y="3321385"/>
                        <a:ext cx="5094317" cy="47462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3" name="Rechteck 192">
                        <a:extLst>
                          <a:ext uri="{FF2B5EF4-FFF2-40B4-BE49-F238E27FC236}">
                            <a16:creationId xmlns:a16="http://schemas.microsoft.com/office/drawing/2014/main" id="{CC0C4387-7090-4FF8-AEBC-BE5D2368B3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11040" y="3437557"/>
                        <a:ext cx="2916000" cy="18000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2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de-DE" dirty="0"/>
                      </a:p>
                    </p:txBody>
                  </p:sp>
                </p:grpSp>
                <p:grpSp>
                  <p:nvGrpSpPr>
                    <p:cNvPr id="194" name="Gruppieren 193">
                      <a:extLst>
                        <a:ext uri="{FF2B5EF4-FFF2-40B4-BE49-F238E27FC236}">
                          <a16:creationId xmlns:a16="http://schemas.microsoft.com/office/drawing/2014/main" id="{26EE989E-C892-4067-8E57-26542BC03A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13720" y="2642201"/>
                      <a:ext cx="3808331" cy="108000"/>
                      <a:chOff x="5113722" y="2642201"/>
                      <a:chExt cx="3808331" cy="108000"/>
                    </a:xfrm>
                  </p:grpSpPr>
                  <p:sp>
                    <p:nvSpPr>
                      <p:cNvPr id="195" name="Textfeld 194">
                        <a:extLst>
                          <a:ext uri="{FF2B5EF4-FFF2-40B4-BE49-F238E27FC236}">
                            <a16:creationId xmlns:a16="http://schemas.microsoft.com/office/drawing/2014/main" id="{D41DE827-4ABF-4E88-8646-6F1BC569F0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92405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a:t>INJ</a:t>
                        </a:r>
                        <a:endParaRPr lang="de-DE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96" name="Textfeld 195">
                        <a:extLst>
                          <a:ext uri="{FF2B5EF4-FFF2-40B4-BE49-F238E27FC236}">
                            <a16:creationId xmlns:a16="http://schemas.microsoft.com/office/drawing/2014/main" id="{2F172226-BB04-4473-A5C7-12435BA19D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46289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a:t>RAMP</a:t>
                        </a:r>
                        <a:endParaRPr lang="de-DE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97" name="Textfeld 196">
                        <a:extLst>
                          <a:ext uri="{FF2B5EF4-FFF2-40B4-BE49-F238E27FC236}">
                            <a16:creationId xmlns:a16="http://schemas.microsoft.com/office/drawing/2014/main" id="{11142442-BEA8-4E56-A90D-4F04087F7B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3231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a:t>PRE</a:t>
                        </a:r>
                        <a:endParaRPr lang="de-DE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98" name="Textfeld 197">
                        <a:extLst>
                          <a:ext uri="{FF2B5EF4-FFF2-40B4-BE49-F238E27FC236}">
                            <a16:creationId xmlns:a16="http://schemas.microsoft.com/office/drawing/2014/main" id="{4AB1E3FE-66E2-468D-AE63-DC534FBA2B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69347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a:t>BUN</a:t>
                        </a:r>
                        <a:endParaRPr lang="de-DE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99" name="Textfeld 198">
                        <a:extLst>
                          <a:ext uri="{FF2B5EF4-FFF2-40B4-BE49-F238E27FC236}">
                            <a16:creationId xmlns:a16="http://schemas.microsoft.com/office/drawing/2014/main" id="{956EAD0C-9A73-4E89-A24E-3432FA49D1A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00173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a:t>EXT</a:t>
                        </a:r>
                        <a:endParaRPr lang="de-DE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0" name="Textfeld 199">
                        <a:extLst>
                          <a:ext uri="{FF2B5EF4-FFF2-40B4-BE49-F238E27FC236}">
                            <a16:creationId xmlns:a16="http://schemas.microsoft.com/office/drawing/2014/main" id="{7C05916C-A53D-4268-B72F-E1D972D3A7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77113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a:t>POST</a:t>
                        </a:r>
                        <a:endParaRPr lang="de-DE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1" name="Textfeld 200">
                        <a:extLst>
                          <a:ext uri="{FF2B5EF4-FFF2-40B4-BE49-F238E27FC236}">
                            <a16:creationId xmlns:a16="http://schemas.microsoft.com/office/drawing/2014/main" id="{56AD1705-97AC-4834-9298-FBB21765635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13722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2"/>
                            </a:solidFill>
                          </a:rPr>
                          <a:t>INIT</a:t>
                        </a:r>
                        <a:endParaRPr lang="de-DE" sz="8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202" name="Textfeld 201">
                        <a:extLst>
                          <a:ext uri="{FF2B5EF4-FFF2-40B4-BE49-F238E27FC236}">
                            <a16:creationId xmlns:a16="http://schemas.microsoft.com/office/drawing/2014/main" id="{478F1864-F131-4357-87B9-06F8B6D0FA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54053" y="2642201"/>
                        <a:ext cx="468000" cy="1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vert="horz" wrap="none" lIns="0" tIns="0" rIns="0" bIns="0" rtlCol="0" anchor="ctr">
                        <a:no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accent2"/>
                            </a:solidFill>
                          </a:rPr>
                          <a:t>RESET</a:t>
                        </a:r>
                        <a:endParaRPr lang="de-DE" sz="8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6" name="Ellipse 5">
                    <a:extLst>
                      <a:ext uri="{FF2B5EF4-FFF2-40B4-BE49-F238E27FC236}">
                        <a16:creationId xmlns:a16="http://schemas.microsoft.com/office/drawing/2014/main" id="{B038F4E0-0716-48CB-8B27-0987DE014D8E}"/>
                      </a:ext>
                    </a:extLst>
                  </p:cNvPr>
                  <p:cNvSpPr/>
                  <p:nvPr/>
                </p:nvSpPr>
                <p:spPr>
                  <a:xfrm>
                    <a:off x="6982668" y="2745872"/>
                    <a:ext cx="504000" cy="180000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212F5F32-F1FE-40AF-BDE1-E42BE8C8D99E}"/>
                  </a:ext>
                </a:extLst>
              </p:cNvPr>
              <p:cNvGrpSpPr/>
              <p:nvPr/>
            </p:nvGrpSpPr>
            <p:grpSpPr>
              <a:xfrm>
                <a:off x="3877287" y="2634489"/>
                <a:ext cx="5094317" cy="474626"/>
                <a:chOff x="3824836" y="3321385"/>
                <a:chExt cx="5094317" cy="474626"/>
              </a:xfrm>
            </p:grpSpPr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06FFE622-94C0-407F-A4C3-6997343563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24836" y="3321385"/>
                  <a:ext cx="5094317" cy="474626"/>
                </a:xfrm>
                <a:prstGeom prst="rect">
                  <a:avLst/>
                </a:prstGeom>
              </p:spPr>
            </p:pic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B171A386-8918-4396-9C30-2BF73BCBF80A}"/>
                    </a:ext>
                  </a:extLst>
                </p:cNvPr>
                <p:cNvSpPr/>
                <p:nvPr/>
              </p:nvSpPr>
              <p:spPr>
                <a:xfrm>
                  <a:off x="5511040" y="3437557"/>
                  <a:ext cx="2916000" cy="180000"/>
                </a:xfrm>
                <a:prstGeom prst="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27B9C5B-B646-497F-A1BC-EDE1C64BE9F6}"/>
                </a:ext>
              </a:extLst>
            </p:cNvPr>
            <p:cNvGrpSpPr/>
            <p:nvPr/>
          </p:nvGrpSpPr>
          <p:grpSpPr>
            <a:xfrm>
              <a:off x="4253841" y="3311965"/>
              <a:ext cx="4341207" cy="1517776"/>
              <a:chOff x="4253841" y="3311965"/>
              <a:chExt cx="4341207" cy="1517776"/>
            </a:xfrm>
          </p:grpSpPr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100D2F19-CA92-45B4-952F-957A0E0FFEC7}"/>
                  </a:ext>
                </a:extLst>
              </p:cNvPr>
              <p:cNvSpPr txBox="1"/>
              <p:nvPr/>
            </p:nvSpPr>
            <p:spPr>
              <a:xfrm>
                <a:off x="4871776" y="3311965"/>
                <a:ext cx="3105337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i="1" dirty="0"/>
                  <a:t>Function for QH from injection to extraction</a:t>
                </a:r>
                <a:endParaRPr lang="de-DE" sz="1200" i="1" dirty="0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5D774AA3-523B-4E7A-80CC-40DF58D136B6}"/>
                  </a:ext>
                </a:extLst>
              </p:cNvPr>
              <p:cNvGrpSpPr/>
              <p:nvPr/>
            </p:nvGrpSpPr>
            <p:grpSpPr>
              <a:xfrm>
                <a:off x="4253841" y="3569741"/>
                <a:ext cx="4341207" cy="1260000"/>
                <a:chOff x="4253841" y="3569741"/>
                <a:chExt cx="4341207" cy="1260000"/>
              </a:xfrm>
            </p:grpSpPr>
            <p:pic>
              <p:nvPicPr>
                <p:cNvPr id="81" name="Grafik 80">
                  <a:extLst>
                    <a:ext uri="{FF2B5EF4-FFF2-40B4-BE49-F238E27FC236}">
                      <a16:creationId xmlns:a16="http://schemas.microsoft.com/office/drawing/2014/main" id="{4FF8D2C3-99B6-4403-8682-7E1F8DE3D0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53841" y="3569741"/>
                  <a:ext cx="4341207" cy="1260000"/>
                </a:xfrm>
                <a:prstGeom prst="rect">
                  <a:avLst/>
                </a:prstGeom>
              </p:spPr>
            </p:pic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073EC290-0F7E-41AA-9546-8F4FE6EF3BEC}"/>
                    </a:ext>
                  </a:extLst>
                </p:cNvPr>
                <p:cNvGrpSpPr/>
                <p:nvPr/>
              </p:nvGrpSpPr>
              <p:grpSpPr>
                <a:xfrm>
                  <a:off x="5453941" y="3712784"/>
                  <a:ext cx="1997672" cy="982426"/>
                  <a:chOff x="5453941" y="3712784"/>
                  <a:chExt cx="1997672" cy="982426"/>
                </a:xfrm>
              </p:grpSpPr>
              <p:grpSp>
                <p:nvGrpSpPr>
                  <p:cNvPr id="45" name="Gruppieren 44">
                    <a:extLst>
                      <a:ext uri="{FF2B5EF4-FFF2-40B4-BE49-F238E27FC236}">
                        <a16:creationId xmlns:a16="http://schemas.microsoft.com/office/drawing/2014/main" id="{5875482E-2F4E-4105-BE7D-FA38E898D5B1}"/>
                      </a:ext>
                    </a:extLst>
                  </p:cNvPr>
                  <p:cNvGrpSpPr/>
                  <p:nvPr/>
                </p:nvGrpSpPr>
                <p:grpSpPr>
                  <a:xfrm>
                    <a:off x="5458854" y="3725204"/>
                    <a:ext cx="1872058" cy="970006"/>
                    <a:chOff x="5454092" y="3726208"/>
                    <a:chExt cx="1872058" cy="970006"/>
                  </a:xfrm>
                </p:grpSpPr>
                <p:sp>
                  <p:nvSpPr>
                    <p:cNvPr id="32" name="Rechteck 31">
                      <a:extLst>
                        <a:ext uri="{FF2B5EF4-FFF2-40B4-BE49-F238E27FC236}">
                          <a16:creationId xmlns:a16="http://schemas.microsoft.com/office/drawing/2014/main" id="{B5939264-E5C5-489F-86EE-6FEF5EBA7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092" y="3726208"/>
                      <a:ext cx="648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3" name="Rechteck 32">
                      <a:extLst>
                        <a:ext uri="{FF2B5EF4-FFF2-40B4-BE49-F238E27FC236}">
                          <a16:creationId xmlns:a16="http://schemas.microsoft.com/office/drawing/2014/main" id="{6875B8D8-6B25-4169-9F7D-A72D8FDBF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0348" y="3726208"/>
                      <a:ext cx="648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4" name="Rechteck 33">
                      <a:extLst>
                        <a:ext uri="{FF2B5EF4-FFF2-40B4-BE49-F238E27FC236}">
                          <a16:creationId xmlns:a16="http://schemas.microsoft.com/office/drawing/2014/main" id="{15840B55-871D-4795-A75A-B294FE4698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5063" y="3726208"/>
                      <a:ext cx="13500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5" name="Rechteck 34">
                      <a:extLst>
                        <a:ext uri="{FF2B5EF4-FFF2-40B4-BE49-F238E27FC236}">
                          <a16:creationId xmlns:a16="http://schemas.microsoft.com/office/drawing/2014/main" id="{9E56AEA7-DCAF-4B05-B981-4D2BAA6FCD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1818" y="3726208"/>
                      <a:ext cx="163875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6" name="Rechteck 35">
                      <a:extLst>
                        <a:ext uri="{FF2B5EF4-FFF2-40B4-BE49-F238E27FC236}">
                          <a16:creationId xmlns:a16="http://schemas.microsoft.com/office/drawing/2014/main" id="{21DD2DFB-C5C6-4B08-B62F-26FDA384C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5694" y="3726208"/>
                      <a:ext cx="648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7" name="Rechteck 36">
                      <a:extLst>
                        <a:ext uri="{FF2B5EF4-FFF2-40B4-BE49-F238E27FC236}">
                          <a16:creationId xmlns:a16="http://schemas.microsoft.com/office/drawing/2014/main" id="{8455D08C-6F59-4822-BBDF-BEE0DC7CF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0550" y="3726208"/>
                      <a:ext cx="1656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19" name="Gruppieren 18">
                    <a:extLst>
                      <a:ext uri="{FF2B5EF4-FFF2-40B4-BE49-F238E27FC236}">
                        <a16:creationId xmlns:a16="http://schemas.microsoft.com/office/drawing/2014/main" id="{2868CA6C-A9E0-40E7-9D76-1CE29E254D28}"/>
                      </a:ext>
                    </a:extLst>
                  </p:cNvPr>
                  <p:cNvGrpSpPr/>
                  <p:nvPr/>
                </p:nvGrpSpPr>
                <p:grpSpPr>
                  <a:xfrm>
                    <a:off x="5453941" y="3712784"/>
                    <a:ext cx="1997672" cy="230664"/>
                    <a:chOff x="5453941" y="3712784"/>
                    <a:chExt cx="1997672" cy="230664"/>
                  </a:xfrm>
                </p:grpSpPr>
                <p:sp>
                  <p:nvSpPr>
                    <p:cNvPr id="102" name="Textfeld 101">
                      <a:extLst>
                        <a:ext uri="{FF2B5EF4-FFF2-40B4-BE49-F238E27FC236}">
                          <a16:creationId xmlns:a16="http://schemas.microsoft.com/office/drawing/2014/main" id="{A191AD4C-4F23-401B-BA9A-D6B10CC6AA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3941" y="3820337"/>
                      <a:ext cx="153888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INJ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4" name="Textfeld 103">
                      <a:extLst>
                        <a:ext uri="{FF2B5EF4-FFF2-40B4-BE49-F238E27FC236}">
                          <a16:creationId xmlns:a16="http://schemas.microsoft.com/office/drawing/2014/main" id="{4A42552F-89CE-4782-9511-EBAA18BCA5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3624" y="3814139"/>
                      <a:ext cx="29655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RAMP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5" name="Textfeld 104">
                      <a:extLst>
                        <a:ext uri="{FF2B5EF4-FFF2-40B4-BE49-F238E27FC236}">
                          <a16:creationId xmlns:a16="http://schemas.microsoft.com/office/drawing/2014/main" id="{B3762730-BBA0-4E86-95CD-EC39CAFBF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7862" y="3719816"/>
                      <a:ext cx="21159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PRE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6" name="Textfeld 105">
                      <a:extLst>
                        <a:ext uri="{FF2B5EF4-FFF2-40B4-BE49-F238E27FC236}">
                          <a16:creationId xmlns:a16="http://schemas.microsoft.com/office/drawing/2014/main" id="{788E29B6-2C6A-4CFA-ADEA-5F6F41A84F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5950" y="3712784"/>
                      <a:ext cx="216405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BUN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7" name="Textfeld 106">
                      <a:extLst>
                        <a:ext uri="{FF2B5EF4-FFF2-40B4-BE49-F238E27FC236}">
                          <a16:creationId xmlns:a16="http://schemas.microsoft.com/office/drawing/2014/main" id="{751CDBE5-FCD7-45D9-8D03-96B94CE0DD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999" y="3820337"/>
                      <a:ext cx="20037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EXT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8" name="Textfeld 107">
                      <a:extLst>
                        <a:ext uri="{FF2B5EF4-FFF2-40B4-BE49-F238E27FC236}">
                          <a16:creationId xmlns:a16="http://schemas.microsoft.com/office/drawing/2014/main" id="{66656700-CA1D-48AE-BA6E-6C6E4045E9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71087" y="3712784"/>
                      <a:ext cx="28052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POST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FEE36DCF-D923-422C-9EA4-45123306C1D8}"/>
                </a:ext>
              </a:extLst>
            </p:cNvPr>
            <p:cNvGrpSpPr/>
            <p:nvPr/>
          </p:nvGrpSpPr>
          <p:grpSpPr>
            <a:xfrm>
              <a:off x="4253842" y="5035692"/>
              <a:ext cx="4341207" cy="1498552"/>
              <a:chOff x="4253842" y="5035692"/>
              <a:chExt cx="4341207" cy="1498552"/>
            </a:xfrm>
          </p:grpSpPr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5EBFCBC2-5614-483A-8439-ED6C01D6F4DC}"/>
                  </a:ext>
                </a:extLst>
              </p:cNvPr>
              <p:cNvSpPr txBox="1"/>
              <p:nvPr/>
            </p:nvSpPr>
            <p:spPr>
              <a:xfrm>
                <a:off x="4433357" y="5035692"/>
                <a:ext cx="3982180" cy="2769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200" i="1" dirty="0"/>
                  <a:t>Function of difference DQH to theory tune (QH = 4.29)</a:t>
                </a:r>
                <a:endParaRPr lang="de-DE" sz="1200" i="1" dirty="0"/>
              </a:p>
            </p:txBody>
          </p: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7FD72888-C25F-4E6F-BA1D-9FDE66BA22AE}"/>
                  </a:ext>
                </a:extLst>
              </p:cNvPr>
              <p:cNvGrpSpPr/>
              <p:nvPr/>
            </p:nvGrpSpPr>
            <p:grpSpPr>
              <a:xfrm>
                <a:off x="4253842" y="5275295"/>
                <a:ext cx="4341207" cy="1258949"/>
                <a:chOff x="4253842" y="5275295"/>
                <a:chExt cx="4341207" cy="1258949"/>
              </a:xfrm>
            </p:grpSpPr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41F77B29-CBFF-4D40-B9D2-618F67104F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/>
              </p:blipFill>
              <p:spPr>
                <a:xfrm>
                  <a:off x="4253842" y="5275295"/>
                  <a:ext cx="4341207" cy="1258949"/>
                </a:xfrm>
                <a:prstGeom prst="rect">
                  <a:avLst/>
                </a:prstGeom>
              </p:spPr>
            </p:pic>
            <p:grpSp>
              <p:nvGrpSpPr>
                <p:cNvPr id="28" name="Gruppieren 27">
                  <a:extLst>
                    <a:ext uri="{FF2B5EF4-FFF2-40B4-BE49-F238E27FC236}">
                      <a16:creationId xmlns:a16="http://schemas.microsoft.com/office/drawing/2014/main" id="{C2002989-C9C7-42DE-B419-B49304B69F98}"/>
                    </a:ext>
                  </a:extLst>
                </p:cNvPr>
                <p:cNvGrpSpPr/>
                <p:nvPr/>
              </p:nvGrpSpPr>
              <p:grpSpPr>
                <a:xfrm>
                  <a:off x="5464629" y="5429316"/>
                  <a:ext cx="1997672" cy="972361"/>
                  <a:chOff x="5464629" y="5429316"/>
                  <a:chExt cx="1997672" cy="972361"/>
                </a:xfrm>
              </p:grpSpPr>
              <p:grpSp>
                <p:nvGrpSpPr>
                  <p:cNvPr id="78" name="Gruppieren 77">
                    <a:extLst>
                      <a:ext uri="{FF2B5EF4-FFF2-40B4-BE49-F238E27FC236}">
                        <a16:creationId xmlns:a16="http://schemas.microsoft.com/office/drawing/2014/main" id="{22C4FDEE-C127-45A0-BA87-183D9A8B9280}"/>
                      </a:ext>
                    </a:extLst>
                  </p:cNvPr>
                  <p:cNvGrpSpPr/>
                  <p:nvPr/>
                </p:nvGrpSpPr>
                <p:grpSpPr>
                  <a:xfrm>
                    <a:off x="5464629" y="5431671"/>
                    <a:ext cx="1872058" cy="970006"/>
                    <a:chOff x="5464629" y="5431671"/>
                    <a:chExt cx="1872058" cy="970006"/>
                  </a:xfrm>
                </p:grpSpPr>
                <p:sp>
                  <p:nvSpPr>
                    <p:cNvPr id="72" name="Rechteck 71">
                      <a:extLst>
                        <a:ext uri="{FF2B5EF4-FFF2-40B4-BE49-F238E27FC236}">
                          <a16:creationId xmlns:a16="http://schemas.microsoft.com/office/drawing/2014/main" id="{5003869D-D290-4A29-8403-8E35A459E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4629" y="5431671"/>
                      <a:ext cx="648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Rechteck 72">
                      <a:extLst>
                        <a:ext uri="{FF2B5EF4-FFF2-40B4-BE49-F238E27FC236}">
                          <a16:creationId xmlns:a16="http://schemas.microsoft.com/office/drawing/2014/main" id="{7B4710DF-01DF-40E1-9799-0E688680CC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0885" y="5431671"/>
                      <a:ext cx="648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4" name="Rechteck 73">
                      <a:extLst>
                        <a:ext uri="{FF2B5EF4-FFF2-40B4-BE49-F238E27FC236}">
                          <a16:creationId xmlns:a16="http://schemas.microsoft.com/office/drawing/2014/main" id="{5ED42AB4-DC2B-49EE-A6F0-DC0813524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5600" y="5431671"/>
                      <a:ext cx="13500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5" name="Rechteck 74">
                      <a:extLst>
                        <a:ext uri="{FF2B5EF4-FFF2-40B4-BE49-F238E27FC236}">
                          <a16:creationId xmlns:a16="http://schemas.microsoft.com/office/drawing/2014/main" id="{4C15D080-E43A-4BEA-B9AA-38FEF7C39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2355" y="5431671"/>
                      <a:ext cx="163875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6" name="Rechteck 75">
                      <a:extLst>
                        <a:ext uri="{FF2B5EF4-FFF2-40B4-BE49-F238E27FC236}">
                          <a16:creationId xmlns:a16="http://schemas.microsoft.com/office/drawing/2014/main" id="{08B83938-0156-4AEE-9A6C-72E24A565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6231" y="5431671"/>
                      <a:ext cx="648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7" name="Rechteck 76">
                      <a:extLst>
                        <a:ext uri="{FF2B5EF4-FFF2-40B4-BE49-F238E27FC236}">
                          <a16:creationId xmlns:a16="http://schemas.microsoft.com/office/drawing/2014/main" id="{DFA6E85D-DAB3-4FBF-800C-4B5384A81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1087" y="5431671"/>
                      <a:ext cx="165600" cy="970006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97" name="Gruppieren 96">
                    <a:extLst>
                      <a:ext uri="{FF2B5EF4-FFF2-40B4-BE49-F238E27FC236}">
                        <a16:creationId xmlns:a16="http://schemas.microsoft.com/office/drawing/2014/main" id="{6422555F-1C26-48AC-BBE9-7A4D4837A31B}"/>
                      </a:ext>
                    </a:extLst>
                  </p:cNvPr>
                  <p:cNvGrpSpPr/>
                  <p:nvPr/>
                </p:nvGrpSpPr>
                <p:grpSpPr>
                  <a:xfrm>
                    <a:off x="5464629" y="5429316"/>
                    <a:ext cx="1997672" cy="230664"/>
                    <a:chOff x="5453941" y="3712784"/>
                    <a:chExt cx="1997672" cy="230664"/>
                  </a:xfrm>
                </p:grpSpPr>
                <p:sp>
                  <p:nvSpPr>
                    <p:cNvPr id="98" name="Textfeld 97">
                      <a:extLst>
                        <a:ext uri="{FF2B5EF4-FFF2-40B4-BE49-F238E27FC236}">
                          <a16:creationId xmlns:a16="http://schemas.microsoft.com/office/drawing/2014/main" id="{4DD1369A-7E0D-4A52-B36B-C73647AF31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3941" y="3820337"/>
                      <a:ext cx="153888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INJ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9" name="Textfeld 98">
                      <a:extLst>
                        <a:ext uri="{FF2B5EF4-FFF2-40B4-BE49-F238E27FC236}">
                          <a16:creationId xmlns:a16="http://schemas.microsoft.com/office/drawing/2014/main" id="{18EE5533-2F12-45BF-B3F9-431BB9D6D6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3624" y="3814139"/>
                      <a:ext cx="29655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RAMP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0" name="Textfeld 99">
                      <a:extLst>
                        <a:ext uri="{FF2B5EF4-FFF2-40B4-BE49-F238E27FC236}">
                          <a16:creationId xmlns:a16="http://schemas.microsoft.com/office/drawing/2014/main" id="{53FA035E-91D4-4501-B147-3A6AE620EB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7862" y="3719816"/>
                      <a:ext cx="21159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PRE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1" name="Textfeld 100">
                      <a:extLst>
                        <a:ext uri="{FF2B5EF4-FFF2-40B4-BE49-F238E27FC236}">
                          <a16:creationId xmlns:a16="http://schemas.microsoft.com/office/drawing/2014/main" id="{2E4291BA-C50F-4552-9FE6-93A5C4853E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5950" y="3712784"/>
                      <a:ext cx="216405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BUN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3" name="Textfeld 102">
                      <a:extLst>
                        <a:ext uri="{FF2B5EF4-FFF2-40B4-BE49-F238E27FC236}">
                          <a16:creationId xmlns:a16="http://schemas.microsoft.com/office/drawing/2014/main" id="{83C77A74-D4DA-4816-A252-07ADBF5084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8999" y="3820337"/>
                      <a:ext cx="20037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EXT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9" name="Textfeld 108">
                      <a:extLst>
                        <a:ext uri="{FF2B5EF4-FFF2-40B4-BE49-F238E27FC236}">
                          <a16:creationId xmlns:a16="http://schemas.microsoft.com/office/drawing/2014/main" id="{2984AE68-90DB-4FF7-BFEC-3814B05AE9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71087" y="3712784"/>
                      <a:ext cx="280526" cy="1231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r>
                        <a:rPr lang="en-US" sz="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POST</a:t>
                      </a:r>
                      <a:endParaRPr lang="de-DE" sz="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941542710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1312</Words>
  <Application>Microsoft Office PowerPoint</Application>
  <PresentationFormat>Bildschirmpräsentation (4:3)</PresentationFormat>
  <Paragraphs>320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Wingdings</vt:lpstr>
      <vt:lpstr>gsi-folienmaster</vt:lpstr>
      <vt:lpstr>Data Supply </vt:lpstr>
      <vt:lpstr>Have you ever asked yourself…</vt:lpstr>
      <vt:lpstr>What is ‘Data Supply’?</vt:lpstr>
      <vt:lpstr>Machine modeling using LSA</vt:lpstr>
      <vt:lpstr>LSA in a nutshell</vt:lpstr>
      <vt:lpstr>SIS18 Cycle</vt:lpstr>
      <vt:lpstr>Hierarchy and Trim: An Example</vt:lpstr>
      <vt:lpstr>Tune Trim: Hierarchy</vt:lpstr>
      <vt:lpstr>Tune Trim: Scalar to Functions</vt:lpstr>
      <vt:lpstr>Tune Trim: Quadrupole Strengths</vt:lpstr>
      <vt:lpstr>Tune Trim: Strength to Current</vt:lpstr>
      <vt:lpstr>Tune Trim: Current to Voltage</vt:lpstr>
      <vt:lpstr>Tune Trim: Set Values</vt:lpstr>
      <vt:lpstr>Model: Interface to Machine</vt:lpstr>
      <vt:lpstr>Thank you for your attention!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from SIS18</dc:title>
  <dc:creator>Ondreka, David Dr.</dc:creator>
  <cp:lastModifiedBy>Ondreka, David Dr.</cp:lastModifiedBy>
  <cp:revision>1369</cp:revision>
  <cp:lastPrinted>2024-07-08T13:46:04Z</cp:lastPrinted>
  <dcterms:created xsi:type="dcterms:W3CDTF">2016-02-22T15:04:17Z</dcterms:created>
  <dcterms:modified xsi:type="dcterms:W3CDTF">2025-10-30T17:25:33Z</dcterms:modified>
</cp:coreProperties>
</file>