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ether, Hanno" initials="HH" lastIdx="1" clrIdx="0">
    <p:extLst>
      <p:ext uri="{19B8F6BF-5375-455C-9EA6-DF929625EA0E}">
        <p15:presenceInfo xmlns:p15="http://schemas.microsoft.com/office/powerpoint/2012/main" userId="S-1-5-21-839522115-515967899-725345543-29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F2DCDB"/>
    <a:srgbClr val="333333"/>
    <a:srgbClr val="666666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193" d="100"/>
          <a:sy n="193" d="100"/>
        </p:scale>
        <p:origin x="138" y="5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29.10.2025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148396" y="4920459"/>
            <a:ext cx="4865290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07581" y="4920459"/>
            <a:ext cx="480821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Control System Design &amp; Architecture Changes II: Scheduling | P. Gerhard, H. Hüther | Operator School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349623" y="4920459"/>
            <a:ext cx="481210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Control System Design &amp; Architecture Changes II: Scheduling | P. Gerhard, H. Hüther | Operator School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346664" y="4920458"/>
            <a:ext cx="4803136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Control System Design &amp; Architecture Changes II: Scheduling </a:t>
            </a:r>
            <a:r>
              <a:rPr lang="de-DE" dirty="0"/>
              <a:t>| P. Gerhard, H. Hüther | Operator School 2025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32394" y="2610732"/>
            <a:ext cx="5296034" cy="584900"/>
          </a:xfrm>
        </p:spPr>
        <p:txBody>
          <a:bodyPr/>
          <a:lstStyle/>
          <a:p>
            <a:r>
              <a:rPr lang="en-US" b="1" dirty="0"/>
              <a:t>Potiboard</a:t>
            </a:r>
            <a:br>
              <a:rPr lang="en-US" b="1" dirty="0"/>
            </a:br>
            <a:r>
              <a:rPr lang="en-US" b="1" dirty="0"/>
              <a:t>App und Hardware</a:t>
            </a:r>
            <a:br>
              <a:rPr lang="en-US" b="1" dirty="0"/>
            </a:br>
            <a:r>
              <a:rPr lang="en-US" b="1" dirty="0"/>
              <a:t>Features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195631"/>
            <a:ext cx="4303060" cy="531851"/>
          </a:xfrm>
        </p:spPr>
        <p:txBody>
          <a:bodyPr>
            <a:noAutofit/>
          </a:bodyPr>
          <a:lstStyle/>
          <a:p>
            <a:r>
              <a:rPr lang="de-DE" dirty="0"/>
              <a:t>Arthur </a:t>
            </a:r>
            <a:r>
              <a:rPr lang="de-DE" dirty="0" err="1"/>
              <a:t>Halama</a:t>
            </a:r>
            <a:r>
              <a:rPr lang="de-DE" dirty="0"/>
              <a:t>/OPE, Jutta Fitzek/ACO</a:t>
            </a:r>
          </a:p>
          <a:p>
            <a:r>
              <a:rPr lang="de-DE" dirty="0"/>
              <a:t>Operator School 2025</a:t>
            </a:r>
            <a:br>
              <a:rPr lang="de-DE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A9634E-875B-453F-AB32-B553D320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088015"/>
            <a:ext cx="4056657" cy="3677689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8 Buttons analog zur Hardware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4CFA23-F2F3-4E32-A6F9-35C8902A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C4050-8890-4A8C-BACF-AD2CA6C709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114380-3986-4F88-B1BA-7722E9B4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03D21B4B-4E3F-4900-BD20-81797316F2FE}"/>
              </a:ext>
            </a:extLst>
          </p:cNvPr>
          <p:cNvSpPr txBox="1">
            <a:spLocks/>
          </p:cNvSpPr>
          <p:nvPr/>
        </p:nvSpPr>
        <p:spPr>
          <a:xfrm>
            <a:off x="317634" y="130629"/>
            <a:ext cx="6071291" cy="70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Features      zur Strahlzeit ´26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FFB4B7-22E3-4A37-8598-2CF09CA5AF92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A145E00-911E-4CB1-B0CA-D617B87C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0" y="986067"/>
            <a:ext cx="4700520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E7E1F53-E66C-441C-96E1-0DD2F35CA730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56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44EC28-3AC4-4A14-BC99-5F399D33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824350" cy="3677689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Anzeige von Vergleichswerten</a:t>
            </a:r>
          </a:p>
          <a:p>
            <a:pPr lvl="1"/>
            <a:r>
              <a:rPr lang="de-DE" dirty="0"/>
              <a:t>Referenz (bereits vorhanden)</a:t>
            </a:r>
          </a:p>
          <a:p>
            <a:pPr lvl="1"/>
            <a:r>
              <a:rPr lang="de-DE" dirty="0"/>
              <a:t>Theorie</a:t>
            </a:r>
          </a:p>
          <a:p>
            <a:pPr lvl="1"/>
            <a:r>
              <a:rPr lang="de-DE" dirty="0"/>
              <a:t>weitere Parameter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FA2B3F-CDB2-4914-9F83-B2999596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54171-59CB-4488-AE96-934B64428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74EB4-BC09-44A3-9A58-12EE22B61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0BAB98E-EA9D-44BD-8756-ADB5E627B467}"/>
              </a:ext>
            </a:extLst>
          </p:cNvPr>
          <p:cNvSpPr txBox="1">
            <a:spLocks/>
          </p:cNvSpPr>
          <p:nvPr/>
        </p:nvSpPr>
        <p:spPr>
          <a:xfrm>
            <a:off x="317634" y="130629"/>
            <a:ext cx="6071291" cy="70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Features      zur Strahlzeit ´26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E7F3C3-4325-4C5F-AE15-5BCAAAC7D877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F92F9A-C239-4E78-B7BC-64E115D1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02" y="986669"/>
            <a:ext cx="4699898" cy="36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B6A7131-5519-42F5-A3D6-64A314E6FF65}"/>
              </a:ext>
            </a:extLst>
          </p:cNvPr>
          <p:cNvCxnSpPr/>
          <p:nvPr/>
        </p:nvCxnSpPr>
        <p:spPr>
          <a:xfrm>
            <a:off x="3978876" y="4146928"/>
            <a:ext cx="126533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0F916F1-4F8A-465E-B67C-B9397549AF5C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159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3FE787-4BE8-43D3-B181-7533B187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125846" cy="3677689"/>
          </a:xfrm>
        </p:spPr>
        <p:txBody>
          <a:bodyPr/>
          <a:lstStyle/>
          <a:p>
            <a:r>
              <a:rPr lang="de-DE" dirty="0"/>
              <a:t>Referenzen können auch „teilweise“ wiederhergestellt werden</a:t>
            </a:r>
          </a:p>
          <a:p>
            <a:endParaRPr lang="de-DE" dirty="0"/>
          </a:p>
          <a:p>
            <a:pPr lvl="1"/>
            <a:r>
              <a:rPr lang="de-DE" dirty="0"/>
              <a:t>Auswahl von-bis beim Wiederherstellen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0FCF4C-59A4-4B32-9C51-1E44B9EE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175877-B0ED-42C5-B770-05A26E9EE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509D0C-7A7B-4B32-9B6A-A777E5DF5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92F5DBC-5672-40D3-BF0C-351DF161D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Bereits vorhandenes extra Feature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A568172-208F-42D0-91F0-823BAA90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81" y="980691"/>
            <a:ext cx="4700519" cy="36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27BA78A-0ABD-4362-BF4E-97B1D0570BEE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81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02EE301-D47A-46C9-95E1-1E96F5B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709094" cy="3677689"/>
          </a:xfrm>
        </p:spPr>
        <p:txBody>
          <a:bodyPr/>
          <a:lstStyle/>
          <a:p>
            <a:r>
              <a:rPr lang="de-DE" dirty="0"/>
              <a:t>Volles Gehäuse</a:t>
            </a:r>
          </a:p>
          <a:p>
            <a:r>
              <a:rPr lang="de-DE" dirty="0"/>
              <a:t>Displays</a:t>
            </a:r>
          </a:p>
          <a:p>
            <a:pPr lvl="1"/>
            <a:r>
              <a:rPr lang="de-DE" dirty="0"/>
              <a:t>Nomenklatur, Indikatoren, Setzwerte und mehr</a:t>
            </a:r>
          </a:p>
          <a:p>
            <a:pPr lvl="1"/>
            <a:r>
              <a:rPr lang="de-DE" dirty="0"/>
              <a:t>Sättigungsanzeige als Balken</a:t>
            </a:r>
          </a:p>
          <a:p>
            <a:endParaRPr lang="de-DE" dirty="0"/>
          </a:p>
          <a:p>
            <a:r>
              <a:rPr lang="de-DE" dirty="0"/>
              <a:t>- Für die Anzeige wird Zweiwegekommunikation über MIDI implementiert (bisher nur vom Gerät zum Rechner)</a:t>
            </a:r>
          </a:p>
          <a:p>
            <a:endParaRPr lang="de-DE" dirty="0"/>
          </a:p>
          <a:p>
            <a:r>
              <a:rPr lang="de-DE" dirty="0"/>
              <a:t>- (Ziel: Anzeige bei 10-20Hz für 6-10 Parameter)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FF41CA-8DE4-41EF-8B00-6156C70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F83E4-CCCE-445C-BC98-7EA7431F94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85121C-2006-41B6-A653-17A1F97EE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9C7E6F-8D71-4261-9BE8-2E4FA33A1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Hardware Neuerungen zur Strahlzeit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A304D1B-9109-479B-BD48-E493177D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29" y="1406798"/>
            <a:ext cx="3937650" cy="25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9078C60-5340-4717-AC27-F00AEFA0496B}"/>
              </a:ext>
            </a:extLst>
          </p:cNvPr>
          <p:cNvSpPr txBox="1"/>
          <p:nvPr/>
        </p:nvSpPr>
        <p:spPr>
          <a:xfrm>
            <a:off x="6618279" y="3895222"/>
            <a:ext cx="3637829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eigenes Design, nur als Konzept </a:t>
            </a:r>
            <a:endParaRPr lang="de-DE" sz="1400" dirty="0">
              <a:effectLst/>
            </a:endParaRPr>
          </a:p>
          <a:p>
            <a:r>
              <a:rPr lang="de-DE" sz="1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nicht das tatsächliche Model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4656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4900A9-E922-402D-8FFE-1E65FE87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400" dirty="0"/>
              <a:t>Danke und viel Spaß beim Kurbeln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40FC5B-8259-40F3-B9D3-F4F58E2D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C35B95-B69D-4486-91C6-EDBE00F44B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F554F4-00F3-4BF5-8C8F-19EEE4D8B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7A7484-70A1-41D3-AA7F-EAD39460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16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22ED51-C25C-4A57-A2D1-B88404AE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33180"/>
            <a:ext cx="8420176" cy="4009839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Einige Fragen haben eindeutige Schwerpunkte geliefert</a:t>
            </a:r>
          </a:p>
          <a:p>
            <a:pPr lvl="1"/>
            <a:r>
              <a:rPr lang="de-DE" dirty="0"/>
              <a:t>-&gt; Gut: Fragen ging in die richtige Richtung</a:t>
            </a:r>
          </a:p>
          <a:p>
            <a:r>
              <a:rPr lang="de-DE" dirty="0"/>
              <a:t>Einige Fragen hatten durchmischte Ergebnisse</a:t>
            </a:r>
          </a:p>
          <a:p>
            <a:pPr lvl="1"/>
            <a:r>
              <a:rPr lang="de-DE" dirty="0"/>
              <a:t>-&gt;auch Gut: Wichtige Diskussionspunkte mit Kompromisslösung (wenn möglich)</a:t>
            </a:r>
          </a:p>
          <a:p>
            <a:r>
              <a:rPr lang="de-DE" dirty="0"/>
              <a:t>bei widersprüchlichen Anforderungen -&gt;Mehrheitsprinzip</a:t>
            </a:r>
          </a:p>
          <a:p>
            <a:r>
              <a:rPr lang="de-DE" dirty="0"/>
              <a:t>14 Teilnehmer der Umfrage</a:t>
            </a:r>
          </a:p>
          <a:p>
            <a:r>
              <a:rPr lang="de-DE" u="sng" dirty="0"/>
              <a:t>Danke!</a:t>
            </a:r>
          </a:p>
          <a:p>
            <a:r>
              <a:rPr lang="de-DE" dirty="0"/>
              <a:t>Wir bleiben offen für Vorschläge, Ideen und Kritik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3C9252-EAB5-419D-8E06-EAF0A6F5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8ECBDA-BAC8-48F0-9E84-F92A6BC3D0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8E4A1-7C5F-4F30-9FE3-01DFFB824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BAE30-4B72-4F38-B05F-8558E4FB1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Rückblick</a:t>
            </a:r>
            <a:r>
              <a:rPr lang="en-GB" dirty="0"/>
              <a:t>: </a:t>
            </a:r>
            <a:r>
              <a:rPr lang="en-GB" dirty="0" err="1"/>
              <a:t>Umfrage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98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428B2D-22E8-4B6E-B3E6-9856BF1B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Tasten liegen links neben den Drehgebern</a:t>
            </a:r>
          </a:p>
          <a:p>
            <a:r>
              <a:rPr lang="de-DE" dirty="0"/>
              <a:t>Die Tasten im Prototyp wurden gemischt aufgenommen</a:t>
            </a:r>
          </a:p>
          <a:p>
            <a:pPr lvl="1"/>
            <a:r>
              <a:rPr lang="de-DE" dirty="0"/>
              <a:t>bisher diskutiert wurden eckige, robuste Tasten mit Beleuchtung und Label</a:t>
            </a:r>
          </a:p>
          <a:p>
            <a:r>
              <a:rPr lang="de-DE" dirty="0"/>
              <a:t>Anzahl von 6 Tasten erscheint ausreichend</a:t>
            </a:r>
          </a:p>
          <a:p>
            <a:pPr lvl="1"/>
            <a:r>
              <a:rPr lang="de-DE" dirty="0"/>
              <a:t>+2 Reserve</a:t>
            </a:r>
          </a:p>
          <a:p>
            <a:r>
              <a:rPr lang="de-DE" dirty="0"/>
              <a:t>Navigationsleiste a la Device Control</a:t>
            </a:r>
          </a:p>
          <a:p>
            <a:pPr lvl="1"/>
            <a:r>
              <a:rPr lang="de-DE" dirty="0"/>
              <a:t>+ soll nicht nur steuerbare Geräte zeigen sondern auch SD, </a:t>
            </a:r>
            <a:r>
              <a:rPr lang="de-DE" dirty="0" err="1"/>
              <a:t>Vac</a:t>
            </a:r>
            <a:r>
              <a:rPr lang="de-DE" dirty="0"/>
              <a:t>, RF usw.</a:t>
            </a:r>
          </a:p>
          <a:p>
            <a:pPr lvl="1"/>
            <a:r>
              <a:rPr lang="de-DE" dirty="0"/>
              <a:t>filterbar</a:t>
            </a:r>
          </a:p>
          <a:p>
            <a:r>
              <a:rPr lang="de-DE" dirty="0"/>
              <a:t>Wunsch nach mehr als nur Physikparametern (in </a:t>
            </a:r>
            <a:r>
              <a:rPr lang="de-DE" dirty="0" err="1"/>
              <a:t>mrad</a:t>
            </a:r>
            <a:r>
              <a:rPr lang="de-DE" dirty="0"/>
              <a:t> und 1/m)</a:t>
            </a:r>
          </a:p>
          <a:p>
            <a:pPr lvl="1"/>
            <a:r>
              <a:rPr lang="de-DE" dirty="0"/>
              <a:t>Magnetsättigung in %, Soll-Ströme und integrierte Felder</a:t>
            </a:r>
          </a:p>
          <a:p>
            <a:r>
              <a:rPr lang="de-DE" dirty="0"/>
              <a:t>Anzeige der Parameter in der App UND dem Hardwaregerät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5EDB68-457C-42A5-8580-01835C42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A0C575-C655-47A7-A20D-7C37F5AF7C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40119-704C-4DA2-B4F2-1EF61BDD1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5B56D7-B3B4-47EC-9BE8-6E6897CF1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Umfrage-Ergebnisse</a:t>
            </a:r>
          </a:p>
        </p:txBody>
      </p:sp>
    </p:spTree>
    <p:extLst>
      <p:ext uri="{BB962C8B-B14F-4D97-AF65-F5344CB8AC3E}">
        <p14:creationId xmlns:p14="http://schemas.microsoft.com/office/powerpoint/2010/main" val="371540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89DD9B-D834-4FFC-B5ED-B9B1E6BD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Software-Entwicklung startet voraussichtlich Anfang `26</a:t>
            </a:r>
            <a:br>
              <a:rPr lang="de-DE" dirty="0"/>
            </a:br>
            <a:r>
              <a:rPr lang="de-DE" dirty="0"/>
              <a:t>als Teil des nächsten </a:t>
            </a:r>
            <a:r>
              <a:rPr lang="de-DE" dirty="0" err="1"/>
              <a:t>Cosylab</a:t>
            </a:r>
            <a:r>
              <a:rPr lang="de-DE" dirty="0"/>
              <a:t>-Vertrags</a:t>
            </a:r>
          </a:p>
          <a:p>
            <a:endParaRPr lang="de-DE" dirty="0"/>
          </a:p>
          <a:p>
            <a:r>
              <a:rPr lang="de-DE" dirty="0"/>
              <a:t>Stückzahlen und Einsatzorte</a:t>
            </a:r>
          </a:p>
          <a:p>
            <a:pPr lvl="1"/>
            <a:r>
              <a:rPr lang="de-DE" u="sng" dirty="0"/>
              <a:t>12 Einheiten, davon:</a:t>
            </a:r>
          </a:p>
          <a:p>
            <a:pPr lvl="1"/>
            <a:r>
              <a:rPr lang="de-DE" dirty="0"/>
              <a:t>3 Stück zentrale Reserve bei ACO</a:t>
            </a:r>
          </a:p>
          <a:p>
            <a:pPr lvl="1"/>
            <a:r>
              <a:rPr lang="de-DE" dirty="0"/>
              <a:t>4x FCC-Kontrollraum</a:t>
            </a:r>
          </a:p>
          <a:p>
            <a:pPr lvl="1"/>
            <a:r>
              <a:rPr lang="de-DE" dirty="0"/>
              <a:t>3x IQ-Teststände</a:t>
            </a:r>
          </a:p>
          <a:p>
            <a:pPr lvl="1"/>
            <a:r>
              <a:rPr lang="de-DE" dirty="0"/>
              <a:t>1x </a:t>
            </a:r>
            <a:r>
              <a:rPr lang="de-DE" dirty="0" err="1"/>
              <a:t>cw-Linac</a:t>
            </a:r>
            <a:endParaRPr lang="de-DE" dirty="0"/>
          </a:p>
          <a:p>
            <a:pPr lvl="1"/>
            <a:r>
              <a:rPr lang="de-DE" dirty="0"/>
              <a:t>1x ACO Testsystem </a:t>
            </a:r>
          </a:p>
          <a:p>
            <a:pPr lvl="1"/>
            <a:r>
              <a:rPr lang="de-DE" dirty="0"/>
              <a:t>3x Reserve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AE8382-6C3A-42FA-AC58-F70BA94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6838B6-ADA3-4FC8-8ABD-F4367134AA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7AC162-E628-4C35-9C14-A031698B6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3F197D-E67E-449A-BACB-92518C5DA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Weitere Infos</a:t>
            </a:r>
          </a:p>
        </p:txBody>
      </p:sp>
    </p:spTree>
    <p:extLst>
      <p:ext uri="{BB962C8B-B14F-4D97-AF65-F5344CB8AC3E}">
        <p14:creationId xmlns:p14="http://schemas.microsoft.com/office/powerpoint/2010/main" val="299269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0D779F-F3F0-4A88-B850-510F8F5A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174076" cy="36776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 Geräte in Folge werden mit Potis verknüpft</a:t>
            </a:r>
            <a:endParaRPr lang="de-DE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Display zeigt: Nomenklatur, [DC], Wert, Netzgerät-Sättigung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Navigationszeile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Referenz setzen und wiederherstellen</a:t>
            </a:r>
            <a:endParaRPr lang="de-DE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Setzbereich der Referenz wählbar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Sättigungsanzeige (für die meisten Geräte gro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b 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[Steuerspannung*10]%)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Funktionstasten: Auswahl Blättern (+8),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Inkrementgröße</a:t>
            </a: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ändern, Mastermode</a:t>
            </a:r>
            <a:endParaRPr lang="de-DE" dirty="0">
              <a:effectLst/>
            </a:endParaRPr>
          </a:p>
          <a:p>
            <a:pPr marL="0" indent="0">
              <a:buNone/>
            </a:pPr>
            <a:endParaRPr lang="de-DE" dirty="0">
              <a:effectLst/>
            </a:endParaRP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CC8FF3-F052-4014-A8BF-07B30B7C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BFDA17-E4D1-4387-9144-763CBAB268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8D8E4-C2F5-4B26-B1EC-31F48953F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84D7EA1-5C04-43D7-9291-F95F4CE9C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Feature Ist-Zustand (</a:t>
            </a:r>
            <a:r>
              <a:rPr lang="de-DE" dirty="0" err="1"/>
              <a:t>Wetrun</a:t>
            </a:r>
            <a:r>
              <a:rPr lang="de-DE" dirty="0"/>
              <a:t> ´25)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4C164A-7CD8-46D4-A294-0EB949D6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3" y="986667"/>
            <a:ext cx="4715338" cy="36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8C62B93-04E0-41BF-BED6-C1EE3DC38A5D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7309AC0-14B9-4405-BA0A-5882B967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3" y="986668"/>
            <a:ext cx="4715336" cy="36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8046C3-D3FF-4898-AFB8-74D3FD903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764550" cy="3677689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Anzeige von Geräten, die keine Magnete sind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SD, HF, VAG, Stripper</a:t>
            </a: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CF30E0-946C-4145-A175-51D94626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8656F-8B7C-4065-84F4-754E86E106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38AD36-4B02-4C99-A2D9-F6957C5C4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C72547-C017-4810-9C66-DC45EFC6E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Neue Features      zur Strahlzeit ´26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DDC5B8-E5AD-4F12-B510-75D79C8B3984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43A744-4C1D-4E36-801E-1626FF3B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4" y="986669"/>
            <a:ext cx="4699275" cy="3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DB1B4D-8AAB-4CAB-8734-8F975BBC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4" y="986669"/>
            <a:ext cx="4699276" cy="36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BB5EC9-8084-4202-B77E-DD9D24A79047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97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9F985E-4F80-4DCF-B927-B595B84A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036886" cy="3677689"/>
          </a:xfrm>
        </p:spPr>
        <p:txBody>
          <a:bodyPr/>
          <a:lstStyle/>
          <a:p>
            <a:r>
              <a:rPr lang="de-DE" dirty="0"/>
              <a:t>Anzeige der Strahlabschnitte zur Orientierung</a:t>
            </a:r>
          </a:p>
          <a:p>
            <a:endParaRPr lang="de-DE" dirty="0"/>
          </a:p>
          <a:p>
            <a:r>
              <a:rPr lang="de-DE" dirty="0"/>
              <a:t>Schnellwahl der Strahlabschnitte per Link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02A7FC4-D1FC-4A96-8A12-281392B3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433B19-CF95-4891-B914-410B79A878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A1F899-4EC8-4863-9168-115F35AD8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CC92DD-577B-43E7-B083-0CBE1D1F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4" y="986669"/>
            <a:ext cx="4699276" cy="36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007F5682-4457-4E70-BE85-B966A8FC95A3}"/>
              </a:ext>
            </a:extLst>
          </p:cNvPr>
          <p:cNvSpPr txBox="1">
            <a:spLocks/>
          </p:cNvSpPr>
          <p:nvPr/>
        </p:nvSpPr>
        <p:spPr>
          <a:xfrm>
            <a:off x="317634" y="130629"/>
            <a:ext cx="6071291" cy="70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Features      zur Strahlzeit ´26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637A80-1E66-419F-863E-1313DAA8D995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E5FF30A-3351-4F87-A37E-C6395E17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4" y="986669"/>
            <a:ext cx="4699276" cy="36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2C5A5DB-CE9D-479A-A120-402EE7CCB740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3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DDCD56-64BC-4BD1-B137-55B06488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2DE897-8DDD-441E-8CCB-2EDDA2AFA8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2A434-F689-4BA5-A5F0-CA91BF8B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282037A-592E-4D71-85BF-052097F826C0}"/>
              </a:ext>
            </a:extLst>
          </p:cNvPr>
          <p:cNvSpPr txBox="1">
            <a:spLocks/>
          </p:cNvSpPr>
          <p:nvPr/>
        </p:nvSpPr>
        <p:spPr>
          <a:xfrm>
            <a:off x="317634" y="130629"/>
            <a:ext cx="6071291" cy="70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Features      zur Strahlzeit ´26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3CC4D1-533E-4A0B-9091-31EB8BE0C457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8BBF198-0DDB-463A-A6E4-4220F9841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4" y="986669"/>
            <a:ext cx="4699276" cy="36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ABDBA35-F604-4881-A4EB-90305A7D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01" y="986669"/>
            <a:ext cx="4699899" cy="36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B32606EE-9CDE-43DA-8096-7FEE1783B039}"/>
              </a:ext>
            </a:extLst>
          </p:cNvPr>
          <p:cNvSpPr txBox="1">
            <a:spLocks/>
          </p:cNvSpPr>
          <p:nvPr/>
        </p:nvSpPr>
        <p:spPr>
          <a:xfrm>
            <a:off x="317635" y="1088015"/>
            <a:ext cx="403688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Einzelne Potis können ‘fest‘ einem Magneten zugeordnet werden</a:t>
            </a:r>
          </a:p>
          <a:p>
            <a:endParaRPr lang="de-DE" dirty="0"/>
          </a:p>
          <a:p>
            <a:r>
              <a:rPr lang="de-DE" dirty="0"/>
              <a:t>Verschiedene Indikatoren zur Anzeige an welcher Stelle Potis wirken</a:t>
            </a:r>
          </a:p>
          <a:p>
            <a:pPr lvl="1"/>
            <a:r>
              <a:rPr lang="de-DE" dirty="0"/>
              <a:t>Im Navigationsband</a:t>
            </a:r>
          </a:p>
          <a:p>
            <a:pPr lvl="1"/>
            <a:r>
              <a:rPr lang="de-DE" dirty="0"/>
              <a:t>Im Referenzplot</a:t>
            </a:r>
          </a:p>
          <a:p>
            <a:pPr lvl="1"/>
            <a:r>
              <a:rPr lang="de-DE" dirty="0"/>
              <a:t>Anzeige der blätterbaren Potis</a:t>
            </a:r>
          </a:p>
          <a:p>
            <a:pPr lvl="1"/>
            <a:endParaRPr lang="de-DE" dirty="0"/>
          </a:p>
          <a:p>
            <a:r>
              <a:rPr lang="de-DE" dirty="0"/>
              <a:t>Zuordnung lässt sich speichern und abrufen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E2AD653-BC91-46EF-BA3A-D1001F6E02AD}"/>
              </a:ext>
            </a:extLst>
          </p:cNvPr>
          <p:cNvCxnSpPr/>
          <p:nvPr/>
        </p:nvCxnSpPr>
        <p:spPr>
          <a:xfrm flipV="1">
            <a:off x="2792627" y="1982024"/>
            <a:ext cx="1734889" cy="1077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B5C5B00-D530-413E-9FE0-AB10FA72B76F}"/>
              </a:ext>
            </a:extLst>
          </p:cNvPr>
          <p:cNvCxnSpPr/>
          <p:nvPr/>
        </p:nvCxnSpPr>
        <p:spPr>
          <a:xfrm flipV="1">
            <a:off x="2792627" y="1982024"/>
            <a:ext cx="3959105" cy="1077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DA2DAA6-D36A-4CD1-A3BE-488CB08705C6}"/>
              </a:ext>
            </a:extLst>
          </p:cNvPr>
          <p:cNvCxnSpPr/>
          <p:nvPr/>
        </p:nvCxnSpPr>
        <p:spPr>
          <a:xfrm flipV="1">
            <a:off x="2397211" y="2758028"/>
            <a:ext cx="2362612" cy="583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FBFFC36-0FBC-41A1-899F-B62A0D85E9A3}"/>
              </a:ext>
            </a:extLst>
          </p:cNvPr>
          <p:cNvCxnSpPr>
            <a:cxnSpLocks/>
          </p:cNvCxnSpPr>
          <p:nvPr/>
        </p:nvCxnSpPr>
        <p:spPr>
          <a:xfrm flipV="1">
            <a:off x="2397211" y="2806762"/>
            <a:ext cx="4432302" cy="534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3F3A33F-903E-4B48-B949-8A28ACAD873E}"/>
              </a:ext>
            </a:extLst>
          </p:cNvPr>
          <p:cNvCxnSpPr>
            <a:cxnSpLocks/>
          </p:cNvCxnSpPr>
          <p:nvPr/>
        </p:nvCxnSpPr>
        <p:spPr>
          <a:xfrm flipV="1">
            <a:off x="2792627" y="1982024"/>
            <a:ext cx="5723650" cy="1067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B34D8D3D-90D2-47E7-883B-42BDC5DF94A7}"/>
              </a:ext>
            </a:extLst>
          </p:cNvPr>
          <p:cNvCxnSpPr>
            <a:cxnSpLocks/>
          </p:cNvCxnSpPr>
          <p:nvPr/>
        </p:nvCxnSpPr>
        <p:spPr>
          <a:xfrm flipV="1">
            <a:off x="2397211" y="2806762"/>
            <a:ext cx="6153665" cy="53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FBCC0067-71EA-4C73-A22D-69030A8C71AF}"/>
              </a:ext>
            </a:extLst>
          </p:cNvPr>
          <p:cNvCxnSpPr>
            <a:cxnSpLocks/>
          </p:cNvCxnSpPr>
          <p:nvPr/>
        </p:nvCxnSpPr>
        <p:spPr>
          <a:xfrm flipV="1">
            <a:off x="3660071" y="3464835"/>
            <a:ext cx="2333408" cy="14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7184A6E-24FE-4B77-A482-223EEB5F86DD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11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74F446-98E8-4E0A-9523-F2F2A1B0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7EAB6-324E-4419-BECD-EEB2462E15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29.10.2025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16CB43-8F75-4E33-ABFC-0C06B1192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Control System Design &amp; Architecture Changes II: Scheduling | P. Gerhard, H. Hüther | Operator School 2025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3CA75594-843A-419F-948A-7829B5345037}"/>
              </a:ext>
            </a:extLst>
          </p:cNvPr>
          <p:cNvSpPr txBox="1">
            <a:spLocks/>
          </p:cNvSpPr>
          <p:nvPr/>
        </p:nvSpPr>
        <p:spPr>
          <a:xfrm>
            <a:off x="317634" y="130629"/>
            <a:ext cx="6071291" cy="70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b="1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Neue Features      zur Strahlzeit ´26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4A1333-049F-40AB-8588-8230C0A3F640}"/>
              </a:ext>
            </a:extLst>
          </p:cNvPr>
          <p:cNvSpPr txBox="1"/>
          <p:nvPr/>
        </p:nvSpPr>
        <p:spPr>
          <a:xfrm rot="20596446">
            <a:off x="2068796" y="210182"/>
            <a:ext cx="15149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(spätestens)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A970D0-F948-463E-AB8F-6DC0D4C9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02" y="986669"/>
            <a:ext cx="4699898" cy="36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544501D-B6A7-46B8-A054-ED6AA40AF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02" y="986669"/>
            <a:ext cx="4699898" cy="36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D1E9D50F-AFFE-4E79-9523-AC840FE6446A}"/>
              </a:ext>
            </a:extLst>
          </p:cNvPr>
          <p:cNvSpPr txBox="1">
            <a:spLocks/>
          </p:cNvSpPr>
          <p:nvPr/>
        </p:nvSpPr>
        <p:spPr>
          <a:xfrm>
            <a:off x="317635" y="1088015"/>
            <a:ext cx="403688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LSA DB sind alle Settings und Zustände enthalten. Man kann zu jedem Zeitpunkt die gültigen Einstellungen im nachhinein auslesen</a:t>
            </a:r>
          </a:p>
          <a:p>
            <a:endParaRPr lang="de-DE" dirty="0"/>
          </a:p>
          <a:p>
            <a:r>
              <a:rPr lang="de-DE" dirty="0"/>
              <a:t>Also:</a:t>
            </a:r>
          </a:p>
          <a:p>
            <a:pPr lvl="1"/>
            <a:r>
              <a:rPr lang="de-DE" dirty="0"/>
              <a:t>Es kann mehr als ein Referenzzeitpunkt hinterlegt werden</a:t>
            </a:r>
          </a:p>
          <a:p>
            <a:endParaRPr lang="de-DE" dirty="0"/>
          </a:p>
          <a:p>
            <a:pPr lvl="1"/>
            <a:r>
              <a:rPr lang="de-DE" dirty="0"/>
              <a:t>Vorstellbar: Beliebiger Zeitpunkt als Referenz wählbar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D620B7-84ED-4196-8A8E-B7B75DD56742}"/>
              </a:ext>
            </a:extLst>
          </p:cNvPr>
          <p:cNvSpPr txBox="1"/>
          <p:nvPr/>
        </p:nvSpPr>
        <p:spPr>
          <a:xfrm>
            <a:off x="6695192" y="4540777"/>
            <a:ext cx="241346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*Entwurf /Abgewandelt</a:t>
            </a:r>
            <a:endParaRPr lang="de-DE" dirty="0">
              <a:effectLst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13F93ED-EC1E-4B84-9991-EC0A06D7DB83}"/>
              </a:ext>
            </a:extLst>
          </p:cNvPr>
          <p:cNvCxnSpPr/>
          <p:nvPr/>
        </p:nvCxnSpPr>
        <p:spPr>
          <a:xfrm flipV="1">
            <a:off x="3870136" y="3005163"/>
            <a:ext cx="1631092" cy="36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835</Words>
  <Application>Microsoft Office PowerPoint</Application>
  <PresentationFormat>Bildschirmpräsentation (16:9)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fair-gsi-folienmaster_2017_onering</vt:lpstr>
      <vt:lpstr>Potiboard App und Hardware Features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Halama, Arthur</cp:lastModifiedBy>
  <cp:revision>761</cp:revision>
  <cp:lastPrinted>2025-08-19T16:13:29Z</cp:lastPrinted>
  <dcterms:created xsi:type="dcterms:W3CDTF">2024-07-08T18:17:36Z</dcterms:created>
  <dcterms:modified xsi:type="dcterms:W3CDTF">2025-10-29T14:27:11Z</dcterms:modified>
</cp:coreProperties>
</file>