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5" r:id="rId4"/>
    <p:sldId id="286" r:id="rId5"/>
    <p:sldId id="259" r:id="rId6"/>
    <p:sldId id="287" r:id="rId7"/>
    <p:sldId id="288" r:id="rId8"/>
    <p:sldId id="289" r:id="rId9"/>
    <p:sldId id="258" r:id="rId10"/>
    <p:sldId id="290" r:id="rId11"/>
    <p:sldId id="291" r:id="rId12"/>
    <p:sldId id="292" r:id="rId13"/>
    <p:sldId id="293" r:id="rId14"/>
    <p:sldId id="294" r:id="rId15"/>
    <p:sldId id="295" r:id="rId16"/>
    <p:sldId id="284" r:id="rId17"/>
    <p:sldId id="267" r:id="rId18"/>
    <p:sldId id="260" r:id="rId19"/>
    <p:sldId id="283" r:id="rId20"/>
    <p:sldId id="261" r:id="rId21"/>
    <p:sldId id="262" r:id="rId22"/>
    <p:sldId id="263" r:id="rId23"/>
    <p:sldId id="265" r:id="rId24"/>
    <p:sldId id="268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1" autoAdjust="0"/>
    <p:restoredTop sz="94655" autoAdjust="0"/>
  </p:normalViewPr>
  <p:slideViewPr>
    <p:cSldViewPr snapToGrid="0" snapToObjects="1">
      <p:cViewPr varScale="1">
        <p:scale>
          <a:sx n="155" d="100"/>
          <a:sy n="155" d="100"/>
        </p:scale>
        <p:origin x="108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5078"/>
            <a:ext cx="4038600" cy="3775668"/>
          </a:xfrm>
        </p:spPr>
        <p:txBody>
          <a:bodyPr>
            <a:normAutofit/>
          </a:bodyPr>
          <a:lstStyle>
            <a:lvl1pPr marL="135731" indent="-135731">
              <a:spcBef>
                <a:spcPts val="900"/>
              </a:spcBef>
              <a:defRPr sz="1200"/>
            </a:lvl1pPr>
            <a:lvl2pPr marL="407194" indent="-135731">
              <a:defRPr sz="1050"/>
            </a:lvl2pPr>
            <a:lvl3pPr marL="670322" indent="-135731">
              <a:defRPr sz="900"/>
            </a:lvl3pPr>
            <a:lvl4pPr marL="806054" indent="-67866">
              <a:defRPr sz="825"/>
            </a:lvl4pPr>
            <a:lvl5pPr marL="941785" indent="-67866">
              <a:defRPr sz="788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1" y="4920459"/>
            <a:ext cx="295636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smtClean="0"/>
            </a:lvl1pPr>
          </a:lstStyle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1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SIS18 Einstellungen</a:t>
            </a:r>
            <a:br>
              <a:rPr lang="de-DE" dirty="0"/>
            </a:br>
            <a:r>
              <a:rPr lang="de-DE" sz="1800" dirty="0"/>
              <a:t>Rück- und Ausblick 2025/26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Jens Stadlmann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Langsame Extraktion: Prinzip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155951" cy="37756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Extraktion über viele Turns mit Hilfe der Resonanz dritter Ordnung </a:t>
            </a:r>
            <a:r>
              <a:rPr lang="de-DE" dirty="0" err="1"/>
              <a:t>Q</a:t>
            </a:r>
            <a:r>
              <a:rPr lang="de-DE" baseline="-25000" dirty="0" err="1"/>
              <a:t>h,R</a:t>
            </a:r>
            <a:r>
              <a:rPr lang="de-DE" baseline="-25000" dirty="0"/>
              <a:t> </a:t>
            </a:r>
            <a:r>
              <a:rPr lang="de-DE" dirty="0"/>
              <a:t>= 4 1/3</a:t>
            </a:r>
          </a:p>
          <a:p>
            <a:pPr lvl="1"/>
            <a:r>
              <a:rPr lang="de-DE" dirty="0"/>
              <a:t>Anregung Resonanz durch 6 </a:t>
            </a:r>
            <a:r>
              <a:rPr lang="de-DE" dirty="0" err="1"/>
              <a:t>Sextupole</a:t>
            </a:r>
            <a:endParaRPr lang="de-DE" dirty="0"/>
          </a:p>
          <a:p>
            <a:pPr lvl="1"/>
            <a:r>
              <a:rPr lang="de-DE" dirty="0"/>
              <a:t>Verschiebung </a:t>
            </a:r>
            <a:r>
              <a:rPr lang="de-DE" dirty="0" err="1"/>
              <a:t>Q</a:t>
            </a:r>
            <a:r>
              <a:rPr lang="de-DE" baseline="-25000" dirty="0" err="1"/>
              <a:t>h</a:t>
            </a:r>
            <a:r>
              <a:rPr lang="de-DE" dirty="0"/>
              <a:t> Richtung Resonanz</a:t>
            </a:r>
          </a:p>
          <a:p>
            <a:pPr lvl="1"/>
            <a:r>
              <a:rPr lang="de-DE" dirty="0"/>
              <a:t>Bildung einer </a:t>
            </a:r>
            <a:r>
              <a:rPr lang="de-DE" b="1" dirty="0" err="1"/>
              <a:t>Separatrix</a:t>
            </a:r>
            <a:endParaRPr lang="de-DE" dirty="0"/>
          </a:p>
          <a:p>
            <a:pPr lvl="2"/>
            <a:r>
              <a:rPr lang="de-DE" dirty="0"/>
              <a:t>Stabiler und instabiler Bereich</a:t>
            </a:r>
          </a:p>
          <a:p>
            <a:pPr lvl="2"/>
            <a:r>
              <a:rPr lang="de-DE" dirty="0"/>
              <a:t>Fläche hängt ab von Sext.-</a:t>
            </a:r>
            <a:r>
              <a:rPr lang="de-DE" dirty="0" err="1"/>
              <a:t>Ampl</a:t>
            </a:r>
            <a:r>
              <a:rPr lang="de-DE" dirty="0"/>
              <a:t>. und </a:t>
            </a:r>
            <a:r>
              <a:rPr lang="de-DE" dirty="0" err="1"/>
              <a:t>Q</a:t>
            </a:r>
            <a:r>
              <a:rPr lang="de-DE" baseline="-25000" dirty="0" err="1"/>
              <a:t>h</a:t>
            </a:r>
            <a:endParaRPr lang="de-DE" dirty="0"/>
          </a:p>
          <a:p>
            <a:pPr lvl="2"/>
            <a:r>
              <a:rPr lang="de-DE" dirty="0"/>
              <a:t>Orientierung hängt ab von Sext.-Phase</a:t>
            </a:r>
          </a:p>
          <a:p>
            <a:pPr lvl="1"/>
            <a:r>
              <a:rPr lang="de-DE" dirty="0"/>
              <a:t>Transfer von Teilchen in instabilen Bereich</a:t>
            </a:r>
          </a:p>
          <a:p>
            <a:pPr lvl="2"/>
            <a:r>
              <a:rPr lang="de-DE" dirty="0"/>
              <a:t>Quadrupol-Methode</a:t>
            </a:r>
          </a:p>
          <a:p>
            <a:pPr lvl="3"/>
            <a:r>
              <a:rPr lang="de-DE" dirty="0"/>
              <a:t>Verkleinerung </a:t>
            </a:r>
            <a:r>
              <a:rPr lang="de-DE" dirty="0" err="1"/>
              <a:t>Separatrix</a:t>
            </a:r>
            <a:r>
              <a:rPr lang="de-DE" dirty="0"/>
              <a:t> durch Verschiebung von </a:t>
            </a:r>
            <a:r>
              <a:rPr lang="de-DE" dirty="0" err="1"/>
              <a:t>Q</a:t>
            </a:r>
            <a:r>
              <a:rPr lang="de-DE" baseline="-25000" dirty="0" err="1"/>
              <a:t>h</a:t>
            </a:r>
            <a:r>
              <a:rPr lang="de-DE" dirty="0"/>
              <a:t> zur Resonanz</a:t>
            </a:r>
          </a:p>
          <a:p>
            <a:pPr lvl="3"/>
            <a:r>
              <a:rPr lang="de-DE" dirty="0"/>
              <a:t>Teilchenamplitude unverändert, dadurch wechseln Teilchen in instabilen Bereich</a:t>
            </a:r>
          </a:p>
          <a:p>
            <a:pPr lvl="2"/>
            <a:r>
              <a:rPr lang="de-DE" b="1" dirty="0">
                <a:solidFill>
                  <a:srgbClr val="FF0000"/>
                </a:solidFill>
              </a:rPr>
              <a:t>Transverse-Knock-Out-Methode (KO)</a:t>
            </a:r>
          </a:p>
          <a:p>
            <a:pPr lvl="3"/>
            <a:r>
              <a:rPr lang="de-DE" b="1" dirty="0">
                <a:solidFill>
                  <a:srgbClr val="FF0000"/>
                </a:solidFill>
              </a:rPr>
              <a:t>Feste Größe der </a:t>
            </a:r>
            <a:r>
              <a:rPr lang="de-DE" b="1" dirty="0" err="1">
                <a:solidFill>
                  <a:srgbClr val="FF0000"/>
                </a:solidFill>
              </a:rPr>
              <a:t>Separatrix</a:t>
            </a:r>
            <a:endParaRPr lang="de-DE" b="1" dirty="0">
              <a:solidFill>
                <a:srgbClr val="FF0000"/>
              </a:solidFill>
            </a:endParaRPr>
          </a:p>
          <a:p>
            <a:pPr lvl="3"/>
            <a:r>
              <a:rPr lang="de-DE" b="1" dirty="0">
                <a:solidFill>
                  <a:srgbClr val="FF0000"/>
                </a:solidFill>
              </a:rPr>
              <a:t>Vergrößerung der Teilchenamplitude durch Anregung, dadurch Verlassen der </a:t>
            </a:r>
            <a:r>
              <a:rPr lang="de-DE" b="1" dirty="0" err="1">
                <a:solidFill>
                  <a:srgbClr val="FF0000"/>
                </a:solidFill>
              </a:rPr>
              <a:t>Separatrix</a:t>
            </a:r>
            <a:endParaRPr lang="de-DE" b="1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Extraktion durch elektrostatisches Septum</a:t>
            </a:r>
          </a:p>
          <a:p>
            <a:pPr lvl="2"/>
            <a:r>
              <a:rPr lang="de-DE" dirty="0"/>
              <a:t>Ablenkung durch elektrisches Feld</a:t>
            </a:r>
          </a:p>
          <a:p>
            <a:pPr lvl="2"/>
            <a:r>
              <a:rPr lang="de-DE" dirty="0"/>
              <a:t>dünne(!) Drahtanode zur Minimierung der Verluste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087180" y="2876228"/>
            <a:ext cx="2455718" cy="1752921"/>
            <a:chOff x="5258907" y="3834971"/>
            <a:chExt cx="3274290" cy="233722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267" y="4116206"/>
              <a:ext cx="2937844" cy="2055993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258907" y="3834971"/>
              <a:ext cx="3274290" cy="307776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ctr"/>
              <a:r>
                <a:rPr lang="de-DE" sz="1050" dirty="0"/>
                <a:t>Elektrostatisches Septum</a:t>
              </a:r>
            </a:p>
          </p:txBody>
        </p:sp>
      </p:grpSp>
      <p:grpSp>
        <p:nvGrpSpPr>
          <p:cNvPr id="46" name="Gruppieren 45"/>
          <p:cNvGrpSpPr>
            <a:grpSpLocks noChangeAspect="1"/>
          </p:cNvGrpSpPr>
          <p:nvPr/>
        </p:nvGrpSpPr>
        <p:grpSpPr>
          <a:xfrm>
            <a:off x="6568135" y="1368862"/>
            <a:ext cx="1252642" cy="1333315"/>
            <a:chOff x="7233511" y="1846511"/>
            <a:chExt cx="1391824" cy="1481461"/>
          </a:xfrm>
        </p:grpSpPr>
        <p:sp>
          <p:nvSpPr>
            <p:cNvPr id="49" name="Gleichschenkliges Dreieck 48"/>
            <p:cNvSpPr>
              <a:spLocks noChangeAspect="1"/>
            </p:cNvSpPr>
            <p:nvPr/>
          </p:nvSpPr>
          <p:spPr>
            <a:xfrm>
              <a:off x="7233511" y="1979370"/>
              <a:ext cx="1282751" cy="110581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8" name="Gleichschenkliges Dreieck 47"/>
            <p:cNvSpPr>
              <a:spLocks noChangeAspect="1"/>
            </p:cNvSpPr>
            <p:nvPr/>
          </p:nvSpPr>
          <p:spPr>
            <a:xfrm>
              <a:off x="7439549" y="2222810"/>
              <a:ext cx="853403" cy="73569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7425335" y="1846511"/>
              <a:ext cx="1200000" cy="1481461"/>
              <a:chOff x="5967656" y="2253210"/>
              <a:chExt cx="1200000" cy="1481461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5967656" y="2253210"/>
                <a:ext cx="1200000" cy="1481461"/>
                <a:chOff x="5967656" y="2253210"/>
                <a:chExt cx="1200000" cy="1481461"/>
              </a:xfrm>
            </p:grpSpPr>
            <p:cxnSp>
              <p:nvCxnSpPr>
                <p:cNvPr id="15" name="Gerade Verbindung mit Pfeil 14"/>
                <p:cNvCxnSpPr/>
                <p:nvPr/>
              </p:nvCxnSpPr>
              <p:spPr>
                <a:xfrm rot="18000000" flipH="1">
                  <a:off x="5514240" y="3134671"/>
                  <a:ext cx="120000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mit Pfeil 17"/>
                <p:cNvCxnSpPr/>
                <p:nvPr/>
              </p:nvCxnSpPr>
              <p:spPr>
                <a:xfrm>
                  <a:off x="5967656" y="3367680"/>
                  <a:ext cx="120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/>
                <p:cNvCxnSpPr/>
                <p:nvPr/>
              </p:nvCxnSpPr>
              <p:spPr>
                <a:xfrm rot="3600000" flipH="1">
                  <a:off x="5948943" y="2853210"/>
                  <a:ext cx="120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Pfeil nach unten 22"/>
              <p:cNvSpPr>
                <a:spLocks noChangeAspect="1"/>
              </p:cNvSpPr>
              <p:nvPr/>
            </p:nvSpPr>
            <p:spPr>
              <a:xfrm>
                <a:off x="6356193" y="3310469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25" name="Pfeil nach unten 24"/>
              <p:cNvSpPr>
                <a:spLocks noChangeAspect="1"/>
              </p:cNvSpPr>
              <p:nvPr/>
            </p:nvSpPr>
            <p:spPr>
              <a:xfrm rot="14400000">
                <a:off x="6605599" y="2903336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26" name="Pfeil nach unten 25"/>
              <p:cNvSpPr>
                <a:spLocks noChangeAspect="1"/>
              </p:cNvSpPr>
              <p:nvPr/>
            </p:nvSpPr>
            <p:spPr>
              <a:xfrm rot="7200000">
                <a:off x="6100081" y="2888028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28" name="Textfeld 27"/>
          <p:cNvSpPr txBox="1"/>
          <p:nvPr/>
        </p:nvSpPr>
        <p:spPr>
          <a:xfrm>
            <a:off x="6670829" y="1126860"/>
            <a:ext cx="903132" cy="23083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ctr"/>
            <a:r>
              <a:rPr lang="de-DE" sz="1050" dirty="0"/>
              <a:t>KO-Methode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750831" y="1132142"/>
            <a:ext cx="1340753" cy="23083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ctr"/>
            <a:r>
              <a:rPr lang="de-DE" sz="1050" dirty="0"/>
              <a:t>Quadrupol-Methode</a:t>
            </a:r>
          </a:p>
        </p:txBody>
      </p:sp>
      <p:grpSp>
        <p:nvGrpSpPr>
          <p:cNvPr id="59" name="Gruppieren 58"/>
          <p:cNvGrpSpPr/>
          <p:nvPr/>
        </p:nvGrpSpPr>
        <p:grpSpPr>
          <a:xfrm>
            <a:off x="4955445" y="1365584"/>
            <a:ext cx="1080000" cy="1339665"/>
            <a:chOff x="4386502" y="2424893"/>
            <a:chExt cx="1440000" cy="1786220"/>
          </a:xfrm>
        </p:grpSpPr>
        <p:sp>
          <p:nvSpPr>
            <p:cNvPr id="52" name="Gleichschenkliges Dreieck 51"/>
            <p:cNvSpPr>
              <a:spLocks noChangeAspect="1"/>
            </p:cNvSpPr>
            <p:nvPr/>
          </p:nvSpPr>
          <p:spPr>
            <a:xfrm>
              <a:off x="4395092" y="2876452"/>
              <a:ext cx="1024084" cy="88282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6" name="Pfeil nach unten 55"/>
            <p:cNvSpPr>
              <a:spLocks noChangeAspect="1"/>
            </p:cNvSpPr>
            <p:nvPr/>
          </p:nvSpPr>
          <p:spPr>
            <a:xfrm flipV="1">
              <a:off x="4873808" y="3609372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Pfeil nach unten 56"/>
            <p:cNvSpPr>
              <a:spLocks noChangeAspect="1"/>
            </p:cNvSpPr>
            <p:nvPr/>
          </p:nvSpPr>
          <p:spPr>
            <a:xfrm rot="3600000">
              <a:off x="5045595" y="3301038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8" name="Pfeil nach unten 57"/>
            <p:cNvSpPr>
              <a:spLocks noChangeAspect="1"/>
            </p:cNvSpPr>
            <p:nvPr/>
          </p:nvSpPr>
          <p:spPr>
            <a:xfrm rot="18000000">
              <a:off x="4659784" y="3303840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41" name="Gruppieren 40"/>
            <p:cNvGrpSpPr>
              <a:grpSpLocks noChangeAspect="1"/>
            </p:cNvGrpSpPr>
            <p:nvPr/>
          </p:nvGrpSpPr>
          <p:grpSpPr>
            <a:xfrm>
              <a:off x="4426449" y="2679373"/>
              <a:ext cx="1236912" cy="1333145"/>
              <a:chOff x="4406539" y="2164024"/>
              <a:chExt cx="2193106" cy="2363730"/>
            </a:xfrm>
          </p:grpSpPr>
          <p:cxnSp>
            <p:nvCxnSpPr>
              <p:cNvPr id="38" name="Gerade Verbindung mit Pfeil 37"/>
              <p:cNvCxnSpPr/>
              <p:nvPr/>
            </p:nvCxnSpPr>
            <p:spPr>
              <a:xfrm flipH="1">
                <a:off x="4406539" y="3068134"/>
                <a:ext cx="842713" cy="14596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/>
              <p:nvPr/>
            </p:nvCxnSpPr>
            <p:spPr>
              <a:xfrm flipV="1">
                <a:off x="4802326" y="3797944"/>
                <a:ext cx="1797319" cy="24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/>
              <p:nvPr/>
            </p:nvCxnSpPr>
            <p:spPr>
              <a:xfrm flipH="1" flipV="1">
                <a:off x="4735509" y="2164024"/>
                <a:ext cx="944551" cy="16583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Gerade Verbindung mit Pfeil 52"/>
            <p:cNvCxnSpPr/>
            <p:nvPr/>
          </p:nvCxnSpPr>
          <p:spPr>
            <a:xfrm rot="18000000" flipH="1">
              <a:off x="3833936" y="3491113"/>
              <a:ext cx="1440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>
              <a:off x="4386502" y="3770724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/>
            <p:nvPr/>
          </p:nvCxnSpPr>
          <p:spPr>
            <a:xfrm rot="3600000" flipH="1">
              <a:off x="4347112" y="3144893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87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 -&gt; langsame Extraktion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6"/>
            <a:ext cx="3105425" cy="3770124"/>
          </a:xfrm>
        </p:spPr>
        <p:txBody>
          <a:bodyPr/>
          <a:lstStyle/>
          <a:p>
            <a:r>
              <a:rPr lang="de-DE" dirty="0"/>
              <a:t>3 Bereiche im Modi:</a:t>
            </a:r>
          </a:p>
          <a:p>
            <a:pPr lvl="1"/>
            <a:r>
              <a:rPr lang="de-DE" dirty="0"/>
              <a:t>Extraktionsarbeitspunkt einstellen über QH </a:t>
            </a:r>
            <a:r>
              <a:rPr lang="de-DE" dirty="0" err="1"/>
              <a:t>Extr</a:t>
            </a:r>
            <a:r>
              <a:rPr lang="de-DE" dirty="0"/>
              <a:t>. und DQH </a:t>
            </a:r>
            <a:r>
              <a:rPr lang="de-DE" dirty="0" err="1"/>
              <a:t>pre</a:t>
            </a:r>
            <a:endParaRPr lang="de-DE" dirty="0"/>
          </a:p>
          <a:p>
            <a:pPr lvl="1"/>
            <a:r>
              <a:rPr lang="de-DE" dirty="0"/>
              <a:t>E-</a:t>
            </a:r>
            <a:r>
              <a:rPr lang="de-DE" dirty="0" err="1"/>
              <a:t>Septumsbump</a:t>
            </a:r>
            <a:r>
              <a:rPr lang="de-DE" dirty="0"/>
              <a:t> (kein Delta!)</a:t>
            </a:r>
            <a:br>
              <a:rPr lang="de-DE" dirty="0"/>
            </a:br>
            <a:r>
              <a:rPr lang="de-DE" dirty="0"/>
              <a:t>M-</a:t>
            </a:r>
            <a:r>
              <a:rPr lang="de-DE" dirty="0" err="1"/>
              <a:t>Septumsbump</a:t>
            </a:r>
            <a:r>
              <a:rPr lang="de-DE" dirty="0"/>
              <a:t> (manchmal Delta) </a:t>
            </a:r>
            <a:br>
              <a:rPr lang="de-DE" dirty="0"/>
            </a:br>
            <a:r>
              <a:rPr lang="de-DE" dirty="0"/>
              <a:t>Bypass (oft Delta)</a:t>
            </a:r>
          </a:p>
          <a:p>
            <a:pPr lvl="1"/>
            <a:r>
              <a:rPr lang="de-DE" dirty="0" err="1"/>
              <a:t>Sextupol</a:t>
            </a:r>
            <a:r>
              <a:rPr lang="de-DE" dirty="0"/>
              <a:t> </a:t>
            </a:r>
            <a:r>
              <a:rPr lang="de-DE" dirty="0" err="1"/>
              <a:t>Ampiltude</a:t>
            </a:r>
            <a:r>
              <a:rPr lang="de-DE" dirty="0"/>
              <a:t> und Phase zusammen mit </a:t>
            </a:r>
            <a:r>
              <a:rPr lang="de-DE" dirty="0" err="1"/>
              <a:t>Bumps</a:t>
            </a:r>
            <a:r>
              <a:rPr lang="de-DE" dirty="0"/>
              <a:t> für Effizienz</a:t>
            </a:r>
          </a:p>
          <a:p>
            <a:pPr lvl="1"/>
            <a:r>
              <a:rPr lang="de-DE" dirty="0"/>
              <a:t>DQH Spill, Spillmitte usw.. Spillform (</a:t>
            </a:r>
            <a:r>
              <a:rPr lang="de-DE" dirty="0" err="1"/>
              <a:t>Finetuning</a:t>
            </a:r>
            <a:r>
              <a:rPr lang="de-DE" dirty="0"/>
              <a:t>)</a:t>
            </a:r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25" y="1088015"/>
            <a:ext cx="2423267" cy="1216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52" y="1088015"/>
            <a:ext cx="2882837" cy="10535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352" y="2233896"/>
            <a:ext cx="2882837" cy="18532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94194" y="3625483"/>
            <a:ext cx="3027304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Extraktionsarbeitspunkt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QH (</a:t>
            </a:r>
            <a:r>
              <a:rPr lang="de-DE" dirty="0" err="1"/>
              <a:t>Extr</a:t>
            </a:r>
            <a:r>
              <a:rPr lang="de-DE" dirty="0"/>
              <a:t>.) + DQH </a:t>
            </a:r>
            <a:r>
              <a:rPr lang="de-DE" dirty="0" err="1"/>
              <a:t>pre</a:t>
            </a:r>
            <a:br>
              <a:rPr lang="de-DE" dirty="0"/>
            </a:br>
            <a:r>
              <a:rPr lang="de-DE" dirty="0"/>
              <a:t>(hier 4.305 + 0.006 = 3.311)</a:t>
            </a:r>
            <a:endParaRPr lang="en-GB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683967" y="1891005"/>
            <a:ext cx="709127" cy="1629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450364" y="3625483"/>
            <a:ext cx="1300265" cy="772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Spillerzeugung (langsame Extraktion)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050" dirty="0" err="1"/>
              <a:t>Quadrupolmethode</a:t>
            </a:r>
            <a:endParaRPr lang="de-DE" sz="1050" dirty="0"/>
          </a:p>
          <a:p>
            <a:pPr lvl="1"/>
            <a:r>
              <a:rPr lang="de-DE" sz="900" dirty="0"/>
              <a:t>Einschalten </a:t>
            </a:r>
            <a:r>
              <a:rPr lang="de-DE" sz="900" dirty="0" err="1"/>
              <a:t>Sextupolamplitude</a:t>
            </a:r>
            <a:endParaRPr lang="de-DE" sz="900" dirty="0"/>
          </a:p>
          <a:p>
            <a:pPr lvl="1"/>
            <a:r>
              <a:rPr lang="de-DE" sz="900" dirty="0"/>
              <a:t>Schrumpfen der </a:t>
            </a:r>
            <a:r>
              <a:rPr lang="de-DE" sz="900" dirty="0" err="1"/>
              <a:t>Separatrix</a:t>
            </a:r>
            <a:r>
              <a:rPr lang="de-DE" sz="900" dirty="0"/>
              <a:t> durch Änderung </a:t>
            </a:r>
            <a:r>
              <a:rPr lang="de-DE" sz="900" dirty="0" err="1"/>
              <a:t>Q</a:t>
            </a:r>
            <a:r>
              <a:rPr lang="de-DE" sz="900" baseline="-25000" dirty="0" err="1"/>
              <a:t>h</a:t>
            </a:r>
            <a:br>
              <a:rPr lang="de-DE" sz="900" dirty="0"/>
            </a:br>
            <a:r>
              <a:rPr lang="de-DE" sz="900" dirty="0"/>
              <a:t>mittels schnellem Quadrupol GS02KQ1E</a:t>
            </a:r>
          </a:p>
          <a:p>
            <a:r>
              <a:rPr lang="de-DE" sz="1050" dirty="0"/>
              <a:t>Wahl </a:t>
            </a:r>
            <a:r>
              <a:rPr lang="de-DE" sz="1050" dirty="0" err="1"/>
              <a:t>Sextupolamplitude</a:t>
            </a:r>
            <a:endParaRPr lang="de-DE" sz="1050" dirty="0"/>
          </a:p>
          <a:p>
            <a:pPr lvl="1"/>
            <a:r>
              <a:rPr lang="de-DE" sz="900" dirty="0"/>
              <a:t>Typische Werte 0.03 bis 0.10</a:t>
            </a:r>
          </a:p>
          <a:p>
            <a:pPr lvl="1"/>
            <a:r>
              <a:rPr lang="de-DE" sz="900" dirty="0"/>
              <a:t>Extraktionseffizienz tendenziell besser für größere Amplitude</a:t>
            </a:r>
          </a:p>
          <a:p>
            <a:pPr lvl="1"/>
            <a:r>
              <a:rPr lang="de-DE" sz="900" dirty="0"/>
              <a:t>Spillstruktur tendenziell besser für kleinere Amplitude</a:t>
            </a:r>
          </a:p>
          <a:p>
            <a:pPr lvl="1"/>
            <a:r>
              <a:rPr lang="de-DE" sz="900" dirty="0"/>
              <a:t>Empfehlung: so klein wie möglich wählen (0.04)</a:t>
            </a:r>
          </a:p>
          <a:p>
            <a:pPr lvl="1"/>
            <a:r>
              <a:rPr lang="de-DE" sz="900" dirty="0"/>
              <a:t>Änderung erfordert Anpassung von </a:t>
            </a:r>
            <a:r>
              <a:rPr lang="de-DE" sz="900" dirty="0" err="1"/>
              <a:t>Q</a:t>
            </a:r>
            <a:r>
              <a:rPr lang="de-DE" sz="900" baseline="-25000" dirty="0" err="1"/>
              <a:t>h</a:t>
            </a:r>
            <a:r>
              <a:rPr lang="de-DE" sz="900" dirty="0"/>
              <a:t>!</a:t>
            </a:r>
          </a:p>
          <a:p>
            <a:r>
              <a:rPr lang="de-DE" sz="1050" dirty="0"/>
              <a:t>Verschiebung </a:t>
            </a:r>
            <a:r>
              <a:rPr lang="de-DE" sz="1050" dirty="0" err="1"/>
              <a:t>Q</a:t>
            </a:r>
            <a:r>
              <a:rPr lang="de-DE" sz="1050" baseline="-25000" dirty="0" err="1"/>
              <a:t>h</a:t>
            </a:r>
            <a:r>
              <a:rPr lang="de-DE" sz="1050" dirty="0"/>
              <a:t> für Extraktion</a:t>
            </a:r>
          </a:p>
          <a:p>
            <a:pPr lvl="1"/>
            <a:r>
              <a:rPr lang="de-DE" sz="900" dirty="0"/>
              <a:t>Einstellung DQH </a:t>
            </a:r>
            <a:r>
              <a:rPr lang="de-DE" sz="900" dirty="0" err="1"/>
              <a:t>pre</a:t>
            </a:r>
            <a:endParaRPr lang="de-DE" sz="900" dirty="0"/>
          </a:p>
          <a:p>
            <a:pPr lvl="2"/>
            <a:r>
              <a:rPr lang="de-DE" sz="750" dirty="0"/>
              <a:t>Strahl vor Beginn Extraktion </a:t>
            </a:r>
            <a:r>
              <a:rPr lang="de-DE" sz="750" dirty="0">
                <a:sym typeface="Wingdings" panose="05000000000000000000" pitchFamily="2" charset="2"/>
              </a:rPr>
              <a:t> verringern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Extraktion beginnt zu spät  vergrößern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zu groß (&lt;0.005), ggf. QH (</a:t>
            </a:r>
            <a:r>
              <a:rPr lang="de-DE" sz="750" dirty="0" err="1">
                <a:sym typeface="Wingdings" panose="05000000000000000000" pitchFamily="2" charset="2"/>
              </a:rPr>
              <a:t>Extr</a:t>
            </a:r>
            <a:r>
              <a:rPr lang="de-DE" sz="750" dirty="0">
                <a:sym typeface="Wingdings" panose="05000000000000000000" pitchFamily="2" charset="2"/>
              </a:rPr>
              <a:t>.) nachdrehen</a:t>
            </a:r>
            <a:endParaRPr lang="de-DE" dirty="0"/>
          </a:p>
          <a:p>
            <a:pPr lvl="1"/>
            <a:r>
              <a:rPr lang="de-DE" sz="900" dirty="0"/>
              <a:t>Einstellung DQH </a:t>
            </a:r>
            <a:r>
              <a:rPr lang="de-DE" sz="900" dirty="0" err="1"/>
              <a:t>spill</a:t>
            </a:r>
            <a:endParaRPr lang="de-DE" sz="900" dirty="0"/>
          </a:p>
          <a:p>
            <a:pPr lvl="2"/>
            <a:r>
              <a:rPr lang="de-DE" sz="750" dirty="0"/>
              <a:t>Spill endet zu früh </a:t>
            </a:r>
            <a:r>
              <a:rPr lang="de-DE" sz="750" dirty="0">
                <a:sym typeface="Wingdings" panose="05000000000000000000" pitchFamily="2" charset="2"/>
              </a:rPr>
              <a:t> verringern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alles extrahiert  vergrößern</a:t>
            </a:r>
          </a:p>
          <a:p>
            <a:pPr lvl="1"/>
            <a:r>
              <a:rPr lang="de-DE" sz="900" dirty="0">
                <a:sym typeface="Wingdings" panose="05000000000000000000" pitchFamily="2" charset="2"/>
              </a:rPr>
              <a:t>Einstellung DQH total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Reststrahlvernichtung durch Fahren über Resonanz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zu groß (&lt;0.02)</a:t>
            </a:r>
            <a:endParaRPr lang="de-DE" sz="750" dirty="0"/>
          </a:p>
          <a:p>
            <a:pPr lvl="1"/>
            <a:endParaRPr lang="de-DE" sz="9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  <p:pic>
        <p:nvPicPr>
          <p:cNvPr id="9221" name="Picture 5" descr="Q:\GSI\FAIR\Optics\Elegant\SIS18\slowex\images\se_below\se_below_es-52.2_sigma0.00\se_below_es-52.2_sigma0.00_sepa_dqh5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8" y="959641"/>
            <a:ext cx="1920244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Q:\GSI\FAIR\Optics\Elegant\SIS18\slowex\images\se_below\se_below_es-52.2_sigma0.00\se_below_es-52.2_sigma0.00_sepa_dqh3.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"/>
          <a:stretch/>
        </p:blipFill>
        <p:spPr bwMode="auto">
          <a:xfrm>
            <a:off x="6177912" y="959641"/>
            <a:ext cx="1817374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Q:\GSI\Betrieb\Präsentationen\Workshop_201901\images\parammodi_slow_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1" y="2495550"/>
            <a:ext cx="180849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4639611" y="3532985"/>
            <a:ext cx="3229944" cy="1272085"/>
            <a:chOff x="4662148" y="4710646"/>
            <a:chExt cx="4306592" cy="1696113"/>
          </a:xfrm>
        </p:grpSpPr>
        <p:pic>
          <p:nvPicPr>
            <p:cNvPr id="9223" name="Picture 7" descr="Q:\GSI\Betrieb\Präsentationen\Workshop_201901\images\slex_dq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148" y="4710646"/>
              <a:ext cx="4306592" cy="169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7371929" y="6100876"/>
              <a:ext cx="1320909" cy="159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vert="horz" wrap="none" lIns="27000" tIns="13500" rIns="27000" bIns="13500" rtlCol="0" anchor="t">
              <a:spAutoFit/>
            </a:bodyPr>
            <a:lstStyle/>
            <a:p>
              <a:pPr algn="ctr"/>
              <a:r>
                <a:rPr lang="de-DE" sz="600" dirty="0"/>
                <a:t>SIS18OPTICS/DQH_EXTR</a:t>
              </a:r>
            </a:p>
          </p:txBody>
        </p:sp>
        <p:cxnSp>
          <p:nvCxnSpPr>
            <p:cNvPr id="21" name="Gerade Verbindung 20"/>
            <p:cNvCxnSpPr/>
            <p:nvPr/>
          </p:nvCxnSpPr>
          <p:spPr>
            <a:xfrm flipH="1">
              <a:off x="4848122" y="4885980"/>
              <a:ext cx="3937738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flipH="1">
              <a:off x="4826125" y="6252558"/>
              <a:ext cx="234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4909014" y="4866991"/>
              <a:ext cx="0" cy="1385567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flipH="1">
              <a:off x="4853650" y="5874258"/>
              <a:ext cx="384738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H="1">
              <a:off x="4848985" y="6130638"/>
              <a:ext cx="25641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H="1">
              <a:off x="5044885" y="5874258"/>
              <a:ext cx="1289" cy="265350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H="1">
              <a:off x="4978926" y="6100877"/>
              <a:ext cx="1" cy="15946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4954735" y="5334001"/>
              <a:ext cx="562120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total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082985" y="6115398"/>
              <a:ext cx="504412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</a:t>
              </a:r>
              <a:r>
                <a:rPr lang="de-DE" sz="750" dirty="0" err="1">
                  <a:solidFill>
                    <a:srgbClr val="FF0000"/>
                  </a:solidFill>
                </a:rPr>
                <a:t>pre</a:t>
              </a:r>
              <a:endParaRPr lang="de-DE" sz="75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165557" y="5929988"/>
              <a:ext cx="538609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</a:t>
              </a:r>
              <a:r>
                <a:rPr lang="de-DE" sz="750" dirty="0" err="1">
                  <a:solidFill>
                    <a:srgbClr val="FF0000"/>
                  </a:solidFill>
                </a:rPr>
                <a:t>spill</a:t>
              </a:r>
              <a:endParaRPr lang="de-DE" sz="75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Rechteck 41"/>
          <p:cNvSpPr/>
          <p:nvPr/>
        </p:nvSpPr>
        <p:spPr>
          <a:xfrm>
            <a:off x="4681204" y="3117914"/>
            <a:ext cx="1719596" cy="2700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4684062" y="2951703"/>
            <a:ext cx="1719596" cy="77248"/>
          </a:xfrm>
          <a:prstGeom prst="rect">
            <a:avLst/>
          </a:prstGeom>
          <a:noFill/>
          <a:ln w="127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6689440" y="3175803"/>
            <a:ext cx="854426" cy="154222"/>
          </a:xfrm>
          <a:prstGeom prst="rect">
            <a:avLst/>
          </a:prstGeom>
        </p:spPr>
        <p:txBody>
          <a:bodyPr vert="horz" wrap="none" lIns="27000" tIns="13500" rIns="27000" bIns="13500" rtlCol="0" anchor="t">
            <a:spAutoFit/>
          </a:bodyPr>
          <a:lstStyle/>
          <a:p>
            <a:pPr algn="l"/>
            <a:r>
              <a:rPr lang="de-DE" sz="825" dirty="0"/>
              <a:t>Verschiebung </a:t>
            </a:r>
            <a:r>
              <a:rPr lang="de-DE" sz="825" dirty="0" err="1"/>
              <a:t>Q</a:t>
            </a:r>
            <a:r>
              <a:rPr lang="de-DE" sz="825" baseline="-25000" dirty="0" err="1"/>
              <a:t>h</a:t>
            </a:r>
            <a:endParaRPr lang="de-DE" sz="1050" dirty="0"/>
          </a:p>
        </p:txBody>
      </p:sp>
      <p:sp>
        <p:nvSpPr>
          <p:cNvPr id="45" name="Textfeld 44"/>
          <p:cNvSpPr txBox="1"/>
          <p:nvPr/>
        </p:nvSpPr>
        <p:spPr>
          <a:xfrm>
            <a:off x="6683725" y="2913215"/>
            <a:ext cx="929767" cy="154222"/>
          </a:xfrm>
          <a:prstGeom prst="rect">
            <a:avLst/>
          </a:prstGeom>
        </p:spPr>
        <p:txBody>
          <a:bodyPr vert="horz" wrap="none" lIns="27000" tIns="13500" rIns="27000" bIns="13500" rtlCol="0" anchor="t">
            <a:spAutoFit/>
          </a:bodyPr>
          <a:lstStyle/>
          <a:p>
            <a:pPr algn="l"/>
            <a:r>
              <a:rPr lang="de-DE" sz="825" dirty="0" err="1"/>
              <a:t>Sextupolamplitude</a:t>
            </a:r>
            <a:endParaRPr lang="de-DE" sz="1050" dirty="0"/>
          </a:p>
        </p:txBody>
      </p:sp>
      <p:cxnSp>
        <p:nvCxnSpPr>
          <p:cNvPr id="46" name="Gerade Verbindung mit Pfeil 45"/>
          <p:cNvCxnSpPr>
            <a:stCxn id="45" idx="1"/>
            <a:endCxn id="43" idx="3"/>
          </p:cNvCxnSpPr>
          <p:nvPr/>
        </p:nvCxnSpPr>
        <p:spPr>
          <a:xfrm flipH="1">
            <a:off x="6403658" y="2990326"/>
            <a:ext cx="280067" cy="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44" idx="1"/>
            <a:endCxn id="42" idx="3"/>
          </p:cNvCxnSpPr>
          <p:nvPr/>
        </p:nvCxnSpPr>
        <p:spPr>
          <a:xfrm flipH="1">
            <a:off x="6400800" y="3252914"/>
            <a:ext cx="2886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1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 Extraktion, andere Parameter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Bumps</a:t>
            </a:r>
            <a:r>
              <a:rPr lang="de-DE" dirty="0"/>
              <a:t> und Arbeitspunkte wie bei SLOW, aber kein </a:t>
            </a:r>
            <a:r>
              <a:rPr lang="de-DE" dirty="0" err="1"/>
              <a:t>delta</a:t>
            </a:r>
            <a:endParaRPr lang="de-DE" dirty="0"/>
          </a:p>
          <a:p>
            <a:r>
              <a:rPr lang="de-DE" dirty="0"/>
              <a:t>DQH </a:t>
            </a:r>
            <a:r>
              <a:rPr lang="de-DE" dirty="0" err="1"/>
              <a:t>pre</a:t>
            </a:r>
            <a:r>
              <a:rPr lang="de-DE" dirty="0"/>
              <a:t> weiter wichtig (Spillpause und -abbruch)</a:t>
            </a:r>
          </a:p>
          <a:p>
            <a:r>
              <a:rPr lang="de-DE" dirty="0" err="1"/>
              <a:t>Sextupol</a:t>
            </a:r>
            <a:r>
              <a:rPr lang="de-DE" dirty="0"/>
              <a:t>- Phase und -Amplitude vergleichbar </a:t>
            </a:r>
          </a:p>
          <a:p>
            <a:endParaRPr lang="de-DE" dirty="0"/>
          </a:p>
          <a:p>
            <a:r>
              <a:rPr lang="de-DE" dirty="0"/>
              <a:t>Neue Parameter</a:t>
            </a:r>
          </a:p>
          <a:p>
            <a:pPr lvl="1"/>
            <a:r>
              <a:rPr lang="de-DE" dirty="0"/>
              <a:t>KO Zentralfrequenz</a:t>
            </a:r>
          </a:p>
          <a:p>
            <a:pPr lvl="1"/>
            <a:r>
              <a:rPr lang="de-DE" dirty="0"/>
              <a:t>KO Rauschbandbreite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KO Amplitude(n), Anfang und Ende</a:t>
            </a:r>
          </a:p>
          <a:p>
            <a:pPr lvl="1"/>
            <a:r>
              <a:rPr lang="de-DE" dirty="0"/>
              <a:t>Zwei Spillformungskonstanten (Anfang und Ende)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Abbruch, ja/nein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Über „Suche“ -&gt; Chrom(</a:t>
            </a:r>
            <a:r>
              <a:rPr lang="de-DE" dirty="0" err="1"/>
              <a:t>atizität</a:t>
            </a:r>
            <a:r>
              <a:rPr lang="de-DE" dirty="0"/>
              <a:t>, </a:t>
            </a:r>
            <a:r>
              <a:rPr lang="de-DE" dirty="0" err="1"/>
              <a:t>Extr</a:t>
            </a:r>
            <a:r>
              <a:rPr lang="de-DE" dirty="0"/>
              <a:t>.)</a:t>
            </a:r>
            <a:br>
              <a:rPr lang="de-DE" dirty="0"/>
            </a:br>
            <a:r>
              <a:rPr lang="de-DE" dirty="0"/>
              <a:t>mit -2 / -1 probieren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495" y="1055078"/>
            <a:ext cx="3475498" cy="24878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95" y="3633297"/>
            <a:ext cx="3232902" cy="12409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346" y="3732245"/>
            <a:ext cx="989615" cy="11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0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 bei KO Extraktion 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055078"/>
            <a:ext cx="8002555" cy="3775668"/>
          </a:xfrm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NEU</a:t>
            </a:r>
            <a:r>
              <a:rPr lang="de-DE" dirty="0"/>
              <a:t> Zunächst die </a:t>
            </a:r>
            <a:r>
              <a:rPr lang="de-DE" dirty="0" err="1"/>
              <a:t>Chromatizität</a:t>
            </a:r>
            <a:r>
              <a:rPr lang="de-DE" dirty="0"/>
              <a:t> reintrimmen (-4 </a:t>
            </a:r>
            <a:r>
              <a:rPr lang="de-DE" dirty="0" err="1"/>
              <a:t>Vert</a:t>
            </a:r>
            <a:r>
              <a:rPr lang="de-DE" dirty="0"/>
              <a:t> , -2 </a:t>
            </a:r>
            <a:r>
              <a:rPr lang="de-DE" dirty="0" err="1"/>
              <a:t>Hori</a:t>
            </a:r>
            <a:r>
              <a:rPr lang="de-DE" dirty="0"/>
              <a:t> bis -2 </a:t>
            </a:r>
            <a:r>
              <a:rPr lang="de-DE" dirty="0" err="1"/>
              <a:t>Vert</a:t>
            </a:r>
            <a:r>
              <a:rPr lang="de-DE" dirty="0"/>
              <a:t> , -1 </a:t>
            </a:r>
            <a:r>
              <a:rPr lang="de-DE" dirty="0" err="1"/>
              <a:t>Hori</a:t>
            </a:r>
            <a:r>
              <a:rPr lang="de-DE" dirty="0"/>
              <a:t>. Ruhig mit </a:t>
            </a:r>
            <a:r>
              <a:rPr lang="de-DE" dirty="0" err="1"/>
              <a:t>zweiterem</a:t>
            </a:r>
            <a:r>
              <a:rPr lang="de-DE" dirty="0"/>
              <a:t> anfangen)</a:t>
            </a:r>
          </a:p>
          <a:p>
            <a:r>
              <a:rPr lang="de-DE" dirty="0"/>
              <a:t>entschieden ob mit ohne HF extrahiert wird</a:t>
            </a:r>
          </a:p>
          <a:p>
            <a:r>
              <a:rPr lang="de-DE" dirty="0" err="1"/>
              <a:t>dQH</a:t>
            </a:r>
            <a:r>
              <a:rPr lang="de-DE" dirty="0"/>
              <a:t>  </a:t>
            </a:r>
            <a:r>
              <a:rPr lang="de-DE" dirty="0" err="1"/>
              <a:t>pre</a:t>
            </a:r>
            <a:r>
              <a:rPr lang="de-DE" dirty="0"/>
              <a:t> überprüfen (sollte 0.01 sein)</a:t>
            </a:r>
          </a:p>
          <a:p>
            <a:r>
              <a:rPr lang="de-DE" dirty="0"/>
              <a:t>Wenn es schon eine vergleichbare Maschine mit resonanter langsamer Extraktion gibt, gilt: </a:t>
            </a:r>
            <a:r>
              <a:rPr lang="de-DE" dirty="0" err="1"/>
              <a:t>Tunes</a:t>
            </a:r>
            <a:r>
              <a:rPr lang="de-DE" dirty="0"/>
              <a:t>, </a:t>
            </a:r>
            <a:r>
              <a:rPr lang="de-DE" dirty="0" err="1"/>
              <a:t>Sextupole</a:t>
            </a:r>
            <a:r>
              <a:rPr lang="de-DE" dirty="0"/>
              <a:t> und </a:t>
            </a:r>
            <a:r>
              <a:rPr lang="de-DE" dirty="0" err="1"/>
              <a:t>Bumps</a:t>
            </a:r>
            <a:r>
              <a:rPr lang="de-DE" dirty="0"/>
              <a:t> aus langsamer Maschine übernehmen, KO braucht evtl. etwas größere Phase.</a:t>
            </a:r>
            <a:br>
              <a:rPr lang="de-DE" dirty="0"/>
            </a:br>
            <a:r>
              <a:rPr lang="de-DE" b="1" dirty="0">
                <a:solidFill>
                  <a:srgbClr val="FF0000"/>
                </a:solidFill>
              </a:rPr>
              <a:t>NEU</a:t>
            </a:r>
            <a:r>
              <a:rPr lang="de-DE" dirty="0"/>
              <a:t>: Die </a:t>
            </a:r>
            <a:r>
              <a:rPr lang="de-DE" dirty="0" err="1"/>
              <a:t>Sextupolamplitude</a:t>
            </a:r>
            <a:r>
              <a:rPr lang="de-DE" dirty="0"/>
              <a:t> kann höher gewählt werden als bei QP Extraktion. 0.06-0.08 ohne Probleme. Der Einfluss auf die </a:t>
            </a:r>
            <a:r>
              <a:rPr lang="de-DE" dirty="0" err="1"/>
              <a:t>Mikrospillstuktur</a:t>
            </a:r>
            <a:r>
              <a:rPr lang="de-DE" dirty="0"/>
              <a:t> ist hier kleiner (neue Erkenntnis, DO et. al. ) </a:t>
            </a:r>
          </a:p>
          <a:p>
            <a:r>
              <a:rPr lang="de-DE" b="1" dirty="0"/>
              <a:t>Extraktionspunkt suchen:</a:t>
            </a:r>
            <a:br>
              <a:rPr lang="de-DE" b="1" dirty="0"/>
            </a:br>
            <a:r>
              <a:rPr lang="de-DE" dirty="0"/>
              <a:t>KO Amplituden aus,</a:t>
            </a:r>
            <a:br>
              <a:rPr lang="de-DE" dirty="0"/>
            </a:br>
            <a:r>
              <a:rPr lang="de-DE" dirty="0"/>
              <a:t>Arbeitspunkt solange verschieben, bis Resonanz getroffen wird. Dazu Trafo beobachten. Maschine muss irgendwann von selbst extrahieren. Dann ein Stück zurück, so dass der Strahl drin bleibt „</a:t>
            </a:r>
            <a:r>
              <a:rPr lang="de-DE" dirty="0" err="1"/>
              <a:t>Flattline</a:t>
            </a:r>
            <a:r>
              <a:rPr lang="de-DE" dirty="0"/>
              <a:t>“</a:t>
            </a:r>
          </a:p>
          <a:p>
            <a:r>
              <a:rPr lang="de-DE" b="1" dirty="0"/>
              <a:t>KO Extraktionspunkt suchen: </a:t>
            </a:r>
            <a:br>
              <a:rPr lang="de-DE" b="1" dirty="0"/>
            </a:br>
            <a:r>
              <a:rPr lang="de-DE" dirty="0"/>
              <a:t>Rauschbandbreite schmal stellen</a:t>
            </a:r>
            <a:br>
              <a:rPr lang="de-DE" dirty="0"/>
            </a:br>
            <a:r>
              <a:rPr lang="de-DE" dirty="0"/>
              <a:t>auf 0.001,  Amplitude hoch, dann den Zentralfrequenz scannen (Trafo beobachten) bis maximale Extraktionswirkung im Strahl (Trafo beobachten). </a:t>
            </a:r>
            <a:br>
              <a:rPr lang="de-DE" dirty="0"/>
            </a:br>
            <a:endParaRPr lang="en-GB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68" y="3003373"/>
            <a:ext cx="3772426" cy="2191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10" y="3856652"/>
            <a:ext cx="2683935" cy="1699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12" y="4247678"/>
            <a:ext cx="367716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4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 bei KO Extraktion 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5078"/>
            <a:ext cx="8139404" cy="3775668"/>
          </a:xfrm>
        </p:spPr>
        <p:txBody>
          <a:bodyPr/>
          <a:lstStyle/>
          <a:p>
            <a:r>
              <a:rPr lang="de-DE" b="1" dirty="0"/>
              <a:t>Bandbreite einstellen:</a:t>
            </a:r>
            <a:br>
              <a:rPr lang="de-DE" b="1" dirty="0"/>
            </a:br>
            <a:r>
              <a:rPr lang="de-DE" dirty="0"/>
              <a:t>Bandbreite vergrößern, bis Stahl maximal schnell vernichtet wird, Spillform dabei völlig egal.</a:t>
            </a:r>
          </a:p>
          <a:p>
            <a:r>
              <a:rPr lang="de-DE" dirty="0"/>
              <a:t>Wie bei langsamer Extraktion mit Zähler in Extraktion und Verlustmonitoren die Extraktionseffizienz optimieren mit E-</a:t>
            </a:r>
            <a:r>
              <a:rPr lang="de-DE" dirty="0" err="1"/>
              <a:t>Septumsbump</a:t>
            </a:r>
            <a:r>
              <a:rPr lang="de-DE" dirty="0"/>
              <a:t>, </a:t>
            </a:r>
            <a:r>
              <a:rPr lang="de-DE" dirty="0" err="1"/>
              <a:t>Sextupol</a:t>
            </a:r>
            <a:r>
              <a:rPr lang="de-DE" dirty="0"/>
              <a:t> Phase, M-</a:t>
            </a:r>
            <a:r>
              <a:rPr lang="de-DE" dirty="0" err="1"/>
              <a:t>Septumsbump</a:t>
            </a:r>
            <a:r>
              <a:rPr lang="de-DE" dirty="0"/>
              <a:t>, </a:t>
            </a:r>
            <a:r>
              <a:rPr lang="de-DE" dirty="0" err="1"/>
              <a:t>Sextupolamplitude</a:t>
            </a:r>
            <a:r>
              <a:rPr lang="de-DE" dirty="0"/>
              <a:t>.</a:t>
            </a:r>
            <a:br>
              <a:rPr lang="de-DE" dirty="0"/>
            </a:br>
            <a:r>
              <a:rPr lang="de-DE" b="1" dirty="0"/>
              <a:t>WICHTIG: Dabei immer mal wieder KO Amplituden ausmachen und überprüfen das </a:t>
            </a:r>
            <a:r>
              <a:rPr lang="de-DE" b="1" dirty="0">
                <a:solidFill>
                  <a:srgbClr val="FF0000"/>
                </a:solidFill>
              </a:rPr>
              <a:t>NUR</a:t>
            </a:r>
            <a:r>
              <a:rPr lang="de-DE" b="1" dirty="0"/>
              <a:t> KO Extrahiert wird (</a:t>
            </a:r>
            <a:r>
              <a:rPr lang="de-DE" b="1" dirty="0" err="1"/>
              <a:t>Flattline</a:t>
            </a:r>
            <a:r>
              <a:rPr lang="de-DE" b="1" dirty="0"/>
              <a:t>). Sonst Extraktionsarbeitspunkt etwas senken. </a:t>
            </a:r>
          </a:p>
          <a:p>
            <a:r>
              <a:rPr lang="de-DE" dirty="0"/>
              <a:t>Spillform kann mit zwei Amplituden und ggf. den Zeitkonstanten eingestellt werden. Ist in voller Schönheit nicht nötig mit Spillfeedback (nächster Vortrag).</a:t>
            </a:r>
          </a:p>
          <a:p>
            <a:r>
              <a:rPr lang="de-DE" dirty="0"/>
              <a:t>Saubere Strahlführung und hohe Effizienz hilft auch beim Feedback. 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96" y="1078587"/>
            <a:ext cx="3289786" cy="1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055078"/>
            <a:ext cx="6223819" cy="3775668"/>
          </a:xfrm>
        </p:spPr>
        <p:txBody>
          <a:bodyPr>
            <a:normAutofit/>
          </a:bodyPr>
          <a:lstStyle/>
          <a:p>
            <a:r>
              <a:rPr lang="de-DE" sz="2800" dirty="0"/>
              <a:t>Danke für Eure Aufmerksamkeit !</a:t>
            </a:r>
          </a:p>
          <a:p>
            <a:endParaRPr lang="de-DE" sz="2800" dirty="0"/>
          </a:p>
          <a:p>
            <a:r>
              <a:rPr lang="de-DE" sz="2800" dirty="0"/>
              <a:t>Fragen ? </a:t>
            </a:r>
            <a:endParaRPr lang="en-GB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3" y="1657112"/>
            <a:ext cx="3805238" cy="30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Bonusfolien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7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Gekühlte Maschine einrichten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5243410" cy="3577291"/>
          </a:xfrm>
        </p:spPr>
        <p:txBody>
          <a:bodyPr/>
          <a:lstStyle/>
          <a:p>
            <a:r>
              <a:rPr lang="de-DE" dirty="0"/>
              <a:t>Bisher war die Einrichtung einer gekühlten Maschine eine völlige Neueinstellung. </a:t>
            </a:r>
          </a:p>
          <a:p>
            <a:r>
              <a:rPr lang="de-DE" dirty="0"/>
              <a:t>Mit den beiden Korrekturparametern und aus ungekühlter Maschine übernommener </a:t>
            </a:r>
            <a:r>
              <a:rPr lang="de-DE" dirty="0" err="1"/>
              <a:t>Orbitkorrektur</a:t>
            </a:r>
            <a:r>
              <a:rPr lang="de-DE" dirty="0"/>
              <a:t> läuft der Strahl um.</a:t>
            </a:r>
          </a:p>
          <a:p>
            <a:r>
              <a:rPr lang="de-DE" dirty="0"/>
              <a:t>Nachoptimierung Unilac/TK trotzdem nötig, aber in viel kleinerem Umfang. (Wir hatten sogar gekühlte und ungekühlte Maschinen an der selben </a:t>
            </a:r>
            <a:r>
              <a:rPr lang="de-DE" dirty="0" err="1"/>
              <a:t>Injektionsmachine</a:t>
            </a:r>
            <a:r>
              <a:rPr lang="de-DE" dirty="0"/>
              <a:t> in der letzten SZ) 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46" y="988489"/>
            <a:ext cx="3215858" cy="209320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111412" y="2637454"/>
            <a:ext cx="572278" cy="510073"/>
          </a:xfrm>
          <a:prstGeom prst="ellipse">
            <a:avLst/>
          </a:prstGeom>
          <a:noFill/>
          <a:ln w="412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7750277" y="3147527"/>
            <a:ext cx="449826" cy="458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770248" y="3686562"/>
            <a:ext cx="312136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Diese Parameter verbessern</a:t>
            </a:r>
          </a:p>
          <a:p>
            <a:pPr algn="l"/>
            <a:r>
              <a:rPr lang="de-DE" dirty="0"/>
              <a:t>die </a:t>
            </a:r>
            <a:r>
              <a:rPr lang="de-DE" dirty="0" err="1"/>
              <a:t>Orbitkorrektur</a:t>
            </a:r>
            <a:r>
              <a:rPr lang="de-DE" dirty="0"/>
              <a:t>. Bitte auf</a:t>
            </a:r>
          </a:p>
          <a:p>
            <a:pPr algn="l"/>
            <a:r>
              <a:rPr lang="de-DE" dirty="0"/>
              <a:t>diesen Werten  lassen.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23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Schornsteine!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6"/>
            <a:ext cx="5817694" cy="2082888"/>
          </a:xfrm>
        </p:spPr>
        <p:txBody>
          <a:bodyPr/>
          <a:lstStyle/>
          <a:p>
            <a:r>
              <a:rPr lang="de-DE" dirty="0"/>
              <a:t>Die „steifste“ Maschine bestimmt den Schornstein (in die Zukunft denken, was kommt als nächstes dazu usw.)</a:t>
            </a:r>
          </a:p>
          <a:p>
            <a:r>
              <a:rPr lang="de-DE" dirty="0"/>
              <a:t>Die Wartezeit anpassen (wenn die bestimmende Maschine langes </a:t>
            </a:r>
            <a:r>
              <a:rPr lang="de-DE" dirty="0" err="1"/>
              <a:t>Flattop</a:t>
            </a:r>
            <a:r>
              <a:rPr lang="de-DE" dirty="0"/>
              <a:t> hat verlängern, nicht zwingend gleiche länge. Ausprobieren).</a:t>
            </a:r>
          </a:p>
          <a:p>
            <a:r>
              <a:rPr lang="de-DE" dirty="0"/>
              <a:t>Vor </a:t>
            </a:r>
            <a:r>
              <a:rPr lang="de-DE" dirty="0" err="1"/>
              <a:t>Finetunning</a:t>
            </a:r>
            <a:r>
              <a:rPr lang="de-DE" dirty="0"/>
              <a:t> einstellen, sonst doppelte Arbeit!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93" y="1088016"/>
            <a:ext cx="1987024" cy="19870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8" y="3515276"/>
            <a:ext cx="5482778" cy="13031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3188" y="3165373"/>
            <a:ext cx="24118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Werte für Schornstein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832526" y="3447073"/>
            <a:ext cx="2916346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Werte der aktuellen (steifsten)  Maschine ohne Schornstein zur Übernahme in andere Maschinen</a:t>
            </a:r>
            <a:endParaRPr lang="en-GB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511710" y="3447073"/>
            <a:ext cx="265471" cy="394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5147187" y="4490884"/>
            <a:ext cx="685339" cy="206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0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Einstellungen 2025, subjektiver Rückblick</a:t>
            </a:r>
          </a:p>
          <a:p>
            <a:r>
              <a:rPr lang="de-DE" dirty="0"/>
              <a:t>Erzeugen einer Neueinstellung aus vorhandenen „guten“ Einstellwerten</a:t>
            </a:r>
            <a:br>
              <a:rPr lang="de-DE" dirty="0"/>
            </a:br>
            <a:r>
              <a:rPr lang="de-DE" dirty="0"/>
              <a:t>(Wie man zu denen kommt, erzählen die Kollegen)</a:t>
            </a:r>
          </a:p>
          <a:p>
            <a:r>
              <a:rPr lang="de-DE" dirty="0"/>
              <a:t>ganz Kurz: Beam Modes 2.0</a:t>
            </a:r>
          </a:p>
          <a:p>
            <a:r>
              <a:rPr lang="de-DE" dirty="0"/>
              <a:t>Langsame Extraktion und KO Extraktion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" name="Gruppieren 5119"/>
          <p:cNvGrpSpPr/>
          <p:nvPr/>
        </p:nvGrpSpPr>
        <p:grpSpPr>
          <a:xfrm>
            <a:off x="4483200" y="2177886"/>
            <a:ext cx="2421078" cy="2105708"/>
            <a:chOff x="4800593" y="1410749"/>
            <a:chExt cx="3228104" cy="280761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593" y="1410749"/>
              <a:ext cx="3228104" cy="280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pieren 15"/>
            <p:cNvGrpSpPr/>
            <p:nvPr/>
          </p:nvGrpSpPr>
          <p:grpSpPr>
            <a:xfrm>
              <a:off x="7346275" y="3499002"/>
              <a:ext cx="340498" cy="169038"/>
              <a:chOff x="7982694" y="4021064"/>
              <a:chExt cx="425623" cy="211297"/>
            </a:xfrm>
          </p:grpSpPr>
          <p:sp>
            <p:nvSpPr>
              <p:cNvPr id="13" name="Rechteck 12"/>
              <p:cNvSpPr/>
              <p:nvPr/>
            </p:nvSpPr>
            <p:spPr>
              <a:xfrm rot="18600000">
                <a:off x="8216896" y="3901164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14" name="Rechteck 13"/>
              <p:cNvSpPr/>
              <p:nvPr/>
            </p:nvSpPr>
            <p:spPr>
              <a:xfrm rot="18600000">
                <a:off x="8159746" y="3972601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15" name="Rechteck 14"/>
              <p:cNvSpPr/>
              <p:nvPr/>
            </p:nvSpPr>
            <p:spPr>
              <a:xfrm rot="18600000">
                <a:off x="8102594" y="4040940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" name="Rechteck 1"/>
            <p:cNvSpPr/>
            <p:nvPr/>
          </p:nvSpPr>
          <p:spPr>
            <a:xfrm rot="20400000">
              <a:off x="5924539" y="1539044"/>
              <a:ext cx="114434" cy="24905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2" name="Rechteck 11"/>
            <p:cNvSpPr/>
            <p:nvPr/>
          </p:nvSpPr>
          <p:spPr>
            <a:xfrm rot="20400000">
              <a:off x="6969605" y="3859335"/>
              <a:ext cx="114434" cy="24905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8" name="Rechteck 17"/>
            <p:cNvSpPr/>
            <p:nvPr/>
          </p:nvSpPr>
          <p:spPr>
            <a:xfrm rot="20400000">
              <a:off x="6049506" y="1504934"/>
              <a:ext cx="57217" cy="24905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5534768" y="2390234"/>
              <a:ext cx="2142187" cy="640002"/>
              <a:chOff x="5534768" y="2390234"/>
              <a:chExt cx="2142187" cy="640002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5534768" y="2489360"/>
                <a:ext cx="250345" cy="450998"/>
                <a:chOff x="5999328" y="2673277"/>
                <a:chExt cx="312931" cy="563748"/>
              </a:xfrm>
            </p:grpSpPr>
            <p:sp>
              <p:nvSpPr>
                <p:cNvPr id="19" name="Rechteck 18"/>
                <p:cNvSpPr/>
                <p:nvPr/>
              </p:nvSpPr>
              <p:spPr>
                <a:xfrm rot="5400000">
                  <a:off x="6119228" y="3045604"/>
                  <a:ext cx="71521" cy="311321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>
                  <a:off x="6119229" y="2799491"/>
                  <a:ext cx="71521" cy="311321"/>
                </a:xfrm>
                <a:prstGeom prst="rect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1" name="Rechteck 20"/>
                <p:cNvSpPr/>
                <p:nvPr/>
              </p:nvSpPr>
              <p:spPr>
                <a:xfrm rot="5400000">
                  <a:off x="6120838" y="2553377"/>
                  <a:ext cx="71521" cy="311321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200"/>
                </a:p>
              </p:txBody>
            </p:sp>
          </p:grpSp>
          <p:grpSp>
            <p:nvGrpSpPr>
              <p:cNvPr id="26" name="Gruppieren 25"/>
              <p:cNvGrpSpPr/>
              <p:nvPr/>
            </p:nvGrpSpPr>
            <p:grpSpPr>
              <a:xfrm>
                <a:off x="5910659" y="2390234"/>
                <a:ext cx="1766296" cy="640002"/>
                <a:chOff x="6469193" y="2570537"/>
                <a:chExt cx="2207870" cy="800003"/>
              </a:xfrm>
            </p:grpSpPr>
            <p:sp>
              <p:nvSpPr>
                <p:cNvPr id="23" name="Textfeld 22"/>
                <p:cNvSpPr txBox="1"/>
                <p:nvPr/>
              </p:nvSpPr>
              <p:spPr>
                <a:xfrm>
                  <a:off x="6469193" y="2570537"/>
                  <a:ext cx="1147217" cy="307777"/>
                </a:xfrm>
                <a:prstGeom prst="rect">
                  <a:avLst/>
                </a:prstGeom>
              </p:spPr>
              <p:txBody>
                <a:bodyPr vert="horz" wrap="none" lIns="68580" tIns="34290" rIns="68580" bIns="34290" rtlCol="0" anchor="t">
                  <a:spAutoFit/>
                </a:bodyPr>
                <a:lstStyle/>
                <a:p>
                  <a:pPr algn="l"/>
                  <a:r>
                    <a:rPr lang="de-DE" sz="750" dirty="0"/>
                    <a:t>Ferrit-Kavität</a:t>
                  </a:r>
                  <a:endParaRPr lang="de-DE" sz="900" dirty="0"/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6469193" y="2816650"/>
                  <a:ext cx="1462473" cy="307777"/>
                </a:xfrm>
                <a:prstGeom prst="rect">
                  <a:avLst/>
                </a:prstGeom>
              </p:spPr>
              <p:txBody>
                <a:bodyPr vert="horz" wrap="none" lIns="68580" tIns="34290" rIns="68580" bIns="34290" rtlCol="0" anchor="t">
                  <a:spAutoFit/>
                </a:bodyPr>
                <a:lstStyle/>
                <a:p>
                  <a:pPr algn="l"/>
                  <a:r>
                    <a:rPr lang="de-DE" sz="750" dirty="0"/>
                    <a:t>H=2-Kavität (MA)</a:t>
                  </a:r>
                  <a:endParaRPr lang="de-DE" sz="900" dirty="0"/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6469193" y="3062763"/>
                  <a:ext cx="2207870" cy="307777"/>
                </a:xfrm>
                <a:prstGeom prst="rect">
                  <a:avLst/>
                </a:prstGeom>
              </p:spPr>
              <p:txBody>
                <a:bodyPr vert="horz" wrap="none" lIns="68580" tIns="34290" rIns="68580" bIns="34290" rtlCol="0" anchor="t">
                  <a:spAutoFit/>
                </a:bodyPr>
                <a:lstStyle/>
                <a:p>
                  <a:pPr algn="l"/>
                  <a:r>
                    <a:rPr lang="de-DE" sz="750" dirty="0" err="1"/>
                    <a:t>Bunch</a:t>
                  </a:r>
                  <a:r>
                    <a:rPr lang="de-DE" sz="750" dirty="0"/>
                    <a:t>-Kompression-Kavität</a:t>
                  </a:r>
                  <a:endParaRPr lang="de-DE" sz="1200" dirty="0"/>
                </a:p>
              </p:txBody>
            </p:sp>
          </p:grpSp>
        </p:grp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SIS18: HF-</a:t>
            </a:r>
            <a:r>
              <a:rPr lang="en-US" dirty="0" err="1"/>
              <a:t>Kavitäten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175000" cy="377566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Ferrit-Kavitäten</a:t>
            </a:r>
            <a:r>
              <a:rPr lang="en-US" dirty="0"/>
              <a:t> (2)</a:t>
            </a:r>
          </a:p>
          <a:p>
            <a:pPr lvl="1"/>
            <a:r>
              <a:rPr lang="en-US" dirty="0"/>
              <a:t>Designed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Beschleunigung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H=4</a:t>
            </a:r>
          </a:p>
          <a:p>
            <a:pPr lvl="1"/>
            <a:r>
              <a:rPr lang="en-US" dirty="0" err="1"/>
              <a:t>Seit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 des SIS18 </a:t>
            </a:r>
            <a:r>
              <a:rPr lang="en-US" dirty="0" err="1"/>
              <a:t>installiert</a:t>
            </a:r>
            <a:endParaRPr lang="en-US" dirty="0"/>
          </a:p>
          <a:p>
            <a:pPr lvl="1"/>
            <a:r>
              <a:rPr lang="en-US" dirty="0"/>
              <a:t>Max. HF-</a:t>
            </a:r>
            <a:r>
              <a:rPr lang="en-US" dirty="0" err="1"/>
              <a:t>Spannung</a:t>
            </a:r>
            <a:r>
              <a:rPr lang="en-US" dirty="0"/>
              <a:t> 14 kV/</a:t>
            </a:r>
            <a:r>
              <a:rPr lang="en-US" dirty="0" err="1"/>
              <a:t>Kav</a:t>
            </a:r>
            <a:r>
              <a:rPr lang="en-US" dirty="0"/>
              <a:t>.</a:t>
            </a:r>
          </a:p>
          <a:p>
            <a:r>
              <a:rPr lang="en-US" dirty="0"/>
              <a:t>H=2-(MA)-</a:t>
            </a:r>
            <a:r>
              <a:rPr lang="en-US" dirty="0" err="1"/>
              <a:t>Kavitäten</a:t>
            </a:r>
            <a:r>
              <a:rPr lang="en-US" dirty="0"/>
              <a:t> (3) </a:t>
            </a:r>
          </a:p>
          <a:p>
            <a:pPr lvl="1"/>
            <a:r>
              <a:rPr lang="en-US" dirty="0"/>
              <a:t>Designed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Beschleunigung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H=2</a:t>
            </a:r>
          </a:p>
          <a:p>
            <a:pPr lvl="1"/>
            <a:r>
              <a:rPr lang="en-US" dirty="0"/>
              <a:t>FAIR: U</a:t>
            </a:r>
            <a:r>
              <a:rPr lang="en-US" baseline="30000" dirty="0"/>
              <a:t>28+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10 T/s </a:t>
            </a:r>
          </a:p>
          <a:p>
            <a:pPr lvl="1"/>
            <a:r>
              <a:rPr lang="en-US" dirty="0" err="1"/>
              <a:t>Inbetriebnahme</a:t>
            </a:r>
            <a:r>
              <a:rPr lang="en-US" dirty="0"/>
              <a:t> </a:t>
            </a:r>
            <a:r>
              <a:rPr lang="en-US" dirty="0" err="1"/>
              <a:t>seit</a:t>
            </a:r>
            <a:r>
              <a:rPr lang="en-US" dirty="0"/>
              <a:t> 2014</a:t>
            </a:r>
          </a:p>
          <a:p>
            <a:pPr lvl="1"/>
            <a:r>
              <a:rPr lang="en-US" dirty="0"/>
              <a:t>Max. HF-</a:t>
            </a:r>
            <a:r>
              <a:rPr lang="en-US" dirty="0" err="1"/>
              <a:t>Spannung</a:t>
            </a:r>
            <a:r>
              <a:rPr lang="en-US" dirty="0"/>
              <a:t> 16 kV/</a:t>
            </a:r>
            <a:r>
              <a:rPr lang="en-US" dirty="0" err="1"/>
              <a:t>Kav</a:t>
            </a:r>
            <a:r>
              <a:rPr lang="en-US" dirty="0"/>
              <a:t>. (Design)</a:t>
            </a:r>
          </a:p>
          <a:p>
            <a:pPr lvl="1"/>
            <a:r>
              <a:rPr lang="en-US" dirty="0" err="1"/>
              <a:t>Hoher</a:t>
            </a:r>
            <a:r>
              <a:rPr lang="en-US" dirty="0"/>
              <a:t> </a:t>
            </a:r>
            <a:r>
              <a:rPr lang="en-US" dirty="0" err="1"/>
              <a:t>Energieverbrauch</a:t>
            </a:r>
            <a:r>
              <a:rPr lang="en-US" dirty="0"/>
              <a:t>: ~200 kW/</a:t>
            </a:r>
            <a:r>
              <a:rPr lang="en-US" dirty="0" err="1"/>
              <a:t>Kav</a:t>
            </a:r>
            <a:r>
              <a:rPr lang="en-US" dirty="0"/>
              <a:t>.</a:t>
            </a:r>
          </a:p>
          <a:p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Bunch-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Kompressor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Kavität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(1)</a:t>
            </a:r>
          </a:p>
          <a:p>
            <a:pPr lvl="1"/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Erzeugung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kurzer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Bunche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Plasmaphysik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Inbetriebnahme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2008/9</a:t>
            </a:r>
          </a:p>
          <a:p>
            <a:pPr lvl="1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Max. HF-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Spannung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42 kV</a:t>
            </a:r>
          </a:p>
          <a:p>
            <a:pPr lvl="1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Max.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Puls-Länge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500 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pPr lvl="1"/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Noch nicht ins Kontrollsystem integriert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Spillglättung (Experimentell)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28404" b="8761"/>
          <a:stretch/>
        </p:blipFill>
        <p:spPr bwMode="auto">
          <a:xfrm>
            <a:off x="6867721" y="1235268"/>
            <a:ext cx="884830" cy="13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Q:\GSI\Betrieb\Präsentationen\Workshop_201901\images\ferrite_cav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9" y="953229"/>
            <a:ext cx="1520333" cy="11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Q:\GSI\Betrieb\Präsentationen\Workshop_201901\images\ma_cavit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36" y="3336703"/>
            <a:ext cx="1108905" cy="14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rade Verbindung mit Pfeil 36"/>
          <p:cNvCxnSpPr>
            <a:stCxn id="18" idx="3"/>
            <a:endCxn id="5122" idx="1"/>
          </p:cNvCxnSpPr>
          <p:nvPr/>
        </p:nvCxnSpPr>
        <p:spPr>
          <a:xfrm flipV="1">
            <a:off x="5461504" y="1929791"/>
            <a:ext cx="1406217" cy="4047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14" idx="2"/>
            <a:endCxn id="5125" idx="1"/>
          </p:cNvCxnSpPr>
          <p:nvPr/>
        </p:nvCxnSpPr>
        <p:spPr>
          <a:xfrm>
            <a:off x="6591695" y="3868429"/>
            <a:ext cx="233842" cy="20698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" idx="0"/>
            <a:endCxn id="5124" idx="2"/>
          </p:cNvCxnSpPr>
          <p:nvPr/>
        </p:nvCxnSpPr>
        <p:spPr>
          <a:xfrm flipH="1" flipV="1">
            <a:off x="5272596" y="2095333"/>
            <a:ext cx="64534" cy="184407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69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HF Einstellungen:</a:t>
            </a:r>
            <a:br>
              <a:rPr lang="de-DE" dirty="0"/>
            </a:br>
            <a:r>
              <a:rPr lang="de-DE" dirty="0"/>
              <a:t>Auswahl der Kavitäten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 </a:t>
            </a:r>
            <a:r>
              <a:rPr lang="de-DE" dirty="0" err="1"/>
              <a:t>Cavity</a:t>
            </a:r>
            <a:r>
              <a:rPr lang="de-DE" dirty="0"/>
              <a:t> Pattern die benutzen Kavitäten auswählen.</a:t>
            </a:r>
          </a:p>
          <a:p>
            <a:r>
              <a:rPr lang="de-DE" dirty="0"/>
              <a:t>Wenn eine Kavität nicht benutzt werden soll (ausgeschaltet, defekt, Medizin benutzt nur BE1 wegen Spillabbruch): Abwählen!</a:t>
            </a:r>
          </a:p>
          <a:p>
            <a:r>
              <a:rPr lang="de-DE" dirty="0"/>
              <a:t>Generell: In keinem Pattern benötigte Kavitäten abwählen und Standby/ ausschalten zum Stromsparen. </a:t>
            </a:r>
          </a:p>
          <a:p>
            <a:r>
              <a:rPr lang="de-DE" dirty="0"/>
              <a:t>Zwei </a:t>
            </a:r>
            <a:r>
              <a:rPr lang="de-DE" dirty="0" err="1"/>
              <a:t>Kavitätengruppen</a:t>
            </a:r>
            <a:endParaRPr lang="de-DE" dirty="0"/>
          </a:p>
          <a:p>
            <a:pPr lvl="1"/>
            <a:r>
              <a:rPr lang="de-DE" dirty="0"/>
              <a:t>Ferritkavitäten: GS02BE1, GS08BE2</a:t>
            </a:r>
          </a:p>
          <a:p>
            <a:pPr lvl="2"/>
            <a:r>
              <a:rPr lang="de-DE" dirty="0"/>
              <a:t>Bisheriger Standard für H=4</a:t>
            </a:r>
          </a:p>
          <a:p>
            <a:pPr lvl="1"/>
            <a:r>
              <a:rPr lang="de-DE" dirty="0"/>
              <a:t>MA-Kavitäten (neu): GS07BE3/4/5</a:t>
            </a:r>
          </a:p>
          <a:p>
            <a:pPr lvl="2"/>
            <a:r>
              <a:rPr lang="de-DE" dirty="0"/>
              <a:t>Entwickelt für steile Rampen</a:t>
            </a:r>
          </a:p>
          <a:p>
            <a:pPr lvl="2"/>
            <a:r>
              <a:rPr lang="de-DE" dirty="0"/>
              <a:t>Frequenzbereich für H=2</a:t>
            </a:r>
          </a:p>
          <a:p>
            <a:pPr lvl="2"/>
            <a:r>
              <a:rPr lang="de-DE" dirty="0"/>
              <a:t>haben Standby (Orange)</a:t>
            </a:r>
          </a:p>
          <a:p>
            <a:pPr lvl="1"/>
            <a:r>
              <a:rPr lang="de-DE" dirty="0"/>
              <a:t>Zwei-H-Betrieb H=2/4 möglich </a:t>
            </a:r>
          </a:p>
          <a:p>
            <a:pPr lvl="2"/>
            <a:r>
              <a:rPr lang="de-DE" dirty="0"/>
              <a:t>Ziel: Reduktion der Verluste durch Raumladung im Hochstrombetrieb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81" y="1264617"/>
            <a:ext cx="2907143" cy="15428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00" y="2906880"/>
            <a:ext cx="2100000" cy="167142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5929313" y="2036045"/>
            <a:ext cx="621506" cy="87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240067" y="3923333"/>
          <a:ext cx="1120617" cy="7543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2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Kavität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Index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GS02BE1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GS07BE3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GS07BE4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GS07BE5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GS08BE2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</a:t>
                      </a:r>
                      <a:endParaRPr lang="de-DE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8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HF Einstellungen:</a:t>
            </a:r>
            <a:br>
              <a:rPr lang="de-DE" dirty="0"/>
            </a:br>
            <a:r>
              <a:rPr lang="de-DE" dirty="0"/>
              <a:t>Auswahl des Betriebsmodus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028950" cy="2323916"/>
          </a:xfrm>
        </p:spPr>
        <p:txBody>
          <a:bodyPr/>
          <a:lstStyle/>
          <a:p>
            <a:r>
              <a:rPr lang="de-DE" dirty="0"/>
              <a:t>Parameter für HF-Betriebsmodus</a:t>
            </a:r>
          </a:p>
          <a:p>
            <a:pPr lvl="1"/>
            <a:r>
              <a:rPr lang="de-DE" dirty="0" err="1"/>
              <a:t>Harmonischenzahl</a:t>
            </a:r>
            <a:endParaRPr lang="de-DE" dirty="0"/>
          </a:p>
          <a:p>
            <a:pPr lvl="2"/>
            <a:r>
              <a:rPr lang="de-DE" dirty="0"/>
              <a:t>Anzahl der Bunche für Beschleunigung</a:t>
            </a:r>
          </a:p>
          <a:p>
            <a:pPr lvl="1"/>
            <a:r>
              <a:rPr lang="de-DE" dirty="0"/>
              <a:t>Zweiharmonisch (ein/aus)</a:t>
            </a:r>
          </a:p>
          <a:p>
            <a:pPr lvl="2"/>
            <a:r>
              <a:rPr lang="de-DE" dirty="0"/>
              <a:t>Voreinstellung aus</a:t>
            </a:r>
          </a:p>
          <a:p>
            <a:pPr lvl="1"/>
            <a:r>
              <a:rPr lang="de-DE" dirty="0"/>
              <a:t>HF sequentiell (ein/aus)</a:t>
            </a:r>
          </a:p>
          <a:p>
            <a:pPr lvl="2"/>
            <a:r>
              <a:rPr lang="de-DE" dirty="0"/>
              <a:t>Aufteilung Spannung auf Kavitäten</a:t>
            </a:r>
          </a:p>
          <a:p>
            <a:pPr lvl="3"/>
            <a:r>
              <a:rPr lang="de-DE" dirty="0"/>
              <a:t>ein: Einschaltung Kavitäten nacheinander</a:t>
            </a:r>
          </a:p>
          <a:p>
            <a:pPr lvl="3"/>
            <a:r>
              <a:rPr lang="de-DE" dirty="0"/>
              <a:t>aus: alle Kavitäten gleiche Spannung</a:t>
            </a:r>
          </a:p>
          <a:p>
            <a:pPr lvl="2"/>
            <a:r>
              <a:rPr lang="de-DE" dirty="0"/>
              <a:t>Voreinstellung ein ABER</a:t>
            </a:r>
            <a:br>
              <a:rPr lang="de-DE" dirty="0"/>
            </a:br>
            <a:r>
              <a:rPr lang="de-DE" dirty="0"/>
              <a:t>wegen Synchronisation besser aus, wenn beide Kavitäten gebraucht werden (z.B. schnelle Rampen)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81" y="1264617"/>
            <a:ext cx="2907143" cy="1542857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3236119" y="1378820"/>
            <a:ext cx="1300163" cy="92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554125" y="1795355"/>
            <a:ext cx="982157" cy="34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1459924" y="3391004"/>
            <a:ext cx="3497839" cy="135219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/>
              <a:t>Bunchmerging</a:t>
            </a:r>
            <a:r>
              <a:rPr lang="de-DE" sz="1200" dirty="0"/>
              <a:t> für 4 -&gt; 2 -&gt; 1 Bunche für ESR/Plasma. </a:t>
            </a:r>
          </a:p>
          <a:p>
            <a:pPr lvl="1"/>
            <a:r>
              <a:rPr lang="de-DE" sz="1050" dirty="0"/>
              <a:t>Benötigt mindestens BE1 oder BE2 für H=4 Einfang und Beschleunigung, BE3 oder BE4 für H=2 und BE5 für H=1 </a:t>
            </a:r>
          </a:p>
          <a:p>
            <a:pPr lvl="1"/>
            <a:r>
              <a:rPr lang="de-DE" sz="1050" dirty="0" err="1"/>
              <a:t>Rebunching</a:t>
            </a:r>
            <a:r>
              <a:rPr lang="de-DE" sz="1050" dirty="0"/>
              <a:t> erfordert nur BE5 und die Kavitäten zur Beschleunigung (BE1/2 bei H=4, BE3/4 bei H=2)</a:t>
            </a:r>
          </a:p>
          <a:p>
            <a:pPr marL="271463" lvl="1" indent="0">
              <a:buNone/>
            </a:pPr>
            <a:endParaRPr lang="de-DE" sz="1050" dirty="0"/>
          </a:p>
          <a:p>
            <a:pPr marL="0" indent="0">
              <a:buNone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291931" y="3086100"/>
            <a:ext cx="2123477" cy="1892839"/>
            <a:chOff x="4614321" y="1676631"/>
            <a:chExt cx="4130268" cy="50283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14321" y="1676631"/>
              <a:ext cx="3300952" cy="462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8409518" y="1679295"/>
              <a:ext cx="0" cy="4428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de-DE" sz="135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038690" y="6091784"/>
              <a:ext cx="705899" cy="613210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ctr"/>
              <a:r>
                <a:rPr lang="de-DE" sz="1050" dirty="0"/>
                <a:t>Zeit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37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HF Einstellung: Amplitude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64073" y="2721557"/>
            <a:ext cx="6136877" cy="221477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Amplitudenspannung ergibt sich aus </a:t>
            </a:r>
            <a:r>
              <a:rPr lang="de-DE" dirty="0" err="1"/>
              <a:t>Bucketfläche</a:t>
            </a:r>
            <a:r>
              <a:rPr lang="de-DE" dirty="0"/>
              <a:t> und Rampensteilheit</a:t>
            </a:r>
          </a:p>
          <a:p>
            <a:r>
              <a:rPr lang="de-DE" dirty="0"/>
              <a:t>Beispiel schnelle Extraktion</a:t>
            </a:r>
          </a:p>
          <a:p>
            <a:pPr lvl="1"/>
            <a:r>
              <a:rPr lang="de-DE" dirty="0"/>
              <a:t>Voreinstellung Impulsbreite 0.1%</a:t>
            </a:r>
          </a:p>
          <a:p>
            <a:pPr lvl="1"/>
            <a:r>
              <a:rPr lang="de-DE" dirty="0"/>
              <a:t>Voreinstellung konstante </a:t>
            </a:r>
            <a:r>
              <a:rPr lang="de-DE" dirty="0" err="1"/>
              <a:t>Bucketfläche</a:t>
            </a:r>
            <a:r>
              <a:rPr lang="de-DE" dirty="0"/>
              <a:t> (Füllfaktor 1.43 überall außer Injektion)</a:t>
            </a:r>
          </a:p>
          <a:p>
            <a:pPr lvl="1"/>
            <a:r>
              <a:rPr lang="de-DE" dirty="0"/>
              <a:t>Zunächst Wert für Impulsbreite minimieren, Kriterium minimale Verluste bei Einfang und Anfang Rampe</a:t>
            </a:r>
          </a:p>
          <a:p>
            <a:pPr lvl="1"/>
            <a:r>
              <a:rPr lang="de-DE" dirty="0"/>
              <a:t>Evtl. Vergrößerung der </a:t>
            </a:r>
            <a:r>
              <a:rPr lang="de-DE" dirty="0" err="1"/>
              <a:t>Bucketfläche</a:t>
            </a:r>
            <a:r>
              <a:rPr lang="de-DE" dirty="0"/>
              <a:t> am Ende der Rampe bei Verlusten dort</a:t>
            </a:r>
          </a:p>
          <a:p>
            <a:pPr lvl="1"/>
            <a:r>
              <a:rPr lang="de-DE" dirty="0"/>
              <a:t>Evtl. Vergrößerung </a:t>
            </a:r>
            <a:r>
              <a:rPr lang="de-DE" dirty="0" err="1"/>
              <a:t>Bucketfläche</a:t>
            </a:r>
            <a:r>
              <a:rPr lang="de-DE" dirty="0"/>
              <a:t> am Ende von </a:t>
            </a:r>
            <a:r>
              <a:rPr lang="de-DE" dirty="0" err="1"/>
              <a:t>Pre-Extraction</a:t>
            </a:r>
            <a:r>
              <a:rPr lang="de-DE" dirty="0"/>
              <a:t> zur Erhöhung des Gaps zwischen </a:t>
            </a:r>
            <a:r>
              <a:rPr lang="de-DE" dirty="0" err="1"/>
              <a:t>Bunchen</a:t>
            </a:r>
            <a:r>
              <a:rPr lang="de-DE" dirty="0"/>
              <a:t> für Kick</a:t>
            </a:r>
          </a:p>
          <a:p>
            <a:r>
              <a:rPr lang="de-DE" dirty="0"/>
              <a:t>Unterschiede bei langsamer Extraktion</a:t>
            </a:r>
          </a:p>
          <a:p>
            <a:pPr lvl="1"/>
            <a:r>
              <a:rPr lang="de-DE" sz="1275" b="1" dirty="0">
                <a:solidFill>
                  <a:srgbClr val="C00000"/>
                </a:solidFill>
              </a:rPr>
              <a:t>Im Regelfall </a:t>
            </a:r>
            <a:r>
              <a:rPr lang="de-DE" sz="1275" b="1" dirty="0" err="1">
                <a:solidFill>
                  <a:srgbClr val="C00000"/>
                </a:solidFill>
              </a:rPr>
              <a:t>ungebunchte</a:t>
            </a:r>
            <a:r>
              <a:rPr lang="de-DE" sz="1275" b="1" dirty="0">
                <a:solidFill>
                  <a:srgbClr val="C00000"/>
                </a:solidFill>
              </a:rPr>
              <a:t> Extraktion gewünscht, daher Füllfaktor am Ende von </a:t>
            </a:r>
            <a:r>
              <a:rPr lang="de-DE" sz="1275" b="1" dirty="0" err="1">
                <a:solidFill>
                  <a:srgbClr val="C00000"/>
                </a:solidFill>
              </a:rPr>
              <a:t>Pre-Extraction</a:t>
            </a:r>
            <a:r>
              <a:rPr lang="de-DE" sz="1275" b="1" dirty="0">
                <a:solidFill>
                  <a:srgbClr val="C00000"/>
                </a:solidFill>
              </a:rPr>
              <a:t> auf Null setzen. INIT ist NICHT null!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47" y="975218"/>
            <a:ext cx="3078572" cy="1535714"/>
          </a:xfrm>
          <a:prstGeom prst="rect">
            <a:avLst/>
          </a:prstGeom>
        </p:spPr>
      </p:pic>
      <p:sp>
        <p:nvSpPr>
          <p:cNvPr id="7" name="Inhaltsplatzhalter 4"/>
          <p:cNvSpPr txBox="1">
            <a:spLocks/>
          </p:cNvSpPr>
          <p:nvPr/>
        </p:nvSpPr>
        <p:spPr>
          <a:xfrm>
            <a:off x="1385491" y="1055078"/>
            <a:ext cx="3543877" cy="16247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Berechnung </a:t>
            </a:r>
            <a:r>
              <a:rPr lang="de-DE" sz="1200" dirty="0" err="1"/>
              <a:t>Bucketfläche</a:t>
            </a:r>
            <a:r>
              <a:rPr lang="de-DE" sz="1200" dirty="0"/>
              <a:t> aus</a:t>
            </a:r>
          </a:p>
          <a:p>
            <a:pPr lvl="1"/>
            <a:r>
              <a:rPr lang="de-DE" sz="1050" dirty="0"/>
              <a:t>Impulsbreite des injizierten Strahls</a:t>
            </a:r>
          </a:p>
          <a:p>
            <a:pPr lvl="1"/>
            <a:r>
              <a:rPr lang="de-DE" sz="1050" dirty="0"/>
              <a:t>Vorgabe des Füllfaktors</a:t>
            </a:r>
          </a:p>
          <a:p>
            <a:pPr lvl="2"/>
            <a:r>
              <a:rPr lang="de-DE" sz="900" dirty="0"/>
              <a:t>Verhältnis </a:t>
            </a:r>
            <a:r>
              <a:rPr lang="de-DE" sz="900" dirty="0" err="1"/>
              <a:t>Bucket</a:t>
            </a:r>
            <a:r>
              <a:rPr lang="de-DE" sz="900" dirty="0"/>
              <a:t>- zu </a:t>
            </a:r>
            <a:r>
              <a:rPr lang="de-DE" sz="900" dirty="0" err="1"/>
              <a:t>Bunchfläche</a:t>
            </a:r>
            <a:endParaRPr lang="de-DE" sz="900" dirty="0"/>
          </a:p>
          <a:p>
            <a:pPr lvl="3"/>
            <a:r>
              <a:rPr lang="de-DE" sz="825" dirty="0"/>
              <a:t>0 für </a:t>
            </a:r>
            <a:r>
              <a:rPr lang="de-DE" sz="825" dirty="0" err="1"/>
              <a:t>ungebuncht</a:t>
            </a:r>
            <a:r>
              <a:rPr lang="de-DE" sz="825" dirty="0"/>
              <a:t>, &gt;= 1 für </a:t>
            </a:r>
            <a:r>
              <a:rPr lang="de-DE" sz="825" dirty="0" err="1"/>
              <a:t>gebuncht</a:t>
            </a:r>
            <a:endParaRPr lang="de-DE" sz="825" dirty="0"/>
          </a:p>
          <a:p>
            <a:pPr lvl="3"/>
            <a:r>
              <a:rPr lang="de-DE" sz="825" dirty="0"/>
              <a:t>Je größer desto schmaler der </a:t>
            </a:r>
            <a:r>
              <a:rPr lang="de-DE" sz="825" dirty="0" err="1"/>
              <a:t>Bunch</a:t>
            </a:r>
            <a:endParaRPr lang="de-DE" sz="825" dirty="0"/>
          </a:p>
          <a:p>
            <a:pPr lvl="2"/>
            <a:r>
              <a:rPr lang="de-DE" sz="900" dirty="0"/>
              <a:t>Definiert an Anfang und Ende jedes </a:t>
            </a:r>
            <a:r>
              <a:rPr lang="de-DE" sz="900" dirty="0" err="1"/>
              <a:t>Beamprozesses</a:t>
            </a:r>
            <a:endParaRPr lang="de-DE" sz="900" dirty="0"/>
          </a:p>
          <a:p>
            <a:pPr lvl="2"/>
            <a:r>
              <a:rPr lang="de-DE" sz="900" dirty="0"/>
              <a:t>Ende BP(n) und BP(n+1) müssen gleich sein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993356" y="1378744"/>
            <a:ext cx="281463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6807994" y="1743076"/>
            <a:ext cx="792956" cy="60743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993356" y="1664494"/>
            <a:ext cx="281463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7158039" y="2228850"/>
            <a:ext cx="257174" cy="2314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35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HF Einstellungen: Ausfall einer Kavität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055078"/>
            <a:ext cx="7735529" cy="795845"/>
          </a:xfrm>
        </p:spPr>
        <p:txBody>
          <a:bodyPr/>
          <a:lstStyle/>
          <a:p>
            <a:r>
              <a:rPr lang="de-DE" dirty="0"/>
              <a:t>Wenn eine H=4 Kavität ausfällt, kann man u.U. mit nur einer Kavität weiterarbeiten, wenn die Spannung ausreicht (bei langsamen Rampen und/oder kleiner Impulsbreite, leichten Ionen).</a:t>
            </a:r>
          </a:p>
          <a:p>
            <a:r>
              <a:rPr lang="de-DE" dirty="0"/>
              <a:t>Wenn das nicht direkt funktioniert kann man normalerweise problemlos auf H=2 Umstellen -&gt;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61" y="1850921"/>
            <a:ext cx="2629203" cy="19546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268" y="1850922"/>
            <a:ext cx="2548761" cy="19546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18169" y="2462321"/>
            <a:ext cx="736099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h=2</a:t>
            </a:r>
            <a:br>
              <a:rPr lang="de-DE" dirty="0"/>
            </a:br>
            <a:r>
              <a:rPr lang="de-DE" dirty="0"/>
              <a:t>nix</a:t>
            </a:r>
            <a:br>
              <a:rPr lang="de-DE" dirty="0"/>
            </a:br>
            <a:r>
              <a:rPr lang="de-DE" dirty="0"/>
              <a:t>sonst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550606" y="2497394"/>
            <a:ext cx="736099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h=4</a:t>
            </a:r>
            <a:br>
              <a:rPr lang="de-DE" dirty="0"/>
            </a:br>
            <a:r>
              <a:rPr lang="de-DE" dirty="0"/>
              <a:t>nix</a:t>
            </a:r>
            <a:br>
              <a:rPr lang="de-DE" dirty="0"/>
            </a:br>
            <a:r>
              <a:rPr lang="de-DE" dirty="0"/>
              <a:t>sonst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50606" y="3805666"/>
            <a:ext cx="780213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</a:rPr>
              <a:t>Das bitte in einer Einstellphase mal ausprobieren. Das ist in der Regel der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schnellste fix, bis die Kollegen die Kavität repariert haben.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198" y="4407442"/>
            <a:ext cx="7735529" cy="456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35731" indent="-135731" algn="l" defTabSz="342900" rtl="0" eaLnBrk="1" latinLnBrk="0" hangingPunct="1">
              <a:spcBef>
                <a:spcPts val="9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07194" indent="-135731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9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806054" indent="-67866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825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941785" indent="-67866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788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Betrieb ist mit einer beliebigen funktionierenden Kavität möglich, sofern man die Rampen langsam genug macht</a:t>
            </a:r>
          </a:p>
        </p:txBody>
      </p:sp>
    </p:spTree>
    <p:extLst>
      <p:ext uri="{BB962C8B-B14F-4D97-AF65-F5344CB8AC3E}">
        <p14:creationId xmlns:p14="http://schemas.microsoft.com/office/powerpoint/2010/main" val="2988927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LE: Kontrolle der Teilchenamplituden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050" dirty="0"/>
              <a:t>Große Amplituden instabiler Teilchen</a:t>
            </a:r>
          </a:p>
          <a:p>
            <a:pPr lvl="1"/>
            <a:r>
              <a:rPr lang="de-DE" sz="900" dirty="0"/>
              <a:t>Teilchenbewegung während der letzten drei Turns entscheidend</a:t>
            </a:r>
          </a:p>
          <a:p>
            <a:pPr lvl="1"/>
            <a:r>
              <a:rPr lang="de-DE" sz="900" dirty="0"/>
              <a:t>Viele </a:t>
            </a:r>
            <a:r>
              <a:rPr lang="de-DE" sz="900" dirty="0" err="1"/>
              <a:t>Aperturbeschränkungen</a:t>
            </a:r>
            <a:endParaRPr lang="de-DE" sz="900" dirty="0"/>
          </a:p>
          <a:p>
            <a:pPr lvl="2"/>
            <a:r>
              <a:rPr lang="de-DE" sz="825" dirty="0" err="1"/>
              <a:t>Injektionsseptum</a:t>
            </a:r>
            <a:endParaRPr lang="de-DE" sz="825" dirty="0"/>
          </a:p>
          <a:p>
            <a:pPr lvl="2"/>
            <a:r>
              <a:rPr lang="de-DE" sz="825" dirty="0"/>
              <a:t>Umladungskollimatoren</a:t>
            </a:r>
          </a:p>
          <a:p>
            <a:pPr lvl="2"/>
            <a:r>
              <a:rPr lang="de-DE" sz="825" dirty="0"/>
              <a:t>Fahrbare Kollimatoren</a:t>
            </a:r>
          </a:p>
          <a:p>
            <a:pPr lvl="1"/>
            <a:r>
              <a:rPr lang="de-DE" sz="900" dirty="0"/>
              <a:t>Kritischer für große </a:t>
            </a:r>
            <a:r>
              <a:rPr lang="de-DE" sz="900" dirty="0" err="1"/>
              <a:t>Sextupolamplituden</a:t>
            </a:r>
            <a:endParaRPr lang="de-DE" sz="900" dirty="0"/>
          </a:p>
          <a:p>
            <a:r>
              <a:rPr lang="de-DE" sz="1050" dirty="0"/>
              <a:t>Kontrolle durch </a:t>
            </a:r>
            <a:r>
              <a:rPr lang="de-DE" sz="1050" dirty="0" err="1"/>
              <a:t>Orbitbeule</a:t>
            </a:r>
            <a:r>
              <a:rPr lang="de-DE" sz="1050" dirty="0"/>
              <a:t> am E-Septum</a:t>
            </a:r>
          </a:p>
          <a:p>
            <a:pPr lvl="1"/>
            <a:r>
              <a:rPr lang="de-DE" sz="900" dirty="0"/>
              <a:t>Negatives Vorzeichen, da rechts der Achse</a:t>
            </a:r>
          </a:p>
          <a:p>
            <a:pPr lvl="1"/>
            <a:r>
              <a:rPr lang="de-DE" sz="900" dirty="0"/>
              <a:t>Je größer die Beule, desto kleiner die Amplituden</a:t>
            </a:r>
          </a:p>
          <a:p>
            <a:pPr lvl="1"/>
            <a:r>
              <a:rPr lang="de-DE" sz="900" dirty="0"/>
              <a:t>Bei Änderung muss Beule am M-Septum in der Regel auch korrigiert werden (E+ </a:t>
            </a:r>
            <a:r>
              <a:rPr lang="de-DE" sz="900" dirty="0">
                <a:sym typeface="Wingdings" panose="05000000000000000000" pitchFamily="2" charset="2"/>
              </a:rPr>
              <a:t> M+)</a:t>
            </a:r>
          </a:p>
          <a:p>
            <a:r>
              <a:rPr lang="de-DE" sz="1050" dirty="0">
                <a:sym typeface="Wingdings" panose="05000000000000000000" pitchFamily="2" charset="2"/>
              </a:rPr>
              <a:t>Überprüfung</a:t>
            </a:r>
          </a:p>
          <a:p>
            <a:pPr lvl="1"/>
            <a:r>
              <a:rPr lang="de-DE" sz="900" dirty="0">
                <a:sym typeface="Wingdings" panose="05000000000000000000" pitchFamily="2" charset="2"/>
              </a:rPr>
              <a:t>Extraktionseffizienz</a:t>
            </a:r>
          </a:p>
          <a:p>
            <a:pPr lvl="2"/>
            <a:r>
              <a:rPr lang="de-DE" sz="825" dirty="0">
                <a:sym typeface="Wingdings" panose="05000000000000000000" pitchFamily="2" charset="2"/>
              </a:rPr>
              <a:t>Darf nicht wesentlich verbesserbar sein durch Vergrößerung Beule und Nachoptimierung</a:t>
            </a:r>
          </a:p>
          <a:p>
            <a:pPr lvl="1"/>
            <a:r>
              <a:rPr lang="de-DE" sz="900" dirty="0">
                <a:sym typeface="Wingdings" panose="05000000000000000000" pitchFamily="2" charset="2"/>
              </a:rPr>
              <a:t>Verlustmonitore</a:t>
            </a:r>
          </a:p>
          <a:p>
            <a:pPr lvl="2"/>
            <a:r>
              <a:rPr lang="de-DE" sz="825" dirty="0">
                <a:sym typeface="Wingdings" panose="05000000000000000000" pitchFamily="2" charset="2"/>
              </a:rPr>
              <a:t>Große Signale nur am E-Septum, bei hohen Steifigkeiten auch am M-Septum</a:t>
            </a:r>
            <a:endParaRPr lang="de-DE" sz="825" dirty="0"/>
          </a:p>
          <a:p>
            <a:pPr lvl="1"/>
            <a:endParaRPr lang="de-DE" sz="9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  <p:pic>
        <p:nvPicPr>
          <p:cNvPr id="10243" name="Picture 3" descr="Q:\GSI\FAIR\Optics\Elegant\SIS18\slowex\images\se_below\se_below_es-52.2_sigma0.00\se_below_es-52.2_sigma0.00_last3_dqh4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941546"/>
            <a:ext cx="2874645" cy="21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4709159" y="3504725"/>
            <a:ext cx="3218622" cy="912527"/>
            <a:chOff x="4754879" y="4672966"/>
            <a:chExt cx="4291497" cy="1216703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754879" y="4672966"/>
              <a:ext cx="2657846" cy="1216703"/>
              <a:chOff x="4754879" y="4672966"/>
              <a:chExt cx="2657846" cy="1216703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4754879" y="4672966"/>
                <a:ext cx="2657846" cy="1216703"/>
                <a:chOff x="5013959" y="4581526"/>
                <a:chExt cx="2657846" cy="1216703"/>
              </a:xfrm>
            </p:grpSpPr>
            <p:pic>
              <p:nvPicPr>
                <p:cNvPr id="10244" name="Picture 4" descr="Q:\GSI\Betrieb\Präsentationen\Workshop_201901\images\parammodi_slow_bumps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959" y="4581526"/>
                  <a:ext cx="2657846" cy="1216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Rechteck 9"/>
                <p:cNvSpPr/>
                <p:nvPr/>
              </p:nvSpPr>
              <p:spPr>
                <a:xfrm>
                  <a:off x="5130211" y="5262463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5130211" y="5389045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5090160" y="4720463"/>
                  <a:ext cx="2480353" cy="102997"/>
                </a:xfrm>
                <a:prstGeom prst="rect">
                  <a:avLst/>
                </a:prstGeom>
                <a:noFill/>
                <a:ln w="12700"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0" name="Rechteck 19"/>
              <p:cNvSpPr/>
              <p:nvPr/>
            </p:nvSpPr>
            <p:spPr>
              <a:xfrm>
                <a:off x="4843625" y="5074920"/>
                <a:ext cx="2480353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7311434" y="5015802"/>
              <a:ext cx="1734942" cy="205629"/>
              <a:chOff x="7311434" y="5015802"/>
              <a:chExt cx="1734942" cy="205629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684857" y="5015802"/>
                <a:ext cx="1361519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Beule am M-Septum</a:t>
                </a:r>
                <a:endParaRPr lang="de-DE" sz="1050" dirty="0"/>
              </a:p>
            </p:txBody>
          </p:sp>
          <p:cxnSp>
            <p:nvCxnSpPr>
              <p:cNvPr id="19" name="Gerade Verbindung mit Pfeil 18"/>
              <p:cNvCxnSpPr>
                <a:stCxn id="18" idx="1"/>
              </p:cNvCxnSpPr>
              <p:nvPr/>
            </p:nvCxnSpPr>
            <p:spPr>
              <a:xfrm flipH="1">
                <a:off x="7311434" y="5118617"/>
                <a:ext cx="373422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/>
            <p:cNvGrpSpPr/>
            <p:nvPr/>
          </p:nvGrpSpPr>
          <p:grpSpPr>
            <a:xfrm>
              <a:off x="7311433" y="4760586"/>
              <a:ext cx="1711430" cy="205629"/>
              <a:chOff x="7311433" y="4760586"/>
              <a:chExt cx="1711430" cy="205629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7684856" y="4760586"/>
                <a:ext cx="1338007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Beule am E-Septum</a:t>
                </a:r>
                <a:endParaRPr lang="de-DE" sz="1050" dirty="0"/>
              </a:p>
            </p:txBody>
          </p:sp>
          <p:cxnSp>
            <p:nvCxnSpPr>
              <p:cNvPr id="14" name="Gerade Verbindung mit Pfeil 13"/>
              <p:cNvCxnSpPr>
                <a:stCxn id="13" idx="1"/>
                <a:endCxn id="12" idx="3"/>
              </p:cNvCxnSpPr>
              <p:nvPr/>
            </p:nvCxnSpPr>
            <p:spPr>
              <a:xfrm flipH="1">
                <a:off x="7311433" y="4863401"/>
                <a:ext cx="373423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02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LE: Ablenkwinkel E-Septum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050" dirty="0"/>
              <a:t>Bedeutung Ablenkwinkel E-Septum</a:t>
            </a:r>
          </a:p>
          <a:p>
            <a:pPr lvl="1"/>
            <a:r>
              <a:rPr lang="de-DE" sz="900" dirty="0"/>
              <a:t>Trennung zwischen umlaufendem und extrahiertem Strahl für Schneide M-Septum</a:t>
            </a:r>
          </a:p>
          <a:p>
            <a:pPr lvl="1"/>
            <a:r>
              <a:rPr lang="de-DE" sz="900" dirty="0"/>
              <a:t>Strahllage im Extraktionskanal bzw. in der Extraktionslinie</a:t>
            </a:r>
          </a:p>
          <a:p>
            <a:r>
              <a:rPr lang="de-DE" sz="1050" dirty="0"/>
              <a:t>Einstellung Ablenkwinkel</a:t>
            </a:r>
          </a:p>
          <a:p>
            <a:pPr lvl="1"/>
            <a:r>
              <a:rPr lang="de-DE" sz="900" dirty="0"/>
              <a:t>Ideal für „gerade“ Extraktion ca. 4.3 </a:t>
            </a:r>
            <a:r>
              <a:rPr lang="de-DE" sz="900" dirty="0" err="1"/>
              <a:t>mrad</a:t>
            </a:r>
            <a:endParaRPr lang="de-DE" sz="900" dirty="0"/>
          </a:p>
          <a:p>
            <a:pPr lvl="1"/>
            <a:r>
              <a:rPr lang="de-DE" sz="900" dirty="0"/>
              <a:t>Verlustfrei am M-Septum mind. 3.5 </a:t>
            </a:r>
            <a:r>
              <a:rPr lang="de-DE" sz="900" dirty="0" err="1"/>
              <a:t>mrad</a:t>
            </a:r>
            <a:endParaRPr lang="de-DE" sz="900" dirty="0"/>
          </a:p>
          <a:p>
            <a:pPr lvl="1"/>
            <a:r>
              <a:rPr lang="de-DE" sz="900" dirty="0"/>
              <a:t>Unterhalb 3.5 </a:t>
            </a:r>
            <a:r>
              <a:rPr lang="de-DE" sz="900" dirty="0" err="1"/>
              <a:t>mrad</a:t>
            </a:r>
            <a:r>
              <a:rPr lang="de-DE" sz="900" dirty="0"/>
              <a:t> Auftreten von Verlusten am M-Septum unvermeidbar</a:t>
            </a:r>
          </a:p>
          <a:p>
            <a:pPr lvl="1"/>
            <a:r>
              <a:rPr lang="de-DE" sz="900" dirty="0"/>
              <a:t>Generell möglichst groß wählen</a:t>
            </a:r>
          </a:p>
          <a:p>
            <a:r>
              <a:rPr lang="de-DE" sz="1050" dirty="0"/>
              <a:t>Beschränkungen</a:t>
            </a:r>
          </a:p>
          <a:p>
            <a:pPr lvl="1"/>
            <a:r>
              <a:rPr lang="de-DE" sz="900" dirty="0"/>
              <a:t>Hochgeladene Ionen</a:t>
            </a:r>
          </a:p>
          <a:p>
            <a:pPr lvl="2"/>
            <a:r>
              <a:rPr lang="de-DE" sz="825" dirty="0"/>
              <a:t>Ablenkwinkel bei höchster Steifigkeit nur</a:t>
            </a:r>
            <a:br>
              <a:rPr lang="de-DE" sz="825" dirty="0"/>
            </a:br>
            <a:r>
              <a:rPr lang="de-DE" sz="825" dirty="0"/>
              <a:t>ca. 2.5 </a:t>
            </a:r>
            <a:r>
              <a:rPr lang="de-DE" sz="825" dirty="0" err="1"/>
              <a:t>mrad</a:t>
            </a:r>
            <a:r>
              <a:rPr lang="de-DE" sz="825" dirty="0"/>
              <a:t> </a:t>
            </a:r>
            <a:r>
              <a:rPr lang="de-DE" sz="825" dirty="0">
                <a:sym typeface="Wingdings" panose="05000000000000000000" pitchFamily="2" charset="2"/>
              </a:rPr>
              <a:t> hohe Verluste</a:t>
            </a:r>
            <a:endParaRPr lang="de-DE" sz="825" dirty="0"/>
          </a:p>
          <a:p>
            <a:pPr lvl="2"/>
            <a:r>
              <a:rPr lang="de-DE" sz="825" dirty="0"/>
              <a:t>Verluste am MS oberhalb 13 Tm zu erwarten</a:t>
            </a:r>
          </a:p>
          <a:p>
            <a:pPr lvl="1"/>
            <a:r>
              <a:rPr lang="de-DE" sz="900" dirty="0"/>
              <a:t>Niedrig geladene Ionen besser wg. kleinerem </a:t>
            </a:r>
            <a:r>
              <a:rPr lang="el-GR" sz="900" dirty="0"/>
              <a:t>β</a:t>
            </a:r>
            <a:endParaRPr lang="de-DE" sz="900" dirty="0"/>
          </a:p>
          <a:p>
            <a:r>
              <a:rPr lang="de-DE" dirty="0"/>
              <a:t>Überprüfung</a:t>
            </a:r>
          </a:p>
          <a:p>
            <a:pPr lvl="1"/>
            <a:r>
              <a:rPr lang="de-DE" dirty="0"/>
              <a:t>Extraktionseffizienz</a:t>
            </a:r>
          </a:p>
          <a:p>
            <a:pPr lvl="1"/>
            <a:r>
              <a:rPr lang="de-DE" dirty="0"/>
              <a:t>Verlustmonitore am M-Septum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  <p:pic>
        <p:nvPicPr>
          <p:cNvPr id="8194" name="Picture 2" descr="Q:\GSI\FAIR\Optics\Elegant\SIS18\slowex\images\se_below\se_below_es-52.2_sigma0.00\se_below_es-52.2_sigma0.00_limit_dqh3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27" y="979168"/>
            <a:ext cx="2852934" cy="21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4766643" y="3422332"/>
            <a:ext cx="3220744" cy="928688"/>
            <a:chOff x="4976303" y="4563110"/>
            <a:chExt cx="4294324" cy="123825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976303" y="4563110"/>
              <a:ext cx="2411330" cy="1238250"/>
              <a:chOff x="4976303" y="4563110"/>
              <a:chExt cx="2411330" cy="1238250"/>
            </a:xfrm>
          </p:grpSpPr>
          <p:pic>
            <p:nvPicPr>
              <p:cNvPr id="9" name="Picture 8" descr="Q:\GSI\Betrieb\Präsentationen\Workshop_201901\images\parammodi_slow_ex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6303" y="4563110"/>
                <a:ext cx="2411330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hteck 9"/>
              <p:cNvSpPr/>
              <p:nvPr/>
            </p:nvSpPr>
            <p:spPr>
              <a:xfrm>
                <a:off x="5035570" y="4698873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7328365" y="4647556"/>
              <a:ext cx="1942262" cy="205629"/>
              <a:chOff x="7328365" y="4647556"/>
              <a:chExt cx="1942262" cy="205629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7701788" y="4647556"/>
                <a:ext cx="1568839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Ablenkwinkel E-Septum</a:t>
                </a:r>
                <a:endParaRPr lang="de-DE" sz="1050" dirty="0"/>
              </a:p>
            </p:txBody>
          </p:sp>
          <p:cxnSp>
            <p:nvCxnSpPr>
              <p:cNvPr id="12" name="Gerade Verbindung mit Pfeil 11"/>
              <p:cNvCxnSpPr>
                <a:stCxn id="11" idx="1"/>
                <a:endCxn id="10" idx="3"/>
              </p:cNvCxnSpPr>
              <p:nvPr/>
            </p:nvCxnSpPr>
            <p:spPr>
              <a:xfrm flipH="1">
                <a:off x="7328365" y="4750371"/>
                <a:ext cx="373423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295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LE: Optimierungen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384297" y="1055078"/>
            <a:ext cx="3136904" cy="3775668"/>
          </a:xfrm>
        </p:spPr>
        <p:txBody>
          <a:bodyPr>
            <a:normAutofit/>
          </a:bodyPr>
          <a:lstStyle/>
          <a:p>
            <a:r>
              <a:rPr lang="de-DE" sz="1050" dirty="0"/>
              <a:t>Einstellung </a:t>
            </a:r>
            <a:r>
              <a:rPr lang="de-DE" sz="1050" dirty="0" err="1"/>
              <a:t>Sextupolphase</a:t>
            </a:r>
            <a:endParaRPr lang="de-DE" sz="1050" dirty="0"/>
          </a:p>
          <a:p>
            <a:pPr lvl="1"/>
            <a:r>
              <a:rPr lang="de-DE" sz="900" dirty="0"/>
              <a:t>Änderung Eintrittswinkel in E-Septum</a:t>
            </a:r>
          </a:p>
          <a:p>
            <a:pPr lvl="1"/>
            <a:r>
              <a:rPr lang="de-DE" sz="900" dirty="0"/>
              <a:t>Ziel: Minimierung Verluste am E-Septum</a:t>
            </a:r>
          </a:p>
          <a:p>
            <a:pPr lvl="1"/>
            <a:r>
              <a:rPr lang="de-DE" sz="900" dirty="0"/>
              <a:t>Kriterien</a:t>
            </a:r>
          </a:p>
          <a:p>
            <a:pPr lvl="2"/>
            <a:r>
              <a:rPr lang="de-DE" sz="825" dirty="0"/>
              <a:t>Extraktionseffizienz</a:t>
            </a:r>
          </a:p>
          <a:p>
            <a:pPr lvl="2"/>
            <a:r>
              <a:rPr lang="de-DE" sz="825" dirty="0"/>
              <a:t>Verlustmonitor am E-Septum</a:t>
            </a:r>
          </a:p>
          <a:p>
            <a:pPr lvl="1"/>
            <a:r>
              <a:rPr lang="de-DE" sz="900" dirty="0"/>
              <a:t>Ggf. zusätzliche Korrekturen erforderlich</a:t>
            </a:r>
          </a:p>
          <a:p>
            <a:pPr lvl="2"/>
            <a:r>
              <a:rPr lang="de-DE" sz="788" dirty="0"/>
              <a:t>DQH </a:t>
            </a:r>
            <a:r>
              <a:rPr lang="de-DE" sz="788" dirty="0" err="1"/>
              <a:t>pre</a:t>
            </a:r>
            <a:r>
              <a:rPr lang="de-DE" sz="788" dirty="0"/>
              <a:t> und </a:t>
            </a:r>
            <a:r>
              <a:rPr lang="de-DE" sz="788" dirty="0" err="1"/>
              <a:t>spill</a:t>
            </a:r>
            <a:r>
              <a:rPr lang="de-DE" sz="788" dirty="0"/>
              <a:t> durch ungewollte Änderung </a:t>
            </a:r>
            <a:r>
              <a:rPr lang="de-DE" sz="788" dirty="0" err="1"/>
              <a:t>Q</a:t>
            </a:r>
            <a:r>
              <a:rPr lang="de-DE" sz="788" baseline="-25000" dirty="0" err="1"/>
              <a:t>h</a:t>
            </a:r>
            <a:endParaRPr lang="de-DE" sz="788" dirty="0"/>
          </a:p>
          <a:p>
            <a:pPr lvl="2"/>
            <a:r>
              <a:rPr lang="de-DE" sz="788" dirty="0"/>
              <a:t>Beule M-Septum wegen Winkeländerung </a:t>
            </a:r>
            <a:endParaRPr lang="de-DE" sz="750" dirty="0"/>
          </a:p>
          <a:p>
            <a:r>
              <a:rPr lang="de-DE" sz="1050" dirty="0"/>
              <a:t>Zeitabhängigkeit Beulen/Bypass</a:t>
            </a:r>
          </a:p>
          <a:p>
            <a:pPr lvl="1"/>
            <a:r>
              <a:rPr lang="de-DE" sz="900" dirty="0"/>
              <a:t>Beule M-Septum: Minimierung Verluste</a:t>
            </a:r>
          </a:p>
          <a:p>
            <a:pPr lvl="2"/>
            <a:r>
              <a:rPr lang="de-DE" sz="825" dirty="0"/>
              <a:t>Kriterien: Effizienz, Verlustmonitore MS</a:t>
            </a:r>
          </a:p>
          <a:p>
            <a:pPr lvl="1"/>
            <a:r>
              <a:rPr lang="de-DE" sz="900" dirty="0"/>
              <a:t>Winkel Bypass: Minimierung Strahldrift</a:t>
            </a:r>
          </a:p>
          <a:p>
            <a:pPr lvl="2"/>
            <a:r>
              <a:rPr lang="de-DE" sz="825" dirty="0"/>
              <a:t>Kriterien: Strahllage am Target</a:t>
            </a:r>
          </a:p>
          <a:p>
            <a:pPr lvl="1"/>
            <a:endParaRPr lang="de-DE" sz="975" dirty="0"/>
          </a:p>
          <a:p>
            <a:r>
              <a:rPr lang="de-DE" sz="1125" dirty="0"/>
              <a:t>Einstellung Spillform</a:t>
            </a:r>
          </a:p>
          <a:p>
            <a:pPr lvl="1"/>
            <a:r>
              <a:rPr lang="de-DE" sz="975" dirty="0"/>
              <a:t>Spillmitte: Verschiebung Schwerpunkt Spill</a:t>
            </a:r>
          </a:p>
          <a:p>
            <a:pPr lvl="2"/>
            <a:r>
              <a:rPr lang="de-DE" sz="825" dirty="0"/>
              <a:t>Wert kleiner/größer </a:t>
            </a:r>
            <a:r>
              <a:rPr lang="de-DE" sz="825" dirty="0">
                <a:sym typeface="Wingdings" panose="05000000000000000000" pitchFamily="2" charset="2"/>
              </a:rPr>
              <a:t> Schwerpunkt später/früher</a:t>
            </a:r>
          </a:p>
          <a:p>
            <a:pPr lvl="1"/>
            <a:r>
              <a:rPr lang="de-DE" sz="975" dirty="0">
                <a:sym typeface="Wingdings" panose="05000000000000000000" pitchFamily="2" charset="2"/>
              </a:rPr>
              <a:t>Spillamplitude:</a:t>
            </a:r>
          </a:p>
          <a:p>
            <a:pPr lvl="2"/>
            <a:r>
              <a:rPr lang="de-DE" sz="825" dirty="0">
                <a:sym typeface="Wingdings" panose="05000000000000000000" pitchFamily="2" charset="2"/>
              </a:rPr>
              <a:t>Wert kleiner/größer Spill höher/flacher</a:t>
            </a:r>
            <a:endParaRPr lang="de-DE" sz="825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  <p:grpSp>
        <p:nvGrpSpPr>
          <p:cNvPr id="79" name="Gruppieren 78"/>
          <p:cNvGrpSpPr/>
          <p:nvPr/>
        </p:nvGrpSpPr>
        <p:grpSpPr>
          <a:xfrm>
            <a:off x="4632365" y="2611768"/>
            <a:ext cx="3218622" cy="912527"/>
            <a:chOff x="4652487" y="3101341"/>
            <a:chExt cx="4291497" cy="1216703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4652487" y="3101341"/>
              <a:ext cx="2657846" cy="1216703"/>
              <a:chOff x="4754879" y="4672966"/>
              <a:chExt cx="2657846" cy="1216703"/>
            </a:xfrm>
          </p:grpSpPr>
          <p:grpSp>
            <p:nvGrpSpPr>
              <p:cNvPr id="63" name="Gruppieren 62"/>
              <p:cNvGrpSpPr/>
              <p:nvPr/>
            </p:nvGrpSpPr>
            <p:grpSpPr>
              <a:xfrm>
                <a:off x="4754879" y="4672966"/>
                <a:ext cx="2657846" cy="1216703"/>
                <a:chOff x="5013959" y="4581526"/>
                <a:chExt cx="2657846" cy="1216703"/>
              </a:xfrm>
            </p:grpSpPr>
            <p:pic>
              <p:nvPicPr>
                <p:cNvPr id="65" name="Picture 4" descr="Q:\GSI\Betrieb\Präsentationen\Workshop_201901\images\parammodi_slow_bumps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959" y="4581526"/>
                  <a:ext cx="2657846" cy="1216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Rechteck 65"/>
                <p:cNvSpPr/>
                <p:nvPr/>
              </p:nvSpPr>
              <p:spPr>
                <a:xfrm>
                  <a:off x="5130211" y="5262463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7" name="Rechteck 66"/>
                <p:cNvSpPr/>
                <p:nvPr/>
              </p:nvSpPr>
              <p:spPr>
                <a:xfrm>
                  <a:off x="5130211" y="5389045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8" name="Rechteck 67"/>
                <p:cNvSpPr/>
                <p:nvPr/>
              </p:nvSpPr>
              <p:spPr>
                <a:xfrm>
                  <a:off x="5117951" y="5625338"/>
                  <a:ext cx="2480353" cy="102997"/>
                </a:xfrm>
                <a:prstGeom prst="rect">
                  <a:avLst/>
                </a:prstGeom>
                <a:noFill/>
                <a:ln w="12700"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64" name="Rechteck 63"/>
              <p:cNvSpPr/>
              <p:nvPr/>
            </p:nvSpPr>
            <p:spPr>
              <a:xfrm>
                <a:off x="4843625" y="5189220"/>
                <a:ext cx="2480353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7209042" y="3568002"/>
              <a:ext cx="1734942" cy="205629"/>
              <a:chOff x="7311434" y="5139627"/>
              <a:chExt cx="1734942" cy="205629"/>
            </a:xfrm>
          </p:grpSpPr>
          <p:sp>
            <p:nvSpPr>
              <p:cNvPr id="61" name="Textfeld 60"/>
              <p:cNvSpPr txBox="1"/>
              <p:nvPr/>
            </p:nvSpPr>
            <p:spPr>
              <a:xfrm>
                <a:off x="7684857" y="5139627"/>
                <a:ext cx="1361519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Beule am M-Septum</a:t>
                </a:r>
                <a:endParaRPr lang="de-DE" sz="1050" dirty="0"/>
              </a:p>
            </p:txBody>
          </p:sp>
          <p:cxnSp>
            <p:nvCxnSpPr>
              <p:cNvPr id="62" name="Gerade Verbindung mit Pfeil 61"/>
              <p:cNvCxnSpPr>
                <a:stCxn id="61" idx="1"/>
              </p:cNvCxnSpPr>
              <p:nvPr/>
            </p:nvCxnSpPr>
            <p:spPr>
              <a:xfrm flipH="1">
                <a:off x="7311434" y="5242442"/>
                <a:ext cx="373422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pieren 57"/>
            <p:cNvGrpSpPr/>
            <p:nvPr/>
          </p:nvGrpSpPr>
          <p:grpSpPr>
            <a:xfrm>
              <a:off x="7236832" y="4093836"/>
              <a:ext cx="904580" cy="205629"/>
              <a:chOff x="7339224" y="5665461"/>
              <a:chExt cx="904580" cy="205629"/>
            </a:xfrm>
          </p:grpSpPr>
          <p:sp>
            <p:nvSpPr>
              <p:cNvPr id="59" name="Textfeld 58"/>
              <p:cNvSpPr txBox="1"/>
              <p:nvPr/>
            </p:nvSpPr>
            <p:spPr>
              <a:xfrm>
                <a:off x="7707299" y="5665461"/>
                <a:ext cx="536505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Bypass</a:t>
                </a:r>
                <a:endParaRPr lang="de-DE" sz="1050" dirty="0"/>
              </a:p>
            </p:txBody>
          </p:sp>
          <p:cxnSp>
            <p:nvCxnSpPr>
              <p:cNvPr id="60" name="Gerade Verbindung mit Pfeil 59"/>
              <p:cNvCxnSpPr>
                <a:stCxn id="59" idx="1"/>
                <a:endCxn id="68" idx="3"/>
              </p:cNvCxnSpPr>
              <p:nvPr/>
            </p:nvCxnSpPr>
            <p:spPr>
              <a:xfrm flipH="1">
                <a:off x="7339224" y="5768276"/>
                <a:ext cx="368074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1" name="Gerade Verbindung mit Pfeil 70"/>
          <p:cNvCxnSpPr/>
          <p:nvPr/>
        </p:nvCxnSpPr>
        <p:spPr>
          <a:xfrm>
            <a:off x="4751531" y="1996328"/>
            <a:ext cx="379269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uppieren 77"/>
          <p:cNvGrpSpPr/>
          <p:nvPr/>
        </p:nvGrpSpPr>
        <p:grpSpPr>
          <a:xfrm>
            <a:off x="4646104" y="1121793"/>
            <a:ext cx="3235517" cy="1107963"/>
            <a:chOff x="4670806" y="1495724"/>
            <a:chExt cx="4314022" cy="1477284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6573498" y="1621570"/>
              <a:ext cx="2411330" cy="1238250"/>
              <a:chOff x="6573498" y="1716820"/>
              <a:chExt cx="2411330" cy="1238250"/>
            </a:xfrm>
          </p:grpSpPr>
          <p:pic>
            <p:nvPicPr>
              <p:cNvPr id="51" name="Picture 8" descr="Q:\GSI\Betrieb\Präsentationen\Workshop_201901\images\parammodi_slow_ex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3498" y="1716820"/>
                <a:ext cx="2411330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Rechteck 51"/>
              <p:cNvSpPr/>
              <p:nvPr/>
            </p:nvSpPr>
            <p:spPr>
              <a:xfrm>
                <a:off x="6630564" y="2429586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7" name="Gruppieren 76"/>
            <p:cNvGrpSpPr/>
            <p:nvPr/>
          </p:nvGrpSpPr>
          <p:grpSpPr>
            <a:xfrm>
              <a:off x="4670806" y="1495724"/>
              <a:ext cx="1686061" cy="1477284"/>
              <a:chOff x="4670806" y="1495724"/>
              <a:chExt cx="1686061" cy="1477284"/>
            </a:xfrm>
          </p:grpSpPr>
          <p:cxnSp>
            <p:nvCxnSpPr>
              <p:cNvPr id="19" name="Gerade Verbindung mit Pfeil 18"/>
              <p:cNvCxnSpPr/>
              <p:nvPr/>
            </p:nvCxnSpPr>
            <p:spPr>
              <a:xfrm flipV="1">
                <a:off x="4893827" y="1495724"/>
                <a:ext cx="0" cy="14145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/>
              <p:nvPr/>
            </p:nvCxnSpPr>
            <p:spPr>
              <a:xfrm>
                <a:off x="4811375" y="2801088"/>
                <a:ext cx="154549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5249427" y="1566844"/>
                <a:ext cx="0" cy="130536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3"/>
              <p:cNvGrpSpPr/>
              <p:nvPr/>
            </p:nvGrpSpPr>
            <p:grpSpPr>
              <a:xfrm>
                <a:off x="5141731" y="1742214"/>
                <a:ext cx="1020470" cy="975969"/>
                <a:chOff x="5497830" y="1714882"/>
                <a:chExt cx="1275588" cy="1219961"/>
              </a:xfrm>
            </p:grpSpPr>
            <p:cxnSp>
              <p:nvCxnSpPr>
                <p:cNvPr id="9" name="Gerade Verbindung 8"/>
                <p:cNvCxnSpPr/>
                <p:nvPr/>
              </p:nvCxnSpPr>
              <p:spPr>
                <a:xfrm flipH="1">
                  <a:off x="5860542" y="2062353"/>
                  <a:ext cx="36576" cy="49377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 Verbindung 10"/>
                <p:cNvCxnSpPr/>
                <p:nvPr/>
              </p:nvCxnSpPr>
              <p:spPr>
                <a:xfrm flipH="1">
                  <a:off x="5497830" y="1823847"/>
                  <a:ext cx="1078992" cy="111099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12"/>
                <p:cNvCxnSpPr/>
                <p:nvPr/>
              </p:nvCxnSpPr>
              <p:spPr>
                <a:xfrm flipV="1">
                  <a:off x="5886450" y="1714882"/>
                  <a:ext cx="886968" cy="472058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ieren 34"/>
              <p:cNvGrpSpPr/>
              <p:nvPr/>
            </p:nvGrpSpPr>
            <p:grpSpPr>
              <a:xfrm rot="300000">
                <a:off x="5135431" y="1749818"/>
                <a:ext cx="1020470" cy="975969"/>
                <a:chOff x="5497830" y="1714882"/>
                <a:chExt cx="1275588" cy="1219961"/>
              </a:xfrm>
            </p:grpSpPr>
            <p:cxnSp>
              <p:nvCxnSpPr>
                <p:cNvPr id="36" name="Gerade Verbindung 35"/>
                <p:cNvCxnSpPr/>
                <p:nvPr/>
              </p:nvCxnSpPr>
              <p:spPr>
                <a:xfrm flipH="1">
                  <a:off x="5860542" y="2062353"/>
                  <a:ext cx="36576" cy="49377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36"/>
                <p:cNvCxnSpPr/>
                <p:nvPr/>
              </p:nvCxnSpPr>
              <p:spPr>
                <a:xfrm flipH="1">
                  <a:off x="5497830" y="1823847"/>
                  <a:ext cx="1078992" cy="111099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37"/>
                <p:cNvCxnSpPr/>
                <p:nvPr/>
              </p:nvCxnSpPr>
              <p:spPr>
                <a:xfrm flipV="1">
                  <a:off x="5886450" y="1714882"/>
                  <a:ext cx="886968" cy="472058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ieren 39"/>
              <p:cNvGrpSpPr/>
              <p:nvPr/>
            </p:nvGrpSpPr>
            <p:grpSpPr>
              <a:xfrm rot="21300000">
                <a:off x="5148038" y="1747256"/>
                <a:ext cx="1020470" cy="975969"/>
                <a:chOff x="5497830" y="1714882"/>
                <a:chExt cx="1275588" cy="1219961"/>
              </a:xfrm>
            </p:grpSpPr>
            <p:cxnSp>
              <p:nvCxnSpPr>
                <p:cNvPr id="41" name="Gerade Verbindung 40"/>
                <p:cNvCxnSpPr/>
                <p:nvPr/>
              </p:nvCxnSpPr>
              <p:spPr>
                <a:xfrm flipH="1">
                  <a:off x="5860542" y="2062353"/>
                  <a:ext cx="36576" cy="49377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41"/>
                <p:cNvCxnSpPr/>
                <p:nvPr/>
              </p:nvCxnSpPr>
              <p:spPr>
                <a:xfrm flipH="1">
                  <a:off x="5497830" y="1823847"/>
                  <a:ext cx="1078992" cy="111099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42"/>
                <p:cNvCxnSpPr/>
                <p:nvPr/>
              </p:nvCxnSpPr>
              <p:spPr>
                <a:xfrm flipV="1">
                  <a:off x="5886450" y="1714882"/>
                  <a:ext cx="886968" cy="472058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feld 46"/>
              <p:cNvSpPr txBox="1"/>
              <p:nvPr/>
            </p:nvSpPr>
            <p:spPr>
              <a:xfrm>
                <a:off x="6197244" y="2810653"/>
                <a:ext cx="64120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/>
                  <a:t>x</a:t>
                </a: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4785975" y="1581532"/>
                <a:ext cx="91907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/>
                  <a:t>x‘</a:t>
                </a: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5257567" y="2819120"/>
                <a:ext cx="179536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 err="1"/>
                  <a:t>x</a:t>
                </a:r>
                <a:r>
                  <a:rPr lang="de-DE" sz="750" baseline="-25000" dirty="0" err="1"/>
                  <a:t>ES</a:t>
                </a:r>
                <a:endParaRPr lang="de-DE" sz="750" baseline="-25000" dirty="0"/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4670806" y="2474015"/>
                <a:ext cx="20732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 err="1"/>
                  <a:t>x‘</a:t>
                </a:r>
                <a:r>
                  <a:rPr lang="de-DE" sz="750" baseline="-25000" dirty="0" err="1"/>
                  <a:t>ES</a:t>
                </a:r>
                <a:endParaRPr lang="de-DE" sz="750" baseline="-25000" dirty="0"/>
              </a:p>
            </p:txBody>
          </p:sp>
        </p:grpSp>
      </p:grpSp>
      <p:grpSp>
        <p:nvGrpSpPr>
          <p:cNvPr id="115" name="Gruppieren 114"/>
          <p:cNvGrpSpPr/>
          <p:nvPr/>
        </p:nvGrpSpPr>
        <p:grpSpPr>
          <a:xfrm>
            <a:off x="4609903" y="3777934"/>
            <a:ext cx="3334830" cy="928688"/>
            <a:chOff x="4622537" y="5172717"/>
            <a:chExt cx="4446440" cy="1238250"/>
          </a:xfrm>
        </p:grpSpPr>
        <p:grpSp>
          <p:nvGrpSpPr>
            <p:cNvPr id="90" name="Gruppieren 89"/>
            <p:cNvGrpSpPr/>
            <p:nvPr/>
          </p:nvGrpSpPr>
          <p:grpSpPr>
            <a:xfrm>
              <a:off x="6657647" y="5172717"/>
              <a:ext cx="2411330" cy="1238250"/>
              <a:chOff x="6657647" y="4994910"/>
              <a:chExt cx="2411330" cy="1238250"/>
            </a:xfrm>
          </p:grpSpPr>
          <p:pic>
            <p:nvPicPr>
              <p:cNvPr id="85" name="Picture 8" descr="Q:\GSI\Betrieb\Präsentationen\Workshop_201901\images\parammodi_slow_ex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647" y="4994910"/>
                <a:ext cx="2411330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Rechteck 87"/>
              <p:cNvSpPr/>
              <p:nvPr/>
            </p:nvSpPr>
            <p:spPr>
              <a:xfrm>
                <a:off x="6692033" y="5477742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6692033" y="5357811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05" name="Gruppieren 104"/>
            <p:cNvGrpSpPr/>
            <p:nvPr/>
          </p:nvGrpSpPr>
          <p:grpSpPr>
            <a:xfrm>
              <a:off x="4622537" y="5218888"/>
              <a:ext cx="1952505" cy="499238"/>
              <a:chOff x="4588669" y="5413629"/>
              <a:chExt cx="1952505" cy="499238"/>
            </a:xfrm>
          </p:grpSpPr>
          <p:grpSp>
            <p:nvGrpSpPr>
              <p:cNvPr id="94" name="Gruppieren 93"/>
              <p:cNvGrpSpPr/>
              <p:nvPr/>
            </p:nvGrpSpPr>
            <p:grpSpPr>
              <a:xfrm>
                <a:off x="4610040" y="5413629"/>
                <a:ext cx="1909704" cy="305885"/>
                <a:chOff x="4640993" y="5387438"/>
                <a:chExt cx="1909704" cy="305885"/>
              </a:xfrm>
            </p:grpSpPr>
            <p:sp>
              <p:nvSpPr>
                <p:cNvPr id="91" name="Freihandform 90"/>
                <p:cNvSpPr/>
                <p:nvPr/>
              </p:nvSpPr>
              <p:spPr>
                <a:xfrm>
                  <a:off x="5157259" y="5408505"/>
                  <a:ext cx="810822" cy="275293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75293">
                      <a:moveTo>
                        <a:pt x="0" y="257301"/>
                      </a:moveTo>
                      <a:cubicBezTo>
                        <a:pt x="51867" y="253421"/>
                        <a:pt x="44812" y="253598"/>
                        <a:pt x="99601" y="210735"/>
                      </a:cubicBezTo>
                      <a:cubicBezTo>
                        <a:pt x="154390" y="167872"/>
                        <a:pt x="132481" y="-5342"/>
                        <a:pt x="328734" y="126"/>
                      </a:cubicBezTo>
                      <a:cubicBezTo>
                        <a:pt x="524987" y="5594"/>
                        <a:pt x="490611" y="197682"/>
                        <a:pt x="535133" y="243543"/>
                      </a:cubicBezTo>
                      <a:cubicBezTo>
                        <a:pt x="579655" y="289404"/>
                        <a:pt x="575622" y="264710"/>
                        <a:pt x="595866" y="275293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2" name="Freihandform 91"/>
                <p:cNvSpPr/>
                <p:nvPr/>
              </p:nvSpPr>
              <p:spPr>
                <a:xfrm>
                  <a:off x="5739875" y="5395716"/>
                  <a:ext cx="810822" cy="297607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9615 h 297607"/>
                    <a:gd name="connsiteX1" fmla="*/ 99601 w 595866"/>
                    <a:gd name="connsiteY1" fmla="*/ 233049 h 297607"/>
                    <a:gd name="connsiteX2" fmla="*/ 328734 w 595866"/>
                    <a:gd name="connsiteY2" fmla="*/ 22440 h 297607"/>
                    <a:gd name="connsiteX3" fmla="*/ 535133 w 595866"/>
                    <a:gd name="connsiteY3" fmla="*/ 265857 h 297607"/>
                    <a:gd name="connsiteX4" fmla="*/ 595866 w 595866"/>
                    <a:gd name="connsiteY4" fmla="*/ 297607 h 29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97607">
                      <a:moveTo>
                        <a:pt x="0" y="279615"/>
                      </a:moveTo>
                      <a:cubicBezTo>
                        <a:pt x="51867" y="275735"/>
                        <a:pt x="44812" y="275912"/>
                        <a:pt x="99601" y="233049"/>
                      </a:cubicBezTo>
                      <a:cubicBezTo>
                        <a:pt x="154390" y="190186"/>
                        <a:pt x="155814" y="-78278"/>
                        <a:pt x="328734" y="22440"/>
                      </a:cubicBezTo>
                      <a:cubicBezTo>
                        <a:pt x="501654" y="123158"/>
                        <a:pt x="490611" y="219996"/>
                        <a:pt x="535133" y="265857"/>
                      </a:cubicBezTo>
                      <a:cubicBezTo>
                        <a:pt x="579655" y="311718"/>
                        <a:pt x="575622" y="287024"/>
                        <a:pt x="595866" y="297607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3" name="Freihandform 92"/>
                <p:cNvSpPr/>
                <p:nvPr/>
              </p:nvSpPr>
              <p:spPr>
                <a:xfrm>
                  <a:off x="4640993" y="5387438"/>
                  <a:ext cx="810822" cy="296360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8368 h 296360"/>
                    <a:gd name="connsiteX1" fmla="*/ 99601 w 595866"/>
                    <a:gd name="connsiteY1" fmla="*/ 231802 h 296360"/>
                    <a:gd name="connsiteX2" fmla="*/ 328734 w 595866"/>
                    <a:gd name="connsiteY2" fmla="*/ 21193 h 296360"/>
                    <a:gd name="connsiteX3" fmla="*/ 535133 w 595866"/>
                    <a:gd name="connsiteY3" fmla="*/ 264610 h 296360"/>
                    <a:gd name="connsiteX4" fmla="*/ 595866 w 595866"/>
                    <a:gd name="connsiteY4" fmla="*/ 296360 h 29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96360">
                      <a:moveTo>
                        <a:pt x="0" y="278368"/>
                      </a:moveTo>
                      <a:cubicBezTo>
                        <a:pt x="51867" y="274488"/>
                        <a:pt x="44812" y="274665"/>
                        <a:pt x="99601" y="231802"/>
                      </a:cubicBezTo>
                      <a:cubicBezTo>
                        <a:pt x="154390" y="188939"/>
                        <a:pt x="155814" y="123675"/>
                        <a:pt x="328734" y="21193"/>
                      </a:cubicBezTo>
                      <a:cubicBezTo>
                        <a:pt x="501654" y="-81289"/>
                        <a:pt x="490611" y="218749"/>
                        <a:pt x="535133" y="264610"/>
                      </a:cubicBezTo>
                      <a:cubicBezTo>
                        <a:pt x="579655" y="310471"/>
                        <a:pt x="575622" y="285777"/>
                        <a:pt x="595866" y="296360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95" name="Gerade Verbindung mit Pfeil 94"/>
              <p:cNvCxnSpPr/>
              <p:nvPr/>
            </p:nvCxnSpPr>
            <p:spPr>
              <a:xfrm>
                <a:off x="4588669" y="5748701"/>
                <a:ext cx="1952504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feld 100"/>
              <p:cNvSpPr txBox="1"/>
              <p:nvPr/>
            </p:nvSpPr>
            <p:spPr>
              <a:xfrm>
                <a:off x="4600274" y="5752730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02" name="Textfeld 101"/>
              <p:cNvSpPr txBox="1"/>
              <p:nvPr/>
            </p:nvSpPr>
            <p:spPr>
              <a:xfrm>
                <a:off x="6470641" y="5758979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07" name="Gruppieren 106"/>
            <p:cNvGrpSpPr/>
            <p:nvPr/>
          </p:nvGrpSpPr>
          <p:grpSpPr>
            <a:xfrm>
              <a:off x="4627086" y="5808786"/>
              <a:ext cx="1952505" cy="547172"/>
              <a:chOff x="4588669" y="5365695"/>
              <a:chExt cx="1952505" cy="547172"/>
            </a:xfrm>
          </p:grpSpPr>
          <p:grpSp>
            <p:nvGrpSpPr>
              <p:cNvPr id="108" name="Gruppieren 107"/>
              <p:cNvGrpSpPr/>
              <p:nvPr/>
            </p:nvGrpSpPr>
            <p:grpSpPr>
              <a:xfrm>
                <a:off x="4610040" y="5365695"/>
                <a:ext cx="1909704" cy="353819"/>
                <a:chOff x="4640993" y="5339504"/>
                <a:chExt cx="1909704" cy="353819"/>
              </a:xfrm>
            </p:grpSpPr>
            <p:sp>
              <p:nvSpPr>
                <p:cNvPr id="112" name="Freihandform 111"/>
                <p:cNvSpPr/>
                <p:nvPr/>
              </p:nvSpPr>
              <p:spPr>
                <a:xfrm>
                  <a:off x="5157259" y="5391192"/>
                  <a:ext cx="810822" cy="292606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430 h 275422"/>
                    <a:gd name="connsiteX1" fmla="*/ 99601 w 595866"/>
                    <a:gd name="connsiteY1" fmla="*/ 210864 h 275422"/>
                    <a:gd name="connsiteX2" fmla="*/ 328734 w 595866"/>
                    <a:gd name="connsiteY2" fmla="*/ 255 h 275422"/>
                    <a:gd name="connsiteX3" fmla="*/ 535133 w 595866"/>
                    <a:gd name="connsiteY3" fmla="*/ 243672 h 275422"/>
                    <a:gd name="connsiteX4" fmla="*/ 595866 w 595866"/>
                    <a:gd name="connsiteY4" fmla="*/ 275422 h 275422"/>
                    <a:gd name="connsiteX0" fmla="*/ 0 w 595866"/>
                    <a:gd name="connsiteY0" fmla="*/ 257430 h 275422"/>
                    <a:gd name="connsiteX1" fmla="*/ 99601 w 595866"/>
                    <a:gd name="connsiteY1" fmla="*/ 210864 h 275422"/>
                    <a:gd name="connsiteX2" fmla="*/ 328734 w 595866"/>
                    <a:gd name="connsiteY2" fmla="*/ 255 h 275422"/>
                    <a:gd name="connsiteX3" fmla="*/ 535133 w 595866"/>
                    <a:gd name="connsiteY3" fmla="*/ 243672 h 275422"/>
                    <a:gd name="connsiteX4" fmla="*/ 595866 w 595866"/>
                    <a:gd name="connsiteY4" fmla="*/ 275422 h 275422"/>
                    <a:gd name="connsiteX0" fmla="*/ 0 w 595866"/>
                    <a:gd name="connsiteY0" fmla="*/ 257225 h 275217"/>
                    <a:gd name="connsiteX1" fmla="*/ 99601 w 595866"/>
                    <a:gd name="connsiteY1" fmla="*/ 210659 h 275217"/>
                    <a:gd name="connsiteX2" fmla="*/ 328734 w 595866"/>
                    <a:gd name="connsiteY2" fmla="*/ 50 h 275217"/>
                    <a:gd name="connsiteX3" fmla="*/ 535133 w 595866"/>
                    <a:gd name="connsiteY3" fmla="*/ 243467 h 275217"/>
                    <a:gd name="connsiteX4" fmla="*/ 595866 w 595866"/>
                    <a:gd name="connsiteY4" fmla="*/ 275217 h 275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75217">
                      <a:moveTo>
                        <a:pt x="0" y="257225"/>
                      </a:moveTo>
                      <a:cubicBezTo>
                        <a:pt x="51867" y="253345"/>
                        <a:pt x="44812" y="253522"/>
                        <a:pt x="99601" y="210659"/>
                      </a:cubicBezTo>
                      <a:cubicBezTo>
                        <a:pt x="154390" y="167796"/>
                        <a:pt x="183229" y="-3320"/>
                        <a:pt x="328734" y="50"/>
                      </a:cubicBezTo>
                      <a:cubicBezTo>
                        <a:pt x="474239" y="3420"/>
                        <a:pt x="490611" y="197606"/>
                        <a:pt x="535133" y="243467"/>
                      </a:cubicBezTo>
                      <a:cubicBezTo>
                        <a:pt x="579655" y="289328"/>
                        <a:pt x="575622" y="264634"/>
                        <a:pt x="595866" y="275217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13" name="Freihandform 112"/>
                <p:cNvSpPr/>
                <p:nvPr/>
              </p:nvSpPr>
              <p:spPr>
                <a:xfrm>
                  <a:off x="5739875" y="5439583"/>
                  <a:ext cx="810822" cy="253740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9615 h 297607"/>
                    <a:gd name="connsiteX1" fmla="*/ 99601 w 595866"/>
                    <a:gd name="connsiteY1" fmla="*/ 233049 h 297607"/>
                    <a:gd name="connsiteX2" fmla="*/ 328734 w 595866"/>
                    <a:gd name="connsiteY2" fmla="*/ 22440 h 297607"/>
                    <a:gd name="connsiteX3" fmla="*/ 535133 w 595866"/>
                    <a:gd name="connsiteY3" fmla="*/ 265857 h 297607"/>
                    <a:gd name="connsiteX4" fmla="*/ 595866 w 595866"/>
                    <a:gd name="connsiteY4" fmla="*/ 297607 h 297607"/>
                    <a:gd name="connsiteX0" fmla="*/ 0 w 595866"/>
                    <a:gd name="connsiteY0" fmla="*/ 257217 h 275209"/>
                    <a:gd name="connsiteX1" fmla="*/ 99601 w 595866"/>
                    <a:gd name="connsiteY1" fmla="*/ 210651 h 275209"/>
                    <a:gd name="connsiteX2" fmla="*/ 328734 w 595866"/>
                    <a:gd name="connsiteY2" fmla="*/ 42 h 275209"/>
                    <a:gd name="connsiteX3" fmla="*/ 535133 w 595866"/>
                    <a:gd name="connsiteY3" fmla="*/ 243459 h 275209"/>
                    <a:gd name="connsiteX4" fmla="*/ 595866 w 595866"/>
                    <a:gd name="connsiteY4" fmla="*/ 275209 h 275209"/>
                    <a:gd name="connsiteX0" fmla="*/ 0 w 595866"/>
                    <a:gd name="connsiteY0" fmla="*/ 257236 h 275228"/>
                    <a:gd name="connsiteX1" fmla="*/ 68102 w 595866"/>
                    <a:gd name="connsiteY1" fmla="*/ 220195 h 275228"/>
                    <a:gd name="connsiteX2" fmla="*/ 328734 w 595866"/>
                    <a:gd name="connsiteY2" fmla="*/ 61 h 275228"/>
                    <a:gd name="connsiteX3" fmla="*/ 535133 w 595866"/>
                    <a:gd name="connsiteY3" fmla="*/ 243478 h 275228"/>
                    <a:gd name="connsiteX4" fmla="*/ 595866 w 595866"/>
                    <a:gd name="connsiteY4" fmla="*/ 275228 h 275228"/>
                    <a:gd name="connsiteX0" fmla="*/ 0 w 595866"/>
                    <a:gd name="connsiteY0" fmla="*/ 257245 h 275237"/>
                    <a:gd name="connsiteX1" fmla="*/ 68102 w 595866"/>
                    <a:gd name="connsiteY1" fmla="*/ 220204 h 275237"/>
                    <a:gd name="connsiteX2" fmla="*/ 328734 w 595866"/>
                    <a:gd name="connsiteY2" fmla="*/ 70 h 275237"/>
                    <a:gd name="connsiteX3" fmla="*/ 535133 w 595866"/>
                    <a:gd name="connsiteY3" fmla="*/ 243487 h 275237"/>
                    <a:gd name="connsiteX4" fmla="*/ 595866 w 595866"/>
                    <a:gd name="connsiteY4" fmla="*/ 275237 h 275237"/>
                    <a:gd name="connsiteX0" fmla="*/ 0 w 595866"/>
                    <a:gd name="connsiteY0" fmla="*/ 257242 h 275234"/>
                    <a:gd name="connsiteX1" fmla="*/ 68102 w 595866"/>
                    <a:gd name="connsiteY1" fmla="*/ 220201 h 275234"/>
                    <a:gd name="connsiteX2" fmla="*/ 328734 w 595866"/>
                    <a:gd name="connsiteY2" fmla="*/ 67 h 275234"/>
                    <a:gd name="connsiteX3" fmla="*/ 535133 w 595866"/>
                    <a:gd name="connsiteY3" fmla="*/ 243484 h 275234"/>
                    <a:gd name="connsiteX4" fmla="*/ 595866 w 595866"/>
                    <a:gd name="connsiteY4" fmla="*/ 275234 h 27523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311776"/>
                    <a:gd name="connsiteX1" fmla="*/ 68102 w 595866"/>
                    <a:gd name="connsiteY1" fmla="*/ 220271 h 311776"/>
                    <a:gd name="connsiteX2" fmla="*/ 328734 w 595866"/>
                    <a:gd name="connsiteY2" fmla="*/ 137 h 311776"/>
                    <a:gd name="connsiteX3" fmla="*/ 535133 w 595866"/>
                    <a:gd name="connsiteY3" fmla="*/ 243554 h 311776"/>
                    <a:gd name="connsiteX4" fmla="*/ 595866 w 595866"/>
                    <a:gd name="connsiteY4" fmla="*/ 275304 h 311776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178 h 275170"/>
                    <a:gd name="connsiteX1" fmla="*/ 68102 w 595866"/>
                    <a:gd name="connsiteY1" fmla="*/ 220137 h 275170"/>
                    <a:gd name="connsiteX2" fmla="*/ 328734 w 595866"/>
                    <a:gd name="connsiteY2" fmla="*/ 3 h 275170"/>
                    <a:gd name="connsiteX3" fmla="*/ 535133 w 595866"/>
                    <a:gd name="connsiteY3" fmla="*/ 243420 h 275170"/>
                    <a:gd name="connsiteX4" fmla="*/ 595866 w 595866"/>
                    <a:gd name="connsiteY4" fmla="*/ 275170 h 275170"/>
                    <a:gd name="connsiteX0" fmla="*/ 0 w 595866"/>
                    <a:gd name="connsiteY0" fmla="*/ 235748 h 253740"/>
                    <a:gd name="connsiteX1" fmla="*/ 68102 w 595866"/>
                    <a:gd name="connsiteY1" fmla="*/ 198707 h 253740"/>
                    <a:gd name="connsiteX2" fmla="*/ 297235 w 595866"/>
                    <a:gd name="connsiteY2" fmla="*/ 4 h 253740"/>
                    <a:gd name="connsiteX3" fmla="*/ 535133 w 595866"/>
                    <a:gd name="connsiteY3" fmla="*/ 221990 h 253740"/>
                    <a:gd name="connsiteX4" fmla="*/ 595866 w 595866"/>
                    <a:gd name="connsiteY4" fmla="*/ 253740 h 253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53740">
                      <a:moveTo>
                        <a:pt x="0" y="235748"/>
                      </a:moveTo>
                      <a:cubicBezTo>
                        <a:pt x="51867" y="231868"/>
                        <a:pt x="18563" y="237998"/>
                        <a:pt x="68102" y="198707"/>
                      </a:cubicBezTo>
                      <a:cubicBezTo>
                        <a:pt x="117641" y="159416"/>
                        <a:pt x="33902" y="886"/>
                        <a:pt x="297235" y="4"/>
                      </a:cubicBezTo>
                      <a:cubicBezTo>
                        <a:pt x="560568" y="-878"/>
                        <a:pt x="485361" y="179701"/>
                        <a:pt x="535133" y="221990"/>
                      </a:cubicBezTo>
                      <a:cubicBezTo>
                        <a:pt x="584905" y="264279"/>
                        <a:pt x="575622" y="243157"/>
                        <a:pt x="595866" y="25374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14" name="Freihandform 113"/>
                <p:cNvSpPr/>
                <p:nvPr/>
              </p:nvSpPr>
              <p:spPr>
                <a:xfrm>
                  <a:off x="4640993" y="5339504"/>
                  <a:ext cx="810822" cy="346002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8368 h 296360"/>
                    <a:gd name="connsiteX1" fmla="*/ 99601 w 595866"/>
                    <a:gd name="connsiteY1" fmla="*/ 231802 h 296360"/>
                    <a:gd name="connsiteX2" fmla="*/ 328734 w 595866"/>
                    <a:gd name="connsiteY2" fmla="*/ 21193 h 296360"/>
                    <a:gd name="connsiteX3" fmla="*/ 535133 w 595866"/>
                    <a:gd name="connsiteY3" fmla="*/ 264610 h 296360"/>
                    <a:gd name="connsiteX4" fmla="*/ 595866 w 595866"/>
                    <a:gd name="connsiteY4" fmla="*/ 296360 h 296360"/>
                    <a:gd name="connsiteX0" fmla="*/ 0 w 595866"/>
                    <a:gd name="connsiteY0" fmla="*/ 257269 h 275261"/>
                    <a:gd name="connsiteX1" fmla="*/ 99601 w 595866"/>
                    <a:gd name="connsiteY1" fmla="*/ 210703 h 275261"/>
                    <a:gd name="connsiteX2" fmla="*/ 328734 w 595866"/>
                    <a:gd name="connsiteY2" fmla="*/ 94 h 275261"/>
                    <a:gd name="connsiteX3" fmla="*/ 535133 w 595866"/>
                    <a:gd name="connsiteY3" fmla="*/ 243511 h 275261"/>
                    <a:gd name="connsiteX4" fmla="*/ 595866 w 595866"/>
                    <a:gd name="connsiteY4" fmla="*/ 275261 h 275261"/>
                    <a:gd name="connsiteX0" fmla="*/ 0 w 595866"/>
                    <a:gd name="connsiteY0" fmla="*/ 326302 h 346002"/>
                    <a:gd name="connsiteX1" fmla="*/ 99601 w 595866"/>
                    <a:gd name="connsiteY1" fmla="*/ 279736 h 346002"/>
                    <a:gd name="connsiteX2" fmla="*/ 316484 w 595866"/>
                    <a:gd name="connsiteY2" fmla="*/ 70 h 346002"/>
                    <a:gd name="connsiteX3" fmla="*/ 535133 w 595866"/>
                    <a:gd name="connsiteY3" fmla="*/ 312544 h 346002"/>
                    <a:gd name="connsiteX4" fmla="*/ 595866 w 595866"/>
                    <a:gd name="connsiteY4" fmla="*/ 344294 h 34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346002">
                      <a:moveTo>
                        <a:pt x="0" y="326302"/>
                      </a:moveTo>
                      <a:cubicBezTo>
                        <a:pt x="51867" y="322422"/>
                        <a:pt x="46854" y="334108"/>
                        <a:pt x="99601" y="279736"/>
                      </a:cubicBezTo>
                      <a:cubicBezTo>
                        <a:pt x="152348" y="225364"/>
                        <a:pt x="204813" y="-4604"/>
                        <a:pt x="316484" y="70"/>
                      </a:cubicBezTo>
                      <a:cubicBezTo>
                        <a:pt x="428155" y="4744"/>
                        <a:pt x="488569" y="255173"/>
                        <a:pt x="535133" y="312544"/>
                      </a:cubicBezTo>
                      <a:cubicBezTo>
                        <a:pt x="581697" y="369915"/>
                        <a:pt x="575622" y="333711"/>
                        <a:pt x="595866" y="34429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109" name="Gerade Verbindung mit Pfeil 108"/>
              <p:cNvCxnSpPr/>
              <p:nvPr/>
            </p:nvCxnSpPr>
            <p:spPr>
              <a:xfrm>
                <a:off x="4588669" y="5748701"/>
                <a:ext cx="1952504" cy="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feld 109"/>
              <p:cNvSpPr txBox="1"/>
              <p:nvPr/>
            </p:nvSpPr>
            <p:spPr>
              <a:xfrm>
                <a:off x="4600274" y="5752730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008000"/>
                    </a:solidFill>
                  </a:rPr>
                  <a:t>0</a:t>
                </a:r>
              </a:p>
            </p:txBody>
          </p:sp>
          <p:sp>
            <p:nvSpPr>
              <p:cNvPr id="111" name="Textfeld 110"/>
              <p:cNvSpPr txBox="1"/>
              <p:nvPr/>
            </p:nvSpPr>
            <p:spPr>
              <a:xfrm>
                <a:off x="6470641" y="5758979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008000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7078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LE: Diagnose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  <p:pic>
        <p:nvPicPr>
          <p:cNvPr id="3074" name="Picture 2" descr="Q:\GSI\Betrieb\Präsentationen\Workshop_201901\images\bi\lassie-spi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73" y="1418228"/>
            <a:ext cx="6169445" cy="34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865182" y="1938676"/>
            <a:ext cx="740600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Teilchen HEBT</a:t>
            </a:r>
            <a:endParaRPr lang="de-DE" sz="900" dirty="0"/>
          </a:p>
        </p:txBody>
      </p:sp>
      <p:sp>
        <p:nvSpPr>
          <p:cNvPr id="9" name="Textfeld 8"/>
          <p:cNvSpPr txBox="1"/>
          <p:nvPr/>
        </p:nvSpPr>
        <p:spPr>
          <a:xfrm>
            <a:off x="3800696" y="1938676"/>
            <a:ext cx="678084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Teilchen Ring</a:t>
            </a:r>
            <a:endParaRPr lang="de-DE" sz="1050" dirty="0"/>
          </a:p>
        </p:txBody>
      </p:sp>
      <p:sp>
        <p:nvSpPr>
          <p:cNvPr id="10" name="Textfeld 9"/>
          <p:cNvSpPr txBox="1"/>
          <p:nvPr/>
        </p:nvSpPr>
        <p:spPr>
          <a:xfrm>
            <a:off x="3592371" y="2637178"/>
            <a:ext cx="916931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E-Septum</a:t>
            </a:r>
            <a:endParaRPr lang="de-DE" sz="9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3579" y="2637177"/>
            <a:ext cx="916931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E-Septum</a:t>
            </a:r>
            <a:endParaRPr lang="de-DE" sz="9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54762" y="3342027"/>
            <a:ext cx="934564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M-Septum</a:t>
            </a:r>
            <a:endParaRPr lang="de-DE" sz="9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74099" y="3333076"/>
            <a:ext cx="634802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S05</a:t>
            </a:r>
            <a:endParaRPr lang="de-DE" sz="900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2638476" y="1162113"/>
            <a:ext cx="3867084" cy="230832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050" dirty="0"/>
              <a:t>Optimierung LE: Teilchenzahl Ring/HEBT und Verlustmonitore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68361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 LE zusammengefasst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14.01.2019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6189518" cy="3775668"/>
          </a:xfrm>
        </p:spPr>
        <p:txBody>
          <a:bodyPr/>
          <a:lstStyle/>
          <a:p>
            <a:r>
              <a:rPr lang="de-DE" dirty="0"/>
              <a:t>Voraussetzung: saubere Grundeinstellung Beschleunigung und </a:t>
            </a:r>
            <a:r>
              <a:rPr lang="de-DE" dirty="0" err="1"/>
              <a:t>Flattop</a:t>
            </a:r>
            <a:endParaRPr lang="de-DE" dirty="0"/>
          </a:p>
          <a:p>
            <a:pPr lvl="1"/>
            <a:r>
              <a:rPr lang="de-DE" dirty="0"/>
              <a:t>Im Regelfall HF-Amplitude während Extraktion ausschalten</a:t>
            </a:r>
          </a:p>
          <a:p>
            <a:pPr lvl="1"/>
            <a:r>
              <a:rPr lang="de-DE" dirty="0" err="1"/>
              <a:t>Orbitkorrektur</a:t>
            </a:r>
            <a:r>
              <a:rPr lang="de-DE" dirty="0"/>
              <a:t> hilfreich für Reproduzierbarkeit und Variation </a:t>
            </a:r>
            <a:r>
              <a:rPr lang="de-DE" dirty="0" err="1"/>
              <a:t>Sextupolphase</a:t>
            </a:r>
            <a:r>
              <a:rPr lang="de-DE" dirty="0"/>
              <a:t> ohne </a:t>
            </a:r>
            <a:r>
              <a:rPr lang="de-DE" dirty="0" err="1"/>
              <a:t>Q</a:t>
            </a:r>
            <a:r>
              <a:rPr lang="de-DE" baseline="-25000" dirty="0" err="1"/>
              <a:t>h</a:t>
            </a:r>
            <a:r>
              <a:rPr lang="de-DE" dirty="0"/>
              <a:t>-Einfluss</a:t>
            </a:r>
          </a:p>
          <a:p>
            <a:r>
              <a:rPr lang="de-DE" dirty="0"/>
              <a:t>Diagnose zur Einstellung einrichten</a:t>
            </a:r>
          </a:p>
          <a:p>
            <a:pPr lvl="1"/>
            <a:r>
              <a:rPr lang="de-DE" dirty="0"/>
              <a:t>DC-Trafo, </a:t>
            </a:r>
            <a:r>
              <a:rPr lang="de-DE" dirty="0" err="1"/>
              <a:t>Leuchtarget</a:t>
            </a:r>
            <a:r>
              <a:rPr lang="de-DE" dirty="0"/>
              <a:t> S06/TE1, Teilchenzähler TE1, Verlustmonitore</a:t>
            </a:r>
          </a:p>
          <a:p>
            <a:pPr lvl="1"/>
            <a:r>
              <a:rPr lang="de-DE" dirty="0" err="1"/>
              <a:t>Lassie</a:t>
            </a:r>
            <a:r>
              <a:rPr lang="de-DE" dirty="0"/>
              <a:t>-Spill: DC-Trafo, GTE1DI1I/S, GS04DL3I, GS06DL3I/A</a:t>
            </a:r>
          </a:p>
          <a:p>
            <a:r>
              <a:rPr lang="de-DE" dirty="0"/>
              <a:t>Einstellung Spill und Optimierung Extraktionseffizienz</a:t>
            </a:r>
          </a:p>
          <a:p>
            <a:pPr lvl="1"/>
            <a:r>
              <a:rPr lang="de-DE" dirty="0"/>
              <a:t>Ablenkwinkel E-Septum auf 4 </a:t>
            </a:r>
            <a:r>
              <a:rPr lang="de-DE" dirty="0" err="1"/>
              <a:t>mrad</a:t>
            </a:r>
            <a:r>
              <a:rPr lang="de-DE" dirty="0"/>
              <a:t> stellen oder maximal möglichen Wert darunter</a:t>
            </a:r>
          </a:p>
          <a:p>
            <a:pPr lvl="1"/>
            <a:r>
              <a:rPr lang="de-DE" dirty="0"/>
              <a:t>Standard-Einstellungen liefern für moderate Steifigkeiten i.d.R. extrahierten Strahl</a:t>
            </a:r>
          </a:p>
          <a:p>
            <a:pPr lvl="1"/>
            <a:r>
              <a:rPr lang="de-DE" dirty="0" err="1"/>
              <a:t>Sextupolamplitude</a:t>
            </a:r>
            <a:r>
              <a:rPr lang="de-DE" dirty="0"/>
              <a:t> festlegen, kleine Werte besser für Spillqualität, aber Effizienz beachten</a:t>
            </a:r>
          </a:p>
          <a:p>
            <a:pPr lvl="1"/>
            <a:r>
              <a:rPr lang="de-DE" dirty="0" err="1"/>
              <a:t>Q</a:t>
            </a:r>
            <a:r>
              <a:rPr lang="de-DE" baseline="-25000" dirty="0" err="1"/>
              <a:t>h</a:t>
            </a:r>
            <a:r>
              <a:rPr lang="de-DE" dirty="0"/>
              <a:t> bei Extraktion und Verschiebung einstellen (ggf. auf DCT, auch ohne extrahierten Strahl)</a:t>
            </a:r>
          </a:p>
          <a:p>
            <a:pPr lvl="1"/>
            <a:r>
              <a:rPr lang="de-DE" dirty="0"/>
              <a:t>Falls keine Extraktion: „Strahl suchen“ mit </a:t>
            </a:r>
            <a:r>
              <a:rPr lang="de-DE" dirty="0" err="1"/>
              <a:t>Orbitbeulen</a:t>
            </a:r>
            <a:r>
              <a:rPr lang="de-DE" dirty="0"/>
              <a:t> (erst M-Septum, dann E-Septum)</a:t>
            </a:r>
          </a:p>
          <a:p>
            <a:pPr lvl="1"/>
            <a:r>
              <a:rPr lang="de-DE" dirty="0"/>
              <a:t>Sobald Strahl extrahiert wird, iterativ optimieren</a:t>
            </a:r>
          </a:p>
          <a:p>
            <a:pPr lvl="1"/>
            <a:r>
              <a:rPr lang="de-DE" dirty="0"/>
              <a:t>Optimierung Spillform ganz am Ende, da kein Einfluss auf Extraktionseffizienz</a:t>
            </a:r>
          </a:p>
          <a:p>
            <a:pPr lvl="1"/>
            <a:r>
              <a:rPr lang="de-DE" dirty="0"/>
              <a:t>Strahlwanderung am Target durch Zeitabhängigkeit des Bypass-Winkels korrigieren</a:t>
            </a:r>
          </a:p>
          <a:p>
            <a:r>
              <a:rPr lang="de-DE" dirty="0"/>
              <a:t>Kriterien für gute Einstellung</a:t>
            </a:r>
          </a:p>
          <a:p>
            <a:pPr lvl="1"/>
            <a:r>
              <a:rPr lang="de-DE" dirty="0"/>
              <a:t>Extraktionseffizienz, Strahlstabilität am Target, Spillqualität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SIS18-Betrieb / Operateuersschulung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5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2414A-D4EB-47AA-9747-5448333E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Subjektiver Rückblick 2025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78DA7F-1F80-4AC1-865A-8E46C47E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meiner letzten OP Schulung hatte ich 5 „Hauptthemen“:</a:t>
            </a:r>
          </a:p>
          <a:p>
            <a:pPr lvl="1"/>
            <a:r>
              <a:rPr lang="de-DE" dirty="0"/>
              <a:t>Schornsteine, Injektionseinstellung, Kühlung, Beam Modes,</a:t>
            </a:r>
            <a:br>
              <a:rPr lang="de-DE" dirty="0"/>
            </a:br>
            <a:r>
              <a:rPr lang="de-DE" dirty="0"/>
              <a:t>sowie HF Einstellungen und Maßnahmen beim Ausfall</a:t>
            </a:r>
          </a:p>
          <a:p>
            <a:pPr marL="342900" lvl="1" indent="0">
              <a:buNone/>
            </a:pPr>
            <a:endParaRPr lang="de-DE" dirty="0"/>
          </a:p>
          <a:p>
            <a:r>
              <a:rPr lang="de-DE" dirty="0"/>
              <a:t>Wir haben überdurchschnittlich schnell gekühlte Maschinen eingestellt (auch mit,  am Ende, halb defektem Kühler) .</a:t>
            </a:r>
          </a:p>
          <a:p>
            <a:r>
              <a:rPr lang="de-DE" dirty="0"/>
              <a:t>Trotz der Tatsache, dass die halbe Strahlzeit irgendeine HF Kavität kaputt war, hatten wir zumindest davon keinen gestörten Betrieb. </a:t>
            </a:r>
          </a:p>
          <a:p>
            <a:r>
              <a:rPr lang="de-DE" dirty="0"/>
              <a:t>Schornsteine wurden regelmäßig benutzt und Querbeeinflussungen, (bei nur einem Strahl im TK), waren minimal. </a:t>
            </a:r>
          </a:p>
          <a:p>
            <a:r>
              <a:rPr lang="de-DE" dirty="0"/>
              <a:t>Bei sehr vielen Maschineneinstellungen, wo mal als RS dazu kam, war nichts mehr zu optimieren.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6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B1955-457D-49CB-A506-76CE705E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Subjektiver Rückblick 2025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CD211E-2BA1-40C7-94C9-C39D8F39B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Fazit:</a:t>
            </a:r>
          </a:p>
          <a:p>
            <a:pPr marL="0" indent="0" algn="ctr">
              <a:buNone/>
            </a:pP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2025 war aus meiner Sicht eine anspruchsvolle Strahlzeit, die nie wirklich ruhig lief. Im Ergebnis, sieht es aber so aus.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Und der Widerspruch  funktioniert nur wegen High- End Operating!</a:t>
            </a:r>
          </a:p>
          <a:p>
            <a:pPr marL="0" indent="0" algn="ctr">
              <a:buNone/>
            </a:pPr>
            <a:br>
              <a:rPr lang="de-DE" dirty="0"/>
            </a:br>
            <a:r>
              <a:rPr lang="de-DE" sz="2400" dirty="0">
                <a:solidFill>
                  <a:srgbClr val="FF0000"/>
                </a:solidFill>
              </a:rPr>
              <a:t>Ihr seit der HAMMER!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Danke!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So macht das richtig Spaß!</a:t>
            </a: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(2025 Themen sind im Anhang, für neue Kollegen</a:t>
            </a:r>
          </a:p>
          <a:p>
            <a:pPr marL="0" indent="0" algn="ctr"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 2025: Generelles Vorgehen bei Strahleinstellungen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07149"/>
            <a:ext cx="8420176" cy="3677689"/>
          </a:xfrm>
        </p:spPr>
        <p:txBody>
          <a:bodyPr/>
          <a:lstStyle/>
          <a:p>
            <a:r>
              <a:rPr lang="de-DE" dirty="0"/>
              <a:t>Bei neuer </a:t>
            </a:r>
            <a:r>
              <a:rPr lang="de-DE" dirty="0" err="1"/>
              <a:t>Ionenart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Beschleuniger Richtung </a:t>
            </a:r>
            <a:r>
              <a:rPr lang="de-DE" dirty="0" err="1"/>
              <a:t>Beamdump</a:t>
            </a:r>
            <a:r>
              <a:rPr lang="de-DE" dirty="0"/>
              <a:t> (HHD) einrichten.</a:t>
            </a:r>
          </a:p>
          <a:p>
            <a:pPr lvl="1"/>
            <a:r>
              <a:rPr lang="de-DE" dirty="0"/>
              <a:t>Erst Einstellmaschine schnelle Extraktion, geringe Intensität, bei erstem beschleunigtem Strahl sehen dass das Strahl rauskommt und DUMP trifft. </a:t>
            </a:r>
          </a:p>
          <a:p>
            <a:pPr lvl="1"/>
            <a:r>
              <a:rPr lang="de-DE" dirty="0"/>
              <a:t>Dann Injektion optimieren. Dabei auch Orbit(s) korrigieren.</a:t>
            </a:r>
          </a:p>
          <a:p>
            <a:pPr lvl="2"/>
            <a:r>
              <a:rPr lang="de-DE" dirty="0"/>
              <a:t>Diagnose: </a:t>
            </a:r>
            <a:r>
              <a:rPr lang="de-DE" dirty="0" err="1"/>
              <a:t>Orbitmessung</a:t>
            </a:r>
            <a:r>
              <a:rPr lang="de-DE" dirty="0"/>
              <a:t>, beide Trafos (Schnell/Langsam) , </a:t>
            </a:r>
            <a:r>
              <a:rPr lang="de-DE" dirty="0" err="1"/>
              <a:t>Schottky</a:t>
            </a:r>
            <a:r>
              <a:rPr lang="de-DE" dirty="0"/>
              <a:t>, Verlustmonitore, Gitter im TK/S12. Vertikale Anpassung über IPM und/oder First Turn Diagnose (S12 Gitter).</a:t>
            </a:r>
          </a:p>
          <a:p>
            <a:pPr lvl="1"/>
            <a:r>
              <a:rPr lang="de-DE" dirty="0"/>
              <a:t> Dann erst Maschine mit den gewonnenen Parametern für auf langsame Extraktion erzeugen und diese einstellen. (Zusätzliche Diagnose: Zähler in </a:t>
            </a:r>
            <a:r>
              <a:rPr lang="de-DE" dirty="0" err="1"/>
              <a:t>Beamline</a:t>
            </a:r>
            <a:r>
              <a:rPr lang="de-DE" dirty="0"/>
              <a:t>, bzw. an HHD)</a:t>
            </a:r>
          </a:p>
          <a:p>
            <a:pPr lvl="1"/>
            <a:r>
              <a:rPr lang="de-DE" dirty="0"/>
              <a:t>bei den Pattern „Sprechende Namen“ verwenden. </a:t>
            </a:r>
            <a:r>
              <a:rPr lang="de-DE" dirty="0" err="1"/>
              <a:t>Einstell_Experiment</a:t>
            </a:r>
            <a:r>
              <a:rPr lang="de-DE" dirty="0"/>
              <a:t> </a:t>
            </a:r>
            <a:r>
              <a:rPr lang="de-DE" dirty="0" err="1"/>
              <a:t>Einstell_Injektion_Gold</a:t>
            </a:r>
            <a:r>
              <a:rPr lang="de-DE" dirty="0"/>
              <a:t> usw.</a:t>
            </a:r>
          </a:p>
          <a:p>
            <a:r>
              <a:rPr lang="de-DE" b="1" dirty="0">
                <a:solidFill>
                  <a:srgbClr val="FF0000"/>
                </a:solidFill>
              </a:rPr>
              <a:t>Weitere Pattern mit der gleichen </a:t>
            </a:r>
            <a:r>
              <a:rPr lang="de-DE" b="1" dirty="0" err="1">
                <a:solidFill>
                  <a:srgbClr val="FF0000"/>
                </a:solidFill>
              </a:rPr>
              <a:t>Ionenart</a:t>
            </a:r>
            <a:r>
              <a:rPr lang="de-DE" b="1" dirty="0">
                <a:solidFill>
                  <a:srgbClr val="FF0000"/>
                </a:solidFill>
              </a:rPr>
              <a:t> aus Kopieren der Einstellmaschinen ableiten.</a:t>
            </a:r>
            <a:r>
              <a:rPr lang="de-DE" dirty="0"/>
              <a:t> </a:t>
            </a:r>
            <a:r>
              <a:rPr lang="de-DE" dirty="0" err="1"/>
              <a:t>Orbitkorrektur</a:t>
            </a:r>
            <a:r>
              <a:rPr lang="de-DE" dirty="0"/>
              <a:t> kopieren und überprüfen (ändert sich evtl. bei anderen Energien).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7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EEE30-4EAE-4D4C-B4BA-A2DCF330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2026: „IGOR wir haben ein Monster erschaffen“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8B8C9-7279-43FC-A825-14B17D68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030430" cy="3677689"/>
          </a:xfrm>
        </p:spPr>
        <p:txBody>
          <a:bodyPr/>
          <a:lstStyle/>
          <a:p>
            <a:r>
              <a:rPr lang="de-DE" dirty="0"/>
              <a:t>Oder die „Frankensteinmaschine“</a:t>
            </a:r>
          </a:p>
          <a:p>
            <a:endParaRPr lang="de-DE" dirty="0"/>
          </a:p>
          <a:p>
            <a:r>
              <a:rPr lang="de-DE" dirty="0"/>
              <a:t>Wegen der immer besseren Reproduzierbarkeit, der SIS (und HEBT) Einstellungen, macht es immer mehr Sinn, neue Einstellungen durch Kopie aus funktionierenden Maschinen zu übernehmen. </a:t>
            </a:r>
          </a:p>
          <a:p>
            <a:endParaRPr lang="de-DE" dirty="0"/>
          </a:p>
          <a:p>
            <a:r>
              <a:rPr lang="de-DE" dirty="0"/>
              <a:t>Welche Teile/Abschnitte sind das?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4A6592-E9E8-4B1E-9592-05382F09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27" y="964163"/>
            <a:ext cx="1401838" cy="17595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D106D9-EFDB-4D9C-AAFB-8148FFF9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41" y="2539870"/>
            <a:ext cx="3804124" cy="213982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2401204-0DA6-46BF-9CD3-6C2A247FBE04}"/>
              </a:ext>
            </a:extLst>
          </p:cNvPr>
          <p:cNvSpPr txBox="1"/>
          <p:nvPr/>
        </p:nvSpPr>
        <p:spPr>
          <a:xfrm>
            <a:off x="5125616" y="1368490"/>
            <a:ext cx="2056973" cy="101566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Happy Halloween!</a:t>
            </a:r>
            <a:br>
              <a:rPr lang="de-DE" dirty="0"/>
            </a:br>
            <a:r>
              <a:rPr lang="de-DE" sz="1400" dirty="0"/>
              <a:t>(In Messel lohnt sich</a:t>
            </a:r>
            <a:br>
              <a:rPr lang="de-DE" sz="1400" dirty="0"/>
            </a:br>
            <a:r>
              <a:rPr lang="de-DE" sz="1400" dirty="0"/>
              <a:t>ein Rundgang auch</a:t>
            </a:r>
            <a:br>
              <a:rPr lang="de-DE" sz="1400" dirty="0"/>
            </a:br>
            <a:r>
              <a:rPr lang="de-DE" sz="1400" dirty="0"/>
              <a:t>für „Große“)</a:t>
            </a:r>
          </a:p>
        </p:txBody>
      </p:sp>
    </p:spTree>
    <p:extLst>
      <p:ext uri="{BB962C8B-B14F-4D97-AF65-F5344CB8AC3E}">
        <p14:creationId xmlns:p14="http://schemas.microsoft.com/office/powerpoint/2010/main" val="111907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06DDA-355F-4E3B-A861-25D6D26A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Injektionsparameter: Was muss ich kopieren?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4C5C4D-0767-4100-BDB5-4E09AC1D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2482709" cy="367768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Wenn ich eine etablierte Einstellung habe, mit einer gegeben Ionensorte im TK, reicht es diese Parameter zur übernehmen, um eine brauchbare Einstellung zu erzeugen.</a:t>
            </a:r>
          </a:p>
          <a:p>
            <a:pPr marL="0" indent="0">
              <a:buNone/>
            </a:pPr>
            <a:r>
              <a:rPr lang="de-DE" sz="1600" dirty="0"/>
              <a:t>Bei sehr unterschied- </a:t>
            </a:r>
            <a:r>
              <a:rPr lang="de-DE" sz="1600" dirty="0" err="1"/>
              <a:t>lichem</a:t>
            </a:r>
            <a:r>
              <a:rPr lang="de-DE" sz="1600" dirty="0"/>
              <a:t>  Zyklus (Energie/ Rampen), muss ich nachtunen. Ist besser </a:t>
            </a:r>
            <a:r>
              <a:rPr lang="de-DE" sz="1600" dirty="0" err="1"/>
              <a:t>besser</a:t>
            </a:r>
            <a:r>
              <a:rPr lang="de-DE" sz="1600" dirty="0"/>
              <a:t>, als von vorne anfangen.</a:t>
            </a:r>
          </a:p>
          <a:p>
            <a:pPr marL="0" indent="0">
              <a:buNone/>
            </a:pPr>
            <a:r>
              <a:rPr lang="de-DE" sz="1600" dirty="0"/>
              <a:t>Extraktionsart -&gt; egal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325340-7E95-4D35-B090-27E073DD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43" y="1386581"/>
            <a:ext cx="3213470" cy="1145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A34E21-902C-4B92-8855-8370E36C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44" y="2595207"/>
            <a:ext cx="3218208" cy="15164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5A1F0FB-D10F-4F38-911A-FF13E4CBC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605" y="4521791"/>
            <a:ext cx="3218208" cy="2150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69F6857-E1F7-4B93-B482-49A4D5D9E4C1}"/>
              </a:ext>
            </a:extLst>
          </p:cNvPr>
          <p:cNvSpPr txBox="1"/>
          <p:nvPr/>
        </p:nvSpPr>
        <p:spPr>
          <a:xfrm>
            <a:off x="2727745" y="4232678"/>
            <a:ext cx="556723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Evtl</a:t>
            </a:r>
            <a:r>
              <a:rPr lang="de-DE" sz="1400" dirty="0"/>
              <a:t> Rampensteilheit und Extraktionsenergie (beeinflusst den Tune):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3ED0424-DFDC-4779-AB0E-39EF2AE93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577" y="1340587"/>
            <a:ext cx="2882173" cy="9433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CFE312D-465B-4375-9528-5233A6EBA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577" y="2360564"/>
            <a:ext cx="2882173" cy="96280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0501621-3845-4AA9-A38A-C34C3B2DA7CA}"/>
              </a:ext>
            </a:extLst>
          </p:cNvPr>
          <p:cNvSpPr txBox="1"/>
          <p:nvPr/>
        </p:nvSpPr>
        <p:spPr>
          <a:xfrm>
            <a:off x="6069373" y="1031810"/>
            <a:ext cx="162256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Injektionsorbit!: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09E5D87-9365-47C7-9F54-152310C2A269}"/>
              </a:ext>
            </a:extLst>
          </p:cNvPr>
          <p:cNvSpPr txBox="1"/>
          <p:nvPr/>
        </p:nvSpPr>
        <p:spPr>
          <a:xfrm>
            <a:off x="2682579" y="1082983"/>
            <a:ext cx="213231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Diese beiden Felder: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66ABD0C-8335-4EC8-B6CD-01A8F1EDC29B}"/>
              </a:ext>
            </a:extLst>
          </p:cNvPr>
          <p:cNvSpPr txBox="1"/>
          <p:nvPr/>
        </p:nvSpPr>
        <p:spPr>
          <a:xfrm>
            <a:off x="6194225" y="3354149"/>
            <a:ext cx="267252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Bei geändertem Zyklus: </a:t>
            </a:r>
            <a:br>
              <a:rPr lang="de-DE" dirty="0"/>
            </a:br>
            <a:r>
              <a:rPr lang="de-DE" dirty="0"/>
              <a:t>evtl. Nachkorrigieren!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CB55804-D7DF-4EEF-8740-DE9767115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555" y="4716725"/>
            <a:ext cx="3972196" cy="1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6F9D3-8055-4AEF-9731-36B5F172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Extraktionsparameter: Was muss ich übernehmen/tunen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B445A7-94DC-4986-A8F5-CF474684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2419387" cy="3677689"/>
          </a:xfrm>
        </p:spPr>
        <p:txBody>
          <a:bodyPr/>
          <a:lstStyle/>
          <a:p>
            <a:r>
              <a:rPr lang="de-DE" dirty="0"/>
              <a:t>Gerade langsame Extraktionspara- </a:t>
            </a:r>
            <a:r>
              <a:rPr lang="de-DE" dirty="0" err="1"/>
              <a:t>meter</a:t>
            </a:r>
            <a:r>
              <a:rPr lang="de-DE" dirty="0"/>
              <a:t> lassen sich nicht so gut Übernehmen.</a:t>
            </a:r>
          </a:p>
          <a:p>
            <a:r>
              <a:rPr lang="de-DE" dirty="0"/>
              <a:t>Bei gut kor- </a:t>
            </a:r>
            <a:r>
              <a:rPr lang="de-DE" dirty="0" err="1"/>
              <a:t>rigiertem</a:t>
            </a:r>
            <a:r>
              <a:rPr lang="de-DE" dirty="0"/>
              <a:t> Orbit aber „Diskussions-grundlage“ auch bei anderer Energie und  Extraktionszeit.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23D674-C149-40E6-9430-787F8F46B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86" y="1361191"/>
            <a:ext cx="2356663" cy="11090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BC7AF4-5ED9-4296-A6FD-6701A1DD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86" y="2489886"/>
            <a:ext cx="2320700" cy="14828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07ABB-F399-4B7E-B4F1-6783100DF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287" y="3992373"/>
            <a:ext cx="2329048" cy="8329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3DE1E4D-9F59-49DF-AA19-5804DF842332}"/>
              </a:ext>
            </a:extLst>
          </p:cNvPr>
          <p:cNvSpPr txBox="1"/>
          <p:nvPr/>
        </p:nvSpPr>
        <p:spPr>
          <a:xfrm>
            <a:off x="2891481" y="986138"/>
            <a:ext cx="31470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1.) Alles was Extraktion heißt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A3BD84-7216-40B1-BC11-3D9581DB1F80}"/>
              </a:ext>
            </a:extLst>
          </p:cNvPr>
          <p:cNvSpPr txBox="1"/>
          <p:nvPr/>
        </p:nvSpPr>
        <p:spPr>
          <a:xfrm>
            <a:off x="5514213" y="1503559"/>
            <a:ext cx="350608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2.) Extraktionsorbit Übernehmen</a:t>
            </a:r>
            <a:br>
              <a:rPr lang="de-DE" dirty="0"/>
            </a:br>
            <a:r>
              <a:rPr lang="de-DE" dirty="0"/>
              <a:t>und Nachkorrigieren!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F7ECB09-CAF7-462D-ABB0-BCA33AAB8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438" y="3231291"/>
            <a:ext cx="3109785" cy="135924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B71C760-D522-4D12-8415-CC604F348A1E}"/>
              </a:ext>
            </a:extLst>
          </p:cNvPr>
          <p:cNvSpPr txBox="1"/>
          <p:nvPr/>
        </p:nvSpPr>
        <p:spPr>
          <a:xfrm>
            <a:off x="5460271" y="2832384"/>
            <a:ext cx="332655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3.) HF bei Extraktion, Ja/Nein?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57ADD5A-FFF6-4805-AC77-0156DD9FEEE8}"/>
              </a:ext>
            </a:extLst>
          </p:cNvPr>
          <p:cNvSpPr/>
          <p:nvPr/>
        </p:nvSpPr>
        <p:spPr>
          <a:xfrm>
            <a:off x="7871554" y="4190257"/>
            <a:ext cx="432487" cy="26567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5DD4C4B-31A2-47A3-A918-8C3BCE64F479}"/>
              </a:ext>
            </a:extLst>
          </p:cNvPr>
          <p:cNvSpPr/>
          <p:nvPr/>
        </p:nvSpPr>
        <p:spPr>
          <a:xfrm>
            <a:off x="4675273" y="4123894"/>
            <a:ext cx="432487" cy="26567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F925452-2FE1-421B-A105-0B15255C0B2B}"/>
              </a:ext>
            </a:extLst>
          </p:cNvPr>
          <p:cNvCxnSpPr/>
          <p:nvPr/>
        </p:nvCxnSpPr>
        <p:spPr>
          <a:xfrm>
            <a:off x="5107760" y="4323092"/>
            <a:ext cx="576348" cy="442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657B2092-336F-4202-AAAB-D88B9F90A3DC}"/>
              </a:ext>
            </a:extLst>
          </p:cNvPr>
          <p:cNvSpPr txBox="1"/>
          <p:nvPr/>
        </p:nvSpPr>
        <p:spPr>
          <a:xfrm>
            <a:off x="5601833" y="4596713"/>
            <a:ext cx="34590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E </a:t>
            </a:r>
            <a:r>
              <a:rPr lang="de-DE" dirty="0" err="1"/>
              <a:t>Septumsbump</a:t>
            </a:r>
            <a:r>
              <a:rPr lang="de-DE" dirty="0"/>
              <a:t> DELTA fast nie</a:t>
            </a:r>
          </a:p>
        </p:txBody>
      </p:sp>
    </p:spTree>
    <p:extLst>
      <p:ext uri="{BB962C8B-B14F-4D97-AF65-F5344CB8AC3E}">
        <p14:creationId xmlns:p14="http://schemas.microsoft.com/office/powerpoint/2010/main" val="30471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2ter Versuch:</a:t>
            </a:r>
            <a:br>
              <a:rPr lang="de-DE" dirty="0"/>
            </a:br>
            <a:r>
              <a:rPr lang="de-DE" dirty="0"/>
              <a:t>Beam Mode “</a:t>
            </a:r>
            <a:r>
              <a:rPr lang="de-DE" dirty="0" err="1"/>
              <a:t>Stable</a:t>
            </a:r>
            <a:r>
              <a:rPr lang="de-DE" dirty="0"/>
              <a:t> Beam“ mit etwas Funktion.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4441" y="1088015"/>
            <a:ext cx="4153370" cy="3677689"/>
          </a:xfrm>
        </p:spPr>
        <p:txBody>
          <a:bodyPr/>
          <a:lstStyle/>
          <a:p>
            <a:r>
              <a:rPr lang="de-DE" dirty="0"/>
              <a:t>Im Beam Mode „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Beams</a:t>
            </a:r>
            <a:r>
              <a:rPr lang="de-DE" dirty="0"/>
              <a:t>“ wirken die „</a:t>
            </a:r>
            <a:r>
              <a:rPr lang="de-DE" dirty="0" err="1"/>
              <a:t>default</a:t>
            </a:r>
            <a:r>
              <a:rPr lang="de-DE" dirty="0"/>
              <a:t>“ Maskierungen im MASP nicht mehr.</a:t>
            </a:r>
          </a:p>
          <a:p>
            <a:r>
              <a:rPr lang="de-DE" dirty="0"/>
              <a:t>Beschleuniger hält an, wenn z.B. ein Leuchtschirm in den Strahlweg gefahren wird.</a:t>
            </a:r>
          </a:p>
          <a:p>
            <a:endParaRPr lang="de-DE" dirty="0"/>
          </a:p>
          <a:p>
            <a:r>
              <a:rPr lang="de-DE" dirty="0"/>
              <a:t>Plan ist, den Umgang damit in der Strahlzeit 2025 auszuprobieren. Bitte Auswählen, wenn für eine Maschine alles eingestellt ist und zurück auf „Pilot Beam“ bei Umstellung.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1" y="1031119"/>
            <a:ext cx="4133897" cy="18240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1" y="3078708"/>
            <a:ext cx="1362265" cy="3143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93" y="3780532"/>
            <a:ext cx="1324160" cy="25721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73763" y="3065221"/>
            <a:ext cx="244169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Einstellen, Optimieren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1573763" y="3780532"/>
            <a:ext cx="2749471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Strahl wird abgenommen</a:t>
            </a:r>
            <a:br>
              <a:rPr lang="de-DE" dirty="0"/>
            </a:br>
            <a:r>
              <a:rPr lang="de-DE" dirty="0"/>
              <a:t>vom Experiment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57405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2677</Words>
  <Application>Microsoft Office PowerPoint</Application>
  <PresentationFormat>Bildschirmpräsentation (16:9)</PresentationFormat>
  <Paragraphs>366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fair-gsi-folienmaster_2017_onering</vt:lpstr>
      <vt:lpstr>SIS18 Einstellungen Rück- und Ausblick 2025/26</vt:lpstr>
      <vt:lpstr>Übersicht</vt:lpstr>
      <vt:lpstr>Subjektiver Rückblick 2025 </vt:lpstr>
      <vt:lpstr>Subjektiver Rückblick 2025 </vt:lpstr>
      <vt:lpstr>aus 2025: Generelles Vorgehen bei Strahleinstellungen</vt:lpstr>
      <vt:lpstr>in 2026: „IGOR wir haben ein Monster erschaffen“</vt:lpstr>
      <vt:lpstr>Injektionsparameter: Was muss ich kopieren?</vt:lpstr>
      <vt:lpstr>Extraktionsparameter: Was muss ich übernehmen/tunen</vt:lpstr>
      <vt:lpstr>2ter Versuch: Beam Mode “Stable Beam“ mit etwas Funktion.</vt:lpstr>
      <vt:lpstr>Langsame Extraktion: Prinzip</vt:lpstr>
      <vt:lpstr>kurz -&gt; langsame Extraktion</vt:lpstr>
      <vt:lpstr> Spillerzeugung (langsame Extraktion) </vt:lpstr>
      <vt:lpstr>KO Extraktion, andere Parameter</vt:lpstr>
      <vt:lpstr>Vorgehen bei KO Extraktion 1</vt:lpstr>
      <vt:lpstr>Vorgehen bei KO Extraktion 2</vt:lpstr>
      <vt:lpstr>PowerPoint-Präsentation</vt:lpstr>
      <vt:lpstr>Bonusfolien</vt:lpstr>
      <vt:lpstr>Gekühlte Maschine einrichten</vt:lpstr>
      <vt:lpstr>Schornsteine!</vt:lpstr>
      <vt:lpstr>SIS18: HF-Kavitäten</vt:lpstr>
      <vt:lpstr>HF Einstellungen: Auswahl der Kavitäten</vt:lpstr>
      <vt:lpstr>HF Einstellungen: Auswahl des Betriebsmodus</vt:lpstr>
      <vt:lpstr>HF Einstellung: Amplitude</vt:lpstr>
      <vt:lpstr>HF Einstellungen: Ausfall einer Kavität</vt:lpstr>
      <vt:lpstr>LE: Kontrolle der Teilchenamplituden</vt:lpstr>
      <vt:lpstr>LE: Ablenkwinkel E-Septum</vt:lpstr>
      <vt:lpstr>LE: Optimierungen</vt:lpstr>
      <vt:lpstr>LE: Diagnose</vt:lpstr>
      <vt:lpstr>Einstellung LE zusammengefasst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 und alt am SIS18 </dc:title>
  <dc:creator>Stadlmann, Jens Dr.</dc:creator>
  <cp:lastModifiedBy>Stadlmann, Jens Dr.</cp:lastModifiedBy>
  <cp:revision>25</cp:revision>
  <dcterms:created xsi:type="dcterms:W3CDTF">2024-12-02T07:53:36Z</dcterms:created>
  <dcterms:modified xsi:type="dcterms:W3CDTF">2025-10-28T16:14:43Z</dcterms:modified>
</cp:coreProperties>
</file>