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81" r:id="rId3"/>
    <p:sldId id="285" r:id="rId4"/>
    <p:sldId id="280" r:id="rId5"/>
    <p:sldId id="259" r:id="rId6"/>
    <p:sldId id="290" r:id="rId7"/>
    <p:sldId id="257" r:id="rId8"/>
    <p:sldId id="286" r:id="rId9"/>
    <p:sldId id="284" r:id="rId10"/>
    <p:sldId id="283" r:id="rId11"/>
    <p:sldId id="294" r:id="rId12"/>
    <p:sldId id="291" r:id="rId13"/>
    <p:sldId id="293" r:id="rId14"/>
    <p:sldId id="287" r:id="rId15"/>
    <p:sldId id="292" r:id="rId16"/>
    <p:sldId id="295" r:id="rId17"/>
    <p:sldId id="297" r:id="rId18"/>
    <p:sldId id="296" r:id="rId19"/>
    <p:sldId id="298" r:id="rId20"/>
    <p:sldId id="263" r:id="rId21"/>
    <p:sldId id="267" r:id="rId22"/>
    <p:sldId id="268" r:id="rId23"/>
    <p:sldId id="271" r:id="rId24"/>
    <p:sldId id="275" r:id="rId25"/>
    <p:sldId id="277" r:id="rId26"/>
    <p:sldId id="278" r:id="rId27"/>
    <p:sldId id="279" r:id="rId2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 Hayek, Youssef Dr." initials="EHYD" lastIdx="1" clrIdx="0">
    <p:extLst>
      <p:ext uri="{19B8F6BF-5375-455C-9EA6-DF929625EA0E}">
        <p15:presenceInfo xmlns:p15="http://schemas.microsoft.com/office/powerpoint/2012/main" userId="S-1-5-21-839522115-515967899-725345543-184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7" autoAdjust="0"/>
    <p:restoredTop sz="94655" autoAdjust="0"/>
  </p:normalViewPr>
  <p:slideViewPr>
    <p:cSldViewPr snapToGrid="0" snapToObjects="1">
      <p:cViewPr>
        <p:scale>
          <a:sx n="150" d="100"/>
          <a:sy n="150" d="100"/>
        </p:scale>
        <p:origin x="1344" y="120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28.10.2025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28.10.2025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image" Target="../media/image10.JPG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5" Type="http://schemas.openxmlformats.org/officeDocument/2006/relationships/image" Target="../media/image2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1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Multiturn Injektion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e-DE" dirty="0"/>
              <a:t>Operator Workshop</a:t>
            </a:r>
          </a:p>
          <a:p>
            <a:r>
              <a:rPr lang="de-DE" dirty="0"/>
              <a:t> 31.10.2025</a:t>
            </a:r>
          </a:p>
          <a:p>
            <a:r>
              <a:rPr lang="de-DE" dirty="0"/>
              <a:t>Y. El Hayek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D92168-8F95-41FB-85DD-F6C638174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MTI-</a:t>
            </a:r>
            <a:r>
              <a:rPr lang="de-DE" dirty="0" err="1"/>
              <a:t>Bumperflanke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3FD649-2AC6-4BCE-84F8-00745EC38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D155E9-8E6E-4A17-AC8B-734012E22D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31.10.2025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EC88189-5174-4F5C-BDE3-14D59EA00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Y. El Hayek</a:t>
            </a:r>
            <a:endParaRPr lang="de-DE" dirty="0"/>
          </a:p>
        </p:txBody>
      </p:sp>
      <p:sp>
        <p:nvSpPr>
          <p:cNvPr id="9" name="Textfeld 14">
            <a:extLst>
              <a:ext uri="{FF2B5EF4-FFF2-40B4-BE49-F238E27FC236}">
                <a16:creationId xmlns:a16="http://schemas.microsoft.com/office/drawing/2014/main" id="{1BE1464B-3A5D-490A-864F-1C0C964E6EC7}"/>
              </a:ext>
            </a:extLst>
          </p:cNvPr>
          <p:cNvSpPr txBox="1"/>
          <p:nvPr/>
        </p:nvSpPr>
        <p:spPr>
          <a:xfrm>
            <a:off x="3691186" y="1741170"/>
            <a:ext cx="1761628" cy="190438"/>
          </a:xfrm>
          <a:prstGeom prst="rect">
            <a:avLst/>
          </a:prstGeom>
        </p:spPr>
        <p:txBody>
          <a:bodyPr vert="horz" wrap="square" lIns="51435" tIns="25718" rIns="51435" bIns="25718" rtlCol="0" anchor="t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900" dirty="0"/>
              <a:t>Injektionstiming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0C1B222B-993B-4A8A-A3BC-ABC88D4D3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619" y="2781059"/>
            <a:ext cx="3275012" cy="1758939"/>
          </a:xfr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F83B89E-BD16-4D21-86A4-D1355152F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631" y="1300163"/>
            <a:ext cx="4509900" cy="333566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830497-10E6-4FBA-8AAC-A2014EDDB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18" y="1409700"/>
            <a:ext cx="3325887" cy="119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55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BEF6D2-0904-448B-8709-C2EC4F49F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Strahlbreite und Position am Einschuss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B1452BA-AC12-4163-A2E9-BDB992712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884" y="1995268"/>
            <a:ext cx="3298580" cy="2638864"/>
          </a:xfr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E168602-2F2A-499C-8A7F-FF615E1C5D6E}"/>
              </a:ext>
            </a:extLst>
          </p:cNvPr>
          <p:cNvSpPr txBox="1"/>
          <p:nvPr/>
        </p:nvSpPr>
        <p:spPr>
          <a:xfrm>
            <a:off x="738134" y="940076"/>
            <a:ext cx="7922362" cy="124649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  <a:t>Man versucht, den Strahl am TK9DG9 horizontal etwas nach rechts </a:t>
            </a:r>
          </a:p>
          <a:p>
            <a:pPr algn="l"/>
            <a: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  <a:t>und vertikal nach links zu justieren. Wenn der Einschuss mit TK-</a:t>
            </a:r>
            <a:r>
              <a:rPr lang="de-DE" sz="1500" dirty="0" err="1">
                <a:solidFill>
                  <a:srgbClr val="333333"/>
                </a:solidFill>
                <a:latin typeface="Arial"/>
                <a:cs typeface="Arial"/>
              </a:rPr>
              <a:t>Steerern</a:t>
            </a:r>
            <a: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  <a:t> angepasst wird,</a:t>
            </a:r>
          </a:p>
          <a:p>
            <a:pPr algn="l"/>
            <a: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  <a:t>die Korrekturwinkel vom GS12MU3I und I-Septum auf „0“ setzen. Danach kann man diese </a:t>
            </a:r>
          </a:p>
          <a:p>
            <a:pPr algn="l"/>
            <a: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  <a:t>Werte nochmal anpassen. </a:t>
            </a:r>
            <a:r>
              <a:rPr lang="de-DE" sz="1500" dirty="0" err="1">
                <a:solidFill>
                  <a:srgbClr val="333333"/>
                </a:solidFill>
                <a:latin typeface="Arial"/>
                <a:cs typeface="Arial"/>
              </a:rPr>
              <a:t>Gegebenfalls</a:t>
            </a:r>
            <a: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  <a:t> den </a:t>
            </a:r>
            <a:r>
              <a:rPr lang="de-DE" sz="1500" dirty="0" err="1">
                <a:solidFill>
                  <a:srgbClr val="333333"/>
                </a:solidFill>
                <a:latin typeface="Arial"/>
                <a:cs typeface="Arial"/>
              </a:rPr>
              <a:t>Closed</a:t>
            </a:r>
            <a: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  <a:t> Orbit nochmal anpassen.</a:t>
            </a:r>
          </a:p>
          <a:p>
            <a:pPr algn="l"/>
            <a:endParaRPr lang="de-DE" sz="15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9E8ECD8-F62B-4B4E-82FD-5FA827814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675" y="2200275"/>
            <a:ext cx="4210050" cy="2228850"/>
          </a:xfrm>
          <a:prstGeom prst="rect">
            <a:avLst/>
          </a:prstGeom>
        </p:spPr>
      </p:pic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88F528B7-3D43-4E1C-8CAF-FE051B168596}"/>
              </a:ext>
            </a:extLst>
          </p:cNvPr>
          <p:cNvCxnSpPr>
            <a:cxnSpLocks/>
          </p:cNvCxnSpPr>
          <p:nvPr/>
        </p:nvCxnSpPr>
        <p:spPr>
          <a:xfrm>
            <a:off x="5619750" y="1606550"/>
            <a:ext cx="1503797" cy="2476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102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E929B-4559-4675-A169-17AF197E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Anfang und Ende der Injektion bestimmen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CADC5B-8516-4A23-9B10-1A74115FD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527" y="1247775"/>
            <a:ext cx="3590925" cy="264795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BE7B02-01D9-48EA-8C10-5DE5D3DA918D}"/>
              </a:ext>
            </a:extLst>
          </p:cNvPr>
          <p:cNvSpPr txBox="1"/>
          <p:nvPr/>
        </p:nvSpPr>
        <p:spPr>
          <a:xfrm>
            <a:off x="4376738" y="1162050"/>
            <a:ext cx="4276736" cy="30931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  <a:t>Nachdem der Strahl im SIS erfolgreich injiziert und auf dem schnellen Trafo sichtbar ist, wird der Beginn und das Ende der Injektion ermittelt.</a:t>
            </a:r>
            <a:b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</a:br>
            <a: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  <a:t>Das </a:t>
            </a:r>
            <a:r>
              <a:rPr lang="de-DE" sz="1500" dirty="0" err="1">
                <a:solidFill>
                  <a:srgbClr val="333333"/>
                </a:solidFill>
                <a:latin typeface="Arial"/>
                <a:cs typeface="Arial"/>
              </a:rPr>
              <a:t>Chopperfenster</a:t>
            </a:r>
            <a: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  <a:t> wird zunächst auf 5 µs eingestellt. Durch Variation der </a:t>
            </a:r>
            <a:r>
              <a:rPr lang="de-DE" sz="1500" dirty="0" err="1">
                <a:solidFill>
                  <a:srgbClr val="333333"/>
                </a:solidFill>
                <a:latin typeface="Arial"/>
                <a:cs typeface="Arial"/>
              </a:rPr>
              <a:t>Chopperverzögerung</a:t>
            </a:r>
            <a: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  <a:t> lässt sich der Beginn und das Ende des </a:t>
            </a:r>
            <a:r>
              <a:rPr lang="de-DE" sz="1500" dirty="0" err="1">
                <a:solidFill>
                  <a:srgbClr val="333333"/>
                </a:solidFill>
                <a:latin typeface="Arial"/>
                <a:cs typeface="Arial"/>
              </a:rPr>
              <a:t>Bumps</a:t>
            </a:r>
            <a: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  <a:t> ohne Strahlverluste bestimmen.</a:t>
            </a:r>
            <a:b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</a:br>
            <a: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  <a:t>Diese beiden Punkte definieren das optimale </a:t>
            </a:r>
            <a:r>
              <a:rPr lang="de-DE" sz="1500" dirty="0" err="1">
                <a:solidFill>
                  <a:srgbClr val="333333"/>
                </a:solidFill>
                <a:latin typeface="Arial"/>
                <a:cs typeface="Arial"/>
              </a:rPr>
              <a:t>Chopperfenster</a:t>
            </a:r>
            <a: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  <a:t>, mit dem man ohne Verluste injiziert werden kann.</a:t>
            </a:r>
          </a:p>
          <a:p>
            <a:pPr algn="l"/>
            <a: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  <a:t>Ein längeres Chopper-Fenster führt zu unnötigen Verlusten.</a:t>
            </a:r>
          </a:p>
        </p:txBody>
      </p:sp>
    </p:spTree>
    <p:extLst>
      <p:ext uri="{BB962C8B-B14F-4D97-AF65-F5344CB8AC3E}">
        <p14:creationId xmlns:p14="http://schemas.microsoft.com/office/powerpoint/2010/main" val="3516276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9187A-FCB7-4FF0-97C3-ECCCA68A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642"/>
            <a:ext cx="4871580" cy="463344"/>
          </a:xfrm>
        </p:spPr>
        <p:txBody>
          <a:bodyPr/>
          <a:lstStyle/>
          <a:p>
            <a:r>
              <a:rPr lang="de-DE" dirty="0"/>
              <a:t>MIT-Effizienz &amp; </a:t>
            </a:r>
            <a:r>
              <a:rPr lang="de-DE" dirty="0" err="1"/>
              <a:t>Chopperfenster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B3732D3-090E-4C0C-9922-07CA1609F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8426" y="1129071"/>
            <a:ext cx="3847148" cy="288536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C30A7D8-2FC5-4FB7-9448-4B2D4E22A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657" y="850244"/>
            <a:ext cx="4590686" cy="344301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6BF8AB9-3DAF-4B1E-AEDD-191FCE7B0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657" y="850244"/>
            <a:ext cx="4590686" cy="344301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7B76830-C2A0-45E9-B43D-FD79FAD64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657" y="850244"/>
            <a:ext cx="4590686" cy="344301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789B86B-4063-4E99-AE73-FD26F438B2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6657" y="850244"/>
            <a:ext cx="4590686" cy="344301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13C2631-5E45-4710-A0DF-496ACED27D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6657" y="850244"/>
            <a:ext cx="4590686" cy="344301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C9CA481-8FC1-4851-B30B-12C68DE2E3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6657" y="850244"/>
            <a:ext cx="4590686" cy="3443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9CA4E66-B888-4812-B6CA-0D45405585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6657" y="850244"/>
            <a:ext cx="4590686" cy="344301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8415066-19C1-46A7-8213-A0A3EA495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6657" y="850244"/>
            <a:ext cx="4590686" cy="344301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0C8198A-B95A-4B08-93CD-30930C0EBC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6657" y="850244"/>
            <a:ext cx="4590686" cy="344301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16A3209-703E-481D-8EC9-0EE18848E8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6657" y="850244"/>
            <a:ext cx="4590686" cy="344301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0A438806-D23F-433C-A221-ABB30EBBE9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76657" y="850244"/>
            <a:ext cx="4590686" cy="344301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38A2898F-BB23-4BE2-8970-3DCDBC2DE2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76657" y="850244"/>
            <a:ext cx="4590686" cy="3443014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0B7DD898-2B8F-4EEE-9425-16932B4F59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76657" y="850244"/>
            <a:ext cx="4590686" cy="34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8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2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3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4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6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7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8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9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1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11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12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13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86492-2307-4BDB-8082-6F283909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Emittanzmessung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DED0421-848E-45A3-A88D-3860113AD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338" y="1511300"/>
            <a:ext cx="2412155" cy="1978025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8E321D4-C232-4518-A0B7-B54A2571EB1C}"/>
              </a:ext>
            </a:extLst>
          </p:cNvPr>
          <p:cNvSpPr txBox="1"/>
          <p:nvPr/>
        </p:nvSpPr>
        <p:spPr>
          <a:xfrm>
            <a:off x="601615" y="1039629"/>
            <a:ext cx="17907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TK5DE4HS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5DF348-AC7F-4165-BA20-31C5DD4B1F22}"/>
              </a:ext>
            </a:extLst>
          </p:cNvPr>
          <p:cNvSpPr txBox="1"/>
          <p:nvPr/>
        </p:nvSpPr>
        <p:spPr>
          <a:xfrm>
            <a:off x="3606800" y="2171184"/>
            <a:ext cx="17907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TK5DE4VS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9E3F30B-9F7A-4DAD-A707-2D527B5FD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968" y="1511300"/>
            <a:ext cx="2434461" cy="202002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A6D72D7-1206-454F-96B9-7AC4A2B4FC6A}"/>
              </a:ext>
            </a:extLst>
          </p:cNvPr>
          <p:cNvSpPr txBox="1"/>
          <p:nvPr/>
        </p:nvSpPr>
        <p:spPr>
          <a:xfrm>
            <a:off x="3378622" y="1079500"/>
            <a:ext cx="17907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TK5DE4VS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44E47F7-5C14-49D6-B6BB-EDBAC5CEF29D}"/>
              </a:ext>
            </a:extLst>
          </p:cNvPr>
          <p:cNvSpPr txBox="1"/>
          <p:nvPr/>
        </p:nvSpPr>
        <p:spPr>
          <a:xfrm>
            <a:off x="0" y="3621393"/>
            <a:ext cx="6616700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/>
              <a:t>Eine kleine Emittanz vom UNILAC ermöglicht eine längere </a:t>
            </a:r>
            <a:r>
              <a:rPr lang="de-DE" dirty="0" err="1"/>
              <a:t>Bumperflanke</a:t>
            </a:r>
            <a:r>
              <a:rPr lang="de-DE" dirty="0"/>
              <a:t> und ein größeres Chopper-Fenster.</a:t>
            </a:r>
          </a:p>
          <a:p>
            <a:r>
              <a:rPr lang="de-DE" dirty="0"/>
              <a:t>Ist die Emittanz zu groß, enthält der Strahl </a:t>
            </a:r>
          </a:p>
          <a:p>
            <a:r>
              <a:rPr lang="de-DE" dirty="0"/>
              <a:t>zu viel Halo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eine Beschneidung hilft!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48EE593-96C7-4DD2-8BAB-C666B35F6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985" y="1126004"/>
            <a:ext cx="2859003" cy="28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44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5FFE7C-4358-43D0-82EF-EAF56D950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TK-Einstellung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775E71-5C4F-40F5-A892-DF2605FD2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1500" dirty="0"/>
              <a:t>Überlagerung von zwei Strahlen über vier Umläufe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500" dirty="0"/>
              <a:t>Verlagerung der Teilchenverluste vom SIS18 zum Transferkanal (TK)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500" dirty="0"/>
              <a:t>Schutz des </a:t>
            </a:r>
            <a:r>
              <a:rPr lang="de-DE" sz="1500" dirty="0" err="1"/>
              <a:t>Injektionsseptums</a:t>
            </a:r>
            <a:endParaRPr lang="de-DE" sz="15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1500" dirty="0"/>
              <a:t>Verbesserung des dynamischen Vakuums im SIS18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500" dirty="0"/>
              <a:t>Reduzierung der injizierten Emittanz und Erhöhung der Strahlbrillanz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5D69F5-879C-4317-9C34-318A29358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" y="3288299"/>
            <a:ext cx="4069080" cy="129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63EBB60-CB18-4CD7-B544-D181B63D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543" y="3225512"/>
            <a:ext cx="4830721" cy="128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038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7B0B0F-3F85-47BE-A889-6CB2C4A5C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 MTI (mit und ohne Beschneidung im TK)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21ECF1-6405-4AB9-8693-61B3FD968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500" dirty="0"/>
              <a:t>Durch eine Kollimation im TK lässt sich die MTI-Effizienz erhöhen und ein stabiler, höherer Strahlstrom erzielen. Insbesondere, weil dadurch das Vakuum stabiler bleibt.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F613F77-E477-4E4B-9204-92F63FD1E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2073475"/>
            <a:ext cx="2947820" cy="183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831BD37-4E95-483B-9672-0FDF05A99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24" y="1953685"/>
            <a:ext cx="2959464" cy="184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A8DECA9-3795-487D-BEBF-233DE5BB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634" y="2946393"/>
            <a:ext cx="2935219" cy="183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637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1C80ED-7250-4D7E-A061-A0FD4BA0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Septumüberschläge</a:t>
            </a:r>
            <a:r>
              <a:rPr lang="de-DE" dirty="0"/>
              <a:t> vermeiden</a:t>
            </a:r>
            <a:br>
              <a:rPr lang="de-DE" dirty="0"/>
            </a:br>
            <a:r>
              <a:rPr lang="de-DE" dirty="0"/>
              <a:t> durch Beschneidung im TK</a:t>
            </a:r>
          </a:p>
        </p:txBody>
      </p:sp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2B4B48EA-690E-4E14-A3F7-A480ED5A56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651" y="1041876"/>
            <a:ext cx="4241999" cy="339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0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CF197D-4ADD-4939-857D-C6249E0AA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3F259E-B817-4503-8757-5CE55985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400300" lvl="7" indent="0">
              <a:buNone/>
            </a:pPr>
            <a:endParaRPr lang="de-DE" sz="2800" dirty="0"/>
          </a:p>
          <a:p>
            <a:pPr marL="2400300" lvl="7" indent="0">
              <a:buNone/>
            </a:pPr>
            <a:endParaRPr lang="de-DE" sz="2800" dirty="0"/>
          </a:p>
          <a:p>
            <a:pPr marL="2400300" lvl="7" indent="0">
              <a:buNone/>
            </a:pPr>
            <a:r>
              <a:rPr lang="de-DE" sz="2800" dirty="0"/>
              <a:t>Danke für Eure Aufmerksamkeit!</a:t>
            </a:r>
          </a:p>
          <a:p>
            <a:pPr marL="0" indent="0">
              <a:buNone/>
            </a:pPr>
            <a:r>
              <a:rPr lang="de-DE" sz="2800" dirty="0"/>
              <a:t>											Fragen?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3091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824F0-4EDA-49AE-80E1-183E7021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DEA717-9856-4052-919B-45C5BD014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5417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285B97-DC68-4FDE-909B-C301A4C01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Multiturn Injektion (MTI) Prinzip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3145FB-ED84-43E5-A668-452D78A95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1500" dirty="0"/>
              <a:t>Grundregel der Injektion:</a:t>
            </a:r>
          </a:p>
          <a:p>
            <a:pPr marL="0" indent="0">
              <a:buNone/>
            </a:pPr>
            <a:endParaRPr lang="de-DE" sz="1500" dirty="0"/>
          </a:p>
          <a:p>
            <a:pPr algn="l">
              <a:buFont typeface="Wingdings" panose="05000000000000000000" pitchFamily="2" charset="2"/>
              <a:buChar char="Ø"/>
            </a:pPr>
            <a:r>
              <a:rPr lang="de-DE" sz="1500" dirty="0"/>
              <a:t>In ein schon durch Teilchen besetztes Phasenvolumen kann kein zweites Mal injiziert werden, ohne die schon darin erhaltenen Teilchen quantitativ zu verlieren.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de-DE" sz="1500" dirty="0"/>
          </a:p>
          <a:p>
            <a:pPr algn="l">
              <a:buFont typeface="Wingdings" panose="05000000000000000000" pitchFamily="2" charset="2"/>
              <a:buChar char="Ø"/>
            </a:pPr>
            <a:r>
              <a:rPr lang="de-DE" sz="1500" dirty="0"/>
              <a:t>Der injizierte Strahl sollte möglichst gut an die Phasenraumeigenschaften der SIS-Maschine angepasst sein.</a:t>
            </a:r>
          </a:p>
          <a:p>
            <a:pPr marL="0" indent="0" algn="l">
              <a:buNone/>
            </a:pPr>
            <a:endParaRPr lang="de-DE" sz="15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1500" dirty="0"/>
              <a:t>Akzeptanz der aufnehmenden Maschine größer ist als die Emittanz des injizierten Strahls.</a:t>
            </a:r>
          </a:p>
          <a:p>
            <a:pPr marL="0" indent="0">
              <a:buNone/>
            </a:pPr>
            <a:endParaRPr lang="de-DE" sz="1500" dirty="0"/>
          </a:p>
          <a:p>
            <a:pPr algn="l">
              <a:buFont typeface="Wingdings" panose="05000000000000000000" pitchFamily="2" charset="2"/>
              <a:buChar char="Ø"/>
            </a:pPr>
            <a:r>
              <a:rPr lang="de-DE" sz="1500" dirty="0"/>
              <a:t>Die Phasenraumanpassung geschieht mit Hilfe des Strahlführungssystems vor der Injektion, dabei ist die Transmissionsoptimierung essenziell.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de-DE" sz="1500" dirty="0"/>
          </a:p>
          <a:p>
            <a:pPr algn="l">
              <a:buFont typeface="Wingdings" panose="05000000000000000000" pitchFamily="2" charset="2"/>
              <a:buChar char="Ø"/>
            </a:pPr>
            <a:r>
              <a:rPr lang="de-DE" sz="1500" dirty="0"/>
              <a:t>Die Bumper-Amplitude sollte möglichst nah am Septum gewählt werden.</a:t>
            </a:r>
          </a:p>
          <a:p>
            <a:pPr marL="0" indent="0" algn="l">
              <a:buNone/>
            </a:pPr>
            <a:endParaRPr lang="de-DE" sz="15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F16157-C581-4A40-80DC-5922ABDC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5098F-73B3-47C9-8629-E818C868A1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31.10.2025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636BD94-C281-43E3-BE23-8ECA9E0BC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Y. El Hayek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8520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TK </a:t>
            </a:r>
            <a:r>
              <a:rPr lang="de-DE" dirty="0" err="1"/>
              <a:t>Collimation:Envelope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Emittance</a:t>
            </a:r>
            <a:r>
              <a:rPr lang="de-DE" dirty="0"/>
              <a:t> Fit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59924" y="907257"/>
            <a:ext cx="6158876" cy="3858446"/>
          </a:xfrm>
        </p:spPr>
        <p:txBody>
          <a:bodyPr/>
          <a:lstStyle/>
          <a:p>
            <a:r>
              <a:rPr lang="de-DE" dirty="0" err="1"/>
              <a:t>Emittance</a:t>
            </a:r>
            <a:r>
              <a:rPr lang="de-DE" dirty="0"/>
              <a:t> fit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 PG</a:t>
            </a:r>
          </a:p>
          <a:p>
            <a:r>
              <a:rPr lang="de-DE" dirty="0"/>
              <a:t>Command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emittance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>
                <a:solidFill>
                  <a:srgbClr val="FF0000"/>
                </a:solidFill>
              </a:rPr>
              <a:t>akop</a:t>
            </a:r>
            <a:endParaRPr lang="de-DE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1519275"/>
            <a:ext cx="6222206" cy="340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Gerade Verbindung mit Pfeil 10"/>
          <p:cNvCxnSpPr/>
          <p:nvPr/>
        </p:nvCxnSpPr>
        <p:spPr>
          <a:xfrm flipH="1" flipV="1">
            <a:off x="2757487" y="3256378"/>
            <a:ext cx="100013" cy="294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2586037" y="3454807"/>
            <a:ext cx="1090683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sz="1350" dirty="0" err="1"/>
              <a:t>Emittance</a:t>
            </a:r>
            <a:r>
              <a:rPr lang="de-DE" sz="1350" dirty="0"/>
              <a:t> fit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4554140" y="3731806"/>
            <a:ext cx="151805" cy="2393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4417005" y="3504813"/>
            <a:ext cx="388568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sz="1350" dirty="0"/>
              <a:t>PG</a:t>
            </a:r>
          </a:p>
        </p:txBody>
      </p:sp>
      <p:cxnSp>
        <p:nvCxnSpPr>
          <p:cNvPr id="23" name="Gerade Verbindung mit Pfeil 22"/>
          <p:cNvCxnSpPr/>
          <p:nvPr/>
        </p:nvCxnSpPr>
        <p:spPr>
          <a:xfrm flipH="1">
            <a:off x="4439456" y="2339576"/>
            <a:ext cx="266489" cy="2071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4705945" y="2166160"/>
            <a:ext cx="484748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sz="1350" dirty="0" err="1"/>
              <a:t>read</a:t>
            </a:r>
            <a:endParaRPr lang="de-DE" sz="135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318" y="971550"/>
            <a:ext cx="13001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feld 29"/>
          <p:cNvSpPr txBox="1"/>
          <p:nvPr/>
        </p:nvSpPr>
        <p:spPr>
          <a:xfrm>
            <a:off x="4346794" y="2810351"/>
            <a:ext cx="917559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sz="1350" dirty="0"/>
              <a:t>TK6DS2H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789702" y="2817673"/>
            <a:ext cx="917559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sz="1350" dirty="0"/>
              <a:t>TK7DS3H</a:t>
            </a:r>
          </a:p>
        </p:txBody>
      </p:sp>
      <p:cxnSp>
        <p:nvCxnSpPr>
          <p:cNvPr id="27" name="Gerade Verbindung mit Pfeil 26"/>
          <p:cNvCxnSpPr/>
          <p:nvPr/>
        </p:nvCxnSpPr>
        <p:spPr>
          <a:xfrm flipH="1">
            <a:off x="4109085" y="3040291"/>
            <a:ext cx="445055" cy="5758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H="1">
            <a:off x="5264353" y="3017431"/>
            <a:ext cx="599429" cy="5330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Gerade Verbindung mit Pfeil 2055"/>
          <p:cNvCxnSpPr/>
          <p:nvPr/>
        </p:nvCxnSpPr>
        <p:spPr>
          <a:xfrm>
            <a:off x="7486650" y="2956173"/>
            <a:ext cx="17145" cy="8952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6787690" y="2814905"/>
            <a:ext cx="734817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sz="1350" dirty="0"/>
              <a:t>Septum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26.01.2016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Y. El Hayek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2861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TK-</a:t>
            </a:r>
            <a:r>
              <a:rPr lang="de-DE" dirty="0" err="1"/>
              <a:t>Collimation</a:t>
            </a:r>
            <a:r>
              <a:rPr lang="de-DE" dirty="0"/>
              <a:t>: Phase </a:t>
            </a:r>
            <a:r>
              <a:rPr lang="de-DE" dirty="0" err="1"/>
              <a:t>Advance</a:t>
            </a:r>
            <a:endParaRPr lang="de-DE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35" y="1547916"/>
            <a:ext cx="6124100" cy="334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966085" y="2286000"/>
            <a:ext cx="2493375" cy="392415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l-GR" sz="2100" dirty="0">
                <a:latin typeface="Times New Roman"/>
                <a:cs typeface="Times New Roman"/>
              </a:rPr>
              <a:t>φ</a:t>
            </a:r>
            <a:r>
              <a:rPr lang="de-DE" sz="1350" dirty="0">
                <a:latin typeface="Times New Roman"/>
                <a:cs typeface="Times New Roman"/>
              </a:rPr>
              <a:t>:</a:t>
            </a:r>
            <a:r>
              <a:rPr lang="de-DE" sz="1350" dirty="0"/>
              <a:t>TK6DS2H, TK7DS3H ≈ 90° </a:t>
            </a:r>
          </a:p>
        </p:txBody>
      </p:sp>
      <p:cxnSp>
        <p:nvCxnSpPr>
          <p:cNvPr id="6" name="Gewinkelte Verbindung 5"/>
          <p:cNvCxnSpPr/>
          <p:nvPr/>
        </p:nvCxnSpPr>
        <p:spPr>
          <a:xfrm>
            <a:off x="2720340" y="2388870"/>
            <a:ext cx="217170" cy="131445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winkelte Verbindung 6"/>
          <p:cNvCxnSpPr/>
          <p:nvPr/>
        </p:nvCxnSpPr>
        <p:spPr>
          <a:xfrm flipV="1">
            <a:off x="2720340" y="2531745"/>
            <a:ext cx="217170" cy="137160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winkelte Verbindung 7"/>
          <p:cNvCxnSpPr/>
          <p:nvPr/>
        </p:nvCxnSpPr>
        <p:spPr>
          <a:xfrm>
            <a:off x="2720340" y="2668905"/>
            <a:ext cx="217170" cy="131445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winkelte Verbindung 8"/>
          <p:cNvCxnSpPr/>
          <p:nvPr/>
        </p:nvCxnSpPr>
        <p:spPr>
          <a:xfrm flipV="1">
            <a:off x="2720340" y="2811780"/>
            <a:ext cx="217170" cy="102870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2943225" y="2583180"/>
            <a:ext cx="2525371" cy="392415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el-GR" sz="2100" dirty="0">
                <a:latin typeface="Times New Roman"/>
                <a:cs typeface="Times New Roman"/>
              </a:rPr>
              <a:t>φ</a:t>
            </a:r>
            <a:r>
              <a:rPr lang="de-DE" sz="1350" dirty="0">
                <a:latin typeface="Times New Roman"/>
                <a:cs typeface="Times New Roman"/>
              </a:rPr>
              <a:t>:</a:t>
            </a:r>
            <a:r>
              <a:rPr lang="de-DE" sz="1350" dirty="0"/>
              <a:t>TK7DS3H, S12ME1I ≈ 360°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288473" y="1044102"/>
            <a:ext cx="6648615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marL="214313" indent="-214313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de-DE" sz="1350" dirty="0"/>
              <a:t>Phase </a:t>
            </a:r>
            <a:r>
              <a:rPr lang="de-DE" sz="1350" dirty="0" err="1"/>
              <a:t>advance</a:t>
            </a:r>
            <a:r>
              <a:rPr lang="de-DE" sz="1350" dirty="0"/>
              <a:t> </a:t>
            </a:r>
            <a:r>
              <a:rPr lang="de-DE" sz="1350" dirty="0" err="1"/>
              <a:t>between</a:t>
            </a:r>
            <a:r>
              <a:rPr lang="de-DE" sz="1350" dirty="0"/>
              <a:t> </a:t>
            </a:r>
            <a:r>
              <a:rPr lang="de-DE" sz="1350" dirty="0" err="1"/>
              <a:t>Collimators</a:t>
            </a:r>
            <a:r>
              <a:rPr lang="de-DE" sz="1350" dirty="0"/>
              <a:t> </a:t>
            </a:r>
            <a:r>
              <a:rPr lang="de-DE" sz="1350" dirty="0" err="1"/>
              <a:t>and</a:t>
            </a:r>
            <a:r>
              <a:rPr lang="de-DE" sz="1350" dirty="0"/>
              <a:t> </a:t>
            </a:r>
            <a:r>
              <a:rPr lang="de-DE" sz="1350" dirty="0" err="1"/>
              <a:t>septum</a:t>
            </a:r>
            <a:r>
              <a:rPr lang="de-DE" sz="1350" dirty="0"/>
              <a:t>: MIRKO </a:t>
            </a:r>
            <a:r>
              <a:rPr lang="de-DE" sz="1350" dirty="0" err="1"/>
              <a:t>command</a:t>
            </a:r>
            <a:r>
              <a:rPr lang="de-DE" sz="1350" dirty="0"/>
              <a:t> </a:t>
            </a:r>
            <a:r>
              <a:rPr lang="de-DE" sz="1350" dirty="0">
                <a:solidFill>
                  <a:srgbClr val="FF0000"/>
                </a:solidFill>
              </a:rPr>
              <a:t>@SCHLITZE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 flipH="1" flipV="1">
            <a:off x="4882039" y="3314700"/>
            <a:ext cx="121444" cy="2714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710589" y="3500437"/>
            <a:ext cx="1331134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sz="1350" dirty="0"/>
              <a:t>Phase </a:t>
            </a:r>
            <a:r>
              <a:rPr lang="de-DE" sz="1350" dirty="0" err="1"/>
              <a:t>advance</a:t>
            </a:r>
            <a:endParaRPr lang="de-DE" sz="1350" dirty="0"/>
          </a:p>
        </p:txBody>
      </p:sp>
      <p:sp>
        <p:nvSpPr>
          <p:cNvPr id="17" name="Textfeld 16"/>
          <p:cNvSpPr txBox="1"/>
          <p:nvPr/>
        </p:nvSpPr>
        <p:spPr>
          <a:xfrm>
            <a:off x="1288474" y="845820"/>
            <a:ext cx="4004943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marL="257175" indent="-257175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de-DE" sz="1350" dirty="0"/>
              <a:t>Switch MIRKO </a:t>
            </a:r>
            <a:r>
              <a:rPr lang="de-DE" sz="1350" dirty="0" err="1"/>
              <a:t>to</a:t>
            </a:r>
            <a:r>
              <a:rPr lang="de-DE" sz="1350" dirty="0"/>
              <a:t> </a:t>
            </a:r>
            <a:r>
              <a:rPr lang="de-DE" sz="1350" dirty="0" err="1"/>
              <a:t>calculate</a:t>
            </a:r>
            <a:r>
              <a:rPr lang="de-DE" sz="1350" dirty="0"/>
              <a:t> </a:t>
            </a:r>
            <a:r>
              <a:rPr lang="de-DE" sz="1350" dirty="0" err="1"/>
              <a:t>the</a:t>
            </a:r>
            <a:r>
              <a:rPr lang="de-DE" sz="1350" dirty="0"/>
              <a:t> </a:t>
            </a:r>
            <a:r>
              <a:rPr lang="de-DE" sz="1350" dirty="0" err="1"/>
              <a:t>phase</a:t>
            </a:r>
            <a:r>
              <a:rPr lang="de-DE" sz="1350" dirty="0"/>
              <a:t> </a:t>
            </a:r>
            <a:r>
              <a:rPr lang="de-DE" sz="1350" dirty="0" err="1"/>
              <a:t>advance</a:t>
            </a:r>
            <a:r>
              <a:rPr lang="de-DE" sz="1350" dirty="0"/>
              <a:t> 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66" y="918932"/>
            <a:ext cx="4429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1274186" y="1275695"/>
            <a:ext cx="5590633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marL="214313" indent="-214313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de-DE" sz="1350" dirty="0"/>
              <a:t>Phase </a:t>
            </a:r>
            <a:r>
              <a:rPr lang="de-DE" sz="1350" dirty="0" err="1"/>
              <a:t>advance</a:t>
            </a:r>
            <a:r>
              <a:rPr lang="de-DE" sz="1350" dirty="0"/>
              <a:t> </a:t>
            </a:r>
            <a:r>
              <a:rPr lang="de-DE" sz="1350" dirty="0" err="1"/>
              <a:t>between</a:t>
            </a:r>
            <a:r>
              <a:rPr lang="de-DE" sz="1350" dirty="0"/>
              <a:t> PGs: MIRKO </a:t>
            </a:r>
            <a:r>
              <a:rPr lang="de-DE" sz="1350" dirty="0" err="1"/>
              <a:t>command</a:t>
            </a:r>
            <a:r>
              <a:rPr lang="de-DE" sz="1350" dirty="0"/>
              <a:t> </a:t>
            </a:r>
            <a:r>
              <a:rPr lang="de-DE" sz="1350" dirty="0">
                <a:solidFill>
                  <a:srgbClr val="FF0000"/>
                </a:solidFill>
              </a:rPr>
              <a:t>@PROFILGITTER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26.01.2016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Y. El Hayek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870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TK </a:t>
            </a:r>
            <a:r>
              <a:rPr lang="de-DE" dirty="0" err="1"/>
              <a:t>Collimation</a:t>
            </a:r>
            <a:r>
              <a:rPr lang="de-DE" dirty="0"/>
              <a:t>: TK </a:t>
            </a:r>
            <a:r>
              <a:rPr lang="de-DE" dirty="0" err="1"/>
              <a:t>Envelope</a:t>
            </a:r>
            <a:endParaRPr lang="de-DE" dirty="0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6" y="1289995"/>
            <a:ext cx="6159104" cy="327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26.01.2016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Y. El Hayek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466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Collimation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: Septum </a:t>
            </a:r>
            <a:r>
              <a:rPr lang="de-DE" dirty="0" err="1"/>
              <a:t>Protection</a:t>
            </a:r>
            <a:endParaRPr lang="de-DE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51" y="931166"/>
            <a:ext cx="4836449" cy="343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platzhalter 2"/>
          <p:cNvSpPr txBox="1">
            <a:spLocks/>
          </p:cNvSpPr>
          <p:nvPr/>
        </p:nvSpPr>
        <p:spPr>
          <a:xfrm>
            <a:off x="2212617" y="4391934"/>
            <a:ext cx="2899163" cy="567063"/>
          </a:xfrm>
          <a:prstGeom prst="rect">
            <a:avLst/>
          </a:prstGeom>
        </p:spPr>
        <p:txBody>
          <a:bodyPr vert="horz" lIns="68580" tIns="34290" rIns="68580" bIns="3429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Without collimation:</a:t>
            </a:r>
          </a:p>
          <a:p>
            <a:pPr>
              <a:spcBef>
                <a:spcPts val="0"/>
              </a:spcBef>
            </a:pPr>
            <a:r>
              <a:rPr lang="en-US" sz="1800" dirty="0" err="1"/>
              <a:t>Sparkover</a:t>
            </a:r>
            <a:r>
              <a:rPr lang="en-US" sz="1800" dirty="0"/>
              <a:t> and vacuum breakdown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High losses during ramp</a:t>
            </a:r>
          </a:p>
          <a:p>
            <a:endParaRPr lang="de-DE" sz="1800" dirty="0"/>
          </a:p>
        </p:txBody>
      </p:sp>
      <p:sp>
        <p:nvSpPr>
          <p:cNvPr id="6" name="Textplatzhalter 2"/>
          <p:cNvSpPr txBox="1">
            <a:spLocks/>
          </p:cNvSpPr>
          <p:nvPr/>
        </p:nvSpPr>
        <p:spPr>
          <a:xfrm>
            <a:off x="4767256" y="4388864"/>
            <a:ext cx="2833694" cy="567063"/>
          </a:xfrm>
          <a:prstGeom prst="rect">
            <a:avLst/>
          </a:prstGeom>
        </p:spPr>
        <p:txBody>
          <a:bodyPr vert="horz" lIns="68580" tIns="34290" rIns="68580" bIns="3429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With collimation: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Stable septum voltage (no </a:t>
            </a:r>
            <a:r>
              <a:rPr lang="en-US" sz="1800" dirty="0" err="1"/>
              <a:t>sparkover</a:t>
            </a:r>
            <a:r>
              <a:rPr lang="en-US" sz="1800" dirty="0"/>
              <a:t>)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Stable beam current</a:t>
            </a:r>
          </a:p>
          <a:p>
            <a:endParaRPr lang="de-DE" sz="18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26.01.2016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Y. El Hayek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5208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Collimation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: SIS18 </a:t>
            </a:r>
            <a:r>
              <a:rPr lang="de-DE" dirty="0" err="1"/>
              <a:t>Intensity</a:t>
            </a:r>
            <a:endParaRPr lang="de-DE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479" y="1088231"/>
            <a:ext cx="5897558" cy="367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26.01.2016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Y. El Hayek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98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Backup: Breiter Strahl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6" y="1604872"/>
            <a:ext cx="6159104" cy="264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26.01.2016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Y. El Hayek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5938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Backup:Firstturngitter</a:t>
            </a:r>
            <a:endParaRPr lang="de-DE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42" y="1088231"/>
            <a:ext cx="5851632" cy="367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26.01.2016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Y. El Hayek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0342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Backup: Non Linear </a:t>
            </a:r>
            <a:r>
              <a:rPr lang="de-DE" dirty="0" err="1"/>
              <a:t>Bump</a:t>
            </a:r>
            <a:endParaRPr lang="de-DE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754" y="1088231"/>
            <a:ext cx="4803008" cy="367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26.01.2016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Y. El Hayek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7275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285B97-DC68-4FDE-909B-C301A4C01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Multiturn Injektion (MTI) Prinzip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3145FB-ED84-43E5-A668-452D78A95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5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1500" dirty="0"/>
              <a:t>Für MTI wird ein Orbit-</a:t>
            </a:r>
            <a:r>
              <a:rPr lang="de-DE" sz="1500" dirty="0" err="1"/>
              <a:t>Bump</a:t>
            </a:r>
            <a:r>
              <a:rPr lang="de-DE" sz="1500" dirty="0"/>
              <a:t> und ein Septum benötigt.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15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1500" dirty="0"/>
              <a:t>Der Orbit-</a:t>
            </a:r>
            <a:r>
              <a:rPr lang="de-DE" sz="1500" dirty="0" err="1"/>
              <a:t>Bump</a:t>
            </a:r>
            <a:r>
              <a:rPr lang="de-DE" sz="1500" dirty="0"/>
              <a:t> wirkt in der horizontalen Ebene, da die horizontale Akzeptanz im Ring größer ist als die vertikale.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15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1500" dirty="0"/>
              <a:t>Der Orbit-</a:t>
            </a:r>
            <a:r>
              <a:rPr lang="de-DE" sz="1500" dirty="0" err="1"/>
              <a:t>Bump</a:t>
            </a:r>
            <a:r>
              <a:rPr lang="de-DE" sz="1500" dirty="0"/>
              <a:t> wird mit der Zeit verringert, sodass der zuerst injizierte Strahl den zentralen Bereich der horizontalen Akzeptanz einnimmt und der später injizierte Strahl die Randbereiche der Akzeptanz ausfüllt.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15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1500" dirty="0"/>
              <a:t>Diese Technik wird als (</a:t>
            </a:r>
            <a:r>
              <a:rPr lang="de-DE" sz="1500" dirty="0" err="1"/>
              <a:t>phase</a:t>
            </a:r>
            <a:r>
              <a:rPr lang="de-DE" sz="1500" dirty="0"/>
              <a:t> </a:t>
            </a:r>
            <a:r>
              <a:rPr lang="de-DE" sz="1500" dirty="0" err="1"/>
              <a:t>space</a:t>
            </a:r>
            <a:r>
              <a:rPr lang="de-DE" sz="1500" dirty="0"/>
              <a:t> </a:t>
            </a:r>
            <a:r>
              <a:rPr lang="de-DE" sz="1500" dirty="0" err="1"/>
              <a:t>painting</a:t>
            </a:r>
            <a:r>
              <a:rPr lang="de-DE" sz="1500" dirty="0"/>
              <a:t>) bezeichnet.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15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1500" dirty="0"/>
              <a:t>Am Ende der Injektion wird der Orbit-</a:t>
            </a:r>
            <a:r>
              <a:rPr lang="de-DE" sz="1500" dirty="0" err="1"/>
              <a:t>Bump</a:t>
            </a:r>
            <a:r>
              <a:rPr lang="de-DE" sz="1500" dirty="0"/>
              <a:t> vollständig auf null reduziert.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F16157-C581-4A40-80DC-5922ABDC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5098F-73B3-47C9-8629-E818C868A1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31.10.2025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636BD94-C281-43E3-BE23-8ECA9E0BC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Y. El Hayek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875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MTI in SIS18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93" y="1977909"/>
            <a:ext cx="3003150" cy="200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977249" y="1393380"/>
            <a:ext cx="2348837" cy="27699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1350" dirty="0"/>
              <a:t>Multiturn Injektionsverluste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53" y="2495996"/>
            <a:ext cx="3118030" cy="10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31.10.2025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Y. El Hayek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53139ED-F846-4EBA-830D-62EE5200F791}"/>
              </a:ext>
            </a:extLst>
          </p:cNvPr>
          <p:cNvSpPr txBox="1"/>
          <p:nvPr/>
        </p:nvSpPr>
        <p:spPr>
          <a:xfrm>
            <a:off x="133545" y="1113351"/>
            <a:ext cx="4257480" cy="692497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1350" dirty="0"/>
              <a:t>Zeitabhängige Sollbahnstörung (Orbit-</a:t>
            </a:r>
            <a:r>
              <a:rPr lang="de-DE" sz="1350" dirty="0" err="1"/>
              <a:t>Bump</a:t>
            </a:r>
            <a:r>
              <a:rPr lang="de-DE" sz="1350" dirty="0"/>
              <a:t>) durch vier Bumper-Magnete während der Injektion</a:t>
            </a:r>
          </a:p>
          <a:p>
            <a:pPr algn="l"/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490914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MTI: Transversal </a:t>
            </a:r>
            <a:r>
              <a:rPr lang="de-DE" dirty="0" err="1"/>
              <a:t>Accumulation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1459924" y="1088014"/>
                <a:ext cx="3155619" cy="849644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de-DE" dirty="0"/>
                  <a:t>Akkumulation mit 1/3 Tune	</a:t>
                </a:r>
              </a:p>
              <a:p>
                <a:r>
                  <a:rPr lang="de-DE" dirty="0"/>
                  <a:t>Tune </a:t>
                </a:r>
                <a:r>
                  <a:rPr lang="de-DE" dirty="0" err="1"/>
                  <a:t>Q</a:t>
                </a:r>
                <a:r>
                  <a:rPr lang="de-DE" baseline="-25000" dirty="0" err="1"/>
                  <a:t>h</a:t>
                </a:r>
                <a:r>
                  <a:rPr lang="de-DE" dirty="0"/>
                  <a:t>=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de-DE" b="0" dirty="0"/>
              </a:p>
              <a:p>
                <a:endParaRPr lang="de-DE" dirty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59924" y="1088014"/>
                <a:ext cx="3155619" cy="849644"/>
              </a:xfrm>
              <a:blipFill>
                <a:blip r:embed="rId2"/>
                <a:stretch>
                  <a:fillRect l="-579" t="-3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Inhaltsplatzhalter 2"/>
              <p:cNvSpPr txBox="1">
                <a:spLocks/>
              </p:cNvSpPr>
              <p:nvPr/>
            </p:nvSpPr>
            <p:spPr>
              <a:xfrm>
                <a:off x="4563871" y="1088014"/>
                <a:ext cx="3155619" cy="849644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 fontScale="92500"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0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6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800" dirty="0"/>
                  <a:t>Akkumulation mit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de-DE" sz="18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de-DE" sz="1800" dirty="0"/>
                  <a:t> Tune	</a:t>
                </a:r>
              </a:p>
              <a:p>
                <a:r>
                  <a:rPr lang="de-DE" sz="1800" dirty="0"/>
                  <a:t>Tune </a:t>
                </a:r>
                <a:r>
                  <a:rPr lang="de-DE" sz="1800" dirty="0" err="1"/>
                  <a:t>Q</a:t>
                </a:r>
                <a:r>
                  <a:rPr lang="de-DE" sz="1800" baseline="-25000" dirty="0" err="1"/>
                  <a:t>h</a:t>
                </a:r>
                <a:r>
                  <a:rPr lang="de-DE" sz="1800" dirty="0"/>
                  <a:t>=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de-DE" sz="18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de-DE" sz="1800" dirty="0"/>
              </a:p>
              <a:p>
                <a:endParaRPr lang="de-DE" sz="1800" dirty="0"/>
              </a:p>
            </p:txBody>
          </p:sp>
        </mc:Choice>
        <mc:Fallback>
          <p:sp>
            <p:nvSpPr>
              <p:cNvPr id="4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871" y="1088014"/>
                <a:ext cx="3155619" cy="849644"/>
              </a:xfrm>
              <a:prstGeom prst="rect">
                <a:avLst/>
              </a:prstGeom>
              <a:blipFill>
                <a:blip r:embed="rId3"/>
                <a:stretch>
                  <a:fillRect l="-1741" t="-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141697"/>
            <a:ext cx="2688581" cy="236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807" y="2317707"/>
            <a:ext cx="2533699" cy="218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31.10.2025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Y. El Hayek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6901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F141EA-BA2C-4EEE-B74D-75858B9D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MTI: Beispiel </a:t>
            </a:r>
            <a:r>
              <a:rPr lang="de-DE" sz="2000" dirty="0"/>
              <a:t>mit</a:t>
            </a:r>
            <a:r>
              <a:rPr lang="de-DE" dirty="0"/>
              <a:t> </a:t>
            </a:r>
            <a:r>
              <a:rPr lang="de-DE" dirty="0" err="1"/>
              <a:t>fraktionalemTune</a:t>
            </a:r>
            <a:r>
              <a:rPr lang="de-DE" dirty="0"/>
              <a:t> </a:t>
            </a:r>
            <a:r>
              <a:rPr lang="de-DE" dirty="0" err="1"/>
              <a:t>Q</a:t>
            </a:r>
            <a:r>
              <a:rPr lang="de-DE" baseline="-25000" dirty="0" err="1"/>
              <a:t>h</a:t>
            </a:r>
            <a:r>
              <a:rPr lang="de-DE" dirty="0"/>
              <a:t>=0.25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98319F-1424-4CC7-BB36-F8797CCFE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346E616-A74F-407F-A658-D11E94B24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645" y="1012039"/>
            <a:ext cx="5263895" cy="343607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160C7C5-C446-4237-8CD8-8C54191EF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245" y="962026"/>
            <a:ext cx="5845592" cy="360997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D2821C0-3343-43B2-A5DD-1770589A4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865" y="962026"/>
            <a:ext cx="5885425" cy="360997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C0C49C5-2DA1-4976-B221-DDBFF4D67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470" y="962026"/>
            <a:ext cx="5859311" cy="360997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133DE60-8C0F-4AA2-BB09-BEAF17B6A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470" y="962026"/>
            <a:ext cx="5859311" cy="360997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2BA136D-101F-41C4-BB5B-12AE1F112D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2470" y="962026"/>
            <a:ext cx="5859311" cy="360997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D3C5F49-8052-4518-9F34-2B1A1BEC5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2470" y="962026"/>
            <a:ext cx="5859311" cy="360997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08B53BC-E4AA-49D0-945D-173D84315B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249" y="962025"/>
            <a:ext cx="5879275" cy="360997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982F115-129F-4FAF-B799-912E4620AA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2470" y="962026"/>
            <a:ext cx="5859311" cy="360997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B6E1FD2-3473-4C5E-8077-DFCFA1423C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2470" y="962026"/>
            <a:ext cx="5859311" cy="360997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9A6C838-4FB9-4BDE-B585-975CC3CF4C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5489" y="962026"/>
            <a:ext cx="5883147" cy="360997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90C83F4-6858-4AC9-A2E4-AD7F77D5FA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1391" y="962025"/>
            <a:ext cx="5860826" cy="360997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FB32927-2E14-450F-A17E-A4C6766C4E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9944" y="962025"/>
            <a:ext cx="5890934" cy="360997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E1B7599-F9F0-4ED3-8A53-3110D23ACC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5568" y="962025"/>
            <a:ext cx="5840926" cy="360997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C78585F-AEFB-41A4-879C-C7CD675D12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95568" y="962025"/>
            <a:ext cx="5840926" cy="360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4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TK-SIS18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5C25CCF-7BAE-4EB3-A46E-4864D2163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103" y="1177001"/>
            <a:ext cx="7040894" cy="3499111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16CB1B5-E7F6-4054-9C20-8EC4DEEC7493}"/>
              </a:ext>
            </a:extLst>
          </p:cNvPr>
          <p:cNvSpPr/>
          <p:nvPr/>
        </p:nvSpPr>
        <p:spPr>
          <a:xfrm>
            <a:off x="2109811" y="2448808"/>
            <a:ext cx="793967" cy="850199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D8CE500-D0DC-4BB6-A1D1-C6F5AE0684D4}"/>
              </a:ext>
            </a:extLst>
          </p:cNvPr>
          <p:cNvCxnSpPr/>
          <p:nvPr/>
        </p:nvCxnSpPr>
        <p:spPr>
          <a:xfrm>
            <a:off x="1525487" y="1802037"/>
            <a:ext cx="673533" cy="6467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F1BAE6C3-8CAA-4561-AB4E-3BB5CE23CA90}"/>
              </a:ext>
            </a:extLst>
          </p:cNvPr>
          <p:cNvSpPr txBox="1"/>
          <p:nvPr/>
        </p:nvSpPr>
        <p:spPr>
          <a:xfrm>
            <a:off x="485614" y="1498169"/>
            <a:ext cx="191590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Injektionsbereich</a:t>
            </a:r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F21609-26FB-4249-BC40-AA52AEEDB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Injektion: TK-SIS18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5CBE56F-BED1-4D3A-86F9-968432DD7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9147" y="1192500"/>
            <a:ext cx="6336805" cy="3499111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B2C028F-675E-4983-94D3-5E3CCD2A8A12}"/>
              </a:ext>
            </a:extLst>
          </p:cNvPr>
          <p:cNvSpPr txBox="1"/>
          <p:nvPr/>
        </p:nvSpPr>
        <p:spPr>
          <a:xfrm>
            <a:off x="6343973" y="1562461"/>
            <a:ext cx="1197764" cy="60016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S12ME1I </a:t>
            </a:r>
          </a:p>
          <a:p>
            <a:pPr algn="l"/>
            <a:r>
              <a:rPr lang="de-DE" sz="1500" dirty="0">
                <a:solidFill>
                  <a:srgbClr val="333333"/>
                </a:solidFill>
                <a:latin typeface="Arial"/>
                <a:cs typeface="Arial"/>
              </a:rPr>
              <a:t>I-Septum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CF8DAD0-80E9-44C5-8F95-FA2F6685AF88}"/>
              </a:ext>
            </a:extLst>
          </p:cNvPr>
          <p:cNvSpPr txBox="1"/>
          <p:nvPr/>
        </p:nvSpPr>
        <p:spPr>
          <a:xfrm>
            <a:off x="2745783" y="1660902"/>
            <a:ext cx="1326004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GS12MU3I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E44BC7F-4E57-4DF5-9A6E-B018BBAEBAF8}"/>
              </a:ext>
            </a:extLst>
          </p:cNvPr>
          <p:cNvCxnSpPr/>
          <p:nvPr/>
        </p:nvCxnSpPr>
        <p:spPr>
          <a:xfrm flipH="1" flipV="1">
            <a:off x="5222929" y="1777139"/>
            <a:ext cx="1121044" cy="1084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977CCDD6-83CA-49FE-9252-E6376000BBEB}"/>
              </a:ext>
            </a:extLst>
          </p:cNvPr>
          <p:cNvCxnSpPr/>
          <p:nvPr/>
        </p:nvCxnSpPr>
        <p:spPr>
          <a:xfrm>
            <a:off x="4071787" y="1885627"/>
            <a:ext cx="774016" cy="284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C7A13782-E777-4F42-AE44-66C1E9EF52DA}"/>
              </a:ext>
            </a:extLst>
          </p:cNvPr>
          <p:cNvSpPr txBox="1"/>
          <p:nvPr/>
        </p:nvSpPr>
        <p:spPr>
          <a:xfrm>
            <a:off x="1918009" y="2470876"/>
            <a:ext cx="1082348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TK9GD8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23FAEB7-77A4-4051-B2A4-FC3F3454FB80}"/>
              </a:ext>
            </a:extLst>
          </p:cNvPr>
          <p:cNvCxnSpPr>
            <a:cxnSpLocks/>
          </p:cNvCxnSpPr>
          <p:nvPr/>
        </p:nvCxnSpPr>
        <p:spPr>
          <a:xfrm>
            <a:off x="3000357" y="2571750"/>
            <a:ext cx="677907" cy="541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47C9C657-7342-4441-A438-EAFA069A3B4B}"/>
              </a:ext>
            </a:extLst>
          </p:cNvPr>
          <p:cNvSpPr txBox="1"/>
          <p:nvPr/>
        </p:nvSpPr>
        <p:spPr>
          <a:xfrm>
            <a:off x="3000357" y="2131108"/>
            <a:ext cx="1082348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TK9GD9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D14DFD14-A3C9-4645-BBFC-FDFB788AE3BF}"/>
              </a:ext>
            </a:extLst>
          </p:cNvPr>
          <p:cNvCxnSpPr>
            <a:cxnSpLocks/>
          </p:cNvCxnSpPr>
          <p:nvPr/>
        </p:nvCxnSpPr>
        <p:spPr>
          <a:xfrm>
            <a:off x="4082705" y="2394488"/>
            <a:ext cx="303458" cy="159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577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nhaltsplatzhalter 19">
            <a:extLst>
              <a:ext uri="{FF2B5EF4-FFF2-40B4-BE49-F238E27FC236}">
                <a16:creationId xmlns:a16="http://schemas.microsoft.com/office/drawing/2014/main" id="{48519EF0-0295-42F8-819E-43251BF23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49" y="1039998"/>
            <a:ext cx="3153575" cy="1129321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C10064F-C4AE-49A9-8CF3-6D0B44153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Injektionsenergie anpassen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885AF9-4E92-4128-B275-C8ACA2B0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CC7F2A0-5895-459A-AAF3-375BE93F75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31.10.2025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60A1F5B-7133-4D9F-BFD3-2495EB5F2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Y. El Hayek</a:t>
            </a:r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4260DDD-D8A2-4385-A808-087C79C61BAF}"/>
              </a:ext>
            </a:extLst>
          </p:cNvPr>
          <p:cNvGrpSpPr/>
          <p:nvPr/>
        </p:nvGrpSpPr>
        <p:grpSpPr>
          <a:xfrm>
            <a:off x="4580825" y="2378415"/>
            <a:ext cx="3143249" cy="2383102"/>
            <a:chOff x="3831771" y="2966274"/>
            <a:chExt cx="5095479" cy="3586369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92FDBDB-EB48-47E9-BD2A-5E0A35D58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1771" y="2966274"/>
              <a:ext cx="5095479" cy="3586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ED9326BC-D18C-4692-841C-674FEAA200A0}"/>
                </a:ext>
              </a:extLst>
            </p:cNvPr>
            <p:cNvSpPr/>
            <p:nvPr/>
          </p:nvSpPr>
          <p:spPr>
            <a:xfrm>
              <a:off x="6553201" y="5747657"/>
              <a:ext cx="1262742" cy="33851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013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A3D91FDF-28C9-4913-9896-76ED887CB2B1}"/>
              </a:ext>
            </a:extLst>
          </p:cNvPr>
          <p:cNvSpPr txBox="1"/>
          <p:nvPr/>
        </p:nvSpPr>
        <p:spPr>
          <a:xfrm>
            <a:off x="1327151" y="1193801"/>
            <a:ext cx="3118644" cy="1358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endParaRPr lang="de-DE" sz="1350" dirty="0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38AB40FA-95C4-418C-A10D-EC4FC75A971D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421775" y="1329612"/>
            <a:ext cx="1951893" cy="29299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Inhaltsplatzhalter 6">
            <a:extLst>
              <a:ext uri="{FF2B5EF4-FFF2-40B4-BE49-F238E27FC236}">
                <a16:creationId xmlns:a16="http://schemas.microsoft.com/office/drawing/2014/main" id="{424C6F7D-CAC8-428D-9A20-D7FC6250D314}"/>
              </a:ext>
            </a:extLst>
          </p:cNvPr>
          <p:cNvSpPr txBox="1">
            <a:spLocks/>
          </p:cNvSpPr>
          <p:nvPr/>
        </p:nvSpPr>
        <p:spPr>
          <a:xfrm>
            <a:off x="5640797" y="1296154"/>
            <a:ext cx="1815187" cy="929315"/>
          </a:xfrm>
          <a:prstGeom prst="rect">
            <a:avLst/>
          </a:prstGeom>
        </p:spPr>
        <p:txBody>
          <a:bodyPr vert="horz" lIns="51435" tIns="25718" rIns="51435" bIns="25718" rtlCol="0">
            <a:normAutofit fontScale="92500" lnSpcReduction="20000"/>
          </a:bodyPr>
          <a:lstStyle>
            <a:lvl1pPr marL="180975" indent="-180975" algn="l" defTabSz="457200" rtl="0" eaLnBrk="1" latinLnBrk="0" hangingPunct="1">
              <a:spcBef>
                <a:spcPts val="12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42925" indent="-180975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93763" indent="-180975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074738" indent="-90488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1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255713" indent="-90488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900" dirty="0"/>
              <a:t>Arbeitspunkt einstellen</a:t>
            </a:r>
          </a:p>
          <a:p>
            <a:r>
              <a:rPr lang="de-DE" sz="900" dirty="0"/>
              <a:t>Normal</a:t>
            </a:r>
          </a:p>
          <a:p>
            <a:r>
              <a:rPr lang="de-DE" sz="900" dirty="0"/>
              <a:t>Hochstrom</a:t>
            </a:r>
          </a:p>
          <a:p>
            <a:r>
              <a:rPr lang="de-DE" sz="900" dirty="0"/>
              <a:t>Kühler: speziell...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E14B54F-1E90-4DF2-8B43-916929E63446}"/>
              </a:ext>
            </a:extLst>
          </p:cNvPr>
          <p:cNvSpPr txBox="1"/>
          <p:nvPr/>
        </p:nvSpPr>
        <p:spPr>
          <a:xfrm>
            <a:off x="1324570" y="1655810"/>
            <a:ext cx="3121223" cy="3135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endParaRPr lang="de-DE" sz="1350" dirty="0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8FDD330A-0819-43F8-953A-06BECC20B61F}"/>
              </a:ext>
            </a:extLst>
          </p:cNvPr>
          <p:cNvCxnSpPr>
            <a:cxnSpLocks/>
          </p:cNvCxnSpPr>
          <p:nvPr/>
        </p:nvCxnSpPr>
        <p:spPr>
          <a:xfrm flipV="1">
            <a:off x="4421775" y="1380877"/>
            <a:ext cx="1219022" cy="423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Inhaltsplatzhalter 6">
            <a:extLst>
              <a:ext uri="{FF2B5EF4-FFF2-40B4-BE49-F238E27FC236}">
                <a16:creationId xmlns:a16="http://schemas.microsoft.com/office/drawing/2014/main" id="{5088256B-6400-408B-AE3A-087C2BCF5671}"/>
              </a:ext>
            </a:extLst>
          </p:cNvPr>
          <p:cNvSpPr txBox="1">
            <a:spLocks/>
          </p:cNvSpPr>
          <p:nvPr/>
        </p:nvSpPr>
        <p:spPr>
          <a:xfrm>
            <a:off x="95250" y="2445010"/>
            <a:ext cx="4254500" cy="2006543"/>
          </a:xfrm>
          <a:prstGeom prst="rect">
            <a:avLst/>
          </a:prstGeom>
        </p:spPr>
        <p:txBody>
          <a:bodyPr vert="horz" lIns="68580" tIns="34290" rIns="68580" bIns="3429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700" dirty="0"/>
              <a:t>Initiale Energie aus UNILAC-Energiemessung eintragen</a:t>
            </a:r>
            <a:br>
              <a:rPr lang="de-DE" sz="2700" dirty="0"/>
            </a:br>
            <a:r>
              <a:rPr lang="de-DE" sz="2700" dirty="0"/>
              <a:t>(ggf. schon in </a:t>
            </a:r>
            <a:r>
              <a:rPr lang="de-DE" sz="2700" dirty="0" err="1"/>
              <a:t>SchedulingApp</a:t>
            </a:r>
            <a:r>
              <a:rPr lang="de-DE" sz="2700" dirty="0"/>
              <a:t>)</a:t>
            </a:r>
          </a:p>
          <a:p>
            <a:r>
              <a:rPr lang="de-DE" sz="2700" dirty="0"/>
              <a:t>Sobald der Strahl umläuft, die Energie mit der Schottky-Messung überprüfen bzw. korrigieren</a:t>
            </a:r>
          </a:p>
          <a:p>
            <a:r>
              <a:rPr lang="de-DE" sz="2700" dirty="0"/>
              <a:t>Anschließend den </a:t>
            </a:r>
            <a:r>
              <a:rPr lang="de-DE" sz="2700" dirty="0" err="1"/>
              <a:t>Closed</a:t>
            </a:r>
            <a:r>
              <a:rPr lang="de-DE" sz="2700" dirty="0"/>
              <a:t> Orbit auf das Injektionsniveau anpassen. Zuvor die Radiallage auf „0“ setzen</a:t>
            </a:r>
          </a:p>
          <a:p>
            <a:pPr marL="0" indent="0"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85000692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792</Words>
  <Application>Microsoft Office PowerPoint</Application>
  <PresentationFormat>Bildschirmpräsentation (16:9)</PresentationFormat>
  <Paragraphs>154</Paragraphs>
  <Slides>27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 Math</vt:lpstr>
      <vt:lpstr>Times New Roman</vt:lpstr>
      <vt:lpstr>Wingdings</vt:lpstr>
      <vt:lpstr>fair-gsi-folienmaster_2017_onering</vt:lpstr>
      <vt:lpstr>Multiturn Injektion</vt:lpstr>
      <vt:lpstr>Multiturn Injektion (MTI) Prinzip</vt:lpstr>
      <vt:lpstr>Multiturn Injektion (MTI) Prinzip</vt:lpstr>
      <vt:lpstr>MTI in SIS18</vt:lpstr>
      <vt:lpstr>MTI: Transversal Accumulation</vt:lpstr>
      <vt:lpstr>MTI: Beispiel mit fraktionalemTune Qh=0.25</vt:lpstr>
      <vt:lpstr>TK-SIS18 </vt:lpstr>
      <vt:lpstr>Injektion: TK-SIS18</vt:lpstr>
      <vt:lpstr>Injektionsenergie anpassen</vt:lpstr>
      <vt:lpstr>MTI-Bumperflanke</vt:lpstr>
      <vt:lpstr>Strahlbreite und Position am Einschuss</vt:lpstr>
      <vt:lpstr>Anfang und Ende der Injektion bestimmen</vt:lpstr>
      <vt:lpstr>MIT-Effizienz &amp; Chopperfenster</vt:lpstr>
      <vt:lpstr>Emittanzmessung</vt:lpstr>
      <vt:lpstr>TK-Einstellung</vt:lpstr>
      <vt:lpstr>Vergleich MTI (mit und ohne Beschneidung im TK)</vt:lpstr>
      <vt:lpstr>Septumüberschläge vermeiden  durch Beschneidung im TK</vt:lpstr>
      <vt:lpstr>PowerPoint-Präsentation</vt:lpstr>
      <vt:lpstr>Backup</vt:lpstr>
      <vt:lpstr>TK Collimation:Envelope and Emittance Fit</vt:lpstr>
      <vt:lpstr>TK-Collimation: Phase Advance</vt:lpstr>
      <vt:lpstr>TK Collimation: TK Envelope</vt:lpstr>
      <vt:lpstr>Collimation Results: Septum Protection</vt:lpstr>
      <vt:lpstr>Collimation Results: SIS18 Intensity</vt:lpstr>
      <vt:lpstr>Backup: Breiter Strahl</vt:lpstr>
      <vt:lpstr>Backup:Firstturngitter</vt:lpstr>
      <vt:lpstr>Backup: Non Linear Bump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El Hayek, Youssef Dr.</dc:creator>
  <cp:lastModifiedBy>El Hayek, Youssef Dr.</cp:lastModifiedBy>
  <cp:revision>36</cp:revision>
  <dcterms:created xsi:type="dcterms:W3CDTF">2025-10-28T15:19:28Z</dcterms:created>
  <dcterms:modified xsi:type="dcterms:W3CDTF">2025-10-31T07:45:21Z</dcterms:modified>
</cp:coreProperties>
</file>