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431" r:id="rId17"/>
  </p:sldIdLst>
  <p:sldSz cx="12192000" cy="6858000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lkovic, Zoran Dr." initials="AZD" lastIdx="1" clrIdx="0">
    <p:extLst>
      <p:ext uri="{19B8F6BF-5375-455C-9EA6-DF929625EA0E}">
        <p15:presenceInfo xmlns:p15="http://schemas.microsoft.com/office/powerpoint/2012/main" userId="Andelkovic, Zoran D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4F4F4"/>
    <a:srgbClr val="5083BE"/>
    <a:srgbClr val="C0C0C0"/>
    <a:srgbClr val="EAEAEA"/>
    <a:srgbClr val="E46C0A"/>
    <a:srgbClr val="4F81BD"/>
    <a:srgbClr val="F79646"/>
    <a:srgbClr val="FDEFE9"/>
    <a:srgbClr val="FCD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32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29.10.25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29.10.25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2201079" y="1225581"/>
            <a:ext cx="9787721" cy="5361101"/>
            <a:chOff x="1502578" y="976199"/>
            <a:chExt cx="7426269" cy="3877686"/>
          </a:xfrm>
        </p:grpSpPr>
        <p:sp>
          <p:nvSpPr>
            <p:cNvPr id="9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800"/>
            </a:p>
          </p:txBody>
        </p:sp>
        <p:pic>
          <p:nvPicPr>
            <p:cNvPr id="10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63901" y="3124200"/>
            <a:ext cx="5016500" cy="1306430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90" y="6650182"/>
            <a:ext cx="4495031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68701" y="4430630"/>
            <a:ext cx="4419600" cy="90337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2" y="271338"/>
            <a:ext cx="7446047" cy="787557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Text Box 34"/>
          <p:cNvSpPr txBox="1">
            <a:spLocks noChangeArrowheads="1"/>
          </p:cNvSpPr>
          <p:nvPr userDrawn="1"/>
        </p:nvSpPr>
        <p:spPr bwMode="auto">
          <a:xfrm>
            <a:off x="6311790" y="6626736"/>
            <a:ext cx="5880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latin typeface="+mj-lt"/>
              </a:rPr>
              <a:t>Zoran </a:t>
            </a:r>
            <a:r>
              <a:rPr lang="de-DE" sz="1000" dirty="0" err="1">
                <a:latin typeface="+mj-lt"/>
              </a:rPr>
              <a:t>Andelkovic</a:t>
            </a:r>
            <a:r>
              <a:rPr lang="de-DE" sz="1000" dirty="0">
                <a:latin typeface="+mj-lt"/>
              </a:rPr>
              <a:t>					</a:t>
            </a:r>
            <a:fld id="{71719FE7-0B30-4DD6-82FE-DDDB32847A08}" type="slidenum">
              <a:rPr lang="de-DE" sz="1000" smtClean="0">
                <a:latin typeface="+mj-lt"/>
              </a:rPr>
              <a:pPr algn="ctr"/>
              <a:t>‹#›</a:t>
            </a:fld>
            <a:r>
              <a:rPr lang="de-DE" sz="1000" dirty="0">
                <a:latin typeface="+mj-lt"/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Text Box 34"/>
          <p:cNvSpPr txBox="1">
            <a:spLocks noChangeArrowheads="1"/>
          </p:cNvSpPr>
          <p:nvPr userDrawn="1"/>
        </p:nvSpPr>
        <p:spPr bwMode="auto">
          <a:xfrm>
            <a:off x="6311790" y="6626736"/>
            <a:ext cx="5880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latin typeface="+mj-lt"/>
              </a:rPr>
              <a:t>Zoran </a:t>
            </a:r>
            <a:r>
              <a:rPr lang="de-DE" sz="1000" dirty="0" err="1">
                <a:latin typeface="+mj-lt"/>
              </a:rPr>
              <a:t>Andelkovic</a:t>
            </a:r>
            <a:r>
              <a:rPr lang="de-DE" sz="1000" dirty="0">
                <a:latin typeface="+mj-lt"/>
              </a:rPr>
              <a:t>					</a:t>
            </a:r>
            <a:fld id="{71719FE7-0B30-4DD6-82FE-DDDB32847A08}" type="slidenum">
              <a:rPr lang="de-DE" sz="1000" smtClean="0">
                <a:latin typeface="+mj-lt"/>
              </a:rPr>
              <a:pPr algn="ctr"/>
              <a:t>‹#›</a:t>
            </a:fld>
            <a:r>
              <a:rPr lang="de-DE" sz="1000" dirty="0">
                <a:latin typeface="+mj-lt"/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" name="Text Box 34"/>
          <p:cNvSpPr txBox="1">
            <a:spLocks noChangeArrowheads="1"/>
          </p:cNvSpPr>
          <p:nvPr userDrawn="1"/>
        </p:nvSpPr>
        <p:spPr bwMode="auto">
          <a:xfrm>
            <a:off x="6311790" y="6626736"/>
            <a:ext cx="5880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latin typeface="+mj-lt"/>
              </a:rPr>
              <a:t>Zoran </a:t>
            </a:r>
            <a:r>
              <a:rPr lang="de-DE" sz="1000" dirty="0" err="1">
                <a:latin typeface="+mj-lt"/>
              </a:rPr>
              <a:t>Andelkovic</a:t>
            </a:r>
            <a:r>
              <a:rPr lang="de-DE" sz="1000" dirty="0">
                <a:latin typeface="+mj-lt"/>
              </a:rPr>
              <a:t>					</a:t>
            </a:r>
            <a:fld id="{71719FE7-0B30-4DD6-82FE-DDDB32847A08}" type="slidenum">
              <a:rPr lang="de-DE" sz="1000" smtClean="0">
                <a:latin typeface="+mj-lt"/>
              </a:rPr>
              <a:pPr algn="ctr"/>
              <a:t>‹#›</a:t>
            </a:fld>
            <a:r>
              <a:rPr lang="de-DE" sz="1000" dirty="0">
                <a:latin typeface="+mj-lt"/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12192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3420" y="1450685"/>
            <a:ext cx="10949112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19991" y="6552646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68273"/>
            <a:ext cx="12192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80358" y="6616078"/>
            <a:ext cx="47028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3422" y="270003"/>
            <a:ext cx="7446047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67276" y="6552646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4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de-DE"/>
          </a:p>
        </p:txBody>
      </p:sp>
      <p:pic>
        <p:nvPicPr>
          <p:cNvPr id="14" name="Bild 6" descr="GSI_Logo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84" y="430082"/>
            <a:ext cx="1516205" cy="505402"/>
          </a:xfrm>
          <a:prstGeom prst="rect">
            <a:avLst/>
          </a:prstGeom>
        </p:spPr>
      </p:pic>
      <p:pic>
        <p:nvPicPr>
          <p:cNvPr id="15" name="Bild 12" descr="FAIR_Logo_rgb.png">
            <a:extLst>
              <a:ext uri="{FF2B5EF4-FFF2-40B4-BE49-F238E27FC236}">
                <a16:creationId xmlns:a16="http://schemas.microsoft.com/office/drawing/2014/main" id="{0EBD3F75-24B9-47EC-928B-55522F3F81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26" y="230534"/>
            <a:ext cx="1040795" cy="86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84482" y="3489584"/>
            <a:ext cx="6358999" cy="1573251"/>
          </a:xfrm>
        </p:spPr>
        <p:txBody>
          <a:bodyPr/>
          <a:lstStyle/>
          <a:p>
            <a:r>
              <a:rPr lang="de-DE" sz="3400" dirty="0"/>
              <a:t>HITRAP</a:t>
            </a:r>
            <a:br>
              <a:rPr lang="de-DE" sz="3400" dirty="0"/>
            </a:br>
            <a:r>
              <a:rPr lang="de-DE" sz="3400" dirty="0"/>
              <a:t>Hands-On Training</a:t>
            </a:r>
            <a:br>
              <a:rPr lang="de-DE" sz="3400" dirty="0"/>
            </a:br>
            <a:r>
              <a:rPr lang="de-DE" sz="2600" dirty="0"/>
              <a:t>Zoran </a:t>
            </a:r>
            <a:r>
              <a:rPr lang="de-DE" sz="2600" dirty="0" err="1"/>
              <a:t>Andelkovic</a:t>
            </a:r>
            <a:endParaRPr lang="de-DE" sz="260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A1B3-149E-844F-9E65-4EDED008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Abbremsung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E63DD2-EF91-6738-EA3F-1307A4546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197" y="1267321"/>
            <a:ext cx="9625951" cy="5319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1BDA8A-2E09-54F7-ACF9-799E5944F090}"/>
              </a:ext>
            </a:extLst>
          </p:cNvPr>
          <p:cNvSpPr txBox="1"/>
          <p:nvPr/>
        </p:nvSpPr>
        <p:spPr>
          <a:xfrm>
            <a:off x="5889172" y="4489745"/>
            <a:ext cx="2917465" cy="169706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Nicht </a:t>
            </a: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abgebremst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Zwischenenergie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Müll</a:t>
            </a:r>
          </a:p>
          <a:p>
            <a:pPr algn="l"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</a:t>
            </a: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500 keV/u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7E46B4-0C4E-E131-5D10-6A50A0F6DDE5}"/>
              </a:ext>
            </a:extLst>
          </p:cNvPr>
          <p:cNvCxnSpPr/>
          <p:nvPr/>
        </p:nvCxnSpPr>
        <p:spPr>
          <a:xfrm flipH="1">
            <a:off x="4691743" y="4844143"/>
            <a:ext cx="968828" cy="4136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9D5B62-CB9B-4740-C3C4-1E38FB10C00F}"/>
              </a:ext>
            </a:extLst>
          </p:cNvPr>
          <p:cNvCxnSpPr>
            <a:cxnSpLocks/>
          </p:cNvCxnSpPr>
          <p:nvPr/>
        </p:nvCxnSpPr>
        <p:spPr>
          <a:xfrm flipH="1">
            <a:off x="4441371" y="5383850"/>
            <a:ext cx="1333501" cy="33155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BDE302-3AA2-47D4-C40B-C4D7B7718D07}"/>
              </a:ext>
            </a:extLst>
          </p:cNvPr>
          <p:cNvCxnSpPr>
            <a:cxnSpLocks/>
          </p:cNvCxnSpPr>
          <p:nvPr/>
        </p:nvCxnSpPr>
        <p:spPr>
          <a:xfrm flipH="1">
            <a:off x="4974772" y="5976861"/>
            <a:ext cx="81098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44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90E3-5FC4-16F2-01C5-CAAF3712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 </a:t>
            </a:r>
            <a:r>
              <a:rPr lang="en-US" err="1"/>
              <a:t>Zwischenstand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1A81D-3FE4-E066-28ED-9B9E6253B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/>
              <a:t>März 25, G0057: durch OPE Hilfe IH eingestellt </a:t>
            </a:r>
          </a:p>
          <a:p>
            <a:r>
              <a:rPr lang="de-DE" noProof="0" dirty="0"/>
              <a:t>Das Experiment konnte 2 Tage früher starten = 5 Bonus-Schichten</a:t>
            </a:r>
          </a:p>
          <a:p>
            <a:r>
              <a:rPr lang="de-DE" noProof="0" dirty="0"/>
              <a:t>Es wäre sehr gut, wenn wir das regelmäßig machen könnten!</a:t>
            </a:r>
          </a:p>
          <a:p>
            <a:endParaRPr lang="de-DE" noProof="0" dirty="0"/>
          </a:p>
          <a:p>
            <a:r>
              <a:rPr lang="de-DE" noProof="0" dirty="0"/>
              <a:t>Die Einstellung durch OPE bisher an dieser Stelle beendet!</a:t>
            </a:r>
          </a:p>
          <a:p>
            <a:pPr lvl="1"/>
            <a:r>
              <a:rPr lang="de-DE" noProof="0" dirty="0"/>
              <a:t>Der Grund: man muss danach viele Einzelheiten verstehen und beachten</a:t>
            </a:r>
          </a:p>
          <a:p>
            <a:pPr lvl="1"/>
            <a:r>
              <a:rPr lang="de-DE" dirty="0"/>
              <a:t>Noch ein Grund: manche Nomenklaturen sind nicht aussagekräftig oder einfach falsch</a:t>
            </a:r>
          </a:p>
          <a:p>
            <a:pPr lvl="1"/>
            <a:r>
              <a:rPr lang="de-DE" noProof="0" dirty="0"/>
              <a:t>Noch ein Grund: GTR5 ist nicht in </a:t>
            </a:r>
            <a:r>
              <a:rPr lang="de-DE" dirty="0"/>
              <a:t>FAIR CS integriert (mühsam mit Remote Desktop)</a:t>
            </a:r>
            <a:endParaRPr lang="de-DE" noProof="0" dirty="0"/>
          </a:p>
          <a:p>
            <a:r>
              <a:rPr lang="de-DE" noProof="0" dirty="0"/>
              <a:t>RFQ-Einstellung und insbesondere die Ionenfalle übernimmt DEC</a:t>
            </a:r>
          </a:p>
          <a:p>
            <a:r>
              <a:rPr lang="de-DE" noProof="0" dirty="0"/>
              <a:t>Jedoch, wer Interesse hat, kann die nächsten Folien beachten und auch weiter </a:t>
            </a:r>
            <a:r>
              <a:rPr lang="de-DE" dirty="0" err="1"/>
              <a:t>mitachen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5323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1B0D-C3E6-0BEE-1446-510AE472C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Sektion</a:t>
            </a:r>
            <a:r>
              <a:rPr lang="en-US"/>
              <a:t> 3: IH bis RFQ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1D3E9-7007-3EF7-1142-213C89D37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91" y="1450685"/>
            <a:ext cx="7446047" cy="4903585"/>
          </a:xfrm>
        </p:spPr>
        <p:txBody>
          <a:bodyPr/>
          <a:lstStyle/>
          <a:p>
            <a:r>
              <a:rPr lang="de-DE" noProof="0">
                <a:latin typeface="Calibri" panose="020F0502020204030204" pitchFamily="34" charset="0"/>
                <a:cs typeface="Calibri" panose="020F0502020204030204" pitchFamily="34" charset="0"/>
              </a:rPr>
              <a:t>GTR3DF5 Spannung aus, rausnehmen</a:t>
            </a:r>
          </a:p>
          <a:p>
            <a:r>
              <a:rPr lang="de-DE" noProof="0">
                <a:latin typeface="Calibri" panose="020F0502020204030204" pitchFamily="34" charset="0"/>
                <a:cs typeface="Calibri" panose="020F0502020204030204" pitchFamily="34" charset="0"/>
              </a:rPr>
              <a:t>GTR3DC5 rausnehmen</a:t>
            </a:r>
          </a:p>
          <a:p>
            <a:r>
              <a:rPr lang="de-DE" noProof="0">
                <a:latin typeface="Calibri" panose="020F0502020204030204" pitchFamily="34" charset="0"/>
                <a:cs typeface="Calibri" panose="020F0502020204030204" pitchFamily="34" charset="0"/>
              </a:rPr>
              <a:t>BB3 muss angeschaltet sein!</a:t>
            </a: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Schritt 1: </a:t>
            </a: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RFQ in Pause, </a:t>
            </a: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Schlitze bis 2-3 mm schließen</a:t>
            </a: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den 0.5 MeV/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Strahl zentrieren</a:t>
            </a:r>
          </a:p>
          <a:p>
            <a:r>
              <a:rPr lang="de-DE" noProof="0">
                <a:latin typeface="Calibri" panose="020F0502020204030204" pitchFamily="34" charset="0"/>
                <a:cs typeface="Calibri" panose="020F0502020204030204" pitchFamily="34" charset="0"/>
              </a:rPr>
              <a:t>Schritt 2:</a:t>
            </a: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RFQ aus Pause herausnehmen</a:t>
            </a:r>
          </a:p>
          <a:p>
            <a:pPr lvl="1"/>
            <a:r>
              <a:rPr lang="de-DE" noProof="0">
                <a:latin typeface="Calibri" panose="020F0502020204030204" pitchFamily="34" charset="0"/>
                <a:cs typeface="Calibri" panose="020F0502020204030204" pitchFamily="34" charset="0"/>
              </a:rPr>
              <a:t>Schlitze komplett öffnen</a:t>
            </a: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Nach abgebremstem Strahl (6 keV/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de-DE" noProof="0">
                <a:latin typeface="Calibri" panose="020F0502020204030204" pitchFamily="34" charset="0"/>
                <a:cs typeface="Calibri" panose="020F0502020204030204" pitchFamily="34" charset="0"/>
              </a:rPr>
              <a:t> suchen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1239F-E1AA-F042-FD77-665BE1A19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877" y="1883608"/>
            <a:ext cx="4339330" cy="40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8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2F50-A684-1ECD-234E-AC2456870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RFQ Strahl </a:t>
            </a:r>
            <a:r>
              <a:rPr lang="en-US" err="1"/>
              <a:t>zentrieren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30DF-091C-50D2-216C-387905435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8" y="3801821"/>
            <a:ext cx="6639727" cy="2737114"/>
          </a:xfrm>
        </p:spPr>
        <p:txBody>
          <a:bodyPr>
            <a:normAutofit/>
          </a:bodyPr>
          <a:lstStyle/>
          <a:p>
            <a:r>
              <a:rPr lang="de-DE" dirty="0"/>
              <a:t>GTR5DF1 in Position fahren</a:t>
            </a:r>
          </a:p>
          <a:p>
            <a:r>
              <a:rPr lang="de-DE" dirty="0"/>
              <a:t>Spannungen über </a:t>
            </a:r>
            <a:r>
              <a:rPr lang="de-DE" i="1" dirty="0"/>
              <a:t>HV Control</a:t>
            </a:r>
            <a:r>
              <a:rPr lang="de-DE" dirty="0"/>
              <a:t> setzen</a:t>
            </a:r>
          </a:p>
          <a:p>
            <a:r>
              <a:rPr lang="de-DE" dirty="0"/>
              <a:t>Schlitze stehen vor und nach dem RFQ</a:t>
            </a:r>
          </a:p>
          <a:p>
            <a:pPr lvl="1"/>
            <a:r>
              <a:rPr lang="de-DE" dirty="0"/>
              <a:t> Steuerung über LabVIEW von Windows</a:t>
            </a:r>
          </a:p>
          <a:p>
            <a:r>
              <a:rPr lang="de-DE" dirty="0"/>
              <a:t>zwischen 0.5 und 0.006 MeV/</a:t>
            </a:r>
            <a:r>
              <a:rPr lang="de-DE" dirty="0" err="1"/>
              <a:t>u</a:t>
            </a:r>
            <a:r>
              <a:rPr lang="de-DE" dirty="0"/>
              <a:t> optimieren</a:t>
            </a:r>
          </a:p>
          <a:p>
            <a:r>
              <a:rPr lang="de-DE" dirty="0"/>
              <a:t>nur Elemente zwischen IH und RFQ!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A62C0-FC83-7535-AFF9-3AB92871E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140" y="1440267"/>
            <a:ext cx="10157587" cy="2267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177AB0-A890-5F18-3A23-D76FD4AF2E6A}"/>
              </a:ext>
            </a:extLst>
          </p:cNvPr>
          <p:cNvSpPr txBox="1"/>
          <p:nvPr/>
        </p:nvSpPr>
        <p:spPr>
          <a:xfrm>
            <a:off x="2450713" y="2573795"/>
            <a:ext cx="96693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>
                <a:solidFill>
                  <a:srgbClr val="C00000"/>
                </a:solidFill>
              </a:rPr>
              <a:t>6 keV/u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FCBF9-9A93-08CA-33F2-635B315EDB98}"/>
              </a:ext>
            </a:extLst>
          </p:cNvPr>
          <p:cNvSpPr txBox="1"/>
          <p:nvPr/>
        </p:nvSpPr>
        <p:spPr>
          <a:xfrm>
            <a:off x="7680166" y="2806383"/>
            <a:ext cx="123623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>
                <a:solidFill>
                  <a:srgbClr val="92D050"/>
                </a:solidFill>
              </a:rPr>
              <a:t>0.5 MeV/u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95C85-179F-AEDB-776B-E9FA264229FA}"/>
              </a:ext>
            </a:extLst>
          </p:cNvPr>
          <p:cNvSpPr txBox="1"/>
          <p:nvPr/>
        </p:nvSpPr>
        <p:spPr>
          <a:xfrm>
            <a:off x="7680166" y="2109713"/>
            <a:ext cx="100540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>
                <a:solidFill>
                  <a:srgbClr val="002060"/>
                </a:solidFill>
              </a:rPr>
              <a:t>4 Mev/u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0736B1-A568-012E-FA40-F53C99EC0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147" y="4163035"/>
            <a:ext cx="4923816" cy="208207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8C054-CC55-FADA-23B2-7A01DEB52F57}"/>
              </a:ext>
            </a:extLst>
          </p:cNvPr>
          <p:cNvGrpSpPr/>
          <p:nvPr/>
        </p:nvGrpSpPr>
        <p:grpSpPr>
          <a:xfrm>
            <a:off x="3570521" y="1534882"/>
            <a:ext cx="870857" cy="680332"/>
            <a:chOff x="2590801" y="1665514"/>
            <a:chExt cx="870857" cy="68033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E3406FB-D33B-821C-4DE8-F699E69917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0801" y="1665514"/>
              <a:ext cx="870857" cy="669446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92AEF0-FB02-3254-EBA8-83A31D851E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34342" y="1676399"/>
              <a:ext cx="762000" cy="66944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B1A0CCA-30B3-7C8B-A47E-33167113548B}"/>
              </a:ext>
            </a:extLst>
          </p:cNvPr>
          <p:cNvSpPr txBox="1"/>
          <p:nvPr/>
        </p:nvSpPr>
        <p:spPr>
          <a:xfrm>
            <a:off x="3254359" y="1212651"/>
            <a:ext cx="1556836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/>
              <a:t>(nicht </a:t>
            </a:r>
            <a:r>
              <a:rPr lang="en-US" sz="1400" err="1"/>
              <a:t>verwendet</a:t>
            </a:r>
            <a:r>
              <a:rPr lang="en-US" sz="140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7C5086-A6B6-5E6C-DC19-E048FF1CF79A}"/>
              </a:ext>
            </a:extLst>
          </p:cNvPr>
          <p:cNvSpPr txBox="1"/>
          <p:nvPr/>
        </p:nvSpPr>
        <p:spPr>
          <a:xfrm>
            <a:off x="113541" y="1445843"/>
            <a:ext cx="1364284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/>
              <a:t>GTR4DC1</a:t>
            </a:r>
          </a:p>
          <a:p>
            <a:pPr algn="l"/>
            <a:r>
              <a:rPr lang="en-US"/>
              <a:t>(</a:t>
            </a:r>
            <a:r>
              <a:rPr lang="en-US" err="1"/>
              <a:t>wie</a:t>
            </a:r>
            <a:r>
              <a:rPr lang="en-US"/>
              <a:t> </a:t>
            </a:r>
            <a:r>
              <a:rPr lang="en-US" err="1"/>
              <a:t>bei</a:t>
            </a:r>
            <a:r>
              <a:rPr lang="en-US"/>
              <a:t> IH, </a:t>
            </a:r>
            <a:r>
              <a:rPr lang="en-US" err="1"/>
              <a:t>schwächer</a:t>
            </a:r>
            <a:r>
              <a:rPr lang="en-US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221B4-D4E8-BF32-CECD-13730FA98D44}"/>
              </a:ext>
            </a:extLst>
          </p:cNvPr>
          <p:cNvSpPr txBox="1"/>
          <p:nvPr/>
        </p:nvSpPr>
        <p:spPr>
          <a:xfrm>
            <a:off x="9069885" y="3801821"/>
            <a:ext cx="100540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>
                <a:solidFill>
                  <a:srgbClr val="002060"/>
                </a:solidFill>
              </a:rPr>
              <a:t>4 Mev/u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6522B0-C5F5-9A4D-1C1D-A2A7EC33F630}"/>
              </a:ext>
            </a:extLst>
          </p:cNvPr>
          <p:cNvSpPr txBox="1"/>
          <p:nvPr/>
        </p:nvSpPr>
        <p:spPr>
          <a:xfrm>
            <a:off x="9046937" y="6169603"/>
            <a:ext cx="123623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>
                <a:solidFill>
                  <a:srgbClr val="92D050"/>
                </a:solidFill>
              </a:rPr>
              <a:t>0.5 MeV/u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3324E0-6D6E-4A9B-073F-CDA4193E0BCB}"/>
              </a:ext>
            </a:extLst>
          </p:cNvPr>
          <p:cNvCxnSpPr>
            <a:cxnSpLocks/>
          </p:cNvCxnSpPr>
          <p:nvPr/>
        </p:nvCxnSpPr>
        <p:spPr>
          <a:xfrm flipH="1">
            <a:off x="8685569" y="4128174"/>
            <a:ext cx="383182" cy="349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4E7E21-2F8A-B1C7-35D2-96E6317CB024}"/>
              </a:ext>
            </a:extLst>
          </p:cNvPr>
          <p:cNvCxnSpPr>
            <a:cxnSpLocks/>
          </p:cNvCxnSpPr>
          <p:nvPr/>
        </p:nvCxnSpPr>
        <p:spPr>
          <a:xfrm>
            <a:off x="10075288" y="4011726"/>
            <a:ext cx="692715" cy="396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94003A-CF9E-E305-9484-59AF7BC48DF2}"/>
              </a:ext>
            </a:extLst>
          </p:cNvPr>
          <p:cNvCxnSpPr>
            <a:cxnSpLocks/>
          </p:cNvCxnSpPr>
          <p:nvPr/>
        </p:nvCxnSpPr>
        <p:spPr>
          <a:xfrm flipH="1" flipV="1">
            <a:off x="8685569" y="5910470"/>
            <a:ext cx="361368" cy="3989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C09F03-619F-1ED1-14A3-7071B6C543CD}"/>
              </a:ext>
            </a:extLst>
          </p:cNvPr>
          <p:cNvCxnSpPr>
            <a:cxnSpLocks/>
          </p:cNvCxnSpPr>
          <p:nvPr/>
        </p:nvCxnSpPr>
        <p:spPr>
          <a:xfrm flipV="1">
            <a:off x="10266879" y="5399431"/>
            <a:ext cx="474653" cy="845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7D4A66A-95CC-BF59-7A8B-38273B780FCE}"/>
              </a:ext>
            </a:extLst>
          </p:cNvPr>
          <p:cNvSpPr txBox="1"/>
          <p:nvPr/>
        </p:nvSpPr>
        <p:spPr>
          <a:xfrm>
            <a:off x="6951779" y="3761492"/>
            <a:ext cx="992579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err="1"/>
              <a:t>Schlitze</a:t>
            </a:r>
            <a:endParaRPr lang="en-US"/>
          </a:p>
          <a:p>
            <a:r>
              <a:rPr lang="en-US" err="1"/>
              <a:t>offen</a:t>
            </a: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4BD63-704C-E980-BB20-EF58FD4BA112}"/>
              </a:ext>
            </a:extLst>
          </p:cNvPr>
          <p:cNvSpPr txBox="1"/>
          <p:nvPr/>
        </p:nvSpPr>
        <p:spPr>
          <a:xfrm>
            <a:off x="11113057" y="3746382"/>
            <a:ext cx="992579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err="1"/>
              <a:t>Schlitze</a:t>
            </a:r>
            <a:endParaRPr lang="en-US"/>
          </a:p>
          <a:p>
            <a:pPr algn="r"/>
            <a:r>
              <a:rPr lang="en-US" err="1"/>
              <a:t>zu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7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C3B54-1E1A-01D7-FDA7-3EE2C0CB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 Strahl </a:t>
            </a:r>
            <a:r>
              <a:rPr lang="en-US" err="1"/>
              <a:t>im</a:t>
            </a:r>
            <a:r>
              <a:rPr lang="en-US"/>
              <a:t> RFQ </a:t>
            </a:r>
            <a:r>
              <a:rPr lang="en-US" err="1"/>
              <a:t>abbremsen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BD429-E220-B297-208F-1C8C44E48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229" y="1509809"/>
            <a:ext cx="6113217" cy="488208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0432BE-C11C-04DB-DCBB-E958DDE14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420" t="9936" r="420" b="1752"/>
          <a:stretch/>
        </p:blipFill>
        <p:spPr>
          <a:xfrm>
            <a:off x="122850" y="1257240"/>
            <a:ext cx="5246321" cy="3097046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63C37477-8F4C-7E86-79FB-EC200B3C3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22" y="4552631"/>
            <a:ext cx="4582158" cy="183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18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37FD0-DD3E-9F90-2C29-7E8BF48A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Sektion</a:t>
            </a:r>
            <a:r>
              <a:rPr lang="en-US"/>
              <a:t> 4-5: GTR4 bis GTR5 (</a:t>
            </a:r>
            <a:r>
              <a:rPr lang="en-US" err="1"/>
              <a:t>Ionenfalle</a:t>
            </a:r>
            <a:r>
              <a:rPr lang="en-US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199A1-6B5C-3F30-BE83-CF6C6EB65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79" y="1408261"/>
            <a:ext cx="11704780" cy="1730726"/>
          </a:xfrm>
        </p:spPr>
        <p:txBody>
          <a:bodyPr/>
          <a:lstStyle/>
          <a:p>
            <a:r>
              <a:rPr lang="de-DE" noProof="0"/>
              <a:t>Ab hier alle Elemente elektrostatisch!</a:t>
            </a:r>
          </a:p>
          <a:p>
            <a:r>
              <a:rPr lang="de-DE" noProof="0"/>
              <a:t>GTR5 ist noch nicht voll in CS integriert (Spannungen, Motoren, Schlitze, Vakuum)</a:t>
            </a:r>
          </a:p>
          <a:p>
            <a:pPr lvl="1"/>
            <a:r>
              <a:rPr lang="de-DE" noProof="0"/>
              <a:t>Bisher über LabVIEW gesteuert, ab 2026 nicht mehr möglich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47E5D-85DD-AD1B-8173-26B2EFB3A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305" y="2894986"/>
            <a:ext cx="6563398" cy="362574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C0C651-E8DD-FFDA-4CB4-A7BD28A165C7}"/>
              </a:ext>
            </a:extLst>
          </p:cNvPr>
          <p:cNvSpPr txBox="1">
            <a:spLocks/>
          </p:cNvSpPr>
          <p:nvPr/>
        </p:nvSpPr>
        <p:spPr>
          <a:xfrm>
            <a:off x="137779" y="2884712"/>
            <a:ext cx="5253868" cy="362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GTR4DC1 (Magnet) rausnehmen</a:t>
            </a:r>
          </a:p>
          <a:p>
            <a:r>
              <a:rPr lang="de-DE"/>
              <a:t>GTR4LE1 (Einzellinse) reinfahren</a:t>
            </a:r>
          </a:p>
          <a:p>
            <a:r>
              <a:rPr lang="de-DE"/>
              <a:t>Alle Spannungen setzen</a:t>
            </a:r>
          </a:p>
          <a:p>
            <a:r>
              <a:rPr lang="de-DE"/>
              <a:t>GTR5DF2 (MCP) reinfahren, Spannung setzen</a:t>
            </a:r>
          </a:p>
          <a:p>
            <a:r>
              <a:rPr lang="de-DE"/>
              <a:t>Das Signal wird als FC bearbeitet</a:t>
            </a:r>
          </a:p>
          <a:p>
            <a:r>
              <a:rPr lang="de-DE"/>
              <a:t>Danach kommt nur die Ionenfalle, die laufende Entwicklung!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7B126-D8CB-B44A-9E2C-A65B625D9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725" y="3927356"/>
            <a:ext cx="2951032" cy="241950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A13C98-3939-0C55-6447-4ADB3AEB3729}"/>
              </a:ext>
            </a:extLst>
          </p:cNvPr>
          <p:cNvCxnSpPr>
            <a:cxnSpLocks/>
          </p:cNvCxnSpPr>
          <p:nvPr/>
        </p:nvCxnSpPr>
        <p:spPr>
          <a:xfrm flipV="1">
            <a:off x="6369978" y="4261413"/>
            <a:ext cx="2137085" cy="957859"/>
          </a:xfrm>
          <a:prstGeom prst="straightConnector1">
            <a:avLst/>
          </a:prstGeom>
          <a:ln w="63500">
            <a:solidFill>
              <a:schemeClr val="tx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E9F24DF-C661-82AA-4F07-F2B2FA70D9A2}"/>
              </a:ext>
            </a:extLst>
          </p:cNvPr>
          <p:cNvSpPr/>
          <p:nvPr/>
        </p:nvSpPr>
        <p:spPr>
          <a:xfrm rot="5400000">
            <a:off x="4824346" y="5668146"/>
            <a:ext cx="1853259" cy="26324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2BD26-7823-6695-1965-8E315708A38F}"/>
              </a:ext>
            </a:extLst>
          </p:cNvPr>
          <p:cNvSpPr/>
          <p:nvPr/>
        </p:nvSpPr>
        <p:spPr>
          <a:xfrm rot="5400000">
            <a:off x="5060295" y="5436130"/>
            <a:ext cx="1853259" cy="26324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309C2D-FAC3-7CC9-977B-BC3C22D86CCB}"/>
              </a:ext>
            </a:extLst>
          </p:cNvPr>
          <p:cNvSpPr txBox="1"/>
          <p:nvPr/>
        </p:nvSpPr>
        <p:spPr>
          <a:xfrm>
            <a:off x="5906672" y="6318003"/>
            <a:ext cx="1172190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/>
              <a:t>   G0057</a:t>
            </a:r>
          </a:p>
          <a:p>
            <a:pPr algn="l"/>
            <a:r>
              <a:rPr lang="en-US" sz="1600"/>
              <a:t>MAT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2063931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GPAC Experiment at HITRAP</a:t>
            </a:r>
            <a:endParaRPr lang="de-DE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6" y="2403644"/>
            <a:ext cx="6135805" cy="3309642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97" y="5823677"/>
            <a:ext cx="11437138" cy="7163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907" y="1186260"/>
            <a:ext cx="5609373" cy="4227022"/>
          </a:xfrm>
          <a:prstGeom prst="rect">
            <a:avLst/>
          </a:prstGeom>
        </p:spPr>
      </p:pic>
      <p:pic>
        <p:nvPicPr>
          <p:cNvPr id="14" name="Grafik 10">
            <a:extLst>
              <a:ext uri="{FF2B5EF4-FFF2-40B4-BE49-F238E27FC236}">
                <a16:creationId xmlns:a16="http://schemas.microsoft.com/office/drawing/2014/main" id="{4156EAE7-AD9A-4A63-ABBB-4E07A12B3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495" y="3779825"/>
            <a:ext cx="988793" cy="9887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AF7C5E-42F0-201B-83F3-6A06161C2410}"/>
              </a:ext>
            </a:extLst>
          </p:cNvPr>
          <p:cNvGrpSpPr/>
          <p:nvPr/>
        </p:nvGrpSpPr>
        <p:grpSpPr>
          <a:xfrm>
            <a:off x="181368" y="1251711"/>
            <a:ext cx="3301843" cy="990553"/>
            <a:chOff x="1086720" y="1093277"/>
            <a:chExt cx="3301843" cy="990553"/>
          </a:xfrm>
        </p:grpSpPr>
        <p:pic>
          <p:nvPicPr>
            <p:cNvPr id="15" name="Grafik 12">
              <a:extLst>
                <a:ext uri="{FF2B5EF4-FFF2-40B4-BE49-F238E27FC236}">
                  <a16:creationId xmlns:a16="http://schemas.microsoft.com/office/drawing/2014/main" id="{E449B9EB-ACCD-48E8-AB74-430A7E625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20" y="1093277"/>
              <a:ext cx="3301843" cy="990553"/>
            </a:xfrm>
            <a:prstGeom prst="rect">
              <a:avLst/>
            </a:prstGeom>
          </p:spPr>
        </p:pic>
        <p:sp>
          <p:nvSpPr>
            <p:cNvPr id="16" name="Textfeld 13">
              <a:extLst>
                <a:ext uri="{FF2B5EF4-FFF2-40B4-BE49-F238E27FC236}">
                  <a16:creationId xmlns:a16="http://schemas.microsoft.com/office/drawing/2014/main" id="{B06FD93E-E9CB-4CA4-9647-7CE02F9D95DC}"/>
                </a:ext>
              </a:extLst>
            </p:cNvPr>
            <p:cNvSpPr txBox="1"/>
            <p:nvPr/>
          </p:nvSpPr>
          <p:spPr>
            <a:xfrm>
              <a:off x="1421131" y="1259816"/>
              <a:ext cx="2852695" cy="64633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3600" b="1"/>
                <a:t>SUCCESS!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83211" y="1368594"/>
            <a:ext cx="3066676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/>
              <a:t>first time worldwide heavy HCIs at low-E made available for an experiment</a:t>
            </a:r>
            <a:endParaRPr lang="de-DE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3163" flipH="1">
            <a:off x="1270257" y="5044350"/>
            <a:ext cx="546818" cy="10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6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7E3F120D-03F1-489F-5917-FAAB7317C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22" y="271338"/>
            <a:ext cx="7446047" cy="787557"/>
          </a:xfrm>
        </p:spPr>
        <p:txBody>
          <a:bodyPr/>
          <a:lstStyle/>
          <a:p>
            <a:r>
              <a:rPr lang="en-US" dirty="0"/>
              <a:t>Wie </a:t>
            </a:r>
            <a:r>
              <a:rPr lang="en-US" dirty="0" err="1"/>
              <a:t>kann</a:t>
            </a:r>
            <a:r>
              <a:rPr lang="en-US" dirty="0"/>
              <a:t> man HCI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geriner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gerstellen</a:t>
            </a:r>
            <a:r>
              <a:rPr lang="en-US" dirty="0"/>
              <a:t>?</a:t>
            </a:r>
            <a:endParaRPr lang="de-DE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4EFFE8-542E-86A2-B987-F9DB085848FA}"/>
              </a:ext>
            </a:extLst>
          </p:cNvPr>
          <p:cNvSpPr txBox="1"/>
          <p:nvPr/>
        </p:nvSpPr>
        <p:spPr>
          <a:xfrm>
            <a:off x="278608" y="2738811"/>
            <a:ext cx="1170513" cy="41549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00"/>
              <a:t>UNILAC</a:t>
            </a:r>
          </a:p>
        </p:txBody>
      </p:sp>
      <p:sp>
        <p:nvSpPr>
          <p:cNvPr id="51" name="Right Arrow 5">
            <a:extLst>
              <a:ext uri="{FF2B5EF4-FFF2-40B4-BE49-F238E27FC236}">
                <a16:creationId xmlns:a16="http://schemas.microsoft.com/office/drawing/2014/main" id="{4966E36B-A805-8DF2-547E-03446133A7DC}"/>
              </a:ext>
            </a:extLst>
          </p:cNvPr>
          <p:cNvSpPr/>
          <p:nvPr/>
        </p:nvSpPr>
        <p:spPr>
          <a:xfrm>
            <a:off x="1540098" y="2893704"/>
            <a:ext cx="661499" cy="142876"/>
          </a:xfrm>
          <a:prstGeom prst="rightArrow">
            <a:avLst>
              <a:gd name="adj1" fmla="val 50000"/>
              <a:gd name="adj2" fmla="val 134114"/>
            </a:avLst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CE4C453-0585-1421-B764-998F8E124047}"/>
              </a:ext>
            </a:extLst>
          </p:cNvPr>
          <p:cNvSpPr/>
          <p:nvPr/>
        </p:nvSpPr>
        <p:spPr>
          <a:xfrm>
            <a:off x="2332157" y="2286481"/>
            <a:ext cx="1357322" cy="1357322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chemeClr val="tx1"/>
                </a:solidFill>
              </a:rPr>
              <a:t>SIS18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858E39-AEA5-ED26-B030-5328AC4DD5C0}"/>
              </a:ext>
            </a:extLst>
          </p:cNvPr>
          <p:cNvSpPr txBox="1"/>
          <p:nvPr/>
        </p:nvSpPr>
        <p:spPr>
          <a:xfrm>
            <a:off x="4612301" y="2605047"/>
            <a:ext cx="1080745" cy="73866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r-Latn-RS" sz="2100"/>
              <a:t>stripper</a:t>
            </a:r>
          </a:p>
          <a:p>
            <a:pPr algn="ctr"/>
            <a:r>
              <a:rPr lang="sr-Latn-RS" sz="2100"/>
              <a:t>target</a:t>
            </a:r>
            <a:endParaRPr lang="en-US" sz="2100"/>
          </a:p>
        </p:txBody>
      </p:sp>
      <p:sp>
        <p:nvSpPr>
          <p:cNvPr id="54" name="Rounded Rectangle 10">
            <a:extLst>
              <a:ext uri="{FF2B5EF4-FFF2-40B4-BE49-F238E27FC236}">
                <a16:creationId xmlns:a16="http://schemas.microsoft.com/office/drawing/2014/main" id="{8FE0F5B9-F8DB-D638-2E5E-06C0D275627A}"/>
              </a:ext>
            </a:extLst>
          </p:cNvPr>
          <p:cNvSpPr/>
          <p:nvPr/>
        </p:nvSpPr>
        <p:spPr>
          <a:xfrm>
            <a:off x="6580709" y="1965010"/>
            <a:ext cx="1428760" cy="2000264"/>
          </a:xfrm>
          <a:prstGeom prst="roundRect">
            <a:avLst>
              <a:gd name="adj" fmla="val 44095"/>
            </a:avLst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chemeClr val="tx1"/>
                </a:solidFill>
              </a:rPr>
              <a:t>ESR</a:t>
            </a:r>
          </a:p>
        </p:txBody>
      </p:sp>
      <p:sp>
        <p:nvSpPr>
          <p:cNvPr id="55" name="Right Arrow 13">
            <a:extLst>
              <a:ext uri="{FF2B5EF4-FFF2-40B4-BE49-F238E27FC236}">
                <a16:creationId xmlns:a16="http://schemas.microsoft.com/office/drawing/2014/main" id="{E7BF4C01-9A32-4282-B758-9324BA27B167}"/>
              </a:ext>
            </a:extLst>
          </p:cNvPr>
          <p:cNvSpPr/>
          <p:nvPr/>
        </p:nvSpPr>
        <p:spPr>
          <a:xfrm>
            <a:off x="3828223" y="2893704"/>
            <a:ext cx="661499" cy="142876"/>
          </a:xfrm>
          <a:prstGeom prst="rightArrow">
            <a:avLst>
              <a:gd name="adj1" fmla="val 50000"/>
              <a:gd name="adj2" fmla="val 134114"/>
            </a:avLst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14">
            <a:extLst>
              <a:ext uri="{FF2B5EF4-FFF2-40B4-BE49-F238E27FC236}">
                <a16:creationId xmlns:a16="http://schemas.microsoft.com/office/drawing/2014/main" id="{9774BA48-5F4E-E7F5-004A-A83820B198A2}"/>
              </a:ext>
            </a:extLst>
          </p:cNvPr>
          <p:cNvSpPr/>
          <p:nvPr/>
        </p:nvSpPr>
        <p:spPr>
          <a:xfrm>
            <a:off x="5787916" y="2893704"/>
            <a:ext cx="661499" cy="142876"/>
          </a:xfrm>
          <a:prstGeom prst="rightArrow">
            <a:avLst>
              <a:gd name="adj1" fmla="val 50000"/>
              <a:gd name="adj2" fmla="val 134114"/>
            </a:avLst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" descr="Dresden EBIT setup">
            <a:extLst>
              <a:ext uri="{FF2B5EF4-FFF2-40B4-BE49-F238E27FC236}">
                <a16:creationId xmlns:a16="http://schemas.microsoft.com/office/drawing/2014/main" id="{6EE28893-B43E-4989-2271-D091A327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254" y="5037561"/>
            <a:ext cx="2243817" cy="116678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</p:pic>
      <p:sp>
        <p:nvSpPr>
          <p:cNvPr id="58" name="Right Arrow 19">
            <a:extLst>
              <a:ext uri="{FF2B5EF4-FFF2-40B4-BE49-F238E27FC236}">
                <a16:creationId xmlns:a16="http://schemas.microsoft.com/office/drawing/2014/main" id="{23EEF893-C5EC-6125-77E2-3265950B6998}"/>
              </a:ext>
            </a:extLst>
          </p:cNvPr>
          <p:cNvSpPr/>
          <p:nvPr/>
        </p:nvSpPr>
        <p:spPr>
          <a:xfrm>
            <a:off x="2725295" y="5507481"/>
            <a:ext cx="661499" cy="142876"/>
          </a:xfrm>
          <a:prstGeom prst="rightArrow">
            <a:avLst>
              <a:gd name="adj1" fmla="val 50000"/>
              <a:gd name="adj2" fmla="val 134114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7D32DF-E61D-809D-638B-6B0F233DBDD1}"/>
              </a:ext>
            </a:extLst>
          </p:cNvPr>
          <p:cNvSpPr txBox="1"/>
          <p:nvPr/>
        </p:nvSpPr>
        <p:spPr>
          <a:xfrm>
            <a:off x="4845855" y="2086503"/>
            <a:ext cx="17171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~ </a:t>
            </a:r>
            <a:r>
              <a:rPr lang="sr-Latn-RS" sz="2100"/>
              <a:t>400 MeV/u</a:t>
            </a:r>
            <a:endParaRPr lang="en-US" sz="21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E2DFBBB-5D2C-E9FB-BAAC-7F87E546562E}"/>
              </a:ext>
            </a:extLst>
          </p:cNvPr>
          <p:cNvSpPr txBox="1"/>
          <p:nvPr/>
        </p:nvSpPr>
        <p:spPr>
          <a:xfrm>
            <a:off x="701189" y="2127669"/>
            <a:ext cx="14782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~ 10</a:t>
            </a:r>
            <a:r>
              <a:rPr lang="sr-Latn-RS" sz="2100"/>
              <a:t> </a:t>
            </a:r>
            <a:r>
              <a:rPr lang="en-US" sz="2100"/>
              <a:t>k</a:t>
            </a:r>
            <a:r>
              <a:rPr lang="sr-Latn-RS" sz="2100"/>
              <a:t>eV/u</a:t>
            </a:r>
            <a:endParaRPr lang="en-US" sz="2100"/>
          </a:p>
        </p:txBody>
      </p:sp>
      <p:sp>
        <p:nvSpPr>
          <p:cNvPr id="61" name="U-Turn Arrow 17">
            <a:extLst>
              <a:ext uri="{FF2B5EF4-FFF2-40B4-BE49-F238E27FC236}">
                <a16:creationId xmlns:a16="http://schemas.microsoft.com/office/drawing/2014/main" id="{33AA6C1F-5877-C434-24A2-36E72F1004BD}"/>
              </a:ext>
            </a:extLst>
          </p:cNvPr>
          <p:cNvSpPr/>
          <p:nvPr/>
        </p:nvSpPr>
        <p:spPr>
          <a:xfrm rot="5400000">
            <a:off x="7279096" y="3821406"/>
            <a:ext cx="2782494" cy="927096"/>
          </a:xfrm>
          <a:prstGeom prst="uturnArrow">
            <a:avLst>
              <a:gd name="adj1" fmla="val 7913"/>
              <a:gd name="adj2" fmla="val 10194"/>
              <a:gd name="adj3" fmla="val 24082"/>
              <a:gd name="adj4" fmla="val 42701"/>
              <a:gd name="adj5" fmla="val 100000"/>
            </a:avLst>
          </a:prstGeom>
          <a:solidFill>
            <a:srgbClr val="4F81BD"/>
          </a:solidFill>
          <a:ln w="25400">
            <a:solidFill>
              <a:srgbClr val="2159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DF6492-2625-2BDB-A132-ABA7FBCC5411}"/>
              </a:ext>
            </a:extLst>
          </p:cNvPr>
          <p:cNvSpPr txBox="1"/>
          <p:nvPr/>
        </p:nvSpPr>
        <p:spPr>
          <a:xfrm>
            <a:off x="7597390" y="4009563"/>
            <a:ext cx="14189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~ 4</a:t>
            </a:r>
            <a:r>
              <a:rPr lang="sr-Latn-RS" sz="2100"/>
              <a:t> </a:t>
            </a:r>
            <a:r>
              <a:rPr lang="en-US" sz="2100"/>
              <a:t>M</a:t>
            </a:r>
            <a:r>
              <a:rPr lang="sr-Latn-RS" sz="2100"/>
              <a:t>eV/u</a:t>
            </a:r>
            <a:endParaRPr lang="en-US" sz="21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947B3F0-9A02-CD31-59B1-BAE74875BA5B}"/>
              </a:ext>
            </a:extLst>
          </p:cNvPr>
          <p:cNvGrpSpPr/>
          <p:nvPr/>
        </p:nvGrpSpPr>
        <p:grpSpPr>
          <a:xfrm>
            <a:off x="275939" y="3799447"/>
            <a:ext cx="4290279" cy="1015663"/>
            <a:chOff x="-32" y="4786322"/>
            <a:chExt cx="4290279" cy="101566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F5530FD-E4FA-EB5D-DCA9-224D67E86E45}"/>
                </a:ext>
              </a:extLst>
            </p:cNvPr>
            <p:cNvSpPr txBox="1"/>
            <p:nvPr/>
          </p:nvSpPr>
          <p:spPr>
            <a:xfrm>
              <a:off x="-32" y="4786322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6000">
                  <a:solidFill>
                    <a:srgbClr val="FF0000"/>
                  </a:solidFill>
                </a:rPr>
                <a:t>2</a:t>
              </a:r>
              <a:endParaRPr lang="en-US" sz="6000">
                <a:solidFill>
                  <a:srgbClr val="FF0000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9EC36B9-AB51-1369-026C-B112C7B07954}"/>
                </a:ext>
              </a:extLst>
            </p:cNvPr>
            <p:cNvSpPr txBox="1"/>
            <p:nvPr/>
          </p:nvSpPr>
          <p:spPr>
            <a:xfrm>
              <a:off x="571472" y="5092253"/>
              <a:ext cx="3718775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sr-Latn-RS" sz="2300" dirty="0">
                  <a:solidFill>
                    <a:srgbClr val="FF0000"/>
                  </a:solidFill>
                </a:rPr>
                <a:t> E</a:t>
              </a:r>
              <a:r>
                <a:rPr lang="en-US" sz="2300" dirty="0">
                  <a:solidFill>
                    <a:srgbClr val="FF0000"/>
                  </a:solidFill>
                </a:rPr>
                <a:t>BIT (a local ion source)</a:t>
              </a:r>
              <a:endParaRPr lang="sr-Latn-RS" sz="2300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41B1EF1B-675E-1A41-F54C-A98DD4985D25}"/>
              </a:ext>
            </a:extLst>
          </p:cNvPr>
          <p:cNvSpPr txBox="1"/>
          <p:nvPr/>
        </p:nvSpPr>
        <p:spPr>
          <a:xfrm>
            <a:off x="6034141" y="5209587"/>
            <a:ext cx="2073991" cy="73866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/>
              <a:t>linear decelerator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3AC8B34-6262-119C-0063-30B77CF57A58}"/>
              </a:ext>
            </a:extLst>
          </p:cNvPr>
          <p:cNvSpPr txBox="1"/>
          <p:nvPr/>
        </p:nvSpPr>
        <p:spPr>
          <a:xfrm>
            <a:off x="2638388" y="5041261"/>
            <a:ext cx="132921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~ 4</a:t>
            </a:r>
            <a:r>
              <a:rPr lang="sr-Latn-RS" sz="2100"/>
              <a:t> </a:t>
            </a:r>
            <a:r>
              <a:rPr lang="en-US" sz="2100"/>
              <a:t>k</a:t>
            </a:r>
            <a:r>
              <a:rPr lang="sr-Latn-RS" sz="2100"/>
              <a:t>eV/u</a:t>
            </a:r>
            <a:endParaRPr lang="en-US" sz="2100"/>
          </a:p>
          <a:p>
            <a:endParaRPr lang="en-US" sz="2100"/>
          </a:p>
          <a:p>
            <a:r>
              <a:rPr lang="en-US" sz="2100"/>
              <a:t>Xe</a:t>
            </a:r>
            <a:r>
              <a:rPr lang="en-US" sz="2100" baseline="30000"/>
              <a:t>44+</a:t>
            </a:r>
          </a:p>
        </p:txBody>
      </p:sp>
      <p:sp>
        <p:nvSpPr>
          <p:cNvPr id="68" name="Right Arrow 14">
            <a:extLst>
              <a:ext uri="{FF2B5EF4-FFF2-40B4-BE49-F238E27FC236}">
                <a16:creationId xmlns:a16="http://schemas.microsoft.com/office/drawing/2014/main" id="{DB4DBF54-A838-CAC9-245F-B82690F4C212}"/>
              </a:ext>
            </a:extLst>
          </p:cNvPr>
          <p:cNvSpPr/>
          <p:nvPr/>
        </p:nvSpPr>
        <p:spPr>
          <a:xfrm rot="10800000">
            <a:off x="5237117" y="5519447"/>
            <a:ext cx="661499" cy="142876"/>
          </a:xfrm>
          <a:prstGeom prst="rightArrow">
            <a:avLst>
              <a:gd name="adj1" fmla="val 50000"/>
              <a:gd name="adj2" fmla="val 134114"/>
            </a:avLst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FA40FE1-C2C5-4CE3-F7A3-1FBABAE27FFA}"/>
              </a:ext>
            </a:extLst>
          </p:cNvPr>
          <p:cNvSpPr txBox="1"/>
          <p:nvPr/>
        </p:nvSpPr>
        <p:spPr>
          <a:xfrm>
            <a:off x="6025879" y="6043822"/>
            <a:ext cx="2073991" cy="41549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/>
              <a:t>buffer gas cell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B2A4AA5-2DB4-5326-A852-8A3E9A8FABAA}"/>
              </a:ext>
            </a:extLst>
          </p:cNvPr>
          <p:cNvSpPr txBox="1"/>
          <p:nvPr/>
        </p:nvSpPr>
        <p:spPr>
          <a:xfrm>
            <a:off x="6019075" y="4699207"/>
            <a:ext cx="2073991" cy="41549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/>
              <a:t>ESR to low-E</a:t>
            </a:r>
          </a:p>
        </p:txBody>
      </p:sp>
      <p:sp>
        <p:nvSpPr>
          <p:cNvPr id="71" name="Multiplication Sign 37">
            <a:extLst>
              <a:ext uri="{FF2B5EF4-FFF2-40B4-BE49-F238E27FC236}">
                <a16:creationId xmlns:a16="http://schemas.microsoft.com/office/drawing/2014/main" id="{4BA62AAB-7B26-C43D-506F-C8C101C8381E}"/>
              </a:ext>
            </a:extLst>
          </p:cNvPr>
          <p:cNvSpPr/>
          <p:nvPr/>
        </p:nvSpPr>
        <p:spPr>
          <a:xfrm>
            <a:off x="4845855" y="4529577"/>
            <a:ext cx="4387767" cy="752690"/>
          </a:xfrm>
          <a:prstGeom prst="mathMultiply">
            <a:avLst>
              <a:gd name="adj1" fmla="val 746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DE"/>
          </a:p>
        </p:txBody>
      </p:sp>
      <p:pic>
        <p:nvPicPr>
          <p:cNvPr id="72" name="Picture 3" descr="D:\posao\Solid Edge Files\NewTrap\justtrap.jpg">
            <a:extLst>
              <a:ext uri="{FF2B5EF4-FFF2-40B4-BE49-F238E27FC236}">
                <a16:creationId xmlns:a16="http://schemas.microsoft.com/office/drawing/2014/main" id="{027C4ADC-5F0A-9E19-994E-C24CA3E9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54486">
            <a:off x="3940494" y="4712507"/>
            <a:ext cx="751699" cy="1849961"/>
          </a:xfrm>
          <a:prstGeom prst="rect">
            <a:avLst/>
          </a:prstGeom>
          <a:noFill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C5C73D5F-F1D5-FD73-4F04-3523B91F80CB}"/>
              </a:ext>
            </a:extLst>
          </p:cNvPr>
          <p:cNvSpPr txBox="1"/>
          <p:nvPr/>
        </p:nvSpPr>
        <p:spPr>
          <a:xfrm>
            <a:off x="4665089" y="5843743"/>
            <a:ext cx="13292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~ 4</a:t>
            </a:r>
            <a:r>
              <a:rPr lang="sr-Latn-RS" sz="2100"/>
              <a:t> </a:t>
            </a:r>
            <a:r>
              <a:rPr lang="en-US" sz="2100"/>
              <a:t>k</a:t>
            </a:r>
            <a:r>
              <a:rPr lang="sr-Latn-RS" sz="2100"/>
              <a:t>eV/u</a:t>
            </a:r>
            <a:endParaRPr lang="en-US" sz="2100"/>
          </a:p>
          <a:p>
            <a:r>
              <a:rPr lang="en-US" sz="2100"/>
              <a:t>U</a:t>
            </a:r>
            <a:r>
              <a:rPr lang="en-US" sz="2100" baseline="30000"/>
              <a:t>91+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72C9BBE-F5B5-FF34-C7A7-46560427C5AA}"/>
              </a:ext>
            </a:extLst>
          </p:cNvPr>
          <p:cNvGrpSpPr/>
          <p:nvPr/>
        </p:nvGrpSpPr>
        <p:grpSpPr>
          <a:xfrm>
            <a:off x="130661" y="1133120"/>
            <a:ext cx="4551143" cy="1015663"/>
            <a:chOff x="25145" y="1700525"/>
            <a:chExt cx="4551143" cy="101566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14811CB-AFDF-1395-2F2D-C146F2475ACF}"/>
                </a:ext>
              </a:extLst>
            </p:cNvPr>
            <p:cNvSpPr txBox="1"/>
            <p:nvPr/>
          </p:nvSpPr>
          <p:spPr>
            <a:xfrm>
              <a:off x="25145" y="1700525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6000">
                  <a:solidFill>
                    <a:srgbClr val="4F81BD"/>
                  </a:solidFill>
                </a:rPr>
                <a:t>1</a:t>
              </a:r>
              <a:endParaRPr lang="en-US" sz="6000">
                <a:solidFill>
                  <a:srgbClr val="4F81BD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B1D1287-6DC2-6F05-64CA-5F2D4D6C8711}"/>
                </a:ext>
              </a:extLst>
            </p:cNvPr>
            <p:cNvSpPr txBox="1"/>
            <p:nvPr/>
          </p:nvSpPr>
          <p:spPr>
            <a:xfrm>
              <a:off x="525179" y="1996931"/>
              <a:ext cx="4051109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sr-Latn-RS" sz="2300" dirty="0">
                  <a:solidFill>
                    <a:srgbClr val="4F81BD"/>
                  </a:solidFill>
                </a:rPr>
                <a:t> GSI</a:t>
              </a:r>
              <a:r>
                <a:rPr lang="en-US" sz="2300" dirty="0">
                  <a:solidFill>
                    <a:srgbClr val="4F81BD"/>
                  </a:solidFill>
                </a:rPr>
                <a:t> (an accelerator facility)</a:t>
              </a:r>
              <a:endParaRPr lang="sr-Latn-RS" sz="2300" dirty="0">
                <a:solidFill>
                  <a:srgbClr val="4F81BD"/>
                </a:solidFill>
              </a:endParaRPr>
            </a:p>
          </p:txBody>
        </p:sp>
      </p:grpSp>
      <p:sp>
        <p:nvSpPr>
          <p:cNvPr id="77" name="Multiplication Sign 38">
            <a:extLst>
              <a:ext uri="{FF2B5EF4-FFF2-40B4-BE49-F238E27FC236}">
                <a16:creationId xmlns:a16="http://schemas.microsoft.com/office/drawing/2014/main" id="{F9E6AEE7-6DC4-651F-5DFE-FF8BBBFF0BEA}"/>
              </a:ext>
            </a:extLst>
          </p:cNvPr>
          <p:cNvSpPr/>
          <p:nvPr/>
        </p:nvSpPr>
        <p:spPr>
          <a:xfrm>
            <a:off x="4862186" y="5884481"/>
            <a:ext cx="4387767" cy="752690"/>
          </a:xfrm>
          <a:prstGeom prst="mathMultiply">
            <a:avLst>
              <a:gd name="adj1" fmla="val 746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DE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C832A20-AA3F-5730-53A2-2772F0C4BCD3}"/>
              </a:ext>
            </a:extLst>
          </p:cNvPr>
          <p:cNvGrpSpPr/>
          <p:nvPr/>
        </p:nvGrpSpPr>
        <p:grpSpPr>
          <a:xfrm>
            <a:off x="9155962" y="1299721"/>
            <a:ext cx="2954120" cy="5042106"/>
            <a:chOff x="126483" y="1370197"/>
            <a:chExt cx="2954120" cy="5042106"/>
          </a:xfrm>
        </p:grpSpPr>
        <p:sp>
          <p:nvSpPr>
            <p:cNvPr id="79" name="Textfeld 21">
              <a:extLst>
                <a:ext uri="{FF2B5EF4-FFF2-40B4-BE49-F238E27FC236}">
                  <a16:creationId xmlns:a16="http://schemas.microsoft.com/office/drawing/2014/main" id="{F835B72B-3027-4E05-1DCC-5D3A4E6F0E03}"/>
                </a:ext>
              </a:extLst>
            </p:cNvPr>
            <p:cNvSpPr txBox="1"/>
            <p:nvPr/>
          </p:nvSpPr>
          <p:spPr>
            <a:xfrm>
              <a:off x="2213548" y="1796649"/>
              <a:ext cx="713657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ESR</a:t>
              </a:r>
            </a:p>
          </p:txBody>
        </p:sp>
        <p:sp>
          <p:nvSpPr>
            <p:cNvPr id="80" name="Textfeld 20">
              <a:extLst>
                <a:ext uri="{FF2B5EF4-FFF2-40B4-BE49-F238E27FC236}">
                  <a16:creationId xmlns:a16="http://schemas.microsoft.com/office/drawing/2014/main" id="{25F77C58-9BF9-FA10-8303-FF33434B1E36}"/>
                </a:ext>
              </a:extLst>
            </p:cNvPr>
            <p:cNvSpPr txBox="1"/>
            <p:nvPr/>
          </p:nvSpPr>
          <p:spPr>
            <a:xfrm>
              <a:off x="1720807" y="3006735"/>
              <a:ext cx="1359796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CRYRING</a:t>
              </a:r>
            </a:p>
          </p:txBody>
        </p:sp>
        <p:sp>
          <p:nvSpPr>
            <p:cNvPr id="81" name="AutoShape 15">
              <a:extLst>
                <a:ext uri="{FF2B5EF4-FFF2-40B4-BE49-F238E27FC236}">
                  <a16:creationId xmlns:a16="http://schemas.microsoft.com/office/drawing/2014/main" id="{85BEE68C-24F6-B022-307E-DC72A1EC43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09230" y="3002749"/>
              <a:ext cx="1590258" cy="385878"/>
            </a:xfrm>
            <a:prstGeom prst="leftRightArrow">
              <a:avLst>
                <a:gd name="adj1" fmla="val 50000"/>
                <a:gd name="adj2" fmla="val 78978"/>
              </a:avLst>
            </a:prstGeom>
            <a:gradFill flip="none"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10800000" scaled="0"/>
              <a:tileRect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2" name="AutoShape 15">
              <a:extLst>
                <a:ext uri="{FF2B5EF4-FFF2-40B4-BE49-F238E27FC236}">
                  <a16:creationId xmlns:a16="http://schemas.microsoft.com/office/drawing/2014/main" id="{76D714A3-4F1A-C075-1DFF-D26455D882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78841" y="4983276"/>
              <a:ext cx="2238783" cy="425269"/>
            </a:xfrm>
            <a:prstGeom prst="leftRightArrow">
              <a:avLst>
                <a:gd name="adj1" fmla="val 50000"/>
                <a:gd name="adj2" fmla="val 78978"/>
              </a:avLst>
            </a:prstGeom>
            <a:gradFill flip="none"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10800000" scaled="0"/>
              <a:tileRect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3" name="AutoShape 15">
              <a:extLst>
                <a:ext uri="{FF2B5EF4-FFF2-40B4-BE49-F238E27FC236}">
                  <a16:creationId xmlns:a16="http://schemas.microsoft.com/office/drawing/2014/main" id="{684A2E2E-2622-41D7-FC97-529BCCAB52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32404" y="1805364"/>
              <a:ext cx="1116760" cy="396021"/>
            </a:xfrm>
            <a:prstGeom prst="leftRightArrow">
              <a:avLst>
                <a:gd name="adj1" fmla="val 50000"/>
                <a:gd name="adj2" fmla="val 78978"/>
              </a:avLst>
            </a:prstGeom>
            <a:gradFill flip="none"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4" name="Textfeld 3">
              <a:extLst>
                <a:ext uri="{FF2B5EF4-FFF2-40B4-BE49-F238E27FC236}">
                  <a16:creationId xmlns:a16="http://schemas.microsoft.com/office/drawing/2014/main" id="{F6C0C223-4D8F-2729-4AB2-BF5A0524C2EA}"/>
                </a:ext>
              </a:extLst>
            </p:cNvPr>
            <p:cNvSpPr txBox="1"/>
            <p:nvPr/>
          </p:nvSpPr>
          <p:spPr>
            <a:xfrm>
              <a:off x="1735114" y="5108154"/>
              <a:ext cx="1141659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rgbClr val="0D0D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HITRAP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118219A-6A26-B539-F393-0B46514B05B5}"/>
                </a:ext>
              </a:extLst>
            </p:cNvPr>
            <p:cNvGrpSpPr/>
            <p:nvPr/>
          </p:nvGrpSpPr>
          <p:grpSpPr>
            <a:xfrm>
              <a:off x="493609" y="1370197"/>
              <a:ext cx="717061" cy="5042106"/>
              <a:chOff x="3759445" y="1204988"/>
              <a:chExt cx="717061" cy="5042106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CCB9717-2708-D927-7C88-CBDFCCCD17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9445" y="1279787"/>
                <a:ext cx="704850" cy="487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3" name="Rechteck 15">
                <a:extLst>
                  <a:ext uri="{FF2B5EF4-FFF2-40B4-BE49-F238E27FC236}">
                    <a16:creationId xmlns:a16="http://schemas.microsoft.com/office/drawing/2014/main" id="{30789D1A-3BAB-46D9-B6B2-DBC340A6CC77}"/>
                  </a:ext>
                </a:extLst>
              </p:cNvPr>
              <p:cNvSpPr/>
              <p:nvPr/>
            </p:nvSpPr>
            <p:spPr bwMode="auto">
              <a:xfrm>
                <a:off x="4231719" y="1204988"/>
                <a:ext cx="244787" cy="50421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tint val="50000"/>
                      <a:satMod val="300000"/>
                      <a:alpha val="32000"/>
                    </a:schemeClr>
                  </a:gs>
                  <a:gs pos="35000">
                    <a:schemeClr val="accent2">
                      <a:tint val="37000"/>
                      <a:satMod val="300000"/>
                      <a:alpha val="32000"/>
                    </a:schemeClr>
                  </a:gs>
                  <a:gs pos="100000">
                    <a:schemeClr val="accent2">
                      <a:tint val="15000"/>
                      <a:satMod val="350000"/>
                      <a:alpha val="32000"/>
                    </a:schemeClr>
                  </a:gs>
                </a:gsLst>
                <a:lin ang="16200000" scaled="1"/>
                <a:tileRect/>
              </a:gradFill>
              <a:ln w="19050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71198EC-FA5E-3CC5-FAE7-C0470175F0A5}"/>
                </a:ext>
              </a:extLst>
            </p:cNvPr>
            <p:cNvSpPr txBox="1"/>
            <p:nvPr/>
          </p:nvSpPr>
          <p:spPr>
            <a:xfrm>
              <a:off x="126483" y="5077377"/>
              <a:ext cx="78098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2200" b="1"/>
                <a:t>eV/u</a:t>
              </a:r>
              <a:endParaRPr lang="en-DE" sz="2200" b="1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40895E5-4045-1455-0E9B-64E094561059}"/>
                </a:ext>
              </a:extLst>
            </p:cNvPr>
            <p:cNvSpPr txBox="1"/>
            <p:nvPr/>
          </p:nvSpPr>
          <p:spPr>
            <a:xfrm>
              <a:off x="323607" y="2715347"/>
              <a:ext cx="60305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2200"/>
                <a:t>10</a:t>
              </a:r>
              <a:r>
                <a:rPr lang="en-US" sz="2200" baseline="30000"/>
                <a:t>6</a:t>
              </a:r>
              <a:endParaRPr lang="en-DE" sz="2200" baseline="3000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F0151F6-CF49-09BD-8D64-FD1AE9EDF69E}"/>
                </a:ext>
              </a:extLst>
            </p:cNvPr>
            <p:cNvSpPr txBox="1"/>
            <p:nvPr/>
          </p:nvSpPr>
          <p:spPr>
            <a:xfrm>
              <a:off x="323607" y="3645632"/>
              <a:ext cx="60305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2200"/>
                <a:t>10</a:t>
              </a:r>
              <a:r>
                <a:rPr lang="en-US" sz="2200" baseline="30000"/>
                <a:t>4</a:t>
              </a:r>
              <a:endParaRPr lang="en-DE" sz="2200" baseline="3000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108EE45-5749-4D56-25C1-0987EAD1E156}"/>
                </a:ext>
              </a:extLst>
            </p:cNvPr>
            <p:cNvSpPr txBox="1"/>
            <p:nvPr/>
          </p:nvSpPr>
          <p:spPr>
            <a:xfrm>
              <a:off x="336818" y="4554391"/>
              <a:ext cx="60305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2200"/>
                <a:t>10</a:t>
              </a:r>
              <a:r>
                <a:rPr lang="en-US" sz="2200" baseline="30000"/>
                <a:t>2</a:t>
              </a:r>
              <a:endParaRPr lang="en-DE" sz="2200" baseline="3000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A65A1CB-AC01-7825-0CF4-A01EEF38D160}"/>
                </a:ext>
              </a:extLst>
            </p:cNvPr>
            <p:cNvSpPr txBox="1"/>
            <p:nvPr/>
          </p:nvSpPr>
          <p:spPr>
            <a:xfrm>
              <a:off x="274107" y="5833035"/>
              <a:ext cx="66556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2200"/>
                <a:t>10</a:t>
              </a:r>
              <a:r>
                <a:rPr lang="en-US" sz="2200" baseline="30000"/>
                <a:t>-4</a:t>
              </a:r>
              <a:endParaRPr lang="en-DE" sz="2200" baseline="3000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046D617-1D57-5C6E-6589-579C82CFFBC6}"/>
                </a:ext>
              </a:extLst>
            </p:cNvPr>
            <p:cNvSpPr txBox="1"/>
            <p:nvPr/>
          </p:nvSpPr>
          <p:spPr>
            <a:xfrm>
              <a:off x="345121" y="1786710"/>
              <a:ext cx="60305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2200"/>
                <a:t>10</a:t>
              </a:r>
              <a:r>
                <a:rPr lang="en-US" sz="2200" baseline="30000"/>
                <a:t>8</a:t>
              </a:r>
              <a:endParaRPr lang="en-DE" sz="2200" baseline="30000"/>
            </a:p>
          </p:txBody>
        </p:sp>
      </p:grpSp>
    </p:spTree>
    <p:extLst>
      <p:ext uri="{BB962C8B-B14F-4D97-AF65-F5344CB8AC3E}">
        <p14:creationId xmlns:p14="http://schemas.microsoft.com/office/powerpoint/2010/main" val="40149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B1A8-D6BC-ECED-FD5A-6F6C42B4C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HITRAP: </a:t>
            </a:r>
            <a:r>
              <a:rPr lang="en-US" err="1"/>
              <a:t>ein</a:t>
            </a:r>
            <a:r>
              <a:rPr lang="en-US"/>
              <a:t> </a:t>
            </a:r>
            <a:r>
              <a:rPr lang="en-US" err="1"/>
              <a:t>Linearbeschleuniger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0B872-B93C-5364-7789-4802F90F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729" y="3538540"/>
            <a:ext cx="11600373" cy="2892482"/>
          </a:xfrm>
        </p:spPr>
        <p:txBody>
          <a:bodyPr>
            <a:normAutofit/>
          </a:bodyPr>
          <a:lstStyle/>
          <a:p>
            <a:r>
              <a:rPr lang="de-DE" dirty="0"/>
              <a:t>Abbremsung in zwei Stufen 4 </a:t>
            </a:r>
            <a:r>
              <a:rPr lang="de-DE" dirty="0">
                <a:sym typeface="Wingdings" pitchFamily="2" charset="2"/>
              </a:rPr>
              <a:t> 0.5  0.006 MeV/</a:t>
            </a:r>
            <a:r>
              <a:rPr lang="de-DE" dirty="0" err="1">
                <a:sym typeface="Wingdings" pitchFamily="2" charset="2"/>
              </a:rPr>
              <a:t>u</a:t>
            </a:r>
            <a:endParaRPr lang="de-DE" dirty="0"/>
          </a:p>
          <a:p>
            <a:pPr lvl="1"/>
            <a:r>
              <a:rPr lang="de-DE" dirty="0"/>
              <a:t>Die Eingangsenergie (ESR Ausstoß) ist extrem wichtig</a:t>
            </a:r>
          </a:p>
          <a:p>
            <a:pPr lvl="1"/>
            <a:r>
              <a:rPr lang="de-DE" dirty="0"/>
              <a:t>anders als in UNILAC: nicht-abgebremste Komponente bleibt im Strahl (und stört)</a:t>
            </a:r>
          </a:p>
          <a:p>
            <a:r>
              <a:rPr lang="de-DE" dirty="0"/>
              <a:t>Die RF Verstärker sind die alten Ersatznetzgeräte von UNILAC</a:t>
            </a:r>
          </a:p>
          <a:p>
            <a:pPr lvl="1"/>
            <a:r>
              <a:rPr lang="de-DE" dirty="0"/>
              <a:t>Steuerung wie bei UNILAC über </a:t>
            </a:r>
            <a:r>
              <a:rPr lang="de-DE" i="1" dirty="0"/>
              <a:t>HF Service</a:t>
            </a:r>
            <a:r>
              <a:rPr lang="de-DE" dirty="0"/>
              <a:t> App</a:t>
            </a:r>
          </a:p>
          <a:p>
            <a:r>
              <a:rPr lang="de-DE" dirty="0"/>
              <a:t>Der Innentank-Triplett von der IH hat aktuell einen Wasserleck</a:t>
            </a:r>
          </a:p>
          <a:p>
            <a:r>
              <a:rPr lang="de-DE" dirty="0"/>
              <a:t>Die Ionenfalle ist der Ort wo die Entwicklung mit einer lokalen Quelle aktuell läuft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09C89-793C-0F07-68B4-126EA30EA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85" y="1594973"/>
            <a:ext cx="6303645" cy="151754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29F6C2-9295-992D-0DE9-5A96C2684256}"/>
              </a:ext>
            </a:extLst>
          </p:cNvPr>
          <p:cNvGrpSpPr/>
          <p:nvPr/>
        </p:nvGrpSpPr>
        <p:grpSpPr>
          <a:xfrm>
            <a:off x="8131676" y="1589380"/>
            <a:ext cx="3154324" cy="1517544"/>
            <a:chOff x="6289964" y="1089891"/>
            <a:chExt cx="2373745" cy="114200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37FC0F2-5489-53D2-BB27-7A3272BC60F3}"/>
                </a:ext>
              </a:extLst>
            </p:cNvPr>
            <p:cNvGrpSpPr/>
            <p:nvPr/>
          </p:nvGrpSpPr>
          <p:grpSpPr>
            <a:xfrm>
              <a:off x="6512836" y="1188549"/>
              <a:ext cx="1983275" cy="1017652"/>
              <a:chOff x="3773494" y="3752949"/>
              <a:chExt cx="2519725" cy="129291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6B51149-B907-B75B-F6EF-3CA3A0A6EDAD}"/>
                  </a:ext>
                </a:extLst>
              </p:cNvPr>
              <p:cNvGrpSpPr/>
              <p:nvPr/>
            </p:nvGrpSpPr>
            <p:grpSpPr>
              <a:xfrm>
                <a:off x="3773494" y="3752949"/>
                <a:ext cx="2519725" cy="995968"/>
                <a:chOff x="6137302" y="1515624"/>
                <a:chExt cx="2508250" cy="1154112"/>
              </a:xfrm>
            </p:grpSpPr>
            <p:sp>
              <p:nvSpPr>
                <p:cNvPr id="12" name="Freeform 2">
                  <a:extLst>
                    <a:ext uri="{FF2B5EF4-FFF2-40B4-BE49-F238E27FC236}">
                      <a16:creationId xmlns:a16="http://schemas.microsoft.com/office/drawing/2014/main" id="{2D2276C7-14AE-2455-E952-36E5FDA193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7302" y="1515624"/>
                  <a:ext cx="2508250" cy="1154112"/>
                </a:xfrm>
                <a:custGeom>
                  <a:avLst/>
                  <a:gdLst/>
                  <a:ahLst/>
                  <a:cxnLst>
                    <a:cxn ang="0">
                      <a:pos x="0" y="4278"/>
                    </a:cxn>
                    <a:cxn ang="0">
                      <a:pos x="840" y="126"/>
                    </a:cxn>
                    <a:cxn ang="0">
                      <a:pos x="1620" y="4026"/>
                    </a:cxn>
                    <a:cxn ang="0">
                      <a:pos x="2737" y="3402"/>
                    </a:cxn>
                    <a:cxn ang="0">
                      <a:pos x="3828" y="4158"/>
                    </a:cxn>
                    <a:cxn ang="0">
                      <a:pos x="4861" y="3486"/>
                    </a:cxn>
                    <a:cxn ang="0">
                      <a:pos x="5977" y="4026"/>
                    </a:cxn>
                    <a:cxn ang="0">
                      <a:pos x="6708" y="30"/>
                    </a:cxn>
                    <a:cxn ang="0">
                      <a:pos x="7549" y="4206"/>
                    </a:cxn>
                  </a:cxnLst>
                  <a:rect l="0" t="0" r="r" b="b"/>
                  <a:pathLst>
                    <a:path w="7549" h="4602">
                      <a:moveTo>
                        <a:pt x="0" y="4278"/>
                      </a:moveTo>
                      <a:cubicBezTo>
                        <a:pt x="285" y="2223"/>
                        <a:pt x="570" y="168"/>
                        <a:pt x="840" y="126"/>
                      </a:cubicBezTo>
                      <a:cubicBezTo>
                        <a:pt x="1110" y="84"/>
                        <a:pt x="1304" y="3480"/>
                        <a:pt x="1620" y="4026"/>
                      </a:cubicBezTo>
                      <a:cubicBezTo>
                        <a:pt x="1936" y="4572"/>
                        <a:pt x="2369" y="3380"/>
                        <a:pt x="2737" y="3402"/>
                      </a:cubicBezTo>
                      <a:cubicBezTo>
                        <a:pt x="3105" y="3424"/>
                        <a:pt x="3474" y="4144"/>
                        <a:pt x="3828" y="4158"/>
                      </a:cubicBezTo>
                      <a:cubicBezTo>
                        <a:pt x="4182" y="4172"/>
                        <a:pt x="4503" y="3508"/>
                        <a:pt x="4861" y="3486"/>
                      </a:cubicBezTo>
                      <a:cubicBezTo>
                        <a:pt x="5219" y="3464"/>
                        <a:pt x="5669" y="4602"/>
                        <a:pt x="5977" y="4026"/>
                      </a:cubicBezTo>
                      <a:cubicBezTo>
                        <a:pt x="6285" y="3450"/>
                        <a:pt x="6446" y="0"/>
                        <a:pt x="6708" y="30"/>
                      </a:cubicBezTo>
                      <a:cubicBezTo>
                        <a:pt x="6970" y="60"/>
                        <a:pt x="7409" y="3510"/>
                        <a:pt x="7549" y="420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13" name="Oval 3">
                  <a:extLst>
                    <a:ext uri="{FF2B5EF4-FFF2-40B4-BE49-F238E27FC236}">
                      <a16:creationId xmlns:a16="http://schemas.microsoft.com/office/drawing/2014/main" id="{FCA6E0E6-2608-DB49-0B11-586E18F311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4702" y="2333136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14" name="Oval 4">
                  <a:extLst>
                    <a:ext uri="{FF2B5EF4-FFF2-40B4-BE49-F238E27FC236}">
                      <a16:creationId xmlns:a16="http://schemas.microsoft.com/office/drawing/2014/main" id="{192BAB14-C461-94EE-4988-A6937CF582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9152" y="2270695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15" name="Oval 5">
                  <a:extLst>
                    <a:ext uri="{FF2B5EF4-FFF2-40B4-BE49-F238E27FC236}">
                      <a16:creationId xmlns:a16="http://schemas.microsoft.com/office/drawing/2014/main" id="{CAEFCD70-4856-3339-FF9A-4B8E8266E8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6440" y="2271224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16" name="Oval 6">
                  <a:extLst>
                    <a:ext uri="{FF2B5EF4-FFF2-40B4-BE49-F238E27FC236}">
                      <a16:creationId xmlns:a16="http://schemas.microsoft.com/office/drawing/2014/main" id="{CCC2A6C0-5432-6E37-02F7-000C26AF45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85027" y="2409336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17" name="Oval 7">
                  <a:extLst>
                    <a:ext uri="{FF2B5EF4-FFF2-40B4-BE49-F238E27FC236}">
                      <a16:creationId xmlns:a16="http://schemas.microsoft.com/office/drawing/2014/main" id="{03BB99A6-8A41-0E06-8282-FA90822315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77102" y="2317261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18" name="Oval 8">
                  <a:extLst>
                    <a:ext uri="{FF2B5EF4-FFF2-40B4-BE49-F238E27FC236}">
                      <a16:creationId xmlns:a16="http://schemas.microsoft.com/office/drawing/2014/main" id="{B2631B6C-914E-6967-7E9D-9DF05CDBF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2627" y="2395049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19" name="Oval 9">
                  <a:extLst>
                    <a:ext uri="{FF2B5EF4-FFF2-40B4-BE49-F238E27FC236}">
                      <a16:creationId xmlns:a16="http://schemas.microsoft.com/office/drawing/2014/main" id="{674AFC9B-B5ED-1DAC-2023-1971ADACD9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17901" y="2503048"/>
                  <a:ext cx="72000" cy="720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D050"/>
                    </a:gs>
                    <a:gs pos="100000">
                      <a:srgbClr val="92D050">
                        <a:gamma/>
                        <a:shade val="6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prstShdw prst="shdw18" dist="17961" dir="13500000">
                    <a:srgbClr val="92D05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20" name="Oval 10">
                  <a:extLst>
                    <a:ext uri="{FF2B5EF4-FFF2-40B4-BE49-F238E27FC236}">
                      <a16:creationId xmlns:a16="http://schemas.microsoft.com/office/drawing/2014/main" id="{A5A32BE7-589B-8805-9F2E-D69DE909D9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49639" y="2503048"/>
                  <a:ext cx="72000" cy="720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D050"/>
                    </a:gs>
                    <a:gs pos="100000">
                      <a:srgbClr val="92D050">
                        <a:gamma/>
                        <a:shade val="6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prstShdw prst="shdw18" dist="17961" dir="13500000">
                    <a:srgbClr val="92D05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21" name="Oval 11">
                  <a:extLst>
                    <a:ext uri="{FF2B5EF4-FFF2-40B4-BE49-F238E27FC236}">
                      <a16:creationId xmlns:a16="http://schemas.microsoft.com/office/drawing/2014/main" id="{2F683C62-D6A4-8D79-3C0D-CC1FFA3CAE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19476" y="2499311"/>
                  <a:ext cx="72000" cy="720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D050"/>
                    </a:gs>
                    <a:gs pos="100000">
                      <a:srgbClr val="92D050">
                        <a:gamma/>
                        <a:shade val="6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prstShdw prst="shdw18" dist="17961" dir="13500000">
                    <a:srgbClr val="92D05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22" name="Oval 12">
                  <a:extLst>
                    <a:ext uri="{FF2B5EF4-FFF2-40B4-BE49-F238E27FC236}">
                      <a16:creationId xmlns:a16="http://schemas.microsoft.com/office/drawing/2014/main" id="{45EFFD7A-256C-0F5E-2115-8C7F76C90E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11539" y="2571311"/>
                  <a:ext cx="72000" cy="720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D050"/>
                    </a:gs>
                    <a:gs pos="100000">
                      <a:srgbClr val="92D050">
                        <a:gamma/>
                        <a:shade val="6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prstShdw prst="shdw18" dist="17961" dir="13500000">
                    <a:srgbClr val="92D05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23" name="Oval 13">
                  <a:extLst>
                    <a:ext uri="{FF2B5EF4-FFF2-40B4-BE49-F238E27FC236}">
                      <a16:creationId xmlns:a16="http://schemas.microsoft.com/office/drawing/2014/main" id="{8AA3E402-6422-45DE-B906-19D0819014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19476" y="2441136"/>
                  <a:ext cx="72000" cy="720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D050"/>
                    </a:gs>
                    <a:gs pos="100000">
                      <a:srgbClr val="92D050">
                        <a:gamma/>
                        <a:shade val="6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prstShdw prst="shdw18" dist="17961" dir="13500000">
                    <a:srgbClr val="92D05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24" name="Oval 14">
                  <a:extLst>
                    <a:ext uri="{FF2B5EF4-FFF2-40B4-BE49-F238E27FC236}">
                      <a16:creationId xmlns:a16="http://schemas.microsoft.com/office/drawing/2014/main" id="{39E57C87-6E4A-26FD-E8CF-0E65666D8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17902" y="2563373"/>
                  <a:ext cx="72000" cy="720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D050"/>
                    </a:gs>
                    <a:gs pos="100000">
                      <a:srgbClr val="92D050">
                        <a:gamma/>
                        <a:shade val="6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prstShdw prst="shdw18" dist="17961" dir="13500000">
                    <a:srgbClr val="92D05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25" name="Oval 15">
                  <a:extLst>
                    <a:ext uri="{FF2B5EF4-FFF2-40B4-BE49-F238E27FC236}">
                      <a16:creationId xmlns:a16="http://schemas.microsoft.com/office/drawing/2014/main" id="{B175FD83-D991-3D6E-C23C-1A2FF0D766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87739" y="2449073"/>
                  <a:ext cx="72000" cy="720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D050"/>
                    </a:gs>
                    <a:gs pos="100000">
                      <a:srgbClr val="92D050">
                        <a:gamma/>
                        <a:shade val="6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prstShdw prst="shdw18" dist="17961" dir="13500000">
                    <a:srgbClr val="92D05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26" name="Oval 16">
                  <a:extLst>
                    <a:ext uri="{FF2B5EF4-FFF2-40B4-BE49-F238E27FC236}">
                      <a16:creationId xmlns:a16="http://schemas.microsoft.com/office/drawing/2014/main" id="{65142A22-3AEF-A418-8F49-0A2AFF0FDF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8052" y="2503049"/>
                  <a:ext cx="72000" cy="720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D050"/>
                    </a:gs>
                    <a:gs pos="100000">
                      <a:srgbClr val="92D050">
                        <a:gamma/>
                        <a:shade val="6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prstShdw prst="shdw18" dist="17961" dir="13500000">
                    <a:srgbClr val="92D05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27" name="Oval 17">
                  <a:extLst>
                    <a:ext uri="{FF2B5EF4-FFF2-40B4-BE49-F238E27FC236}">
                      <a16:creationId xmlns:a16="http://schemas.microsoft.com/office/drawing/2014/main" id="{633AC6A5-6BC8-C6A7-1822-D09E0AEB0D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89790" y="2503049"/>
                  <a:ext cx="72000" cy="720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D050"/>
                    </a:gs>
                    <a:gs pos="100000">
                      <a:srgbClr val="92D050">
                        <a:gamma/>
                        <a:shade val="6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prstShdw prst="shdw18" dist="17961" dir="13500000">
                    <a:srgbClr val="92D05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28" name="Oval 18">
                  <a:extLst>
                    <a:ext uri="{FF2B5EF4-FFF2-40B4-BE49-F238E27FC236}">
                      <a16:creationId xmlns:a16="http://schemas.microsoft.com/office/drawing/2014/main" id="{52AB387D-F983-8C88-9424-274ED643DB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99302" y="2509399"/>
                  <a:ext cx="72000" cy="720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D050"/>
                    </a:gs>
                    <a:gs pos="100000">
                      <a:srgbClr val="92D050">
                        <a:gamma/>
                        <a:shade val="6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prstShdw prst="shdw18" dist="17961" dir="13500000">
                    <a:srgbClr val="92D05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29" name="Oval 19">
                  <a:extLst>
                    <a:ext uri="{FF2B5EF4-FFF2-40B4-BE49-F238E27FC236}">
                      <a16:creationId xmlns:a16="http://schemas.microsoft.com/office/drawing/2014/main" id="{BC255632-296A-FBC5-DA50-5754D61BB9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51690" y="2571311"/>
                  <a:ext cx="72000" cy="720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D050"/>
                    </a:gs>
                    <a:gs pos="100000">
                      <a:srgbClr val="92D050">
                        <a:gamma/>
                        <a:shade val="6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prstShdw prst="shdw18" dist="17961" dir="13500000">
                    <a:srgbClr val="92D05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30" name="Oval 20">
                  <a:extLst>
                    <a:ext uri="{FF2B5EF4-FFF2-40B4-BE49-F238E27FC236}">
                      <a16:creationId xmlns:a16="http://schemas.microsoft.com/office/drawing/2014/main" id="{88097441-36C2-D18B-4561-191121D776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59627" y="2441136"/>
                  <a:ext cx="72000" cy="720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D050"/>
                    </a:gs>
                    <a:gs pos="100000">
                      <a:srgbClr val="92D050">
                        <a:gamma/>
                        <a:shade val="6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prstShdw prst="shdw18" dist="17961" dir="13500000">
                    <a:srgbClr val="92D05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31" name="Oval 21">
                  <a:extLst>
                    <a:ext uri="{FF2B5EF4-FFF2-40B4-BE49-F238E27FC236}">
                      <a16:creationId xmlns:a16="http://schemas.microsoft.com/office/drawing/2014/main" id="{F5A2AC95-B9C0-E153-3D1B-694CDD6468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8053" y="2563374"/>
                  <a:ext cx="72000" cy="720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D050"/>
                    </a:gs>
                    <a:gs pos="100000">
                      <a:srgbClr val="92D050">
                        <a:gamma/>
                        <a:shade val="6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prstShdw prst="shdw18" dist="17961" dir="13500000">
                    <a:srgbClr val="92D05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  <p:sp>
              <p:nvSpPr>
                <p:cNvPr id="32" name="Oval 22">
                  <a:extLst>
                    <a:ext uri="{FF2B5EF4-FFF2-40B4-BE49-F238E27FC236}">
                      <a16:creationId xmlns:a16="http://schemas.microsoft.com/office/drawing/2014/main" id="{2D78FF41-34DD-2D07-B8C1-D72B3BF2FB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7890" y="2449074"/>
                  <a:ext cx="72000" cy="720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D050"/>
                    </a:gs>
                    <a:gs pos="100000">
                      <a:srgbClr val="92D050">
                        <a:gamma/>
                        <a:shade val="6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prstShdw prst="shdw18" dist="17961" dir="13500000">
                    <a:srgbClr val="92D050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13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092877-B727-1066-3887-8FEF315F59D5}"/>
                  </a:ext>
                </a:extLst>
              </p:cNvPr>
              <p:cNvSpPr txBox="1"/>
              <p:nvPr/>
            </p:nvSpPr>
            <p:spPr>
              <a:xfrm>
                <a:off x="4192666" y="4623498"/>
                <a:ext cx="398942" cy="422365"/>
              </a:xfrm>
              <a:prstGeom prst="rect">
                <a:avLst/>
              </a:prstGeom>
            </p:spPr>
            <p:txBody>
              <a:bodyPr vert="horz" wrap="square" lIns="68580" tIns="34290" rIns="68580" bIns="34290" rtlCol="0" anchor="t">
                <a:spAutoFit/>
              </a:bodyPr>
              <a:lstStyle/>
              <a:p>
                <a:pPr algn="l"/>
                <a:r>
                  <a:rPr lang="en-US" sz="1650"/>
                  <a:t>e</a:t>
                </a:r>
                <a:r>
                  <a:rPr lang="en-US" sz="1650" baseline="30000"/>
                  <a:t>-</a:t>
                </a:r>
                <a:endParaRPr lang="de-DE" sz="1650" baseline="300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F95F4F-8495-01BA-BEBD-0D3564BE7D0A}"/>
                  </a:ext>
                </a:extLst>
              </p:cNvPr>
              <p:cNvSpPr txBox="1"/>
              <p:nvPr/>
            </p:nvSpPr>
            <p:spPr>
              <a:xfrm>
                <a:off x="5551327" y="4610550"/>
                <a:ext cx="460080" cy="422363"/>
              </a:xfrm>
              <a:prstGeom prst="rect">
                <a:avLst/>
              </a:prstGeom>
            </p:spPr>
            <p:txBody>
              <a:bodyPr vert="horz" wrap="square" lIns="68580" tIns="34290" rIns="68580" bIns="34290" rtlCol="0" anchor="t">
                <a:spAutoFit/>
              </a:bodyPr>
              <a:lstStyle/>
              <a:p>
                <a:pPr algn="l"/>
                <a:r>
                  <a:rPr lang="en-US" sz="1650"/>
                  <a:t>e</a:t>
                </a:r>
                <a:r>
                  <a:rPr lang="en-US" sz="1650" baseline="30000"/>
                  <a:t>-</a:t>
                </a:r>
                <a:endParaRPr lang="de-DE" sz="1650" baseline="300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9C6B89-D885-6BD9-0F93-22B107321D26}"/>
                  </a:ext>
                </a:extLst>
              </p:cNvPr>
              <p:cNvSpPr txBox="1"/>
              <p:nvPr/>
            </p:nvSpPr>
            <p:spPr>
              <a:xfrm>
                <a:off x="4756822" y="3973022"/>
                <a:ext cx="711905" cy="410577"/>
              </a:xfrm>
              <a:prstGeom prst="rect">
                <a:avLst/>
              </a:prstGeom>
            </p:spPr>
            <p:txBody>
              <a:bodyPr vert="horz" wrap="square" lIns="68580" tIns="34290" rIns="68580" bIns="34290" rtlCol="0" anchor="t">
                <a:spAutoFit/>
              </a:bodyPr>
              <a:lstStyle/>
              <a:p>
                <a:pPr algn="l"/>
                <a:r>
                  <a:rPr lang="en-US" sz="1650"/>
                  <a:t>HCI</a:t>
                </a:r>
                <a:endParaRPr lang="de-DE" sz="1650" baseline="30000"/>
              </a:p>
            </p:txBody>
          </p:sp>
        </p:grpSp>
        <p:sp>
          <p:nvSpPr>
            <p:cNvPr id="7" name="Rectangle: Rounded Corners 39">
              <a:extLst>
                <a:ext uri="{FF2B5EF4-FFF2-40B4-BE49-F238E27FC236}">
                  <a16:creationId xmlns:a16="http://schemas.microsoft.com/office/drawing/2014/main" id="{7027FA5B-E511-8D90-8EE1-7014FCA36C47}"/>
                </a:ext>
              </a:extLst>
            </p:cNvPr>
            <p:cNvSpPr/>
            <p:nvPr/>
          </p:nvSpPr>
          <p:spPr>
            <a:xfrm>
              <a:off x="6289964" y="1089891"/>
              <a:ext cx="2373745" cy="1142008"/>
            </a:xfrm>
            <a:prstGeom prst="roundRect">
              <a:avLst/>
            </a:prstGeom>
            <a:noFill/>
            <a:ln w="50800">
              <a:solidFill>
                <a:srgbClr val="D06C2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F19750C0-8C15-F49C-BB3E-036273901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161" y="1601653"/>
            <a:ext cx="507046" cy="410016"/>
          </a:xfrm>
          <a:prstGeom prst="rect">
            <a:avLst/>
          </a:prstGeom>
        </p:spPr>
      </p:pic>
      <p:pic>
        <p:nvPicPr>
          <p:cNvPr id="34" name="Grafik 35">
            <a:extLst>
              <a:ext uri="{FF2B5EF4-FFF2-40B4-BE49-F238E27FC236}">
                <a16:creationId xmlns:a16="http://schemas.microsoft.com/office/drawing/2014/main" id="{CBA0DC4C-14BE-41D0-9F2B-D6B4D0440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9167" y="2137127"/>
            <a:ext cx="507046" cy="419080"/>
          </a:xfrm>
          <a:prstGeom prst="rect">
            <a:avLst/>
          </a:prstGeom>
        </p:spPr>
      </p:pic>
      <p:pic>
        <p:nvPicPr>
          <p:cNvPr id="35" name="Grafik 38">
            <a:extLst>
              <a:ext uri="{FF2B5EF4-FFF2-40B4-BE49-F238E27FC236}">
                <a16:creationId xmlns:a16="http://schemas.microsoft.com/office/drawing/2014/main" id="{ED13DB79-6A25-3329-BB93-4163F843C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9167" y="2703729"/>
            <a:ext cx="507046" cy="414369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BF99CFC-DA40-0BD0-9438-99F2F278E574}"/>
              </a:ext>
            </a:extLst>
          </p:cNvPr>
          <p:cNvCxnSpPr>
            <a:cxnSpLocks/>
          </p:cNvCxnSpPr>
          <p:nvPr/>
        </p:nvCxnSpPr>
        <p:spPr>
          <a:xfrm>
            <a:off x="245729" y="2361212"/>
            <a:ext cx="67505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36420F9-0E78-C1D7-68BE-BB7DFB1ADF94}"/>
              </a:ext>
            </a:extLst>
          </p:cNvPr>
          <p:cNvCxnSpPr>
            <a:cxnSpLocks/>
          </p:cNvCxnSpPr>
          <p:nvPr/>
        </p:nvCxnSpPr>
        <p:spPr>
          <a:xfrm>
            <a:off x="7337768" y="2371140"/>
            <a:ext cx="67505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BA53E82-0710-67DA-BDF1-53307DBBE39D}"/>
              </a:ext>
            </a:extLst>
          </p:cNvPr>
          <p:cNvSpPr txBox="1"/>
          <p:nvPr/>
        </p:nvSpPr>
        <p:spPr>
          <a:xfrm>
            <a:off x="102792" y="1563081"/>
            <a:ext cx="922773" cy="122695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DE" b="1">
                <a:solidFill>
                  <a:srgbClr val="D06C2E"/>
                </a:solidFill>
              </a:rPr>
              <a:t>4.02</a:t>
            </a:r>
          </a:p>
          <a:p>
            <a:pPr algn="l"/>
            <a:r>
              <a:rPr lang="en-DE" b="1">
                <a:solidFill>
                  <a:srgbClr val="D06C2E"/>
                </a:solidFill>
              </a:rPr>
              <a:t>MeV/u</a:t>
            </a:r>
            <a:endParaRPr lang="en-US" b="1">
              <a:solidFill>
                <a:srgbClr val="D06C2E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A95B31-DD11-EC69-FE61-AFAEE8A141EE}"/>
              </a:ext>
            </a:extLst>
          </p:cNvPr>
          <p:cNvSpPr txBox="1"/>
          <p:nvPr/>
        </p:nvSpPr>
        <p:spPr>
          <a:xfrm>
            <a:off x="7206427" y="1127267"/>
            <a:ext cx="922773" cy="15950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DE" b="1">
                <a:solidFill>
                  <a:srgbClr val="D06C2E"/>
                </a:solidFill>
              </a:rPr>
              <a:t>0.006</a:t>
            </a:r>
          </a:p>
          <a:p>
            <a:pPr algn="l"/>
            <a:r>
              <a:rPr lang="en-DE" b="1">
                <a:solidFill>
                  <a:srgbClr val="D06C2E"/>
                </a:solidFill>
              </a:rPr>
              <a:t>MeV/u</a:t>
            </a:r>
            <a:endParaRPr lang="en-US" b="1">
              <a:solidFill>
                <a:srgbClr val="D06C2E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698A5B-AB60-7344-7A5F-B5EFFA806319}"/>
              </a:ext>
            </a:extLst>
          </p:cNvPr>
          <p:cNvSpPr txBox="1"/>
          <p:nvPr/>
        </p:nvSpPr>
        <p:spPr>
          <a:xfrm>
            <a:off x="1036231" y="1376463"/>
            <a:ext cx="570990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/>
              <a:t>BB1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316875-AEAF-89E2-93FE-7971DCF2100F}"/>
              </a:ext>
            </a:extLst>
          </p:cNvPr>
          <p:cNvSpPr txBox="1"/>
          <p:nvPr/>
        </p:nvSpPr>
        <p:spPr>
          <a:xfrm>
            <a:off x="1684477" y="1370838"/>
            <a:ext cx="570990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/>
              <a:t>BB2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82A1A8-52A6-A773-76A0-2A2D334092A7}"/>
              </a:ext>
            </a:extLst>
          </p:cNvPr>
          <p:cNvSpPr txBox="1"/>
          <p:nvPr/>
        </p:nvSpPr>
        <p:spPr>
          <a:xfrm>
            <a:off x="4622581" y="1393804"/>
            <a:ext cx="570990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/>
              <a:t>BB3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31809A-8B35-5AE6-E242-3F9B6D33F653}"/>
              </a:ext>
            </a:extLst>
          </p:cNvPr>
          <p:cNvSpPr txBox="1"/>
          <p:nvPr/>
        </p:nvSpPr>
        <p:spPr>
          <a:xfrm>
            <a:off x="4286445" y="1113574"/>
            <a:ext cx="1327543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b="1">
                <a:solidFill>
                  <a:srgbClr val="D06C2E"/>
                </a:solidFill>
              </a:rPr>
              <a:t>0.5 </a:t>
            </a:r>
            <a:r>
              <a:rPr lang="en-DE" b="1">
                <a:solidFill>
                  <a:srgbClr val="D06C2E"/>
                </a:solidFill>
              </a:rPr>
              <a:t>MeV/u</a:t>
            </a:r>
            <a:endParaRPr lang="en-US" b="1">
              <a:solidFill>
                <a:srgbClr val="D06C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4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0B7F4-8ECE-2C3F-A7F6-C700AFE7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Sektion</a:t>
            </a:r>
            <a:r>
              <a:rPr lang="en-US"/>
              <a:t> 1: ESR bis BB1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288B3-72C9-2E55-588B-8970625E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90" y="1450685"/>
            <a:ext cx="6512297" cy="4903585"/>
          </a:xfrm>
        </p:spPr>
        <p:txBody>
          <a:bodyPr/>
          <a:lstStyle/>
          <a:p>
            <a:r>
              <a:rPr lang="de-DE" noProof="0"/>
              <a:t>reiner Strahltransport</a:t>
            </a:r>
          </a:p>
          <a:p>
            <a:r>
              <a:rPr lang="de-DE"/>
              <a:t>GTR1MU0 und MU1 sind im Interlock </a:t>
            </a:r>
          </a:p>
          <a:p>
            <a:pPr lvl="1"/>
            <a:r>
              <a:rPr lang="de-DE" noProof="0"/>
              <a:t>Muss oft nachoptimiert werden nach Öffnung</a:t>
            </a:r>
          </a:p>
          <a:p>
            <a:r>
              <a:rPr lang="de-DE" noProof="0"/>
              <a:t>CUPID und FC für die Einstellung</a:t>
            </a:r>
          </a:p>
          <a:p>
            <a:r>
              <a:rPr lang="de-DE" noProof="0"/>
              <a:t>GTR2DP2R ist eng und als FC ausgelesen</a:t>
            </a:r>
          </a:p>
          <a:p>
            <a:pPr lvl="1"/>
            <a:r>
              <a:rPr lang="de-DE"/>
              <a:t>idealerweise kein „Signal“ gemessen</a:t>
            </a:r>
          </a:p>
          <a:p>
            <a:r>
              <a:rPr lang="de-DE" noProof="0"/>
              <a:t>Einfach alle Schirme nach Erfahrungswerten zentrieren (</a:t>
            </a:r>
            <a:r>
              <a:rPr lang="de-DE" noProof="0" err="1"/>
              <a:t>Olog</a:t>
            </a:r>
            <a:r>
              <a:rPr lang="de-DE" noProof="0"/>
              <a:t> </a:t>
            </a:r>
            <a:r>
              <a:rPr lang="en-US" b="0" i="0">
                <a:solidFill>
                  <a:srgbClr val="0A0A0A"/>
                </a:solidFill>
                <a:effectLst/>
                <a:latin typeface="Helvetica Neue" panose="02000503000000020004" pitchFamily="2" charset="0"/>
              </a:rPr>
              <a:t>ID 782954</a:t>
            </a:r>
            <a:r>
              <a:rPr lang="de-DE" noProof="0"/>
              <a:t>) und dokumentieren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82AD3-E0BB-2D13-E498-1DBD068A0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887" y="1868681"/>
            <a:ext cx="5134268" cy="406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6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D2A43-CAF6-B285-67EB-01348622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Einstellung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F2DE09-39CF-BD8F-93F0-06EF88220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076" y="1450975"/>
            <a:ext cx="8873961" cy="49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6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97AD0-4788-15E4-41C4-2BC45221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Einstellung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6C3C96-789F-C24E-22AA-4BC40B8A8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076" y="1450975"/>
            <a:ext cx="8873961" cy="49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7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127F-E3F3-F07E-E69E-27F8A857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Sektion</a:t>
            </a:r>
            <a:r>
              <a:rPr lang="en-US"/>
              <a:t> 2: BB1 bis IH </a:t>
            </a:r>
            <a:r>
              <a:rPr lang="en-US" err="1"/>
              <a:t>Struktur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3355-DEE3-9065-2AD2-FB17E1713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20" y="4512409"/>
            <a:ext cx="10949112" cy="1841861"/>
          </a:xfrm>
        </p:spPr>
        <p:txBody>
          <a:bodyPr/>
          <a:lstStyle/>
          <a:p>
            <a:r>
              <a:rPr lang="de-DE" noProof="0"/>
              <a:t>HF-Strukturen: App Launcher / HF </a:t>
            </a:r>
            <a:r>
              <a:rPr lang="de-DE"/>
              <a:t>S</a:t>
            </a:r>
            <a:r>
              <a:rPr lang="de-DE" noProof="0" err="1"/>
              <a:t>ervice</a:t>
            </a:r>
            <a:r>
              <a:rPr lang="de-DE" noProof="0"/>
              <a:t> / HITRAP</a:t>
            </a:r>
          </a:p>
          <a:p>
            <a:r>
              <a:rPr lang="de-DE" noProof="0"/>
              <a:t>aufpassen: IH erzeugt Rauschen am GTR2DF4 – in Pause versetzen</a:t>
            </a:r>
          </a:p>
          <a:p>
            <a:r>
              <a:rPr lang="de-DE" noProof="0"/>
              <a:t>Den Strahl idealerweise verlustfrei durch IH in Pause führen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C588A-92AB-711C-AE70-9CBDEAD69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467" y="1058895"/>
            <a:ext cx="7924799" cy="342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6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3B11D8-E94C-FE46-902B-1FA641A0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22" y="271338"/>
            <a:ext cx="7446047" cy="787557"/>
          </a:xfrm>
        </p:spPr>
        <p:txBody>
          <a:bodyPr/>
          <a:lstStyle/>
          <a:p>
            <a:r>
              <a:rPr lang="en-US"/>
              <a:t>Double Drift </a:t>
            </a:r>
            <a:r>
              <a:rPr lang="en-US" err="1"/>
              <a:t>Buncher</a:t>
            </a:r>
            <a:endParaRPr lang="de-D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695B30-5CA9-F166-1246-6DD748A2F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4" y="1276509"/>
            <a:ext cx="6390357" cy="2391977"/>
          </a:xfrm>
        </p:spPr>
        <p:txBody>
          <a:bodyPr/>
          <a:lstStyle/>
          <a:p>
            <a:r>
              <a:rPr lang="de-DE" noProof="0">
                <a:latin typeface="Calibri" panose="020F0502020204030204" pitchFamily="34" charset="0"/>
                <a:cs typeface="Calibri" panose="020F0502020204030204" pitchFamily="34" charset="0"/>
              </a:rPr>
              <a:t>Phasensonden möglich nur mit dem BB1</a:t>
            </a:r>
          </a:p>
          <a:p>
            <a:r>
              <a:rPr lang="de-DE" b="1" noProof="0">
                <a:latin typeface="Calibri" panose="020F0502020204030204" pitchFamily="34" charset="0"/>
                <a:cs typeface="Calibri" panose="020F0502020204030204" pitchFamily="34" charset="0"/>
              </a:rPr>
              <a:t>4.024(±5) (!!!) MeV/</a:t>
            </a:r>
            <a:r>
              <a:rPr lang="de-DE" b="1" noProof="0" err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de-DE" noProof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i="1" noProof="0">
                <a:latin typeface="Calibri" panose="020F0502020204030204" pitchFamily="34" charset="0"/>
                <a:cs typeface="Calibri" panose="020F0502020204030204" pitchFamily="34" charset="0"/>
              </a:rPr>
              <a:t>HITRAP Energiemessung</a:t>
            </a:r>
            <a:endParaRPr lang="de-DE" noProof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noProof="0">
                <a:latin typeface="Calibri" panose="020F0502020204030204" pitchFamily="34" charset="0"/>
                <a:cs typeface="Calibri" panose="020F0502020204030204" pitchFamily="34" charset="0"/>
              </a:rPr>
              <a:t>Falsche Energie = keine Abbremsung!</a:t>
            </a:r>
          </a:p>
          <a:p>
            <a:pPr marL="0" indent="0">
              <a:buNone/>
            </a:pPr>
            <a:r>
              <a:rPr lang="de-DE" noProof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de-DE" noProof="0">
                <a:latin typeface="Calibri" panose="020F0502020204030204" pitchFamily="34" charset="0"/>
                <a:cs typeface="Calibri" panose="020F0502020204030204" pitchFamily="34" charset="0"/>
              </a:rPr>
              <a:t>der ESR muss die Energie anpassen!</a:t>
            </a:r>
          </a:p>
          <a:p>
            <a:r>
              <a:rPr lang="de-DE" noProof="0">
                <a:latin typeface="Calibri" panose="020F0502020204030204" pitchFamily="34" charset="0"/>
                <a:cs typeface="Calibri" panose="020F0502020204030204" pitchFamily="34" charset="0"/>
              </a:rPr>
              <a:t>der Transport bis IH kann jedoch erfolgen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F632AB-3807-6B83-B43D-A8C040767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143" y="6053466"/>
            <a:ext cx="5828226" cy="514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102D85-7639-7362-E9B6-C5CFFC4C7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050" y="1225202"/>
            <a:ext cx="4288528" cy="18777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0912AE-54D0-664F-671F-2C8C02028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698" y="3058182"/>
            <a:ext cx="5101958" cy="29253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92891F-7894-0AA5-A5BC-24BB14840BE3}"/>
              </a:ext>
            </a:extLst>
          </p:cNvPr>
          <p:cNvSpPr/>
          <p:nvPr/>
        </p:nvSpPr>
        <p:spPr>
          <a:xfrm>
            <a:off x="9774265" y="1302798"/>
            <a:ext cx="140225" cy="1421402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C1763A-2AF7-4433-B299-CD8D578A557C}"/>
              </a:ext>
            </a:extLst>
          </p:cNvPr>
          <p:cNvCxnSpPr>
            <a:cxnSpLocks/>
          </p:cNvCxnSpPr>
          <p:nvPr/>
        </p:nvCxnSpPr>
        <p:spPr>
          <a:xfrm flipH="1">
            <a:off x="7815943" y="2735086"/>
            <a:ext cx="1969208" cy="421258"/>
          </a:xfrm>
          <a:prstGeom prst="line">
            <a:avLst/>
          </a:prstGeom>
          <a:ln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01D5E9-1908-3CF3-B446-D1072446825E}"/>
              </a:ext>
            </a:extLst>
          </p:cNvPr>
          <p:cNvCxnSpPr/>
          <p:nvPr/>
        </p:nvCxnSpPr>
        <p:spPr>
          <a:xfrm>
            <a:off x="9844378" y="2724200"/>
            <a:ext cx="2289437" cy="421258"/>
          </a:xfrm>
          <a:prstGeom prst="line">
            <a:avLst/>
          </a:prstGeom>
          <a:ln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B47F787-2D6F-4E9A-583C-7E8E2FC0C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55" y="3429000"/>
            <a:ext cx="6113262" cy="33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D5E9-0425-22A4-B9AF-6FF3DFF1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IH </a:t>
            </a:r>
            <a:r>
              <a:rPr lang="en-US" err="1"/>
              <a:t>Einstellen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BF0A5-D27A-F562-8AFC-6B43A7AF1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51" y="1341828"/>
            <a:ext cx="6136867" cy="4903585"/>
          </a:xfrm>
        </p:spPr>
        <p:txBody>
          <a:bodyPr/>
          <a:lstStyle/>
          <a:p>
            <a:r>
              <a:rPr lang="de-DE" noProof="0" dirty="0">
                <a:latin typeface="Calibri" panose="020F0502020204030204" pitchFamily="34" charset="0"/>
                <a:cs typeface="Calibri" panose="020F0502020204030204" pitchFamily="34" charset="0"/>
              </a:rPr>
              <a:t>BB1, BB2 und IH sind aktiv!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BB2 bisher nur mit kleinen Amplituden verwendet</a:t>
            </a:r>
            <a:endParaRPr lang="de-DE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noProof="0" dirty="0">
                <a:latin typeface="Calibri" panose="020F0502020204030204" pitchFamily="34" charset="0"/>
                <a:cs typeface="Calibri" panose="020F0502020204030204" pitchFamily="34" charset="0"/>
              </a:rPr>
              <a:t>Die Leistung und die Phase sind sehr empfindlich</a:t>
            </a:r>
          </a:p>
          <a:p>
            <a:pPr lvl="1"/>
            <a:r>
              <a:rPr lang="de-DE" noProof="0" dirty="0">
                <a:latin typeface="Calibri" panose="020F0502020204030204" pitchFamily="34" charset="0"/>
                <a:cs typeface="Calibri" panose="020F0502020204030204" pitchFamily="34" charset="0"/>
              </a:rPr>
              <a:t>Erwartungswerte sind bekannt aber nicht im Modell gerechnet!</a:t>
            </a:r>
          </a:p>
          <a:p>
            <a:r>
              <a:rPr lang="de-DE" noProof="0" dirty="0">
                <a:latin typeface="Calibri" panose="020F0502020204030204" pitchFamily="34" charset="0"/>
                <a:cs typeface="Calibri" panose="020F0502020204030204" pitchFamily="34" charset="0"/>
              </a:rPr>
              <a:t>Nach der IH sind alle Schirme MCPs und benötigen Spannung!</a:t>
            </a:r>
          </a:p>
          <a:p>
            <a:pPr lvl="1"/>
            <a:r>
              <a:rPr lang="de-DE" noProof="0" dirty="0">
                <a:latin typeface="Calibri" panose="020F0502020204030204" pitchFamily="34" charset="0"/>
                <a:cs typeface="Calibri" panose="020F0502020204030204" pitchFamily="34" charset="0"/>
              </a:rPr>
              <a:t>MCP-Spannung wird über </a:t>
            </a:r>
            <a:r>
              <a:rPr lang="de-DE" i="1" noProof="0" dirty="0">
                <a:latin typeface="Calibri" panose="020F0502020204030204" pitchFamily="34" charset="0"/>
                <a:cs typeface="Calibri" panose="020F0502020204030204" pitchFamily="34" charset="0"/>
              </a:rPr>
              <a:t>HV-Control</a:t>
            </a:r>
            <a:r>
              <a:rPr lang="de-DE" noProof="0" dirty="0">
                <a:latin typeface="Calibri" panose="020F0502020204030204" pitchFamily="34" charset="0"/>
                <a:cs typeface="Calibri" panose="020F0502020204030204" pitchFamily="34" charset="0"/>
              </a:rPr>
              <a:t> gesetzt</a:t>
            </a:r>
          </a:p>
          <a:p>
            <a:endParaRPr lang="de-DE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9DDE42-ADE0-19F9-BAC1-988D506778D3}"/>
              </a:ext>
            </a:extLst>
          </p:cNvPr>
          <p:cNvGrpSpPr/>
          <p:nvPr/>
        </p:nvGrpSpPr>
        <p:grpSpPr>
          <a:xfrm>
            <a:off x="5910942" y="2838265"/>
            <a:ext cx="6096000" cy="1584960"/>
            <a:chOff x="6096000" y="1415384"/>
            <a:chExt cx="6096000" cy="15849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8334FC-532A-5C05-DF0F-7FA1AF6B5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1415384"/>
              <a:ext cx="5943600" cy="158496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649FD2-03EE-73E7-C41C-DC10C8E5B81E}"/>
                </a:ext>
              </a:extLst>
            </p:cNvPr>
            <p:cNvSpPr/>
            <p:nvPr/>
          </p:nvSpPr>
          <p:spPr>
            <a:xfrm>
              <a:off x="6096000" y="2477830"/>
              <a:ext cx="3494315" cy="52251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0A7C8CC-44A2-153E-1045-1061FE5149B5}"/>
                </a:ext>
              </a:extLst>
            </p:cNvPr>
            <p:cNvSpPr/>
            <p:nvPr/>
          </p:nvSpPr>
          <p:spPr>
            <a:xfrm>
              <a:off x="10118718" y="1888074"/>
              <a:ext cx="1558978" cy="32978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1534DE-0B9F-9168-FF35-CCF4970D1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058" y="4837049"/>
            <a:ext cx="7508656" cy="1749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DC902D-B125-5D77-8767-D5FF1FD8DF1F}"/>
              </a:ext>
            </a:extLst>
          </p:cNvPr>
          <p:cNvSpPr txBox="1"/>
          <p:nvPr/>
        </p:nvSpPr>
        <p:spPr>
          <a:xfrm>
            <a:off x="6776357" y="1284518"/>
            <a:ext cx="43651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de-DE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Erwartungswerte</a:t>
            </a:r>
            <a:r>
              <a:rPr lang="de-DE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kern="100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</a:t>
            </a:r>
            <a:r>
              <a:rPr lang="de-DE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</a:t>
            </a:r>
            <a:r>
              <a:rPr lang="de-DE" sz="1800" kern="100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79+</a:t>
            </a:r>
            <a:r>
              <a:rPr lang="de-DE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(März 2024):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de-DE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GTR2BB1: 8.70 V, Phase 0° 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de-DE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GTR2BB2: aus (wurde bisher nicht benutzt)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de-DE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GTR3BI1: 7.65 V, Phase 60°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507478-2762-5A98-9F32-DE3E81F83AE9}"/>
              </a:ext>
            </a:extLst>
          </p:cNvPr>
          <p:cNvSpPr txBox="1"/>
          <p:nvPr/>
        </p:nvSpPr>
        <p:spPr>
          <a:xfrm>
            <a:off x="6651172" y="4591977"/>
            <a:ext cx="106035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GTR3DF5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5BDE3B-CFDB-A9CE-FCEF-8615F8AA9FB1}"/>
              </a:ext>
            </a:extLst>
          </p:cNvPr>
          <p:cNvSpPr txBox="1"/>
          <p:nvPr/>
        </p:nvSpPr>
        <p:spPr>
          <a:xfrm>
            <a:off x="956518" y="5386333"/>
            <a:ext cx="3563540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GTR3DC5</a:t>
            </a:r>
          </a:p>
          <a:p>
            <a:pPr algn="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Der “FC”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eigentlich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ein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Magnet</a:t>
            </a:r>
          </a:p>
          <a:p>
            <a:pPr algn="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Der Magnet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besitz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einen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passive Slit</a:t>
            </a:r>
          </a:p>
          <a:p>
            <a:pPr algn="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Muss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Strahl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liegen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29791489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4" id="{F395C2AE-BE17-204E-B78B-80960EBFEC08}" vid="{0D7BF73E-5158-474F-A29B-4B67545AFA3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gsi-folienmaster_2018</Template>
  <TotalTime>474</TotalTime>
  <Words>780</Words>
  <Application>Microsoft Macintosh PowerPoint</Application>
  <PresentationFormat>Widescreen</PresentationFormat>
  <Paragraphs>148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 Neue</vt:lpstr>
      <vt:lpstr>Wingdings</vt:lpstr>
      <vt:lpstr>gsi-folienmaster_2018</vt:lpstr>
      <vt:lpstr>HITRAP Hands-On Training Zoran Andelkovic</vt:lpstr>
      <vt:lpstr>Wie kann man HCI mit geriner Energie gerstellen?</vt:lpstr>
      <vt:lpstr>HITRAP: ein Linearbeschleuniger</vt:lpstr>
      <vt:lpstr>Sektion 1: ESR bis BB1 </vt:lpstr>
      <vt:lpstr>Einstellung</vt:lpstr>
      <vt:lpstr>Einstellung</vt:lpstr>
      <vt:lpstr>Sektion 2: BB1 bis IH Struktur</vt:lpstr>
      <vt:lpstr>Double Drift Buncher</vt:lpstr>
      <vt:lpstr>IH Einstellen</vt:lpstr>
      <vt:lpstr>Die erste Abbremsung</vt:lpstr>
      <vt:lpstr>Der Zwischenstand</vt:lpstr>
      <vt:lpstr>Sektion 3: IH bis RFQ</vt:lpstr>
      <vt:lpstr>RFQ Strahl zentrieren</vt:lpstr>
      <vt:lpstr>Den Strahl im RFQ abbremsen</vt:lpstr>
      <vt:lpstr>Sektion 4-5: GTR4 bis GTR5 (Ionenfalle)</vt:lpstr>
      <vt:lpstr>First GPAC Experiment at HITRAP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Andelkovic, Zoran Dr.</dc:creator>
  <cp:lastModifiedBy>Microsoft Office User</cp:lastModifiedBy>
  <cp:revision>706</cp:revision>
  <cp:lastPrinted>2018-09-20T11:47:47Z</cp:lastPrinted>
  <dcterms:created xsi:type="dcterms:W3CDTF">2018-09-13T08:53:31Z</dcterms:created>
  <dcterms:modified xsi:type="dcterms:W3CDTF">2025-10-29T08:41:39Z</dcterms:modified>
</cp:coreProperties>
</file>