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456" r:id="rId2"/>
    <p:sldId id="403" r:id="rId3"/>
    <p:sldId id="771" r:id="rId4"/>
    <p:sldId id="772" r:id="rId5"/>
    <p:sldId id="319" r:id="rId6"/>
    <p:sldId id="356" r:id="rId7"/>
    <p:sldId id="776" r:id="rId8"/>
    <p:sldId id="441" r:id="rId9"/>
    <p:sldId id="378" r:id="rId10"/>
    <p:sldId id="457" r:id="rId11"/>
    <p:sldId id="777" r:id="rId12"/>
    <p:sldId id="740" r:id="rId13"/>
    <p:sldId id="458" r:id="rId14"/>
    <p:sldId id="459" r:id="rId15"/>
    <p:sldId id="778" r:id="rId16"/>
    <p:sldId id="460" r:id="rId17"/>
    <p:sldId id="461" r:id="rId18"/>
    <p:sldId id="780" r:id="rId19"/>
    <p:sldId id="414" r:id="rId20"/>
    <p:sldId id="386" r:id="rId21"/>
    <p:sldId id="552" r:id="rId22"/>
    <p:sldId id="779" r:id="rId23"/>
    <p:sldId id="774" r:id="rId24"/>
    <p:sldId id="463" r:id="rId25"/>
    <p:sldId id="462" r:id="rId26"/>
    <p:sldId id="293" r:id="rId27"/>
    <p:sldId id="406" r:id="rId28"/>
    <p:sldId id="770" r:id="rId29"/>
    <p:sldId id="412" r:id="rId30"/>
    <p:sldId id="551" r:id="rId31"/>
    <p:sldId id="775" r:id="rId32"/>
    <p:sldId id="781" r:id="rId33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3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39933"/>
    <a:srgbClr val="00CC00"/>
    <a:srgbClr val="0000FF"/>
    <a:srgbClr val="00FF00"/>
    <a:srgbClr val="6699FF"/>
    <a:srgbClr val="0033CC"/>
    <a:srgbClr val="8F8FFF"/>
    <a:srgbClr val="0066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7" autoAdjust="0"/>
    <p:restoredTop sz="94688" autoAdjust="0"/>
  </p:normalViewPr>
  <p:slideViewPr>
    <p:cSldViewPr snapToGrid="0" showGuides="1">
      <p:cViewPr varScale="1">
        <p:scale>
          <a:sx n="128" d="100"/>
          <a:sy n="128" d="100"/>
        </p:scale>
        <p:origin x="960" y="90"/>
      </p:cViewPr>
      <p:guideLst>
        <p:guide orient="horz" pos="2160"/>
        <p:guide pos="5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>
            <a:lvl1pPr algn="l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18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18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b" anchorCtr="0" compatLnSpc="1">
            <a:prstTxWarp prst="textNoShape">
              <a:avLst/>
            </a:prstTxWarp>
          </a:bodyPr>
          <a:lstStyle>
            <a:lvl1pPr algn="l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1775"/>
            <a:ext cx="31718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b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AF26528A-F08C-46FA-A6B7-FB51592069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67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>
            <a:lvl1pPr algn="l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18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2188" cy="360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18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b" anchorCtr="0" compatLnSpc="1">
            <a:prstTxWarp prst="textNoShape">
              <a:avLst/>
            </a:prstTxWarp>
          </a:bodyPr>
          <a:lstStyle>
            <a:lvl1pPr algn="l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1775"/>
            <a:ext cx="317182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95" tIns="45896" rIns="91795" bIns="45896" numCol="1" anchor="b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DEDA69A-56B3-44D1-9F47-2198C5935D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97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2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6896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9996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5498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311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0152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3778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5DD6C58-C6AF-4D86-AEC3-5A3F5761A45D}" type="slidenum">
              <a:rPr lang="en-US" altLang="de-DE" smtClean="0">
                <a:latin typeface="Arial" charset="0"/>
              </a:rPr>
              <a:pPr/>
              <a:t>18</a:t>
            </a:fld>
            <a:endParaRPr lang="en-US" altLang="de-DE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7231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AD24250-922B-458C-AF63-73DE469DC435}" type="slidenum">
              <a:rPr lang="en-US" altLang="de-DE" smtClean="0">
                <a:latin typeface="Arial" charset="0"/>
              </a:rPr>
              <a:pPr/>
              <a:t>19</a:t>
            </a:fld>
            <a:endParaRPr lang="en-US" altLang="de-DE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44478E-3B5B-4B8E-9193-B5E7BB626CB7}" type="slidenum">
              <a:rPr lang="en-US" altLang="de-DE" smtClean="0">
                <a:latin typeface="Arial" charset="0"/>
              </a:rPr>
              <a:pPr/>
              <a:t>20</a:t>
            </a:fld>
            <a:endParaRPr lang="en-US" altLang="de-DE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24250-922B-458C-AF63-73DE469DC435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91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5459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5274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6396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33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9582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610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C70360-5134-481E-9A10-183BA2BF9739}" type="slidenum">
              <a:rPr lang="de-DE" altLang="de-DE"/>
              <a:pPr/>
              <a:t>26</a:t>
            </a:fld>
            <a:endParaRPr lang="de-DE" altLang="de-DE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3809222" y="9283497"/>
            <a:ext cx="2912287" cy="48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94" tIns="45097" rIns="90194" bIns="45097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3809143C-A658-43B2-ABF9-A03971718044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26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397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31838"/>
            <a:ext cx="4889500" cy="3667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2309" y="4643312"/>
            <a:ext cx="5381605" cy="44026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7B226DE-AC32-44CF-BC97-7DE6365AAC9A}" type="slidenum">
              <a:rPr lang="en-US" altLang="de-DE" smtClean="0">
                <a:latin typeface="Arial" charset="0"/>
              </a:rPr>
              <a:pPr/>
              <a:t>27</a:t>
            </a:fld>
            <a:endParaRPr lang="en-US" altLang="de-DE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43952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B8C66-E4F0-915E-F30E-AE3FCEC20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58A82A-7631-C1F3-66C2-224CF6173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41E068-4759-A81A-B072-4F9FC3B78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3D3C8C-7231-ECA8-28B0-000D2FB05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764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24250-922B-458C-AF63-73DE469DC435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91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8959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2509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9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24250-922B-458C-AF63-73DE469DC435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91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0176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531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CDD70-2535-4A4D-B9B7-FACCA5DEFDB9}" type="slidenum">
              <a:rPr lang="en-US" altLang="pl-PL"/>
              <a:pPr/>
              <a:t>5</a:t>
            </a:fld>
            <a:endParaRPr lang="en-US" altLang="pl-PL"/>
          </a:p>
        </p:txBody>
      </p:sp>
      <p:sp>
        <p:nvSpPr>
          <p:cNvPr id="118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059473-56DF-4808-872A-19D6C8B3633F}" type="slidenum">
              <a:rPr lang="en-US" altLang="de-DE" smtClean="0">
                <a:latin typeface="Arial" charset="0"/>
              </a:rPr>
              <a:pPr/>
              <a:t>6</a:t>
            </a:fld>
            <a:endParaRPr lang="en-US" altLang="de-DE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096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BF3D819-01AC-4C9C-9A87-222E748387EE}" type="slidenum">
              <a:rPr lang="en-US" altLang="de-DE" smtClean="0">
                <a:latin typeface="Arial" charset="0"/>
              </a:rPr>
              <a:pPr/>
              <a:t>8</a:t>
            </a:fld>
            <a:endParaRPr lang="en-US" altLang="de-DE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38596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93FF48-A812-4E3A-8855-DC27D5759AD7}" type="slidenum">
              <a:rPr lang="en-US" altLang="de-DE" smtClean="0">
                <a:latin typeface="Arial" charset="0"/>
              </a:rPr>
              <a:pPr/>
              <a:t>9</a:t>
            </a:fld>
            <a:endParaRPr lang="en-US" altLang="de-DE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3EE848-9142-4521-A7DE-A48B073083E1}" type="slidenum">
              <a:rPr lang="en-US" smtClean="0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566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582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7682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9"/>
            <a:ext cx="5684620" cy="787557"/>
          </a:xfrm>
          <a:prstGeom prst="rect">
            <a:avLst/>
          </a:prstGeom>
        </p:spPr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6"/>
            <a:ext cx="8211834" cy="4903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77218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9819" y="6602400"/>
            <a:ext cx="9144000" cy="2556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54643" y="6612673"/>
            <a:ext cx="398387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Peter Forck et al.,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Bunch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Struktur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Messungen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5267" y="-309585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-1" y="623393"/>
            <a:ext cx="9144001" cy="108000"/>
            <a:chOff x="-1" y="939485"/>
            <a:chExt cx="9144001" cy="108000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0" y="989250"/>
              <a:ext cx="9144000" cy="0"/>
            </a:xfrm>
            <a:prstGeom prst="line">
              <a:avLst/>
            </a:prstGeom>
            <a:ln w="111125">
              <a:solidFill>
                <a:srgbClr val="C0C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hteck 3"/>
            <p:cNvSpPr>
              <a:spLocks/>
            </p:cNvSpPr>
            <p:nvPr/>
          </p:nvSpPr>
          <p:spPr>
            <a:xfrm>
              <a:off x="-1" y="939485"/>
              <a:ext cx="255600" cy="108000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5615493" y="6604522"/>
            <a:ext cx="342008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GSI Operator School, 30.10.25</a:t>
            </a:r>
          </a:p>
        </p:txBody>
      </p:sp>
      <p:sp>
        <p:nvSpPr>
          <p:cNvPr id="16" name="Rectangle 25"/>
          <p:cNvSpPr txBox="1">
            <a:spLocks noChangeArrowheads="1"/>
          </p:cNvSpPr>
          <p:nvPr userDrawn="1"/>
        </p:nvSpPr>
        <p:spPr>
          <a:xfrm>
            <a:off x="4032633" y="6582387"/>
            <a:ext cx="1066800" cy="47625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8A2AB-8AAB-430B-A288-2C24CCE7A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Bild 6" descr="GSI_Logo_rgb.png">
            <a:extLst>
              <a:ext uri="{FF2B5EF4-FFF2-40B4-BE49-F238E27FC236}">
                <a16:creationId xmlns:a16="http://schemas.microsoft.com/office/drawing/2014/main" id="{2B6F0F53-CC06-4529-83CD-2CB6583AAF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11" y="102472"/>
            <a:ext cx="903280" cy="301094"/>
          </a:xfrm>
          <a:prstGeom prst="rect">
            <a:avLst/>
          </a:prstGeom>
        </p:spPr>
      </p:pic>
      <p:pic>
        <p:nvPicPr>
          <p:cNvPr id="19" name="Bild 12" descr="FAIR_Logo_rgb.png">
            <a:extLst>
              <a:ext uri="{FF2B5EF4-FFF2-40B4-BE49-F238E27FC236}">
                <a16:creationId xmlns:a16="http://schemas.microsoft.com/office/drawing/2014/main" id="{3430D192-6F59-45EE-9BC3-31F00AF8F4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891" y="102671"/>
            <a:ext cx="479684" cy="39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4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6.png"/><Relationship Id="rId5" Type="http://schemas.openxmlformats.org/officeDocument/2006/relationships/image" Target="../media/image50.wmf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20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4.emf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microsoft.com/office/2007/relationships/hdphoto" Target="../media/hdphoto1.wdp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5412" y="1092652"/>
            <a:ext cx="9023941" cy="188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25412" y="1236970"/>
            <a:ext cx="8941868" cy="367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altLang="de-DE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Bunch</a:t>
            </a:r>
            <a:r>
              <a:rPr lang="de-DE" altLang="de-DE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Struktur Messungen am UNILAC</a:t>
            </a:r>
            <a:br>
              <a:rPr lang="de-DE" altLang="de-DE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de-DE" altLang="de-DE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--- Status Report ---</a:t>
            </a:r>
            <a:r>
              <a:rPr lang="en-US" altLang="de-DE" sz="28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</a:t>
            </a:r>
          </a:p>
          <a:p>
            <a:pPr algn="ctr"/>
            <a:r>
              <a:rPr lang="en-US" altLang="de-DE" sz="28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Operator-School, 30.10.2025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Instrumentation </a:t>
            </a:r>
            <a:r>
              <a:rPr lang="en-US" sz="2200" b="1" dirty="0" err="1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Abteilung</a:t>
            </a:r>
            <a:r>
              <a:rPr lang="en-US" sz="2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Forck, Stephan Klaproth, Timo </a:t>
            </a:r>
            <a:r>
              <a:rPr lang="en-US" sz="2200" b="1" dirty="0" err="1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Milosic</a:t>
            </a:r>
            <a:r>
              <a:rPr lang="en-US" sz="2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Thomas Sieber, Rahul Singh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 </a:t>
            </a:r>
            <a:r>
              <a:rPr lang="en-US" sz="2200" b="1" dirty="0" err="1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Abteilung</a:t>
            </a:r>
            <a:r>
              <a:rPr lang="en-US" sz="2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Maksym Miski-Oglu, Uwe Scheeler, </a:t>
            </a:r>
            <a:r>
              <a:rPr lang="en-US" sz="2200" b="1" dirty="0" err="1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Nimue</a:t>
            </a:r>
            <a:r>
              <a:rPr lang="en-US" sz="2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Schmidt, 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Winfried Barth, Simon Lauber et al.</a:t>
            </a:r>
            <a:endParaRPr lang="en-US" sz="2200" b="1" u="sng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3340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03200" y="827123"/>
            <a:ext cx="4775643" cy="136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Performant GUI:    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Control of various monitor parameters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Bunch shape averaged over macro-pulse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 resolved bunch with 1 µs steps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 Monitor: Graphical User Interface 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01CD28E7-4FA6-4034-943A-D5146DF94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410" y="5532552"/>
            <a:ext cx="35806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de-DE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 span 180</a:t>
            </a:r>
            <a:r>
              <a:rPr lang="de-DE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= 4.6 </a:t>
            </a:r>
            <a:r>
              <a:rPr lang="de-DE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BF884C-68AF-4BCB-BC8C-8AF90FBEE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6" b="43433"/>
          <a:stretch/>
        </p:blipFill>
        <p:spPr>
          <a:xfrm>
            <a:off x="1660220" y="3568013"/>
            <a:ext cx="2862128" cy="1743287"/>
          </a:xfrm>
          <a:prstGeom prst="rect">
            <a:avLst/>
          </a:prstGeom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E87FD047-C95A-470F-9AE9-1D397F2FC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5053811"/>
            <a:ext cx="8667755" cy="15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400"/>
              </a:spcBef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Remarks:</a:t>
            </a:r>
          </a:p>
          <a:p>
            <a:pPr marL="176213" indent="-176213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BSM system responsible: </a:t>
            </a:r>
          </a:p>
          <a:p>
            <a:pPr algn="l">
              <a:spcBef>
                <a:spcPts val="4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Thomas Sieber, Pere Forck (deputy)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Control parameters are fixed during measurements and are aligned by BEA members</a:t>
            </a:r>
          </a:p>
          <a:p>
            <a:pPr marL="176213" indent="-176213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Moreover, variation during macro-pulse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should be observed and interpreted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E7B3383-B650-4B6B-AD13-96EE01E769D7}"/>
              </a:ext>
            </a:extLst>
          </p:cNvPr>
          <p:cNvGrpSpPr/>
          <p:nvPr/>
        </p:nvGrpSpPr>
        <p:grpSpPr>
          <a:xfrm>
            <a:off x="159895" y="2301047"/>
            <a:ext cx="3009722" cy="1528623"/>
            <a:chOff x="210244" y="2168100"/>
            <a:chExt cx="3009722" cy="152862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4233BD-928B-453D-8A98-10EFC7EC3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" t="55965" r="3622"/>
            <a:stretch/>
          </p:blipFill>
          <p:spPr>
            <a:xfrm>
              <a:off x="210244" y="2168100"/>
              <a:ext cx="3009722" cy="152862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1B759B7-2E7E-40A9-9B73-09BFF6E21F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762" y="2275367"/>
              <a:ext cx="721" cy="1288898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4">
              <a:extLst>
                <a:ext uri="{FF2B5EF4-FFF2-40B4-BE49-F238E27FC236}">
                  <a16:creationId xmlns:a16="http://schemas.microsoft.com/office/drawing/2014/main" id="{AF1AE038-EA89-441E-A087-261B968FC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763" y="2320275"/>
              <a:ext cx="770298" cy="243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ts val="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[µs]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4C11A29-6485-40DD-A525-E4B54B3AE6E7}"/>
                </a:ext>
              </a:extLst>
            </p:cNvPr>
            <p:cNvCxnSpPr>
              <a:cxnSpLocks/>
            </p:cNvCxnSpPr>
            <p:nvPr/>
          </p:nvCxnSpPr>
          <p:spPr>
            <a:xfrm>
              <a:off x="457762" y="3564265"/>
              <a:ext cx="2340178" cy="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8103B602-0FCD-48D0-9D3B-952DAFFEA3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47178" y="3279942"/>
                  <a:ext cx="1061772" cy="2432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>
                    <a:lnSpc>
                      <a:spcPct val="80000"/>
                    </a:lnSpc>
                    <a:spcBef>
                      <a:spcPts val="0"/>
                    </a:spcBef>
                  </a:pPr>
                  <a:r>
                    <a:rPr lang="en-US" sz="12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Phase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𝜑</m:t>
                      </m:r>
                    </m:oMath>
                  </a14:m>
                  <a:r>
                    <a:rPr lang="en-US" sz="12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[deg]</a:t>
                  </a:r>
                </a:p>
              </p:txBody>
            </p:sp>
          </mc:Choice>
          <mc:Fallback xmlns=""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8103B602-0FCD-48D0-9D3B-952DAFFEA3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47178" y="3279942"/>
                  <a:ext cx="1061772" cy="243272"/>
                </a:xfrm>
                <a:prstGeom prst="rect">
                  <a:avLst/>
                </a:prstGeom>
                <a:blipFill>
                  <a:blip r:embed="rId5"/>
                  <a:stretch>
                    <a:fillRect l="-575" t="-15000" b="-200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25622E1-396E-4656-9A72-4DAFAC88B6BF}"/>
              </a:ext>
            </a:extLst>
          </p:cNvPr>
          <p:cNvSpPr/>
          <p:nvPr/>
        </p:nvSpPr>
        <p:spPr>
          <a:xfrm>
            <a:off x="5287882" y="4559240"/>
            <a:ext cx="1326733" cy="42731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5D564D3-9B2D-4838-ACF9-D541DD013884}"/>
              </a:ext>
            </a:extLst>
          </p:cNvPr>
          <p:cNvGrpSpPr/>
          <p:nvPr/>
        </p:nvGrpSpPr>
        <p:grpSpPr>
          <a:xfrm>
            <a:off x="4502155" y="1072178"/>
            <a:ext cx="4598540" cy="4463322"/>
            <a:chOff x="4502155" y="1072178"/>
            <a:chExt cx="4598540" cy="446332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3A06435-85BA-4546-B33E-63AE87476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155" y="1072178"/>
              <a:ext cx="4495279" cy="44633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100" name="Text Box 3"/>
            <p:cNvSpPr txBox="1">
              <a:spLocks noChangeArrowheads="1"/>
            </p:cNvSpPr>
            <p:nvPr/>
          </p:nvSpPr>
          <p:spPr bwMode="auto">
            <a:xfrm>
              <a:off x="6108700" y="4196440"/>
              <a:ext cx="285750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endParaRPr lang="de-DE" sz="1600" baseline="300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6D96DB91-706C-4A0B-8D97-67E77D9F7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1931" y="4063897"/>
              <a:ext cx="3629024" cy="277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b="1" dirty="0">
                  <a:solidFill>
                    <a:srgbClr val="6699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Bunch shape (entire macro-pulse)</a:t>
              </a:r>
            </a:p>
          </p:txBody>
        </p:sp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7269DE6F-4A14-418B-A75D-6A79D28C9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0812" y="4468257"/>
              <a:ext cx="1429382" cy="470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70000"/>
                </a:lnSpc>
                <a:spcBef>
                  <a:spcPts val="0"/>
                </a:spcBef>
              </a:pPr>
              <a:r>
                <a:rPr lang="en-US" sz="1700" dirty="0">
                  <a:solidFill>
                    <a:srgbClr val="6699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700" baseline="30000" dirty="0">
                  <a:solidFill>
                    <a:srgbClr val="6699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1700" dirty="0">
                  <a:solidFill>
                    <a:srgbClr val="6699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@108MHz</a:t>
              </a:r>
            </a:p>
            <a:p>
              <a:pPr algn="l">
                <a:lnSpc>
                  <a:spcPct val="70000"/>
                </a:lnSpc>
                <a:spcBef>
                  <a:spcPts val="0"/>
                </a:spcBef>
              </a:pPr>
              <a:r>
                <a:rPr lang="en-US" sz="1700" dirty="0">
                  <a:solidFill>
                    <a:srgbClr val="6699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=157 </a:t>
              </a:r>
              <a:r>
                <a:rPr lang="en-US" sz="1700" dirty="0" err="1">
                  <a:solidFill>
                    <a:srgbClr val="6699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ps</a:t>
              </a:r>
              <a:endParaRPr lang="en-US" sz="1700" dirty="0">
                <a:solidFill>
                  <a:srgbClr val="6699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E30A6B2-A505-4ACB-8C5D-914CADA1630F}"/>
                </a:ext>
              </a:extLst>
            </p:cNvPr>
            <p:cNvCxnSpPr>
              <a:cxnSpLocks/>
            </p:cNvCxnSpPr>
            <p:nvPr/>
          </p:nvCxnSpPr>
          <p:spPr>
            <a:xfrm>
              <a:off x="5303432" y="4380936"/>
              <a:ext cx="266700" cy="0"/>
            </a:xfrm>
            <a:prstGeom prst="straightConnector1">
              <a:avLst/>
            </a:prstGeom>
            <a:ln>
              <a:solidFill>
                <a:srgbClr val="6699FF"/>
              </a:solidFill>
              <a:headEnd type="none" w="lg" len="med"/>
              <a:tailEnd type="stealth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C52DBF7C-5BF2-42AB-AEF4-D7DE71792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0813" y="3332465"/>
              <a:ext cx="1755774" cy="466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ts val="0"/>
                </a:spcBef>
              </a:pPr>
              <a:r>
                <a:rPr lang="en-US" sz="1500" b="1" dirty="0">
                  <a:solidFill>
                    <a:srgbClr val="00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BSM signal of </a:t>
              </a:r>
            </a:p>
            <a:p>
              <a:pPr algn="l">
                <a:lnSpc>
                  <a:spcPct val="80000"/>
                </a:lnSpc>
                <a:spcBef>
                  <a:spcPts val="0"/>
                </a:spcBef>
              </a:pPr>
              <a:r>
                <a:rPr lang="en-US" sz="1500" b="1" dirty="0">
                  <a:solidFill>
                    <a:srgbClr val="00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macro-pulse</a:t>
              </a:r>
            </a:p>
          </p:txBody>
        </p:sp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2EAC6A8C-29B5-407D-9C54-57D024C90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9270" y="1606733"/>
              <a:ext cx="1244027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5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Scan range</a:t>
              </a:r>
            </a:p>
          </p:txBody>
        </p: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11CFE66E-CC04-4FE9-9D8C-BB477BAC1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9723" y="1473206"/>
              <a:ext cx="1244027" cy="391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ts val="0"/>
                </a:spcBef>
              </a:pP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Control parameters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4BCEB570-4B70-4893-9B2F-E8FE65A8C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6326" y="3414620"/>
              <a:ext cx="1244027" cy="391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ts val="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Control parameters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359543E-F98A-4A6C-BF7E-0B00868B4CEA}"/>
                </a:ext>
              </a:extLst>
            </p:cNvPr>
            <p:cNvCxnSpPr>
              <a:cxnSpLocks/>
            </p:cNvCxnSpPr>
            <p:nvPr/>
          </p:nvCxnSpPr>
          <p:spPr>
            <a:xfrm>
              <a:off x="5233080" y="5529605"/>
              <a:ext cx="3437273" cy="589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Box 4">
              <a:extLst>
                <a:ext uri="{FF2B5EF4-FFF2-40B4-BE49-F238E27FC236}">
                  <a16:creationId xmlns:a16="http://schemas.microsoft.com/office/drawing/2014/main" id="{C3E150B1-2D61-4EF3-A89B-F08991449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4921" y="1939780"/>
              <a:ext cx="1755774" cy="650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ts val="0"/>
                </a:spcBef>
              </a:pPr>
              <a:r>
                <a:rPr lang="en-US" sz="1500" b="1" dirty="0">
                  <a:solidFill>
                    <a:srgbClr val="00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Transformer </a:t>
              </a:r>
            </a:p>
            <a:p>
              <a:pPr algn="l">
                <a:lnSpc>
                  <a:spcPct val="80000"/>
                </a:lnSpc>
                <a:spcBef>
                  <a:spcPts val="0"/>
                </a:spcBef>
              </a:pPr>
              <a:r>
                <a:rPr lang="en-US" sz="1500" b="1" dirty="0">
                  <a:solidFill>
                    <a:srgbClr val="00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signal of </a:t>
              </a:r>
            </a:p>
            <a:p>
              <a:pPr algn="l">
                <a:lnSpc>
                  <a:spcPct val="80000"/>
                </a:lnSpc>
                <a:spcBef>
                  <a:spcPts val="0"/>
                </a:spcBef>
              </a:pPr>
              <a:r>
                <a:rPr lang="en-US" sz="1500" b="1" dirty="0">
                  <a:solidFill>
                    <a:srgbClr val="00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macro-pulse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6258762-3EA8-4B9B-AF58-C4CC19D79B1C}"/>
                </a:ext>
              </a:extLst>
            </p:cNvPr>
            <p:cNvCxnSpPr>
              <a:cxnSpLocks/>
            </p:cNvCxnSpPr>
            <p:nvPr/>
          </p:nvCxnSpPr>
          <p:spPr>
            <a:xfrm>
              <a:off x="5753543" y="4371839"/>
              <a:ext cx="266700" cy="0"/>
            </a:xfrm>
            <a:prstGeom prst="straightConnector1">
              <a:avLst/>
            </a:prstGeom>
            <a:ln>
              <a:solidFill>
                <a:srgbClr val="6699FF"/>
              </a:solidFill>
              <a:headEnd type="stealth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125971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95535" y="1029599"/>
            <a:ext cx="8550275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de-DE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Messungen longitudinal Parameter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Beispiele zur Simulation des longitudinaler Phasenraums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Generelles zur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-Länger Messung am UNILAC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1: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Shape Monitor (BSM) von russischen Institut INR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2: Fast Faraday Cup (FFC); Design vom amerikanischen </a:t>
            </a:r>
            <a:r>
              <a:rPr lang="de-DE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Fermilab</a:t>
            </a:r>
            <a:endParaRPr lang="de-DE" b="1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Erste Ansätze zur Bestimmung des longitudinalen Emittanz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Vergleich von BSM und FFC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Zusammenfassung und Ausblick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Gliederung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3416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Fast Faraday Cup FFC for Bunch Shape Measurement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16D347-FBD3-495D-BCEC-4FBB94D2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72" y="2687575"/>
            <a:ext cx="3738628" cy="3764025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B12F84CF-23FB-446B-A0A4-D7874BE38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72" y="6121400"/>
            <a:ext cx="5194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at Fermilab (USA)</a:t>
            </a:r>
            <a:r>
              <a:rPr kumimoji="0" lang="en-US" altLang="de-DE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D. Sun &amp; A. </a:t>
            </a:r>
            <a:r>
              <a:rPr kumimoji="0" lang="en-US" altLang="de-DE" sz="1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Shemyakin</a:t>
            </a:r>
            <a:r>
              <a:rPr kumimoji="0" lang="en-US" altLang="de-DE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algn="l">
              <a:spcBef>
                <a:spcPts val="0"/>
              </a:spcBef>
            </a:pPr>
            <a:r>
              <a:rPr kumimoji="0" lang="en-US" altLang="de-DE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see J-P </a:t>
            </a:r>
            <a:r>
              <a:rPr kumimoji="0" lang="en-US" altLang="de-DE" sz="14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Camiero</a:t>
            </a:r>
            <a:r>
              <a:rPr kumimoji="0" lang="en-US" altLang="de-DE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</a:t>
            </a:r>
            <a:r>
              <a:rPr lang="en-US" sz="14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Int. J. of Mod. Phys. A, vol. 34, no. 36, </a:t>
            </a:r>
            <a:r>
              <a:rPr kumimoji="0" lang="en-US" altLang="de-DE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3CE673-6C3E-4541-83BB-A9B4E5FED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000" y="772068"/>
                <a:ext cx="7774401" cy="2090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Fast Faraday Cup for direct bunch charge measurement: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Round 50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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co-axial line 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 20 GHz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Collimator for beam with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 0.8 mm hole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Collimator acts as a shield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de-DE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-field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Secondary e</a:t>
                </a:r>
                <a:r>
                  <a:rPr lang="en-US" altLang="de-DE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-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suppression by bias voltage</a:t>
                </a: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lang="en-US" altLang="de-DE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Mounting on stepping motor drive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3CE673-6C3E-4541-83BB-A9B4E5FED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000" y="772068"/>
                <a:ext cx="7774401" cy="2090637"/>
              </a:xfrm>
              <a:prstGeom prst="rect">
                <a:avLst/>
              </a:prstGeom>
              <a:blipFill>
                <a:blip r:embed="rId3"/>
                <a:stretch>
                  <a:fillRect l="-627" t="-1749" b="-26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8">
            <a:extLst>
              <a:ext uri="{FF2B5EF4-FFF2-40B4-BE49-F238E27FC236}">
                <a16:creationId xmlns:a16="http://schemas.microsoft.com/office/drawing/2014/main" id="{B8FB96EE-6C49-4D5E-9614-2EC47B6CC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15" y="2795178"/>
            <a:ext cx="516706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Electronics: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Commercial Bias-Tee (bandwidth 10 GHz)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Broadband amplifier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Fast  oscilloscope with at least 8 GHz bandwidth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de-DE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7080B2A-B145-47A8-B2FF-D09060475015}"/>
              </a:ext>
            </a:extLst>
          </p:cNvPr>
          <p:cNvCxnSpPr/>
          <p:nvPr/>
        </p:nvCxnSpPr>
        <p:spPr>
          <a:xfrm flipH="1">
            <a:off x="5130800" y="5232400"/>
            <a:ext cx="1295400" cy="0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3263FA5-3248-4EB7-9A45-A39A186A57FA}"/>
              </a:ext>
            </a:extLst>
          </p:cNvPr>
          <p:cNvCxnSpPr>
            <a:cxnSpLocks/>
          </p:cNvCxnSpPr>
          <p:nvPr/>
        </p:nvCxnSpPr>
        <p:spPr>
          <a:xfrm flipV="1">
            <a:off x="5130800" y="5232400"/>
            <a:ext cx="0" cy="198973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90372B2-3777-4A95-AAA2-CDB887254807}"/>
              </a:ext>
            </a:extLst>
          </p:cNvPr>
          <p:cNvCxnSpPr/>
          <p:nvPr/>
        </p:nvCxnSpPr>
        <p:spPr>
          <a:xfrm flipH="1">
            <a:off x="5130800" y="6121400"/>
            <a:ext cx="1295400" cy="0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976B49A-18A3-43B8-9366-6DA725AA3231}"/>
              </a:ext>
            </a:extLst>
          </p:cNvPr>
          <p:cNvCxnSpPr>
            <a:cxnSpLocks/>
          </p:cNvCxnSpPr>
          <p:nvPr/>
        </p:nvCxnSpPr>
        <p:spPr>
          <a:xfrm flipH="1" flipV="1">
            <a:off x="5130800" y="5831483"/>
            <a:ext cx="12700" cy="289917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C47DDE60-A847-4DA4-B8F7-3794872E9B27}"/>
              </a:ext>
            </a:extLst>
          </p:cNvPr>
          <p:cNvSpPr txBox="1"/>
          <p:nvPr/>
        </p:nvSpPr>
        <p:spPr>
          <a:xfrm>
            <a:off x="4972571" y="5431373"/>
            <a:ext cx="749300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000" b="1" baseline="-25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  <a:endParaRPr 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AC2F367D-F379-4829-8821-B429E1FFA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871" y="867206"/>
            <a:ext cx="3326300" cy="1725232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4D536199-AFFC-468D-9E34-0F99FD22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778" y="1927159"/>
            <a:ext cx="17068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N-connector </a:t>
            </a:r>
            <a:endParaRPr kumimoji="0" lang="en-US" altLang="de-DE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332C8DB1-371E-45CA-88BC-B76629196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223" y="841851"/>
            <a:ext cx="21742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0.8  hole for beam</a:t>
            </a:r>
            <a:endParaRPr kumimoji="0" lang="en-US" altLang="de-DE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2A1832CF-68A5-4016-978D-0B43BB1C9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898" y="587402"/>
            <a:ext cx="17068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N- connector </a:t>
            </a:r>
            <a:endParaRPr kumimoji="0" lang="en-US" altLang="de-DE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FD3425-53B2-44D0-A174-7E4F8C3B0D7B}"/>
              </a:ext>
            </a:extLst>
          </p:cNvPr>
          <p:cNvCxnSpPr>
            <a:cxnSpLocks/>
          </p:cNvCxnSpPr>
          <p:nvPr/>
        </p:nvCxnSpPr>
        <p:spPr>
          <a:xfrm>
            <a:off x="6839211" y="1164417"/>
            <a:ext cx="504342" cy="52261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4">
            <a:extLst>
              <a:ext uri="{FF2B5EF4-FFF2-40B4-BE49-F238E27FC236}">
                <a16:creationId xmlns:a16="http://schemas.microsoft.com/office/drawing/2014/main" id="{991C5109-6012-4BA8-A20E-C34A6F450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" y="4160277"/>
            <a:ext cx="4176465" cy="190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GB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resolution: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61 ps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β = 5% 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22 ps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β = 15% </a:t>
            </a:r>
          </a:p>
          <a:p>
            <a:pPr algn="l">
              <a:spcBef>
                <a:spcPts val="400"/>
              </a:spcBef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Determined by: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Gap between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inner&amp;outer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conductor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Electronics bandwidth</a:t>
            </a:r>
          </a:p>
        </p:txBody>
      </p:sp>
    </p:spTree>
    <p:extLst>
      <p:ext uri="{BB962C8B-B14F-4D97-AF65-F5344CB8AC3E}">
        <p14:creationId xmlns:p14="http://schemas.microsoft.com/office/powerpoint/2010/main" val="3293672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70314" y="839437"/>
            <a:ext cx="5280051" cy="273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GB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FFC display with TIRESCO: </a:t>
            </a:r>
          </a:p>
          <a:p>
            <a:pPr algn="l">
              <a:lnSpc>
                <a:spcPct val="60000"/>
              </a:lnSpc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Readout of Tektronix scope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MSO64B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(6 GHz, 25 GS/s)</a:t>
            </a:r>
          </a:p>
          <a:p>
            <a:pPr marL="285750" indent="-285750" algn="l">
              <a:lnSpc>
                <a:spcPct val="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Bunch shape along macro pulse</a:t>
            </a:r>
          </a:p>
          <a:p>
            <a:pPr algn="l">
              <a:lnSpc>
                <a:spcPct val="60000"/>
              </a:lnSpc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Here: variation during macro-pulse </a:t>
            </a:r>
          </a:p>
          <a:p>
            <a:pPr marL="285750" indent="-285750" algn="l">
              <a:lnSpc>
                <a:spcPct val="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Average along macro pulse</a:t>
            </a:r>
          </a:p>
          <a:p>
            <a:pPr algn="l">
              <a:lnSpc>
                <a:spcPct val="60000"/>
              </a:lnSpc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60000"/>
              </a:lnSpc>
            </a:pPr>
            <a:r>
              <a:rPr lang="en-GB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Status: </a:t>
            </a:r>
          </a:p>
          <a:p>
            <a:pPr marL="285750" indent="-285750" algn="l">
              <a:lnSpc>
                <a:spcPct val="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Software by Timo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Milosic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6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Almost  finished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Fast Faraday Cup FFC: Graphical User Interface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A656AFC-B1B5-4B5D-8C89-BB72A8DB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27" y="2092166"/>
            <a:ext cx="5910509" cy="333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F7605FE5-E176-4DCD-945D-5427BB3A0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52" y="4005826"/>
            <a:ext cx="516706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Installation: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Presently: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UN6, UCW, US3, X2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Planned: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UN6, UCW, X2, US3, UT2, TK7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Broadband electronics and DAQ in preparation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de-DE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Care: FFC might be destroyed by high beam power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de-DE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90F74711-F215-4334-8092-BAEBC34C3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507" y="2392806"/>
            <a:ext cx="2775485" cy="28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1500" b="1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 along macro-pulse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CD23ADDD-CF4A-4141-8654-367C8328C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982" y="4409797"/>
            <a:ext cx="2496204" cy="61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Bunch shape</a:t>
            </a:r>
          </a:p>
          <a:p>
            <a:pPr marL="179388" indent="-179388" algn="l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over macro-pulse</a:t>
            </a:r>
          </a:p>
          <a:p>
            <a:pPr marL="179388" indent="-179388" algn="l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At time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&amp; t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during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CE517-D3D5-46E5-B2CD-A3911DE64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43" y="45590"/>
            <a:ext cx="2193214" cy="1939898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04A20F7F-717F-41B2-A223-B697671A4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507" y="3837845"/>
            <a:ext cx="26513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 span 360</a:t>
            </a:r>
            <a:r>
              <a:rPr lang="de-DE" sz="1400" b="1" baseline="30000" dirty="0">
                <a:solidFill>
                  <a:schemeClr val="bg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= 9.26 </a:t>
            </a:r>
            <a:r>
              <a:rPr lang="de-DE" sz="1400" b="1" dirty="0" err="1">
                <a:solidFill>
                  <a:schemeClr val="bg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endParaRPr lang="de-DE" sz="14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682AE8-9F58-4023-A5ED-31BD50144484}"/>
              </a:ext>
            </a:extLst>
          </p:cNvPr>
          <p:cNvCxnSpPr>
            <a:cxnSpLocks/>
          </p:cNvCxnSpPr>
          <p:nvPr/>
        </p:nvCxnSpPr>
        <p:spPr>
          <a:xfrm>
            <a:off x="3781624" y="3869796"/>
            <a:ext cx="2651336" cy="5836"/>
          </a:xfrm>
          <a:prstGeom prst="straightConnector1">
            <a:avLst/>
          </a:prstGeom>
          <a:ln w="19050">
            <a:solidFill>
              <a:schemeClr val="bg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592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Text Box 4"/>
              <p:cNvSpPr txBox="1">
                <a:spLocks noChangeArrowheads="1"/>
              </p:cNvSpPr>
              <p:nvPr/>
            </p:nvSpPr>
            <p:spPr bwMode="auto">
              <a:xfrm>
                <a:off x="395535" y="927120"/>
                <a:ext cx="8550275" cy="16047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HLI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@ UN6: Ar</a:t>
                </a:r>
                <a:r>
                  <a:rPr lang="en-US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8+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1.4 MeV/u,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t-BR" dirty="0">
                    <a:latin typeface="Calibri" panose="020F0502020204030204" pitchFamily="34" charset="0"/>
                    <a:cs typeface="Calibri" panose="020F0502020204030204" pitchFamily="34" charset="0"/>
                  </a:rPr>
                  <a:t>50 µA (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=5.5</m:t>
                    </m:r>
                  </m:oMath>
                </a14:m>
                <a:r>
                  <a:rPr lang="pt-B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%) </a:t>
                </a:r>
                <a:endParaRPr lang="pt-BR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>
                  <a:lnSpc>
                    <a:spcPct val="60000"/>
                  </a:lnSpc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Horizontal movement by 8 mm of BSM (</a:t>
                </a: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 0.1</a:t>
                </a: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 mm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wire) and FFC (</a:t>
                </a: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 0.8 mm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hole)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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Horizontal – longitudinal correlation even straight after IH (unexpected)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 Further investigations required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>
                  <a:lnSpc>
                    <a:spcPct val="60000"/>
                  </a:lnSpc>
                </a:pPr>
                <a:endParaRPr lang="en-US" sz="24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0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5" y="927120"/>
                <a:ext cx="8550275" cy="1604735"/>
              </a:xfrm>
              <a:prstGeom prst="rect">
                <a:avLst/>
              </a:prstGeom>
              <a:blipFill>
                <a:blip r:embed="rId3"/>
                <a:stretch>
                  <a:fillRect l="-642" t="-76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FFC and BSM, Bunch Shape Variation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014DD6-D854-4609-B990-EC8F9234334C}"/>
              </a:ext>
            </a:extLst>
          </p:cNvPr>
          <p:cNvGrpSpPr/>
          <p:nvPr/>
        </p:nvGrpSpPr>
        <p:grpSpPr>
          <a:xfrm>
            <a:off x="4805133" y="2232302"/>
            <a:ext cx="4089063" cy="3634295"/>
            <a:chOff x="4354022" y="2138466"/>
            <a:chExt cx="4324895" cy="3843902"/>
          </a:xfrm>
        </p:grpSpPr>
        <p:pic>
          <p:nvPicPr>
            <p:cNvPr id="8" name="Grafik 5" descr="Ein Bild, das Text, Screenshot, Farbigkeit, Regenbogen enthält.&#10;&#10;KI-generierte Inhalte können fehlerhaft sein.">
              <a:extLst>
                <a:ext uri="{FF2B5EF4-FFF2-40B4-BE49-F238E27FC236}">
                  <a16:creationId xmlns:a16="http://schemas.microsoft.com/office/drawing/2014/main" id="{B5B4C89E-BEFA-4C4D-A7FD-CA74B5534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54022" y="2138466"/>
              <a:ext cx="4324895" cy="3408051"/>
            </a:xfrm>
            <a:prstGeom prst="rect">
              <a:avLst/>
            </a:prstGeom>
          </p:spPr>
        </p:pic>
        <p:sp>
          <p:nvSpPr>
            <p:cNvPr id="9" name="Textfeld 6">
              <a:extLst>
                <a:ext uri="{FF2B5EF4-FFF2-40B4-BE49-F238E27FC236}">
                  <a16:creationId xmlns:a16="http://schemas.microsoft.com/office/drawing/2014/main" id="{F9026603-DC74-4F63-A1E5-79C06C49DCE2}"/>
                </a:ext>
              </a:extLst>
            </p:cNvPr>
            <p:cNvSpPr txBox="1"/>
            <p:nvPr/>
          </p:nvSpPr>
          <p:spPr>
            <a:xfrm>
              <a:off x="5033132" y="2518487"/>
              <a:ext cx="841549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noProof="0" dirty="0">
                  <a:solidFill>
                    <a:schemeClr val="bg1"/>
                  </a:solidFill>
                </a:rPr>
                <a:t>FFC</a:t>
              </a:r>
            </a:p>
          </p:txBody>
        </p:sp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A1EA393E-59CF-4AB5-A561-DFD23C5EDF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7123" y="5591735"/>
              <a:ext cx="2993515" cy="390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de-DE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Phase  span 200</a:t>
              </a:r>
              <a:r>
                <a:rPr lang="de-DE" baseline="300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0</a:t>
              </a:r>
              <a:r>
                <a:rPr lang="de-DE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= 5.14 </a:t>
              </a:r>
              <a:r>
                <a:rPr lang="de-DE" dirty="0" err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ns</a:t>
              </a:r>
              <a:endParaRPr lang="de-DE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0221DC-B8D3-452B-A64E-B47F0A20F002}"/>
                </a:ext>
              </a:extLst>
            </p:cNvPr>
            <p:cNvCxnSpPr>
              <a:cxnSpLocks/>
            </p:cNvCxnSpPr>
            <p:nvPr/>
          </p:nvCxnSpPr>
          <p:spPr>
            <a:xfrm>
              <a:off x="4911749" y="5568757"/>
              <a:ext cx="270562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3">
            <a:extLst>
              <a:ext uri="{FF2B5EF4-FFF2-40B4-BE49-F238E27FC236}">
                <a16:creationId xmlns:a16="http://schemas.microsoft.com/office/drawing/2014/main" id="{D9C50C4E-B0C2-47C2-8976-85D35571B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745" y="3904778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4A3451-2DEE-43A4-958D-CF987BDA22D1}"/>
              </a:ext>
            </a:extLst>
          </p:cNvPr>
          <p:cNvGrpSpPr/>
          <p:nvPr/>
        </p:nvGrpSpPr>
        <p:grpSpPr>
          <a:xfrm>
            <a:off x="61051" y="2137548"/>
            <a:ext cx="4767726" cy="3722208"/>
            <a:chOff x="-293676" y="2137548"/>
            <a:chExt cx="4767726" cy="3722208"/>
          </a:xfrm>
        </p:grpSpPr>
        <p:pic>
          <p:nvPicPr>
            <p:cNvPr id="6" name="Inhaltsplatzhalter 4">
              <a:extLst>
                <a:ext uri="{FF2B5EF4-FFF2-40B4-BE49-F238E27FC236}">
                  <a16:creationId xmlns:a16="http://schemas.microsoft.com/office/drawing/2014/main" id="{CC79FCC7-737D-4940-85C5-31DA0BB8E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2043"/>
            <a:stretch/>
          </p:blipFill>
          <p:spPr>
            <a:xfrm>
              <a:off x="595558" y="2137548"/>
              <a:ext cx="3878492" cy="3307165"/>
            </a:xfrm>
            <a:prstGeom prst="rect">
              <a:avLst/>
            </a:prstGeom>
          </p:spPr>
        </p:pic>
        <p:sp>
          <p:nvSpPr>
            <p:cNvPr id="10" name="Textfeld 7">
              <a:extLst>
                <a:ext uri="{FF2B5EF4-FFF2-40B4-BE49-F238E27FC236}">
                  <a16:creationId xmlns:a16="http://schemas.microsoft.com/office/drawing/2014/main" id="{CC18A4D3-6287-4AF6-B608-E306F1C8A84C}"/>
                </a:ext>
              </a:extLst>
            </p:cNvPr>
            <p:cNvSpPr txBox="1"/>
            <p:nvPr/>
          </p:nvSpPr>
          <p:spPr>
            <a:xfrm>
              <a:off x="1320712" y="2541658"/>
              <a:ext cx="979010" cy="3583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noProof="0" dirty="0">
                  <a:solidFill>
                    <a:schemeClr val="bg1"/>
                  </a:solidFill>
                </a:rPr>
                <a:t>BSM</a:t>
              </a: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5B707092-EE43-4A30-8CE0-02EEA65DF2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9300" y="5490424"/>
              <a:ext cx="283028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de-DE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Phase  span 200</a:t>
              </a:r>
              <a:r>
                <a:rPr lang="de-DE" baseline="300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0</a:t>
              </a:r>
              <a:r>
                <a:rPr lang="de-DE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= 5.14 </a:t>
              </a:r>
              <a:r>
                <a:rPr lang="de-DE" dirty="0" err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ns</a:t>
              </a:r>
              <a:endParaRPr lang="de-DE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4041107-45D0-492B-A6B5-B1D59709DE01}"/>
                </a:ext>
              </a:extLst>
            </p:cNvPr>
            <p:cNvCxnSpPr>
              <a:cxnSpLocks/>
            </p:cNvCxnSpPr>
            <p:nvPr/>
          </p:nvCxnSpPr>
          <p:spPr>
            <a:xfrm>
              <a:off x="1236566" y="5475822"/>
              <a:ext cx="262552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BA8CC93-1C92-4E5D-97E0-6D86FD8325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633" y="2591601"/>
              <a:ext cx="1" cy="26215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8D5E166B-3F58-4906-845E-C87AFFA578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93676" y="3500934"/>
              <a:ext cx="10913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de-DE" sz="1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9 mm </a:t>
              </a:r>
              <a:r>
                <a:rPr lang="de-DE" sz="1400" dirty="0" err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hori</a:t>
              </a:r>
              <a:r>
                <a:rPr lang="de-DE" sz="1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.</a:t>
              </a:r>
            </a:p>
            <a:p>
              <a:pPr algn="l">
                <a:spcBef>
                  <a:spcPts val="0"/>
                </a:spcBef>
              </a:pPr>
              <a:r>
                <a:rPr lang="de-DE" sz="1400" dirty="0" err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movement</a:t>
              </a:r>
              <a:endParaRPr lang="de-DE" sz="14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9527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95535" y="1029599"/>
            <a:ext cx="8550275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de-DE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Messungen longitudinal Parameter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Beispiele zur Simulation des longitudinaler Phasenraums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Generelles zur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-Länger Messung am UNILAC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1: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Shape Monitor (BSM) von russischen Institut INR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2: Fast Faraday Cup (FFC); Design vom amerikanischen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Fermilab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Erste Ansätze zur Bestimmung des longitudinalen Emittanz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Vergleich von BSM und FFC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Zusammenfassung und Ausblick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Gliederung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9936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Text Box 4"/>
              <p:cNvSpPr txBox="1">
                <a:spLocks noChangeArrowheads="1"/>
              </p:cNvSpPr>
              <p:nvPr/>
            </p:nvSpPr>
            <p:spPr bwMode="auto">
              <a:xfrm>
                <a:off x="395535" y="927120"/>
                <a:ext cx="8550275" cy="2150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sz="20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Novel investigations of longitudinal emittance:    </a:t>
                </a:r>
              </a:p>
              <a:p>
                <a:pPr algn="l"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Location with large dispersion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box>
                      <m:box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∙</m:t>
                        </m: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</a:t>
                </a:r>
              </a:p>
              <a:p>
                <a:pPr algn="l"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Bunch shape for different positions</a:t>
                </a:r>
              </a:p>
              <a:p>
                <a:pPr algn="l">
                  <a:spcBef>
                    <a:spcPts val="400"/>
                  </a:spcBef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Realized at US3 and X2 </a:t>
                </a:r>
              </a:p>
              <a:p>
                <a:pPr algn="l">
                  <a:spcBef>
                    <a:spcPts val="400"/>
                  </a:spcBef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e.g. 30</a:t>
                </a:r>
                <a:r>
                  <a:rPr lang="en-US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th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July 25 at X2 using E10 as buncher</a:t>
                </a:r>
              </a:p>
              <a:p>
                <a:pPr algn="l">
                  <a:lnSpc>
                    <a:spcPct val="80000"/>
                  </a:lnSpc>
                </a:pPr>
                <a:endParaRPr lang="en-US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0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5" y="927120"/>
                <a:ext cx="8550275" cy="2150140"/>
              </a:xfrm>
              <a:prstGeom prst="rect">
                <a:avLst/>
              </a:prstGeom>
              <a:blipFill>
                <a:blip r:embed="rId3"/>
                <a:stretch>
                  <a:fillRect l="-785" t="-59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 for longitudinal Emittance Measurement </a:t>
            </a:r>
          </a:p>
        </p:txBody>
      </p:sp>
      <p:pic>
        <p:nvPicPr>
          <p:cNvPr id="6" name="Grafik 5" descr="Ein Bild, das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E309FCFD-D484-44B0-BA0A-B119534CB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609" y="1638402"/>
            <a:ext cx="5610181" cy="2688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8BA2B83D-2DA6-4EB8-AD98-7A368B8F27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000" y="4764069"/>
                <a:ext cx="8550275" cy="12500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spcBef>
                    <a:spcPts val="400"/>
                  </a:spcBef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Calibration of dispersion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itchFamily="18" charset="2"/>
                      </a:rPr>
                      <m:t>𝐷</m:t>
                    </m:r>
                    <m:r>
                      <a:rPr lang="de-DE" i="1"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itchFamily="18" charset="2"/>
                      </a:rPr>
                      <m:t>=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0.900.1 m using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box>
                      <m:box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 at X2 via slight acceleration and profile measurement</a:t>
                </a:r>
              </a:p>
              <a:p>
                <a:pPr algn="l">
                  <a:spcBef>
                    <a:spcPts val="400"/>
                  </a:spcBef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X2 July 2025: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itchFamily="18" charset="2"/>
                      </a:rPr>
                      <m:t>𝐷</m:t>
                    </m:r>
                    <m:r>
                      <a:rPr lang="de-DE" b="0" i="1" smtClean="0"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itchFamily="18" charset="2"/>
                      </a:rPr>
                      <m:t>=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0.900.1 m 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=9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mm for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∆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den>
                        </m:f>
                      </m:e>
                    </m:box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%  (using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box>
                      <m:box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)</a:t>
                </a:r>
              </a:p>
            </p:txBody>
          </p:sp>
        </mc:Choice>
        <mc:Fallback xmlns="">
          <p:sp>
            <p:nvSpPr>
              <p:cNvPr id="8" name="Text Box 4">
                <a:extLst>
                  <a:ext uri="{FF2B5EF4-FFF2-40B4-BE49-F238E27FC236}">
                    <a16:creationId xmlns:a16="http://schemas.microsoft.com/office/drawing/2014/main" id="{8BA2B83D-2DA6-4EB8-AD98-7A368B8F2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000" y="4764069"/>
                <a:ext cx="8550275" cy="1250086"/>
              </a:xfrm>
              <a:prstGeom prst="rect">
                <a:avLst/>
              </a:prstGeom>
              <a:blipFill>
                <a:blip r:embed="rId5"/>
                <a:stretch>
                  <a:fillRect l="-5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>
            <a:extLst>
              <a:ext uri="{FF2B5EF4-FFF2-40B4-BE49-F238E27FC236}">
                <a16:creationId xmlns:a16="http://schemas.microsoft.com/office/drawing/2014/main" id="{91617ADB-F8ED-4581-B4B6-B12FCFB59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3" y="6291742"/>
            <a:ext cx="44933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 Schmidt et al, IBIC’25 &amp; Master Thesis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8132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2025_07_Summary_X2_FFC_Measurements_Video_no_title">
            <a:hlinkClick r:id="" action="ppaction://media"/>
            <a:extLst>
              <a:ext uri="{FF2B5EF4-FFF2-40B4-BE49-F238E27FC236}">
                <a16:creationId xmlns:a16="http://schemas.microsoft.com/office/drawing/2014/main" id="{548A23D2-CDF2-4648-8C0D-484F067C3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3481" t="23934" r="27181" b="9465"/>
          <a:stretch>
            <a:fillRect/>
          </a:stretch>
        </p:blipFill>
        <p:spPr>
          <a:xfrm>
            <a:off x="3035301" y="1848225"/>
            <a:ext cx="3879066" cy="2945431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0EF8C4F7-2DF9-4D6B-B77E-5866EF8C4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 for longitudinal Emittance Measurement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533DFEB7-CCAC-4F1D-A292-57C9B5E4FF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535" y="927120"/>
                <a:ext cx="8550275" cy="9335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sz="20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Experimental confirmation </a:t>
                </a:r>
                <a:r>
                  <a:rPr lang="en-US" sz="20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 position scan of FFC (30</a:t>
                </a:r>
                <a:r>
                  <a:rPr lang="en-US" sz="2000" b="1" baseline="300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th</a:t>
                </a:r>
                <a:r>
                  <a:rPr lang="en-US" sz="20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July 25)</a:t>
                </a:r>
                <a:r>
                  <a:rPr lang="en-US" sz="20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   </a:t>
                </a:r>
              </a:p>
              <a:p>
                <a:pPr algn="l"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Beam from HLI at X2: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A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8+</m:t>
                        </m:r>
                      </m:sup>
                    </m:sSup>
                    <m:r>
                      <a:rPr lang="de-DE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E= 11.4 </a:t>
                </a:r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MeV/u 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=15%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µA</a:t>
                </a:r>
              </a:p>
              <a:p>
                <a:pPr algn="l">
                  <a:spcBef>
                    <a:spcPts val="400"/>
                  </a:spcBef>
                  <a:buFont typeface="Wingdings" pitchFamily="2" charset="2"/>
                  <a:buChar char="Ø"/>
                </a:pPr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Variation of E10 as buncher</a:t>
                </a:r>
              </a:p>
            </p:txBody>
          </p:sp>
        </mc:Choice>
        <mc:Fallback xmlns="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533DFEB7-CCAC-4F1D-A292-57C9B5E4F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5" y="927120"/>
                <a:ext cx="8550275" cy="933589"/>
              </a:xfrm>
              <a:prstGeom prst="rect">
                <a:avLst/>
              </a:prstGeom>
              <a:blipFill>
                <a:blip r:embed="rId6"/>
                <a:stretch>
                  <a:fillRect l="-785" t="-15033" b="-91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4">
            <a:extLst>
              <a:ext uri="{FF2B5EF4-FFF2-40B4-BE49-F238E27FC236}">
                <a16:creationId xmlns:a16="http://schemas.microsoft.com/office/drawing/2014/main" id="{1F15DDE4-7E2D-4B7C-B8A5-09CE056FD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" y="4904958"/>
            <a:ext cx="6950049" cy="145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400"/>
              </a:spcBef>
            </a:pPr>
            <a:r>
              <a:rPr lang="en-US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Method is appropriate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Dispersion measurement by energy variation and SEM-grid detection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Strong deformation of longitudinal phase space   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Evaluation is ongoing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A6840B92-2705-447B-A950-2C18327C7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455" y="4904958"/>
            <a:ext cx="29401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de-DE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 span 360</a:t>
            </a:r>
            <a:r>
              <a:rPr lang="de-DE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= 9.25 </a:t>
            </a:r>
            <a:r>
              <a:rPr lang="de-DE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5FC1F6-040C-42C5-A71C-C3A11C74A82B}"/>
              </a:ext>
            </a:extLst>
          </p:cNvPr>
          <p:cNvCxnSpPr>
            <a:cxnSpLocks/>
          </p:cNvCxnSpPr>
          <p:nvPr/>
        </p:nvCxnSpPr>
        <p:spPr>
          <a:xfrm flipV="1">
            <a:off x="3522689" y="4849946"/>
            <a:ext cx="3295894" cy="254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FE5512-E2A4-4533-BDF8-D0D0CB4A5B5F}"/>
              </a:ext>
            </a:extLst>
          </p:cNvPr>
          <p:cNvCxnSpPr>
            <a:cxnSpLocks/>
          </p:cNvCxnSpPr>
          <p:nvPr/>
        </p:nvCxnSpPr>
        <p:spPr>
          <a:xfrm flipV="1">
            <a:off x="2561897" y="2102187"/>
            <a:ext cx="0" cy="2224428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4">
                <a:extLst>
                  <a:ext uri="{FF2B5EF4-FFF2-40B4-BE49-F238E27FC236}">
                    <a16:creationId xmlns:a16="http://schemas.microsoft.com/office/drawing/2014/main" id="{66245F55-18D0-4A0A-BC04-27397F8875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7180" y="2855258"/>
                <a:ext cx="2013626" cy="10977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spcBef>
                    <a:spcPts val="400"/>
                  </a:spcBef>
                </a:pPr>
                <a:r>
                  <a:rPr lang="en-U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Symbol" pitchFamily="18" charset="2"/>
                  </a:rPr>
                  <a:t>about</a:t>
                </a:r>
                <a:r>
                  <a:rPr lang="de-DE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itchFamily="18" charset="2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Symbol" pitchFamily="18" charset="2"/>
                              </a:rPr>
                            </m:ctrlPr>
                          </m:fPr>
                          <m:num>
                            <m: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Symbol" pitchFamily="18" charset="2"/>
                              </a:rPr>
                              <m:t>∆</m:t>
                            </m:r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Symbol" pitchFamily="18" charset="2"/>
                              </a:rPr>
                              <m:t>𝐸</m:t>
                            </m:r>
                          </m:num>
                          <m:den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Symbol" pitchFamily="18" charset="2"/>
                              </a:rPr>
                              <m:t>𝐸</m:t>
                            </m:r>
                          </m:den>
                        </m:f>
                      </m:e>
                    </m:box>
                  </m:oMath>
                </a14:m>
                <a:r>
                  <a:rPr lang="de-DE" dirty="0">
                    <a:ea typeface="Cambria Math" panose="02040503050406030204" pitchFamily="18" charset="0"/>
                    <a:cs typeface="Calibri" panose="020F0502020204030204" pitchFamily="34" charset="0"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itchFamily="18" charset="2"/>
                      </a:rPr>
                      <m:t>≈2.2 %</m:t>
                    </m:r>
                  </m:oMath>
                </a14:m>
                <a:endParaRPr lang="de-D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>
                  <a:spcBef>
                    <a:spcPts val="400"/>
                  </a:spcBef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using measured</a:t>
                </a:r>
              </a:p>
              <a:p>
                <a:pPr algn="l"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itchFamily="18" charset="2"/>
                      </a:rPr>
                      <m:t>𝐷</m:t>
                    </m:r>
                    <m:r>
                      <a:rPr lang="de-DE" b="0" i="1" smtClean="0"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itchFamily="18" charset="2"/>
                      </a:rPr>
                      <m:t>=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0.900.1 m</a:t>
                </a:r>
                <a:endParaRPr lang="de-D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 Box 4">
                <a:extLst>
                  <a:ext uri="{FF2B5EF4-FFF2-40B4-BE49-F238E27FC236}">
                    <a16:creationId xmlns:a16="http://schemas.microsoft.com/office/drawing/2014/main" id="{66245F55-18D0-4A0A-BC04-27397F88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180" y="2855258"/>
                <a:ext cx="2013626" cy="1097736"/>
              </a:xfrm>
              <a:prstGeom prst="rect">
                <a:avLst/>
              </a:prstGeom>
              <a:blipFill>
                <a:blip r:embed="rId7"/>
                <a:stretch>
                  <a:fillRect l="-2417" b="-8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204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8469313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Long. Emittance by linear Transformation using a </a:t>
            </a:r>
            <a:r>
              <a:rPr lang="en-US" altLang="de-DE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Buncher</a:t>
            </a:r>
            <a:r>
              <a:rPr lang="en-US" alt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125413" y="1156214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0" y="729177"/>
            <a:ext cx="5302250" cy="155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Longitudinal focusing: </a:t>
            </a:r>
          </a:p>
          <a:p>
            <a:pPr algn="l">
              <a:lnSpc>
                <a:spcPct val="50000"/>
              </a:lnSpc>
            </a:pPr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Variation of the bunch shape by a </a:t>
            </a:r>
            <a:r>
              <a:rPr lang="en-US" altLang="de-DE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rf-buncher</a:t>
            </a:r>
            <a:endParaRPr lang="en-US" altLang="de-DE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50000"/>
              </a:lnSpc>
            </a:pPr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 components 5 and 6 from 6-dim phase-space </a:t>
            </a:r>
          </a:p>
          <a:p>
            <a:pPr algn="l">
              <a:lnSpc>
                <a:spcPct val="60000"/>
              </a:lnSpc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Transversal correspondence: </a:t>
            </a:r>
          </a:p>
          <a:p>
            <a:pPr algn="l">
              <a:lnSpc>
                <a:spcPct val="60000"/>
              </a:lnSpc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Quadrupole variation</a:t>
            </a:r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46832" y="2270987"/>
            <a:ext cx="503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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 Transfer matrix of buncher &amp; drift: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4" name="Object 7"/>
              <p:cNvSpPr txBox="1"/>
              <p:nvPr/>
            </p:nvSpPr>
            <p:spPr bwMode="auto">
              <a:xfrm>
                <a:off x="420688" y="2670175"/>
                <a:ext cx="2855912" cy="7286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𝑏𝑢𝑛𝑐h𝑒𝑟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−1/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24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688" y="2670175"/>
                <a:ext cx="2855912" cy="728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Text Box 8"/>
              <p:cNvSpPr txBox="1">
                <a:spLocks noChangeArrowheads="1"/>
              </p:cNvSpPr>
              <p:nvPr/>
            </p:nvSpPr>
            <p:spPr bwMode="auto">
              <a:xfrm>
                <a:off x="346869" y="4082808"/>
                <a:ext cx="5033963" cy="643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with focal length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2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box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𝐴𝑝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225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" y="4082808"/>
                <a:ext cx="5033963" cy="643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826" name="Rectangle 10"/>
              <p:cNvSpPr>
                <a:spLocks noChangeArrowheads="1"/>
              </p:cNvSpPr>
              <p:nvPr/>
            </p:nvSpPr>
            <p:spPr bwMode="auto">
              <a:xfrm>
                <a:off x="54768" y="4830373"/>
                <a:ext cx="8189821" cy="1224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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Variation of buncher amplitude </a:t>
                </a:r>
                <a14:m>
                  <m:oMath xmlns:m="http://schemas.openxmlformats.org/officeDocument/2006/math">
                    <m:r>
                      <a:rPr lang="de-DE" altLang="de-DE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𝑈</m:t>
                    </m:r>
                  </m:oMath>
                </a14:m>
                <a:r>
                  <a:rPr lang="en-US" altLang="de-DE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l">
                  <a:lnSpc>
                    <a:spcPct val="50000"/>
                  </a:lnSpc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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Different bunch width at Bunch Shape Monitor</a:t>
                </a:r>
              </a:p>
              <a:p>
                <a:pPr algn="l">
                  <a:lnSpc>
                    <a:spcPct val="50000"/>
                  </a:lnSpc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   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Emittance determination by linear transformation with</a:t>
                </a:r>
              </a:p>
              <a:p>
                <a:pPr algn="l">
                  <a:lnSpc>
                    <a:spcPct val="50000"/>
                  </a:lnSpc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assumption: Bunch has Gaussian form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 phase space is given by an ellipse</a:t>
                </a:r>
                <a:endParaRPr lang="en-US" alt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0826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68" y="4830373"/>
                <a:ext cx="8189821" cy="1224246"/>
              </a:xfrm>
              <a:prstGeom prst="rect">
                <a:avLst/>
              </a:prstGeom>
              <a:blipFill>
                <a:blip r:embed="rId6"/>
                <a:stretch>
                  <a:fillRect l="-670" t="-2985" b="-69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7">
                <a:extLst>
                  <a:ext uri="{FF2B5EF4-FFF2-40B4-BE49-F238E27FC236}">
                    <a16:creationId xmlns:a16="http://schemas.microsoft.com/office/drawing/2014/main" id="{FEF298EA-DD6B-4F29-BF25-6D051C6F044A}"/>
                  </a:ext>
                </a:extLst>
              </p:cNvPr>
              <p:cNvSpPr txBox="1"/>
              <p:nvPr/>
            </p:nvSpPr>
            <p:spPr bwMode="auto">
              <a:xfrm>
                <a:off x="694913" y="3427194"/>
                <a:ext cx="2961100" cy="7286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Object 7">
                <a:extLst>
                  <a:ext uri="{FF2B5EF4-FFF2-40B4-BE49-F238E27FC236}">
                    <a16:creationId xmlns:a16="http://schemas.microsoft.com/office/drawing/2014/main" id="{FEF298EA-DD6B-4F29-BF25-6D051C6F0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913" y="3427194"/>
                <a:ext cx="2961100" cy="728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6015041C-1D1C-4A11-B2FF-05A84538E55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39" y="1052596"/>
            <a:ext cx="4668717" cy="344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53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of a longitudinal Emittance Measurement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25413" y="1166043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227013" y="797108"/>
            <a:ext cx="82138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b="1" i="1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UNILAC-TK5:</a:t>
            </a:r>
            <a:r>
              <a:rPr lang="en-US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Voltage variation at E10 for 11.4 MeV/u Ni</a:t>
            </a:r>
            <a:r>
              <a:rPr lang="en-US" altLang="de-DE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14+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 beam, 31 m drift:</a:t>
            </a: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137551" y="1100878"/>
            <a:ext cx="4883628" cy="284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buFont typeface="Wingdings" pitchFamily="2" charset="2"/>
              <a:buChar char="Ø"/>
            </a:pP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This example: The resolution is better</a:t>
            </a:r>
          </a:p>
          <a:p>
            <a:pPr algn="l">
              <a:lnSpc>
                <a:spcPct val="70000"/>
              </a:lnSpc>
              <a:spcBef>
                <a:spcPts val="800"/>
              </a:spcBef>
            </a:pP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than 50 </a:t>
            </a:r>
            <a:r>
              <a:rPr lang="en-US" alt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or 2</a:t>
            </a:r>
            <a:r>
              <a:rPr lang="en-US" altLang="de-DE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for 108 MHz</a:t>
            </a:r>
          </a:p>
          <a:p>
            <a:pPr algn="l">
              <a:lnSpc>
                <a:spcPct val="70000"/>
              </a:lnSpc>
              <a:spcBef>
                <a:spcPts val="800"/>
              </a:spcBef>
              <a:buFont typeface="Wingdings" pitchFamily="2" charset="2"/>
              <a:buChar char="Ø"/>
            </a:pP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Typical bunch length at proton LINACs: </a:t>
            </a:r>
          </a:p>
          <a:p>
            <a:pPr algn="l">
              <a:lnSpc>
                <a:spcPct val="70000"/>
              </a:lnSpc>
              <a:spcBef>
                <a:spcPts val="800"/>
              </a:spcBef>
            </a:pPr>
            <a:r>
              <a:rPr lang="en-US" altLang="de-DE" sz="1600" b="1" i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       </a:t>
            </a:r>
            <a:r>
              <a:rPr lang="en-US" altLang="de-DE" sz="1600" b="1" i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bunch </a:t>
            </a: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 0.1</a:t>
            </a: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to 0.5 ns</a:t>
            </a:r>
          </a:p>
          <a:p>
            <a:pPr marL="285750" indent="-285750" algn="l">
              <a:lnSpc>
                <a:spcPct val="7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Determination of longitudinal emittance possible </a:t>
            </a:r>
          </a:p>
          <a:p>
            <a:pPr marL="285750" indent="-285750" algn="l">
              <a:lnSpc>
                <a:spcPct val="70000"/>
              </a:lnSpc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de-DE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However: </a:t>
            </a: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Bunch has non-Gaussian shape!</a:t>
            </a:r>
          </a:p>
          <a:p>
            <a:pPr algn="l">
              <a:lnSpc>
                <a:spcPct val="70000"/>
              </a:lnSpc>
              <a:spcBef>
                <a:spcPts val="800"/>
              </a:spcBef>
            </a:pP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 for synchrotron injection:</a:t>
            </a:r>
          </a:p>
          <a:p>
            <a:pPr algn="l">
              <a:lnSpc>
                <a:spcPct val="70000"/>
              </a:lnSpc>
              <a:spcBef>
                <a:spcPts val="800"/>
              </a:spcBef>
            </a:pP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Shaping of longitudinal phase space by </a:t>
            </a:r>
            <a:r>
              <a:rPr lang="en-US" alt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buncher</a:t>
            </a:r>
            <a:endParaRPr lang="en-US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70000"/>
              </a:lnSpc>
              <a:spcBef>
                <a:spcPts val="800"/>
              </a:spcBef>
            </a:pP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i.e. long bunches </a:t>
            </a: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 low momentum spread</a:t>
            </a:r>
          </a:p>
          <a:p>
            <a:pPr algn="l">
              <a:lnSpc>
                <a:spcPct val="70000"/>
              </a:lnSpc>
              <a:spcBef>
                <a:spcPts val="800"/>
              </a:spcBef>
            </a:pP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to match to the synchrotron long acceptance  </a:t>
            </a: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227013" y="5185331"/>
            <a:ext cx="5900165" cy="939808"/>
            <a:chOff x="300038" y="5085195"/>
            <a:chExt cx="5900165" cy="939808"/>
          </a:xfrm>
        </p:grpSpPr>
        <p:cxnSp>
          <p:nvCxnSpPr>
            <p:cNvPr id="9" name="Gerade Verbindung 8"/>
            <p:cNvCxnSpPr/>
            <p:nvPr/>
          </p:nvCxnSpPr>
          <p:spPr bwMode="auto">
            <a:xfrm flipH="1" flipV="1">
              <a:off x="3159501" y="5842048"/>
              <a:ext cx="349742" cy="4809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feld 9"/>
            <p:cNvSpPr txBox="1"/>
            <p:nvPr/>
          </p:nvSpPr>
          <p:spPr>
            <a:xfrm>
              <a:off x="2390587" y="5701838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LINAC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082623" y="5696661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RFQ</a:t>
              </a:r>
            </a:p>
          </p:txBody>
        </p:sp>
        <p:cxnSp>
          <p:nvCxnSpPr>
            <p:cNvPr id="12" name="Gerade Verbindung 11"/>
            <p:cNvCxnSpPr/>
            <p:nvPr/>
          </p:nvCxnSpPr>
          <p:spPr bwMode="auto">
            <a:xfrm flipH="1" flipV="1">
              <a:off x="1830122" y="5834836"/>
              <a:ext cx="560465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/>
          </p:nvCxnSpPr>
          <p:spPr bwMode="auto">
            <a:xfrm flipH="1" flipV="1">
              <a:off x="678483" y="5834836"/>
              <a:ext cx="404140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>
              <a:stCxn id="16" idx="2"/>
            </p:cNvCxnSpPr>
            <p:nvPr/>
          </p:nvCxnSpPr>
          <p:spPr bwMode="auto">
            <a:xfrm>
              <a:off x="670261" y="5408360"/>
              <a:ext cx="0" cy="43128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feld 15"/>
            <p:cNvSpPr txBox="1"/>
            <p:nvPr/>
          </p:nvSpPr>
          <p:spPr>
            <a:xfrm>
              <a:off x="300038" y="5085195"/>
              <a:ext cx="740446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source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4482583" y="5141508"/>
              <a:ext cx="143221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altLang="de-DE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Bunch Shape Monitor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517338" y="5701838"/>
              <a:ext cx="372263" cy="323165"/>
            </a:xfrm>
            <a:prstGeom prst="rect">
              <a:avLst/>
            </a:prstGeom>
            <a:noFill/>
            <a:ln w="34925">
              <a:solidFill>
                <a:srgbClr val="D6009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D6009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214439" y="5358107"/>
              <a:ext cx="111040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de-DE" sz="1600" b="1" dirty="0" err="1">
                  <a:solidFill>
                    <a:srgbClr val="D6009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Buncher</a:t>
              </a:r>
              <a:endParaRPr lang="en-US" altLang="de-DE" sz="1600" b="1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 bwMode="auto">
            <a:xfrm flipH="1" flipV="1">
              <a:off x="3896918" y="5844660"/>
              <a:ext cx="1532932" cy="13053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/>
            <p:cNvSpPr txBox="1"/>
            <p:nvPr/>
          </p:nvSpPr>
          <p:spPr>
            <a:xfrm rot="19152494">
              <a:off x="5626581" y="5301742"/>
              <a:ext cx="573622" cy="323165"/>
            </a:xfrm>
            <a:prstGeom prst="rect">
              <a:avLst/>
            </a:prstGeom>
            <a:noFill/>
            <a:ln w="3492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BSM</a:t>
              </a:r>
            </a:p>
          </p:txBody>
        </p:sp>
        <p:cxnSp>
          <p:nvCxnSpPr>
            <p:cNvPr id="25" name="Gerade Verbindung 24"/>
            <p:cNvCxnSpPr>
              <a:stCxn id="24" idx="1"/>
            </p:cNvCxnSpPr>
            <p:nvPr/>
          </p:nvCxnSpPr>
          <p:spPr bwMode="auto">
            <a:xfrm flipH="1">
              <a:off x="5429850" y="5650702"/>
              <a:ext cx="266401" cy="20701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70" y="1157160"/>
            <a:ext cx="3977896" cy="306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  <a14:imgEffect>
                      <a14:brightnessContrast bright="-9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" t="45367" r="62507" b="23311"/>
          <a:stretch/>
        </p:blipFill>
        <p:spPr bwMode="auto">
          <a:xfrm>
            <a:off x="2653425" y="4292187"/>
            <a:ext cx="1374135" cy="102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4139937" y="4316727"/>
            <a:ext cx="1331598" cy="916721"/>
            <a:chOff x="8555602" y="4689443"/>
            <a:chExt cx="1661973" cy="1158473"/>
          </a:xfrm>
        </p:grpSpPr>
        <p:pic>
          <p:nvPicPr>
            <p:cNvPr id="39" name="Picture 75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6000"/>
                      </a14:imgEffect>
                      <a14:imgEffect>
                        <a14:brightnessContrast bright="-18000" contras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4" t="45544" b="29799"/>
            <a:stretch/>
          </p:blipFill>
          <p:spPr bwMode="auto">
            <a:xfrm>
              <a:off x="8555602" y="4689443"/>
              <a:ext cx="1661973" cy="98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75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45" t="93880" r="3676" b="2457"/>
            <a:stretch/>
          </p:blipFill>
          <p:spPr bwMode="auto">
            <a:xfrm>
              <a:off x="8921738" y="5702059"/>
              <a:ext cx="1111609" cy="145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uppieren 26"/>
          <p:cNvGrpSpPr/>
          <p:nvPr/>
        </p:nvGrpSpPr>
        <p:grpSpPr>
          <a:xfrm>
            <a:off x="5543693" y="4352913"/>
            <a:ext cx="2779619" cy="1647223"/>
            <a:chOff x="3856791" y="4437112"/>
            <a:chExt cx="3081735" cy="1826259"/>
          </a:xfrm>
        </p:grpSpPr>
        <p:sp>
          <p:nvSpPr>
            <p:cNvPr id="28" name="Textfeld 27"/>
            <p:cNvSpPr txBox="1"/>
            <p:nvPr/>
          </p:nvSpPr>
          <p:spPr>
            <a:xfrm>
              <a:off x="5730290" y="5919506"/>
              <a:ext cx="1208236" cy="32416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extraction</a:t>
              </a:r>
            </a:p>
          </p:txBody>
        </p:sp>
        <p:cxnSp>
          <p:nvCxnSpPr>
            <p:cNvPr id="29" name="Gerade Verbindung 20"/>
            <p:cNvCxnSpPr>
              <a:endCxn id="24" idx="3"/>
            </p:cNvCxnSpPr>
            <p:nvPr/>
          </p:nvCxnSpPr>
          <p:spPr bwMode="auto">
            <a:xfrm flipH="1">
              <a:off x="4426454" y="5160111"/>
              <a:ext cx="565474" cy="41138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1"/>
            <p:cNvCxnSpPr/>
            <p:nvPr/>
          </p:nvCxnSpPr>
          <p:spPr bwMode="auto">
            <a:xfrm>
              <a:off x="6516228" y="5160111"/>
              <a:ext cx="117329" cy="110326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feld 31"/>
            <p:cNvSpPr txBox="1"/>
            <p:nvPr/>
          </p:nvSpPr>
          <p:spPr>
            <a:xfrm>
              <a:off x="4814171" y="5929355"/>
              <a:ext cx="1058950" cy="32416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injection</a:t>
              </a:r>
            </a:p>
          </p:txBody>
        </p:sp>
        <p:sp>
          <p:nvSpPr>
            <p:cNvPr id="34" name="Abgerundetes Rechteck 33"/>
            <p:cNvSpPr/>
            <p:nvPr/>
          </p:nvSpPr>
          <p:spPr bwMode="auto">
            <a:xfrm>
              <a:off x="4991926" y="4437112"/>
              <a:ext cx="1524301" cy="1482395"/>
            </a:xfrm>
            <a:prstGeom prst="roundRect">
              <a:avLst>
                <a:gd name="adj" fmla="val 38859"/>
              </a:avLst>
            </a:prstGeom>
            <a:noFill/>
            <a:ln w="412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032362" y="5056390"/>
              <a:ext cx="1511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 synchrotron</a:t>
              </a:r>
            </a:p>
            <a:p>
              <a:pPr>
                <a:spcBef>
                  <a:spcPts val="0"/>
                </a:spcBef>
              </a:pPr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de-bunched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3856791" y="4755123"/>
              <a:ext cx="1168428" cy="648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multi-turn</a:t>
              </a:r>
            </a:p>
            <a:p>
              <a:pPr algn="l">
                <a:spcBef>
                  <a:spcPts val="0"/>
                </a:spcBef>
              </a:pPr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injection</a:t>
              </a:r>
            </a:p>
          </p:txBody>
        </p:sp>
      </p:grp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4EA59660-6192-4DF3-A49F-0E929AEFCFB8}"/>
              </a:ext>
            </a:extLst>
          </p:cNvPr>
          <p:cNvCxnSpPr/>
          <p:nvPr/>
        </p:nvCxnSpPr>
        <p:spPr bwMode="auto">
          <a:xfrm>
            <a:off x="4170795" y="5950914"/>
            <a:ext cx="53153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3444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95535" y="1029599"/>
            <a:ext cx="8550275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de-DE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Messungen longitudinal Parameter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Beispiele zur Simulation des longitudinaler Phasenraums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Generelles zur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-Länger Messung am UNILAC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Monitor 1: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unch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hape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onitor (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BSM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) von russischen Institut INR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Monitor 2: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ast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araday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up (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FFC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); Design vom amerikanischen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Fermilab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Erste Ansätze zur Bestimmung des longitudinalen Emittanz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Vergleich von BSM und FFC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Zusammenfassung und Ausblick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Gliederung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9053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Longitudinal Emittance using tomographic Reconstruction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125413" y="1077556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>
            <a:lum bright="-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745769"/>
            <a:ext cx="4294188" cy="505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4884738" y="1228369"/>
            <a:ext cx="15414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>
                <a:latin typeface="Calibri" panose="020F0502020204030204" pitchFamily="34" charset="0"/>
                <a:cs typeface="Calibri" panose="020F0502020204030204" pitchFamily="34" charset="0"/>
              </a:rPr>
              <a:t>original object</a:t>
            </a:r>
          </a:p>
        </p:txBody>
      </p:sp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4672013" y="3596919"/>
            <a:ext cx="2143125" cy="65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Iterative </a:t>
            </a:r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</a:t>
            </a:r>
          </a:p>
          <a:p>
            <a:pPr algn="l">
              <a:lnSpc>
                <a:spcPct val="40000"/>
              </a:lnSpc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&amp; back-projection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7348538" y="3627081"/>
            <a:ext cx="1795462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>
                <a:latin typeface="Calibri" panose="020F0502020204030204" pitchFamily="34" charset="0"/>
                <a:cs typeface="Calibri" panose="020F0502020204030204" pitchFamily="34" charset="0"/>
              </a:rPr>
              <a:t>after sufficient </a:t>
            </a:r>
          </a:p>
          <a:p>
            <a:pPr algn="l">
              <a:lnSpc>
                <a:spcPct val="40000"/>
              </a:lnSpc>
            </a:pPr>
            <a:r>
              <a:rPr lang="en-US" altLang="de-DE">
                <a:latin typeface="Calibri" panose="020F0502020204030204" pitchFamily="34" charset="0"/>
                <a:cs typeface="Calibri" panose="020F0502020204030204" pitchFamily="34" charset="0"/>
              </a:rPr>
              <a:t>iterations</a:t>
            </a:r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7812088" y="844194"/>
            <a:ext cx="1541462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de-DE" sz="2000" baseline="3000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de-DE">
                <a:latin typeface="Calibri" panose="020F0502020204030204" pitchFamily="34" charset="0"/>
                <a:cs typeface="Calibri" panose="020F0502020204030204" pitchFamily="34" charset="0"/>
              </a:rPr>
              <a:t> back-</a:t>
            </a:r>
          </a:p>
          <a:p>
            <a:pPr algn="l">
              <a:lnSpc>
                <a:spcPct val="20000"/>
              </a:lnSpc>
            </a:pPr>
            <a:r>
              <a:rPr lang="en-US" altLang="de-DE">
                <a:latin typeface="Calibri" panose="020F0502020204030204" pitchFamily="34" charset="0"/>
                <a:cs typeface="Calibri" panose="020F0502020204030204" pitchFamily="34" charset="0"/>
              </a:rPr>
              <a:t>projection 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179388" y="4839931"/>
            <a:ext cx="4572000" cy="129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Filtered back projection:</a:t>
            </a:r>
          </a:p>
          <a:p>
            <a:pPr algn="l">
              <a:lnSpc>
                <a:spcPct val="60000"/>
              </a:lnSpc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Iterative process by redistributing</a:t>
            </a:r>
          </a:p>
          <a:p>
            <a:pPr algn="l">
              <a:lnSpc>
                <a:spcPct val="60000"/>
              </a:lnSpc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the 2-dim image and considering the</a:t>
            </a:r>
          </a:p>
          <a:p>
            <a:pPr algn="l">
              <a:lnSpc>
                <a:spcPct val="60000"/>
              </a:lnSpc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differences to the previous iteration step.</a:t>
            </a:r>
          </a:p>
        </p:txBody>
      </p:sp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r="49750" b="17522"/>
          <a:stretch>
            <a:fillRect/>
          </a:stretch>
        </p:blipFill>
        <p:spPr bwMode="auto">
          <a:xfrm>
            <a:off x="247650" y="2312631"/>
            <a:ext cx="3659188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242D1DF8-811E-4766-877A-67572CF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817206"/>
            <a:ext cx="42243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Tomography: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Generation of a n-dim image</a:t>
            </a:r>
          </a:p>
          <a:p>
            <a:pPr algn="l">
              <a:lnSpc>
                <a:spcPct val="50000"/>
              </a:lnSpc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 from many lower-dim projections  </a:t>
            </a:r>
          </a:p>
          <a:p>
            <a:pPr algn="l"/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application: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2-dim reconstruction using sufficient 1-dim projections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Longitudinal Profile &amp; Emittance: Tomographic Reconstruction 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3102073" y="703010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227013" y="797108"/>
            <a:ext cx="7038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Example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GSI HLI: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Voltage variation at buncher for 1.4 MeV/u </a:t>
            </a:r>
            <a:r>
              <a:rPr lang="en-US" alt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kumimoji="0" lang="en-US" altLang="de-DE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9+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beam</a:t>
            </a: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137550" y="1100878"/>
            <a:ext cx="89378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examples with BSM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different buncher settings using ‘Non-Negative Least Square’ solver including space charge 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6" y="1777650"/>
            <a:ext cx="3309256" cy="2437623"/>
          </a:xfrm>
          <a:prstGeom prst="rect">
            <a:avLst/>
          </a:prstGeom>
        </p:spPr>
      </p:pic>
      <p:sp>
        <p:nvSpPr>
          <p:cNvPr id="65" name="Rectangle 5"/>
          <p:cNvSpPr>
            <a:spLocks noChangeArrowheads="1"/>
          </p:cNvSpPr>
          <p:nvPr/>
        </p:nvSpPr>
        <p:spPr bwMode="auto">
          <a:xfrm>
            <a:off x="34913" y="6291742"/>
            <a:ext cx="44933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Lauber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et al., Phys. Rev.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Accel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Beams, 23, 114201</a:t>
            </a:r>
            <a:r>
              <a:rPr kumimoji="0" lang="en-US" altLang="de-DE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(2020)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137550" y="4494299"/>
            <a:ext cx="72711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Non-regular phase-space distributions a</a:t>
            </a:r>
            <a:r>
              <a:rPr lang="en-US" altLang="de-DE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 </a:t>
            </a:r>
            <a:r>
              <a:rPr kumimoji="0" lang="en-US" altLang="de-DE" sz="1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recovered.</a:t>
            </a: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CAF6C513-727E-4C78-89A5-004C536EF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41" y="4206021"/>
            <a:ext cx="25303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400"/>
              </a:spcBef>
            </a:pPr>
            <a:r>
              <a:rPr lang="de-DE" sz="16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 span 200</a:t>
            </a:r>
            <a:r>
              <a:rPr lang="de-DE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sz="16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= 5.1 </a:t>
            </a:r>
            <a:r>
              <a:rPr lang="de-DE" sz="16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endParaRPr lang="de-DE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5532E10-E093-4121-800F-EB818F5939EB}"/>
              </a:ext>
            </a:extLst>
          </p:cNvPr>
          <p:cNvCxnSpPr>
            <a:cxnSpLocks/>
          </p:cNvCxnSpPr>
          <p:nvPr/>
        </p:nvCxnSpPr>
        <p:spPr>
          <a:xfrm>
            <a:off x="675445" y="4219012"/>
            <a:ext cx="2530395" cy="0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DADBD0-07EC-4FEC-8757-F5A6E17EE5AC}"/>
              </a:ext>
            </a:extLst>
          </p:cNvPr>
          <p:cNvGrpSpPr/>
          <p:nvPr/>
        </p:nvGrpSpPr>
        <p:grpSpPr>
          <a:xfrm>
            <a:off x="227013" y="5185331"/>
            <a:ext cx="5224729" cy="939808"/>
            <a:chOff x="227013" y="5185331"/>
            <a:chExt cx="5224729" cy="939808"/>
          </a:xfrm>
        </p:grpSpPr>
        <p:cxnSp>
          <p:nvCxnSpPr>
            <p:cNvPr id="34" name="Gerade Verbindung 8"/>
            <p:cNvCxnSpPr/>
            <p:nvPr/>
          </p:nvCxnSpPr>
          <p:spPr bwMode="auto">
            <a:xfrm flipH="1" flipV="1">
              <a:off x="3086476" y="5942184"/>
              <a:ext cx="349742" cy="4809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feld 34"/>
            <p:cNvSpPr txBox="1"/>
            <p:nvPr/>
          </p:nvSpPr>
          <p:spPr>
            <a:xfrm>
              <a:off x="2317562" y="5801974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LINAC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1009598" y="5796797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RFQ</a:t>
              </a:r>
            </a:p>
          </p:txBody>
        </p:sp>
        <p:cxnSp>
          <p:nvCxnSpPr>
            <p:cNvPr id="37" name="Gerade Verbindung 11"/>
            <p:cNvCxnSpPr/>
            <p:nvPr/>
          </p:nvCxnSpPr>
          <p:spPr bwMode="auto">
            <a:xfrm flipH="1" flipV="1">
              <a:off x="1757097" y="5934972"/>
              <a:ext cx="560465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13"/>
            <p:cNvCxnSpPr/>
            <p:nvPr/>
          </p:nvCxnSpPr>
          <p:spPr bwMode="auto">
            <a:xfrm flipH="1" flipV="1">
              <a:off x="605458" y="5934972"/>
              <a:ext cx="404140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14"/>
            <p:cNvCxnSpPr>
              <a:stCxn id="40" idx="2"/>
            </p:cNvCxnSpPr>
            <p:nvPr/>
          </p:nvCxnSpPr>
          <p:spPr bwMode="auto">
            <a:xfrm>
              <a:off x="597236" y="5508496"/>
              <a:ext cx="0" cy="43128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Textfeld 39"/>
            <p:cNvSpPr txBox="1"/>
            <p:nvPr/>
          </p:nvSpPr>
          <p:spPr>
            <a:xfrm>
              <a:off x="227013" y="5185331"/>
              <a:ext cx="740446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source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4019526" y="5264996"/>
              <a:ext cx="143221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Bunch Shape Monitor 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3444313" y="5801974"/>
              <a:ext cx="372263" cy="323165"/>
            </a:xfrm>
            <a:prstGeom prst="rect">
              <a:avLst/>
            </a:prstGeom>
            <a:noFill/>
            <a:ln w="34925">
              <a:solidFill>
                <a:srgbClr val="D6009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141414" y="5458243"/>
              <a:ext cx="111040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Buncher</a:t>
              </a:r>
              <a:endPara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4" name="Gerade Verbindung 21"/>
            <p:cNvCxnSpPr/>
            <p:nvPr/>
          </p:nvCxnSpPr>
          <p:spPr bwMode="auto">
            <a:xfrm flipH="1">
              <a:off x="3823892" y="5944588"/>
              <a:ext cx="501164" cy="207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feld 44"/>
            <p:cNvSpPr txBox="1"/>
            <p:nvPr/>
          </p:nvSpPr>
          <p:spPr>
            <a:xfrm>
              <a:off x="4357982" y="5800053"/>
              <a:ext cx="755305" cy="323165"/>
            </a:xfrm>
            <a:prstGeom prst="rect">
              <a:avLst/>
            </a:prstGeom>
            <a:noFill/>
            <a:ln w="3492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BSM </a:t>
              </a:r>
            </a:p>
          </p:txBody>
        </p:sp>
      </p:grpSp>
      <p:sp>
        <p:nvSpPr>
          <p:cNvPr id="78" name="Textfeld 51">
            <a:extLst>
              <a:ext uri="{FF2B5EF4-FFF2-40B4-BE49-F238E27FC236}">
                <a16:creationId xmlns:a16="http://schemas.microsoft.com/office/drawing/2014/main" id="{BCA1A2F4-7D39-490F-9755-98677BD7D1F2}"/>
              </a:ext>
            </a:extLst>
          </p:cNvPr>
          <p:cNvSpPr txBox="1"/>
          <p:nvPr/>
        </p:nvSpPr>
        <p:spPr>
          <a:xfrm>
            <a:off x="597236" y="2029121"/>
            <a:ext cx="1787613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i="1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Measurement </a:t>
            </a:r>
          </a:p>
          <a:p>
            <a:pPr algn="l">
              <a:spcBef>
                <a:spcPts val="0"/>
              </a:spcBef>
            </a:pPr>
            <a:r>
              <a:rPr lang="en-US" sz="1400" b="1" i="1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at BSM</a:t>
            </a:r>
            <a:endParaRPr lang="en-US" sz="1400" b="1" i="1" u="sng" dirty="0">
              <a:solidFill>
                <a:srgbClr val="008000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FDB9E09A-98E9-4AE1-B6EC-90B9136B07A4}"/>
              </a:ext>
            </a:extLst>
          </p:cNvPr>
          <p:cNvGrpSpPr/>
          <p:nvPr/>
        </p:nvGrpSpPr>
        <p:grpSpPr>
          <a:xfrm>
            <a:off x="3902501" y="1886269"/>
            <a:ext cx="4790492" cy="3157741"/>
            <a:chOff x="3317178" y="3040473"/>
            <a:chExt cx="4790492" cy="3157741"/>
          </a:xfrm>
        </p:grpSpPr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id="{F03526A0-9253-4787-BFD1-034178F97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361" y="3040473"/>
              <a:ext cx="3894309" cy="2917989"/>
            </a:xfrm>
            <a:prstGeom prst="rect">
              <a:avLst/>
            </a:prstGeom>
          </p:spPr>
        </p:pic>
        <p:sp>
          <p:nvSpPr>
            <p:cNvPr id="58" name="Text Box 4">
              <a:extLst>
                <a:ext uri="{FF2B5EF4-FFF2-40B4-BE49-F238E27FC236}">
                  <a16:creationId xmlns:a16="http://schemas.microsoft.com/office/drawing/2014/main" id="{E0F5B634-B42E-4291-922C-7DD2A8CC0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2972" y="5905826"/>
              <a:ext cx="2174346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de-DE" sz="13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Phase  span 72</a:t>
              </a:r>
              <a:r>
                <a:rPr lang="de-DE" sz="1300" baseline="300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0</a:t>
              </a:r>
              <a:r>
                <a:rPr lang="de-DE" sz="13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= 1.85 </a:t>
              </a:r>
              <a:r>
                <a:rPr lang="de-DE" sz="1300" dirty="0" err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ns</a:t>
              </a:r>
              <a:endParaRPr lang="de-DE" sz="13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61" name="Straight Arrow Connector 31">
              <a:extLst>
                <a:ext uri="{FF2B5EF4-FFF2-40B4-BE49-F238E27FC236}">
                  <a16:creationId xmlns:a16="http://schemas.microsoft.com/office/drawing/2014/main" id="{6BA82CF3-F72A-459D-83E5-41343EF297A0}"/>
                </a:ext>
              </a:extLst>
            </p:cNvPr>
            <p:cNvCxnSpPr>
              <a:cxnSpLocks/>
            </p:cNvCxnSpPr>
            <p:nvPr/>
          </p:nvCxnSpPr>
          <p:spPr>
            <a:xfrm>
              <a:off x="5132972" y="5897278"/>
              <a:ext cx="2058403" cy="1355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31">
              <a:extLst>
                <a:ext uri="{FF2B5EF4-FFF2-40B4-BE49-F238E27FC236}">
                  <a16:creationId xmlns:a16="http://schemas.microsoft.com/office/drawing/2014/main" id="{A4C11C08-4831-4791-B5FE-D7ED6C901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8655" y="3207107"/>
              <a:ext cx="0" cy="212194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95665D94-A120-4D2D-AFF1-6ACDE83B0C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7178" y="3880488"/>
                  <a:ext cx="1195469" cy="3681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ts val="400"/>
                    </a:spcBef>
                  </a:pPr>
                  <a14:m>
                    <m:oMath xmlns:m="http://schemas.openxmlformats.org/officeDocument/2006/math">
                      <m:box>
                        <m:boxPr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  <a:sym typeface="Symbol" pitchFamily="18" charset="2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Symbol" pitchFamily="18" charset="2"/>
                                </a:rPr>
                                <m:t>∆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Symbol" pitchFamily="18" charset="2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Symbol" pitchFamily="18" charset="2"/>
                                </a:rPr>
                                <m:t>𝐸</m:t>
                              </m:r>
                            </m:den>
                          </m:f>
                        </m:e>
                      </m:box>
                    </m:oMath>
                  </a14:m>
                  <a:r>
                    <a:rPr lang="de-DE" sz="1600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  <a:sym typeface="Symbol" pitchFamily="18" charset="2"/>
                    </a:rPr>
                    <a:t> </a:t>
                  </a:r>
                  <a:r>
                    <a:rPr lang="de-DE" sz="1300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  <a:sym typeface="Symbol" pitchFamily="18" charset="2"/>
                    </a:rPr>
                    <a:t>span 0.8 %</a:t>
                  </a:r>
                  <a:endParaRPr lang="de-DE" sz="13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 Box 4">
                  <a:extLst>
                    <a:ext uri="{FF2B5EF4-FFF2-40B4-BE49-F238E27FC236}">
                      <a16:creationId xmlns:a16="http://schemas.microsoft.com/office/drawing/2014/main" id="{A3D9D92D-BDAF-4953-8491-644AD70D4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17178" y="3880488"/>
                  <a:ext cx="1195469" cy="368114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Textfeld 51">
            <a:extLst>
              <a:ext uri="{FF2B5EF4-FFF2-40B4-BE49-F238E27FC236}">
                <a16:creationId xmlns:a16="http://schemas.microsoft.com/office/drawing/2014/main" id="{57E5E3BD-FF13-402A-AAF9-451F582F0D56}"/>
              </a:ext>
            </a:extLst>
          </p:cNvPr>
          <p:cNvSpPr txBox="1"/>
          <p:nvPr/>
        </p:nvSpPr>
        <p:spPr>
          <a:xfrm>
            <a:off x="5386599" y="1696858"/>
            <a:ext cx="297363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i="1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Reconstruction at HLI output </a:t>
            </a:r>
            <a:endParaRPr lang="en-US" sz="1400" b="1" i="1" u="sng" dirty="0">
              <a:solidFill>
                <a:srgbClr val="008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09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95535" y="1029599"/>
            <a:ext cx="8550275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de-DE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Messungen longitudinal Parameter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Beispiele zur Simulation des longitudinaler Phasenraums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Generelles zur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-Länger Messung am UNILAC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1: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Shape Monitor (BSM) von russischen Institut INR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2: Fast Faraday Cup (FFC); Design vom amerikanischen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Fermilab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Erste Ansätze zur Bestimmung des longitudinalen Emittanz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Vergleich von BSM und FFC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Zusammenfassung und Ausblick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Gliederung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0232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Text Box 4"/>
              <p:cNvSpPr txBox="1">
                <a:spLocks noChangeArrowheads="1"/>
              </p:cNvSpPr>
              <p:nvPr/>
            </p:nvSpPr>
            <p:spPr bwMode="auto">
              <a:xfrm>
                <a:off x="316706" y="927120"/>
                <a:ext cx="5165182" cy="9335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sz="20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Resolution measurement at X2 (30</a:t>
                </a:r>
                <a:r>
                  <a:rPr lang="en-US" sz="2000" b="1" baseline="300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</a:t>
                </a:r>
                <a:r>
                  <a:rPr lang="en-US" sz="20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July 2025):    </a:t>
                </a:r>
              </a:p>
              <a:p>
                <a:pPr algn="l">
                  <a:spcBef>
                    <a:spcPts val="400"/>
                  </a:spcBef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At X2 with beam from HLI: </a:t>
                </a:r>
              </a:p>
              <a:p>
                <a:pPr algn="l">
                  <a:spcBef>
                    <a:spcPts val="4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A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8+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de-DE" dirty="0"/>
                  <a:t>11.4 </a:t>
                </a:r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MeV/u 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=15%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µA</a:t>
                </a:r>
              </a:p>
            </p:txBody>
          </p:sp>
        </mc:Choice>
        <mc:Fallback xmlns="">
          <p:sp>
            <p:nvSpPr>
              <p:cNvPr id="410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706" y="927120"/>
                <a:ext cx="5165182" cy="933589"/>
              </a:xfrm>
              <a:prstGeom prst="rect">
                <a:avLst/>
              </a:prstGeom>
              <a:blipFill>
                <a:blip r:embed="rId3"/>
                <a:stretch>
                  <a:fillRect l="-1299" t="-13725" r="-5549" b="-98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FFC and BSM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A042493-0178-4A4B-AE26-48C7A2F59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0" y="2077957"/>
            <a:ext cx="5165182" cy="355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Interpretation:</a:t>
            </a:r>
          </a:p>
          <a:p>
            <a:pPr algn="l">
              <a:spcBef>
                <a:spcPts val="4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BSM &amp; FFC can be used for measurement</a:t>
            </a:r>
          </a:p>
          <a:p>
            <a:pPr algn="l">
              <a:spcBef>
                <a:spcPts val="4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BSM: - 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Better resolution (about  1</a:t>
            </a:r>
            <a:r>
              <a:rPr lang="en-US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= 25 </a:t>
            </a:r>
            <a:r>
              <a:rPr lang="en-US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ps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)</a:t>
            </a:r>
          </a:p>
          <a:p>
            <a:pPr algn="l">
              <a:spcBef>
                <a:spcPts val="400"/>
              </a:spcBef>
            </a:pP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              </a:t>
            </a:r>
            <a:r>
              <a:rPr lang="en-US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-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Long measurement time due to scan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FFC:  - 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Less resolution (about  5</a:t>
            </a:r>
            <a:r>
              <a:rPr lang="en-US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= 125 </a:t>
            </a:r>
            <a:r>
              <a:rPr lang="en-US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ps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)</a:t>
            </a:r>
          </a:p>
          <a:p>
            <a:pPr algn="l">
              <a:spcBef>
                <a:spcPts val="400"/>
              </a:spcBef>
            </a:pP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                  </a:t>
            </a:r>
            <a:r>
              <a:rPr lang="en-US" sz="16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depending on electronics &amp; cable bandwidth</a:t>
            </a:r>
          </a:p>
          <a:p>
            <a:pPr algn="l">
              <a:spcBef>
                <a:spcPts val="400"/>
              </a:spcBef>
            </a:pPr>
            <a:r>
              <a:rPr lang="en-US" sz="16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                </a:t>
            </a:r>
            <a:r>
              <a:rPr lang="en-US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- 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Fast measurement within one macro-pulse</a:t>
            </a:r>
          </a:p>
          <a:p>
            <a:pPr algn="l">
              <a:spcBef>
                <a:spcPts val="400"/>
              </a:spcBef>
            </a:pPr>
            <a:r>
              <a:rPr lang="en-US" b="1" dirty="0">
                <a:solidFill>
                  <a:srgbClr val="3333FF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Applications: 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FFC   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 Fast information during operation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BSM</a:t>
            </a: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 Precise measurement</a:t>
            </a:r>
          </a:p>
          <a:p>
            <a:pPr algn="l">
              <a:spcBef>
                <a:spcPts val="400"/>
              </a:spcBef>
            </a:pPr>
            <a:r>
              <a:rPr lang="en-US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                   Goal: Tomographic reconstruction etc.</a:t>
            </a:r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D557FC-FC9F-4217-B9A6-3935499EA27A}"/>
              </a:ext>
            </a:extLst>
          </p:cNvPr>
          <p:cNvGrpSpPr/>
          <p:nvPr/>
        </p:nvGrpSpPr>
        <p:grpSpPr>
          <a:xfrm>
            <a:off x="5416434" y="652512"/>
            <a:ext cx="3254957" cy="2702165"/>
            <a:chOff x="5045588" y="652512"/>
            <a:chExt cx="3254957" cy="2702165"/>
          </a:xfrm>
        </p:grpSpPr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363E02F0-42CB-4D62-974B-8206A691C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0625" y="3025671"/>
              <a:ext cx="2459333" cy="329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de-DE" sz="15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Phase  span 32</a:t>
              </a:r>
              <a:r>
                <a:rPr lang="de-DE" sz="1500" baseline="300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0</a:t>
              </a:r>
              <a:r>
                <a:rPr lang="de-DE" sz="15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= 0.82 </a:t>
              </a:r>
              <a:r>
                <a:rPr lang="de-DE" sz="1500" dirty="0" err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ns</a:t>
              </a:r>
              <a:endParaRPr lang="de-DE" sz="15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1D6541F-56BD-46E9-88BC-B63F7E2EC289}"/>
                </a:ext>
              </a:extLst>
            </p:cNvPr>
            <p:cNvCxnSpPr>
              <a:cxnSpLocks/>
            </p:cNvCxnSpPr>
            <p:nvPr/>
          </p:nvCxnSpPr>
          <p:spPr>
            <a:xfrm>
              <a:off x="5416357" y="3078207"/>
              <a:ext cx="254360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fik 5">
              <a:extLst>
                <a:ext uri="{FF2B5EF4-FFF2-40B4-BE49-F238E27FC236}">
                  <a16:creationId xmlns:a16="http://schemas.microsoft.com/office/drawing/2014/main" id="{02738493-D885-42D1-82F6-91F7EAC37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5045588" y="652512"/>
              <a:ext cx="3254957" cy="2441215"/>
            </a:xfrm>
            <a:prstGeom prst="rect">
              <a:avLst/>
            </a:prstGeom>
          </p:spPr>
        </p:pic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26F9DD8B-1C9A-4357-8D41-5192CB13D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2434" y="2520952"/>
              <a:ext cx="2598125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ts val="400"/>
                </a:spcBef>
              </a:pPr>
              <a:r>
                <a:rPr lang="en-US" sz="1500" b="1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Centre of beam short bunch</a:t>
              </a:r>
              <a:endParaRPr lang="en-US" sz="1500" b="1" dirty="0">
                <a:solidFill>
                  <a:schemeClr val="accent3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371E54C3-C945-4A5B-886C-B413C388E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6357" y="1019686"/>
              <a:ext cx="55570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ts val="400"/>
                </a:spcBef>
              </a:pPr>
              <a:r>
                <a:rPr lang="en-US" b="1" dirty="0">
                  <a:solidFill>
                    <a:srgbClr val="333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FFC</a:t>
              </a:r>
              <a:endParaRPr lang="en-US" b="1" dirty="0">
                <a:solidFill>
                  <a:srgbClr val="3333FF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4" name="Text Box 4">
              <a:extLst>
                <a:ext uri="{FF2B5EF4-FFF2-40B4-BE49-F238E27FC236}">
                  <a16:creationId xmlns:a16="http://schemas.microsoft.com/office/drawing/2014/main" id="{DFE4EDE1-7403-49E1-9875-8599D207F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1007" y="2046598"/>
              <a:ext cx="63301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ts val="400"/>
                </a:spcBef>
              </a:pP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BSM</a:t>
              </a:r>
              <a:endParaRPr lang="en-US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EC38F9-3ABA-4CF0-983A-FA6FE0CE1F62}"/>
              </a:ext>
            </a:extLst>
          </p:cNvPr>
          <p:cNvGrpSpPr/>
          <p:nvPr/>
        </p:nvGrpSpPr>
        <p:grpSpPr>
          <a:xfrm>
            <a:off x="5453696" y="3325209"/>
            <a:ext cx="3257294" cy="2713632"/>
            <a:chOff x="5120325" y="3272744"/>
            <a:chExt cx="3257294" cy="2713632"/>
          </a:xfrm>
        </p:grpSpPr>
        <p:pic>
          <p:nvPicPr>
            <p:cNvPr id="19" name="Grafik 3">
              <a:extLst>
                <a:ext uri="{FF2B5EF4-FFF2-40B4-BE49-F238E27FC236}">
                  <a16:creationId xmlns:a16="http://schemas.microsoft.com/office/drawing/2014/main" id="{1A61CC1C-628A-41E6-812C-55D5F651D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2540"/>
            <a:stretch/>
          </p:blipFill>
          <p:spPr>
            <a:xfrm>
              <a:off x="5120325" y="3272744"/>
              <a:ext cx="3257294" cy="2380904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A86694A-1C8E-4B39-AE8B-FC447E8543AD}"/>
                </a:ext>
              </a:extLst>
            </p:cNvPr>
            <p:cNvCxnSpPr>
              <a:cxnSpLocks/>
            </p:cNvCxnSpPr>
            <p:nvPr/>
          </p:nvCxnSpPr>
          <p:spPr>
            <a:xfrm>
              <a:off x="5495929" y="5652915"/>
              <a:ext cx="25827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DFE58F1D-0AE9-4418-A41D-2C3DADD21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7587" y="5647822"/>
              <a:ext cx="244865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de-DE" sz="16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Phase  span 32</a:t>
              </a:r>
              <a:r>
                <a:rPr lang="de-DE" sz="1600" baseline="300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0 </a:t>
              </a:r>
              <a:r>
                <a:rPr lang="de-DE" sz="16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= 0.82 </a:t>
              </a:r>
              <a:r>
                <a:rPr lang="de-DE" sz="1600" dirty="0" err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ns</a:t>
              </a:r>
              <a:endParaRPr lang="de-DE" sz="16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156198DA-E641-42E8-BA80-CD3AEAE2C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8172" y="5092842"/>
              <a:ext cx="2448656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en-US" sz="1500" b="1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Side of beam  long bunch</a:t>
              </a:r>
              <a:endParaRPr lang="en-US" sz="1500" b="1" dirty="0">
                <a:solidFill>
                  <a:schemeClr val="accent3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5" name="Text Box 4">
              <a:extLst>
                <a:ext uri="{FF2B5EF4-FFF2-40B4-BE49-F238E27FC236}">
                  <a16:creationId xmlns:a16="http://schemas.microsoft.com/office/drawing/2014/main" id="{E2B7B405-A813-4D72-B96F-2EE60CF27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0211" y="4486602"/>
              <a:ext cx="63301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ts val="400"/>
                </a:spcBef>
              </a:pP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BSM</a:t>
              </a:r>
              <a:endParaRPr lang="en-US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6" name="Text Box 4">
              <a:extLst>
                <a:ext uri="{FF2B5EF4-FFF2-40B4-BE49-F238E27FC236}">
                  <a16:creationId xmlns:a16="http://schemas.microsoft.com/office/drawing/2014/main" id="{7375C7D5-A6D5-488A-8BB4-203D3F525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3153" y="3620801"/>
              <a:ext cx="55570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spcBef>
                  <a:spcPts val="400"/>
                </a:spcBef>
              </a:pPr>
              <a:r>
                <a:rPr lang="en-US" b="1" dirty="0">
                  <a:solidFill>
                    <a:srgbClr val="333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FFC</a:t>
              </a:r>
              <a:endParaRPr lang="en-US" b="1" dirty="0">
                <a:solidFill>
                  <a:srgbClr val="3333FF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66280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01844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Text Box 4"/>
              <p:cNvSpPr txBox="1">
                <a:spLocks noChangeArrowheads="1"/>
              </p:cNvSpPr>
              <p:nvPr/>
            </p:nvSpPr>
            <p:spPr bwMode="auto">
              <a:xfrm>
                <a:off x="203200" y="767112"/>
                <a:ext cx="8979462" cy="1560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de-DE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Messung longitudinal Parameter ist wichtig</a:t>
                </a:r>
                <a:r>
                  <a:rPr lang="en-US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   </a:t>
                </a:r>
              </a:p>
              <a:p>
                <a:pPr algn="l">
                  <a:spcBef>
                    <a:spcPts val="300"/>
                  </a:spcBef>
                  <a:buFont typeface="Wingdings" pitchFamily="2" charset="2"/>
                  <a:buChar char="Ø"/>
                </a:pPr>
                <a:r>
                  <a:rPr 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Bisher sehr wenig longitudinale Messung am UNILAC durchgeführt </a:t>
                </a:r>
              </a:p>
              <a:p>
                <a:pPr algn="l">
                  <a:spcBef>
                    <a:spcPts val="500"/>
                  </a:spcBef>
                  <a:buFont typeface="Wingdings" pitchFamily="2" charset="2"/>
                  <a:buChar char="Ø"/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Komplexe KONUS Strahldynamik ist sehr sensitiv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auf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𝑈</m:t>
                    </m:r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und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𝜑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Werte</a:t>
                </a:r>
              </a:p>
              <a:p>
                <a:pPr algn="l">
                  <a:spcBef>
                    <a:spcPts val="500"/>
                  </a:spcBef>
                  <a:buFont typeface="Wingdings" pitchFamily="2" charset="2"/>
                  <a:buChar char="Ø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Optimale Parameter (insbesondere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de-DE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de-DE" sz="16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de-DE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∆</m:t>
                            </m:r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𝑝</m:t>
                            </m:r>
                          </m:den>
                        </m:f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→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𝑚𝑖𝑛</m:t>
                        </m:r>
                      </m:e>
                    </m:box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für SIS-Injektion erfordert genauer Einstellung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endParaRPr>
              </a:p>
              <a:p>
                <a:pPr algn="l">
                  <a:spcBef>
                    <a:spcPts val="500"/>
                  </a:spcBef>
                  <a:buFont typeface="Wingdings" pitchFamily="2" charset="2"/>
                  <a:buChar char="Ø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Strahldynamisches Verständnis muss erarbeitet werden</a:t>
                </a:r>
              </a:p>
            </p:txBody>
          </p:sp>
        </mc:Choice>
        <mc:Fallback xmlns="">
          <p:sp>
            <p:nvSpPr>
              <p:cNvPr id="410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200" y="767112"/>
                <a:ext cx="8979462" cy="1560171"/>
              </a:xfrm>
              <a:prstGeom prst="rect">
                <a:avLst/>
              </a:prstGeom>
              <a:blipFill>
                <a:blip r:embed="rId3"/>
                <a:stretch>
                  <a:fillRect l="-543" t="-8203" b="-42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Zusammenfassung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Ausblick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081A7900-2C4D-4D00-922C-2DA23CDD59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200" y="2369939"/>
                <a:ext cx="8940800" cy="17594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spcBef>
                    <a:spcPts val="500"/>
                  </a:spcBef>
                </a:pPr>
                <a:r>
                  <a:rPr lang="de-DE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Zwei Messsysteme detailliert getestet </a:t>
                </a:r>
                <a:r>
                  <a:rPr 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(Fast Faraday Cup &amp; </a:t>
                </a:r>
                <a:r>
                  <a:rPr lang="de-DE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Bunch</a:t>
                </a:r>
                <a:r>
                  <a:rPr 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Shape Monitor)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algn="l">
                  <a:spcBef>
                    <a:spcPts val="200"/>
                  </a:spcBef>
                  <a:buFont typeface="Wingdings" pitchFamily="2" charset="2"/>
                  <a:buChar char="Ø"/>
                </a:pPr>
                <a:r>
                  <a:rPr lang="de-DE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FFC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- Messung innerhalb eines Makro-Pulses</a:t>
                </a:r>
              </a:p>
              <a:p>
                <a:pPr algn="l">
                  <a:spcBef>
                    <a:spcPts val="200"/>
                  </a:spcBef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Auflösung ca. 100 ps (abhängig von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Elektronik &amp; Kabel) </a:t>
                </a:r>
              </a:p>
              <a:p>
                <a:pPr algn="l">
                  <a:spcBef>
                    <a:spcPts val="200"/>
                  </a:spcBef>
                  <a:buFont typeface="Wingdings" pitchFamily="2" charset="2"/>
                  <a:buChar char="Ø"/>
                </a:pP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BSM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Scan-Verfahren, benötigt min.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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 Pulse, komplexerer Monitor-Aufbau </a:t>
                </a:r>
              </a:p>
              <a:p>
                <a:pPr algn="l">
                  <a:spcBef>
                    <a:spcPts val="200"/>
                  </a:spcBef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Auflösung ca. 10 ps = 0.5</a:t>
                </a:r>
                <a:r>
                  <a:rPr lang="de-DE" sz="16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@108MHz</a:t>
                </a:r>
              </a:p>
              <a:p>
                <a:pPr algn="l">
                  <a:spcBef>
                    <a:spcPts val="200"/>
                  </a:spcBef>
                </a:pP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Geeignet für genaue Messung und Tomographie etc.</a:t>
                </a:r>
              </a:p>
            </p:txBody>
          </p:sp>
        </mc:Choice>
        <mc:Fallback xmlns="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081A7900-2C4D-4D00-922C-2DA23CDD5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200" y="2369939"/>
                <a:ext cx="8940800" cy="1759456"/>
              </a:xfrm>
              <a:prstGeom prst="rect">
                <a:avLst/>
              </a:prstGeom>
              <a:blipFill>
                <a:blip r:embed="rId4"/>
                <a:stretch>
                  <a:fillRect l="-545" t="-2083" b="-38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>
            <a:extLst>
              <a:ext uri="{FF2B5EF4-FFF2-40B4-BE49-F238E27FC236}">
                <a16:creationId xmlns:a16="http://schemas.microsoft.com/office/drawing/2014/main" id="{CC0DB1D8-33BB-494A-ABFC-842E1A6B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4134576"/>
            <a:ext cx="8714200" cy="185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  <a:spcBef>
                <a:spcPts val="500"/>
              </a:spcBef>
            </a:pPr>
            <a:r>
              <a:rPr 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Einbau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</a:t>
            </a:r>
          </a:p>
          <a:p>
            <a:pPr algn="l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FFC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 UN6, UCW, US3, UT2, TK7oder 8, X2</a:t>
            </a:r>
          </a:p>
          <a:p>
            <a:pPr algn="l">
              <a:lnSpc>
                <a:spcPct val="80000"/>
              </a:lnSpc>
              <a:spcBef>
                <a:spcPts val="500"/>
              </a:spcBef>
              <a:buFont typeface="Wingdings" pitchFamily="2" charset="2"/>
              <a:buChar char="Ø"/>
            </a:pP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BSM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 3 Monitore vorhanden; </a:t>
            </a:r>
          </a:p>
          <a:p>
            <a:pPr algn="l">
              <a:lnSpc>
                <a:spcPct val="80000"/>
              </a:lnSpc>
              <a:spcBef>
                <a:spcPts val="500"/>
              </a:spcBef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bisher: UN6, UCW, X2;   zukünftig: UCW, UT2, TK7 oder 8 (parallel zu FFC)</a:t>
            </a:r>
          </a:p>
          <a:p>
            <a:pPr marL="285750" indent="-285750" algn="l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Tests durch LINAC- und BEA-Team in 2026 bei Engineering Runs &amp; Operation bei Bedarf</a:t>
            </a:r>
          </a:p>
          <a:p>
            <a:pPr algn="l">
              <a:lnSpc>
                <a:spcPct val="80000"/>
              </a:lnSpc>
              <a:spcBef>
                <a:spcPts val="500"/>
              </a:spcBef>
            </a:pPr>
            <a:r>
              <a:rPr lang="de-DE" sz="16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Bemerkung: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Variationen über den Makro-Puls detektiert; dies ist auch bei den Phasensonden sichtbar</a:t>
            </a:r>
          </a:p>
          <a:p>
            <a:pPr algn="l">
              <a:lnSpc>
                <a:spcPct val="80000"/>
              </a:lnSpc>
              <a:spcBef>
                <a:spcPts val="500"/>
              </a:spcBef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(passender GUI wird hoffentlich installiert)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bitte im Operating beobachten.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68BB1F2-00F5-49BA-BC75-F6AE19C50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2566"/>
            <a:ext cx="9182662" cy="31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60000"/>
              </a:lnSpc>
              <a:spcBef>
                <a:spcPts val="500"/>
              </a:spcBef>
            </a:pPr>
            <a:r>
              <a:rPr lang="de-DE" sz="22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Vielen Dank für die Aufmerksamkeit. Gibt es Fragen &amp; Bemerkungen? </a:t>
            </a:r>
            <a:endParaRPr lang="de-DE" sz="2200" dirty="0">
              <a:solidFill>
                <a:srgbClr val="33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23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012611" y="3355010"/>
            <a:ext cx="2860044" cy="42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32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256909638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4761B8B-1AF0-C890-C025-61FE9F34E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139882"/>
            <a:ext cx="5220072" cy="3155694"/>
          </a:xfrm>
          <a:prstGeom prst="rect">
            <a:avLst/>
          </a:prstGeom>
        </p:spPr>
      </p:pic>
      <p:sp>
        <p:nvSpPr>
          <p:cNvPr id="2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4" name="Rectangle 4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179512" y="3140968"/>
            <a:ext cx="3600450" cy="310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50000"/>
              </a:lnSpc>
              <a:spcBef>
                <a:spcPts val="200"/>
              </a:spcBef>
            </a:pPr>
            <a:r>
              <a:rPr lang="de-DE" altLang="de-DE" u="sng" dirty="0">
                <a:latin typeface="+mn-lt"/>
                <a:cs typeface="Times New Roman" panose="02020603050405020304" pitchFamily="18" charset="0"/>
              </a:rPr>
              <a:t>Locations and </a:t>
            </a:r>
            <a:r>
              <a:rPr lang="de-DE" altLang="de-DE" u="sng" dirty="0" err="1">
                <a:latin typeface="+mn-lt"/>
                <a:cs typeface="Times New Roman" panose="02020603050405020304" pitchFamily="18" charset="0"/>
              </a:rPr>
              <a:t>measurements</a:t>
            </a:r>
            <a:endParaRPr lang="en-US" altLang="de-DE" dirty="0">
              <a:latin typeface="+mn-lt"/>
              <a:cs typeface="Times New Roman" panose="02020603050405020304" pitchFamily="18" charset="0"/>
            </a:endParaRPr>
          </a:p>
          <a:p>
            <a:pPr marL="171450" indent="-171450" algn="l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altLang="de-DE" sz="1200" dirty="0">
                <a:latin typeface="+mn-lt"/>
                <a:cs typeface="Times New Roman" panose="02020603050405020304" pitchFamily="18" charset="0"/>
              </a:rPr>
              <a:t>Installation at UT1 (</a:t>
            </a:r>
            <a:r>
              <a:rPr lang="en-US" altLang="de-DE" sz="1200" dirty="0" err="1">
                <a:latin typeface="+mn-lt"/>
                <a:cs typeface="Times New Roman" panose="02020603050405020304" pitchFamily="18" charset="0"/>
              </a:rPr>
              <a:t>pLinac</a:t>
            </a:r>
            <a:r>
              <a:rPr lang="en-US" altLang="de-DE" sz="1200" dirty="0">
                <a:latin typeface="+mn-lt"/>
                <a:cs typeface="Times New Roman" panose="02020603050405020304" pitchFamily="18" charset="0"/>
              </a:rPr>
              <a:t> BSM) and TK8 (UNILAC BSM) to investigate beam behind UE1 and TK </a:t>
            </a:r>
            <a:r>
              <a:rPr lang="en-US" altLang="de-DE" sz="1200" dirty="0" err="1">
                <a:latin typeface="+mn-lt"/>
                <a:cs typeface="Times New Roman" panose="02020603050405020304" pitchFamily="18" charset="0"/>
              </a:rPr>
              <a:t>debuncher</a:t>
            </a:r>
            <a:r>
              <a:rPr lang="en-US" altLang="de-DE" sz="1200" dirty="0">
                <a:latin typeface="+mn-lt"/>
                <a:cs typeface="Times New Roman" panose="02020603050405020304" pitchFamily="18" charset="0"/>
              </a:rPr>
              <a:t> (SIS18 injection optimization)</a:t>
            </a:r>
          </a:p>
          <a:p>
            <a:pPr marL="171450" indent="-171450" algn="l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Longitudinal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emittance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studies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by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reproduction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technique</a:t>
            </a:r>
            <a:endParaRPr lang="de-DE" altLang="de-DE" sz="1200" dirty="0">
              <a:latin typeface="+mn-lt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Investigate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effect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of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bunch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shift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during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macropulse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in X2 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Investigate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position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dependent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bunch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shape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including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FFC </a:t>
            </a:r>
            <a:r>
              <a:rPr lang="de-DE" altLang="de-DE" sz="12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measurement</a:t>
            </a:r>
            <a:r>
              <a:rPr lang="de-DE" altLang="de-DE" sz="12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) </a:t>
            </a: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179513" y="583029"/>
            <a:ext cx="7560839" cy="257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50000"/>
              </a:lnSpc>
              <a:spcBef>
                <a:spcPts val="200"/>
              </a:spcBef>
              <a:buFont typeface="Wingdings" pitchFamily="2" charset="2"/>
              <a:buChar char="Ø"/>
            </a:pPr>
            <a:endParaRPr lang="de-DE" altLang="de-DE" sz="1400" dirty="0">
              <a:latin typeface="+mj-lt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200"/>
              </a:spcBef>
            </a:pPr>
            <a:r>
              <a:rPr lang="de-DE" altLang="de-DE" u="sng" dirty="0">
                <a:latin typeface="+mn-lt"/>
                <a:cs typeface="Times New Roman" panose="02020603050405020304" pitchFamily="18" charset="0"/>
              </a:rPr>
              <a:t>BSM at GSI, </a:t>
            </a:r>
            <a:r>
              <a:rPr lang="de-DE" altLang="de-DE" u="sng" dirty="0" err="1">
                <a:latin typeface="+mn-lt"/>
                <a:cs typeface="Times New Roman" panose="02020603050405020304" pitchFamily="18" charset="0"/>
              </a:rPr>
              <a:t>current</a:t>
            </a:r>
            <a:r>
              <a:rPr lang="de-DE" altLang="de-DE" u="sng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altLang="de-DE" u="sng" dirty="0" err="1">
                <a:latin typeface="+mn-lt"/>
                <a:cs typeface="Times New Roman" panose="02020603050405020304" pitchFamily="18" charset="0"/>
              </a:rPr>
              <a:t>situation</a:t>
            </a:r>
            <a:r>
              <a:rPr lang="de-DE" altLang="de-DE" u="sng" dirty="0">
                <a:latin typeface="+mn-lt"/>
                <a:cs typeface="Times New Roman" panose="02020603050405020304" pitchFamily="18" charset="0"/>
              </a:rPr>
              <a:t>:</a:t>
            </a:r>
            <a:endParaRPr lang="en-US" altLang="de-DE" dirty="0">
              <a:latin typeface="+mn-lt"/>
              <a:cs typeface="Times New Roman" panose="02020603050405020304" pitchFamily="18" charset="0"/>
            </a:endParaRPr>
          </a:p>
          <a:p>
            <a:pPr marL="171450" indent="-171450" algn="l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+mn-lt"/>
                <a:cs typeface="Times New Roman" panose="02020603050405020304" pitchFamily="18" charset="0"/>
              </a:rPr>
              <a:t>3 BSM at GSI: UNILAC- (2017, 108, 216, 325 MHz); </a:t>
            </a:r>
            <a:r>
              <a:rPr lang="en-US" altLang="de-DE" sz="1400" dirty="0" err="1">
                <a:latin typeface="+mn-lt"/>
                <a:cs typeface="Times New Roman" panose="02020603050405020304" pitchFamily="18" charset="0"/>
              </a:rPr>
              <a:t>cw</a:t>
            </a:r>
            <a:r>
              <a:rPr lang="en-US" altLang="de-DE" sz="1400" dirty="0">
                <a:latin typeface="+mn-lt"/>
                <a:cs typeface="Times New Roman" panose="02020603050405020304" pitchFamily="18" charset="0"/>
              </a:rPr>
              <a:t>- (2020, 108 MHz), </a:t>
            </a:r>
            <a:r>
              <a:rPr lang="en-US" altLang="de-DE" sz="1400" dirty="0" err="1">
                <a:latin typeface="+mn-lt"/>
                <a:cs typeface="Times New Roman" panose="02020603050405020304" pitchFamily="18" charset="0"/>
              </a:rPr>
              <a:t>pLinac</a:t>
            </a:r>
            <a:r>
              <a:rPr lang="en-US" altLang="de-DE" sz="1400" dirty="0">
                <a:latin typeface="+mn-lt"/>
                <a:cs typeface="Times New Roman" panose="02020603050405020304" pitchFamily="18" charset="0"/>
              </a:rPr>
              <a:t>- (2020, 325 MHz)</a:t>
            </a:r>
          </a:p>
          <a:p>
            <a:pPr marL="171450" indent="-171450" algn="l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de-DE" altLang="de-DE" sz="1400" dirty="0">
                <a:latin typeface="+mn-lt"/>
                <a:cs typeface="Times New Roman" panose="02020603050405020304" pitchFamily="18" charset="0"/>
              </a:rPr>
              <a:t>UNILAC and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</a:rPr>
              <a:t>cw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</a:rPr>
              <a:t>-BSM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</a:rPr>
              <a:t>frequently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</a:rPr>
              <a:t> (and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</a:rPr>
              <a:t>currently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</a:rPr>
              <a:t>) in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</a:rPr>
              <a:t>operation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</a:rPr>
              <a:t> at HLI/HELIAC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de-DE" altLang="de-DE" sz="14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Recommendation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22/23 (MAC / Technical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Integtration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Team)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to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investigate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UNILAC longitudinal beam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properties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(BSM +FFC) 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meeting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LIN + BEA 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install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two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BSM in UNILAC+TK</a:t>
            </a:r>
          </a:p>
          <a:p>
            <a:pPr marL="171450" indent="-171450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de-DE" altLang="de-DE" sz="1400" dirty="0" err="1">
                <a:latin typeface="+mn-lt"/>
                <a:cs typeface="Times New Roman" panose="02020603050405020304" pitchFamily="18" charset="0"/>
              </a:rPr>
              <a:t>pLinac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</a:rPr>
              <a:t> BSM (after </a:t>
            </a:r>
            <a:r>
              <a:rPr lang="de-DE" altLang="de-DE" sz="1400" dirty="0" err="1">
                <a:latin typeface="+mn-lt"/>
                <a:cs typeface="Times New Roman" panose="02020603050405020304" pitchFamily="18" charset="0"/>
              </a:rPr>
              <a:t>commissioning</a:t>
            </a:r>
            <a:r>
              <a:rPr lang="de-DE" altLang="de-DE" sz="1400" dirty="0">
                <a:latin typeface="+mn-lt"/>
                <a:cs typeface="Times New Roman" panose="02020603050405020304" pitchFamily="18" charset="0"/>
              </a:rPr>
              <a:t> at HLI) </a:t>
            </a:r>
            <a:r>
              <a:rPr lang="de-DE" altLang="de-DE" sz="1400" u="sng" dirty="0" err="1">
                <a:latin typeface="+mn-lt"/>
                <a:cs typeface="Times New Roman" panose="02020603050405020304" pitchFamily="18" charset="0"/>
              </a:rPr>
              <a:t>modified</a:t>
            </a:r>
            <a:r>
              <a:rPr lang="de-DE" altLang="de-DE" sz="1400" u="sng" dirty="0">
                <a:latin typeface="+mn-lt"/>
                <a:cs typeface="Times New Roman" panose="02020603050405020304" pitchFamily="18" charset="0"/>
              </a:rPr>
              <a:t> to 216 MHz and</a:t>
            </a:r>
            <a:r>
              <a:rPr lang="de-DE" altLang="de-DE" sz="1400" u="sng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de-DE" altLang="de-DE" sz="1400" u="sng" dirty="0" err="1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tested</a:t>
            </a:r>
            <a:r>
              <a:rPr lang="de-DE" altLang="de-DE" sz="1400" u="sng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in X2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618C6B9-53AA-DAAF-4634-19662B1AA340}"/>
              </a:ext>
            </a:extLst>
          </p:cNvPr>
          <p:cNvCxnSpPr/>
          <p:nvPr/>
        </p:nvCxnSpPr>
        <p:spPr bwMode="auto">
          <a:xfrm flipV="1">
            <a:off x="7372350" y="4038600"/>
            <a:ext cx="581025" cy="58340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A5D9D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A30F9EA5-44EF-2913-8506-6319A23E77F9}"/>
              </a:ext>
            </a:extLst>
          </p:cNvPr>
          <p:cNvSpPr txBox="1"/>
          <p:nvPr/>
        </p:nvSpPr>
        <p:spPr>
          <a:xfrm>
            <a:off x="4843759" y="4440730"/>
            <a:ext cx="880369" cy="55399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BSM 1 (+FFC)</a:t>
            </a:r>
          </a:p>
          <a:p>
            <a:r>
              <a:rPr lang="de-DE" sz="1000" dirty="0">
                <a:solidFill>
                  <a:schemeClr val="tx1"/>
                </a:solidFill>
              </a:rPr>
              <a:t>216.816 MHz</a:t>
            </a:r>
          </a:p>
          <a:p>
            <a:r>
              <a:rPr lang="de-DE" sz="1000" dirty="0">
                <a:solidFill>
                  <a:schemeClr val="tx1"/>
                </a:solidFill>
              </a:rPr>
              <a:t>UT1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9D202A9-7917-3C6C-BEF8-B24CFDAC8FAA}"/>
              </a:ext>
            </a:extLst>
          </p:cNvPr>
          <p:cNvSpPr txBox="1"/>
          <p:nvPr/>
        </p:nvSpPr>
        <p:spPr>
          <a:xfrm rot="-2700000">
            <a:off x="7486464" y="3098119"/>
            <a:ext cx="880369" cy="55399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BSM 2 (+FFC)</a:t>
            </a:r>
          </a:p>
          <a:p>
            <a:r>
              <a:rPr lang="de-DE" sz="1000" dirty="0">
                <a:solidFill>
                  <a:schemeClr val="tx1"/>
                </a:solidFill>
              </a:rPr>
              <a:t>108.408 MHz</a:t>
            </a:r>
          </a:p>
          <a:p>
            <a:r>
              <a:rPr lang="de-DE" sz="1000" dirty="0">
                <a:solidFill>
                  <a:schemeClr val="tx1"/>
                </a:solidFill>
              </a:rPr>
              <a:t>TK8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2DD83C7-7645-71AA-1EF1-1666F95FD037}"/>
              </a:ext>
            </a:extLst>
          </p:cNvPr>
          <p:cNvSpPr/>
          <p:nvPr/>
        </p:nvSpPr>
        <p:spPr bwMode="auto">
          <a:xfrm rot="-2700000">
            <a:off x="8266503" y="2693043"/>
            <a:ext cx="426965" cy="262382"/>
          </a:xfrm>
          <a:prstGeom prst="rightArrow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8598DF4-4035-C00E-918A-B54AC5124F36}"/>
              </a:ext>
            </a:extLst>
          </p:cNvPr>
          <p:cNvSpPr txBox="1"/>
          <p:nvPr/>
        </p:nvSpPr>
        <p:spPr>
          <a:xfrm>
            <a:off x="3923928" y="4440730"/>
            <a:ext cx="744114" cy="55399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UNILAC</a:t>
            </a:r>
          </a:p>
          <a:p>
            <a:r>
              <a:rPr lang="de-DE" sz="1000" dirty="0">
                <a:solidFill>
                  <a:schemeClr val="tx1"/>
                </a:solidFill>
              </a:rPr>
              <a:t>Single </a:t>
            </a:r>
            <a:r>
              <a:rPr lang="de-DE" sz="1000" dirty="0" err="1">
                <a:solidFill>
                  <a:schemeClr val="tx1"/>
                </a:solidFill>
              </a:rPr>
              <a:t>gap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</a:p>
          <a:p>
            <a:r>
              <a:rPr lang="de-DE" sz="1000" dirty="0" err="1">
                <a:solidFill>
                  <a:schemeClr val="tx1"/>
                </a:solidFill>
              </a:rPr>
              <a:t>resonators</a:t>
            </a:r>
            <a:endParaRPr lang="de-DE" sz="1000" dirty="0">
              <a:solidFill>
                <a:schemeClr val="tx1"/>
              </a:solidFill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A1AAC19E-555C-11CA-32B8-06F401D88B8F}"/>
              </a:ext>
            </a:extLst>
          </p:cNvPr>
          <p:cNvCxnSpPr/>
          <p:nvPr/>
        </p:nvCxnSpPr>
        <p:spPr bwMode="auto">
          <a:xfrm>
            <a:off x="5097780" y="5074920"/>
            <a:ext cx="8756" cy="37792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42C48C8-A773-05DC-522E-46BFD542B21A}"/>
              </a:ext>
            </a:extLst>
          </p:cNvPr>
          <p:cNvCxnSpPr/>
          <p:nvPr/>
        </p:nvCxnSpPr>
        <p:spPr bwMode="auto">
          <a:xfrm>
            <a:off x="4291587" y="5100424"/>
            <a:ext cx="0" cy="2880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D8229F32-825F-B12C-B1CC-8A41FFC82463}"/>
              </a:ext>
            </a:extLst>
          </p:cNvPr>
          <p:cNvSpPr txBox="1"/>
          <p:nvPr/>
        </p:nvSpPr>
        <p:spPr>
          <a:xfrm>
            <a:off x="7926648" y="4498895"/>
            <a:ext cx="80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To M- </a:t>
            </a:r>
            <a:r>
              <a:rPr lang="de-DE" sz="1000" dirty="0" err="1">
                <a:solidFill>
                  <a:schemeClr val="tx1"/>
                </a:solidFill>
              </a:rPr>
              <a:t>caves</a:t>
            </a:r>
            <a:endParaRPr 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0397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13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200" b="1" dirty="0">
                <a:latin typeface="Calibri" panose="020F0502020204030204" pitchFamily="34" charset="0"/>
                <a:cs typeface="Calibri" panose="020F0502020204030204" pitchFamily="34" charset="0"/>
              </a:rPr>
              <a:t>Low Velocity Effect: General Consideration </a:t>
            </a:r>
          </a:p>
        </p:txBody>
      </p:sp>
      <p:sp>
        <p:nvSpPr>
          <p:cNvPr id="21508" name="Text Box 14"/>
          <p:cNvSpPr txBox="1">
            <a:spLocks noChangeArrowheads="1"/>
          </p:cNvSpPr>
          <p:nvPr/>
        </p:nvSpPr>
        <p:spPr bwMode="auto">
          <a:xfrm>
            <a:off x="125413" y="1077553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279400" y="817203"/>
            <a:ext cx="8509000" cy="690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70000"/>
              </a:lnSpc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Lorentz transformation of single point-like charge:</a:t>
            </a:r>
          </a:p>
          <a:p>
            <a:pPr algn="l">
              <a:lnSpc>
                <a:spcPct val="70000"/>
              </a:lnSpc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Lorentz boost </a:t>
            </a:r>
            <a:r>
              <a:rPr lang="en-US" altLang="de-DE" sz="2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and</a:t>
            </a:r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transformation of time:</a:t>
            </a:r>
            <a:r>
              <a:rPr lang="en-US" altLang="de-DE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 </a:t>
            </a:r>
          </a:p>
        </p:txBody>
      </p:sp>
      <p:graphicFrame>
        <p:nvGraphicFramePr>
          <p:cNvPr id="21510" name="Object 16"/>
          <p:cNvGraphicFramePr>
            <a:graphicFrameLocks noChangeAspect="1"/>
          </p:cNvGraphicFramePr>
          <p:nvPr/>
        </p:nvGraphicFramePr>
        <p:xfrm>
          <a:off x="4856163" y="1061678"/>
          <a:ext cx="3795713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Equation" r:id="rId4" imgW="1777229" imgH="215806" progId="Equation.3">
                  <p:embed/>
                </p:oleObj>
              </mc:Choice>
              <mc:Fallback>
                <p:oleObj name="Equation" r:id="rId4" imgW="1777229" imgH="215806" progId="Equation.3">
                  <p:embed/>
                  <p:pic>
                    <p:nvPicPr>
                      <p:cNvPr id="2151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63" y="1061678"/>
                        <a:ext cx="3795713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1073" name="Object 17"/>
          <p:cNvGraphicFramePr>
            <a:graphicFrameLocks noChangeAspect="1"/>
          </p:cNvGraphicFramePr>
          <p:nvPr/>
        </p:nvGraphicFramePr>
        <p:xfrm>
          <a:off x="304800" y="1907816"/>
          <a:ext cx="4002088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Equation" r:id="rId6" imgW="1993900" imgH="482600" progId="Equation.3">
                  <p:embed/>
                </p:oleObj>
              </mc:Choice>
              <mc:Fallback>
                <p:oleObj name="Equation" r:id="rId6" imgW="1993900" imgH="482600" progId="Equation.3">
                  <p:embed/>
                  <p:pic>
                    <p:nvPicPr>
                      <p:cNvPr id="30107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07816"/>
                        <a:ext cx="4002088" cy="96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1078" name="Text Box 22"/>
          <p:cNvSpPr txBox="1">
            <a:spLocks noChangeArrowheads="1"/>
          </p:cNvSpPr>
          <p:nvPr/>
        </p:nvSpPr>
        <p:spPr bwMode="auto">
          <a:xfrm>
            <a:off x="138113" y="1645878"/>
            <a:ext cx="4376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Trans. </a:t>
            </a:r>
            <a:r>
              <a:rPr lang="en-US" altLang="de-DE" sz="20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de-DE" sz="2200" b="1" baseline="-25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</a:t>
            </a:r>
            <a:r>
              <a:rPr lang="en-US" altLang="de-DE" sz="2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</a:t>
            </a:r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.-frame of a point charge:</a:t>
            </a:r>
          </a:p>
        </p:txBody>
      </p:sp>
      <p:sp>
        <p:nvSpPr>
          <p:cNvPr id="301079" name="Text Box 23"/>
          <p:cNvSpPr txBox="1">
            <a:spLocks noChangeArrowheads="1"/>
          </p:cNvSpPr>
          <p:nvPr/>
        </p:nvSpPr>
        <p:spPr bwMode="auto">
          <a:xfrm>
            <a:off x="4856163" y="1642703"/>
            <a:ext cx="4287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Long. </a:t>
            </a:r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sz="2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de-DE" sz="2200" b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||</a:t>
            </a:r>
            <a:r>
              <a:rPr lang="en-US" altLang="de-DE" sz="2200" b="1" i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lab.-frame of a point charge:</a:t>
            </a:r>
          </a:p>
        </p:txBody>
      </p:sp>
      <p:graphicFrame>
        <p:nvGraphicFramePr>
          <p:cNvPr id="301080" name="Object 24"/>
          <p:cNvGraphicFramePr>
            <a:graphicFrameLocks noChangeAspect="1"/>
          </p:cNvGraphicFramePr>
          <p:nvPr/>
        </p:nvGraphicFramePr>
        <p:xfrm>
          <a:off x="4683125" y="2030053"/>
          <a:ext cx="4129088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Equation" r:id="rId8" imgW="2057400" imgH="482600" progId="Equation.3">
                  <p:embed/>
                </p:oleObj>
              </mc:Choice>
              <mc:Fallback>
                <p:oleObj name="Equation" r:id="rId8" imgW="2057400" imgH="482600" progId="Equation.3">
                  <p:embed/>
                  <p:pic>
                    <p:nvPicPr>
                      <p:cNvPr id="30108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25" y="2030053"/>
                        <a:ext cx="4129088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60" name="Picture 56" descr="H:\JUAS 2015\bunch-efeld-trans-jua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2" y="3078731"/>
            <a:ext cx="3583845" cy="28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4" name="Picture 60" descr="H:\JUAS 2015\bunch-efeld-jua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73" y="3091088"/>
            <a:ext cx="3796963" cy="285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687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78" grpId="0"/>
      <p:bldP spid="3010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Fast Faraday Cup FFC Bandwidth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16D347-FBD3-495D-BCEC-4FBB94D2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72" y="2687575"/>
            <a:ext cx="3738628" cy="37640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8F3E41-1B75-4586-AC0D-DF7174338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725273"/>
            <a:ext cx="3138900" cy="1852270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B12F84CF-23FB-446B-A0A4-D7874BE38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00" y="5559048"/>
            <a:ext cx="51943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at Fermilab (USA)</a:t>
            </a:r>
            <a:r>
              <a:rPr kumimoji="0" lang="en-US" altLang="de-DE" sz="1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D. Sun &amp; A. </a:t>
            </a:r>
            <a:r>
              <a:rPr kumimoji="0" lang="en-US" altLang="de-DE" sz="17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Shemyakin</a:t>
            </a:r>
            <a:r>
              <a:rPr kumimoji="0" lang="en-US" altLang="de-DE" sz="1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algn="l">
              <a:spcBef>
                <a:spcPts val="0"/>
              </a:spcBef>
            </a:pPr>
            <a:r>
              <a:rPr kumimoji="0" lang="en-US" altLang="de-DE" sz="1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see J-P </a:t>
            </a:r>
            <a:r>
              <a:rPr kumimoji="0" lang="en-US" altLang="de-DE" sz="17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Camiero</a:t>
            </a:r>
            <a:r>
              <a:rPr kumimoji="0" lang="en-US" altLang="de-DE" sz="1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</a:t>
            </a:r>
          </a:p>
          <a:p>
            <a:pPr algn="l">
              <a:spcBef>
                <a:spcPts val="0"/>
              </a:spcBef>
            </a:pPr>
            <a:r>
              <a:rPr lang="en-US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Int. J. of Mod. Phys. A, vol. 34, no. 36, </a:t>
            </a:r>
            <a:r>
              <a:rPr kumimoji="0" lang="en-US" altLang="de-DE" sz="1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CE673-6C3E-4541-83BB-A9B4E5FED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00" y="772068"/>
            <a:ext cx="777440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Fast Faraday Cup for direct bunch charge measurement: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Round 50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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co-axial line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Bandwidth </a:t>
            </a: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20 GHz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7080B2A-B145-47A8-B2FF-D09060475015}"/>
              </a:ext>
            </a:extLst>
          </p:cNvPr>
          <p:cNvCxnSpPr/>
          <p:nvPr/>
        </p:nvCxnSpPr>
        <p:spPr>
          <a:xfrm flipH="1">
            <a:off x="5130800" y="5232400"/>
            <a:ext cx="1295400" cy="0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3263FA5-3248-4EB7-9A45-A39A186A57FA}"/>
              </a:ext>
            </a:extLst>
          </p:cNvPr>
          <p:cNvCxnSpPr>
            <a:cxnSpLocks/>
          </p:cNvCxnSpPr>
          <p:nvPr/>
        </p:nvCxnSpPr>
        <p:spPr>
          <a:xfrm flipV="1">
            <a:off x="5130800" y="5232400"/>
            <a:ext cx="0" cy="198973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90372B2-3777-4A95-AAA2-CDB887254807}"/>
              </a:ext>
            </a:extLst>
          </p:cNvPr>
          <p:cNvCxnSpPr/>
          <p:nvPr/>
        </p:nvCxnSpPr>
        <p:spPr>
          <a:xfrm flipH="1">
            <a:off x="5130800" y="6121400"/>
            <a:ext cx="1295400" cy="0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976B49A-18A3-43B8-9366-6DA725AA3231}"/>
              </a:ext>
            </a:extLst>
          </p:cNvPr>
          <p:cNvCxnSpPr>
            <a:cxnSpLocks/>
          </p:cNvCxnSpPr>
          <p:nvPr/>
        </p:nvCxnSpPr>
        <p:spPr>
          <a:xfrm flipH="1" flipV="1">
            <a:off x="5130800" y="5831483"/>
            <a:ext cx="12700" cy="289917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C47DDE60-A847-4DA4-B8F7-3794872E9B27}"/>
              </a:ext>
            </a:extLst>
          </p:cNvPr>
          <p:cNvSpPr txBox="1"/>
          <p:nvPr/>
        </p:nvSpPr>
        <p:spPr>
          <a:xfrm>
            <a:off x="4972571" y="5431373"/>
            <a:ext cx="749300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000" b="1" baseline="-25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  <a:endParaRPr 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B5E616-DACB-4B8A-B8AE-5524610DD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695398"/>
            <a:ext cx="4720570" cy="355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2753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12734-BC47-6F33-D5AF-ED26BFEC7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latane Flugzeug Hobel, Maschine, Gerät, Im Haus enthält.&#10;&#10;KI-generierte Inhalte können fehlerhaft sein.">
            <a:extLst>
              <a:ext uri="{FF2B5EF4-FFF2-40B4-BE49-F238E27FC236}">
                <a16:creationId xmlns:a16="http://schemas.microsoft.com/office/drawing/2014/main" id="{9012E322-BA0A-0B1E-8C7E-F9805AEBD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205" b="8487"/>
          <a:stretch>
            <a:fillRect/>
          </a:stretch>
        </p:blipFill>
        <p:spPr>
          <a:xfrm>
            <a:off x="3507348" y="2820132"/>
            <a:ext cx="1490702" cy="1995773"/>
          </a:xfrm>
          <a:prstGeom prst="rect">
            <a:avLst/>
          </a:prstGeom>
        </p:spPr>
      </p:pic>
      <p:pic>
        <p:nvPicPr>
          <p:cNvPr id="10" name="Grafik 9" descr="Ein Bild, das Text, Reihe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E80BFC7E-C547-9E15-0B38-CAB4406E73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335" y="2749240"/>
            <a:ext cx="3305798" cy="247934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1F33A9F-CA82-0E88-AC9E-3124DC2DB344}"/>
              </a:ext>
            </a:extLst>
          </p:cNvPr>
          <p:cNvSpPr txBox="1"/>
          <p:nvPr/>
        </p:nvSpPr>
        <p:spPr>
          <a:xfrm>
            <a:off x="256712" y="6221877"/>
            <a:ext cx="4315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dirty="0"/>
              <a:t>SEM-</a:t>
            </a:r>
            <a:r>
              <a:rPr lang="de-DE" sz="1200" dirty="0" err="1"/>
              <a:t>grid</a:t>
            </a:r>
            <a:r>
              <a:rPr lang="de-DE" sz="1200" dirty="0"/>
              <a:t> </a:t>
            </a:r>
            <a:r>
              <a:rPr lang="de-DE" sz="1200" dirty="0" err="1"/>
              <a:t>described</a:t>
            </a:r>
            <a:r>
              <a:rPr lang="de-DE" sz="1200" dirty="0"/>
              <a:t> at: Juan </a:t>
            </a:r>
            <a:r>
              <a:rPr lang="de-DE" sz="1200" dirty="0" err="1"/>
              <a:t>Herranz</a:t>
            </a:r>
            <a:r>
              <a:rPr lang="de-DE" sz="1200" dirty="0"/>
              <a:t> et al., IBIC‘22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0E20EA91-D177-44E5-ADFB-1B9042D43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Measurement of Dispersion at X2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FB3C94A8-A190-4368-985E-B49AE19CBD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000" y="825390"/>
                <a:ext cx="8550275" cy="19289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sz="20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Experimental determination dispersion at X2 </a:t>
                </a:r>
                <a:r>
                  <a:rPr lang="en-US" sz="2000" b="1" dirty="0">
                    <a:solidFill>
                      <a:srgbClr val="3333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using</a:t>
                </a:r>
                <a:r>
                  <a:rPr lang="en-US" sz="2000" b="1" dirty="0">
                    <a:solidFill>
                      <a:srgbClr val="3333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de-DE" sz="2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  <m:r>
                      <a:rPr lang="de-DE" sz="2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2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𝑫</m:t>
                    </m:r>
                    <m:r>
                      <a:rPr lang="de-DE" sz="2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box>
                      <m:boxPr>
                        <m:ctrlPr>
                          <a:rPr lang="de-DE" sz="2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de-DE" sz="20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de-DE" sz="20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∆</m:t>
                            </m:r>
                            <m:r>
                              <a:rPr lang="de-DE" sz="20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𝑬</m:t>
                            </m:r>
                          </m:num>
                          <m:den>
                            <m:r>
                              <a:rPr lang="de-DE" sz="20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𝑬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</a:t>
                </a:r>
                <a:r>
                  <a:rPr lang="en-US" sz="20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pPr marL="285750" indent="-285750" algn="l">
                  <a:lnSpc>
                    <a:spcPct val="6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Slight acceleration with E10 </a:t>
                </a:r>
              </a:p>
              <a:p>
                <a:pPr marL="285750" indent="-285750" algn="l">
                  <a:lnSpc>
                    <a:spcPct val="6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ToF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measurement with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Pasensonden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in UT</a:t>
                </a:r>
              </a:p>
              <a:p>
                <a:pPr marL="285750" indent="-285750" algn="l">
                  <a:lnSpc>
                    <a:spcPct val="6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Profile measurement at X2 with 0.5 mm wire spacing, 64 wires (from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pLINAC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)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</a:p>
              <a:p>
                <a:pPr algn="l">
                  <a:spcBef>
                    <a:spcPts val="400"/>
                  </a:spcBef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Beam from HLI at X2: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A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8+</m:t>
                        </m:r>
                      </m:sup>
                    </m:sSup>
                    <m:r>
                      <a:rPr lang="de-DE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E= 11.4 </a:t>
                </a:r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MeV/u 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=15%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µA</a:t>
                </a:r>
              </a:p>
              <a:p>
                <a:pPr algn="l">
                  <a:spcBef>
                    <a:spcPts val="400"/>
                  </a:spcBef>
                </a:pPr>
                <a:r>
                  <a:rPr lang="en-GB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Exp. errors determined by transmission variation </a:t>
                </a:r>
              </a:p>
            </p:txBody>
          </p:sp>
        </mc:Choice>
        <mc:Fallback xmlns="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FB3C94A8-A190-4368-985E-B49AE19CB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000" y="825390"/>
                <a:ext cx="8550275" cy="1928926"/>
              </a:xfrm>
              <a:prstGeom prst="rect">
                <a:avLst/>
              </a:prstGeom>
              <a:blipFill>
                <a:blip r:embed="rId5"/>
                <a:stretch>
                  <a:fillRect l="-713" t="-4732" b="-12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6549DC5-56DA-477F-AA1E-6B6BA2B2B943}"/>
              </a:ext>
            </a:extLst>
          </p:cNvPr>
          <p:cNvGrpSpPr/>
          <p:nvPr/>
        </p:nvGrpSpPr>
        <p:grpSpPr>
          <a:xfrm>
            <a:off x="5064265" y="2578344"/>
            <a:ext cx="3761519" cy="2821139"/>
            <a:chOff x="5064265" y="2578344"/>
            <a:chExt cx="3761519" cy="2821139"/>
          </a:xfrm>
        </p:grpSpPr>
        <p:pic>
          <p:nvPicPr>
            <p:cNvPr id="7" name="Grafik 6" descr="Ein Bild, das Text, Reihe, Diagramm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88C5F847-DC64-4D16-E8D9-B6A09CD2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4265" y="2578344"/>
              <a:ext cx="3761519" cy="28211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3B183638-2954-4F26-B68F-2498B8C3207A}"/>
                    </a:ext>
                  </a:extLst>
                </p:cNvPr>
                <p:cNvSpPr txBox="1"/>
                <p:nvPr/>
              </p:nvSpPr>
              <p:spPr>
                <a:xfrm>
                  <a:off x="5510961" y="3561728"/>
                  <a:ext cx="194026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1800" i="1" smtClean="0">
                          <a:latin typeface="Cambria Math" panose="02040503050406030204" pitchFamily="18" charset="0"/>
                          <a:cs typeface="Calibri" panose="020F0502020204030204" pitchFamily="34" charset="0"/>
                          <a:sym typeface="Symbol" pitchFamily="18" charset="2"/>
                        </a:rPr>
                        <m:t>𝐷</m:t>
                      </m:r>
                      <m:r>
                        <a:rPr lang="de-DE" sz="1800" i="1" smtClean="0">
                          <a:latin typeface="Cambria Math" panose="02040503050406030204" pitchFamily="18" charset="0"/>
                          <a:cs typeface="Calibri" panose="020F0502020204030204" pitchFamily="34" charset="0"/>
                          <a:sym typeface="Symbol" pitchFamily="18" charset="2"/>
                        </a:rPr>
                        <m:t>= </m:t>
                      </m:r>
                    </m:oMath>
                  </a14:m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0.900.1 m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3B183638-2954-4F26-B68F-2498B8C320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0961" y="3561728"/>
                  <a:ext cx="1940266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1475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748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52000" y="849051"/>
            <a:ext cx="8748465" cy="101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shapes are very non-Gaussian</a:t>
            </a:r>
          </a:p>
          <a:p>
            <a:pPr algn="l">
              <a:lnSpc>
                <a:spcPct val="6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Reason: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Acceleration on maximum of rf-wave to enable maximum energy gain</a:t>
            </a:r>
          </a:p>
          <a:p>
            <a:pPr algn="l">
              <a:spcBef>
                <a:spcPts val="8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KONUS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beam dynamics at CH-cavities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KoNuS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GB" sz="2000" b="1" i="0" u="sng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Ko</a:t>
            </a:r>
            <a:r>
              <a:rPr lang="en-GB" sz="2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mbinierte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i="0" u="sng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Nu</a:t>
            </a:r>
            <a:r>
              <a:rPr lang="en-GB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ll Grad </a:t>
            </a:r>
            <a:r>
              <a:rPr lang="en-GB" sz="2000" b="1" i="0" u="sng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truktur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 by KONUS Beam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F2076AE1-5281-4F47-BD51-8CB8402DDB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62" y="2215865"/>
                <a:ext cx="3937145" cy="36840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Example 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325 MHz Proton LINAC: 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Longitudinal phase space 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simulation: 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University Frankfurt</a:t>
                </a:r>
              </a:p>
              <a:p>
                <a:pPr marL="342900" indent="-342900" algn="l">
                  <a:lnSpc>
                    <a:spcPct val="60000"/>
                  </a:lnSpc>
                  <a:buFont typeface="Symbol" panose="05050102010706020507" pitchFamily="18" charset="2"/>
                  <a:buChar char="Þ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Deformed phase space</a:t>
                </a:r>
              </a:p>
              <a:p>
                <a:pPr marL="342900" indent="-342900" algn="l">
                  <a:lnSpc>
                    <a:spcPct val="60000"/>
                  </a:lnSpc>
                  <a:buFont typeface="Symbol" panose="05050102010706020507" pitchFamily="18" charset="2"/>
                  <a:buChar char="Þ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Complex bunch shape</a:t>
                </a:r>
              </a:p>
              <a:p>
                <a:pPr marL="342900" indent="-342900" algn="l">
                  <a:lnSpc>
                    <a:spcPct val="60000"/>
                  </a:lnSpc>
                  <a:buFont typeface="Symbol" panose="05050102010706020507" pitchFamily="18" charset="2"/>
                  <a:buChar char="Þ"/>
                </a:pPr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Sensitive to small variation 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     of cavity setting (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U</a:t>
                </a:r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𝝋</m:t>
                    </m:r>
                  </m:oMath>
                </a14:m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)</a:t>
                </a:r>
              </a:p>
              <a:p>
                <a:pPr marL="342900" indent="-342900" algn="l">
                  <a:lnSpc>
                    <a:spcPct val="60000"/>
                  </a:lnSpc>
                  <a:buFont typeface="Symbol" panose="05050102010706020507" pitchFamily="18" charset="2"/>
                  <a:buChar char="Þ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Emittance minimization only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     by correct setting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F2076AE1-5281-4F47-BD51-8CB8402DD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62" y="2215865"/>
                <a:ext cx="3937145" cy="3684085"/>
              </a:xfrm>
              <a:prstGeom prst="rect">
                <a:avLst/>
              </a:prstGeom>
              <a:blipFill>
                <a:blip r:embed="rId3"/>
                <a:stretch>
                  <a:fillRect l="-1703" t="-3471" b="-19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8B19EB4-75AB-43BC-BEB7-345D16BA1CEB}"/>
              </a:ext>
            </a:extLst>
          </p:cNvPr>
          <p:cNvGrpSpPr/>
          <p:nvPr/>
        </p:nvGrpSpPr>
        <p:grpSpPr>
          <a:xfrm>
            <a:off x="2979996" y="2007830"/>
            <a:ext cx="6257408" cy="3449004"/>
            <a:chOff x="2979996" y="2007830"/>
            <a:chExt cx="6257408" cy="3449004"/>
          </a:xfrm>
        </p:grpSpPr>
        <p:sp>
          <p:nvSpPr>
            <p:cNvPr id="4100" name="Text Box 3"/>
            <p:cNvSpPr txBox="1">
              <a:spLocks noChangeArrowheads="1"/>
            </p:cNvSpPr>
            <p:nvPr/>
          </p:nvSpPr>
          <p:spPr bwMode="auto">
            <a:xfrm>
              <a:off x="6108700" y="4083706"/>
              <a:ext cx="285750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endParaRPr lang="de-DE" sz="1600" baseline="300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BB39D1-46C7-4E09-A12C-905480D0D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637"/>
            <a:stretch/>
          </p:blipFill>
          <p:spPr>
            <a:xfrm>
              <a:off x="3035301" y="2208547"/>
              <a:ext cx="5734595" cy="19139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74626B-2E25-4787-98ED-35062EDB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511" r="64972"/>
            <a:stretch/>
          </p:blipFill>
          <p:spPr>
            <a:xfrm>
              <a:off x="3411111" y="4061740"/>
              <a:ext cx="1340072" cy="137312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73B538-D890-4233-9F57-0362B23BCF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3824" y="3672188"/>
              <a:ext cx="228573" cy="450358"/>
            </a:xfrm>
            <a:prstGeom prst="line">
              <a:avLst/>
            </a:prstGeom>
            <a:ln w="34925">
              <a:solidFill>
                <a:srgbClr val="0033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54F688-502D-481A-A5C1-62F6C73B9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953" t="4511" r="34942"/>
            <a:stretch/>
          </p:blipFill>
          <p:spPr>
            <a:xfrm>
              <a:off x="5406967" y="4083706"/>
              <a:ext cx="1189973" cy="13731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322040-378D-499A-AB06-F53DE8E27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295" t="4511"/>
            <a:stretch/>
          </p:blipFill>
          <p:spPr>
            <a:xfrm>
              <a:off x="7344840" y="4083706"/>
              <a:ext cx="1327696" cy="137312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0527C4-EFD3-4C4B-A81C-55F752F0220E}"/>
                </a:ext>
              </a:extLst>
            </p:cNvPr>
            <p:cNvCxnSpPr>
              <a:cxnSpLocks/>
            </p:cNvCxnSpPr>
            <p:nvPr/>
          </p:nvCxnSpPr>
          <p:spPr>
            <a:xfrm>
              <a:off x="6316661" y="3672188"/>
              <a:ext cx="267425" cy="450358"/>
            </a:xfrm>
            <a:prstGeom prst="line">
              <a:avLst/>
            </a:prstGeom>
            <a:ln w="34925">
              <a:solidFill>
                <a:srgbClr val="0033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24835BB-7476-43E1-A1CA-2C26F40F90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1465" y="3672188"/>
              <a:ext cx="283703" cy="450358"/>
            </a:xfrm>
            <a:prstGeom prst="line">
              <a:avLst/>
            </a:prstGeom>
            <a:ln w="34925">
              <a:solidFill>
                <a:srgbClr val="0033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59CA3BA-A003-4458-9A5E-17FD03D0329B}"/>
                </a:ext>
              </a:extLst>
            </p:cNvPr>
            <p:cNvCxnSpPr>
              <a:cxnSpLocks/>
            </p:cNvCxnSpPr>
            <p:nvPr/>
          </p:nvCxnSpPr>
          <p:spPr>
            <a:xfrm>
              <a:off x="8091472" y="3672188"/>
              <a:ext cx="403453" cy="450358"/>
            </a:xfrm>
            <a:prstGeom prst="line">
              <a:avLst/>
            </a:prstGeom>
            <a:ln w="34925">
              <a:solidFill>
                <a:srgbClr val="0033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5582B2-A2BB-4E00-BD78-61A5BABFD759}"/>
                </a:ext>
              </a:extLst>
            </p:cNvPr>
            <p:cNvCxnSpPr>
              <a:cxnSpLocks/>
            </p:cNvCxnSpPr>
            <p:nvPr/>
          </p:nvCxnSpPr>
          <p:spPr>
            <a:xfrm>
              <a:off x="4617470" y="3672188"/>
              <a:ext cx="0" cy="411518"/>
            </a:xfrm>
            <a:prstGeom prst="line">
              <a:avLst/>
            </a:prstGeom>
            <a:ln w="34925">
              <a:solidFill>
                <a:srgbClr val="0033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DDF4A1-C97C-46B8-973E-620B9EF2C6EE}"/>
                </a:ext>
              </a:extLst>
            </p:cNvPr>
            <p:cNvCxnSpPr>
              <a:cxnSpLocks/>
            </p:cNvCxnSpPr>
            <p:nvPr/>
          </p:nvCxnSpPr>
          <p:spPr>
            <a:xfrm>
              <a:off x="3834303" y="3672188"/>
              <a:ext cx="0" cy="411518"/>
            </a:xfrm>
            <a:prstGeom prst="line">
              <a:avLst/>
            </a:prstGeom>
            <a:ln w="34925">
              <a:solidFill>
                <a:srgbClr val="0033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 Box 4">
                  <a:extLst>
                    <a:ext uri="{FF2B5EF4-FFF2-40B4-BE49-F238E27FC236}">
                      <a16:creationId xmlns:a16="http://schemas.microsoft.com/office/drawing/2014/main" id="{245C773C-4AB6-4C6C-B6E4-6AE31F9906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923979" y="2007830"/>
                  <a:ext cx="2313425" cy="2653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>
                    <a:lnSpc>
                      <a:spcPct val="60000"/>
                    </a:lnSpc>
                  </a:pPr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sz="170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de-DE" sz="17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=67</m:t>
                      </m:r>
                    </m:oMath>
                  </a14:m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MeV </a:t>
                  </a:r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 </a:t>
                  </a:r>
                  <a14:m>
                    <m:oMath xmlns:m="http://schemas.openxmlformats.org/officeDocument/2006/math">
                      <m:r>
                        <a:rPr lang="en-US" sz="17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m:t>𝛽</m:t>
                      </m:r>
                    </m:oMath>
                  </a14:m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=37%</a:t>
                  </a:r>
                </a:p>
              </p:txBody>
            </p:sp>
          </mc:Choice>
          <mc:Fallback xmlns="">
            <p:sp>
              <p:nvSpPr>
                <p:cNvPr id="37" name="Text Box 4">
                  <a:extLst>
                    <a:ext uri="{FF2B5EF4-FFF2-40B4-BE49-F238E27FC236}">
                      <a16:creationId xmlns:a16="http://schemas.microsoft.com/office/drawing/2014/main" id="{245C773C-4AB6-4C6C-B6E4-6AE31F990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23979" y="2007830"/>
                  <a:ext cx="2313425" cy="265394"/>
                </a:xfrm>
                <a:prstGeom prst="rect">
                  <a:avLst/>
                </a:prstGeom>
                <a:blipFill>
                  <a:blip r:embed="rId6"/>
                  <a:stretch>
                    <a:fillRect t="-40909" b="-2954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 Box 4">
                  <a:extLst>
                    <a:ext uri="{FF2B5EF4-FFF2-40B4-BE49-F238E27FC236}">
                      <a16:creationId xmlns:a16="http://schemas.microsoft.com/office/drawing/2014/main" id="{431EC355-E1BA-4B9A-BD60-8EA01FA28A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9996" y="2012588"/>
                  <a:ext cx="2202302" cy="275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>
                    <a:lnSpc>
                      <a:spcPct val="60000"/>
                    </a:lnSpc>
                  </a:pPr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sz="170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de-DE" sz="17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=3</m:t>
                      </m:r>
                    </m:oMath>
                  </a14:m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MeV </a:t>
                  </a:r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 </a:t>
                  </a:r>
                  <a14:m>
                    <m:oMath xmlns:m="http://schemas.openxmlformats.org/officeDocument/2006/math">
                      <m:r>
                        <a:rPr lang="en-US" sz="17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m:t>𝛽</m:t>
                      </m:r>
                    </m:oMath>
                  </a14:m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=8%</a:t>
                  </a:r>
                </a:p>
              </p:txBody>
            </p:sp>
          </mc:Choice>
          <mc:Fallback xmlns="">
            <p:sp>
              <p:nvSpPr>
                <p:cNvPr id="38" name="Text Box 4">
                  <a:extLst>
                    <a:ext uri="{FF2B5EF4-FFF2-40B4-BE49-F238E27FC236}">
                      <a16:creationId xmlns:a16="http://schemas.microsoft.com/office/drawing/2014/main" id="{431EC355-E1BA-4B9A-BD60-8EA01FA28A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79996" y="2012588"/>
                  <a:ext cx="2202302" cy="275219"/>
                </a:xfrm>
                <a:prstGeom prst="rect">
                  <a:avLst/>
                </a:prstGeom>
                <a:blipFill>
                  <a:blip r:embed="rId7"/>
                  <a:stretch>
                    <a:fillRect t="-40000" b="-26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 Box 4">
                  <a:extLst>
                    <a:ext uri="{FF2B5EF4-FFF2-40B4-BE49-F238E27FC236}">
                      <a16:creationId xmlns:a16="http://schemas.microsoft.com/office/drawing/2014/main" id="{E02DA1C0-A617-4777-B31A-385BCBA294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07550" y="2017501"/>
                  <a:ext cx="2202300" cy="2653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>
                    <a:lnSpc>
                      <a:spcPct val="60000"/>
                    </a:lnSpc>
                  </a:pPr>
                  <a:r>
                    <a:rPr lang="en-US" sz="17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E</a:t>
                  </a:r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de-DE" sz="17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7</m:t>
                      </m:r>
                    </m:oMath>
                  </a14:m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MeV </a:t>
                  </a:r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 </a:t>
                  </a:r>
                  <a14:m>
                    <m:oMath xmlns:m="http://schemas.openxmlformats.org/officeDocument/2006/math">
                      <m:r>
                        <a:rPr lang="en-US" sz="17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m:t>𝛽</m:t>
                      </m:r>
                    </m:oMath>
                  </a14:m>
                  <a:r>
                    <a:rPr lang="en-US" sz="1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=12%</a:t>
                  </a:r>
                </a:p>
              </p:txBody>
            </p:sp>
          </mc:Choice>
          <mc:Fallback xmlns="">
            <p:sp>
              <p:nvSpPr>
                <p:cNvPr id="39" name="Text Box 4">
                  <a:extLst>
                    <a:ext uri="{FF2B5EF4-FFF2-40B4-BE49-F238E27FC236}">
                      <a16:creationId xmlns:a16="http://schemas.microsoft.com/office/drawing/2014/main" id="{E02DA1C0-A617-4777-B31A-385BCBA29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07550" y="2017501"/>
                  <a:ext cx="2202300" cy="265394"/>
                </a:xfrm>
                <a:prstGeom prst="rect">
                  <a:avLst/>
                </a:prstGeom>
                <a:blipFill>
                  <a:blip r:embed="rId8"/>
                  <a:stretch>
                    <a:fillRect t="-44186" b="-3255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 Box 4">
            <a:extLst>
              <a:ext uri="{FF2B5EF4-FFF2-40B4-BE49-F238E27FC236}">
                <a16:creationId xmlns:a16="http://schemas.microsoft.com/office/drawing/2014/main" id="{1E1559D5-E74B-42E8-B20A-AB6D0118A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379" y="5475176"/>
            <a:ext cx="8667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:</a:t>
            </a:r>
          </a:p>
          <a:p>
            <a:pPr algn="l">
              <a:spcBef>
                <a:spcPts val="0"/>
              </a:spcBef>
            </a:pP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span 90</a:t>
            </a:r>
            <a:r>
              <a:rPr lang="de-DE" sz="12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= 0.77 </a:t>
            </a:r>
            <a:r>
              <a:rPr lang="de-DE" sz="12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endParaRPr lang="de-DE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2C82DD-87DA-4C3A-852B-138C6B349441}"/>
              </a:ext>
            </a:extLst>
          </p:cNvPr>
          <p:cNvCxnSpPr>
            <a:cxnSpLocks/>
          </p:cNvCxnSpPr>
          <p:nvPr/>
        </p:nvCxnSpPr>
        <p:spPr>
          <a:xfrm>
            <a:off x="3834303" y="5456834"/>
            <a:ext cx="897797" cy="0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4">
            <a:extLst>
              <a:ext uri="{FF2B5EF4-FFF2-40B4-BE49-F238E27FC236}">
                <a16:creationId xmlns:a16="http://schemas.microsoft.com/office/drawing/2014/main" id="{181B27FB-89BD-4BF5-925A-4301615EE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383" y="5511839"/>
            <a:ext cx="8667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:</a:t>
            </a:r>
          </a:p>
          <a:p>
            <a:pPr algn="l">
              <a:spcBef>
                <a:spcPts val="0"/>
              </a:spcBef>
            </a:pP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span 40</a:t>
            </a:r>
            <a:r>
              <a:rPr lang="de-DE" sz="12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= 0.34 </a:t>
            </a:r>
            <a:r>
              <a:rPr lang="de-DE" sz="12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endParaRPr lang="de-DE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6A60A5-B774-4E14-99EE-316C8636A5DB}"/>
              </a:ext>
            </a:extLst>
          </p:cNvPr>
          <p:cNvCxnSpPr>
            <a:cxnSpLocks/>
          </p:cNvCxnSpPr>
          <p:nvPr/>
        </p:nvCxnSpPr>
        <p:spPr>
          <a:xfrm>
            <a:off x="5703307" y="5493497"/>
            <a:ext cx="897797" cy="0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4">
            <a:extLst>
              <a:ext uri="{FF2B5EF4-FFF2-40B4-BE49-F238E27FC236}">
                <a16:creationId xmlns:a16="http://schemas.microsoft.com/office/drawing/2014/main" id="{E7627790-9EF0-43C7-B907-E252CF89D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159" y="5521510"/>
            <a:ext cx="8667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:</a:t>
            </a:r>
          </a:p>
          <a:p>
            <a:pPr algn="l">
              <a:spcBef>
                <a:spcPts val="0"/>
              </a:spcBef>
            </a:pP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span 20</a:t>
            </a:r>
            <a:r>
              <a:rPr lang="de-DE" sz="12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de-DE" sz="12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= 0.17 </a:t>
            </a:r>
            <a:r>
              <a:rPr lang="de-DE" sz="12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endParaRPr lang="de-DE" sz="1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E6425CE-9FDD-46F4-9950-5EACCFEEC01E}"/>
              </a:ext>
            </a:extLst>
          </p:cNvPr>
          <p:cNvCxnSpPr>
            <a:cxnSpLocks/>
          </p:cNvCxnSpPr>
          <p:nvPr/>
        </p:nvCxnSpPr>
        <p:spPr>
          <a:xfrm>
            <a:off x="7633083" y="5503168"/>
            <a:ext cx="897797" cy="0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45243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Longitudinal Profile &amp; Emittance: Tomographic Reconstruction 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25413" y="1166043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227013" y="797108"/>
            <a:ext cx="72536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Example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GSI LINAC: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Voltage variation at </a:t>
            </a:r>
            <a:r>
              <a:rPr kumimoji="0" lang="en-US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buncher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1.4 MeV/u </a:t>
            </a:r>
            <a:r>
              <a:rPr lang="en-US" alt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kumimoji="0" lang="en-US" altLang="de-DE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9+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0" name="Rectangle 5"/>
              <p:cNvSpPr>
                <a:spLocks noChangeArrowheads="1"/>
              </p:cNvSpPr>
              <p:nvPr/>
            </p:nvSpPr>
            <p:spPr bwMode="auto">
              <a:xfrm>
                <a:off x="137550" y="1100878"/>
                <a:ext cx="9006449" cy="32679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Arbitrary phase space shapes can be recovered by reconstruction techniques (within some uncertainty)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ts val="8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Phase</a:t>
                </a:r>
                <a:r>
                  <a:rPr kumimoji="0" lang="en-US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space at </a:t>
                </a:r>
                <a:r>
                  <a:rPr kumimoji="0" lang="en-US" altLang="de-DE" sz="16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buncher</a:t>
                </a:r>
                <a:r>
                  <a:rPr kumimoji="0" lang="en-US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in discrete areas with </a:t>
                </a:r>
                <a:r>
                  <a:rPr kumimoji="0" lang="en-US" altLang="de-DE" sz="1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 </a:t>
                </a:r>
                <a:r>
                  <a:rPr kumimoji="0" lang="en-US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grid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en-US" altLang="de-DE" sz="16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kumimoji="0" lang="de-DE" altLang="de-DE" sz="16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kumimoji="0" lang="de-DE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kumimoji="0" lang="en-US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with intensities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de-DE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a:rPr kumimoji="0" lang="de-DE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kumimoji="0" lang="en-US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</a:t>
                </a:r>
                <a:r>
                  <a:rPr kumimoji="0" lang="en-US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Symbol" panose="05050102010706020507" pitchFamily="18" charset="2"/>
                  </a:rPr>
                  <a:t> called mapping</a:t>
                </a:r>
                <a:endParaRPr kumimoji="0" lang="en-US" altLang="de-DE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ts val="8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With particle tracking codes transferred </a:t>
                </a:r>
                <a:r>
                  <a:rPr kumimoji="0" lang="en-US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to BSM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de-DE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kumimoji="0" lang="de-DE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0" lang="en-US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de-DE" sz="16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kumimoji="0" lang="en-US" altLang="de-DE" sz="16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kumimoji="0" lang="de-DE" altLang="de-DE" sz="16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kumimoji="0" lang="de-DE" altLang="de-DE" sz="16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for </a:t>
                </a:r>
                <a:r>
                  <a:rPr kumimoji="0" lang="en-US" alt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different </a:t>
                </a:r>
                <a:r>
                  <a:rPr kumimoji="0" lang="en-US" alt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buncher</a:t>
                </a:r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setting </a:t>
                </a:r>
                <a14:m>
                  <m:oMath xmlns:m="http://schemas.openxmlformats.org/officeDocument/2006/math">
                    <m:r>
                      <a:rPr kumimoji="0" lang="de-DE" altLang="de-DE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𝒊</m:t>
                    </m:r>
                  </m:oMath>
                </a14:m>
                <a:endParaRPr kumimoji="0" lang="en-US" alt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algn="l">
                  <a:lnSpc>
                    <a:spcPct val="70000"/>
                  </a:lnSpc>
                  <a:spcBef>
                    <a:spcPts val="800"/>
                  </a:spcBef>
                  <a:buFont typeface="Wingdings" pitchFamily="2" charset="2"/>
                  <a:buChar char="Ø"/>
                  <a:defRPr/>
                </a:pP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Projection to time axis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𝐴</m:t>
                        </m:r>
                      </m:e>
                      <m:sub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de-DE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de-DE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𝜙</m:t>
                        </m:r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altLang="de-DE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altLang="de-DE" sz="1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de-DE" altLang="de-DE" sz="1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de-DE" altLang="de-DE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for all buncher setting </a:t>
                </a:r>
                <a14:m>
                  <m:oMath xmlns:m="http://schemas.openxmlformats.org/officeDocument/2006/math">
                    <m:r>
                      <a:rPr lang="de-DE" altLang="de-DE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𝒊</m:t>
                    </m:r>
                  </m:oMath>
                </a14:m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to form a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altLang="de-D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de-DE" altLang="de-D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𝐴</m:t>
                        </m:r>
                      </m:e>
                    </m:acc>
                    <m:r>
                      <a:rPr kumimoji="0" lang="de-DE" altLang="de-DE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 </m:t>
                    </m:r>
                    <m:sSup>
                      <m:sSupPr>
                        <m:ctrlPr>
                          <a:rPr kumimoji="0" lang="de-DE" altLang="de-D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altLang="de-DE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de-DE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de-DE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altLang="de-DE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altLang="de-DE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altLang="de-DE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de-DE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altLang="de-DE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altLang="de-DE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de-DE" altLang="de-DE" sz="16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de-DE" sz="1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altLang="de-DE" sz="1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de-DE" altLang="de-D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𝑡</m:t>
                        </m:r>
                      </m:sup>
                    </m:sSup>
                  </m:oMath>
                </a14:m>
                <a:endParaRPr kumimoji="0" lang="en-US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R="0" lvl="0" algn="l" defTabSz="914400" rtl="0" eaLnBrk="0" fontAlgn="base" latinLnBrk="0" hangingPunct="0">
                  <a:lnSpc>
                    <a:spcPct val="70000"/>
                  </a:lnSpc>
                  <a:spcBef>
                    <a:spcPts val="80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    Can be interpreted as vector-matrix equation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de-DE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𝐴</m:t>
                        </m:r>
                      </m:e>
                    </m:acc>
                    <m:r>
                      <a:rPr lang="de-DE" altLang="de-DE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de-DE" altLang="de-DE" sz="16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𝐁</m:t>
                    </m:r>
                    <m:r>
                      <a:rPr lang="de-DE" altLang="de-DE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de-DE" altLang="de-DE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∙ </m:t>
                    </m:r>
                    <m:acc>
                      <m:accPr>
                        <m:chr m:val="⃗"/>
                        <m:ctrlP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𝑋</m:t>
                        </m:r>
                      </m:e>
                    </m:acc>
                  </m:oMath>
                </a14:m>
                <a:endParaRPr kumimoji="0" lang="en-US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lvl="0" algn="l">
                  <a:lnSpc>
                    <a:spcPct val="70000"/>
                  </a:lnSpc>
                  <a:spcBef>
                    <a:spcPts val="800"/>
                  </a:spcBef>
                  <a:defRPr/>
                </a:pP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M</a:t>
                </a:r>
                <a:r>
                  <a:rPr kumimoji="0" lang="en-US" alt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atrix</a:t>
                </a:r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altLang="de-DE" sz="1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𝐁</m:t>
                    </m:r>
                  </m:oMath>
                </a14:m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of dimension  (</a:t>
                </a:r>
                <a:r>
                  <a:rPr kumimoji="0" lang="en-US" altLang="de-DE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 x m</a:t>
                </a:r>
                <a:r>
                  <a:rPr kumimoji="0" lang="en-US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) = length of all phases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kumimoji="0" lang="en-US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0" lang="de-DE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𝑖</m:t>
                        </m:r>
                        <m:r>
                          <a:rPr kumimoji="0" lang="de-DE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=1</m:t>
                        </m:r>
                      </m:sub>
                      <m:sup>
                        <m:r>
                          <a:rPr kumimoji="0" lang="de-DE" altLang="de-DE" sz="16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altLang="de-DE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de-DE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altLang="de-DE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kumimoji="0" lang="de-DE" altLang="de-DE" sz="16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altLang="de-DE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x</a:t>
                </a:r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number</a:t>
                </a:r>
                <a:r>
                  <a:rPr kumimoji="0" lang="en-US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of grid points </a:t>
                </a:r>
                <a:r>
                  <a:rPr kumimoji="0" lang="en-US" altLang="de-DE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</a:t>
                </a:r>
              </a:p>
              <a:p>
                <a:pPr lvl="0" algn="l">
                  <a:lnSpc>
                    <a:spcPct val="70000"/>
                  </a:lnSpc>
                  <a:spcBef>
                    <a:spcPts val="800"/>
                  </a:spcBef>
                  <a:defRPr/>
                </a:pPr>
                <a:r>
                  <a:rPr lang="en-US" altLang="de-DE" sz="1600" b="1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resolution for phases </a:t>
                </a:r>
                <a14:m>
                  <m:oMath xmlns:m="http://schemas.openxmlformats.org/officeDocument/2006/math">
                    <m:r>
                      <a:rPr lang="en-US" altLang="de-DE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𝝓</m:t>
                    </m:r>
                  </m:oMath>
                </a14:m>
                <a:r>
                  <a:rPr lang="en-US" altLang="de-DE" sz="1600" b="1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: </a:t>
                </a: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100</a:t>
                </a:r>
                <a:r>
                  <a:rPr lang="en-US" altLang="de-DE" sz="1600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,  </a:t>
                </a: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number of measurement</a:t>
                </a:r>
                <a:r>
                  <a:rPr lang="en-US" altLang="de-DE" sz="1600" b="1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de-DE" altLang="de-DE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𝒊</m:t>
                    </m:r>
                    <m:r>
                      <a:rPr lang="de-DE" altLang="de-DE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50</m:t>
                    </m:r>
                  </m:oMath>
                </a14:m>
                <a:r>
                  <a:rPr lang="en-US" altLang="de-DE" sz="1600" b="1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de-DE" sz="1600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 </a:t>
                </a:r>
                <a:r>
                  <a:rPr lang="en-US" altLang="de-DE" sz="1600" b="1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n</a:t>
                </a:r>
                <a:r>
                  <a:rPr lang="en-US" altLang="de-DE" sz="1600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= 5000</a:t>
                </a:r>
                <a:endParaRPr kumimoji="0" lang="en-US" altLang="de-DE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975" lvl="0" indent="-180975" algn="l">
                  <a:lnSpc>
                    <a:spcPct val="70000"/>
                  </a:lnSpc>
                  <a:spcBef>
                    <a:spcPts val="8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Best fit by minimizing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de-DE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altLang="de-DE" sz="16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𝐁</m:t>
                        </m:r>
                        <m:acc>
                          <m:accPr>
                            <m:chr m:val="⃗"/>
                            <m:ctrlPr>
                              <a:rPr lang="de-DE" altLang="de-DE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de-DE" altLang="de-DE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𝑋</m:t>
                            </m:r>
                          </m:e>
                        </m:acc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 </m:t>
                        </m:r>
                        <m:sSub>
                          <m:sSubPr>
                            <m:ctrlPr>
                              <a:rPr lang="de-DE" altLang="de-DE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altLang="de-DE" sz="1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de-DE" altLang="de-DE" sz="16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lang="de-DE" altLang="de-DE" sz="1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𝑚𝑒𝑎𝑠</m:t>
                            </m:r>
                          </m:sub>
                        </m:sSub>
                      </m:e>
                    </m:d>
                    <m:r>
                      <a:rPr lang="de-DE" altLang="de-DE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de-DE" altLang="de-DE" sz="1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de-DE" altLang="de-DE" sz="16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𝐦𝐢𝐧</m:t>
                    </m:r>
                  </m:oMath>
                </a14:m>
                <a:r>
                  <a:rPr kumimoji="0" lang="en-US" altLang="de-DE" sz="16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for the best phase space distribution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altLang="de-DE" sz="1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de-DE" altLang="de-D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𝑋</m:t>
                        </m:r>
                      </m:e>
                    </m:acc>
                  </m:oMath>
                </a14:m>
                <a:endParaRPr kumimoji="0" lang="en-US" altLang="de-DE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l">
                  <a:lnSpc>
                    <a:spcPct val="70000"/>
                  </a:lnSpc>
                  <a:spcBef>
                    <a:spcPts val="800"/>
                  </a:spcBef>
                  <a:defRPr/>
                </a:pPr>
                <a:r>
                  <a:rPr lang="en-US" altLang="de-DE" sz="1600" noProof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by </a:t>
                </a:r>
                <a:r>
                  <a:rPr lang="en-US" altLang="de-DE" sz="1600" b="1" noProof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altLang="de-DE" sz="1600" noProof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on-</a:t>
                </a:r>
                <a:r>
                  <a:rPr lang="en-US" altLang="de-DE" sz="1600" b="1" noProof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altLang="de-DE" sz="1600" noProof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egative </a:t>
                </a:r>
                <a:r>
                  <a:rPr lang="en-US" altLang="de-DE" sz="16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east </a:t>
                </a:r>
                <a:r>
                  <a:rPr lang="en-US" altLang="de-DE" sz="16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quare </a:t>
                </a:r>
              </a:p>
              <a:p>
                <a:pPr lvl="0" algn="l">
                  <a:lnSpc>
                    <a:spcPct val="70000"/>
                  </a:lnSpc>
                  <a:spcBef>
                    <a:spcPts val="800"/>
                  </a:spcBef>
                  <a:defRPr/>
                </a:pPr>
                <a:r>
                  <a:rPr lang="en-US" altLang="de-DE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(NNLS) method </a:t>
                </a:r>
                <a:endParaRPr kumimoji="0" lang="en-US" altLang="de-DE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ts val="8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11270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550" y="1100878"/>
                <a:ext cx="9006449" cy="3267946"/>
              </a:xfrm>
              <a:prstGeom prst="rect">
                <a:avLst/>
              </a:prstGeom>
              <a:blipFill>
                <a:blip r:embed="rId3"/>
                <a:stretch>
                  <a:fillRect l="-474" t="-5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ieren 3"/>
          <p:cNvGrpSpPr/>
          <p:nvPr/>
        </p:nvGrpSpPr>
        <p:grpSpPr>
          <a:xfrm>
            <a:off x="227013" y="5185331"/>
            <a:ext cx="5345139" cy="945908"/>
            <a:chOff x="300038" y="5085195"/>
            <a:chExt cx="5345139" cy="945908"/>
          </a:xfrm>
        </p:grpSpPr>
        <p:cxnSp>
          <p:nvCxnSpPr>
            <p:cNvPr id="9" name="Gerade Verbindung 8"/>
            <p:cNvCxnSpPr/>
            <p:nvPr/>
          </p:nvCxnSpPr>
          <p:spPr bwMode="auto">
            <a:xfrm flipH="1" flipV="1">
              <a:off x="3159501" y="5842048"/>
              <a:ext cx="349742" cy="4809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feld 9"/>
            <p:cNvSpPr txBox="1"/>
            <p:nvPr/>
          </p:nvSpPr>
          <p:spPr>
            <a:xfrm>
              <a:off x="2390587" y="5701838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LINAC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082623" y="5696661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RFQ</a:t>
              </a:r>
            </a:p>
          </p:txBody>
        </p:sp>
        <p:cxnSp>
          <p:nvCxnSpPr>
            <p:cNvPr id="12" name="Gerade Verbindung 11"/>
            <p:cNvCxnSpPr/>
            <p:nvPr/>
          </p:nvCxnSpPr>
          <p:spPr bwMode="auto">
            <a:xfrm flipH="1" flipV="1">
              <a:off x="1830122" y="5834836"/>
              <a:ext cx="560465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/>
          </p:nvCxnSpPr>
          <p:spPr bwMode="auto">
            <a:xfrm flipH="1" flipV="1">
              <a:off x="678483" y="5834836"/>
              <a:ext cx="404140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>
              <a:stCxn id="16" idx="2"/>
            </p:cNvCxnSpPr>
            <p:nvPr/>
          </p:nvCxnSpPr>
          <p:spPr bwMode="auto">
            <a:xfrm>
              <a:off x="670261" y="5408360"/>
              <a:ext cx="0" cy="43128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feld 15"/>
            <p:cNvSpPr txBox="1"/>
            <p:nvPr/>
          </p:nvSpPr>
          <p:spPr>
            <a:xfrm>
              <a:off x="300038" y="5085195"/>
              <a:ext cx="740446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source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4212961" y="5170938"/>
              <a:ext cx="143221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Bunch Shape Monitor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517338" y="5701838"/>
              <a:ext cx="372263" cy="323165"/>
            </a:xfrm>
            <a:prstGeom prst="rect">
              <a:avLst/>
            </a:prstGeom>
            <a:noFill/>
            <a:ln w="34925">
              <a:solidFill>
                <a:srgbClr val="D6009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214439" y="5358107"/>
              <a:ext cx="111040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Buncher</a:t>
              </a:r>
              <a:endPara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 bwMode="auto">
            <a:xfrm flipH="1" flipV="1">
              <a:off x="3896916" y="5844658"/>
              <a:ext cx="704345" cy="589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/>
            <p:cNvSpPr txBox="1"/>
            <p:nvPr/>
          </p:nvSpPr>
          <p:spPr>
            <a:xfrm>
              <a:off x="4591428" y="5707938"/>
              <a:ext cx="631014" cy="323165"/>
            </a:xfrm>
            <a:prstGeom prst="rect">
              <a:avLst/>
            </a:prstGeom>
            <a:noFill/>
            <a:ln w="3492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BSM</a:t>
              </a:r>
            </a:p>
          </p:txBody>
        </p:sp>
        <p:cxnSp>
          <p:nvCxnSpPr>
            <p:cNvPr id="25" name="Gerade Verbindung 24"/>
            <p:cNvCxnSpPr/>
            <p:nvPr/>
          </p:nvCxnSpPr>
          <p:spPr bwMode="auto">
            <a:xfrm flipH="1">
              <a:off x="5234347" y="5858073"/>
              <a:ext cx="352171" cy="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34913" y="6291742"/>
            <a:ext cx="44933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Lauber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et al., Phys. Rev.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Accel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Beams, 23, 114201</a:t>
            </a:r>
            <a:r>
              <a:rPr kumimoji="0" lang="en-US" altLang="de-DE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(2020)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881" y="3456408"/>
            <a:ext cx="4716143" cy="28844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85315" y="6186944"/>
            <a:ext cx="805454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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133141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03200" y="827123"/>
            <a:ext cx="4775643" cy="136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Performant GUI:    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Control of various monitor parameters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Bunch shape averaged over macro-pulse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 resolved bunch with 1 µs steps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 Monitor: Graphical Unser Interface </a:t>
            </a: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7F1F3FDC-D8EB-423D-8CD1-E665781A6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9237"/>
            <a:ext cx="4276283" cy="444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6D96DB91-706C-4A0B-8D97-67E77D9F7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6" y="4130484"/>
            <a:ext cx="3629024" cy="27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b="1" dirty="0">
                <a:solidFill>
                  <a:srgbClr val="66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 (entire macro-pulse)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269DE6F-4A14-418B-A75D-6A79D28C9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676" y="4664744"/>
            <a:ext cx="2422524" cy="27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1700" dirty="0">
                <a:solidFill>
                  <a:srgbClr val="66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700" baseline="30000" dirty="0">
                <a:solidFill>
                  <a:srgbClr val="66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1700" dirty="0">
                <a:solidFill>
                  <a:srgbClr val="66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108MHz=129 </a:t>
            </a:r>
            <a:r>
              <a:rPr lang="en-US" sz="1700" dirty="0" err="1">
                <a:solidFill>
                  <a:srgbClr val="66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sz="1700" dirty="0">
                <a:solidFill>
                  <a:srgbClr val="66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E30A6B2-A505-4ACB-8C5D-914CADA1630F}"/>
              </a:ext>
            </a:extLst>
          </p:cNvPr>
          <p:cNvCxnSpPr>
            <a:cxnSpLocks/>
          </p:cNvCxnSpPr>
          <p:nvPr/>
        </p:nvCxnSpPr>
        <p:spPr>
          <a:xfrm>
            <a:off x="6648450" y="4551974"/>
            <a:ext cx="266700" cy="0"/>
          </a:xfrm>
          <a:prstGeom prst="straightConnector1">
            <a:avLst/>
          </a:prstGeom>
          <a:ln>
            <a:solidFill>
              <a:srgbClr val="6699FF"/>
            </a:solidFill>
            <a:headEnd type="stealth" w="lg" len="med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4">
            <a:extLst>
              <a:ext uri="{FF2B5EF4-FFF2-40B4-BE49-F238E27FC236}">
                <a16:creationId xmlns:a16="http://schemas.microsoft.com/office/drawing/2014/main" id="{C52DBF7C-5BF2-42AB-AEF4-D7DE71792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813" y="3332465"/>
            <a:ext cx="1755774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1500" b="1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of </a:t>
            </a:r>
          </a:p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1500" b="1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macro-pulse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2EAC6A8C-29B5-407D-9C54-57D024C90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812" y="1616615"/>
            <a:ext cx="124402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5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 range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11CFE66E-CC04-4FE9-9D8C-BB477BAC1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6" y="1332346"/>
            <a:ext cx="1244027" cy="39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Control parameters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4BCEB570-4B70-4893-9B2F-E8FE65A8C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6" y="3414620"/>
            <a:ext cx="1244027" cy="39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parameters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01CD28E7-4FA6-4034-943A-D5146DF94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742" y="5535500"/>
            <a:ext cx="35806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de-DE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 span 60</a:t>
            </a:r>
            <a:r>
              <a:rPr lang="de-DE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= 1.54 </a:t>
            </a:r>
            <a:r>
              <a:rPr lang="de-DE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59543E-F98A-4A6C-BF7E-0B00868B4CEA}"/>
              </a:ext>
            </a:extLst>
          </p:cNvPr>
          <p:cNvCxnSpPr>
            <a:cxnSpLocks/>
          </p:cNvCxnSpPr>
          <p:nvPr/>
        </p:nvCxnSpPr>
        <p:spPr>
          <a:xfrm>
            <a:off x="5233080" y="5529605"/>
            <a:ext cx="3335479" cy="0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ABF884C-68AF-4BCB-BC8C-8AF90FBEE5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6" b="43433"/>
          <a:stretch/>
        </p:blipFill>
        <p:spPr>
          <a:xfrm>
            <a:off x="1884551" y="3431812"/>
            <a:ext cx="2687449" cy="1636892"/>
          </a:xfrm>
          <a:prstGeom prst="rect">
            <a:avLst/>
          </a:prstGeom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E87FD047-C95A-470F-9AE9-1D397F2FC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82" y="4991067"/>
            <a:ext cx="4775643" cy="15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400"/>
              </a:spcBef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Remarks:</a:t>
            </a:r>
          </a:p>
          <a:p>
            <a:pPr marL="176213" indent="-176213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BSM system responsible: </a:t>
            </a:r>
          </a:p>
          <a:p>
            <a:pPr algn="l">
              <a:spcBef>
                <a:spcPts val="4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Thomas Sieber, Pere Forck (deputy)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 algn="l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Control parameters are fixed during</a:t>
            </a:r>
          </a:p>
          <a:p>
            <a:pPr algn="l">
              <a:spcBef>
                <a:spcPts val="4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measurements and are aligned by BEA members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4233BD-928B-453D-8A98-10EFC7EC3A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t="55965" r="3622"/>
          <a:stretch/>
        </p:blipFill>
        <p:spPr>
          <a:xfrm>
            <a:off x="295717" y="2234276"/>
            <a:ext cx="2617604" cy="132946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B759B7-2E7E-40A9-9B73-09BFF6E21FA5}"/>
              </a:ext>
            </a:extLst>
          </p:cNvPr>
          <p:cNvCxnSpPr>
            <a:cxnSpLocks/>
          </p:cNvCxnSpPr>
          <p:nvPr/>
        </p:nvCxnSpPr>
        <p:spPr>
          <a:xfrm flipV="1">
            <a:off x="458483" y="2275367"/>
            <a:ext cx="0" cy="1206796"/>
          </a:xfrm>
          <a:prstGeom prst="straightConnector1">
            <a:avLst/>
          </a:prstGeom>
          <a:ln w="15875">
            <a:solidFill>
              <a:schemeClr val="bg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4">
            <a:extLst>
              <a:ext uri="{FF2B5EF4-FFF2-40B4-BE49-F238E27FC236}">
                <a16:creationId xmlns:a16="http://schemas.microsoft.com/office/drawing/2014/main" id="{AF1AE038-EA89-441E-A087-261B968FC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763" y="2320275"/>
            <a:ext cx="770298" cy="24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[µs]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4C11A29-6485-40DD-A525-E4B54B3AE6E7}"/>
              </a:ext>
            </a:extLst>
          </p:cNvPr>
          <p:cNvCxnSpPr>
            <a:cxnSpLocks/>
          </p:cNvCxnSpPr>
          <p:nvPr/>
        </p:nvCxnSpPr>
        <p:spPr>
          <a:xfrm>
            <a:off x="457762" y="3429000"/>
            <a:ext cx="2126241" cy="1"/>
          </a:xfrm>
          <a:prstGeom prst="straightConnector1">
            <a:avLst/>
          </a:prstGeom>
          <a:ln w="15875">
            <a:solidFill>
              <a:schemeClr val="bg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4">
                <a:extLst>
                  <a:ext uri="{FF2B5EF4-FFF2-40B4-BE49-F238E27FC236}">
                    <a16:creationId xmlns:a16="http://schemas.microsoft.com/office/drawing/2014/main" id="{8103B602-0FCD-48D0-9D3B-952DAFFEA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4726" y="3210829"/>
                <a:ext cx="1061772" cy="243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80000"/>
                  </a:lnSpc>
                  <a:spcBef>
                    <a:spcPts val="0"/>
                  </a:spcBef>
                </a:pP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Phase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𝜑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[deg]</a:t>
                </a:r>
              </a:p>
            </p:txBody>
          </p:sp>
        </mc:Choice>
        <mc:Fallback xmlns="">
          <p:sp>
            <p:nvSpPr>
              <p:cNvPr id="32" name="Text Box 4">
                <a:extLst>
                  <a:ext uri="{FF2B5EF4-FFF2-40B4-BE49-F238E27FC236}">
                    <a16:creationId xmlns:a16="http://schemas.microsoft.com/office/drawing/2014/main" id="{8103B602-0FCD-48D0-9D3B-952DAFFEA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4726" y="3210829"/>
                <a:ext cx="1061772" cy="243272"/>
              </a:xfrm>
              <a:prstGeom prst="rect">
                <a:avLst/>
              </a:prstGeom>
              <a:blipFill>
                <a:blip r:embed="rId6"/>
                <a:stretch>
                  <a:fillRect l="-575" t="-15000" b="-2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30618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Longitudinal Profile &amp; Emittance: Algebraic Reconstruction 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3102073" y="703010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227013" y="797108"/>
            <a:ext cx="7038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Example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GSI HLI: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Voltage variation at buncher for 1.4 MeV/u </a:t>
            </a:r>
            <a:r>
              <a:rPr lang="en-US" alt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kumimoji="0" lang="en-US" altLang="de-DE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9+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beam</a:t>
            </a: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137550" y="1100878"/>
            <a:ext cx="4189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examples with BSM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different </a:t>
            </a:r>
            <a:r>
              <a:rPr lang="en-US" altLang="de-DE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buncher</a:t>
            </a:r>
            <a:r>
              <a:rPr lang="en-US" altLang="de-DE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settings: 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20" y="2159545"/>
            <a:ext cx="2083073" cy="1571773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6" y="1777650"/>
            <a:ext cx="3309256" cy="2437623"/>
          </a:xfrm>
          <a:prstGeom prst="rect">
            <a:avLst/>
          </a:prstGeom>
        </p:spPr>
      </p:pic>
      <p:sp>
        <p:nvSpPr>
          <p:cNvPr id="65" name="Rectangle 5"/>
          <p:cNvSpPr>
            <a:spLocks noChangeArrowheads="1"/>
          </p:cNvSpPr>
          <p:nvPr/>
        </p:nvSpPr>
        <p:spPr bwMode="auto">
          <a:xfrm>
            <a:off x="34913" y="6291742"/>
            <a:ext cx="44933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Lauber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et al., Phys. Rev.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Accel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Beams, 23, 114201</a:t>
            </a:r>
            <a:r>
              <a:rPr kumimoji="0" lang="en-US" altLang="de-DE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(2020)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" name="Gruppieren 61"/>
          <p:cNvGrpSpPr/>
          <p:nvPr/>
        </p:nvGrpSpPr>
        <p:grpSpPr>
          <a:xfrm>
            <a:off x="5257614" y="1131676"/>
            <a:ext cx="3811401" cy="4422073"/>
            <a:chOff x="5434076" y="1316159"/>
            <a:chExt cx="3811401" cy="4422073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7368283" y="1549211"/>
              <a:ext cx="1775717" cy="1265079"/>
              <a:chOff x="5849043" y="3088758"/>
              <a:chExt cx="1775717" cy="1265079"/>
            </a:xfrm>
          </p:grpSpPr>
          <p:pic>
            <p:nvPicPr>
              <p:cNvPr id="6" name="Grafik 5"/>
              <p:cNvPicPr>
                <a:picLocks noChangeAspect="1"/>
              </p:cNvPicPr>
              <p:nvPr/>
            </p:nvPicPr>
            <p:blipFill rotWithShape="1">
              <a:blip r:embed="rId5"/>
              <a:srcRect t="54480" r="31702"/>
              <a:stretch/>
            </p:blipFill>
            <p:spPr>
              <a:xfrm>
                <a:off x="5849043" y="3088758"/>
                <a:ext cx="1658574" cy="1265079"/>
              </a:xfrm>
              <a:prstGeom prst="rect">
                <a:avLst/>
              </a:prstGeom>
            </p:spPr>
          </p:pic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58219" y="3104703"/>
                <a:ext cx="766541" cy="300604"/>
              </a:xfrm>
              <a:prstGeom prst="rect">
                <a:avLst/>
              </a:prstGeom>
            </p:spPr>
          </p:pic>
        </p:grpSp>
        <p:grpSp>
          <p:nvGrpSpPr>
            <p:cNvPr id="3" name="Gruppieren 2"/>
            <p:cNvGrpSpPr/>
            <p:nvPr/>
          </p:nvGrpSpPr>
          <p:grpSpPr>
            <a:xfrm>
              <a:off x="5505175" y="1388661"/>
              <a:ext cx="1926227" cy="1390247"/>
              <a:chOff x="7968257" y="1424044"/>
              <a:chExt cx="1710227" cy="1191566"/>
            </a:xfrm>
          </p:grpSpPr>
          <p:pic>
            <p:nvPicPr>
              <p:cNvPr id="50" name="Grafik 49"/>
              <p:cNvPicPr>
                <a:picLocks noChangeAspect="1"/>
              </p:cNvPicPr>
              <p:nvPr/>
            </p:nvPicPr>
            <p:blipFill rotWithShape="1">
              <a:blip r:embed="rId5"/>
              <a:srcRect r="31702" b="57125"/>
              <a:stretch/>
            </p:blipFill>
            <p:spPr>
              <a:xfrm>
                <a:off x="7968257" y="1424044"/>
                <a:ext cx="1658574" cy="1191566"/>
              </a:xfrm>
              <a:prstGeom prst="rect">
                <a:avLst/>
              </a:prstGeom>
            </p:spPr>
          </p:pic>
          <p:sp>
            <p:nvSpPr>
              <p:cNvPr id="13" name="Rechteck 12"/>
              <p:cNvSpPr/>
              <p:nvPr/>
            </p:nvSpPr>
            <p:spPr>
              <a:xfrm>
                <a:off x="9499956" y="1574700"/>
                <a:ext cx="178528" cy="5545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uppieren 31"/>
            <p:cNvGrpSpPr/>
            <p:nvPr/>
          </p:nvGrpSpPr>
          <p:grpSpPr>
            <a:xfrm>
              <a:off x="5434076" y="4346453"/>
              <a:ext cx="2133219" cy="1391779"/>
              <a:chOff x="9417822" y="1508764"/>
              <a:chExt cx="1787184" cy="1106419"/>
            </a:xfrm>
          </p:grpSpPr>
          <p:pic>
            <p:nvPicPr>
              <p:cNvPr id="2" name="Grafik 1"/>
              <p:cNvPicPr>
                <a:picLocks noChangeAspect="1"/>
              </p:cNvPicPr>
              <p:nvPr/>
            </p:nvPicPr>
            <p:blipFill rotWithShape="1">
              <a:blip r:embed="rId7"/>
              <a:srcRect l="-1092" t="4720" r="33369" b="56906"/>
              <a:stretch/>
            </p:blipFill>
            <p:spPr>
              <a:xfrm>
                <a:off x="9417822" y="1508764"/>
                <a:ext cx="1702020" cy="1106419"/>
              </a:xfrm>
              <a:prstGeom prst="rect">
                <a:avLst/>
              </a:prstGeom>
            </p:spPr>
          </p:pic>
          <p:sp>
            <p:nvSpPr>
              <p:cNvPr id="29" name="Rechteck 28"/>
              <p:cNvSpPr/>
              <p:nvPr/>
            </p:nvSpPr>
            <p:spPr>
              <a:xfrm>
                <a:off x="11026478" y="1554441"/>
                <a:ext cx="178528" cy="5545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8"/>
            <a:srcRect t="4729" r="32088" b="57243"/>
            <a:stretch/>
          </p:blipFill>
          <p:spPr>
            <a:xfrm>
              <a:off x="5523885" y="2909395"/>
              <a:ext cx="1836524" cy="1289340"/>
            </a:xfrm>
            <a:prstGeom prst="rect">
              <a:avLst/>
            </a:prstGeom>
          </p:spPr>
        </p:pic>
        <p:sp>
          <p:nvSpPr>
            <p:cNvPr id="30" name="Rechteck 29"/>
            <p:cNvSpPr/>
            <p:nvPr/>
          </p:nvSpPr>
          <p:spPr>
            <a:xfrm>
              <a:off x="7246475" y="3206987"/>
              <a:ext cx="178528" cy="554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uppieren 30"/>
            <p:cNvGrpSpPr/>
            <p:nvPr/>
          </p:nvGrpSpPr>
          <p:grpSpPr>
            <a:xfrm>
              <a:off x="7388427" y="2909395"/>
              <a:ext cx="1718996" cy="1305878"/>
              <a:chOff x="7425003" y="2909395"/>
              <a:chExt cx="1718996" cy="1305878"/>
            </a:xfrm>
          </p:grpSpPr>
          <p:pic>
            <p:nvPicPr>
              <p:cNvPr id="54" name="Grafik 53"/>
              <p:cNvPicPr>
                <a:picLocks noChangeAspect="1"/>
              </p:cNvPicPr>
              <p:nvPr/>
            </p:nvPicPr>
            <p:blipFill rotWithShape="1">
              <a:blip r:embed="rId8"/>
              <a:srcRect t="53750" r="32088"/>
              <a:stretch/>
            </p:blipFill>
            <p:spPr>
              <a:xfrm>
                <a:off x="7425003" y="2909395"/>
                <a:ext cx="1653114" cy="1305878"/>
              </a:xfrm>
              <a:prstGeom prst="rect">
                <a:avLst/>
              </a:prstGeom>
            </p:spPr>
          </p:pic>
          <p:pic>
            <p:nvPicPr>
              <p:cNvPr id="55" name="Grafik 5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77458" y="2947612"/>
                <a:ext cx="766541" cy="300604"/>
              </a:xfrm>
              <a:prstGeom prst="rect">
                <a:avLst/>
              </a:prstGeom>
            </p:spPr>
          </p:pic>
        </p:grpSp>
        <p:grpSp>
          <p:nvGrpSpPr>
            <p:cNvPr id="51" name="Gruppieren 50"/>
            <p:cNvGrpSpPr/>
            <p:nvPr/>
          </p:nvGrpSpPr>
          <p:grpSpPr>
            <a:xfrm>
              <a:off x="7354200" y="4362991"/>
              <a:ext cx="1759831" cy="1343136"/>
              <a:chOff x="9296782" y="3346704"/>
              <a:chExt cx="1759831" cy="1343136"/>
            </a:xfrm>
          </p:grpSpPr>
          <p:pic>
            <p:nvPicPr>
              <p:cNvPr id="59" name="Grafik 58"/>
              <p:cNvPicPr>
                <a:picLocks noChangeAspect="1"/>
              </p:cNvPicPr>
              <p:nvPr/>
            </p:nvPicPr>
            <p:blipFill rotWithShape="1">
              <a:blip r:embed="rId7"/>
              <a:srcRect t="53416" r="32277"/>
              <a:stretch/>
            </p:blipFill>
            <p:spPr>
              <a:xfrm>
                <a:off x="9296782" y="3346704"/>
                <a:ext cx="1702020" cy="1343136"/>
              </a:xfrm>
              <a:prstGeom prst="rect">
                <a:avLst/>
              </a:prstGeom>
            </p:spPr>
          </p:pic>
          <p:pic>
            <p:nvPicPr>
              <p:cNvPr id="60" name="Grafik 5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0072" y="3406710"/>
                <a:ext cx="766541" cy="300604"/>
              </a:xfrm>
              <a:prstGeom prst="rect">
                <a:avLst/>
              </a:prstGeom>
            </p:spPr>
          </p:pic>
        </p:grpSp>
        <p:sp>
          <p:nvSpPr>
            <p:cNvPr id="52" name="Textfeld 51"/>
            <p:cNvSpPr txBox="1"/>
            <p:nvPr/>
          </p:nvSpPr>
          <p:spPr>
            <a:xfrm>
              <a:off x="7457864" y="1316159"/>
              <a:ext cx="1787613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100" b="1" i="1" dirty="0">
                  <a:solidFill>
                    <a:srgbClr val="008000"/>
                  </a:solidFill>
                  <a:latin typeface="+mj-lt"/>
                  <a:cs typeface="Calibri" panose="020F0502020204030204" pitchFamily="34" charset="0"/>
                </a:rPr>
                <a:t>Measurement at BSM</a:t>
              </a:r>
              <a:endParaRPr lang="en-US" sz="1100" b="1" i="1" u="sng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7567295" y="1543285"/>
              <a:ext cx="784242" cy="43088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1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Example</a:t>
              </a:r>
            </a:p>
            <a:p>
              <a:pPr algn="l">
                <a:spcBef>
                  <a:spcPts val="0"/>
                </a:spcBef>
              </a:pPr>
              <a:r>
                <a:rPr lang="en-US" sz="11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100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Nr</a:t>
              </a:r>
              <a:r>
                <a:rPr lang="en-US" sz="11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1</a:t>
              </a: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7578600" y="2918414"/>
              <a:ext cx="784242" cy="43088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1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Example</a:t>
              </a:r>
            </a:p>
            <a:p>
              <a:pPr algn="l">
                <a:spcBef>
                  <a:spcPts val="0"/>
                </a:spcBef>
              </a:pPr>
              <a:r>
                <a:rPr lang="en-US" sz="11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100" dirty="0" err="1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Nr</a:t>
              </a:r>
              <a:r>
                <a:rPr lang="en-US" sz="11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2</a:t>
              </a: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7556640" y="4396918"/>
              <a:ext cx="784242" cy="43088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Example</a:t>
              </a:r>
            </a:p>
            <a:p>
              <a:pPr algn="l">
                <a:spcBef>
                  <a:spcPts val="0"/>
                </a:spcBef>
              </a:pP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Nr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. 3</a:t>
              </a:r>
            </a:p>
          </p:txBody>
        </p:sp>
      </p:grp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24293" y="4539296"/>
            <a:ext cx="545169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Non-regular phase-space distributions </a:t>
            </a:r>
            <a:r>
              <a:rPr kumimoji="0" lang="en-US" altLang="de-DE" sz="1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recovered</a:t>
            </a:r>
            <a:endParaRPr lang="en-US" altLang="de-DE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</a:t>
            </a:r>
            <a:r>
              <a:rPr kumimoji="0" lang="en-US" altLang="de-DE" sz="1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changing Buncher 2 </a:t>
            </a:r>
            <a:r>
              <a:rPr kumimoji="0" lang="en-US" altLang="de-DE" sz="1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 trustful reconstruction</a:t>
            </a: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CAF6C513-727E-4C78-89A5-004C536EF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41" y="4206021"/>
            <a:ext cx="25303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400"/>
              </a:spcBef>
            </a:pPr>
            <a:r>
              <a:rPr lang="de-DE" sz="16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 span 200</a:t>
            </a:r>
            <a:r>
              <a:rPr lang="de-DE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sz="16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= 5.1 </a:t>
            </a:r>
            <a:r>
              <a:rPr lang="de-DE" sz="16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endParaRPr lang="de-DE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5532E10-E093-4121-800F-EB818F5939EB}"/>
              </a:ext>
            </a:extLst>
          </p:cNvPr>
          <p:cNvCxnSpPr>
            <a:cxnSpLocks/>
          </p:cNvCxnSpPr>
          <p:nvPr/>
        </p:nvCxnSpPr>
        <p:spPr>
          <a:xfrm>
            <a:off x="675445" y="4219012"/>
            <a:ext cx="2530395" cy="0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DADBD0-07EC-4FEC-8757-F5A6E17EE5AC}"/>
              </a:ext>
            </a:extLst>
          </p:cNvPr>
          <p:cNvGrpSpPr/>
          <p:nvPr/>
        </p:nvGrpSpPr>
        <p:grpSpPr>
          <a:xfrm>
            <a:off x="227013" y="5185331"/>
            <a:ext cx="7750259" cy="939808"/>
            <a:chOff x="227013" y="5185331"/>
            <a:chExt cx="7750259" cy="939808"/>
          </a:xfrm>
        </p:grpSpPr>
        <p:cxnSp>
          <p:nvCxnSpPr>
            <p:cNvPr id="34" name="Gerade Verbindung 8"/>
            <p:cNvCxnSpPr/>
            <p:nvPr/>
          </p:nvCxnSpPr>
          <p:spPr bwMode="auto">
            <a:xfrm flipH="1" flipV="1">
              <a:off x="3086476" y="5942184"/>
              <a:ext cx="349742" cy="4809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feld 34"/>
            <p:cNvSpPr txBox="1"/>
            <p:nvPr/>
          </p:nvSpPr>
          <p:spPr>
            <a:xfrm>
              <a:off x="2317562" y="5801974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LINAC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1009598" y="5796797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RFQ</a:t>
              </a:r>
            </a:p>
          </p:txBody>
        </p:sp>
        <p:cxnSp>
          <p:nvCxnSpPr>
            <p:cNvPr id="37" name="Gerade Verbindung 11"/>
            <p:cNvCxnSpPr/>
            <p:nvPr/>
          </p:nvCxnSpPr>
          <p:spPr bwMode="auto">
            <a:xfrm flipH="1" flipV="1">
              <a:off x="1757097" y="5934972"/>
              <a:ext cx="560465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13"/>
            <p:cNvCxnSpPr/>
            <p:nvPr/>
          </p:nvCxnSpPr>
          <p:spPr bwMode="auto">
            <a:xfrm flipH="1" flipV="1">
              <a:off x="605458" y="5934972"/>
              <a:ext cx="404140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14"/>
            <p:cNvCxnSpPr>
              <a:stCxn id="40" idx="2"/>
            </p:cNvCxnSpPr>
            <p:nvPr/>
          </p:nvCxnSpPr>
          <p:spPr bwMode="auto">
            <a:xfrm>
              <a:off x="597236" y="5508496"/>
              <a:ext cx="0" cy="43128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Textfeld 39"/>
            <p:cNvSpPr txBox="1"/>
            <p:nvPr/>
          </p:nvSpPr>
          <p:spPr>
            <a:xfrm>
              <a:off x="227013" y="5185331"/>
              <a:ext cx="740446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source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5810963" y="5485079"/>
              <a:ext cx="216630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Bunch Shape Monitor 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3444313" y="5801974"/>
              <a:ext cx="474980" cy="323165"/>
            </a:xfrm>
            <a:prstGeom prst="rect">
              <a:avLst/>
            </a:prstGeom>
            <a:noFill/>
            <a:ln w="34925">
              <a:solidFill>
                <a:srgbClr val="D6009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B.1</a:t>
              </a: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141414" y="5458243"/>
              <a:ext cx="111040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6009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Buncher</a:t>
              </a:r>
              <a:endPara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4" name="Gerade Verbindung 21"/>
            <p:cNvCxnSpPr/>
            <p:nvPr/>
          </p:nvCxnSpPr>
          <p:spPr bwMode="auto">
            <a:xfrm flipH="1">
              <a:off x="3936517" y="5958379"/>
              <a:ext cx="501164" cy="207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24"/>
            <p:cNvCxnSpPr>
              <a:cxnSpLocks/>
              <a:stCxn id="77" idx="1"/>
              <a:endCxn id="53" idx="3"/>
            </p:cNvCxnSpPr>
            <p:nvPr/>
          </p:nvCxnSpPr>
          <p:spPr bwMode="auto">
            <a:xfrm flipH="1">
              <a:off x="4964456" y="5959035"/>
              <a:ext cx="1432807" cy="6009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" name="Textfeld 44">
              <a:extLst>
                <a:ext uri="{FF2B5EF4-FFF2-40B4-BE49-F238E27FC236}">
                  <a16:creationId xmlns:a16="http://schemas.microsoft.com/office/drawing/2014/main" id="{F915A459-B8A0-4646-A743-5A3228062BD5}"/>
                </a:ext>
              </a:extLst>
            </p:cNvPr>
            <p:cNvSpPr txBox="1"/>
            <p:nvPr/>
          </p:nvSpPr>
          <p:spPr>
            <a:xfrm>
              <a:off x="6397263" y="5797452"/>
              <a:ext cx="755305" cy="323165"/>
            </a:xfrm>
            <a:prstGeom prst="rect">
              <a:avLst/>
            </a:prstGeom>
            <a:noFill/>
            <a:ln w="3492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BSM 2</a:t>
              </a:r>
            </a:p>
          </p:txBody>
        </p:sp>
      </p:grpSp>
      <p:sp>
        <p:nvSpPr>
          <p:cNvPr id="78" name="Textfeld 51">
            <a:extLst>
              <a:ext uri="{FF2B5EF4-FFF2-40B4-BE49-F238E27FC236}">
                <a16:creationId xmlns:a16="http://schemas.microsoft.com/office/drawing/2014/main" id="{BCA1A2F4-7D39-490F-9755-98677BD7D1F2}"/>
              </a:ext>
            </a:extLst>
          </p:cNvPr>
          <p:cNvSpPr txBox="1"/>
          <p:nvPr/>
        </p:nvSpPr>
        <p:spPr>
          <a:xfrm>
            <a:off x="597236" y="2029121"/>
            <a:ext cx="1787613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i="1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Measurement </a:t>
            </a:r>
          </a:p>
          <a:p>
            <a:pPr algn="l">
              <a:spcBef>
                <a:spcPts val="0"/>
              </a:spcBef>
            </a:pPr>
            <a:r>
              <a:rPr lang="en-US" sz="1400" b="1" i="1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at BSM </a:t>
            </a:r>
            <a:r>
              <a:rPr lang="en-US" sz="1400" b="1" i="1" u="sng" dirty="0">
                <a:solidFill>
                  <a:srgbClr val="008000"/>
                </a:solidFill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C029B351-DF32-4F7B-A71A-4E53377BEB35}"/>
              </a:ext>
            </a:extLst>
          </p:cNvPr>
          <p:cNvSpPr txBox="1"/>
          <p:nvPr/>
        </p:nvSpPr>
        <p:spPr>
          <a:xfrm>
            <a:off x="4489476" y="5803461"/>
            <a:ext cx="474980" cy="323165"/>
          </a:xfrm>
          <a:prstGeom prst="rect">
            <a:avLst/>
          </a:prstGeom>
          <a:noFill/>
          <a:ln w="34925">
            <a:solidFill>
              <a:srgbClr val="D6009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B.2</a:t>
            </a:r>
          </a:p>
        </p:txBody>
      </p:sp>
    </p:spTree>
    <p:extLst>
      <p:ext uri="{BB962C8B-B14F-4D97-AF65-F5344CB8AC3E}">
        <p14:creationId xmlns:p14="http://schemas.microsoft.com/office/powerpoint/2010/main" val="772679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 by KONUS Beam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F2076AE1-5281-4F47-BD51-8CB8402DDB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4213" y="2064821"/>
                <a:ext cx="3937145" cy="975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sz="20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Simulation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 i="1">
                    <a:latin typeface="Calibri" panose="020F0502020204030204" pitchFamily="34" charset="0"/>
                    <a:cs typeface="Calibri" panose="020F0502020204030204" pitchFamily="34" charset="0"/>
                  </a:rPr>
                  <a:t>example HSI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exit: 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 current U</a:t>
                </a:r>
                <a:r>
                  <a:rPr lang="en-US" sz="20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4+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1.4 MeV/u  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Longitudinal phase space 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F2076AE1-5281-4F47-BD51-8CB8402DD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213" y="2064821"/>
                <a:ext cx="3937145" cy="975652"/>
              </a:xfrm>
              <a:prstGeom prst="rect">
                <a:avLst/>
              </a:prstGeom>
              <a:blipFill>
                <a:blip r:embed="rId3"/>
                <a:stretch>
                  <a:fillRect l="-1703" t="-13750" b="-106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">
                <a:extLst>
                  <a:ext uri="{FF2B5EF4-FFF2-40B4-BE49-F238E27FC236}">
                    <a16:creationId xmlns:a16="http://schemas.microsoft.com/office/drawing/2014/main" id="{9C6993CE-1F03-46E0-899A-7DFA6B619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9655" y="2064821"/>
                <a:ext cx="4816663" cy="975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lnSpc>
                    <a:spcPct val="60000"/>
                  </a:lnSpc>
                </a:pPr>
                <a:r>
                  <a:rPr lang="en-US" sz="20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example HLI at UN6: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Low current,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1.4 MeV/u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Measurement: Tomographic reconstruction 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 Box 4">
                <a:extLst>
                  <a:ext uri="{FF2B5EF4-FFF2-40B4-BE49-F238E27FC236}">
                    <a16:creationId xmlns:a16="http://schemas.microsoft.com/office/drawing/2014/main" id="{9C6993CE-1F03-46E0-899A-7DFA6B619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9655" y="2064821"/>
                <a:ext cx="4816663" cy="975652"/>
              </a:xfrm>
              <a:prstGeom prst="rect">
                <a:avLst/>
              </a:prstGeom>
              <a:blipFill>
                <a:blip r:embed="rId4"/>
                <a:stretch>
                  <a:fillRect l="-1264" t="-13750" r="-506" b="-106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4">
            <a:extLst>
              <a:ext uri="{FF2B5EF4-FFF2-40B4-BE49-F238E27FC236}">
                <a16:creationId xmlns:a16="http://schemas.microsoft.com/office/drawing/2014/main" id="{74B43697-9608-474D-B1EC-0CF80864D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6395598"/>
            <a:ext cx="3276058" cy="23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W. Barth, 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Yaramishev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 LINAC’06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C26810-453F-418F-A450-419ECA850E98}"/>
              </a:ext>
            </a:extLst>
          </p:cNvPr>
          <p:cNvGrpSpPr/>
          <p:nvPr/>
        </p:nvGrpSpPr>
        <p:grpSpPr>
          <a:xfrm>
            <a:off x="397983" y="2958044"/>
            <a:ext cx="2866730" cy="3034696"/>
            <a:chOff x="171706" y="3090281"/>
            <a:chExt cx="2866730" cy="33857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93E1E7-87DA-4425-9BD7-CF68FD9CC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122" b="10961"/>
            <a:stretch/>
          </p:blipFill>
          <p:spPr>
            <a:xfrm>
              <a:off x="774700" y="3090281"/>
              <a:ext cx="2187519" cy="2896610"/>
            </a:xfrm>
            <a:prstGeom prst="rect">
              <a:avLst/>
            </a:prstGeom>
          </p:spPr>
        </p:pic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89D96E6E-F3BA-4E99-A3D9-76AEAFF9A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183" y="6214057"/>
              <a:ext cx="1628872" cy="261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Phase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 [degree]</a:t>
              </a:r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3F195F81-F388-4717-97CA-8C17F7FA05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100" y="5994548"/>
              <a:ext cx="351334" cy="236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5" name="Text Box 4">
              <a:extLst>
                <a:ext uri="{FF2B5EF4-FFF2-40B4-BE49-F238E27FC236}">
                  <a16:creationId xmlns:a16="http://schemas.microsoft.com/office/drawing/2014/main" id="{53C2DF2F-D278-4B4C-93C0-8371CF61E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7452" y="6013074"/>
              <a:ext cx="351334" cy="236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F06EA495-192C-470C-AFBC-5F393D3C2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586" y="6013074"/>
              <a:ext cx="351334" cy="236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-9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16442918-9DE7-480C-B64F-4B4335E22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897" y="6017539"/>
              <a:ext cx="474085" cy="236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-18</a:t>
              </a:r>
            </a:p>
          </p:txBody>
        </p:sp>
        <p:sp>
          <p:nvSpPr>
            <p:cNvPr id="18" name="Text Box 4">
              <a:extLst>
                <a:ext uri="{FF2B5EF4-FFF2-40B4-BE49-F238E27FC236}">
                  <a16:creationId xmlns:a16="http://schemas.microsoft.com/office/drawing/2014/main" id="{64EE0332-9807-4894-9FFE-0A447D1FC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868" y="4508750"/>
              <a:ext cx="351334" cy="236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16DC1C25-17FD-4527-9096-56D0DDD76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1236" y="5999013"/>
              <a:ext cx="457200" cy="236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20" name="Text Box 4">
              <a:extLst>
                <a:ext uri="{FF2B5EF4-FFF2-40B4-BE49-F238E27FC236}">
                  <a16:creationId xmlns:a16="http://schemas.microsoft.com/office/drawing/2014/main" id="{D3C8A860-F855-4842-A75E-83505E0E3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01" y="3812011"/>
              <a:ext cx="568364" cy="236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0.45</a:t>
              </a: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6AF23908-5E4E-48EB-9B36-EC4FA7F5A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842067" y="4486980"/>
              <a:ext cx="2262353" cy="234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Energy spread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E/E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[%]</a:t>
              </a:r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4">
              <a:extLst>
                <a:ext uri="{FF2B5EF4-FFF2-40B4-BE49-F238E27FC236}">
                  <a16:creationId xmlns:a16="http://schemas.microsoft.com/office/drawing/2014/main" id="{B8790570-C15C-45B6-8FA4-F7821D10D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15" y="5188033"/>
              <a:ext cx="568364" cy="264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-0.45</a:t>
              </a:r>
            </a:p>
          </p:txBody>
        </p:sp>
        <p:sp>
          <p:nvSpPr>
            <p:cNvPr id="25" name="Text Box 4">
              <a:extLst>
                <a:ext uri="{FF2B5EF4-FFF2-40B4-BE49-F238E27FC236}">
                  <a16:creationId xmlns:a16="http://schemas.microsoft.com/office/drawing/2014/main" id="{B41D9880-B7C1-44EE-8300-C11792F29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15" y="3131487"/>
              <a:ext cx="568364" cy="236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0.9</a:t>
              </a:r>
            </a:p>
          </p:txBody>
        </p:sp>
        <p:sp>
          <p:nvSpPr>
            <p:cNvPr id="26" name="Text Box 4">
              <a:extLst>
                <a:ext uri="{FF2B5EF4-FFF2-40B4-BE49-F238E27FC236}">
                  <a16:creationId xmlns:a16="http://schemas.microsoft.com/office/drawing/2014/main" id="{963981C1-6240-4E6D-8F05-072FBF1B1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445" y="5842011"/>
              <a:ext cx="568364" cy="236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lnSpc>
                  <a:spcPct val="60000"/>
                </a:lnSpc>
              </a:pP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-0.9</a:t>
              </a:r>
            </a:p>
          </p:txBody>
        </p:sp>
      </p:grpSp>
      <p:sp>
        <p:nvSpPr>
          <p:cNvPr id="27" name="Rectangle 5">
            <a:extLst>
              <a:ext uri="{FF2B5EF4-FFF2-40B4-BE49-F238E27FC236}">
                <a16:creationId xmlns:a16="http://schemas.microsoft.com/office/drawing/2014/main" id="{9AADB299-BD48-4DAB-9A94-0B3C90201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904" y="6334520"/>
            <a:ext cx="53250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de-DE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Lauber et al., IPAC’19 &amp; Phys. Rev. 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Accel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Beams, 23, 114201</a:t>
            </a:r>
            <a:r>
              <a:rPr kumimoji="0" lang="en-US" altLang="de-DE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(2020)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A964C560-C291-43F4-8BBD-E64B781A3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5" y="6016258"/>
            <a:ext cx="32760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de-DE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Phase  span 36</a:t>
            </a:r>
            <a:r>
              <a:rPr lang="de-DE" sz="1400" baseline="30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de-DE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= 2.8 </a:t>
            </a:r>
            <a:r>
              <a:rPr lang="de-DE" sz="14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ns</a:t>
            </a:r>
            <a:r>
              <a:rPr lang="de-DE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  <a:sym typeface="Symbol" pitchFamily="18" charset="2"/>
              </a:rPr>
              <a:t> @36 MHz</a:t>
            </a:r>
            <a:endParaRPr lang="de-DE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B669A8-8D66-4016-A595-42EE379C6990}"/>
              </a:ext>
            </a:extLst>
          </p:cNvPr>
          <p:cNvCxnSpPr>
            <a:cxnSpLocks/>
          </p:cNvCxnSpPr>
          <p:nvPr/>
        </p:nvCxnSpPr>
        <p:spPr>
          <a:xfrm>
            <a:off x="1055479" y="5964039"/>
            <a:ext cx="1948757" cy="0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4">
            <a:extLst>
              <a:ext uri="{FF2B5EF4-FFF2-40B4-BE49-F238E27FC236}">
                <a16:creationId xmlns:a16="http://schemas.microsoft.com/office/drawing/2014/main" id="{1381EFC3-B425-4C26-9B34-6A1F24255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0" y="849051"/>
            <a:ext cx="8748465" cy="101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shapes are very non-Gaussian</a:t>
            </a:r>
          </a:p>
          <a:p>
            <a:pPr algn="l">
              <a:lnSpc>
                <a:spcPct val="60000"/>
              </a:lnSpc>
              <a:spcBef>
                <a:spcPts val="800"/>
              </a:spcBef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Reason: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Acceleration on maximum of rf-wave to enable maximum energy gain</a:t>
            </a:r>
          </a:p>
          <a:p>
            <a:pPr algn="l">
              <a:spcBef>
                <a:spcPts val="8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KONUS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beam dynamics at IH-cavities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KoNuS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GB" sz="2000" b="1" i="0" u="sng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Ko</a:t>
            </a:r>
            <a:r>
              <a:rPr lang="en-GB" sz="2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mbinierte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i="0" u="sng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Nu</a:t>
            </a:r>
            <a:r>
              <a:rPr lang="en-GB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ll Grad </a:t>
            </a:r>
            <a:r>
              <a:rPr lang="en-GB" sz="2000" b="1" i="0" u="sng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truktur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25FCB93-5345-4E3B-96D7-763345A48416}"/>
              </a:ext>
            </a:extLst>
          </p:cNvPr>
          <p:cNvGrpSpPr/>
          <p:nvPr/>
        </p:nvGrpSpPr>
        <p:grpSpPr>
          <a:xfrm>
            <a:off x="3817611" y="3037418"/>
            <a:ext cx="4790492" cy="3157741"/>
            <a:chOff x="3317178" y="3040473"/>
            <a:chExt cx="4790492" cy="31577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91DC31-39F8-48DE-9996-DA3DF20A5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361" y="3040473"/>
              <a:ext cx="3894309" cy="2917989"/>
            </a:xfrm>
            <a:prstGeom prst="rect">
              <a:avLst/>
            </a:prstGeom>
          </p:spPr>
        </p:pic>
        <p:sp>
          <p:nvSpPr>
            <p:cNvPr id="31" name="Text Box 4">
              <a:extLst>
                <a:ext uri="{FF2B5EF4-FFF2-40B4-BE49-F238E27FC236}">
                  <a16:creationId xmlns:a16="http://schemas.microsoft.com/office/drawing/2014/main" id="{2A0FB889-11A8-4D0C-A23A-8388AF612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2972" y="5905826"/>
              <a:ext cx="2174346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de-DE" sz="13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Phase  span 72</a:t>
              </a:r>
              <a:r>
                <a:rPr lang="de-DE" sz="1300" baseline="300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0</a:t>
              </a:r>
              <a:r>
                <a:rPr lang="de-DE" sz="13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 = 1.85 </a:t>
              </a:r>
              <a:r>
                <a:rPr lang="de-DE" sz="1300" dirty="0" err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  <a:sym typeface="Symbol" pitchFamily="18" charset="2"/>
                </a:rPr>
                <a:t>ns</a:t>
              </a:r>
              <a:endParaRPr lang="de-DE" sz="13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9371B34-22DB-40CA-81E3-1F15F3AAA0F0}"/>
                </a:ext>
              </a:extLst>
            </p:cNvPr>
            <p:cNvCxnSpPr>
              <a:cxnSpLocks/>
            </p:cNvCxnSpPr>
            <p:nvPr/>
          </p:nvCxnSpPr>
          <p:spPr>
            <a:xfrm>
              <a:off x="5132972" y="5897278"/>
              <a:ext cx="2058403" cy="1355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1">
              <a:extLst>
                <a:ext uri="{FF2B5EF4-FFF2-40B4-BE49-F238E27FC236}">
                  <a16:creationId xmlns:a16="http://schemas.microsoft.com/office/drawing/2014/main" id="{B5DE4F97-94BF-4564-ABAE-5A8285B13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8655" y="3207107"/>
              <a:ext cx="0" cy="212194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 Box 4">
                  <a:extLst>
                    <a:ext uri="{FF2B5EF4-FFF2-40B4-BE49-F238E27FC236}">
                      <a16:creationId xmlns:a16="http://schemas.microsoft.com/office/drawing/2014/main" id="{A3D9D92D-BDAF-4953-8491-644AD70D4A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17178" y="3880488"/>
                  <a:ext cx="1195469" cy="3681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ts val="400"/>
                    </a:spcBef>
                  </a:pPr>
                  <a14:m>
                    <m:oMath xmlns:m="http://schemas.openxmlformats.org/officeDocument/2006/math">
                      <m:box>
                        <m:boxPr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  <a:sym typeface="Symbol" pitchFamily="18" charset="2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Symbol" pitchFamily="18" charset="2"/>
                                </a:rPr>
                                <m:t>∆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Symbol" pitchFamily="18" charset="2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  <a:sym typeface="Symbol" pitchFamily="18" charset="2"/>
                                </a:rPr>
                                <m:t>𝐸</m:t>
                              </m:r>
                            </m:den>
                          </m:f>
                        </m:e>
                      </m:box>
                    </m:oMath>
                  </a14:m>
                  <a:r>
                    <a:rPr lang="de-DE" sz="1600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  <a:sym typeface="Symbol" pitchFamily="18" charset="2"/>
                    </a:rPr>
                    <a:t> </a:t>
                  </a:r>
                  <a:r>
                    <a:rPr lang="de-DE" sz="1300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  <a:sym typeface="Symbol" pitchFamily="18" charset="2"/>
                    </a:rPr>
                    <a:t>span 0.8 %</a:t>
                  </a:r>
                  <a:endParaRPr lang="de-DE" sz="13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 Box 4">
                  <a:extLst>
                    <a:ext uri="{FF2B5EF4-FFF2-40B4-BE49-F238E27FC236}">
                      <a16:creationId xmlns:a16="http://schemas.microsoft.com/office/drawing/2014/main" id="{A3D9D92D-BDAF-4953-8491-644AD70D4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17178" y="3880488"/>
                  <a:ext cx="1195469" cy="368114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8185191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20" name="Rectangle 4"/>
          <p:cNvSpPr>
            <a:spLocks noChangeArrowheads="1"/>
          </p:cNvSpPr>
          <p:nvPr/>
        </p:nvSpPr>
        <p:spPr bwMode="auto">
          <a:xfrm>
            <a:off x="5281662" y="775190"/>
            <a:ext cx="3993267" cy="14260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B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pl-PL" sz="16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Example:</a:t>
            </a:r>
            <a:r>
              <a:rPr lang="en-US" alt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pl-PL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altLang="pl-PL" sz="16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10  </a:t>
            </a:r>
            <a:r>
              <a:rPr lang="en-US" altLang="pl-PL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altLang="pl-PL" sz="1600" baseline="300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28+</a:t>
            </a:r>
            <a:r>
              <a:rPr lang="en-US" altLang="pl-PL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at 11.4 MeV/u</a:t>
            </a:r>
          </a:p>
          <a:p>
            <a:pPr algn="l">
              <a:spcBef>
                <a:spcPts val="100"/>
              </a:spcBef>
            </a:pPr>
            <a:r>
              <a:rPr lang="en-US" altLang="pl-PL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injection plateau 150 </a:t>
            </a:r>
            <a:r>
              <a:rPr lang="en-US" alt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altLang="pl-PL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altLang="pl-PL" sz="16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η</a:t>
            </a:r>
            <a:r>
              <a:rPr lang="de-DE" altLang="pl-PL" sz="16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pl-PL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= 0.94</a:t>
            </a:r>
          </a:p>
          <a:p>
            <a:pPr algn="l">
              <a:spcBef>
                <a:spcPts val="100"/>
              </a:spcBef>
            </a:pPr>
            <a:r>
              <a:rPr lang="en-US" altLang="pl-PL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Longitudinal </a:t>
            </a:r>
            <a:r>
              <a:rPr lang="en-US" altLang="pl-PL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Schottky</a:t>
            </a:r>
            <a:r>
              <a:rPr lang="en-US" altLang="pl-PL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at harmonics </a:t>
            </a:r>
            <a:r>
              <a:rPr lang="en-US" altLang="pl-PL" sz="1600" b="1" i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altLang="pl-PL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= 117 </a:t>
            </a:r>
          </a:p>
          <a:p>
            <a:pPr algn="l">
              <a:spcBef>
                <a:spcPts val="300"/>
              </a:spcBef>
            </a:pPr>
            <a:r>
              <a:rPr lang="en-US" altLang="pl-PL" sz="1600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Momentum spread variation: </a:t>
            </a:r>
          </a:p>
          <a:p>
            <a:pPr algn="l">
              <a:spcBef>
                <a:spcPts val="300"/>
              </a:spcBef>
            </a:pPr>
            <a:r>
              <a:rPr lang="en-US" altLang="pl-PL" sz="1600" b="1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en-US" altLang="pl-PL" sz="1600" b="1" i="1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p/p </a:t>
            </a:r>
            <a:r>
              <a:rPr lang="en-US" altLang="pl-PL" sz="1600" b="1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 (</a:t>
            </a:r>
            <a:r>
              <a:rPr lang="en-US" altLang="pl-PL" sz="1600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0.6... 2.5) 10</a:t>
            </a:r>
            <a:r>
              <a:rPr lang="en-US" altLang="pl-PL" sz="1600" baseline="30000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-3</a:t>
            </a:r>
            <a:r>
              <a:rPr lang="en-US" altLang="pl-PL" sz="1600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   (1)</a:t>
            </a:r>
          </a:p>
        </p:txBody>
      </p:sp>
      <p:sp>
        <p:nvSpPr>
          <p:cNvPr id="1186825" name="Rectangle 9"/>
          <p:cNvSpPr>
            <a:spLocks noChangeArrowheads="1"/>
          </p:cNvSpPr>
          <p:nvPr/>
        </p:nvSpPr>
        <p:spPr bwMode="auto">
          <a:xfrm>
            <a:off x="110575" y="775699"/>
            <a:ext cx="6178342" cy="180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B7D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pl-PL" sz="1700" dirty="0">
                <a:latin typeface="Calibri" panose="020F0502020204030204" pitchFamily="34" charset="0"/>
              </a:rPr>
              <a:t>Momentum spread </a:t>
            </a:r>
            <a:r>
              <a:rPr lang="en-US" altLang="pl-PL" sz="1700" b="1" dirty="0">
                <a:latin typeface="Calibri" panose="020F0502020204030204" pitchFamily="34" charset="0"/>
                <a:sym typeface="Symbol"/>
              </a:rPr>
              <a:t> </a:t>
            </a:r>
            <a:r>
              <a:rPr lang="en-US" altLang="pl-PL" sz="1700" b="1" i="1" dirty="0">
                <a:latin typeface="Calibri" panose="020F0502020204030204" pitchFamily="34" charset="0"/>
                <a:sym typeface="Symbol"/>
              </a:rPr>
              <a:t>p/p</a:t>
            </a:r>
            <a:r>
              <a:rPr lang="en-US" altLang="pl-PL" sz="1700" b="1" i="1" baseline="-25000" dirty="0">
                <a:latin typeface="Calibri" panose="020F0502020204030204" pitchFamily="34" charset="0"/>
                <a:sym typeface="Symbol"/>
              </a:rPr>
              <a:t>0</a:t>
            </a:r>
            <a:r>
              <a:rPr lang="en-US" altLang="pl-PL" sz="1700" b="1" dirty="0">
                <a:latin typeface="Calibri" panose="020F0502020204030204" pitchFamily="34" charset="0"/>
                <a:sym typeface="Symbol"/>
              </a:rPr>
              <a:t> </a:t>
            </a:r>
            <a:r>
              <a:rPr lang="en-US" altLang="pl-PL" sz="1700" dirty="0">
                <a:latin typeface="Calibri" panose="020F0502020204030204" pitchFamily="34" charset="0"/>
              </a:rPr>
              <a:t>after multi-turn injection </a:t>
            </a:r>
          </a:p>
          <a:p>
            <a:pPr algn="l">
              <a:spcBef>
                <a:spcPts val="200"/>
              </a:spcBef>
            </a:pPr>
            <a:r>
              <a:rPr lang="en-US" altLang="pl-PL" sz="1700" dirty="0">
                <a:latin typeface="Calibri" panose="020F0502020204030204" pitchFamily="34" charset="0"/>
              </a:rPr>
              <a:t>&amp; de-bunching of  </a:t>
            </a:r>
            <a:r>
              <a:rPr lang="en-US" altLang="pl-PL" sz="1700" b="1" i="1" dirty="0">
                <a:latin typeface="Calibri" panose="020F0502020204030204" pitchFamily="34" charset="0"/>
              </a:rPr>
              <a:t>t </a:t>
            </a:r>
            <a:r>
              <a:rPr lang="en-US" altLang="pl-PL" sz="1700" dirty="0">
                <a:latin typeface="Calibri" panose="020F0502020204030204" pitchFamily="34" charset="0"/>
              </a:rPr>
              <a:t>&lt; 1ms duration</a:t>
            </a:r>
          </a:p>
          <a:p>
            <a:pPr algn="l">
              <a:spcBef>
                <a:spcPts val="200"/>
              </a:spcBef>
            </a:pPr>
            <a:r>
              <a:rPr lang="en-US" altLang="pl-PL" sz="1700" dirty="0">
                <a:latin typeface="Calibri" panose="020F0502020204030204" pitchFamily="34" charset="0"/>
              </a:rPr>
              <a:t>to stay within momentum acceptance during acceleration</a:t>
            </a:r>
          </a:p>
          <a:p>
            <a:pPr algn="l">
              <a:spcBef>
                <a:spcPts val="200"/>
              </a:spcBef>
            </a:pPr>
            <a:r>
              <a:rPr lang="en-US" altLang="pl-PL" sz="1700" b="1" dirty="0">
                <a:latin typeface="Calibri" panose="020F0502020204030204" pitchFamily="34" charset="0"/>
              </a:rPr>
              <a:t>Method: </a:t>
            </a:r>
            <a:r>
              <a:rPr lang="en-US" altLang="pl-PL" sz="1700" dirty="0">
                <a:latin typeface="Calibri" panose="020F0502020204030204" pitchFamily="34" charset="0"/>
              </a:rPr>
              <a:t>Variation of </a:t>
            </a:r>
            <a:r>
              <a:rPr lang="en-US" altLang="pl-PL" sz="1700" dirty="0" err="1">
                <a:latin typeface="Calibri" panose="020F0502020204030204" pitchFamily="34" charset="0"/>
              </a:rPr>
              <a:t>buncher</a:t>
            </a:r>
            <a:r>
              <a:rPr lang="en-US" altLang="pl-PL" sz="1700" dirty="0">
                <a:latin typeface="Calibri" panose="020F0502020204030204" pitchFamily="34" charset="0"/>
              </a:rPr>
              <a:t> voltage </a:t>
            </a:r>
          </a:p>
          <a:p>
            <a:pPr algn="l">
              <a:spcBef>
                <a:spcPts val="200"/>
              </a:spcBef>
            </a:pPr>
            <a:r>
              <a:rPr lang="en-US" altLang="pl-PL" sz="1700" dirty="0">
                <a:latin typeface="Calibri" panose="020F0502020204030204" pitchFamily="34" charset="0"/>
              </a:rPr>
              <a:t>i.e. rotation in longitudinal phase space</a:t>
            </a:r>
          </a:p>
          <a:p>
            <a:pPr marL="285750" indent="-285750" algn="l">
              <a:spcBef>
                <a:spcPts val="200"/>
              </a:spcBef>
              <a:buFont typeface="Symbol"/>
              <a:buChar char="®"/>
            </a:pPr>
            <a:r>
              <a:rPr lang="en-US" altLang="pl-PL" sz="1700" dirty="0">
                <a:latin typeface="Calibri" panose="020F0502020204030204" pitchFamily="34" charset="0"/>
                <a:sym typeface="Symbol"/>
              </a:rPr>
              <a:t>minimizing of momentum spread </a:t>
            </a:r>
            <a:r>
              <a:rPr lang="en-US" altLang="pl-PL" sz="1700" b="1" dirty="0">
                <a:latin typeface="Calibri" panose="020F0502020204030204" pitchFamily="34" charset="0"/>
                <a:sym typeface="Symbol"/>
              </a:rPr>
              <a:t> </a:t>
            </a:r>
            <a:r>
              <a:rPr lang="en-US" altLang="pl-PL" sz="1700" b="1" i="1" dirty="0">
                <a:latin typeface="Calibri" panose="020F0502020204030204" pitchFamily="34" charset="0"/>
                <a:sym typeface="Symbol"/>
              </a:rPr>
              <a:t>p/p</a:t>
            </a:r>
            <a:r>
              <a:rPr lang="en-US" altLang="pl-PL" sz="1700" b="1" i="1" baseline="-25000" dirty="0">
                <a:latin typeface="Calibri" panose="020F0502020204030204" pitchFamily="34" charset="0"/>
                <a:sym typeface="Symbol"/>
              </a:rPr>
              <a:t>0</a:t>
            </a:r>
            <a:r>
              <a:rPr lang="en-US" altLang="pl-PL" sz="1700" b="1" dirty="0">
                <a:latin typeface="Calibri" panose="020F0502020204030204" pitchFamily="34" charset="0"/>
                <a:sym typeface="Symbol"/>
              </a:rPr>
              <a:t> </a:t>
            </a:r>
            <a:r>
              <a:rPr lang="en-US" altLang="pl-PL" dirty="0">
                <a:latin typeface="Calibri" panose="020F0502020204030204" pitchFamily="34" charset="0"/>
                <a:sym typeface="Symbol"/>
              </a:rPr>
              <a:t> </a:t>
            </a:r>
            <a:r>
              <a:rPr lang="en-US" altLang="pl-PL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60000" y="180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Longitudinal </a:t>
            </a:r>
            <a:r>
              <a:rPr lang="en-US" altLang="de-DE" sz="2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Schottky</a:t>
            </a: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Momentum Spread </a:t>
            </a:r>
            <a:r>
              <a:rPr lang="en-US" altLang="pl-PL" sz="2200" b="1" i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p/p</a:t>
            </a:r>
            <a:r>
              <a:rPr lang="en-US" altLang="pl-PL" sz="2200" b="1" i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0</a:t>
            </a:r>
            <a:r>
              <a:rPr lang="en-US" altLang="pl-PL" sz="2200" b="1" i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</a:t>
            </a: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</a:p>
        </p:txBody>
      </p:sp>
      <p:grpSp>
        <p:nvGrpSpPr>
          <p:cNvPr id="33" name="Gruppieren 32"/>
          <p:cNvGrpSpPr/>
          <p:nvPr/>
        </p:nvGrpSpPr>
        <p:grpSpPr>
          <a:xfrm>
            <a:off x="114737" y="2886258"/>
            <a:ext cx="1871324" cy="1413300"/>
            <a:chOff x="2835812" y="4303050"/>
            <a:chExt cx="1871324" cy="1413300"/>
          </a:xfrm>
        </p:grpSpPr>
        <p:sp>
          <p:nvSpPr>
            <p:cNvPr id="34" name="Textfeld 33"/>
            <p:cNvSpPr txBox="1"/>
            <p:nvPr/>
          </p:nvSpPr>
          <p:spPr>
            <a:xfrm>
              <a:off x="3207453" y="5439351"/>
              <a:ext cx="1137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time </a:t>
              </a:r>
              <a:r>
                <a:rPr lang="de-DE" sz="1200" dirty="0" err="1"/>
                <a:t>or</a:t>
              </a:r>
              <a:r>
                <a:rPr lang="de-DE" sz="1200" dirty="0"/>
                <a:t> </a:t>
              </a:r>
              <a:r>
                <a:rPr lang="de-DE" sz="1200" dirty="0" err="1"/>
                <a:t>phase</a:t>
              </a:r>
              <a:endParaRPr lang="de-DE" sz="1200" dirty="0"/>
            </a:p>
          </p:txBody>
        </p:sp>
        <p:sp>
          <p:nvSpPr>
            <p:cNvPr id="35" name="Textfeld 34"/>
            <p:cNvSpPr txBox="1"/>
            <p:nvPr/>
          </p:nvSpPr>
          <p:spPr>
            <a:xfrm rot="16200000">
              <a:off x="2510614" y="4869984"/>
              <a:ext cx="9581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i="1" dirty="0">
                  <a:latin typeface="Calibri" panose="020F0502020204030204" pitchFamily="34" charset="0"/>
                  <a:sym typeface="Symbol"/>
                </a:rPr>
                <a:t>  = </a:t>
              </a:r>
              <a:r>
                <a:rPr lang="de-DE" sz="1400" b="1" dirty="0">
                  <a:latin typeface="Calibri" panose="020F0502020204030204" pitchFamily="34" charset="0"/>
                  <a:sym typeface="Symbol"/>
                </a:rPr>
                <a:t></a:t>
              </a:r>
              <a:r>
                <a:rPr lang="de-DE" sz="1400" b="1" i="1" dirty="0">
                  <a:latin typeface="Calibri" panose="020F0502020204030204" pitchFamily="34" charset="0"/>
                  <a:sym typeface="Symbol"/>
                </a:rPr>
                <a:t>p/ p</a:t>
              </a:r>
              <a:endParaRPr lang="de-DE" sz="1400" b="1" i="1" dirty="0">
                <a:latin typeface="Calibri" panose="020F0502020204030204" pitchFamily="34" charset="0"/>
              </a:endParaRPr>
            </a:p>
          </p:txBody>
        </p:sp>
        <p:sp>
          <p:nvSpPr>
            <p:cNvPr id="36" name="Rechteck 35"/>
            <p:cNvSpPr/>
            <p:nvPr/>
          </p:nvSpPr>
          <p:spPr bwMode="auto">
            <a:xfrm>
              <a:off x="3127943" y="4528883"/>
              <a:ext cx="1288112" cy="958174"/>
            </a:xfrm>
            <a:prstGeom prst="rect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7" name="Gerade Verbindung 36"/>
            <p:cNvCxnSpPr/>
            <p:nvPr/>
          </p:nvCxnSpPr>
          <p:spPr bwMode="auto">
            <a:xfrm>
              <a:off x="3771999" y="4428675"/>
              <a:ext cx="0" cy="9581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>
              <a:stCxn id="36" idx="1"/>
              <a:endCxn id="36" idx="3"/>
            </p:cNvCxnSpPr>
            <p:nvPr/>
          </p:nvCxnSpPr>
          <p:spPr bwMode="auto">
            <a:xfrm>
              <a:off x="3127943" y="5007970"/>
              <a:ext cx="128811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Textfeld 38"/>
            <p:cNvSpPr txBox="1"/>
            <p:nvPr/>
          </p:nvSpPr>
          <p:spPr>
            <a:xfrm>
              <a:off x="3043712" y="4303050"/>
              <a:ext cx="1663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/>
                <a:t>long</a:t>
              </a:r>
              <a:r>
                <a:rPr lang="de-DE" sz="1200" dirty="0"/>
                <a:t>. </a:t>
              </a:r>
              <a:r>
                <a:rPr lang="de-DE" sz="1200" dirty="0" err="1"/>
                <a:t>phase</a:t>
              </a:r>
              <a:r>
                <a:rPr lang="de-DE" sz="1200" dirty="0"/>
                <a:t> </a:t>
              </a:r>
              <a:r>
                <a:rPr lang="de-DE" sz="1200" dirty="0" err="1"/>
                <a:t>space</a:t>
              </a:r>
              <a:endParaRPr lang="de-DE" sz="1200" dirty="0"/>
            </a:p>
          </p:txBody>
        </p:sp>
        <p:sp>
          <p:nvSpPr>
            <p:cNvPr id="40" name="Ellipse 39"/>
            <p:cNvSpPr/>
            <p:nvPr/>
          </p:nvSpPr>
          <p:spPr bwMode="auto">
            <a:xfrm rot="5400000">
              <a:off x="3617186" y="4631145"/>
              <a:ext cx="309623" cy="753650"/>
            </a:xfrm>
            <a:prstGeom prst="ellipse">
              <a:avLst/>
            </a:prstGeom>
            <a:solidFill>
              <a:srgbClr val="33CC33">
                <a:alpha val="55000"/>
              </a:srgbClr>
            </a:solidFill>
            <a:ln w="28575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Ellipse 40"/>
            <p:cNvSpPr/>
            <p:nvPr/>
          </p:nvSpPr>
          <p:spPr bwMode="auto">
            <a:xfrm rot="2365305">
              <a:off x="3659993" y="4631145"/>
              <a:ext cx="294466" cy="753650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35827" y="2669100"/>
            <a:ext cx="25059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1600" dirty="0">
                <a:solidFill>
                  <a:srgbClr val="0000FF"/>
                </a:solidFill>
                <a:latin typeface="Calibri" panose="020F0502020204030204" pitchFamily="34" charset="0"/>
              </a:rPr>
              <a:t>LINAC bunches at injection: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5383791" y="2224977"/>
            <a:ext cx="3363673" cy="3681041"/>
            <a:chOff x="5390946" y="2410065"/>
            <a:chExt cx="3363673" cy="3681041"/>
          </a:xfrm>
        </p:grpSpPr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7271539" y="2919119"/>
              <a:ext cx="131444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de-DE" sz="1600" b="1" dirty="0">
                  <a:solidFill>
                    <a:srgbClr val="C00000"/>
                  </a:solidFill>
                </a:rPr>
                <a:t>from LINAC</a:t>
              </a:r>
            </a:p>
          </p:txBody>
        </p:sp>
        <p:pic>
          <p:nvPicPr>
            <p:cNvPr id="44034" name="Picture 2" descr="F:\CAS Injection Extraction\Temp\long shottk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946" y="2410065"/>
              <a:ext cx="3363673" cy="368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Gerade Verbindung mit Pfeil 3"/>
            <p:cNvCxnSpPr/>
            <p:nvPr/>
          </p:nvCxnSpPr>
          <p:spPr bwMode="auto">
            <a:xfrm>
              <a:off x="7485325" y="3441903"/>
              <a:ext cx="348319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mit Pfeil 56"/>
            <p:cNvCxnSpPr/>
            <p:nvPr/>
          </p:nvCxnSpPr>
          <p:spPr bwMode="auto">
            <a:xfrm flipH="1">
              <a:off x="8099531" y="3451429"/>
              <a:ext cx="32387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feld 9"/>
            <p:cNvSpPr txBox="1"/>
            <p:nvPr/>
          </p:nvSpPr>
          <p:spPr>
            <a:xfrm>
              <a:off x="7658575" y="3185133"/>
              <a:ext cx="71623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b="1" dirty="0">
                  <a:solidFill>
                    <a:schemeClr val="bg1"/>
                  </a:solidFill>
                </a:rPr>
                <a:t>35 kHz</a:t>
              </a:r>
            </a:p>
          </p:txBody>
        </p:sp>
        <p:cxnSp>
          <p:nvCxnSpPr>
            <p:cNvPr id="62" name="Gerade Verbindung mit Pfeil 61"/>
            <p:cNvCxnSpPr/>
            <p:nvPr/>
          </p:nvCxnSpPr>
          <p:spPr bwMode="auto">
            <a:xfrm flipV="1">
              <a:off x="5814346" y="3451429"/>
              <a:ext cx="0" cy="22440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mit Pfeil 66"/>
            <p:cNvCxnSpPr/>
            <p:nvPr/>
          </p:nvCxnSpPr>
          <p:spPr bwMode="auto">
            <a:xfrm>
              <a:off x="5814346" y="3133699"/>
              <a:ext cx="0" cy="21602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Textfeld 70"/>
            <p:cNvSpPr txBox="1"/>
            <p:nvPr/>
          </p:nvSpPr>
          <p:spPr>
            <a:xfrm>
              <a:off x="5790531" y="3226414"/>
              <a:ext cx="595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b="1" dirty="0">
                  <a:solidFill>
                    <a:schemeClr val="bg1"/>
                  </a:solidFill>
                </a:rPr>
                <a:t>8 dB</a:t>
              </a: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7221805" y="2549178"/>
              <a:ext cx="1532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en-US" altLang="pl-PL" sz="1400" b="1" dirty="0">
                  <a:solidFill>
                    <a:srgbClr val="FFFF00"/>
                  </a:solidFill>
                  <a:sym typeface="Symbol"/>
                </a:rPr>
                <a:t></a:t>
              </a:r>
              <a:r>
                <a:rPr lang="en-US" altLang="pl-PL" sz="1400" b="1" i="1" dirty="0">
                  <a:solidFill>
                    <a:srgbClr val="FFFF00"/>
                  </a:solidFill>
                  <a:sym typeface="Symbol"/>
                </a:rPr>
                <a:t>p/p </a:t>
              </a:r>
              <a:r>
                <a:rPr lang="en-US" altLang="pl-PL" sz="1400" b="1" dirty="0">
                  <a:solidFill>
                    <a:srgbClr val="FFFF00"/>
                  </a:solidFill>
                  <a:sym typeface="Symbol"/>
                </a:rPr>
                <a:t> </a:t>
              </a:r>
              <a:r>
                <a:rPr lang="en-US" altLang="pl-PL" sz="1400" dirty="0">
                  <a:solidFill>
                    <a:srgbClr val="FFFF00"/>
                  </a:solidFill>
                  <a:sym typeface="Symbol"/>
                </a:rPr>
                <a:t>2.5 10</a:t>
              </a:r>
              <a:r>
                <a:rPr lang="en-US" altLang="pl-PL" sz="1400" baseline="30000" dirty="0">
                  <a:solidFill>
                    <a:srgbClr val="FFFF00"/>
                  </a:solidFill>
                  <a:sym typeface="Symbol"/>
                </a:rPr>
                <a:t>-3</a:t>
              </a:r>
              <a:r>
                <a:rPr lang="en-US" altLang="pl-PL" sz="1400" dirty="0">
                  <a:solidFill>
                    <a:srgbClr val="FFFF00"/>
                  </a:solidFill>
                  <a:sym typeface="Symbol"/>
                </a:rPr>
                <a:t> </a:t>
              </a:r>
              <a:endParaRPr lang="en-US" altLang="pl-PL" sz="1400" dirty="0">
                <a:solidFill>
                  <a:srgbClr val="FFFF00"/>
                </a:solidFill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7211367" y="3778814"/>
              <a:ext cx="1543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en-US" altLang="pl-PL" sz="1400" b="1" dirty="0">
                  <a:solidFill>
                    <a:srgbClr val="FFFF00"/>
                  </a:solidFill>
                  <a:sym typeface="Symbol"/>
                </a:rPr>
                <a:t></a:t>
              </a:r>
              <a:r>
                <a:rPr lang="en-US" altLang="pl-PL" sz="1400" b="1" i="1" dirty="0">
                  <a:solidFill>
                    <a:srgbClr val="FFFF00"/>
                  </a:solidFill>
                  <a:sym typeface="Symbol"/>
                </a:rPr>
                <a:t>p/p </a:t>
              </a:r>
              <a:r>
                <a:rPr lang="en-US" altLang="pl-PL" sz="1400" b="1" dirty="0">
                  <a:solidFill>
                    <a:srgbClr val="FFFF00"/>
                  </a:solidFill>
                  <a:sym typeface="Symbol"/>
                </a:rPr>
                <a:t> </a:t>
              </a:r>
              <a:r>
                <a:rPr lang="en-US" altLang="pl-PL" sz="1400" dirty="0">
                  <a:solidFill>
                    <a:srgbClr val="FFFF00"/>
                  </a:solidFill>
                  <a:sym typeface="Symbol"/>
                </a:rPr>
                <a:t>1.3 10</a:t>
              </a:r>
              <a:r>
                <a:rPr lang="en-US" altLang="pl-PL" sz="1400" baseline="30000" dirty="0">
                  <a:solidFill>
                    <a:srgbClr val="FFFF00"/>
                  </a:solidFill>
                  <a:sym typeface="Symbol"/>
                </a:rPr>
                <a:t>-3</a:t>
              </a:r>
              <a:r>
                <a:rPr lang="en-US" altLang="pl-PL" sz="1400" dirty="0">
                  <a:solidFill>
                    <a:srgbClr val="FFFF00"/>
                  </a:solidFill>
                  <a:sym typeface="Symbol"/>
                </a:rPr>
                <a:t> </a:t>
              </a:r>
              <a:endParaRPr lang="en-US" altLang="pl-PL" sz="1400" dirty="0">
                <a:solidFill>
                  <a:srgbClr val="FFFF00"/>
                </a:solidFill>
              </a:endParaRPr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7211367" y="5031414"/>
              <a:ext cx="1543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en-US" altLang="pl-PL" sz="1400" b="1" dirty="0">
                  <a:solidFill>
                    <a:srgbClr val="FFFF00"/>
                  </a:solidFill>
                  <a:sym typeface="Symbol"/>
                </a:rPr>
                <a:t></a:t>
              </a:r>
              <a:r>
                <a:rPr lang="en-US" altLang="pl-PL" sz="1400" b="1" i="1" dirty="0">
                  <a:solidFill>
                    <a:srgbClr val="FFFF00"/>
                  </a:solidFill>
                  <a:sym typeface="Symbol"/>
                </a:rPr>
                <a:t>p/p </a:t>
              </a:r>
              <a:r>
                <a:rPr lang="en-US" altLang="pl-PL" sz="1400" b="1" dirty="0">
                  <a:solidFill>
                    <a:srgbClr val="FFFF00"/>
                  </a:solidFill>
                  <a:sym typeface="Symbol"/>
                </a:rPr>
                <a:t> </a:t>
              </a:r>
              <a:r>
                <a:rPr lang="en-US" altLang="pl-PL" sz="1400" dirty="0">
                  <a:solidFill>
                    <a:srgbClr val="FFFF00"/>
                  </a:solidFill>
                  <a:sym typeface="Symbol"/>
                </a:rPr>
                <a:t>0.6 10</a:t>
              </a:r>
              <a:r>
                <a:rPr lang="en-US" altLang="pl-PL" sz="1400" baseline="30000" dirty="0">
                  <a:solidFill>
                    <a:srgbClr val="FFFF00"/>
                  </a:solidFill>
                  <a:sym typeface="Symbol"/>
                </a:rPr>
                <a:t>-3</a:t>
              </a:r>
              <a:r>
                <a:rPr lang="en-US" altLang="pl-PL" sz="1400" dirty="0">
                  <a:solidFill>
                    <a:srgbClr val="FFFF00"/>
                  </a:solidFill>
                  <a:sym typeface="Symbol"/>
                </a:rPr>
                <a:t> </a:t>
              </a:r>
              <a:endParaRPr lang="en-US" altLang="pl-PL" sz="1400" dirty="0">
                <a:solidFill>
                  <a:srgbClr val="FFFF00"/>
                </a:solidFill>
              </a:endParaRPr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5643669" y="2603213"/>
              <a:ext cx="13155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en-US" altLang="pl-PL" sz="1400" b="1" dirty="0">
                  <a:solidFill>
                    <a:srgbClr val="FF3300"/>
                  </a:solidFill>
                  <a:sym typeface="Symbol"/>
                </a:rPr>
                <a:t>bunched</a:t>
              </a:r>
              <a:r>
                <a:rPr lang="en-US" altLang="pl-PL" sz="1400" b="1" dirty="0">
                  <a:solidFill>
                    <a:srgbClr val="FF6600"/>
                  </a:solidFill>
                  <a:sym typeface="Symbol"/>
                </a:rPr>
                <a:t> </a:t>
              </a:r>
              <a:endParaRPr lang="en-US" altLang="pl-PL" sz="1400" dirty="0">
                <a:solidFill>
                  <a:srgbClr val="FF6600"/>
                </a:solidFill>
              </a:endParaRPr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5728069" y="3812948"/>
              <a:ext cx="13155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en-US" altLang="pl-PL" sz="1400" b="1" dirty="0">
                  <a:solidFill>
                    <a:srgbClr val="00CCFF"/>
                  </a:solidFill>
                  <a:sym typeface="Symbol"/>
                </a:rPr>
                <a:t>only drift</a:t>
              </a:r>
              <a:endParaRPr lang="en-US" altLang="pl-PL" sz="1400" dirty="0">
                <a:solidFill>
                  <a:srgbClr val="00CCFF"/>
                </a:solidFill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5643669" y="5097916"/>
              <a:ext cx="13155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en-US" altLang="pl-PL" sz="1400" b="1" dirty="0">
                  <a:solidFill>
                    <a:srgbClr val="00FF00"/>
                  </a:solidFill>
                  <a:sym typeface="Symbol"/>
                </a:rPr>
                <a:t>de-bunched</a:t>
              </a:r>
              <a:r>
                <a:rPr lang="en-US" altLang="pl-PL" sz="1400" b="1" dirty="0">
                  <a:solidFill>
                    <a:srgbClr val="FF6600"/>
                  </a:solidFill>
                  <a:sym typeface="Symbol"/>
                </a:rPr>
                <a:t> </a:t>
              </a:r>
              <a:endParaRPr lang="en-US" altLang="pl-PL" sz="1400" dirty="0">
                <a:solidFill>
                  <a:srgbClr val="FF6600"/>
                </a:solidFill>
              </a:endParaRP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5796136" y="4201343"/>
              <a:ext cx="595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b="1" dirty="0">
                  <a:solidFill>
                    <a:schemeClr val="bg1"/>
                  </a:solidFill>
                </a:rPr>
                <a:t>6 dB</a:t>
              </a:r>
            </a:p>
          </p:txBody>
        </p:sp>
        <p:cxnSp>
          <p:nvCxnSpPr>
            <p:cNvPr id="68" name="Gerade Verbindung mit Pfeil 67"/>
            <p:cNvCxnSpPr/>
            <p:nvPr/>
          </p:nvCxnSpPr>
          <p:spPr bwMode="auto">
            <a:xfrm flipV="1">
              <a:off x="5825632" y="4484340"/>
              <a:ext cx="0" cy="22440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mit Pfeil 98"/>
            <p:cNvCxnSpPr/>
            <p:nvPr/>
          </p:nvCxnSpPr>
          <p:spPr bwMode="auto">
            <a:xfrm>
              <a:off x="5814346" y="4169896"/>
              <a:ext cx="0" cy="21602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0" name="Textfeld 99"/>
            <p:cNvSpPr txBox="1"/>
            <p:nvPr/>
          </p:nvSpPr>
          <p:spPr>
            <a:xfrm>
              <a:off x="5868144" y="5418410"/>
              <a:ext cx="595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b="1" dirty="0">
                  <a:solidFill>
                    <a:schemeClr val="bg1"/>
                  </a:solidFill>
                </a:rPr>
                <a:t>6 dB</a:t>
              </a:r>
            </a:p>
          </p:txBody>
        </p:sp>
        <p:cxnSp>
          <p:nvCxnSpPr>
            <p:cNvPr id="101" name="Gerade Verbindung mit Pfeil 100"/>
            <p:cNvCxnSpPr/>
            <p:nvPr/>
          </p:nvCxnSpPr>
          <p:spPr bwMode="auto">
            <a:xfrm>
              <a:off x="5868144" y="5391669"/>
              <a:ext cx="0" cy="21602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mit Pfeil 101"/>
            <p:cNvCxnSpPr/>
            <p:nvPr/>
          </p:nvCxnSpPr>
          <p:spPr bwMode="auto">
            <a:xfrm flipV="1">
              <a:off x="5868144" y="5703800"/>
              <a:ext cx="0" cy="22440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4" name="Textfeld 103"/>
            <p:cNvSpPr txBox="1"/>
            <p:nvPr/>
          </p:nvSpPr>
          <p:spPr>
            <a:xfrm>
              <a:off x="6414014" y="3140968"/>
              <a:ext cx="15423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1" i="1" dirty="0" err="1">
                  <a:solidFill>
                    <a:schemeClr val="bg1"/>
                  </a:solidFill>
                </a:rPr>
                <a:t>f</a:t>
              </a:r>
              <a:r>
                <a:rPr lang="en-US" sz="1200" b="1" i="1" baseline="-25000" dirty="0" err="1">
                  <a:solidFill>
                    <a:schemeClr val="bg1"/>
                  </a:solidFill>
                </a:rPr>
                <a:t>center</a:t>
              </a:r>
              <a:r>
                <a:rPr lang="en-US" sz="1200" baseline="-25000" dirty="0">
                  <a:solidFill>
                    <a:schemeClr val="bg1"/>
                  </a:solidFill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= 24.9 MHz </a:t>
              </a:r>
            </a:p>
          </p:txBody>
        </p:sp>
      </p:grpSp>
      <p:sp>
        <p:nvSpPr>
          <p:cNvPr id="3" name="Rechteck 2"/>
          <p:cNvSpPr/>
          <p:nvPr/>
        </p:nvSpPr>
        <p:spPr>
          <a:xfrm>
            <a:off x="7675199" y="5291143"/>
            <a:ext cx="10871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FF00"/>
                </a:solidFill>
                <a:sym typeface="Symbol"/>
              </a:rPr>
              <a:t></a:t>
            </a:r>
            <a:r>
              <a:rPr lang="en-US" sz="1500" b="1" i="1" dirty="0" err="1">
                <a:solidFill>
                  <a:srgbClr val="00FF00"/>
                </a:solidFill>
                <a:sym typeface="Symbol"/>
              </a:rPr>
              <a:t>f</a:t>
            </a:r>
            <a:r>
              <a:rPr lang="en-US" sz="1500" b="1" i="1" baseline="-25000" dirty="0" err="1">
                <a:solidFill>
                  <a:srgbClr val="00FF00"/>
                </a:solidFill>
                <a:sym typeface="Symbol"/>
              </a:rPr>
              <a:t>h</a:t>
            </a:r>
            <a:r>
              <a:rPr lang="en-US" sz="1500" b="1" i="1" dirty="0">
                <a:solidFill>
                  <a:srgbClr val="00FF00"/>
                </a:solidFill>
                <a:sym typeface="Symbol"/>
              </a:rPr>
              <a:t>  h</a:t>
            </a:r>
            <a:r>
              <a:rPr lang="en-US" sz="1500" b="1" dirty="0">
                <a:solidFill>
                  <a:srgbClr val="00FF00"/>
                </a:solidFill>
                <a:sym typeface="Symbol"/>
              </a:rPr>
              <a:t></a:t>
            </a:r>
            <a:r>
              <a:rPr lang="en-US" sz="1500" b="1" i="1" dirty="0">
                <a:solidFill>
                  <a:srgbClr val="00FF00"/>
                </a:solidFill>
                <a:sym typeface="Symbol"/>
              </a:rPr>
              <a:t>p</a:t>
            </a:r>
            <a:endParaRPr lang="en-US" sz="1500" b="1" i="1" dirty="0">
              <a:solidFill>
                <a:srgbClr val="00FF00"/>
              </a:solidFill>
            </a:endParaRPr>
          </a:p>
        </p:txBody>
      </p:sp>
      <p:cxnSp>
        <p:nvCxnSpPr>
          <p:cNvPr id="69" name="Gerade Verbindung mit Pfeil 68"/>
          <p:cNvCxnSpPr/>
          <p:nvPr/>
        </p:nvCxnSpPr>
        <p:spPr bwMode="auto">
          <a:xfrm>
            <a:off x="6868048" y="5499681"/>
            <a:ext cx="317147" cy="16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mit Pfeil 69"/>
          <p:cNvCxnSpPr/>
          <p:nvPr/>
        </p:nvCxnSpPr>
        <p:spPr bwMode="auto">
          <a:xfrm flipH="1" flipV="1">
            <a:off x="7453321" y="5491660"/>
            <a:ext cx="297123" cy="16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FF00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uppieren 7"/>
          <p:cNvGrpSpPr/>
          <p:nvPr/>
        </p:nvGrpSpPr>
        <p:grpSpPr>
          <a:xfrm>
            <a:off x="570263" y="5660692"/>
            <a:ext cx="3901108" cy="768756"/>
            <a:chOff x="1144102" y="5730812"/>
            <a:chExt cx="3901108" cy="768756"/>
          </a:xfrm>
        </p:grpSpPr>
        <p:sp>
          <p:nvSpPr>
            <p:cNvPr id="26" name="Textfeld 25"/>
            <p:cNvSpPr txBox="1"/>
            <p:nvPr/>
          </p:nvSpPr>
          <p:spPr>
            <a:xfrm>
              <a:off x="3533944" y="5730812"/>
              <a:ext cx="1511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 synchrotron</a:t>
              </a: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1144102" y="6191790"/>
              <a:ext cx="757645" cy="307778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</a:rPr>
                <a:t>LINAC</a:t>
              </a:r>
            </a:p>
          </p:txBody>
        </p:sp>
        <p:cxnSp>
          <p:nvCxnSpPr>
            <p:cNvPr id="83" name="Gerade Verbindung 82"/>
            <p:cNvCxnSpPr>
              <a:endCxn id="82" idx="3"/>
            </p:cNvCxnSpPr>
            <p:nvPr/>
          </p:nvCxnSpPr>
          <p:spPr bwMode="auto">
            <a:xfrm flipH="1" flipV="1">
              <a:off x="1901747" y="6345679"/>
              <a:ext cx="246546" cy="207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/>
          </p:nvCxnSpPr>
          <p:spPr bwMode="auto">
            <a:xfrm flipH="1">
              <a:off x="3018186" y="6345679"/>
              <a:ext cx="360740" cy="207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lg" len="lg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0" name="Textfeld 89"/>
            <p:cNvSpPr txBox="1"/>
            <p:nvPr/>
          </p:nvSpPr>
          <p:spPr>
            <a:xfrm>
              <a:off x="2148293" y="6201556"/>
              <a:ext cx="869893" cy="292388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 err="1">
                  <a:solidFill>
                    <a:srgbClr val="008000"/>
                  </a:solidFill>
                </a:rPr>
                <a:t>buncher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2514627" y="2660930"/>
            <a:ext cx="2869164" cy="1663157"/>
            <a:chOff x="2514627" y="2810555"/>
            <a:chExt cx="2869164" cy="1663157"/>
          </a:xfrm>
        </p:grpSpPr>
        <p:grpSp>
          <p:nvGrpSpPr>
            <p:cNvPr id="43" name="Gruppieren 42"/>
            <p:cNvGrpSpPr/>
            <p:nvPr/>
          </p:nvGrpSpPr>
          <p:grpSpPr>
            <a:xfrm>
              <a:off x="2514627" y="3043277"/>
              <a:ext cx="1950035" cy="1430435"/>
              <a:chOff x="2835812" y="4285915"/>
              <a:chExt cx="1950035" cy="1430435"/>
            </a:xfrm>
          </p:grpSpPr>
          <p:sp>
            <p:nvSpPr>
              <p:cNvPr id="49" name="Textfeld 48"/>
              <p:cNvSpPr txBox="1"/>
              <p:nvPr/>
            </p:nvSpPr>
            <p:spPr>
              <a:xfrm>
                <a:off x="3207453" y="5439351"/>
                <a:ext cx="11375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time </a:t>
                </a:r>
                <a:r>
                  <a:rPr lang="de-DE" sz="1200" dirty="0" err="1"/>
                  <a:t>or</a:t>
                </a:r>
                <a:r>
                  <a:rPr lang="de-DE" sz="1200" dirty="0"/>
                  <a:t> </a:t>
                </a:r>
                <a:r>
                  <a:rPr lang="de-DE" sz="1200" dirty="0" err="1"/>
                  <a:t>phase</a:t>
                </a:r>
                <a:endParaRPr lang="de-DE" sz="1200" dirty="0"/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 rot="16200000">
                <a:off x="2510614" y="4869984"/>
                <a:ext cx="9581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i="1" dirty="0">
                    <a:latin typeface="Calibri" panose="020F0502020204030204" pitchFamily="34" charset="0"/>
                    <a:sym typeface="Symbol"/>
                  </a:rPr>
                  <a:t>  = </a:t>
                </a:r>
                <a:r>
                  <a:rPr lang="de-DE" sz="1400" b="1" dirty="0">
                    <a:latin typeface="Calibri" panose="020F0502020204030204" pitchFamily="34" charset="0"/>
                    <a:sym typeface="Symbol"/>
                  </a:rPr>
                  <a:t></a:t>
                </a:r>
                <a:r>
                  <a:rPr lang="de-DE" sz="1400" b="1" i="1" dirty="0">
                    <a:latin typeface="Calibri" panose="020F0502020204030204" pitchFamily="34" charset="0"/>
                    <a:sym typeface="Symbol"/>
                  </a:rPr>
                  <a:t>p/ p</a:t>
                </a:r>
                <a:endParaRPr lang="de-DE" sz="1400" b="1" i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Rechteck 50"/>
              <p:cNvSpPr/>
              <p:nvPr/>
            </p:nvSpPr>
            <p:spPr bwMode="auto">
              <a:xfrm>
                <a:off x="3127943" y="4528883"/>
                <a:ext cx="1288112" cy="958174"/>
              </a:xfrm>
              <a:prstGeom prst="rect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52" name="Gerade Verbindung 51"/>
              <p:cNvCxnSpPr/>
              <p:nvPr/>
            </p:nvCxnSpPr>
            <p:spPr bwMode="auto">
              <a:xfrm>
                <a:off x="3771999" y="4528883"/>
                <a:ext cx="0" cy="95817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Gerade Verbindung 52"/>
              <p:cNvCxnSpPr>
                <a:stCxn id="51" idx="1"/>
                <a:endCxn id="51" idx="3"/>
              </p:cNvCxnSpPr>
              <p:nvPr/>
            </p:nvCxnSpPr>
            <p:spPr bwMode="auto">
              <a:xfrm>
                <a:off x="3127943" y="5007970"/>
                <a:ext cx="128811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" name="Textfeld 53"/>
              <p:cNvSpPr txBox="1"/>
              <p:nvPr/>
            </p:nvSpPr>
            <p:spPr>
              <a:xfrm>
                <a:off x="3056311" y="4285915"/>
                <a:ext cx="17295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err="1"/>
                  <a:t>long</a:t>
                </a:r>
                <a:r>
                  <a:rPr lang="de-DE" sz="1200" dirty="0"/>
                  <a:t>. </a:t>
                </a:r>
                <a:r>
                  <a:rPr lang="de-DE" sz="1200" dirty="0" err="1"/>
                  <a:t>phase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space</a:t>
                </a:r>
                <a:endParaRPr lang="de-DE" sz="1200" dirty="0"/>
              </a:p>
            </p:txBody>
          </p:sp>
          <p:sp>
            <p:nvSpPr>
              <p:cNvPr id="55" name="Ellipse 54"/>
              <p:cNvSpPr/>
              <p:nvPr/>
            </p:nvSpPr>
            <p:spPr bwMode="auto">
              <a:xfrm rot="5400000">
                <a:off x="3617186" y="4631145"/>
                <a:ext cx="309623" cy="75365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6" name="Ellipse 55"/>
              <p:cNvSpPr/>
              <p:nvPr/>
            </p:nvSpPr>
            <p:spPr bwMode="auto">
              <a:xfrm rot="2365305">
                <a:off x="3659993" y="4631145"/>
                <a:ext cx="294466" cy="75365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44" name="Rechteck 43"/>
            <p:cNvSpPr/>
            <p:nvPr/>
          </p:nvSpPr>
          <p:spPr bwMode="auto">
            <a:xfrm>
              <a:off x="2806758" y="3610520"/>
              <a:ext cx="1288112" cy="314418"/>
            </a:xfrm>
            <a:prstGeom prst="rect">
              <a:avLst/>
            </a:prstGeom>
            <a:solidFill>
              <a:srgbClr val="33CC33">
                <a:alpha val="55000"/>
              </a:srgb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Rechteck 44"/>
            <p:cNvSpPr/>
            <p:nvPr/>
          </p:nvSpPr>
          <p:spPr bwMode="auto">
            <a:xfrm>
              <a:off x="2810968" y="3464707"/>
              <a:ext cx="1288112" cy="606044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46" name="Gerade Verbindung mit Pfeil 45"/>
            <p:cNvCxnSpPr/>
            <p:nvPr/>
          </p:nvCxnSpPr>
          <p:spPr bwMode="auto">
            <a:xfrm>
              <a:off x="3701287" y="3464707"/>
              <a:ext cx="341909" cy="6257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feld 46"/>
            <p:cNvSpPr txBox="1"/>
            <p:nvPr/>
          </p:nvSpPr>
          <p:spPr>
            <a:xfrm>
              <a:off x="3399140" y="3205483"/>
              <a:ext cx="12881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de-</a:t>
              </a:r>
              <a:r>
                <a:rPr lang="de-DE" sz="1200" dirty="0" err="1">
                  <a:solidFill>
                    <a:srgbClr val="FF0000"/>
                  </a:solidFill>
                </a:rPr>
                <a:t>bunching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48" name="Gerade Verbindung mit Pfeil 47"/>
            <p:cNvCxnSpPr/>
            <p:nvPr/>
          </p:nvCxnSpPr>
          <p:spPr bwMode="auto">
            <a:xfrm flipH="1">
              <a:off x="2931937" y="4070957"/>
              <a:ext cx="36048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0" name="Text Box 4"/>
            <p:cNvSpPr txBox="1">
              <a:spLocks noChangeArrowheads="1"/>
            </p:cNvSpPr>
            <p:nvPr/>
          </p:nvSpPr>
          <p:spPr bwMode="auto">
            <a:xfrm>
              <a:off x="2531635" y="2810555"/>
              <a:ext cx="257496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de-DE" sz="1600" dirty="0">
                  <a:solidFill>
                    <a:srgbClr val="0000FF"/>
                  </a:solidFill>
                  <a:latin typeface="Calibri" panose="020F0502020204030204" pitchFamily="34" charset="0"/>
                </a:rPr>
                <a:t>De-bunching after some </a:t>
              </a:r>
              <a:r>
                <a:rPr lang="en-US" altLang="de-DE" sz="1600" dirty="0" err="1">
                  <a:solidFill>
                    <a:srgbClr val="0000FF"/>
                  </a:solidFill>
                  <a:latin typeface="Calibri" panose="020F0502020204030204" pitchFamily="34" charset="0"/>
                </a:rPr>
                <a:t>ms</a:t>
              </a:r>
              <a:r>
                <a:rPr lang="en-US" altLang="de-DE" sz="1600" dirty="0">
                  <a:solidFill>
                    <a:srgbClr val="0000FF"/>
                  </a:solidFill>
                  <a:latin typeface="Calibri" panose="020F0502020204030204" pitchFamily="34" charset="0"/>
                </a:rPr>
                <a:t>:</a:t>
              </a:r>
            </a:p>
          </p:txBody>
        </p:sp>
        <p:sp>
          <p:nvSpPr>
            <p:cNvPr id="9" name="Geschweifte Klammer rechts 8"/>
            <p:cNvSpPr/>
            <p:nvPr/>
          </p:nvSpPr>
          <p:spPr>
            <a:xfrm>
              <a:off x="4179349" y="3455186"/>
              <a:ext cx="187890" cy="588269"/>
            </a:xfrm>
            <a:prstGeom prst="righ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4"/>
            <p:cNvSpPr>
              <a:spLocks noChangeArrowheads="1"/>
            </p:cNvSpPr>
            <p:nvPr/>
          </p:nvSpPr>
          <p:spPr bwMode="auto">
            <a:xfrm>
              <a:off x="4338996" y="3557061"/>
              <a:ext cx="104479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B7D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ts val="200"/>
                </a:spcBef>
              </a:pPr>
              <a:r>
                <a:rPr lang="en-US" altLang="pl-PL" sz="1600" b="1" dirty="0" err="1">
                  <a:solidFill>
                    <a:srgbClr val="0000FF"/>
                  </a:solidFill>
                  <a:latin typeface="Calibri" panose="020F0502020204030204" pitchFamily="34" charset="0"/>
                </a:rPr>
                <a:t>Schottky</a:t>
              </a:r>
              <a:endParaRPr lang="el-GR" altLang="pl-PL" sz="1600" b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1" name="Gruppieren 80"/>
          <p:cNvGrpSpPr/>
          <p:nvPr/>
        </p:nvGrpSpPr>
        <p:grpSpPr>
          <a:xfrm>
            <a:off x="2810968" y="4231614"/>
            <a:ext cx="2519060" cy="2279537"/>
            <a:chOff x="6586020" y="4088549"/>
            <a:chExt cx="2519060" cy="2279537"/>
          </a:xfrm>
        </p:grpSpPr>
        <p:cxnSp>
          <p:nvCxnSpPr>
            <p:cNvPr id="86" name="Gerade Verbindung 85"/>
            <p:cNvCxnSpPr/>
            <p:nvPr/>
          </p:nvCxnSpPr>
          <p:spPr bwMode="auto">
            <a:xfrm flipH="1">
              <a:off x="6597457" y="5311710"/>
              <a:ext cx="168920" cy="822855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8290678" y="5311710"/>
              <a:ext cx="117329" cy="902487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mit Pfeil 88"/>
            <p:cNvCxnSpPr/>
            <p:nvPr/>
          </p:nvCxnSpPr>
          <p:spPr bwMode="auto">
            <a:xfrm flipV="1">
              <a:off x="6586020" y="5836121"/>
              <a:ext cx="75702" cy="29844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" name="Textfeld 91"/>
            <p:cNvSpPr txBox="1"/>
            <p:nvPr/>
          </p:nvSpPr>
          <p:spPr>
            <a:xfrm>
              <a:off x="6696392" y="6057694"/>
              <a:ext cx="1058950" cy="31039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/>
                <a:t>injection</a:t>
              </a:r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7490790" y="6060309"/>
              <a:ext cx="1113658" cy="30777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/>
                <a:t>extraction</a:t>
              </a:r>
            </a:p>
          </p:txBody>
        </p:sp>
        <p:sp>
          <p:nvSpPr>
            <p:cNvPr id="94" name="Text Box 4"/>
            <p:cNvSpPr txBox="1">
              <a:spLocks noChangeArrowheads="1"/>
            </p:cNvSpPr>
            <p:nvPr/>
          </p:nvSpPr>
          <p:spPr bwMode="auto">
            <a:xfrm>
              <a:off x="6936070" y="5042237"/>
              <a:ext cx="1161382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altLang="de-DE" sz="1500" b="1" dirty="0" err="1">
                  <a:latin typeface="+mj-lt"/>
                </a:rPr>
                <a:t>Schottky</a:t>
              </a:r>
              <a:r>
                <a:rPr lang="en-US" altLang="de-DE" sz="1500" b="1" dirty="0">
                  <a:latin typeface="+mj-lt"/>
                </a:rPr>
                <a:t> </a:t>
              </a:r>
            </a:p>
            <a:p>
              <a:pPr>
                <a:spcBef>
                  <a:spcPts val="0"/>
                </a:spcBef>
              </a:pPr>
              <a:r>
                <a:rPr lang="en-US" altLang="de-DE" sz="1500" b="1" dirty="0">
                  <a:latin typeface="+mj-lt"/>
                </a:rPr>
                <a:t>pickup</a:t>
              </a:r>
            </a:p>
          </p:txBody>
        </p:sp>
        <p:sp>
          <p:nvSpPr>
            <p:cNvPr id="95" name="Abgerundetes Rechteck 94"/>
            <p:cNvSpPr/>
            <p:nvPr/>
          </p:nvSpPr>
          <p:spPr bwMode="auto">
            <a:xfrm>
              <a:off x="6766376" y="4588710"/>
              <a:ext cx="1524301" cy="1482396"/>
            </a:xfrm>
            <a:prstGeom prst="roundRect">
              <a:avLst>
                <a:gd name="adj" fmla="val 38859"/>
              </a:avLst>
            </a:prstGeom>
            <a:noFill/>
            <a:ln w="412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7" name="Rechteck 96"/>
            <p:cNvSpPr/>
            <p:nvPr/>
          </p:nvSpPr>
          <p:spPr>
            <a:xfrm>
              <a:off x="7313973" y="4414149"/>
              <a:ext cx="429285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7320618" y="4733060"/>
              <a:ext cx="429285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3" name="Gerade Verbindung 102"/>
            <p:cNvCxnSpPr>
              <a:stCxn id="97" idx="0"/>
            </p:cNvCxnSpPr>
            <p:nvPr/>
          </p:nvCxnSpPr>
          <p:spPr>
            <a:xfrm flipH="1" flipV="1">
              <a:off x="7528615" y="4222518"/>
              <a:ext cx="1" cy="19163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/>
            <p:cNvCxnSpPr/>
            <p:nvPr/>
          </p:nvCxnSpPr>
          <p:spPr>
            <a:xfrm flipH="1" flipV="1">
              <a:off x="7528618" y="4222519"/>
              <a:ext cx="975510" cy="2768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/>
            <p:cNvCxnSpPr/>
            <p:nvPr/>
          </p:nvCxnSpPr>
          <p:spPr>
            <a:xfrm flipH="1" flipV="1">
              <a:off x="7535259" y="4805060"/>
              <a:ext cx="1" cy="191631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 flipH="1">
              <a:off x="7528616" y="4996691"/>
              <a:ext cx="9942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/>
          </p:nvCxnSpPr>
          <p:spPr>
            <a:xfrm flipH="1" flipV="1">
              <a:off x="8505370" y="4215974"/>
              <a:ext cx="1" cy="19163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>
              <a:endCxn id="111" idx="2"/>
            </p:cNvCxnSpPr>
            <p:nvPr/>
          </p:nvCxnSpPr>
          <p:spPr>
            <a:xfrm flipV="1">
              <a:off x="8513201" y="4774181"/>
              <a:ext cx="1" cy="22251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Ellipse 109"/>
            <p:cNvSpPr/>
            <p:nvPr/>
          </p:nvSpPr>
          <p:spPr>
            <a:xfrm>
              <a:off x="8329206" y="4414225"/>
              <a:ext cx="360040" cy="354911"/>
            </a:xfrm>
            <a:prstGeom prst="ellipse">
              <a:avLst/>
            </a:prstGeom>
            <a:solidFill>
              <a:srgbClr val="00CC00">
                <a:alpha val="48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8340903" y="4404849"/>
              <a:ext cx="344597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b="1" dirty="0">
                  <a:sym typeface="Symbol"/>
                </a:rPr>
                <a:t></a:t>
              </a:r>
              <a:endParaRPr lang="en-US" b="1" dirty="0"/>
            </a:p>
          </p:txBody>
        </p:sp>
        <p:cxnSp>
          <p:nvCxnSpPr>
            <p:cNvPr id="112" name="Gerade Verbindung 111"/>
            <p:cNvCxnSpPr/>
            <p:nvPr/>
          </p:nvCxnSpPr>
          <p:spPr>
            <a:xfrm flipH="1">
              <a:off x="8693223" y="4600611"/>
              <a:ext cx="363491" cy="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feld 112"/>
            <p:cNvSpPr txBox="1"/>
            <p:nvPr/>
          </p:nvSpPr>
          <p:spPr>
            <a:xfrm>
              <a:off x="8482581" y="4128889"/>
              <a:ext cx="622499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b="1" dirty="0" err="1">
                  <a:sym typeface="Symbol"/>
                </a:rPr>
                <a:t>U</a:t>
              </a:r>
              <a:r>
                <a:rPr lang="en-US" sz="1600" b="1" baseline="-25000" dirty="0" err="1">
                  <a:sym typeface="Symbol"/>
                </a:rPr>
                <a:t>sum</a:t>
              </a:r>
              <a:endParaRPr lang="en-US" sz="1600" b="1" dirty="0"/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6975837" y="4088549"/>
              <a:ext cx="680708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b="1" dirty="0" err="1">
                  <a:sym typeface="Symbol"/>
                </a:rPr>
                <a:t>U</a:t>
              </a:r>
              <a:r>
                <a:rPr lang="en-US" sz="1600" b="1" baseline="-25000" dirty="0" err="1">
                  <a:sym typeface="Symbol"/>
                </a:rPr>
                <a:t>left</a:t>
              </a:r>
              <a:endParaRPr lang="en-US" sz="1600" b="1" dirty="0"/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6940775" y="4687662"/>
              <a:ext cx="680708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b="1" dirty="0" err="1">
                  <a:sym typeface="Symbol"/>
                </a:rPr>
                <a:t>U</a:t>
              </a:r>
              <a:r>
                <a:rPr lang="en-US" sz="1600" b="1" baseline="-25000" dirty="0" err="1">
                  <a:sym typeface="Symbol"/>
                </a:rPr>
                <a:t>right</a:t>
              </a:r>
              <a:endParaRPr lang="en-US" sz="1600" b="1" dirty="0"/>
            </a:p>
          </p:txBody>
        </p:sp>
      </p:grpSp>
      <p:sp>
        <p:nvSpPr>
          <p:cNvPr id="96" name="Rectangle 4">
            <a:extLst>
              <a:ext uri="{FF2B5EF4-FFF2-40B4-BE49-F238E27FC236}">
                <a16:creationId xmlns:a16="http://schemas.microsoft.com/office/drawing/2014/main" id="{9EFF8CA4-D975-4C01-850A-BF03CAE5B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05" y="4482252"/>
            <a:ext cx="2455230" cy="1277273"/>
          </a:xfrm>
          <a:prstGeom prst="rect">
            <a:avLst/>
          </a:prstGeom>
          <a:noFill/>
          <a:ln w="19050" algn="ctr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B7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pl-PL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However:</a:t>
            </a:r>
          </a:p>
          <a:p>
            <a:pPr algn="l">
              <a:spcBef>
                <a:spcPts val="200"/>
              </a:spcBef>
            </a:pPr>
            <a:r>
              <a:rPr lang="en-US" altLang="pl-PL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Schottky show only the</a:t>
            </a:r>
          </a:p>
          <a:p>
            <a:pPr algn="l">
              <a:spcBef>
                <a:spcPts val="200"/>
              </a:spcBef>
            </a:pPr>
            <a:r>
              <a:rPr lang="en-US" altLang="pl-PL" b="1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stable </a:t>
            </a:r>
            <a:r>
              <a:rPr lang="en-US" altLang="pl-PL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stored beam</a:t>
            </a:r>
          </a:p>
          <a:p>
            <a:pPr algn="l">
              <a:spcBef>
                <a:spcPts val="200"/>
              </a:spcBef>
            </a:pPr>
            <a:r>
              <a:rPr lang="en-US" altLang="pl-PL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not</a:t>
            </a:r>
            <a:r>
              <a:rPr lang="en-US" altLang="pl-PL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 UNILAC beam </a:t>
            </a:r>
            <a:r>
              <a:rPr lang="en-US" altLang="pl-PL" b="1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en-US" altLang="pl-PL" b="1" i="1" dirty="0">
                <a:latin typeface="Calibri" panose="020F0502020204030204" pitchFamily="34" charset="0"/>
                <a:cs typeface="Times New Roman" panose="02020603050405020304" pitchFamily="18" charset="0"/>
                <a:sym typeface="Symbol"/>
              </a:rPr>
              <a:t>p/p </a:t>
            </a:r>
            <a:endParaRPr lang="en-US" altLang="pl-PL" dirty="0">
              <a:latin typeface="Calibri" panose="020F0502020204030204" pitchFamily="34" charset="0"/>
              <a:cs typeface="Times New Roman" panose="02020603050405020304" pitchFamily="18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875347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 contras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08" y="3343059"/>
            <a:ext cx="2992988" cy="240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8386762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Structure at low </a:t>
            </a:r>
            <a:r>
              <a:rPr lang="en-US" altLang="de-DE" sz="22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de-DE" sz="2200" b="1" i="1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</a:t>
            </a:r>
            <a:r>
              <a:rPr lang="en-US" alt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Not possible with Pick-Ups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6" name="Rectangle 7"/>
              <p:cNvSpPr>
                <a:spLocks noChangeArrowheads="1"/>
              </p:cNvSpPr>
              <p:nvPr/>
            </p:nvSpPr>
            <p:spPr bwMode="auto">
              <a:xfrm>
                <a:off x="0" y="679754"/>
                <a:ext cx="4976813" cy="1302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en-US" altLang="de-DE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Pick-ups are used for:</a:t>
                </a:r>
              </a:p>
              <a:p>
                <a:pPr algn="l">
                  <a:lnSpc>
                    <a:spcPct val="40000"/>
                  </a:lnSpc>
                  <a:buFont typeface="Wingdings" pitchFamily="2" charset="2"/>
                  <a:buChar char="Ø"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precise for bunch-center relative to </a:t>
                </a:r>
                <a:r>
                  <a:rPr lang="en-US" altLang="de-DE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rf</a:t>
                </a:r>
                <a:endParaRPr lang="en-US" alt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>
                  <a:lnSpc>
                    <a:spcPct val="40000"/>
                  </a:lnSpc>
                </a:pPr>
                <a:r>
                  <a:rPr lang="en-US" altLang="de-DE" sz="2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But:</a:t>
                </a:r>
              </a:p>
              <a:p>
                <a:pPr algn="l">
                  <a:lnSpc>
                    <a:spcPct val="60000"/>
                  </a:lnSpc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altLang="de-DE" b="1" i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</a:t>
                </a:r>
                <a:r>
                  <a:rPr lang="en-US" altLang="de-DE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&lt;&lt; 1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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long.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de-DE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de-DE" altLang="de-DE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-field significantly modified:</a:t>
                </a:r>
              </a:p>
            </p:txBody>
          </p:sp>
        </mc:Choice>
        <mc:Fallback xmlns="">
          <p:sp>
            <p:nvSpPr>
              <p:cNvPr id="20486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79754"/>
                <a:ext cx="4976813" cy="1302151"/>
              </a:xfrm>
              <a:prstGeom prst="rect">
                <a:avLst/>
              </a:prstGeom>
              <a:blipFill>
                <a:blip r:embed="rId5"/>
                <a:stretch>
                  <a:fillRect l="-1593" t="-2817" b="-51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136" name="Rectangle 8"/>
              <p:cNvSpPr>
                <a:spLocks noChangeArrowheads="1"/>
              </p:cNvSpPr>
              <p:nvPr/>
            </p:nvSpPr>
            <p:spPr bwMode="auto">
              <a:xfrm>
                <a:off x="4333971" y="818860"/>
                <a:ext cx="4976813" cy="644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/>
                <a:r>
                  <a:rPr lang="en-US" altLang="de-DE" sz="16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Example</a:t>
                </a:r>
                <a:r>
                  <a:rPr lang="en-US" alt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Comparison pick-up – Bunch Shape Monitor:</a:t>
                </a:r>
              </a:p>
              <a:p>
                <a:pPr algn="l">
                  <a:lnSpc>
                    <a:spcPct val="70000"/>
                  </a:lnSpc>
                </a:pPr>
                <a:r>
                  <a:rPr lang="en-US" alt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HLI: </a:t>
                </a:r>
                <a:r>
                  <a:rPr lang="en-US" alt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Ar</a:t>
                </a:r>
                <a:r>
                  <a:rPr lang="en-US" altLang="de-DE" sz="16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beam, </a:t>
                </a:r>
                <a14:m>
                  <m:oMath xmlns:m="http://schemas.openxmlformats.org/officeDocument/2006/math">
                    <m:r>
                      <a:rPr lang="de-DE" altLang="de-DE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r>
                      <a:rPr lang="de-DE" altLang="de-DE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US" alt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1.4 MeV/u (</a:t>
                </a:r>
                <a14:m>
                  <m:oMath xmlns:m="http://schemas.openxmlformats.org/officeDocument/2006/math">
                    <m:r>
                      <a:rPr lang="en-US" alt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lang="en-US" alt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5.5%) , </a:t>
                </a:r>
                <a:r>
                  <a:rPr lang="en-US" altLang="de-DE" sz="16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en-US" altLang="de-DE" sz="1600" b="1" i="1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rf</a:t>
                </a:r>
                <a:r>
                  <a:rPr lang="en-US" altLang="de-DE" sz="16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</a:t>
                </a:r>
                <a:r>
                  <a:rPr lang="en-US" alt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108 MHz</a:t>
                </a:r>
              </a:p>
            </p:txBody>
          </p:sp>
        </mc:Choice>
        <mc:Fallback xmlns="">
          <p:sp>
            <p:nvSpPr>
              <p:cNvPr id="304136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3971" y="818860"/>
                <a:ext cx="4976813" cy="644407"/>
              </a:xfrm>
              <a:prstGeom prst="rect">
                <a:avLst/>
              </a:prstGeom>
              <a:blipFill>
                <a:blip r:embed="rId6"/>
                <a:stretch>
                  <a:fillRect l="-735" t="-2830" b="-113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4137" name="Rectangle 9"/>
          <p:cNvSpPr>
            <a:spLocks noChangeArrowheads="1"/>
          </p:cNvSpPr>
          <p:nvPr/>
        </p:nvSpPr>
        <p:spPr bwMode="auto">
          <a:xfrm>
            <a:off x="5330825" y="5085995"/>
            <a:ext cx="3506788" cy="6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</a:t>
            </a:r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pick-up signal is insensitive </a:t>
            </a:r>
          </a:p>
          <a:p>
            <a:pPr algn="l">
              <a:lnSpc>
                <a:spcPct val="60000"/>
              </a:lnSpc>
            </a:pPr>
            <a:r>
              <a:rPr lang="en-US" altLang="de-D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bunch ’fine-structure’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698500" y="3256920"/>
            <a:ext cx="739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</a:t>
            </a:r>
            <a:r>
              <a:rPr lang="en-US" altLang="de-DE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0490" name="Gruppieren 3"/>
          <p:cNvGrpSpPr>
            <a:grpSpLocks/>
          </p:cNvGrpSpPr>
          <p:nvPr/>
        </p:nvGrpSpPr>
        <p:grpSpPr bwMode="auto">
          <a:xfrm>
            <a:off x="2052638" y="1763082"/>
            <a:ext cx="2532062" cy="1515489"/>
            <a:chOff x="2053145" y="2333109"/>
            <a:chExt cx="2531555" cy="1516043"/>
          </a:xfrm>
        </p:grpSpPr>
        <p:grpSp>
          <p:nvGrpSpPr>
            <p:cNvPr id="20492" name="Group 24"/>
            <p:cNvGrpSpPr>
              <a:grpSpLocks/>
            </p:cNvGrpSpPr>
            <p:nvPr/>
          </p:nvGrpSpPr>
          <p:grpSpPr bwMode="auto">
            <a:xfrm>
              <a:off x="2309813" y="2413000"/>
              <a:ext cx="2274887" cy="1331913"/>
              <a:chOff x="1471" y="1480"/>
              <a:chExt cx="1457" cy="879"/>
            </a:xfrm>
          </p:grpSpPr>
          <p:pic>
            <p:nvPicPr>
              <p:cNvPr id="20497" name="Picture 22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10"/>
              <a:stretch>
                <a:fillRect/>
              </a:stretch>
            </p:blipFill>
            <p:spPr bwMode="auto">
              <a:xfrm>
                <a:off x="1471" y="1480"/>
                <a:ext cx="1457" cy="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498" name="Oval 23"/>
              <p:cNvSpPr>
                <a:spLocks noChangeArrowheads="1"/>
              </p:cNvSpPr>
              <p:nvPr/>
            </p:nvSpPr>
            <p:spPr bwMode="auto">
              <a:xfrm>
                <a:off x="2136" y="2074"/>
                <a:ext cx="61" cy="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de-DE" altLang="de-DE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493" name="Textfeld 14"/>
            <p:cNvSpPr txBox="1">
              <a:spLocks noChangeArrowheads="1"/>
            </p:cNvSpPr>
            <p:nvPr/>
          </p:nvSpPr>
          <p:spPr bwMode="auto">
            <a:xfrm>
              <a:off x="2053145" y="3352838"/>
              <a:ext cx="3907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de-DE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R</a:t>
              </a:r>
              <a:endParaRPr lang="en-US" alt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4" name="Rechteck 2"/>
            <p:cNvSpPr>
              <a:spLocks noChangeArrowheads="1"/>
            </p:cNvSpPr>
            <p:nvPr/>
          </p:nvSpPr>
          <p:spPr bwMode="auto">
            <a:xfrm>
              <a:off x="2443860" y="3479685"/>
              <a:ext cx="75912" cy="369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5" name="Rechteck 16"/>
            <p:cNvSpPr>
              <a:spLocks noChangeArrowheads="1"/>
            </p:cNvSpPr>
            <p:nvPr/>
          </p:nvSpPr>
          <p:spPr bwMode="auto">
            <a:xfrm>
              <a:off x="3401978" y="2413000"/>
              <a:ext cx="359062" cy="369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de-DE" alt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96" name="Textfeld 1"/>
            <p:cNvSpPr txBox="1">
              <a:spLocks noChangeArrowheads="1"/>
            </p:cNvSpPr>
            <p:nvPr/>
          </p:nvSpPr>
          <p:spPr bwMode="auto">
            <a:xfrm>
              <a:off x="3113894" y="2333109"/>
              <a:ext cx="10112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de-DE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  R / </a:t>
              </a:r>
              <a:endParaRPr lang="en-US" alt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491" name="Picture 14"/>
          <p:cNvPicPr>
            <a:picLocks noChangeAspect="1" noChangeArrowheads="1"/>
          </p:cNvPicPr>
          <p:nvPr/>
        </p:nvPicPr>
        <p:blipFill>
          <a:blip r:embed="rId8" cstate="print">
            <a:lum bright="-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913895"/>
            <a:ext cx="1747838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4912000" y="1492634"/>
            <a:ext cx="3820756" cy="3323067"/>
            <a:chOff x="4912000" y="1787605"/>
            <a:chExt cx="3820756" cy="3323067"/>
          </a:xfrm>
        </p:grpSpPr>
        <p:pic>
          <p:nvPicPr>
            <p:cNvPr id="47109" name="Picture 5" descr="F:\Forck SDPC107_20180629\Bunch Shape Monitor\INR BSM\Beam time\Ar July2017\Plot comparison BSM FCT BPM\BSM-trafo-pickup comparison_corr.emf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" t="16589" r="32496" b="22270"/>
            <a:stretch/>
          </p:blipFill>
          <p:spPr bwMode="auto">
            <a:xfrm>
              <a:off x="4912000" y="1787605"/>
              <a:ext cx="3820756" cy="2906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Gerade Verbindung mit Pfeil 2"/>
            <p:cNvCxnSpPr/>
            <p:nvPr/>
          </p:nvCxnSpPr>
          <p:spPr bwMode="auto">
            <a:xfrm>
              <a:off x="5637459" y="4714353"/>
              <a:ext cx="289352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stealth" w="lg" len="lg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6290811" y="4756729"/>
              <a:ext cx="1618347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en-US" altLang="de-DE" sz="17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1/ </a:t>
              </a:r>
              <a:r>
                <a:rPr lang="en-US" altLang="de-DE" sz="1700" b="1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en-US" altLang="de-DE" sz="1700" b="1" i="1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rf</a:t>
              </a:r>
              <a:r>
                <a:rPr lang="en-US" altLang="de-DE" sz="1700" b="1" i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altLang="de-DE" sz="17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= </a:t>
              </a:r>
              <a:r>
                <a:rPr lang="en-US" altLang="de-DE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9.2 ns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D7F56C5-0333-443B-A73C-FE25D707A98C}"/>
              </a:ext>
            </a:extLst>
          </p:cNvPr>
          <p:cNvGrpSpPr/>
          <p:nvPr/>
        </p:nvGrpSpPr>
        <p:grpSpPr>
          <a:xfrm>
            <a:off x="187325" y="5484193"/>
            <a:ext cx="5345139" cy="945908"/>
            <a:chOff x="300038" y="5085195"/>
            <a:chExt cx="5345139" cy="945908"/>
          </a:xfrm>
        </p:grpSpPr>
        <p:cxnSp>
          <p:nvCxnSpPr>
            <p:cNvPr id="22" name="Gerade Verbindung 8">
              <a:extLst>
                <a:ext uri="{FF2B5EF4-FFF2-40B4-BE49-F238E27FC236}">
                  <a16:creationId xmlns:a16="http://schemas.microsoft.com/office/drawing/2014/main" id="{51A38FEC-E5BC-4338-92B4-DCD16BD092D0}"/>
                </a:ext>
              </a:extLst>
            </p:cNvPr>
            <p:cNvCxnSpPr/>
            <p:nvPr/>
          </p:nvCxnSpPr>
          <p:spPr bwMode="auto">
            <a:xfrm flipH="1" flipV="1">
              <a:off x="3159501" y="5842048"/>
              <a:ext cx="349742" cy="4809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AF66C0B-474C-470E-B88A-9AFD8B2ED1AB}"/>
                </a:ext>
              </a:extLst>
            </p:cNvPr>
            <p:cNvSpPr txBox="1"/>
            <p:nvPr/>
          </p:nvSpPr>
          <p:spPr>
            <a:xfrm>
              <a:off x="2390587" y="5701838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LINAC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DC7253F0-55FF-43FA-AAEE-5B6B44A08194}"/>
                </a:ext>
              </a:extLst>
            </p:cNvPr>
            <p:cNvSpPr txBox="1"/>
            <p:nvPr/>
          </p:nvSpPr>
          <p:spPr>
            <a:xfrm>
              <a:off x="1082623" y="5696661"/>
              <a:ext cx="757645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RFQ</a:t>
              </a:r>
            </a:p>
          </p:txBody>
        </p:sp>
        <p:cxnSp>
          <p:nvCxnSpPr>
            <p:cNvPr id="26" name="Gerade Verbindung 11">
              <a:extLst>
                <a:ext uri="{FF2B5EF4-FFF2-40B4-BE49-F238E27FC236}">
                  <a16:creationId xmlns:a16="http://schemas.microsoft.com/office/drawing/2014/main" id="{CF88CC0C-D296-4D8B-9CE3-B90A023641D3}"/>
                </a:ext>
              </a:extLst>
            </p:cNvPr>
            <p:cNvCxnSpPr/>
            <p:nvPr/>
          </p:nvCxnSpPr>
          <p:spPr bwMode="auto">
            <a:xfrm flipH="1" flipV="1">
              <a:off x="1830122" y="5834836"/>
              <a:ext cx="560465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13">
              <a:extLst>
                <a:ext uri="{FF2B5EF4-FFF2-40B4-BE49-F238E27FC236}">
                  <a16:creationId xmlns:a16="http://schemas.microsoft.com/office/drawing/2014/main" id="{345A7271-278D-4DA3-A4BF-2A44C3AB34F3}"/>
                </a:ext>
              </a:extLst>
            </p:cNvPr>
            <p:cNvCxnSpPr/>
            <p:nvPr/>
          </p:nvCxnSpPr>
          <p:spPr bwMode="auto">
            <a:xfrm flipH="1" flipV="1">
              <a:off x="678483" y="5834836"/>
              <a:ext cx="404140" cy="481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14">
              <a:extLst>
                <a:ext uri="{FF2B5EF4-FFF2-40B4-BE49-F238E27FC236}">
                  <a16:creationId xmlns:a16="http://schemas.microsoft.com/office/drawing/2014/main" id="{D57791D4-C530-4045-A6CE-DB9733D200BB}"/>
                </a:ext>
              </a:extLst>
            </p:cNvPr>
            <p:cNvCxnSpPr>
              <a:stCxn id="29" idx="2"/>
            </p:cNvCxnSpPr>
            <p:nvPr/>
          </p:nvCxnSpPr>
          <p:spPr bwMode="auto">
            <a:xfrm>
              <a:off x="670261" y="5408360"/>
              <a:ext cx="0" cy="43128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55E690D5-BB76-4217-B07F-2AE4ADB025D6}"/>
                </a:ext>
              </a:extLst>
            </p:cNvPr>
            <p:cNvSpPr txBox="1"/>
            <p:nvPr/>
          </p:nvSpPr>
          <p:spPr>
            <a:xfrm>
              <a:off x="300038" y="5085195"/>
              <a:ext cx="740446" cy="323165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source</a:t>
              </a: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B11AAB01-A00A-45B5-B25F-B11CC3149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2961" y="5170938"/>
              <a:ext cx="143221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altLang="de-DE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Bunch Shape Monitor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C0A9DC74-4B0D-4042-A8E1-80AE19677D7F}"/>
                </a:ext>
              </a:extLst>
            </p:cNvPr>
            <p:cNvSpPr txBox="1"/>
            <p:nvPr/>
          </p:nvSpPr>
          <p:spPr>
            <a:xfrm>
              <a:off x="3517338" y="5701838"/>
              <a:ext cx="372263" cy="323165"/>
            </a:xfrm>
            <a:prstGeom prst="rect">
              <a:avLst/>
            </a:prstGeom>
            <a:noFill/>
            <a:ln w="34925">
              <a:solidFill>
                <a:srgbClr val="D6009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D6009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32" name="Text Box 4">
              <a:extLst>
                <a:ext uri="{FF2B5EF4-FFF2-40B4-BE49-F238E27FC236}">
                  <a16:creationId xmlns:a16="http://schemas.microsoft.com/office/drawing/2014/main" id="{ADBC8B2C-D120-4151-8AF8-4F05E738A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4439" y="5358107"/>
              <a:ext cx="111040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de-DE" sz="1600" b="1" dirty="0" err="1">
                  <a:solidFill>
                    <a:srgbClr val="D6009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Buncher</a:t>
              </a:r>
              <a:endParaRPr lang="en-US" altLang="de-DE" sz="1600" b="1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" name="Gerade Verbindung 21">
              <a:extLst>
                <a:ext uri="{FF2B5EF4-FFF2-40B4-BE49-F238E27FC236}">
                  <a16:creationId xmlns:a16="http://schemas.microsoft.com/office/drawing/2014/main" id="{4924E665-9579-4764-A79F-00DF4272CB80}"/>
                </a:ext>
              </a:extLst>
            </p:cNvPr>
            <p:cNvCxnSpPr/>
            <p:nvPr/>
          </p:nvCxnSpPr>
          <p:spPr bwMode="auto">
            <a:xfrm flipH="1" flipV="1">
              <a:off x="3896916" y="5844658"/>
              <a:ext cx="704345" cy="589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B69D5E5E-79F0-4D62-9A8D-DE52F13A9BAD}"/>
                </a:ext>
              </a:extLst>
            </p:cNvPr>
            <p:cNvSpPr txBox="1"/>
            <p:nvPr/>
          </p:nvSpPr>
          <p:spPr>
            <a:xfrm>
              <a:off x="4591428" y="5707938"/>
              <a:ext cx="631014" cy="323165"/>
            </a:xfrm>
            <a:prstGeom prst="rect">
              <a:avLst/>
            </a:prstGeom>
            <a:noFill/>
            <a:ln w="3492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BSM</a:t>
              </a:r>
            </a:p>
          </p:txBody>
        </p:sp>
        <p:cxnSp>
          <p:nvCxnSpPr>
            <p:cNvPr id="35" name="Gerade Verbindung 24">
              <a:extLst>
                <a:ext uri="{FF2B5EF4-FFF2-40B4-BE49-F238E27FC236}">
                  <a16:creationId xmlns:a16="http://schemas.microsoft.com/office/drawing/2014/main" id="{0E36C3A9-C689-4ABE-92BA-EFB87CE22C69}"/>
                </a:ext>
              </a:extLst>
            </p:cNvPr>
            <p:cNvCxnSpPr/>
            <p:nvPr/>
          </p:nvCxnSpPr>
          <p:spPr bwMode="auto">
            <a:xfrm flipH="1">
              <a:off x="5234347" y="5858073"/>
              <a:ext cx="352171" cy="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1AA4BBE2-25D7-4073-979F-B87963C60754}"/>
              </a:ext>
            </a:extLst>
          </p:cNvPr>
          <p:cNvSpPr txBox="1"/>
          <p:nvPr/>
        </p:nvSpPr>
        <p:spPr>
          <a:xfrm>
            <a:off x="1613633" y="4470197"/>
            <a:ext cx="1328481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>
                <a:sym typeface="Symbol" panose="05050102010706020507" pitchFamily="18" charset="2"/>
              </a:rPr>
              <a:t> </a:t>
            </a:r>
            <a:r>
              <a:rPr lang="en-GB" sz="1400" dirty="0" err="1">
                <a:sym typeface="Symbol" panose="05050102010706020507" pitchFamily="18" charset="2"/>
              </a:rPr>
              <a:t>t</a:t>
            </a:r>
            <a:r>
              <a:rPr lang="en-GB" sz="1400" baseline="-25000" dirty="0" err="1">
                <a:sym typeface="Symbol" panose="05050102010706020507" pitchFamily="18" charset="2"/>
              </a:rPr>
              <a:t>bunch</a:t>
            </a:r>
            <a:r>
              <a:rPr lang="en-GB" sz="1400" dirty="0">
                <a:sym typeface="Symbol" panose="05050102010706020507" pitchFamily="18" charset="2"/>
              </a:rPr>
              <a:t>=1.3 ns</a:t>
            </a:r>
            <a:endParaRPr lang="en-GB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6" grpId="0"/>
      <p:bldP spid="3041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03200" y="-204110"/>
            <a:ext cx="8229600" cy="3667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b="1">
              <a:solidFill>
                <a:srgbClr val="4D4D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6108700" y="4196440"/>
            <a:ext cx="28575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de-DE" sz="1600" baseline="300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95535" y="1029599"/>
            <a:ext cx="8550275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60000"/>
              </a:lnSpc>
            </a:pPr>
            <a:r>
              <a:rPr lang="de-DE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Messungen longitudinal Parameter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Beispiele zur Simulation des longitudinaler Phasenraums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Generelles zur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-Länger Messung am UNILAC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1: </a:t>
            </a:r>
            <a:r>
              <a:rPr lang="de-DE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Shape Monitor (BSM) von russischen Institut INR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Monitor 2: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ast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araday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up (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FFC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); Design vom amerikanischen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Fermilab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Erste Ansätze zur Bestimmung des longitudinalen Emittanz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Vergleich von BSM und FFC</a:t>
            </a:r>
          </a:p>
          <a:p>
            <a:pPr algn="l">
              <a:spcBef>
                <a:spcPts val="1200"/>
              </a:spcBef>
              <a:buFont typeface="Wingdings" pitchFamily="2" charset="2"/>
              <a:buChar char="Ø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Zusammenfassung und Ausblick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Gliederung</a:t>
            </a:r>
            <a:endParaRPr lang="en-US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3531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8086725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 Structure using secondary Electrons for low </a:t>
            </a:r>
            <a:r>
              <a:rPr lang="en-US" altLang="de-DE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de-DE" sz="2200" b="1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</a:t>
            </a:r>
            <a:r>
              <a:rPr lang="en-US" altLang="de-DE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endParaRPr lang="en-US" altLang="de-DE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227013" y="2306070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207963" y="742383"/>
            <a:ext cx="8507412" cy="76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e</a:t>
            </a:r>
            <a:r>
              <a:rPr lang="en-US" altLang="de-DE" sz="2400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liberated from a wire carrying the time information.</a:t>
            </a:r>
          </a:p>
          <a:p>
            <a:pPr algn="l">
              <a:lnSpc>
                <a:spcPct val="60000"/>
              </a:lnSpc>
            </a:pPr>
            <a:r>
              <a:rPr lang="en-US" altLang="de-DE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Bunch Shape Monitor (BSM)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2" name="Rectangle 5"/>
              <p:cNvSpPr>
                <a:spLocks noChangeArrowheads="1"/>
              </p:cNvSpPr>
              <p:nvPr/>
            </p:nvSpPr>
            <p:spPr bwMode="auto">
              <a:xfrm>
                <a:off x="227013" y="1628208"/>
                <a:ext cx="4933710" cy="36687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>
                  <a:buFont typeface="Wingdings" pitchFamily="2" charset="2"/>
                  <a:buNone/>
                </a:pPr>
                <a:r>
                  <a:rPr lang="en-US" altLang="de-DE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Working principle:</a:t>
                </a:r>
              </a:p>
              <a:p>
                <a:pPr algn="l">
                  <a:buFont typeface="Wingdings" pitchFamily="2" charset="2"/>
                  <a:buChar char="Ø"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Insertion of a 0.1 mm wire at </a:t>
                </a:r>
                <a14:m>
                  <m:oMath xmlns:m="http://schemas.openxmlformats.org/officeDocument/2006/math">
                    <m:r>
                      <a:rPr lang="de-DE" altLang="de-DE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𝑈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-10 kV</a:t>
                </a:r>
              </a:p>
              <a:p>
                <a:pPr algn="l">
                  <a:lnSpc>
                    <a:spcPct val="80000"/>
                  </a:lnSpc>
                  <a:buFont typeface="Wingdings" pitchFamily="2" charset="2"/>
                  <a:buChar char="Ø"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Emission of secondary e</a:t>
                </a:r>
                <a:r>
                  <a:rPr lang="en-US" altLang="de-DE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−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within </a:t>
                </a:r>
                <a14:m>
                  <m:oMath xmlns:m="http://schemas.openxmlformats.org/officeDocument/2006/math">
                    <m:r>
                      <a:rPr lang="de-DE" altLang="de-DE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de-DE" alt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≤10</m:t>
                    </m:r>
                  </m:oMath>
                </a14:m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de-DE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ps</a:t>
                </a:r>
                <a:endParaRPr lang="en-US" alt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>
                  <a:lnSpc>
                    <a:spcPct val="80000"/>
                  </a:lnSpc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   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accelerated toward an rf-deflector</a:t>
                </a:r>
              </a:p>
              <a:p>
                <a:pPr algn="l">
                  <a:lnSpc>
                    <a:spcPct val="80000"/>
                  </a:lnSpc>
                  <a:buFont typeface="Wingdings" pitchFamily="2" charset="2"/>
                  <a:buChar char="Ø"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de-DE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rf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-deflector as ’time-to-space’ converter</a:t>
                </a:r>
              </a:p>
              <a:p>
                <a:pPr algn="l">
                  <a:lnSpc>
                    <a:spcPct val="80000"/>
                  </a:lnSpc>
                  <a:buFont typeface="Wingdings" pitchFamily="2" charset="2"/>
                  <a:buChar char="Ø"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Detector behind a thin slit</a:t>
                </a:r>
              </a:p>
              <a:p>
                <a:pPr algn="l">
                  <a:lnSpc>
                    <a:spcPct val="80000"/>
                  </a:lnSpc>
                  <a:buFont typeface="Wingdings" pitchFamily="2" charset="2"/>
                  <a:buChar char="Ø"/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Scanning method: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Shift of the phase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 for each macro-pulse</a:t>
                </a:r>
              </a:p>
              <a:p>
                <a:pPr algn="l">
                  <a:lnSpc>
                    <a:spcPct val="80000"/>
                  </a:lnSpc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  </a:t>
                </a:r>
                <a:endParaRPr lang="en-US" alt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>
                  <a:lnSpc>
                    <a:spcPct val="80000"/>
                  </a:lnSpc>
                </a:pP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Resolution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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lang="en-US" altLang="de-DE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ps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 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altLang="de-DE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US" altLang="de-DE" dirty="0">
                    <a:latin typeface="Calibri" panose="020F0502020204030204" pitchFamily="34" charset="0"/>
                    <a:cs typeface="Calibri" panose="020F0502020204030204" pitchFamily="34" charset="0"/>
                  </a:rPr>
                  <a:t> @ 280 MHz</a:t>
                </a:r>
              </a:p>
            </p:txBody>
          </p:sp>
        </mc:Choice>
        <mc:Fallback xmlns="">
          <p:sp>
            <p:nvSpPr>
              <p:cNvPr id="2458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013" y="1628208"/>
                <a:ext cx="4933710" cy="3668761"/>
              </a:xfrm>
              <a:prstGeom prst="rect">
                <a:avLst/>
              </a:prstGeom>
              <a:blipFill>
                <a:blip r:embed="rId3"/>
                <a:stretch>
                  <a:fillRect l="-988" t="-831" b="-18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4" name="Text Box 11"/>
          <p:cNvSpPr txBox="1">
            <a:spLocks noChangeArrowheads="1"/>
          </p:cNvSpPr>
          <p:nvPr/>
        </p:nvSpPr>
        <p:spPr bwMode="auto">
          <a:xfrm>
            <a:off x="5411514" y="5504881"/>
            <a:ext cx="322010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SEM: Secondary Electron Multiplier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991FB6-FBF8-43A3-91DE-2D1F3D5EFEA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458722"/>
            <a:ext cx="4357962" cy="349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76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C223644-8B1D-4E17-9B59-D432417B1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/>
          <a:stretch/>
        </p:blipFill>
        <p:spPr>
          <a:xfrm>
            <a:off x="3338215" y="1663628"/>
            <a:ext cx="3509258" cy="2702894"/>
          </a:xfrm>
          <a:prstGeom prst="rect">
            <a:avLst/>
          </a:prstGeom>
        </p:spPr>
      </p:pic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252000" y="144000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de-DE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Realization of Bunch Shape Monitor at GSI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-1407981" y="1150176"/>
            <a:ext cx="87296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altLang="de-DE" sz="160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35D117-D605-4C96-B25D-C891C343E0FA}"/>
              </a:ext>
            </a:extLst>
          </p:cNvPr>
          <p:cNvGrpSpPr/>
          <p:nvPr/>
        </p:nvGrpSpPr>
        <p:grpSpPr>
          <a:xfrm>
            <a:off x="173772" y="1682264"/>
            <a:ext cx="3257728" cy="3568220"/>
            <a:chOff x="5454910" y="1949012"/>
            <a:chExt cx="3257728" cy="3568220"/>
          </a:xfrm>
        </p:grpSpPr>
        <p:pic>
          <p:nvPicPr>
            <p:cNvPr id="18" name="Grafik 13">
              <a:extLst>
                <a:ext uri="{FF2B5EF4-FFF2-40B4-BE49-F238E27FC236}">
                  <a16:creationId xmlns:a16="http://schemas.microsoft.com/office/drawing/2014/main" id="{E4B589E5-5229-42D3-82C9-35D83815D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43534" y="1954969"/>
              <a:ext cx="2978974" cy="3403264"/>
            </a:xfrm>
            <a:prstGeom prst="rect">
              <a:avLst/>
            </a:prstGeom>
          </p:spPr>
        </p:pic>
        <p:sp>
          <p:nvSpPr>
            <p:cNvPr id="19" name="Textfeld 21">
              <a:extLst>
                <a:ext uri="{FF2B5EF4-FFF2-40B4-BE49-F238E27FC236}">
                  <a16:creationId xmlns:a16="http://schemas.microsoft.com/office/drawing/2014/main" id="{834EB4D7-FA03-48F4-B6F2-8EA9CB7C8E23}"/>
                </a:ext>
              </a:extLst>
            </p:cNvPr>
            <p:cNvSpPr txBox="1"/>
            <p:nvPr/>
          </p:nvSpPr>
          <p:spPr>
            <a:xfrm>
              <a:off x="5477605" y="1949012"/>
              <a:ext cx="1372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UNILAC BSM</a:t>
              </a:r>
            </a:p>
          </p:txBody>
        </p:sp>
        <p:cxnSp>
          <p:nvCxnSpPr>
            <p:cNvPr id="20" name="Gerade Verbindung mit Pfeil 30">
              <a:extLst>
                <a:ext uri="{FF2B5EF4-FFF2-40B4-BE49-F238E27FC236}">
                  <a16:creationId xmlns:a16="http://schemas.microsoft.com/office/drawing/2014/main" id="{88A53E7A-CE71-400F-8C66-2E251F6A197E}"/>
                </a:ext>
              </a:extLst>
            </p:cNvPr>
            <p:cNvCxnSpPr/>
            <p:nvPr/>
          </p:nvCxnSpPr>
          <p:spPr bwMode="auto">
            <a:xfrm flipV="1">
              <a:off x="5692454" y="4148262"/>
              <a:ext cx="977773" cy="975022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feld 31">
              <a:extLst>
                <a:ext uri="{FF2B5EF4-FFF2-40B4-BE49-F238E27FC236}">
                  <a16:creationId xmlns:a16="http://schemas.microsoft.com/office/drawing/2014/main" id="{6D6382B5-08A9-44C1-8F0E-CEE570928858}"/>
                </a:ext>
              </a:extLst>
            </p:cNvPr>
            <p:cNvSpPr txBox="1"/>
            <p:nvPr/>
          </p:nvSpPr>
          <p:spPr>
            <a:xfrm>
              <a:off x="7215798" y="2878952"/>
              <a:ext cx="1316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resonator housing</a:t>
              </a:r>
            </a:p>
          </p:txBody>
        </p:sp>
        <p:sp>
          <p:nvSpPr>
            <p:cNvPr id="22" name="Textfeld 32">
              <a:extLst>
                <a:ext uri="{FF2B5EF4-FFF2-40B4-BE49-F238E27FC236}">
                  <a16:creationId xmlns:a16="http://schemas.microsoft.com/office/drawing/2014/main" id="{6B091B10-FEC8-421E-93A0-0B883F2A1B16}"/>
                </a:ext>
              </a:extLst>
            </p:cNvPr>
            <p:cNvSpPr txBox="1"/>
            <p:nvPr/>
          </p:nvSpPr>
          <p:spPr>
            <a:xfrm>
              <a:off x="7237282" y="1961327"/>
              <a:ext cx="11909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lens HV /steerer</a:t>
              </a:r>
            </a:p>
          </p:txBody>
        </p:sp>
        <p:sp>
          <p:nvSpPr>
            <p:cNvPr id="23" name="Textfeld 34">
              <a:extLst>
                <a:ext uri="{FF2B5EF4-FFF2-40B4-BE49-F238E27FC236}">
                  <a16:creationId xmlns:a16="http://schemas.microsoft.com/office/drawing/2014/main" id="{517DD04F-F632-4EBE-BF40-822EF48147FE}"/>
                </a:ext>
              </a:extLst>
            </p:cNvPr>
            <p:cNvSpPr txBox="1"/>
            <p:nvPr/>
          </p:nvSpPr>
          <p:spPr>
            <a:xfrm>
              <a:off x="5477605" y="3503447"/>
              <a:ext cx="7894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target HV</a:t>
              </a:r>
            </a:p>
          </p:txBody>
        </p:sp>
        <p:sp>
          <p:nvSpPr>
            <p:cNvPr id="24" name="Textfeld 38">
              <a:extLst>
                <a:ext uri="{FF2B5EF4-FFF2-40B4-BE49-F238E27FC236}">
                  <a16:creationId xmlns:a16="http://schemas.microsoft.com/office/drawing/2014/main" id="{D664416E-3696-402E-9635-785D4ADAC7F0}"/>
                </a:ext>
              </a:extLst>
            </p:cNvPr>
            <p:cNvSpPr txBox="1"/>
            <p:nvPr/>
          </p:nvSpPr>
          <p:spPr>
            <a:xfrm>
              <a:off x="5461212" y="4423356"/>
              <a:ext cx="712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actuator</a:t>
              </a:r>
            </a:p>
          </p:txBody>
        </p:sp>
        <p:sp>
          <p:nvSpPr>
            <p:cNvPr id="25" name="Textfeld 39">
              <a:extLst>
                <a:ext uri="{FF2B5EF4-FFF2-40B4-BE49-F238E27FC236}">
                  <a16:creationId xmlns:a16="http://schemas.microsoft.com/office/drawing/2014/main" id="{45EDC5A2-10F7-4B53-8B34-AAE120C275B4}"/>
                </a:ext>
              </a:extLst>
            </p:cNvPr>
            <p:cNvSpPr txBox="1"/>
            <p:nvPr/>
          </p:nvSpPr>
          <p:spPr>
            <a:xfrm>
              <a:off x="7387545" y="2375470"/>
              <a:ext cx="8787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rf-coupling</a:t>
              </a:r>
            </a:p>
          </p:txBody>
        </p:sp>
        <p:sp>
          <p:nvSpPr>
            <p:cNvPr id="26" name="Textfeld 54">
              <a:extLst>
                <a:ext uri="{FF2B5EF4-FFF2-40B4-BE49-F238E27FC236}">
                  <a16:creationId xmlns:a16="http://schemas.microsoft.com/office/drawing/2014/main" id="{8CEF6B57-4196-4812-988A-AC6A61561F16}"/>
                </a:ext>
              </a:extLst>
            </p:cNvPr>
            <p:cNvSpPr txBox="1"/>
            <p:nvPr/>
          </p:nvSpPr>
          <p:spPr>
            <a:xfrm>
              <a:off x="7573021" y="3323897"/>
              <a:ext cx="10254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viewing ports</a:t>
              </a:r>
            </a:p>
          </p:txBody>
        </p:sp>
        <p:sp>
          <p:nvSpPr>
            <p:cNvPr id="27" name="Textfeld 61">
              <a:extLst>
                <a:ext uri="{FF2B5EF4-FFF2-40B4-BE49-F238E27FC236}">
                  <a16:creationId xmlns:a16="http://schemas.microsoft.com/office/drawing/2014/main" id="{E338F489-0EE0-480D-A028-18292C930C7C}"/>
                </a:ext>
              </a:extLst>
            </p:cNvPr>
            <p:cNvSpPr txBox="1"/>
            <p:nvPr/>
          </p:nvSpPr>
          <p:spPr>
            <a:xfrm>
              <a:off x="5454910" y="4695261"/>
              <a:ext cx="5629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</a:t>
              </a:r>
            </a:p>
          </p:txBody>
        </p:sp>
        <p:sp>
          <p:nvSpPr>
            <p:cNvPr id="28" name="Textfeld 62">
              <a:extLst>
                <a:ext uri="{FF2B5EF4-FFF2-40B4-BE49-F238E27FC236}">
                  <a16:creationId xmlns:a16="http://schemas.microsoft.com/office/drawing/2014/main" id="{7E349B48-4FD5-4F33-B39D-3DB8EC34BD5D}"/>
                </a:ext>
              </a:extLst>
            </p:cNvPr>
            <p:cNvSpPr txBox="1"/>
            <p:nvPr/>
          </p:nvSpPr>
          <p:spPr>
            <a:xfrm>
              <a:off x="7431902" y="4278430"/>
              <a:ext cx="662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µ metal</a:t>
              </a:r>
            </a:p>
          </p:txBody>
        </p:sp>
        <p:cxnSp>
          <p:nvCxnSpPr>
            <p:cNvPr id="29" name="Gerade Verbindung mit Pfeil 65">
              <a:extLst>
                <a:ext uri="{FF2B5EF4-FFF2-40B4-BE49-F238E27FC236}">
                  <a16:creationId xmlns:a16="http://schemas.microsoft.com/office/drawing/2014/main" id="{D440C7CA-8744-4C64-87C4-8B016FB0C831}"/>
                </a:ext>
              </a:extLst>
            </p:cNvPr>
            <p:cNvCxnSpPr/>
            <p:nvPr/>
          </p:nvCxnSpPr>
          <p:spPr bwMode="auto">
            <a:xfrm>
              <a:off x="5553404" y="5075833"/>
              <a:ext cx="2874845" cy="40970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feld 68">
              <a:extLst>
                <a:ext uri="{FF2B5EF4-FFF2-40B4-BE49-F238E27FC236}">
                  <a16:creationId xmlns:a16="http://schemas.microsoft.com/office/drawing/2014/main" id="{97110133-7508-4559-903E-0FF70A0C48CB}"/>
                </a:ext>
              </a:extLst>
            </p:cNvPr>
            <p:cNvSpPr txBox="1"/>
            <p:nvPr/>
          </p:nvSpPr>
          <p:spPr>
            <a:xfrm>
              <a:off x="6707261" y="5240233"/>
              <a:ext cx="503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 1m</a:t>
              </a:r>
            </a:p>
          </p:txBody>
        </p:sp>
        <p:cxnSp>
          <p:nvCxnSpPr>
            <p:cNvPr id="31" name="Gerader Verbinder 7">
              <a:extLst>
                <a:ext uri="{FF2B5EF4-FFF2-40B4-BE49-F238E27FC236}">
                  <a16:creationId xmlns:a16="http://schemas.microsoft.com/office/drawing/2014/main" id="{6F616075-A8FA-46EB-8E47-97419E741345}"/>
                </a:ext>
              </a:extLst>
            </p:cNvPr>
            <p:cNvCxnSpPr/>
            <p:nvPr/>
          </p:nvCxnSpPr>
          <p:spPr bwMode="auto">
            <a:xfrm flipH="1">
              <a:off x="8149536" y="3573710"/>
              <a:ext cx="88453" cy="37597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feld 11">
              <a:extLst>
                <a:ext uri="{FF2B5EF4-FFF2-40B4-BE49-F238E27FC236}">
                  <a16:creationId xmlns:a16="http://schemas.microsoft.com/office/drawing/2014/main" id="{4C54F49C-56B6-4920-B63E-DDE9CAC88E0B}"/>
                </a:ext>
              </a:extLst>
            </p:cNvPr>
            <p:cNvSpPr txBox="1"/>
            <p:nvPr/>
          </p:nvSpPr>
          <p:spPr>
            <a:xfrm>
              <a:off x="5600468" y="3116142"/>
              <a:ext cx="11876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frequency tuner</a:t>
              </a:r>
            </a:p>
          </p:txBody>
        </p:sp>
        <p:sp>
          <p:nvSpPr>
            <p:cNvPr id="33" name="Textfeld 17">
              <a:extLst>
                <a:ext uri="{FF2B5EF4-FFF2-40B4-BE49-F238E27FC236}">
                  <a16:creationId xmlns:a16="http://schemas.microsoft.com/office/drawing/2014/main" id="{744F67A8-1655-4241-B749-417CCBDA3A2F}"/>
                </a:ext>
              </a:extLst>
            </p:cNvPr>
            <p:cNvSpPr txBox="1"/>
            <p:nvPr/>
          </p:nvSpPr>
          <p:spPr>
            <a:xfrm>
              <a:off x="5931324" y="2320691"/>
              <a:ext cx="7585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rf-pickup</a:t>
              </a:r>
            </a:p>
          </p:txBody>
        </p:sp>
        <p:cxnSp>
          <p:nvCxnSpPr>
            <p:cNvPr id="34" name="Gerader Verbinder 23">
              <a:extLst>
                <a:ext uri="{FF2B5EF4-FFF2-40B4-BE49-F238E27FC236}">
                  <a16:creationId xmlns:a16="http://schemas.microsoft.com/office/drawing/2014/main" id="{588FC09B-6A3E-472A-A642-2352E6F1A8EE}"/>
                </a:ext>
              </a:extLst>
            </p:cNvPr>
            <p:cNvCxnSpPr/>
            <p:nvPr/>
          </p:nvCxnSpPr>
          <p:spPr bwMode="auto">
            <a:xfrm>
              <a:off x="8296712" y="3582099"/>
              <a:ext cx="83890" cy="43622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feld 48">
              <a:extLst>
                <a:ext uri="{FF2B5EF4-FFF2-40B4-BE49-F238E27FC236}">
                  <a16:creationId xmlns:a16="http://schemas.microsoft.com/office/drawing/2014/main" id="{6224EECE-4000-432F-929B-275FF589F5C7}"/>
                </a:ext>
              </a:extLst>
            </p:cNvPr>
            <p:cNvSpPr txBox="1"/>
            <p:nvPr/>
          </p:nvSpPr>
          <p:spPr>
            <a:xfrm>
              <a:off x="7534412" y="4720872"/>
              <a:ext cx="7224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magnets</a:t>
              </a:r>
            </a:p>
          </p:txBody>
        </p:sp>
        <p:cxnSp>
          <p:nvCxnSpPr>
            <p:cNvPr id="36" name="Gerader Verbinder 49">
              <a:extLst>
                <a:ext uri="{FF2B5EF4-FFF2-40B4-BE49-F238E27FC236}">
                  <a16:creationId xmlns:a16="http://schemas.microsoft.com/office/drawing/2014/main" id="{2057EEC9-1D21-40AE-BD16-654B3F1B790E}"/>
                </a:ext>
              </a:extLst>
            </p:cNvPr>
            <p:cNvCxnSpPr/>
            <p:nvPr/>
          </p:nvCxnSpPr>
          <p:spPr bwMode="auto">
            <a:xfrm>
              <a:off x="7738475" y="4360510"/>
              <a:ext cx="0" cy="42563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r Verbinder 51">
              <a:extLst>
                <a:ext uri="{FF2B5EF4-FFF2-40B4-BE49-F238E27FC236}">
                  <a16:creationId xmlns:a16="http://schemas.microsoft.com/office/drawing/2014/main" id="{318E321C-6091-46BC-B609-3D57F865A983}"/>
                </a:ext>
              </a:extLst>
            </p:cNvPr>
            <p:cNvCxnSpPr/>
            <p:nvPr/>
          </p:nvCxnSpPr>
          <p:spPr bwMode="auto">
            <a:xfrm flipH="1">
              <a:off x="7795604" y="4311941"/>
              <a:ext cx="467552" cy="47226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Textfeld 55">
              <a:extLst>
                <a:ext uri="{FF2B5EF4-FFF2-40B4-BE49-F238E27FC236}">
                  <a16:creationId xmlns:a16="http://schemas.microsoft.com/office/drawing/2014/main" id="{9C59C6BA-7BB6-4469-9891-CE0E7A401030}"/>
                </a:ext>
              </a:extLst>
            </p:cNvPr>
            <p:cNvSpPr txBox="1"/>
            <p:nvPr/>
          </p:nvSpPr>
          <p:spPr>
            <a:xfrm>
              <a:off x="7763339" y="5128920"/>
              <a:ext cx="9492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1200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multiplier</a:t>
              </a:r>
            </a:p>
          </p:txBody>
        </p:sp>
      </p:grpSp>
      <p:sp>
        <p:nvSpPr>
          <p:cNvPr id="41" name="Textfeld 68">
            <a:extLst>
              <a:ext uri="{FF2B5EF4-FFF2-40B4-BE49-F238E27FC236}">
                <a16:creationId xmlns:a16="http://schemas.microsoft.com/office/drawing/2014/main" id="{9973D6EA-BC38-4555-BC52-A232B277C3D6}"/>
              </a:ext>
            </a:extLst>
          </p:cNvPr>
          <p:cNvSpPr txBox="1"/>
          <p:nvPr/>
        </p:nvSpPr>
        <p:spPr>
          <a:xfrm>
            <a:off x="455227" y="5698373"/>
            <a:ext cx="304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Remark: </a:t>
            </a:r>
          </a:p>
          <a:p>
            <a:pPr marL="171450" indent="-17145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Insertion length in beam direction: 129 mm</a:t>
            </a:r>
          </a:p>
          <a:p>
            <a:pPr marL="171450" indent="-17145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lignment with flange accuracy sufficient </a:t>
            </a:r>
          </a:p>
        </p:txBody>
      </p:sp>
      <p:sp>
        <p:nvSpPr>
          <p:cNvPr id="42" name="Rectangle 5">
            <a:extLst>
              <a:ext uri="{FF2B5EF4-FFF2-40B4-BE49-F238E27FC236}">
                <a16:creationId xmlns:a16="http://schemas.microsoft.com/office/drawing/2014/main" id="{0FA73A3F-7B6A-43E4-85E0-F767EC773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524" y="1671218"/>
            <a:ext cx="19616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0"/>
              </a:spcBef>
              <a:buFont typeface="Wingdings" pitchFamily="2" charset="2"/>
              <a:buNone/>
            </a:pPr>
            <a:r>
              <a:rPr lang="en-US" alt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Installation at UCW</a:t>
            </a:r>
          </a:p>
          <a:p>
            <a:pPr algn="l">
              <a:spcBef>
                <a:spcPts val="0"/>
              </a:spcBef>
              <a:buFont typeface="Wingdings" pitchFamily="2" charset="2"/>
              <a:buNone/>
            </a:pPr>
            <a:r>
              <a:rPr lang="en-US" alt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HELIAC (</a:t>
            </a:r>
            <a:r>
              <a:rPr lang="en-US" alt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cwLINAC</a:t>
            </a:r>
            <a:r>
              <a:rPr lang="en-US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Rectangle 5">
            <a:extLst>
              <a:ext uri="{FF2B5EF4-FFF2-40B4-BE49-F238E27FC236}">
                <a16:creationId xmlns:a16="http://schemas.microsoft.com/office/drawing/2014/main" id="{8A880525-DD98-4B43-BB9E-FF7B7BB84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9" y="696592"/>
            <a:ext cx="5077548" cy="97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200"/>
              </a:spcBef>
              <a:buFont typeface="Wingdings" pitchFamily="2" charset="2"/>
              <a:buNone/>
            </a:pPr>
            <a:r>
              <a:rPr lang="en-US" altLang="de-DE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of the three BSMs:</a:t>
            </a:r>
          </a:p>
          <a:p>
            <a:pPr algn="l">
              <a:spcBef>
                <a:spcPts val="200"/>
              </a:spcBef>
              <a:buFont typeface="Wingdings" pitchFamily="2" charset="2"/>
              <a:buNone/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Presently: UN6 (HLI), X2, UCW (after cavities)</a:t>
            </a:r>
          </a:p>
          <a:p>
            <a:pPr algn="l">
              <a:spcBef>
                <a:spcPts val="200"/>
              </a:spcBef>
            </a:pPr>
            <a:r>
              <a:rPr lang="en-US" altLang="de-DE" dirty="0">
                <a:latin typeface="Calibri" panose="020F0502020204030204" pitchFamily="34" charset="0"/>
                <a:cs typeface="Calibri" panose="020F0502020204030204" pitchFamily="34" charset="0"/>
              </a:rPr>
              <a:t>Planned: UT2, TK7, UCW (after cavities)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4BB2C2-36C7-4460-8470-61D74C8E64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6" b="16206"/>
          <a:stretch/>
        </p:blipFill>
        <p:spPr>
          <a:xfrm rot="5400000">
            <a:off x="6001233" y="2673557"/>
            <a:ext cx="4092159" cy="2026115"/>
          </a:xfrm>
          <a:prstGeom prst="rect">
            <a:avLst/>
          </a:prstGeom>
        </p:spPr>
      </p:pic>
      <p:sp>
        <p:nvSpPr>
          <p:cNvPr id="40" name="Rectangle 5">
            <a:extLst>
              <a:ext uri="{FF2B5EF4-FFF2-40B4-BE49-F238E27FC236}">
                <a16:creationId xmlns:a16="http://schemas.microsoft.com/office/drawing/2014/main" id="{5ADFABA3-343B-43A3-970B-138678A76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161" y="1048075"/>
            <a:ext cx="1983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0"/>
              </a:spcBef>
              <a:buFont typeface="Wingdings" pitchFamily="2" charset="2"/>
              <a:buNone/>
            </a:pPr>
            <a:r>
              <a:rPr lang="en-US" alt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Installation at UCW:</a:t>
            </a:r>
          </a:p>
          <a:p>
            <a:pPr algn="l">
              <a:spcBef>
                <a:spcPts val="0"/>
              </a:spcBef>
              <a:buFont typeface="Wingdings" pitchFamily="2" charset="2"/>
              <a:buNone/>
            </a:pPr>
            <a:r>
              <a:rPr lang="en-US" alt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endParaRPr lang="en-US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8588A3E-4661-4A65-A3A4-94698D600AD4}"/>
              </a:ext>
            </a:extLst>
          </p:cNvPr>
          <p:cNvSpPr txBox="1"/>
          <p:nvPr/>
        </p:nvSpPr>
        <p:spPr>
          <a:xfrm>
            <a:off x="1546965" y="3701721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CF63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3394</Words>
  <Application>Microsoft Office PowerPoint</Application>
  <PresentationFormat>Bildschirmpräsentation (4:3)</PresentationFormat>
  <Paragraphs>609</Paragraphs>
  <Slides>32</Slides>
  <Notes>29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2" baseType="lpstr">
      <vt:lpstr>Arial</vt:lpstr>
      <vt:lpstr>Calibri</vt:lpstr>
      <vt:lpstr>Cambria Math</vt:lpstr>
      <vt:lpstr>Comic Sans MS</vt:lpstr>
      <vt:lpstr>Symbol</vt:lpstr>
      <vt:lpstr>Times</vt:lpstr>
      <vt:lpstr>Times New Roman</vt:lpstr>
      <vt:lpstr>Wingdings</vt:lpstr>
      <vt:lpstr>gsi-folienmaster-2014-II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Demo</dc:creator>
  <cp:lastModifiedBy>Forck, Peter Dr.</cp:lastModifiedBy>
  <cp:revision>886</cp:revision>
  <cp:lastPrinted>2001-11-28T12:04:44Z</cp:lastPrinted>
  <dcterms:created xsi:type="dcterms:W3CDTF">2001-11-19T11:22:51Z</dcterms:created>
  <dcterms:modified xsi:type="dcterms:W3CDTF">2025-10-30T09:39:58Z</dcterms:modified>
</cp:coreProperties>
</file>