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2" r:id="rId3"/>
    <p:sldId id="269" r:id="rId4"/>
    <p:sldId id="275" r:id="rId5"/>
    <p:sldId id="270" r:id="rId6"/>
    <p:sldId id="271" r:id="rId7"/>
    <p:sldId id="272" r:id="rId8"/>
    <p:sldId id="273" r:id="rId9"/>
    <p:sldId id="276" r:id="rId10"/>
    <p:sldId id="274" r:id="rId11"/>
    <p:sldId id="277" r:id="rId12"/>
    <p:sldId id="278" r:id="rId13"/>
    <p:sldId id="264" r:id="rId1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00FF"/>
    <a:srgbClr val="FFFFCC"/>
    <a:srgbClr val="000099"/>
    <a:srgbClr val="0033CC"/>
    <a:srgbClr val="0000FF"/>
    <a:srgbClr val="FFCC00"/>
    <a:srgbClr val="FFFF00"/>
    <a:srgbClr val="333333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55" autoAdjust="0"/>
  </p:normalViewPr>
  <p:slideViewPr>
    <p:cSldViewPr snapToGrid="0" snapToObjects="1">
      <p:cViewPr varScale="1">
        <p:scale>
          <a:sx n="209" d="100"/>
          <a:sy n="209" d="100"/>
        </p:scale>
        <p:origin x="1824" y="1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26.10.2025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26.10.2025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1.jpg"/><Relationship Id="rId4" Type="http://schemas.openxmlformats.org/officeDocument/2006/relationships/image" Target="../media/image6.jp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png"/><Relationship Id="rId7" Type="http://schemas.openxmlformats.org/officeDocument/2006/relationships/image" Target="../media/image16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hyperlink" Target="https://ope-wiki.gsi.de/Main/IonSourceApp" TargetMode="External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443164"/>
            <a:ext cx="4303059" cy="1015663"/>
          </a:xfrm>
        </p:spPr>
        <p:txBody>
          <a:bodyPr>
            <a:spAutoFit/>
          </a:bodyPr>
          <a:lstStyle/>
          <a:p>
            <a:r>
              <a:rPr lang="de-DE" sz="20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Häufigste Ausfälle beim Betrieb von Hochstrom-Ionenquellen</a:t>
            </a:r>
            <a:br>
              <a:rPr lang="de-DE" sz="20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</a:br>
            <a:r>
              <a:rPr lang="de-DE" sz="20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und deren mögliche Behebung</a:t>
            </a:r>
            <a:endParaRPr lang="de-DE" sz="2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633892"/>
            <a:ext cx="4303060" cy="531851"/>
          </a:xfrm>
        </p:spPr>
        <p:txBody>
          <a:bodyPr>
            <a:normAutofit/>
          </a:bodyPr>
          <a:lstStyle/>
          <a:p>
            <a:r>
              <a:rPr lang="de-DE" sz="16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Aleksey Adonin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3D3C9-8569-4674-9960-FB6CDBB7966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b="1" dirty="0"/>
              <a:t>Operator School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39BEC0-51DA-4203-B125-148261FDC937}"/>
              </a:ext>
            </a:extLst>
          </p:cNvPr>
          <p:cNvSpPr txBox="1"/>
          <p:nvPr/>
        </p:nvSpPr>
        <p:spPr>
          <a:xfrm>
            <a:off x="7569200" y="4928293"/>
            <a:ext cx="1534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000" dirty="0"/>
              <a:t>27.-31. Oktober 2025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C29F93-4BF8-48EE-8884-35B774E87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56" y="1065522"/>
            <a:ext cx="5874447" cy="36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Ausfälle bei Metallquellen (VARIS)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B435A7B-B4EA-4916-AE72-0B56B890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7" y="1065522"/>
            <a:ext cx="3029070" cy="1665071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Symptome: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Strahl ist ab und zu mal weg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oder komplett weg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Geräte sind GRÜN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Vertikale Linien am Strom-Zeit-Plot</a:t>
            </a:r>
          </a:p>
          <a:p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10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44B5D7-F2A7-445C-8FD8-7B6AA1F4337B}"/>
              </a:ext>
            </a:extLst>
          </p:cNvPr>
          <p:cNvSpPr txBox="1">
            <a:spLocks/>
          </p:cNvSpPr>
          <p:nvPr/>
        </p:nvSpPr>
        <p:spPr>
          <a:xfrm>
            <a:off x="69797" y="2801174"/>
            <a:ext cx="3029070" cy="164660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Behebung: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Bogen-Timing prüfen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Zündgenerator →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 kV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Falls es nicht hilft →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Kathodenwechsel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Hilft immer noch nicht →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D85BB1A-11A9-4CE5-954D-651A6A6D00EF}"/>
              </a:ext>
            </a:extLst>
          </p:cNvPr>
          <p:cNvSpPr/>
          <p:nvPr/>
        </p:nvSpPr>
        <p:spPr>
          <a:xfrm>
            <a:off x="8450317" y="3373821"/>
            <a:ext cx="623886" cy="1108841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DD88A2-2E52-4642-827D-F2292D12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44" y="1070777"/>
            <a:ext cx="5893869" cy="36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3E5D5F-3B52-4FAC-AD94-BB256DA54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49" t="13044" r="9805" b="13778"/>
          <a:stretch/>
        </p:blipFill>
        <p:spPr>
          <a:xfrm>
            <a:off x="2622188" y="4164619"/>
            <a:ext cx="252000" cy="2321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189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Ausfälle bei Metallquellen (VARIS)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B435A7B-B4EA-4916-AE72-0B56B890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7" y="1065522"/>
            <a:ext cx="3029070" cy="815608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Symptome: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Strahl ist zu instabil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(Puls-zu-Puls)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11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44B5D7-F2A7-445C-8FD8-7B6AA1F4337B}"/>
              </a:ext>
            </a:extLst>
          </p:cNvPr>
          <p:cNvSpPr txBox="1">
            <a:spLocks/>
          </p:cNvSpPr>
          <p:nvPr/>
        </p:nvSpPr>
        <p:spPr>
          <a:xfrm>
            <a:off x="69796" y="2449079"/>
            <a:ext cx="3124043" cy="21236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Behebung: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Quellen-Timing →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periodisch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Min. 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warten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Kathodenwechsel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Min. 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(falls es sich verbessert): 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Quellen-Timing →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Anforderung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sollte sich die Stabilität nach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Min.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nicht verbessern  →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</a:t>
            </a:r>
            <a:endParaRPr lang="de-DE" sz="1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3E5D5F-3B52-4FAC-AD94-BB256DA547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49" t="13044" r="9805" b="13778"/>
          <a:stretch/>
        </p:blipFill>
        <p:spPr>
          <a:xfrm>
            <a:off x="2243135" y="4300806"/>
            <a:ext cx="252000" cy="232121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489A5D-1A37-494C-85C0-F0C39BE61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840" y="1065522"/>
            <a:ext cx="588036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4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08C0E7-49DC-4863-847D-BB89013F1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086" y="1065522"/>
            <a:ext cx="5893869" cy="36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Ausfälle bei Metallquellen (VARIS)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B435A7B-B4EA-4916-AE72-0B56B890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7" y="1065522"/>
            <a:ext cx="3029070" cy="1015663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Symptome: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Beim Kathodenwechsel: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Kath.-Position ändert sich sehr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langsam oder gar nicht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12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44B5D7-F2A7-445C-8FD8-7B6AA1F4337B}"/>
              </a:ext>
            </a:extLst>
          </p:cNvPr>
          <p:cNvSpPr txBox="1">
            <a:spLocks/>
          </p:cNvSpPr>
          <p:nvPr/>
        </p:nvSpPr>
        <p:spPr>
          <a:xfrm>
            <a:off x="69797" y="2449079"/>
            <a:ext cx="3029070" cy="19236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Behebung: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Bogen-Timing → AUS 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Kathode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Nr. 1 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anfahren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dann wieder die gewünschte Kathode anfahren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Bogen-Timing → AN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Falls es nicht hilft →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3E5D5F-3B52-4FAC-AD94-BB256DA54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49" t="13044" r="9805" b="13778"/>
          <a:stretch/>
        </p:blipFill>
        <p:spPr>
          <a:xfrm>
            <a:off x="2249073" y="4101109"/>
            <a:ext cx="252000" cy="232121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2623CB1-1F1F-434A-9046-04A711CFB3A5}"/>
              </a:ext>
            </a:extLst>
          </p:cNvPr>
          <p:cNvSpPr/>
          <p:nvPr/>
        </p:nvSpPr>
        <p:spPr>
          <a:xfrm>
            <a:off x="5949950" y="3584575"/>
            <a:ext cx="984250" cy="18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4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Operator School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Aleksey Adonin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E5EE5-8D19-4E43-A4C4-34CBBDB53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227" y="954482"/>
            <a:ext cx="6741546" cy="396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00DEDC-DA91-4321-94C6-2571BA64B739}"/>
              </a:ext>
            </a:extLst>
          </p:cNvPr>
          <p:cNvSpPr txBox="1"/>
          <p:nvPr/>
        </p:nvSpPr>
        <p:spPr>
          <a:xfrm>
            <a:off x="1201227" y="4389702"/>
            <a:ext cx="6741546" cy="52322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Calibri" panose="020F0502020204030204" pitchFamily="34" charset="0"/>
              </a:rPr>
              <a:t>Vielen Dank für Ihre Aufmerksamkeit !!!</a:t>
            </a:r>
          </a:p>
        </p:txBody>
      </p:sp>
    </p:spTree>
    <p:extLst>
      <p:ext uri="{BB962C8B-B14F-4D97-AF65-F5344CB8AC3E}">
        <p14:creationId xmlns:p14="http://schemas.microsoft.com/office/powerpoint/2010/main" val="287522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Hochstrom-Ionenquellen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2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B92A765-31A8-4D46-8599-C68AF8BBDF6C}"/>
              </a:ext>
            </a:extLst>
          </p:cNvPr>
          <p:cNvGrpSpPr/>
          <p:nvPr/>
        </p:nvGrpSpPr>
        <p:grpSpPr>
          <a:xfrm>
            <a:off x="2357678" y="1455928"/>
            <a:ext cx="2160000" cy="1482353"/>
            <a:chOff x="2357678" y="1026160"/>
            <a:chExt cx="2160000" cy="14823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445962-C013-4787-9EAD-D689C4DCD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29" t="4128" r="10415" b="10643"/>
            <a:stretch/>
          </p:blipFill>
          <p:spPr>
            <a:xfrm>
              <a:off x="2357678" y="1026160"/>
              <a:ext cx="2160000" cy="14823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F6D66F-2C56-4B7D-AF89-0E1ABCD18CBC}"/>
                </a:ext>
              </a:extLst>
            </p:cNvPr>
            <p:cNvSpPr txBox="1"/>
            <p:nvPr/>
          </p:nvSpPr>
          <p:spPr>
            <a:xfrm>
              <a:off x="2368069" y="1026160"/>
              <a:ext cx="980638" cy="241980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r>
                <a:rPr lang="de-DE" sz="1100" b="1" dirty="0">
                  <a:solidFill>
                    <a:srgbClr val="0000FF"/>
                  </a:solidFill>
                </a:rPr>
                <a:t>CHORDIS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159229-0E7D-4717-B3E7-1AFF9629C91B}"/>
              </a:ext>
            </a:extLst>
          </p:cNvPr>
          <p:cNvGrpSpPr/>
          <p:nvPr/>
        </p:nvGrpSpPr>
        <p:grpSpPr>
          <a:xfrm>
            <a:off x="4626322" y="1455927"/>
            <a:ext cx="2160000" cy="1482355"/>
            <a:chOff x="4626322" y="1026159"/>
            <a:chExt cx="2160000" cy="14823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613B03-4D8A-4C56-B682-AC40C669E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71" t="6721" r="13785" b="7181"/>
            <a:stretch/>
          </p:blipFill>
          <p:spPr>
            <a:xfrm>
              <a:off x="4626322" y="1026160"/>
              <a:ext cx="2160000" cy="148235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B44186-7A7D-4AC7-8BEB-96565543612D}"/>
                </a:ext>
              </a:extLst>
            </p:cNvPr>
            <p:cNvSpPr txBox="1"/>
            <p:nvPr/>
          </p:nvSpPr>
          <p:spPr>
            <a:xfrm>
              <a:off x="4626322" y="1026159"/>
              <a:ext cx="980638" cy="241980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r>
                <a:rPr lang="de-DE" sz="1100" b="1" dirty="0">
                  <a:solidFill>
                    <a:srgbClr val="0000FF"/>
                  </a:solidFill>
                </a:rPr>
                <a:t>MUCIS-1990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D69C59-EF80-4064-810A-63EB6B5DBBC9}"/>
              </a:ext>
            </a:extLst>
          </p:cNvPr>
          <p:cNvGrpSpPr/>
          <p:nvPr/>
        </p:nvGrpSpPr>
        <p:grpSpPr>
          <a:xfrm>
            <a:off x="6894966" y="1455928"/>
            <a:ext cx="2160000" cy="1482354"/>
            <a:chOff x="6894966" y="1026160"/>
            <a:chExt cx="2160000" cy="14823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CB37D7-55DD-4081-9BA2-91E26FB10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5" t="12057" r="7150" b="4373"/>
            <a:stretch/>
          </p:blipFill>
          <p:spPr>
            <a:xfrm>
              <a:off x="6894966" y="1026160"/>
              <a:ext cx="2160000" cy="14823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FED7AE-FD65-43D3-B4F7-5406F32ABBA9}"/>
                </a:ext>
              </a:extLst>
            </p:cNvPr>
            <p:cNvSpPr txBox="1"/>
            <p:nvPr/>
          </p:nvSpPr>
          <p:spPr>
            <a:xfrm>
              <a:off x="6894966" y="1026161"/>
              <a:ext cx="980638" cy="241980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r>
                <a:rPr lang="de-DE" sz="1100" b="1" dirty="0">
                  <a:solidFill>
                    <a:srgbClr val="0000FF"/>
                  </a:solidFill>
                </a:rPr>
                <a:t>MUCIS-2010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709893-6306-4E6A-B5D7-D3FD12A4BE0B}"/>
              </a:ext>
            </a:extLst>
          </p:cNvPr>
          <p:cNvGrpSpPr/>
          <p:nvPr/>
        </p:nvGrpSpPr>
        <p:grpSpPr>
          <a:xfrm>
            <a:off x="89034" y="1455929"/>
            <a:ext cx="2160000" cy="1482353"/>
            <a:chOff x="89034" y="1026161"/>
            <a:chExt cx="2160000" cy="1482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45F2D3-46B8-4383-A09D-E1FA1C5D5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143" t="6717" r="5641" b="17234"/>
            <a:stretch/>
          </p:blipFill>
          <p:spPr>
            <a:xfrm>
              <a:off x="89034" y="1026161"/>
              <a:ext cx="2160000" cy="1482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A21FA5-944B-44CF-BED4-F45513C3CCC2}"/>
                </a:ext>
              </a:extLst>
            </p:cNvPr>
            <p:cNvSpPr txBox="1"/>
            <p:nvPr/>
          </p:nvSpPr>
          <p:spPr>
            <a:xfrm>
              <a:off x="89034" y="1030677"/>
              <a:ext cx="785566" cy="257369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r>
                <a:rPr lang="de-DE" sz="1200" b="1" dirty="0">
                  <a:solidFill>
                    <a:srgbClr val="FF0000"/>
                  </a:solidFill>
                </a:rPr>
                <a:t>VARIS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C01F979-411E-487F-85B8-8A74FDD6D2DC}"/>
              </a:ext>
            </a:extLst>
          </p:cNvPr>
          <p:cNvSpPr txBox="1"/>
          <p:nvPr/>
        </p:nvSpPr>
        <p:spPr>
          <a:xfrm>
            <a:off x="2357678" y="1055409"/>
            <a:ext cx="6697288" cy="288147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sz="1400" b="1" dirty="0">
                <a:solidFill>
                  <a:srgbClr val="0000FF"/>
                </a:solidFill>
              </a:rPr>
              <a:t>Filament-betriebene Quellen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4D4276-E4B5-4F35-9CD9-A2D744D7B8F1}"/>
              </a:ext>
            </a:extLst>
          </p:cNvPr>
          <p:cNvSpPr txBox="1"/>
          <p:nvPr/>
        </p:nvSpPr>
        <p:spPr>
          <a:xfrm>
            <a:off x="89034" y="931965"/>
            <a:ext cx="2160000" cy="503590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sz="1400" b="1" dirty="0">
                <a:solidFill>
                  <a:srgbClr val="FF0000"/>
                </a:solidFill>
              </a:rPr>
              <a:t>Vakuumbogen-betriebene Quellen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E99032-47E7-4BBD-9DA4-B08A54D52BDE}"/>
              </a:ext>
            </a:extLst>
          </p:cNvPr>
          <p:cNvSpPr txBox="1"/>
          <p:nvPr/>
        </p:nvSpPr>
        <p:spPr>
          <a:xfrm>
            <a:off x="89034" y="3110398"/>
            <a:ext cx="2159999" cy="565146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sz="1200" b="1" dirty="0">
                <a:solidFill>
                  <a:srgbClr val="333333"/>
                </a:solidFill>
              </a:rPr>
              <a:t>alle </a:t>
            </a:r>
            <a:r>
              <a:rPr lang="de-DE" sz="1200" b="1" dirty="0">
                <a:solidFill>
                  <a:srgbClr val="FF0000"/>
                </a:solidFill>
              </a:rPr>
              <a:t>Metalle</a:t>
            </a:r>
            <a:r>
              <a:rPr lang="de-DE" sz="1200" b="1" dirty="0">
                <a:solidFill>
                  <a:srgbClr val="333333"/>
                </a:solidFill>
              </a:rPr>
              <a:t>  +  </a:t>
            </a:r>
            <a:r>
              <a:rPr lang="de-DE" sz="1200" b="1" dirty="0">
                <a:solidFill>
                  <a:srgbClr val="FF0000"/>
                </a:solidFill>
              </a:rPr>
              <a:t>O</a:t>
            </a:r>
            <a:r>
              <a:rPr lang="de-DE" sz="1200" b="1" baseline="-25000" dirty="0">
                <a:solidFill>
                  <a:srgbClr val="FF0000"/>
                </a:solidFill>
              </a:rPr>
              <a:t>2</a:t>
            </a:r>
            <a:endParaRPr lang="de-DE" sz="1200" b="1" dirty="0">
              <a:solidFill>
                <a:srgbClr val="FF0000"/>
              </a:solidFill>
            </a:endParaRPr>
          </a:p>
          <a:p>
            <a:pPr algn="ctr"/>
            <a:endParaRPr lang="de-DE" sz="800" b="1" dirty="0">
              <a:solidFill>
                <a:srgbClr val="FF0000"/>
              </a:solidFill>
            </a:endParaRPr>
          </a:p>
          <a:p>
            <a:pPr algn="ctr"/>
            <a:r>
              <a:rPr lang="de-DE" sz="1200" b="1" dirty="0">
                <a:solidFill>
                  <a:srgbClr val="333333"/>
                </a:solidFill>
              </a:rPr>
              <a:t>Ionen:  </a:t>
            </a:r>
            <a:r>
              <a:rPr lang="de-DE" sz="1200" b="1" dirty="0">
                <a:solidFill>
                  <a:srgbClr val="0000FF"/>
                </a:solidFill>
              </a:rPr>
              <a:t>1+ </a:t>
            </a:r>
            <a:r>
              <a:rPr lang="de-DE" sz="1200" b="1" dirty="0">
                <a:solidFill>
                  <a:srgbClr val="333333"/>
                </a:solidFill>
              </a:rPr>
              <a:t>bis </a:t>
            </a:r>
            <a:r>
              <a:rPr lang="de-DE" sz="1200" b="1" dirty="0">
                <a:solidFill>
                  <a:srgbClr val="0000FF"/>
                </a:solidFill>
              </a:rPr>
              <a:t>5+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FFD5D2-B725-4C46-A1A2-DFC73D998D60}"/>
              </a:ext>
            </a:extLst>
          </p:cNvPr>
          <p:cNvSpPr txBox="1"/>
          <p:nvPr/>
        </p:nvSpPr>
        <p:spPr>
          <a:xfrm>
            <a:off x="2357678" y="3105345"/>
            <a:ext cx="2160000" cy="565146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sz="1200" b="1" dirty="0">
                <a:solidFill>
                  <a:srgbClr val="333333"/>
                </a:solidFill>
              </a:rPr>
              <a:t>leichte Gase:  </a:t>
            </a:r>
            <a:r>
              <a:rPr lang="de-DE" sz="1200" b="1" dirty="0">
                <a:solidFill>
                  <a:srgbClr val="FF0000"/>
                </a:solidFill>
              </a:rPr>
              <a:t>H</a:t>
            </a:r>
            <a:r>
              <a:rPr lang="de-DE" sz="1200" b="1" baseline="-25000" dirty="0">
                <a:solidFill>
                  <a:srgbClr val="FF0000"/>
                </a:solidFill>
              </a:rPr>
              <a:t>2</a:t>
            </a:r>
            <a:r>
              <a:rPr lang="de-DE" sz="1200" b="1" dirty="0">
                <a:solidFill>
                  <a:srgbClr val="333333"/>
                </a:solidFill>
              </a:rPr>
              <a:t> bis </a:t>
            </a:r>
            <a:r>
              <a:rPr lang="de-DE" sz="1200" b="1" dirty="0">
                <a:solidFill>
                  <a:srgbClr val="FF0000"/>
                </a:solidFill>
              </a:rPr>
              <a:t>Ar</a:t>
            </a:r>
            <a:endParaRPr lang="de-DE" sz="800" b="1" dirty="0">
              <a:solidFill>
                <a:srgbClr val="FF0000"/>
              </a:solidFill>
            </a:endParaRPr>
          </a:p>
          <a:p>
            <a:pPr algn="ctr"/>
            <a:endParaRPr lang="de-DE" sz="800" b="1" dirty="0">
              <a:solidFill>
                <a:srgbClr val="333333"/>
              </a:solidFill>
            </a:endParaRPr>
          </a:p>
          <a:p>
            <a:pPr algn="ctr"/>
            <a:r>
              <a:rPr lang="de-DE" sz="1200" b="1" dirty="0">
                <a:solidFill>
                  <a:srgbClr val="333333"/>
                </a:solidFill>
              </a:rPr>
              <a:t>Ionen:  nur </a:t>
            </a:r>
            <a:r>
              <a:rPr lang="de-DE" sz="1200" b="1" dirty="0">
                <a:solidFill>
                  <a:srgbClr val="0000FF"/>
                </a:solidFill>
              </a:rPr>
              <a:t>1+</a:t>
            </a:r>
            <a:endParaRPr lang="de-DE" sz="1200" b="1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2FBB08-B6F1-4F31-93F2-4351FB81A311}"/>
              </a:ext>
            </a:extLst>
          </p:cNvPr>
          <p:cNvSpPr txBox="1"/>
          <p:nvPr/>
        </p:nvSpPr>
        <p:spPr>
          <a:xfrm>
            <a:off x="4626322" y="3105344"/>
            <a:ext cx="2160000" cy="565146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sz="1200" b="1" dirty="0">
                <a:solidFill>
                  <a:srgbClr val="333333"/>
                </a:solidFill>
              </a:rPr>
              <a:t>Alkane:  </a:t>
            </a:r>
            <a:r>
              <a:rPr lang="de-DE" sz="1200" b="1" dirty="0">
                <a:solidFill>
                  <a:srgbClr val="FF0000"/>
                </a:solidFill>
              </a:rPr>
              <a:t>CH</a:t>
            </a:r>
            <a:r>
              <a:rPr lang="de-DE" sz="1200" b="1" baseline="-25000" dirty="0">
                <a:solidFill>
                  <a:srgbClr val="FF0000"/>
                </a:solidFill>
              </a:rPr>
              <a:t>4</a:t>
            </a:r>
            <a:r>
              <a:rPr lang="de-DE" sz="1200" b="1" dirty="0">
                <a:solidFill>
                  <a:srgbClr val="333333"/>
                </a:solidFill>
              </a:rPr>
              <a:t>, </a:t>
            </a:r>
            <a:r>
              <a:rPr lang="de-DE" sz="1200" b="1" dirty="0">
                <a:solidFill>
                  <a:srgbClr val="FF0000"/>
                </a:solidFill>
              </a:rPr>
              <a:t>C</a:t>
            </a:r>
            <a:r>
              <a:rPr lang="de-DE" sz="1200" b="1" baseline="-25000" dirty="0">
                <a:solidFill>
                  <a:srgbClr val="FF0000"/>
                </a:solidFill>
              </a:rPr>
              <a:t>4</a:t>
            </a:r>
            <a:r>
              <a:rPr lang="de-DE" sz="1200" b="1" dirty="0">
                <a:solidFill>
                  <a:srgbClr val="FF0000"/>
                </a:solidFill>
              </a:rPr>
              <a:t>H</a:t>
            </a:r>
            <a:r>
              <a:rPr lang="de-DE" sz="1200" b="1" baseline="-25000" dirty="0">
                <a:solidFill>
                  <a:srgbClr val="FF0000"/>
                </a:solidFill>
              </a:rPr>
              <a:t>10</a:t>
            </a:r>
          </a:p>
          <a:p>
            <a:pPr algn="ctr"/>
            <a:endParaRPr lang="de-DE" sz="800" b="1" dirty="0">
              <a:solidFill>
                <a:srgbClr val="FF0000"/>
              </a:solidFill>
            </a:endParaRPr>
          </a:p>
          <a:p>
            <a:pPr algn="ctr"/>
            <a:r>
              <a:rPr lang="de-DE" sz="1200" b="1" dirty="0">
                <a:solidFill>
                  <a:srgbClr val="333333"/>
                </a:solidFill>
              </a:rPr>
              <a:t>Ionen:  </a:t>
            </a:r>
            <a:r>
              <a:rPr lang="de-DE" sz="1200" b="1" dirty="0">
                <a:solidFill>
                  <a:srgbClr val="0000FF"/>
                </a:solidFill>
              </a:rPr>
              <a:t>CH</a:t>
            </a:r>
            <a:r>
              <a:rPr lang="de-DE" sz="1200" b="1" baseline="-25000" dirty="0">
                <a:solidFill>
                  <a:srgbClr val="0000FF"/>
                </a:solidFill>
              </a:rPr>
              <a:t>3</a:t>
            </a:r>
            <a:r>
              <a:rPr lang="de-DE" sz="1200" b="1" baseline="30000" dirty="0">
                <a:solidFill>
                  <a:srgbClr val="0000FF"/>
                </a:solidFill>
              </a:rPr>
              <a:t>+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  <a:r>
              <a:rPr lang="de-DE" sz="1200" b="1" dirty="0">
                <a:solidFill>
                  <a:srgbClr val="333333"/>
                </a:solidFill>
              </a:rPr>
              <a:t>und </a:t>
            </a:r>
            <a:r>
              <a:rPr lang="de-DE" sz="1200" b="1" dirty="0">
                <a:solidFill>
                  <a:srgbClr val="0000FF"/>
                </a:solidFill>
              </a:rPr>
              <a:t>C</a:t>
            </a:r>
            <a:r>
              <a:rPr lang="de-DE" sz="1200" b="1" baseline="-25000" dirty="0">
                <a:solidFill>
                  <a:srgbClr val="0000FF"/>
                </a:solidFill>
              </a:rPr>
              <a:t>3</a:t>
            </a:r>
            <a:r>
              <a:rPr lang="de-DE" sz="1200" b="1" dirty="0">
                <a:solidFill>
                  <a:srgbClr val="0000FF"/>
                </a:solidFill>
              </a:rPr>
              <a:t>H</a:t>
            </a:r>
            <a:r>
              <a:rPr lang="de-DE" sz="1200" b="1" baseline="-25000" dirty="0">
                <a:solidFill>
                  <a:srgbClr val="0000FF"/>
                </a:solidFill>
              </a:rPr>
              <a:t>7</a:t>
            </a:r>
            <a:r>
              <a:rPr lang="de-DE" sz="1200" b="1" baseline="30000" dirty="0">
                <a:solidFill>
                  <a:srgbClr val="0000FF"/>
                </a:solidFill>
              </a:rPr>
              <a:t>+</a:t>
            </a:r>
            <a:endParaRPr lang="de-DE" sz="1200" b="1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31C8DB-13AD-4C35-BBF6-3632CA20300C}"/>
              </a:ext>
            </a:extLst>
          </p:cNvPr>
          <p:cNvSpPr txBox="1"/>
          <p:nvPr/>
        </p:nvSpPr>
        <p:spPr>
          <a:xfrm>
            <a:off x="6894966" y="3110398"/>
            <a:ext cx="2160000" cy="565146"/>
          </a:xfrm>
          <a:prstGeom prst="rect">
            <a:avLst/>
          </a:prstGeom>
          <a:noFill/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de-DE" sz="1200" b="1" dirty="0">
                <a:solidFill>
                  <a:srgbClr val="333333"/>
                </a:solidFill>
              </a:rPr>
              <a:t>schwere Gase:  </a:t>
            </a:r>
            <a:r>
              <a:rPr lang="de-DE" sz="1200" b="1" dirty="0">
                <a:solidFill>
                  <a:srgbClr val="FF0000"/>
                </a:solidFill>
              </a:rPr>
              <a:t>Kr</a:t>
            </a:r>
            <a:r>
              <a:rPr lang="de-DE" sz="1200" b="1" dirty="0">
                <a:solidFill>
                  <a:srgbClr val="333333"/>
                </a:solidFill>
              </a:rPr>
              <a:t> und </a:t>
            </a:r>
            <a:r>
              <a:rPr lang="de-DE" sz="1200" b="1" dirty="0" err="1">
                <a:solidFill>
                  <a:srgbClr val="FF0000"/>
                </a:solidFill>
              </a:rPr>
              <a:t>Xe</a:t>
            </a:r>
            <a:endParaRPr lang="de-DE" sz="1200" b="1" dirty="0">
              <a:solidFill>
                <a:srgbClr val="FF0000"/>
              </a:solidFill>
            </a:endParaRPr>
          </a:p>
          <a:p>
            <a:pPr algn="ctr"/>
            <a:endParaRPr lang="de-DE" sz="800" b="1" dirty="0">
              <a:solidFill>
                <a:srgbClr val="FF0000"/>
              </a:solidFill>
            </a:endParaRPr>
          </a:p>
          <a:p>
            <a:pPr algn="ctr"/>
            <a:r>
              <a:rPr lang="de-DE" sz="1200" b="1" dirty="0">
                <a:solidFill>
                  <a:srgbClr val="333333"/>
                </a:solidFill>
              </a:rPr>
              <a:t>Ionen:  </a:t>
            </a:r>
            <a:r>
              <a:rPr lang="de-DE" sz="1200" b="1" dirty="0">
                <a:solidFill>
                  <a:srgbClr val="0000FF"/>
                </a:solidFill>
              </a:rPr>
              <a:t>Kr</a:t>
            </a:r>
            <a:r>
              <a:rPr lang="de-DE" sz="1200" b="1" baseline="30000" dirty="0">
                <a:solidFill>
                  <a:srgbClr val="0000FF"/>
                </a:solidFill>
              </a:rPr>
              <a:t>2+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  <a:r>
              <a:rPr lang="de-DE" sz="1200" b="1" dirty="0">
                <a:solidFill>
                  <a:srgbClr val="333333"/>
                </a:solidFill>
              </a:rPr>
              <a:t>und </a:t>
            </a:r>
            <a:r>
              <a:rPr lang="de-DE" sz="1200" b="1" dirty="0">
                <a:solidFill>
                  <a:srgbClr val="0000FF"/>
                </a:solidFill>
              </a:rPr>
              <a:t>Xe</a:t>
            </a:r>
            <a:r>
              <a:rPr lang="de-DE" sz="1200" b="1" baseline="30000" dirty="0">
                <a:solidFill>
                  <a:srgbClr val="0000FF"/>
                </a:solidFill>
              </a:rPr>
              <a:t>3+</a:t>
            </a:r>
            <a:endParaRPr lang="de-DE" sz="1200" b="1" baseline="30000" dirty="0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9301D09-564A-4BAF-B368-71D74D4BBE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628" t="14476" r="13888" b="23487"/>
          <a:stretch/>
        </p:blipFill>
        <p:spPr>
          <a:xfrm>
            <a:off x="664350" y="3766063"/>
            <a:ext cx="1009365" cy="109429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3F1B6F4-CB1C-4248-BC29-46AD3A01572E}"/>
              </a:ext>
            </a:extLst>
          </p:cNvPr>
          <p:cNvGrpSpPr/>
          <p:nvPr/>
        </p:nvGrpSpPr>
        <p:grpSpPr>
          <a:xfrm>
            <a:off x="2612107" y="3784614"/>
            <a:ext cx="1617141" cy="1080000"/>
            <a:chOff x="2612107" y="3770325"/>
            <a:chExt cx="1617141" cy="1080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458C8E5-7051-48AE-A73E-47A2F8D71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2996" t="13181" r="40888"/>
            <a:stretch/>
          </p:blipFill>
          <p:spPr>
            <a:xfrm rot="16200000">
              <a:off x="2880678" y="3501754"/>
              <a:ext cx="1080000" cy="161714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9A1E80-006B-495E-830F-6856E6A6E331}"/>
                </a:ext>
              </a:extLst>
            </p:cNvPr>
            <p:cNvSpPr txBox="1"/>
            <p:nvPr/>
          </p:nvSpPr>
          <p:spPr>
            <a:xfrm>
              <a:off x="2623796" y="3772646"/>
              <a:ext cx="530635" cy="241980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r>
                <a:rPr lang="de-DE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6x W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C4DEB8-93DC-46BC-9FBC-9E8F25E4A584}"/>
              </a:ext>
            </a:extLst>
          </p:cNvPr>
          <p:cNvGrpSpPr/>
          <p:nvPr/>
        </p:nvGrpSpPr>
        <p:grpSpPr>
          <a:xfrm>
            <a:off x="4679403" y="3784614"/>
            <a:ext cx="2053837" cy="1080000"/>
            <a:chOff x="4679403" y="3770325"/>
            <a:chExt cx="2053837" cy="10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1F4159D-13AF-48CB-8678-EAC81736FF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760" t="22043" r="37493" b="24547"/>
            <a:stretch/>
          </p:blipFill>
          <p:spPr>
            <a:xfrm rot="10800000">
              <a:off x="4679403" y="3770325"/>
              <a:ext cx="2053837" cy="108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21D68F-A205-41CE-A852-771FB46EE782}"/>
                </a:ext>
              </a:extLst>
            </p:cNvPr>
            <p:cNvSpPr txBox="1"/>
            <p:nvPr/>
          </p:nvSpPr>
          <p:spPr>
            <a:xfrm>
              <a:off x="4685731" y="3770832"/>
              <a:ext cx="729232" cy="241980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r>
                <a:rPr lang="de-DE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2x (3x Ta)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0DC5A1-A793-4DC2-BB0E-504A665C5A1D}"/>
              </a:ext>
            </a:extLst>
          </p:cNvPr>
          <p:cNvGrpSpPr/>
          <p:nvPr/>
        </p:nvGrpSpPr>
        <p:grpSpPr>
          <a:xfrm>
            <a:off x="6919438" y="3780358"/>
            <a:ext cx="2111056" cy="1080000"/>
            <a:chOff x="6919438" y="3766069"/>
            <a:chExt cx="2111056" cy="10800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9B8B296-9055-4858-A2EB-36A5DBF88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5627" t="22661" r="17203" b="25343"/>
            <a:stretch/>
          </p:blipFill>
          <p:spPr>
            <a:xfrm>
              <a:off x="6919438" y="3766069"/>
              <a:ext cx="2111056" cy="108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6FA856-2965-403D-A3CD-E63E808CFB73}"/>
                </a:ext>
              </a:extLst>
            </p:cNvPr>
            <p:cNvSpPr txBox="1"/>
            <p:nvPr/>
          </p:nvSpPr>
          <p:spPr>
            <a:xfrm>
              <a:off x="6919438" y="3773421"/>
              <a:ext cx="530635" cy="241980"/>
            </a:xfrm>
            <a:prstGeom prst="rect">
              <a:avLst/>
            </a:prstGeom>
            <a:noFill/>
          </p:spPr>
          <p:txBody>
            <a:bodyPr wrap="square" lIns="36000" tIns="36000" rIns="36000" bIns="36000">
              <a:spAutoFit/>
            </a:bodyPr>
            <a:lstStyle/>
            <a:p>
              <a:r>
                <a:rPr lang="de-DE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6x 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75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87B9F0EE-8E94-4B6B-94ED-47761EB32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871" y="1244808"/>
            <a:ext cx="5616000" cy="3420842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B5498625-FDDE-49BB-8142-FFBC22ECD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432" y="933449"/>
            <a:ext cx="6313726" cy="406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Neue Ion Source App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3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3D548AFE-D984-4A0C-B2D2-0FE7CD5CA5F7}"/>
              </a:ext>
            </a:extLst>
          </p:cNvPr>
          <p:cNvSpPr txBox="1"/>
          <p:nvPr/>
        </p:nvSpPr>
        <p:spPr>
          <a:xfrm>
            <a:off x="0" y="977532"/>
            <a:ext cx="35209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Kopfbereich:</a:t>
            </a:r>
            <a:br>
              <a:rPr lang="de-DE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Globale Einstellungen und Menü</a:t>
            </a:r>
            <a:endParaRPr lang="en-US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b="1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Instrumententafel</a:t>
            </a:r>
            <a:r>
              <a:rPr lang="en-US" sz="14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:</a:t>
            </a:r>
            <a:br>
              <a:rPr lang="en-US" sz="14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</a:br>
            <a:r>
              <a:rPr lang="en-US" sz="14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Bedienfeld</a:t>
            </a:r>
            <a:r>
              <a:rPr lang="en-US" sz="1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der </a:t>
            </a:r>
            <a:r>
              <a:rPr lang="en-US" sz="1400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Ionenquellen-Geräte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E36C0A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Information area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Current-Time plot area</a:t>
            </a:r>
            <a:endParaRPr lang="de-DE" sz="14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627B17C-EAEF-47C4-81B0-93BC870FEEF6}"/>
              </a:ext>
            </a:extLst>
          </p:cNvPr>
          <p:cNvSpPr txBox="1"/>
          <p:nvPr/>
        </p:nvSpPr>
        <p:spPr>
          <a:xfrm>
            <a:off x="10160" y="4636352"/>
            <a:ext cx="303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000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https://ope-wiki.gsi.de/Main/IonSourceApp</a:t>
            </a:r>
            <a:endParaRPr lang="de-DE" sz="1200" dirty="0">
              <a:solidFill>
                <a:srgbClr val="000099"/>
              </a:solidFill>
            </a:endParaRPr>
          </a:p>
        </p:txBody>
      </p:sp>
      <p:pic>
        <p:nvPicPr>
          <p:cNvPr id="220" name="Picture 219">
            <a:extLst>
              <a:ext uri="{FF2B5EF4-FFF2-40B4-BE49-F238E27FC236}">
                <a16:creationId xmlns:a16="http://schemas.microsoft.com/office/drawing/2014/main" id="{AFB013F0-A139-42AC-BB3F-D93DCF545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22" y="2697001"/>
            <a:ext cx="101758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6D203D1B-A801-46DF-8DDF-61E07FA0E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80" y="2833637"/>
            <a:ext cx="101758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A1418136-6B8B-4965-A92C-0D468F9D2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786" y="2945368"/>
            <a:ext cx="101758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53C61F94-BB1C-4568-8023-383E04257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057" y="3057099"/>
            <a:ext cx="101758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4" name="Picture 223">
            <a:extLst>
              <a:ext uri="{FF2B5EF4-FFF2-40B4-BE49-F238E27FC236}">
                <a16:creationId xmlns:a16="http://schemas.microsoft.com/office/drawing/2014/main" id="{3C768F3B-A2C3-4E48-A225-5359B73C2F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328" y="3172921"/>
            <a:ext cx="101758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2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Statistik von 2025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4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D1853-4FFC-49C5-837B-D4CC68475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6" y="984647"/>
            <a:ext cx="9010511" cy="3888000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80F768E4-62EA-43CB-A2D3-32F7FF9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140" y="1862049"/>
            <a:ext cx="3355140" cy="2939266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de-DE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spcBef>
                <a:spcPts val="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EZR:					5,4 St.</a:t>
            </a:r>
          </a:p>
          <a:p>
            <a:pPr marL="360363"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PIG:					8,3 St.</a:t>
            </a:r>
          </a:p>
          <a:p>
            <a:pPr marL="360363"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Ter. Nord:				29,9 St.</a:t>
            </a:r>
          </a:p>
          <a:p>
            <a:pPr marL="538163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Extraktion:				12,4 St.</a:t>
            </a:r>
          </a:p>
          <a:p>
            <a:pPr marL="538163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Türverriegelung:		9,2 St.</a:t>
            </a:r>
          </a:p>
          <a:p>
            <a:pPr marL="538163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Schirm 1:				6,1 St.</a:t>
            </a:r>
          </a:p>
          <a:p>
            <a:pPr marL="538163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Magnetfeld:			1,1 St.</a:t>
            </a:r>
          </a:p>
          <a:p>
            <a:pPr marL="538163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Hochspannung:			0,4 St.</a:t>
            </a:r>
          </a:p>
          <a:p>
            <a:pPr marL="538163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Sonst.:					&lt; 1 St.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Generelle Ausfälle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B435A7B-B4EA-4916-AE72-0B56B890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7" y="1065522"/>
            <a:ext cx="3029070" cy="1218795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Symptome: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kein Strahl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Hochspannung ist ROT (AUS)</a:t>
            </a:r>
          </a:p>
          <a:p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5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44B5D7-F2A7-445C-8FD8-7B6AA1F4337B}"/>
              </a:ext>
            </a:extLst>
          </p:cNvPr>
          <p:cNvSpPr txBox="1">
            <a:spLocks/>
          </p:cNvSpPr>
          <p:nvPr/>
        </p:nvSpPr>
        <p:spPr>
          <a:xfrm>
            <a:off x="69797" y="2392795"/>
            <a:ext cx="3029070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Behebung: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Hochspannung → AN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Auto-HV → Aktivieren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D4DDC3-B64A-40F7-B286-9BB2AD9BE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40" y="1065522"/>
            <a:ext cx="5880363" cy="3600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32BB6A7-A6CE-493C-871E-40099287B19C}"/>
              </a:ext>
            </a:extLst>
          </p:cNvPr>
          <p:cNvSpPr/>
          <p:nvPr/>
        </p:nvSpPr>
        <p:spPr>
          <a:xfrm>
            <a:off x="6757199" y="1300830"/>
            <a:ext cx="1096481" cy="288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37BC7A7-EC30-4375-BF7F-B8DDF295696A}"/>
              </a:ext>
            </a:extLst>
          </p:cNvPr>
          <p:cNvSpPr/>
          <p:nvPr/>
        </p:nvSpPr>
        <p:spPr>
          <a:xfrm>
            <a:off x="8258205" y="2788442"/>
            <a:ext cx="504000" cy="18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46D45-A18C-4912-85D7-3EADE3747D4D}"/>
              </a:ext>
            </a:extLst>
          </p:cNvPr>
          <p:cNvSpPr txBox="1"/>
          <p:nvPr/>
        </p:nvSpPr>
        <p:spPr>
          <a:xfrm>
            <a:off x="317634" y="4553674"/>
            <a:ext cx="2514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Ausfalldauer in 2025:   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0,4 St.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378D3-8FF7-452B-A5E4-C5F354EC8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39" y="1065522"/>
            <a:ext cx="5880363" cy="36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Generelle Ausfälle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6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C1F26F4-A1D9-4840-B698-33FCBFD7F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6" y="1065522"/>
            <a:ext cx="3067541" cy="1434239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Symptome: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kein Strahl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Extraktion ist ROT (AUS)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lässt sich nicht anschalten</a:t>
            </a:r>
          </a:p>
          <a:p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B2BA2CC-A380-485A-83F5-A9C7566A4DE9}"/>
              </a:ext>
            </a:extLst>
          </p:cNvPr>
          <p:cNvSpPr txBox="1">
            <a:spLocks/>
          </p:cNvSpPr>
          <p:nvPr/>
        </p:nvSpPr>
        <p:spPr>
          <a:xfrm>
            <a:off x="69797" y="2269138"/>
            <a:ext cx="3067540" cy="26161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Behebung: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Bogen-Timing → AUS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Extraktion → AN</a:t>
            </a:r>
          </a:p>
          <a:p>
            <a:pPr marL="625475" lvl="2" indent="-179388">
              <a:spcBef>
                <a:spcPts val="600"/>
              </a:spcBef>
            </a:pP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falls es nicht geht:</a:t>
            </a:r>
            <a:b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</a:t>
            </a: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→ ~25 kV → AN →</a:t>
            </a:r>
            <a:b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Schrittweise ↗ bis zum Sollwert</a:t>
            </a:r>
            <a:b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(HV-Kopplung muss aktiv sein)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Auto-Extraktion → Aktivieren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Bogen-Timing → AN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Falls es nicht hilft →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0A5183-21A2-4669-86BB-E9EDFDB3C5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" b="1"/>
          <a:stretch/>
        </p:blipFill>
        <p:spPr>
          <a:xfrm>
            <a:off x="3177963" y="1062447"/>
            <a:ext cx="5904000" cy="361811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37BC7A7-EC30-4375-BF7F-B8DDF295696A}"/>
              </a:ext>
            </a:extLst>
          </p:cNvPr>
          <p:cNvSpPr/>
          <p:nvPr/>
        </p:nvSpPr>
        <p:spPr>
          <a:xfrm>
            <a:off x="8077808" y="2664259"/>
            <a:ext cx="682534" cy="18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7905761-976A-4BF3-A098-D2BF39A2F1B6}"/>
              </a:ext>
            </a:extLst>
          </p:cNvPr>
          <p:cNvSpPr/>
          <p:nvPr/>
        </p:nvSpPr>
        <p:spPr>
          <a:xfrm>
            <a:off x="8077808" y="3074793"/>
            <a:ext cx="682534" cy="18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88DD0B-970A-4C7A-B396-3F475D3368A0}"/>
              </a:ext>
            </a:extLst>
          </p:cNvPr>
          <p:cNvGrpSpPr/>
          <p:nvPr/>
        </p:nvGrpSpPr>
        <p:grpSpPr>
          <a:xfrm>
            <a:off x="4440621" y="1016746"/>
            <a:ext cx="4129085" cy="3840094"/>
            <a:chOff x="4945118" y="1016746"/>
            <a:chExt cx="4129085" cy="384009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95C8893-AF1B-4CA2-BEF6-666BB88D7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02"/>
            <a:stretch/>
          </p:blipFill>
          <p:spPr>
            <a:xfrm rot="5400000">
              <a:off x="6245751" y="2028388"/>
              <a:ext cx="3840094" cy="181681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A274C7-7D16-49E4-8184-AEA6A0F905FF}"/>
                </a:ext>
              </a:extLst>
            </p:cNvPr>
            <p:cNvSpPr txBox="1"/>
            <p:nvPr/>
          </p:nvSpPr>
          <p:spPr>
            <a:xfrm>
              <a:off x="4945118" y="2339690"/>
              <a:ext cx="231227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MAX Pulsstrom:  </a:t>
              </a:r>
              <a:br>
                <a:rPr lang="de-DE" sz="18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800" b="1" dirty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250 mA   </a:t>
              </a:r>
              <a:r>
                <a:rPr lang="de-DE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→   </a:t>
              </a:r>
              <a:r>
                <a:rPr lang="de-DE" sz="1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700 mA</a:t>
              </a:r>
              <a:endParaRPr lang="de-DE" dirty="0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A196236-7D6C-4D0B-B3CE-226F0920DD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49" t="13044" r="9805" b="13778"/>
          <a:stretch/>
        </p:blipFill>
        <p:spPr>
          <a:xfrm>
            <a:off x="2289562" y="4519819"/>
            <a:ext cx="252000" cy="232121"/>
          </a:xfrm>
          <a:prstGeom prst="ellipse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4D503A2-BCCD-47E9-AA09-3CE1C5C32A87}"/>
              </a:ext>
            </a:extLst>
          </p:cNvPr>
          <p:cNvSpPr txBox="1"/>
          <p:nvPr/>
        </p:nvSpPr>
        <p:spPr>
          <a:xfrm>
            <a:off x="532574" y="4722674"/>
            <a:ext cx="2326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Ausfalldauer in 2025:   </a:t>
            </a:r>
            <a:r>
              <a:rPr lang="de-DE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12,4 St.</a:t>
            </a:r>
            <a:endParaRPr lang="de-DE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7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animBg="1"/>
      <p:bldP spid="10" grpId="1" animBg="1"/>
      <p:bldP spid="19" grpId="0" animBg="1"/>
      <p:bldP spid="19" grpId="1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Generelle Ausfälle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B435A7B-B4EA-4916-AE72-0B56B890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7" y="1065522"/>
            <a:ext cx="3029070" cy="1665071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Symptome: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Strahlintensität sinkt um Faktoren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Geräte sind GRÜN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Schirm 1 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zeigt </a:t>
            </a:r>
            <a:r>
              <a:rPr lang="de-DE" sz="13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hochen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DC-Strom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keine Spannung</a:t>
            </a:r>
          </a:p>
          <a:p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7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44B5D7-F2A7-445C-8FD8-7B6AA1F4337B}"/>
              </a:ext>
            </a:extLst>
          </p:cNvPr>
          <p:cNvSpPr txBox="1">
            <a:spLocks/>
          </p:cNvSpPr>
          <p:nvPr/>
        </p:nvSpPr>
        <p:spPr>
          <a:xfrm>
            <a:off x="69797" y="2592070"/>
            <a:ext cx="3029070" cy="23114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Behebung: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Schirm 1 → AUS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Sollwert → 0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Schirm 1 → AN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Schrittweise ↗ bis zum alten Sollwert</a:t>
            </a:r>
          </a:p>
          <a:p>
            <a:pPr marL="447675" lvl="1" indent="-196850">
              <a:spcBef>
                <a:spcPts val="600"/>
              </a:spcBef>
            </a:pPr>
            <a:endParaRPr lang="de-DE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B0098F-DA06-4EEA-B879-46936BC8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57" y="1065522"/>
            <a:ext cx="5874446" cy="36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E1CAE0-F3C9-449F-B7FF-6257FF07B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47" t="18943" r="24500" b="5543"/>
          <a:stretch/>
        </p:blipFill>
        <p:spPr>
          <a:xfrm>
            <a:off x="4572000" y="967944"/>
            <a:ext cx="3096000" cy="1981103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717705-EB2B-46A2-957F-77239C534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7" t="6587" r="33324" b="14168"/>
          <a:stretch/>
        </p:blipFill>
        <p:spPr>
          <a:xfrm>
            <a:off x="4572000" y="2980922"/>
            <a:ext cx="3096000" cy="1931868"/>
          </a:xfrm>
          <a:prstGeom prst="rect">
            <a:avLst/>
          </a:prstGeom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C6E011-517B-4BBB-B29D-8DE448C4E7C3}"/>
              </a:ext>
            </a:extLst>
          </p:cNvPr>
          <p:cNvSpPr txBox="1"/>
          <p:nvPr/>
        </p:nvSpPr>
        <p:spPr>
          <a:xfrm>
            <a:off x="317634" y="4553674"/>
            <a:ext cx="2514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Ausfalldauer in 2025:   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6,1 St.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1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Generelle Ausfälle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B435A7B-B4EA-4916-AE72-0B56B890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7" y="1065522"/>
            <a:ext cx="3029070" cy="1726627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Symptome: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niedrige Strahlintensität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 Geräte sind GRÜN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Magnetfeld 1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und/oder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zeigen die Spannung aber keinen Strom</a:t>
            </a:r>
          </a:p>
          <a:p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8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44B5D7-F2A7-445C-8FD8-7B6AA1F4337B}"/>
              </a:ext>
            </a:extLst>
          </p:cNvPr>
          <p:cNvSpPr txBox="1">
            <a:spLocks/>
          </p:cNvSpPr>
          <p:nvPr/>
        </p:nvSpPr>
        <p:spPr>
          <a:xfrm>
            <a:off x="69797" y="2611935"/>
            <a:ext cx="3029070" cy="109260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Behebung: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Vorlauf B-Feld 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prüfen</a:t>
            </a:r>
            <a:b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 muss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de-DE" sz="13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sein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Falls es nicht hilft → </a:t>
            </a:r>
            <a:r>
              <a:rPr lang="de-DE" sz="13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38D41C-1431-4427-9305-D2AFAF502FAC}"/>
              </a:ext>
            </a:extLst>
          </p:cNvPr>
          <p:cNvGrpSpPr/>
          <p:nvPr/>
        </p:nvGrpSpPr>
        <p:grpSpPr>
          <a:xfrm>
            <a:off x="3199756" y="1065522"/>
            <a:ext cx="5874447" cy="3600000"/>
            <a:chOff x="3199756" y="1065522"/>
            <a:chExt cx="5874447" cy="3600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9F73FC-6550-4C9C-8D5D-84986A4A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9756" y="1065522"/>
              <a:ext cx="5874447" cy="360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CF680F-59DC-4809-80DC-9E8BFD8B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3598" y="1303351"/>
              <a:ext cx="1161573" cy="1310400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47CEA-34CD-49B2-8DC2-60CF1D466A6D}"/>
              </a:ext>
            </a:extLst>
          </p:cNvPr>
          <p:cNvSpPr/>
          <p:nvPr/>
        </p:nvSpPr>
        <p:spPr>
          <a:xfrm>
            <a:off x="4399511" y="1328738"/>
            <a:ext cx="1120228" cy="588168"/>
          </a:xfrm>
          <a:prstGeom prst="roundRect">
            <a:avLst>
              <a:gd name="adj" fmla="val 11237"/>
            </a:avLst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422BDDF-5FDE-4584-889B-63E418BF984D}"/>
              </a:ext>
            </a:extLst>
          </p:cNvPr>
          <p:cNvSpPr/>
          <p:nvPr/>
        </p:nvSpPr>
        <p:spPr>
          <a:xfrm>
            <a:off x="4399511" y="1988344"/>
            <a:ext cx="1120228" cy="588168"/>
          </a:xfrm>
          <a:prstGeom prst="roundRect">
            <a:avLst>
              <a:gd name="adj" fmla="val 11237"/>
            </a:avLst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F153AA-970B-4D2B-B0D3-95ECCF380E7F}"/>
              </a:ext>
            </a:extLst>
          </p:cNvPr>
          <p:cNvSpPr/>
          <p:nvPr/>
        </p:nvSpPr>
        <p:spPr>
          <a:xfrm>
            <a:off x="8151019" y="1847716"/>
            <a:ext cx="642937" cy="144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0FBD5D-BE61-406A-9245-C51FE306C2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49" t="13044" r="9805" b="13778"/>
          <a:stretch/>
        </p:blipFill>
        <p:spPr>
          <a:xfrm>
            <a:off x="2275655" y="3425791"/>
            <a:ext cx="252000" cy="232121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97CF8D-4777-4BF8-B503-F9FE1A196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349" y="1070285"/>
            <a:ext cx="4501225" cy="2880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5E6AFB37-0BEA-40F5-AA71-1373BA8C5B16}"/>
              </a:ext>
            </a:extLst>
          </p:cNvPr>
          <p:cNvGrpSpPr/>
          <p:nvPr/>
        </p:nvGrpSpPr>
        <p:grpSpPr>
          <a:xfrm>
            <a:off x="6396123" y="1220389"/>
            <a:ext cx="1380446" cy="3178251"/>
            <a:chOff x="6396123" y="1220389"/>
            <a:chExt cx="1380446" cy="317825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3600E6-CA9E-4164-8049-A0CA2306B756}"/>
                </a:ext>
              </a:extLst>
            </p:cNvPr>
            <p:cNvSpPr/>
            <p:nvPr/>
          </p:nvSpPr>
          <p:spPr>
            <a:xfrm>
              <a:off x="6984680" y="1220389"/>
              <a:ext cx="216000" cy="272037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422D93-92CA-456E-BB9C-F6F4C40BBE3B}"/>
                </a:ext>
              </a:extLst>
            </p:cNvPr>
            <p:cNvSpPr txBox="1"/>
            <p:nvPr/>
          </p:nvSpPr>
          <p:spPr>
            <a:xfrm>
              <a:off x="6396123" y="4090863"/>
              <a:ext cx="138044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Quellenpulse</a:t>
              </a:r>
              <a:endParaRPr lang="de-DE" sz="1400" dirty="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982BB00-D1A8-4421-8A0A-4F3E50140485}"/>
                </a:ext>
              </a:extLst>
            </p:cNvPr>
            <p:cNvCxnSpPr/>
            <p:nvPr/>
          </p:nvCxnSpPr>
          <p:spPr>
            <a:xfrm flipV="1">
              <a:off x="7091108" y="3838575"/>
              <a:ext cx="0" cy="32219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58A2623-FE40-4D33-88FF-BB9FB09A142A}"/>
              </a:ext>
            </a:extLst>
          </p:cNvPr>
          <p:cNvSpPr txBox="1"/>
          <p:nvPr/>
        </p:nvSpPr>
        <p:spPr>
          <a:xfrm>
            <a:off x="317634" y="4553674"/>
            <a:ext cx="2514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Ausfalldauer in 2025:   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1,1 St.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23958 3.7037E-6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51AF8C0-41E1-45BD-B36A-564178DF6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56" y="1065522"/>
            <a:ext cx="5874447" cy="3600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F6FA9-21CB-4432-818F-4C30B3FEC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Generelle Ausfälle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B435A7B-B4EA-4916-AE72-0B56B890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7" y="1065522"/>
            <a:ext cx="3029070" cy="1431161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Symptome: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kein Strahl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Geräte sind GELB (Offline)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Powerrack ist ROT (AUS)</a:t>
            </a:r>
            <a:b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 lässt sich nicht anschalten</a:t>
            </a:r>
            <a:endParaRPr lang="de-DE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CA0B45-4B42-4B9A-BC4B-7774317A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05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z="900" smtClean="0"/>
              <a:t>9</a:t>
            </a:fld>
            <a:endParaRPr lang="de-DE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409F4-D896-4AE0-995F-82F06A71F0FC}"/>
              </a:ext>
            </a:extLst>
          </p:cNvPr>
          <p:cNvSpPr txBox="1"/>
          <p:nvPr/>
        </p:nvSpPr>
        <p:spPr>
          <a:xfrm>
            <a:off x="2760064" y="4928293"/>
            <a:ext cx="36288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Operator School 2025  -  Aleksey Adonin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344B5D7-F2A7-445C-8FD8-7B6AA1F4337B}"/>
              </a:ext>
            </a:extLst>
          </p:cNvPr>
          <p:cNvSpPr txBox="1">
            <a:spLocks/>
          </p:cNvSpPr>
          <p:nvPr/>
        </p:nvSpPr>
        <p:spPr>
          <a:xfrm>
            <a:off x="69797" y="2771169"/>
            <a:ext cx="3029070" cy="6309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Behebung:</a:t>
            </a:r>
          </a:p>
          <a:p>
            <a:pPr marL="447675" lvl="1" indent="-196850">
              <a:spcBef>
                <a:spcPts val="600"/>
              </a:spcBef>
            </a:pPr>
            <a:r>
              <a:rPr lang="de-DE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de-DE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RB</a:t>
            </a:r>
            <a:endParaRPr lang="de-DE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46D45-A18C-4912-85D7-3EADE3747D4D}"/>
              </a:ext>
            </a:extLst>
          </p:cNvPr>
          <p:cNvSpPr txBox="1"/>
          <p:nvPr/>
        </p:nvSpPr>
        <p:spPr>
          <a:xfrm>
            <a:off x="317634" y="4553674"/>
            <a:ext cx="2514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Ausfalldauer in 2025:   </a:t>
            </a:r>
            <a:r>
              <a:rPr lang="de-DE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9,2 St.</a:t>
            </a:r>
            <a:endParaRPr lang="de-DE" sz="1400" b="1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0BAB46-3F84-417A-8089-2A7A4E31F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749" t="13044" r="9805" b="13778"/>
          <a:stretch/>
        </p:blipFill>
        <p:spPr>
          <a:xfrm>
            <a:off x="1109008" y="3133205"/>
            <a:ext cx="252000" cy="232121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5B642D-E034-403E-92ED-3B9B66547F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40" t="8260" r="22351" b="7352"/>
          <a:stretch/>
        </p:blipFill>
        <p:spPr>
          <a:xfrm rot="5400000">
            <a:off x="5702716" y="1528839"/>
            <a:ext cx="3857225" cy="280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B274-D305-4A9C-811C-EFC2E58A2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44" t="2613" r="24195" b="5137"/>
          <a:stretch/>
        </p:blipFill>
        <p:spPr>
          <a:xfrm>
            <a:off x="1361008" y="1004226"/>
            <a:ext cx="4773458" cy="34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685</Words>
  <Application>Microsoft Office PowerPoint</Application>
  <PresentationFormat>On-screen Show (16:9)</PresentationFormat>
  <Paragraphs>146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Monotype Corsiva</vt:lpstr>
      <vt:lpstr>Times New Roman</vt:lpstr>
      <vt:lpstr>Wingdings</vt:lpstr>
      <vt:lpstr>fair-gsi-folienmaster_2017_onering</vt:lpstr>
      <vt:lpstr>Häufigste Ausfälle beim Betrieb von Hochstrom-Ionenquellen und deren mögliche Behebung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PRIDE:  PRe-Injector DEdicated for uranium operation for FAIR</dc:title>
  <dc:creator>Adonin, Aleksey Dr.</dc:creator>
  <cp:lastModifiedBy>Adonin, Aleksey Dr.</cp:lastModifiedBy>
  <cp:revision>130</cp:revision>
  <dcterms:created xsi:type="dcterms:W3CDTF">2025-05-28T07:38:28Z</dcterms:created>
  <dcterms:modified xsi:type="dcterms:W3CDTF">2025-10-28T21:35:03Z</dcterms:modified>
</cp:coreProperties>
</file>