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90" r:id="rId2"/>
  </p:sldMasterIdLst>
  <p:notesMasterIdLst>
    <p:notesMasterId r:id="rId16"/>
  </p:notesMasterIdLst>
  <p:handoutMasterIdLst>
    <p:handoutMasterId r:id="rId17"/>
  </p:handoutMasterIdLst>
  <p:sldIdLst>
    <p:sldId id="398" r:id="rId3"/>
    <p:sldId id="378" r:id="rId4"/>
    <p:sldId id="372" r:id="rId5"/>
    <p:sldId id="392" r:id="rId6"/>
    <p:sldId id="383" r:id="rId7"/>
    <p:sldId id="394" r:id="rId8"/>
    <p:sldId id="395" r:id="rId9"/>
    <p:sldId id="396" r:id="rId10"/>
    <p:sldId id="397" r:id="rId11"/>
    <p:sldId id="371" r:id="rId12"/>
    <p:sldId id="384" r:id="rId13"/>
    <p:sldId id="385" r:id="rId14"/>
    <p:sldId id="387" r:id="rId15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C3"/>
    <a:srgbClr val="F9BE5D"/>
    <a:srgbClr val="FBE5D6"/>
    <a:srgbClr val="0070C0"/>
    <a:srgbClr val="FFFFFF"/>
    <a:srgbClr val="427396"/>
    <a:srgbClr val="DEEBF7"/>
    <a:srgbClr val="BDD7EE"/>
    <a:srgbClr val="FCC15E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6897" autoAdjust="0"/>
  </p:normalViewPr>
  <p:slideViewPr>
    <p:cSldViewPr snapToGrid="0">
      <p:cViewPr varScale="1">
        <p:scale>
          <a:sx n="86" d="100"/>
          <a:sy n="86" d="100"/>
        </p:scale>
        <p:origin x="5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94"/>
    </p:cViewPr>
  </p:sorter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3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D32EA-43EB-4218-97FE-AF5069AAD8F7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BAFF6-E6A7-4615-9B49-78CD558C3A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106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55D0F-1C13-4211-B697-BA62A194EB3F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F42D7-F416-4762-AE0E-B8B046E4DA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17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1BB3F-1D0A-E557-02AF-B49EC5949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081D8C4-7802-DE6F-CA31-CB9726CB1D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7177762-A0D3-FF47-A7EA-755795543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268A7F-F80F-4E4A-7716-9E906FBE55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F42D7-F416-4762-AE0E-B8B046E4DA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40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F42D7-F416-4762-AE0E-B8B046E4DA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4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42D7-F416-4762-AE0E-B8B046E4DAF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34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42D7-F416-4762-AE0E-B8B046E4DAF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21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42D7-F416-4762-AE0E-B8B046E4DAF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906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F42D7-F416-4762-AE0E-B8B046E4DAF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92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A R&amp;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285" y="-1"/>
            <a:ext cx="9797143" cy="7489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1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A R&amp;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285" y="-1"/>
            <a:ext cx="9797143" cy="7489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1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53240" y="6659479"/>
            <a:ext cx="10485521" cy="1985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Stefan Schippers for the APPA Collaborations, KHuK Annual Meeting, Bad Honnef, 06 December 2024</a:t>
            </a:r>
            <a:endParaRPr lang="de-DE" dirty="0"/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0078" y="6659479"/>
            <a:ext cx="731921" cy="198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FA5A-E65A-44E2-A421-F5BEA1F33A6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67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27383"/>
            <a:ext cx="9456373" cy="936104"/>
          </a:xfrm>
        </p:spPr>
        <p:txBody>
          <a:bodyPr/>
          <a:lstStyle/>
          <a:p>
            <a:r>
              <a:rPr lang="en-US" dirty="0"/>
              <a:t>Click to edit</a:t>
            </a:r>
            <a:endParaRPr lang="de-D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45" y="6492876"/>
            <a:ext cx="2844800" cy="365125"/>
          </a:xfrm>
        </p:spPr>
        <p:txBody>
          <a:bodyPr/>
          <a:lstStyle>
            <a:lvl1pPr defTabSz="914377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ea typeface="+mn-ea"/>
              </a:defRPr>
            </a:lvl1pPr>
          </a:lstStyle>
          <a:p>
            <a:pPr algn="l">
              <a:defRPr/>
            </a:pPr>
            <a:fld id="{334DC73F-F4EF-4D96-B37D-BA66626C7D7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11089218" y="6607177"/>
            <a:ext cx="971549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33DD849-5874-40B0-9F89-88713C256254}" type="slidenum">
              <a:rPr lang="de-DE" sz="1200" smtClean="0"/>
              <a:pPr>
                <a:defRPr/>
              </a:pPr>
              <a:t>‹Nr.›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86048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81152-CDBC-2CF0-4AAB-24F6EF82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A39E29-D23B-4501-2C32-D345F9D7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484B30-0732-420E-93D4-8454FEA8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 Schippers for the APPA Collaborations, KHuK Annual Meeting, Bad Honnef, 06 December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FB017D-0C1F-34D0-7E7F-CB968A6A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EC91-7953-4D9B-BF46-8F2C1647F8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CDA01-DDC9-2253-72DE-96209CE4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C98BC-77ED-57FD-F633-2BC8142A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980000"/>
            <a:ext cx="11519987" cy="45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CB9AE0-FB31-AD7B-F074-94F25823D6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BDDB1D6-39C5-381A-1C8E-0B3A2109CC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Stefan Schippers for the APPA Collaborations, KHuK Annual Meeting, Bad Honnef, 06 December 2024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1513966-0604-55AE-E780-E1382633BF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2F4C09-65E4-4AD7-8D55-83CBD210ED8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24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Stefan Schippers for the APPA Collaborations, KHuK Annual Meeting, Bad Honnef, 06 December 2024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513" y="174172"/>
            <a:ext cx="8095055" cy="935045"/>
          </a:xfrm>
        </p:spPr>
        <p:txBody>
          <a:bodyPr anchor="b"/>
          <a:lstStyle>
            <a:lvl1pPr marL="0" indent="0" algn="l">
              <a:buNone/>
              <a:defRPr sz="2667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2228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Stefan Schippers for the APPA Collaborations, KHuK Annual Meeting, Bad Honnef, 06 December 2024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513" y="174172"/>
            <a:ext cx="8095055" cy="935045"/>
          </a:xfrm>
        </p:spPr>
        <p:txBody>
          <a:bodyPr anchor="b"/>
          <a:lstStyle>
            <a:lvl1pPr marL="0" indent="0" algn="l">
              <a:buNone/>
              <a:defRPr sz="2667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07508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000" y="36000"/>
            <a:ext cx="864000" cy="72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6000"/>
            <a:ext cx="1096338" cy="720000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 flipV="1">
            <a:off x="0" y="792000"/>
            <a:ext cx="12192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32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000" y="36000"/>
            <a:ext cx="864000" cy="72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6000"/>
            <a:ext cx="1096338" cy="720000"/>
          </a:xfrm>
          <a:prstGeom prst="rect">
            <a:avLst/>
          </a:prstGeom>
        </p:spPr>
      </p:pic>
      <p:cxnSp>
        <p:nvCxnSpPr>
          <p:cNvPr id="7" name="Gerader Verbinder 6"/>
          <p:cNvCxnSpPr/>
          <p:nvPr userDrawn="1"/>
        </p:nvCxnSpPr>
        <p:spPr>
          <a:xfrm flipV="1">
            <a:off x="0" y="792000"/>
            <a:ext cx="12192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853240" y="6659479"/>
            <a:ext cx="10485521" cy="1985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Stefan Schippers for the APPA Collaborations, KHuK Annual Meeting, Bad Honnef, 06 December 2024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11460078" y="6659479"/>
            <a:ext cx="731921" cy="198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FA5A-E65A-44E2-A421-F5BEA1F33A6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00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t.desy.de/fuer_zuwendungsempfaenger/index_ger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5FC76-9459-E36D-DB81-ACAD617AF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0911D-AAC4-ED07-A73F-FC3E846FE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3600" dirty="0" err="1">
                <a:solidFill>
                  <a:srgbClr val="5B9BD5"/>
                </a:solidFill>
              </a:rPr>
              <a:t>ErUM</a:t>
            </a:r>
            <a:r>
              <a:rPr lang="en-US" sz="3600" dirty="0">
                <a:solidFill>
                  <a:srgbClr val="5B9BD5"/>
                </a:solidFill>
              </a:rPr>
              <a:t>-FSP T05 </a:t>
            </a:r>
            <a:r>
              <a:rPr lang="en-US" sz="3600" dirty="0">
                <a:solidFill>
                  <a:srgbClr val="0070C0"/>
                </a:solidFill>
              </a:rPr>
              <a:t>“Aufbau von APPA </a:t>
            </a:r>
            <a:r>
              <a:rPr lang="en-US" sz="3600" dirty="0" err="1">
                <a:solidFill>
                  <a:srgbClr val="0070C0"/>
                </a:solidFill>
              </a:rPr>
              <a:t>bei</a:t>
            </a:r>
            <a:r>
              <a:rPr lang="en-US" sz="3600" dirty="0">
                <a:solidFill>
                  <a:srgbClr val="0070C0"/>
                </a:solidFill>
              </a:rPr>
              <a:t> FAIR”</a:t>
            </a:r>
            <a:endParaRPr lang="de-DE" sz="3600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183CEC6-2B69-01CA-1A1A-EBB2C4C4B5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922080"/>
            <a:ext cx="1080000" cy="82915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108DFF6-3F18-A327-51F8-2B7374897616}"/>
              </a:ext>
            </a:extLst>
          </p:cNvPr>
          <p:cNvSpPr txBox="1"/>
          <p:nvPr/>
        </p:nvSpPr>
        <p:spPr>
          <a:xfrm>
            <a:off x="632718" y="6246193"/>
            <a:ext cx="382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all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universities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7F3135A-33FF-63BE-1736-AC3CCF918745}"/>
              </a:ext>
            </a:extLst>
          </p:cNvPr>
          <p:cNvGrpSpPr/>
          <p:nvPr/>
        </p:nvGrpSpPr>
        <p:grpSpPr>
          <a:xfrm>
            <a:off x="610197" y="1031178"/>
            <a:ext cx="3958963" cy="5203962"/>
            <a:chOff x="185081" y="1534257"/>
            <a:chExt cx="3958963" cy="5203962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346394BC-A912-CB4A-AF1A-3E1E92E09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655" y="1534257"/>
              <a:ext cx="3833289" cy="5203962"/>
            </a:xfrm>
            <a:prstGeom prst="rect">
              <a:avLst/>
            </a:prstGeom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5B053862-EAD2-47F1-ADDD-75C21D2BD89E}"/>
                </a:ext>
              </a:extLst>
            </p:cNvPr>
            <p:cNvSpPr txBox="1"/>
            <p:nvPr/>
          </p:nvSpPr>
          <p:spPr>
            <a:xfrm>
              <a:off x="2424424" y="2259789"/>
              <a:ext cx="924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Rostock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12827CE1-36A1-CE6C-5344-9A2173C6E379}"/>
                </a:ext>
              </a:extLst>
            </p:cNvPr>
            <p:cNvSpPr txBox="1"/>
            <p:nvPr/>
          </p:nvSpPr>
          <p:spPr>
            <a:xfrm>
              <a:off x="2886826" y="1905504"/>
              <a:ext cx="11163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Greifswald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7612F10C-6359-8BC0-E0D5-F1458CFED223}"/>
                </a:ext>
              </a:extLst>
            </p:cNvPr>
            <p:cNvSpPr txBox="1"/>
            <p:nvPr/>
          </p:nvSpPr>
          <p:spPr>
            <a:xfrm>
              <a:off x="3004839" y="3004998"/>
              <a:ext cx="880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 Berlin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1168BF3A-B17C-D12E-3BB0-5F1200D32A9C}"/>
                </a:ext>
              </a:extLst>
            </p:cNvPr>
            <p:cNvSpPr txBox="1"/>
            <p:nvPr/>
          </p:nvSpPr>
          <p:spPr>
            <a:xfrm>
              <a:off x="3055628" y="3933055"/>
              <a:ext cx="103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 Dresden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5ED450E0-3BF8-3E8D-7C71-629D99135E45}"/>
                </a:ext>
              </a:extLst>
            </p:cNvPr>
            <p:cNvSpPr txBox="1"/>
            <p:nvPr/>
          </p:nvSpPr>
          <p:spPr>
            <a:xfrm>
              <a:off x="3555421" y="4308698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HZDR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B6FA632A-5F47-D169-0E7C-A21500EC4F89}"/>
                </a:ext>
              </a:extLst>
            </p:cNvPr>
            <p:cNvSpPr txBox="1"/>
            <p:nvPr/>
          </p:nvSpPr>
          <p:spPr>
            <a:xfrm>
              <a:off x="2649613" y="4262242"/>
              <a:ext cx="7104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 Jena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Jena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0611A290-F86B-D532-CBE3-F29889AA83F6}"/>
                </a:ext>
              </a:extLst>
            </p:cNvPr>
            <p:cNvSpPr txBox="1"/>
            <p:nvPr/>
          </p:nvSpPr>
          <p:spPr>
            <a:xfrm>
              <a:off x="2214097" y="3363655"/>
              <a:ext cx="1442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Braunschweig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A0BF36BB-6C74-A41C-B41E-E30570BC9F2E}"/>
                </a:ext>
              </a:extLst>
            </p:cNvPr>
            <p:cNvSpPr txBox="1"/>
            <p:nvPr/>
          </p:nvSpPr>
          <p:spPr>
            <a:xfrm>
              <a:off x="1882682" y="3716869"/>
              <a:ext cx="107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Göttingen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6248C35E-B232-6EF8-1EC7-58CE7B02B87E}"/>
                </a:ext>
              </a:extLst>
            </p:cNvPr>
            <p:cNvSpPr txBox="1"/>
            <p:nvPr/>
          </p:nvSpPr>
          <p:spPr>
            <a:xfrm>
              <a:off x="1775798" y="4085100"/>
              <a:ext cx="7892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Kassel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322EE80D-346E-6288-4309-1439330C9C8E}"/>
                </a:ext>
              </a:extLst>
            </p:cNvPr>
            <p:cNvSpPr txBox="1"/>
            <p:nvPr/>
          </p:nvSpPr>
          <p:spPr>
            <a:xfrm>
              <a:off x="1471355" y="4401577"/>
              <a:ext cx="1367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Gießen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/ THM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52ADA366-23C9-5BBC-4085-D8F2552122F4}"/>
                </a:ext>
              </a:extLst>
            </p:cNvPr>
            <p:cNvSpPr txBox="1"/>
            <p:nvPr/>
          </p:nvSpPr>
          <p:spPr>
            <a:xfrm>
              <a:off x="832326" y="3346170"/>
              <a:ext cx="9630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Münster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3C9EB8C0-FE04-8FAD-03C1-6506587D7464}"/>
                </a:ext>
              </a:extLst>
            </p:cNvPr>
            <p:cNvSpPr txBox="1"/>
            <p:nvPr/>
          </p:nvSpPr>
          <p:spPr>
            <a:xfrm>
              <a:off x="335524" y="3759647"/>
              <a:ext cx="1459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Duisburg-Essen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12F8C7B2-6D3C-0612-1FB5-58839ECD1AA7}"/>
                </a:ext>
              </a:extLst>
            </p:cNvPr>
            <p:cNvSpPr txBox="1"/>
            <p:nvPr/>
          </p:nvSpPr>
          <p:spPr>
            <a:xfrm>
              <a:off x="470431" y="4191479"/>
              <a:ext cx="1124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Düsseldorf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5C034F27-9EB6-6E83-5F2E-94E588736498}"/>
                </a:ext>
              </a:extLst>
            </p:cNvPr>
            <p:cNvSpPr txBox="1"/>
            <p:nvPr/>
          </p:nvSpPr>
          <p:spPr>
            <a:xfrm>
              <a:off x="2115398" y="5261215"/>
              <a:ext cx="1732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Erlangen-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Nürnberg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752372E8-6359-48BE-5B88-69F150678B82}"/>
                </a:ext>
              </a:extLst>
            </p:cNvPr>
            <p:cNvSpPr txBox="1"/>
            <p:nvPr/>
          </p:nvSpPr>
          <p:spPr>
            <a:xfrm>
              <a:off x="2170425" y="5752324"/>
              <a:ext cx="11673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München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871C6064-5AF6-7D6F-57F4-4F3BEBD2F40B}"/>
                </a:ext>
              </a:extLst>
            </p:cNvPr>
            <p:cNvSpPr txBox="1"/>
            <p:nvPr/>
          </p:nvSpPr>
          <p:spPr>
            <a:xfrm>
              <a:off x="2234253" y="6213732"/>
              <a:ext cx="10374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München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C7572FC9-95D4-1755-D84F-2D637FFDF683}"/>
                </a:ext>
              </a:extLst>
            </p:cNvPr>
            <p:cNvSpPr txBox="1"/>
            <p:nvPr/>
          </p:nvSpPr>
          <p:spPr>
            <a:xfrm>
              <a:off x="1180162" y="5820190"/>
              <a:ext cx="9882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Stuttgart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C975AC07-6B1C-F446-2C14-B9048F7C3C70}"/>
                </a:ext>
              </a:extLst>
            </p:cNvPr>
            <p:cNvSpPr txBox="1"/>
            <p:nvPr/>
          </p:nvSpPr>
          <p:spPr>
            <a:xfrm>
              <a:off x="390671" y="5365611"/>
              <a:ext cx="991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 Kaisers-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lautern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C1491ABF-E5DA-1F0C-4A27-E520F3A5A547}"/>
                </a:ext>
              </a:extLst>
            </p:cNvPr>
            <p:cNvSpPr txBox="1"/>
            <p:nvPr/>
          </p:nvSpPr>
          <p:spPr>
            <a:xfrm>
              <a:off x="1471355" y="4679475"/>
              <a:ext cx="1016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Frankfurt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26F2DFC-502E-F59B-E5D7-38A005B0CA04}"/>
                </a:ext>
              </a:extLst>
            </p:cNvPr>
            <p:cNvSpPr txBox="1"/>
            <p:nvPr/>
          </p:nvSpPr>
          <p:spPr>
            <a:xfrm>
              <a:off x="1471355" y="4997559"/>
              <a:ext cx="1200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 Darmstadt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1470A2E2-9D24-2DE3-EC67-85F9D968C7CC}"/>
                </a:ext>
              </a:extLst>
            </p:cNvPr>
            <p:cNvSpPr txBox="1"/>
            <p:nvPr/>
          </p:nvSpPr>
          <p:spPr>
            <a:xfrm>
              <a:off x="1471355" y="4845477"/>
              <a:ext cx="892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FAIR / GSI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FBB39C63-53FE-4E26-4DA9-196B7E69EF23}"/>
                </a:ext>
              </a:extLst>
            </p:cNvPr>
            <p:cNvSpPr txBox="1"/>
            <p:nvPr/>
          </p:nvSpPr>
          <p:spPr>
            <a:xfrm>
              <a:off x="1471355" y="5199349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MPIK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20148537-302E-337A-D32F-D2E1353BDC86}"/>
                </a:ext>
              </a:extLst>
            </p:cNvPr>
            <p:cNvSpPr txBox="1"/>
            <p:nvPr/>
          </p:nvSpPr>
          <p:spPr>
            <a:xfrm>
              <a:off x="1471355" y="5384808"/>
              <a:ext cx="1139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Heidelberg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95F596CC-5A8F-CC21-3781-27BFD6A766C1}"/>
                </a:ext>
              </a:extLst>
            </p:cNvPr>
            <p:cNvSpPr txBox="1"/>
            <p:nvPr/>
          </p:nvSpPr>
          <p:spPr>
            <a:xfrm>
              <a:off x="185081" y="4621716"/>
              <a:ext cx="1268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Rhein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-Main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94000B75-7800-1E65-16E4-24D6B477A765}"/>
                </a:ext>
              </a:extLst>
            </p:cNvPr>
            <p:cNvSpPr txBox="1"/>
            <p:nvPr/>
          </p:nvSpPr>
          <p:spPr>
            <a:xfrm>
              <a:off x="493758" y="4839775"/>
              <a:ext cx="8290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Mainz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 Mainz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CB722B7-271A-4A11-DCEF-465812E765C2}"/>
              </a:ext>
            </a:extLst>
          </p:cNvPr>
          <p:cNvGrpSpPr/>
          <p:nvPr/>
        </p:nvGrpSpPr>
        <p:grpSpPr>
          <a:xfrm>
            <a:off x="1784621" y="3565288"/>
            <a:ext cx="1353322" cy="1385517"/>
            <a:chOff x="1345217" y="4061228"/>
            <a:chExt cx="1353322" cy="1385517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35752559-4A0E-59A5-CA87-4DE67994891A}"/>
                </a:ext>
              </a:extLst>
            </p:cNvPr>
            <p:cNvSpPr/>
            <p:nvPr/>
          </p:nvSpPr>
          <p:spPr>
            <a:xfrm>
              <a:off x="1695274" y="4061228"/>
              <a:ext cx="135732" cy="135732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9B00769-5E65-FBA9-B093-ED31E00A7256}"/>
                </a:ext>
              </a:extLst>
            </p:cNvPr>
            <p:cNvSpPr/>
            <p:nvPr/>
          </p:nvSpPr>
          <p:spPr>
            <a:xfrm>
              <a:off x="2562807" y="4332476"/>
              <a:ext cx="135732" cy="135732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F785D3D-D53C-85C9-53EC-BB2680F467A4}"/>
                </a:ext>
              </a:extLst>
            </p:cNvPr>
            <p:cNvSpPr/>
            <p:nvPr/>
          </p:nvSpPr>
          <p:spPr>
            <a:xfrm>
              <a:off x="1345217" y="5004196"/>
              <a:ext cx="135732" cy="135732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DDD53098-917B-7631-6CFF-A1D8206D369C}"/>
                </a:ext>
              </a:extLst>
            </p:cNvPr>
            <p:cNvSpPr/>
            <p:nvPr/>
          </p:nvSpPr>
          <p:spPr>
            <a:xfrm>
              <a:off x="1350637" y="4850788"/>
              <a:ext cx="135732" cy="135732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5810BF77-21CB-5701-B347-2C2C085038C9}"/>
                </a:ext>
              </a:extLst>
            </p:cNvPr>
            <p:cNvSpPr/>
            <p:nvPr/>
          </p:nvSpPr>
          <p:spPr>
            <a:xfrm>
              <a:off x="1357665" y="5311013"/>
              <a:ext cx="135732" cy="135732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Ellipse 62">
            <a:extLst>
              <a:ext uri="{FF2B5EF4-FFF2-40B4-BE49-F238E27FC236}">
                <a16:creationId xmlns:a16="http://schemas.microsoft.com/office/drawing/2014/main" id="{463960A1-F114-B811-B9C8-B2A14850957A}"/>
              </a:ext>
            </a:extLst>
          </p:cNvPr>
          <p:cNvSpPr/>
          <p:nvPr/>
        </p:nvSpPr>
        <p:spPr>
          <a:xfrm>
            <a:off x="1002235" y="3623431"/>
            <a:ext cx="135732" cy="135732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D076B76-1296-00FA-7048-0A38C9B0386E}"/>
              </a:ext>
            </a:extLst>
          </p:cNvPr>
          <p:cNvSpPr/>
          <p:nvPr/>
        </p:nvSpPr>
        <p:spPr>
          <a:xfrm>
            <a:off x="3002210" y="5646466"/>
            <a:ext cx="135732" cy="135732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C905E5D1-7469-D2A3-808E-71A8295E19B8}"/>
              </a:ext>
            </a:extLst>
          </p:cNvPr>
          <p:cNvSpPr/>
          <p:nvPr/>
        </p:nvSpPr>
        <p:spPr>
          <a:xfrm>
            <a:off x="1749649" y="4068139"/>
            <a:ext cx="135732" cy="135732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0B27718F-560C-FC8D-DE8E-0B7A1B540FAA}"/>
              </a:ext>
            </a:extLst>
          </p:cNvPr>
          <p:cNvSpPr/>
          <p:nvPr/>
        </p:nvSpPr>
        <p:spPr>
          <a:xfrm>
            <a:off x="1828605" y="4076944"/>
            <a:ext cx="135732" cy="135732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C77CC4BF-8928-1A7F-AA4D-219C0E437342}"/>
              </a:ext>
            </a:extLst>
          </p:cNvPr>
          <p:cNvSpPr/>
          <p:nvPr/>
        </p:nvSpPr>
        <p:spPr>
          <a:xfrm>
            <a:off x="3904941" y="3745913"/>
            <a:ext cx="135732" cy="135732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E1B0A3A9-F8FA-97FB-D534-BB690BDD57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1843920"/>
            <a:ext cx="1080000" cy="23328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51859840-5377-5DA7-629D-15644317B1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2931747"/>
            <a:ext cx="1080000" cy="43200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0E42AF8F-7FCE-9FC8-6493-839349E49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3932518"/>
            <a:ext cx="1080000" cy="359550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137E6748-6092-71A0-DA02-929047E10B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3456432"/>
            <a:ext cx="1080000" cy="38340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2A1BD94-5D16-B894-C265-837943A91F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2525820"/>
            <a:ext cx="1080000" cy="313242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EB984CF2-11B3-4815-F5F1-A17A31D63E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6156386"/>
            <a:ext cx="1080000" cy="565920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AF2E8369-46B3-2C02-59E6-F23AA9368B2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11376" r="11382" b="9850"/>
          <a:stretch/>
        </p:blipFill>
        <p:spPr>
          <a:xfrm>
            <a:off x="10927054" y="4965438"/>
            <a:ext cx="1080000" cy="439999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A8CD8A11-C77B-B8B9-0B1B-7BC70F97C6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5498122"/>
            <a:ext cx="1080000" cy="56558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3944B73-6EA6-0205-537A-9FAD92F81A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2169885"/>
            <a:ext cx="1080000" cy="263250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164939DC-1D2E-6002-B7BF-46105AE535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4384753"/>
            <a:ext cx="1080000" cy="48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D9FD19A-96F8-45A9-4EF8-F30FF57EC61A}"/>
              </a:ext>
            </a:extLst>
          </p:cNvPr>
          <p:cNvSpPr txBox="1"/>
          <p:nvPr/>
        </p:nvSpPr>
        <p:spPr>
          <a:xfrm>
            <a:off x="5042921" y="2263555"/>
            <a:ext cx="4495974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Upcoming Events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2025 Intermediate Report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Funding Period 2027-2030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Outreach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Next Annual Meeting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AOB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F9AA24-979E-F426-1A55-901B4999067A}"/>
              </a:ext>
            </a:extLst>
          </p:cNvPr>
          <p:cNvSpPr txBox="1"/>
          <p:nvPr/>
        </p:nvSpPr>
        <p:spPr>
          <a:xfrm>
            <a:off x="5042920" y="1130033"/>
            <a:ext cx="515532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Annual Meeting 2026</a:t>
            </a:r>
          </a:p>
        </p:txBody>
      </p:sp>
    </p:spTree>
    <p:extLst>
      <p:ext uri="{BB962C8B-B14F-4D97-AF65-F5344CB8AC3E}">
        <p14:creationId xmlns:p14="http://schemas.microsoft.com/office/powerpoint/2010/main" val="39039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MATerials</a:t>
            </a:r>
            <a:r>
              <a:rPr lang="de-DE" dirty="0"/>
              <a:t> Science Core-Invest</a:t>
            </a:r>
            <a:endParaRPr lang="en-US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062041"/>
              </p:ext>
            </p:extLst>
          </p:nvPr>
        </p:nvGraphicFramePr>
        <p:xfrm>
          <a:off x="1585589" y="1495053"/>
          <a:ext cx="8965405" cy="1817777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260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2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501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PSP-Code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Core Invest (k€, PB 2005)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University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r>
                        <a:rPr lang="de-DE" sz="16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aseline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aseline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Completion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 Day 1)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effectLst/>
                        </a:rPr>
                        <a:t>2022-2024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effectLst/>
                        </a:rPr>
                        <a:t>still</a:t>
                      </a:r>
                      <a:r>
                        <a:rPr lang="de-DE" sz="12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chemeClr val="bg1"/>
                          </a:solidFill>
                          <a:effectLst/>
                        </a:rPr>
                        <a:t>available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1.3.5.3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Multi-</a:t>
                      </a:r>
                      <a:r>
                        <a:rPr lang="de-DE" sz="1400" dirty="0" err="1">
                          <a:effectLst/>
                        </a:rPr>
                        <a:t>Purpose</a:t>
                      </a:r>
                      <a:r>
                        <a:rPr lang="de-DE" sz="1400" dirty="0">
                          <a:effectLst/>
                        </a:rPr>
                        <a:t> UHV </a:t>
                      </a:r>
                      <a:r>
                        <a:rPr lang="de-DE" sz="1400" dirty="0" err="1">
                          <a:effectLst/>
                        </a:rPr>
                        <a:t>Chamber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198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Darmstadt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2028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1.3.5.4.1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High-</a:t>
                      </a:r>
                      <a:r>
                        <a:rPr lang="de-DE" sz="14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</a:t>
                      </a:r>
                      <a:r>
                        <a:rPr lang="de-DE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Equipment C01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222</a:t>
                      </a: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</a:t>
                      </a: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Jena</a:t>
                      </a: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2025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Sums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foreseen</a:t>
                      </a:r>
                      <a:r>
                        <a:rPr lang="de-DE" sz="14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4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by</a:t>
                      </a:r>
                      <a:r>
                        <a:rPr lang="de-DE" sz="14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BMBF: 420</a:t>
                      </a:r>
                      <a:endParaRPr lang="de-DE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</a:t>
                      </a: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70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Outreach</a:t>
            </a:r>
            <a:r>
              <a:rPr lang="de-DE" dirty="0"/>
              <a:t> – FSP-APPA Website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094265" y="2633564"/>
            <a:ext cx="3022833" cy="261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de-DE" sz="2400" dirty="0" err="1"/>
              <a:t>Please</a:t>
            </a:r>
            <a:r>
              <a:rPr lang="de-DE" sz="2400" dirty="0"/>
              <a:t> </a:t>
            </a:r>
            <a:r>
              <a:rPr lang="de-DE" sz="2400" dirty="0" err="1"/>
              <a:t>provide</a:t>
            </a:r>
            <a:r>
              <a:rPr lang="de-DE" sz="2400" dirty="0"/>
              <a:t> a </a:t>
            </a:r>
            <a:r>
              <a:rPr lang="de-DE" sz="2400" dirty="0" err="1"/>
              <a:t>short</a:t>
            </a:r>
            <a:r>
              <a:rPr lang="de-DE" sz="2400" dirty="0"/>
              <a:t> </a:t>
            </a:r>
            <a:r>
              <a:rPr lang="de-DE" sz="2400" dirty="0" err="1"/>
              <a:t>description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current</a:t>
            </a:r>
            <a:r>
              <a:rPr lang="de-DE" sz="2400" dirty="0"/>
              <a:t> </a:t>
            </a:r>
            <a:r>
              <a:rPr lang="de-DE" sz="2400" dirty="0" err="1"/>
              <a:t>project</a:t>
            </a:r>
            <a:r>
              <a:rPr lang="de-DE" sz="2400" dirty="0"/>
              <a:t> in </a:t>
            </a:r>
            <a:r>
              <a:rPr lang="de-DE" sz="2400" b="1" dirty="0"/>
              <a:t>English</a:t>
            </a:r>
            <a:r>
              <a:rPr lang="de-DE" sz="2400" dirty="0"/>
              <a:t> </a:t>
            </a:r>
            <a:r>
              <a:rPr lang="de-DE" sz="2400" b="1" dirty="0" err="1"/>
              <a:t>and</a:t>
            </a:r>
            <a:r>
              <a:rPr lang="de-DE" sz="2400" dirty="0"/>
              <a:t> </a:t>
            </a:r>
            <a:r>
              <a:rPr lang="de-DE" sz="2400" b="1" dirty="0"/>
              <a:t>German, </a:t>
            </a:r>
            <a:r>
              <a:rPr lang="de-DE" sz="2400" dirty="0" err="1"/>
              <a:t>preferably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nice</a:t>
            </a:r>
            <a:r>
              <a:rPr lang="de-DE" sz="2400" dirty="0"/>
              <a:t> </a:t>
            </a:r>
            <a:r>
              <a:rPr lang="de-DE" sz="2400" dirty="0" err="1"/>
              <a:t>figure</a:t>
            </a:r>
            <a:r>
              <a:rPr lang="de-DE" sz="2400" dirty="0"/>
              <a:t>.</a:t>
            </a:r>
            <a:endParaRPr lang="de-DE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9119432" y="6488668"/>
            <a:ext cx="303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https://fsp-appa.fair-center.eu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b="18601"/>
          <a:stretch/>
        </p:blipFill>
        <p:spPr>
          <a:xfrm>
            <a:off x="177965" y="827386"/>
            <a:ext cx="8865966" cy="586798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77965" y="4192289"/>
            <a:ext cx="1789307" cy="12009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64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Outreach</a:t>
            </a:r>
            <a:r>
              <a:rPr lang="de-DE" dirty="0"/>
              <a:t> – FSP-APPA Poster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3" y="887142"/>
            <a:ext cx="6164403" cy="564199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16568" y="3866147"/>
            <a:ext cx="729916" cy="192506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1692443" y="2438400"/>
            <a:ext cx="1267326" cy="192506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066" y="806932"/>
            <a:ext cx="4246576" cy="59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28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Next Annual Meeting 21./22. </a:t>
            </a:r>
            <a:r>
              <a:rPr lang="de-DE" dirty="0" err="1"/>
              <a:t>January</a:t>
            </a:r>
            <a:r>
              <a:rPr lang="de-DE" dirty="0"/>
              <a:t> 2027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35662" y="6113689"/>
            <a:ext cx="9877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>
                <a:solidFill>
                  <a:srgbClr val="0071C3"/>
                </a:solidFill>
              </a:rPr>
              <a:t>Thank</a:t>
            </a:r>
            <a:r>
              <a:rPr lang="de-DE" sz="2800" b="1" dirty="0">
                <a:solidFill>
                  <a:srgbClr val="0071C3"/>
                </a:solidFill>
              </a:rPr>
              <a:t> all </a:t>
            </a:r>
            <a:r>
              <a:rPr lang="de-DE" sz="2800" b="1" dirty="0" err="1">
                <a:solidFill>
                  <a:srgbClr val="0071C3"/>
                </a:solidFill>
              </a:rPr>
              <a:t>of</a:t>
            </a:r>
            <a:r>
              <a:rPr lang="de-DE" sz="2800" b="1" dirty="0">
                <a:solidFill>
                  <a:srgbClr val="0071C3"/>
                </a:solidFill>
              </a:rPr>
              <a:t> </a:t>
            </a:r>
            <a:r>
              <a:rPr lang="de-DE" sz="2800" b="1" dirty="0" err="1">
                <a:solidFill>
                  <a:srgbClr val="0071C3"/>
                </a:solidFill>
              </a:rPr>
              <a:t>you</a:t>
            </a:r>
            <a:r>
              <a:rPr lang="de-DE" sz="2800" b="1" dirty="0">
                <a:solidFill>
                  <a:srgbClr val="0071C3"/>
                </a:solidFill>
              </a:rPr>
              <a:t> </a:t>
            </a:r>
            <a:r>
              <a:rPr lang="de-DE" sz="2800" b="1" dirty="0" err="1">
                <a:solidFill>
                  <a:srgbClr val="0071C3"/>
                </a:solidFill>
              </a:rPr>
              <a:t>for</a:t>
            </a:r>
            <a:r>
              <a:rPr lang="de-DE" sz="2800" b="1" dirty="0">
                <a:solidFill>
                  <a:srgbClr val="0071C3"/>
                </a:solidFill>
              </a:rPr>
              <a:t> </a:t>
            </a:r>
            <a:r>
              <a:rPr lang="de-DE" sz="2800" b="1" dirty="0" err="1">
                <a:solidFill>
                  <a:srgbClr val="0071C3"/>
                </a:solidFill>
              </a:rPr>
              <a:t>having</a:t>
            </a:r>
            <a:r>
              <a:rPr lang="de-DE" sz="2800" b="1" dirty="0">
                <a:solidFill>
                  <a:srgbClr val="0071C3"/>
                </a:solidFill>
              </a:rPr>
              <a:t> </a:t>
            </a:r>
            <a:r>
              <a:rPr lang="de-DE" sz="2800" b="1" dirty="0" err="1">
                <a:solidFill>
                  <a:srgbClr val="0071C3"/>
                </a:solidFill>
              </a:rPr>
              <a:t>come</a:t>
            </a:r>
            <a:r>
              <a:rPr lang="de-DE" sz="2800" b="1" dirty="0">
                <a:solidFill>
                  <a:srgbClr val="0071C3"/>
                </a:solidFill>
              </a:rPr>
              <a:t> </a:t>
            </a:r>
            <a:r>
              <a:rPr lang="de-DE" sz="2800" b="1" dirty="0" err="1">
                <a:solidFill>
                  <a:srgbClr val="0071C3"/>
                </a:solidFill>
              </a:rPr>
              <a:t>and</a:t>
            </a:r>
            <a:r>
              <a:rPr lang="de-DE" sz="2800" b="1" dirty="0">
                <a:solidFill>
                  <a:srgbClr val="0071C3"/>
                </a:solidFill>
              </a:rPr>
              <a:t> </a:t>
            </a:r>
            <a:r>
              <a:rPr lang="de-DE" sz="2800" b="1" dirty="0" err="1">
                <a:solidFill>
                  <a:srgbClr val="0071C3"/>
                </a:solidFill>
              </a:rPr>
              <a:t>contributed</a:t>
            </a:r>
            <a:r>
              <a:rPr lang="de-DE" sz="2800" b="1" dirty="0">
                <a:solidFill>
                  <a:srgbClr val="0071C3"/>
                </a:solidFill>
              </a:rPr>
              <a:t> </a:t>
            </a:r>
            <a:r>
              <a:rPr lang="de-DE" sz="2800" b="1" dirty="0" err="1">
                <a:solidFill>
                  <a:srgbClr val="0071C3"/>
                </a:solidFill>
              </a:rPr>
              <a:t>to</a:t>
            </a:r>
            <a:r>
              <a:rPr lang="de-DE" sz="2800" b="1" dirty="0">
                <a:solidFill>
                  <a:srgbClr val="0071C3"/>
                </a:solidFill>
              </a:rPr>
              <a:t> </a:t>
            </a:r>
            <a:r>
              <a:rPr lang="de-DE" sz="2800" b="1" dirty="0" err="1">
                <a:solidFill>
                  <a:srgbClr val="0071C3"/>
                </a:solidFill>
              </a:rPr>
              <a:t>this</a:t>
            </a:r>
            <a:r>
              <a:rPr lang="de-DE" sz="2800" b="1" dirty="0">
                <a:solidFill>
                  <a:srgbClr val="0071C3"/>
                </a:solidFill>
              </a:rPr>
              <a:t> </a:t>
            </a:r>
            <a:r>
              <a:rPr lang="de-DE" sz="2800" b="1" dirty="0" err="1">
                <a:solidFill>
                  <a:srgbClr val="0071C3"/>
                </a:solidFill>
              </a:rPr>
              <a:t>meeting</a:t>
            </a:r>
            <a:r>
              <a:rPr lang="de-DE" sz="2800" b="1" dirty="0">
                <a:solidFill>
                  <a:srgbClr val="0071C3"/>
                </a:solidFill>
              </a:rPr>
              <a:t>!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11002" y="5143526"/>
            <a:ext cx="692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accent2"/>
                </a:solidFill>
              </a:rPr>
              <a:t>Special </a:t>
            </a:r>
            <a:r>
              <a:rPr lang="de-DE" sz="3200" b="1" dirty="0" err="1">
                <a:solidFill>
                  <a:schemeClr val="accent2"/>
                </a:solidFill>
              </a:rPr>
              <a:t>thanks</a:t>
            </a:r>
            <a:r>
              <a:rPr lang="de-DE" sz="3200" b="1" dirty="0">
                <a:solidFill>
                  <a:schemeClr val="accent2"/>
                </a:solidFill>
              </a:rPr>
              <a:t> </a:t>
            </a:r>
            <a:r>
              <a:rPr lang="de-DE" sz="3200" b="1" dirty="0" err="1">
                <a:solidFill>
                  <a:schemeClr val="accent2"/>
                </a:solidFill>
              </a:rPr>
              <a:t>to</a:t>
            </a:r>
            <a:r>
              <a:rPr lang="de-DE" sz="3200" b="1" dirty="0">
                <a:solidFill>
                  <a:schemeClr val="accent2"/>
                </a:solidFill>
              </a:rPr>
              <a:t> </a:t>
            </a:r>
            <a:r>
              <a:rPr lang="de-DE" sz="4400" b="1" dirty="0">
                <a:solidFill>
                  <a:schemeClr val="accent2"/>
                </a:solidFill>
              </a:rPr>
              <a:t>Lea Wunderlich</a:t>
            </a:r>
            <a:endParaRPr lang="de-DE" sz="3200" b="1" dirty="0">
              <a:solidFill>
                <a:schemeClr val="accent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" t="35070" r="183" b="21125"/>
          <a:stretch>
            <a:fillRect/>
          </a:stretch>
        </p:blipFill>
        <p:spPr>
          <a:xfrm>
            <a:off x="127924" y="1213876"/>
            <a:ext cx="11892605" cy="391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Upcoming</a:t>
            </a:r>
            <a:r>
              <a:rPr lang="de-DE" dirty="0"/>
              <a:t> Events</a:t>
            </a:r>
          </a:p>
        </p:txBody>
      </p:sp>
      <p:sp>
        <p:nvSpPr>
          <p:cNvPr id="8" name="Rechteck 7"/>
          <p:cNvSpPr/>
          <p:nvPr/>
        </p:nvSpPr>
        <p:spPr>
          <a:xfrm>
            <a:off x="1214006" y="1001818"/>
            <a:ext cx="9448228" cy="5122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/>
              <a:t>26 – 30 </a:t>
            </a:r>
            <a:r>
              <a:rPr lang="de-DE" altLang="de-DE" sz="2000" dirty="0" err="1"/>
              <a:t>January</a:t>
            </a:r>
            <a:r>
              <a:rPr lang="de-DE" altLang="de-DE" sz="2000" dirty="0"/>
              <a:t>,</a:t>
            </a:r>
            <a:r>
              <a:rPr lang="de-DE" altLang="de-DE" sz="2000" b="1" dirty="0"/>
              <a:t> </a:t>
            </a:r>
            <a:r>
              <a:rPr lang="en-US" sz="2000" b="1" dirty="0"/>
              <a:t>46th International Workshop on Physics of High Energy Density in Matter </a:t>
            </a:r>
            <a:r>
              <a:rPr lang="en-US" sz="2000" dirty="0"/>
              <a:t>(</a:t>
            </a:r>
            <a:r>
              <a:rPr lang="de-DE" altLang="de-DE" sz="2000" dirty="0" err="1"/>
              <a:t>Hirschegg</a:t>
            </a:r>
            <a:r>
              <a:rPr lang="de-DE" altLang="de-DE" sz="2000" dirty="0"/>
              <a:t>/Germany)</a:t>
            </a:r>
            <a:endParaRPr lang="de-DE" altLang="de-DE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/>
              <a:t>01 </a:t>
            </a:r>
            <a:r>
              <a:rPr lang="de-DE" altLang="de-DE" sz="2000" dirty="0" err="1"/>
              <a:t>February</a:t>
            </a:r>
            <a:r>
              <a:rPr lang="de-DE" altLang="de-DE" sz="2000" dirty="0"/>
              <a:t>, </a:t>
            </a:r>
            <a:r>
              <a:rPr lang="de-DE" altLang="de-DE" sz="2000" b="1" dirty="0"/>
              <a:t>Deadline </a:t>
            </a:r>
            <a:r>
              <a:rPr lang="de-DE" altLang="de-DE" sz="2000" b="1" dirty="0" err="1"/>
              <a:t>for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proposals</a:t>
            </a:r>
            <a:r>
              <a:rPr lang="de-DE" altLang="de-DE" sz="2000" b="1" dirty="0"/>
              <a:t> </a:t>
            </a:r>
            <a:r>
              <a:rPr lang="de-DE" altLang="de-DE" sz="2000" dirty="0" err="1"/>
              <a:t>using</a:t>
            </a:r>
            <a:r>
              <a:rPr lang="de-DE" altLang="de-DE" sz="2000" dirty="0"/>
              <a:t> </a:t>
            </a:r>
            <a:r>
              <a:rPr lang="de-DE" altLang="de-DE" sz="2000" dirty="0" err="1"/>
              <a:t>beams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from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the</a:t>
            </a:r>
            <a:r>
              <a:rPr lang="de-DE" altLang="de-DE" sz="2000" dirty="0"/>
              <a:t> CRYRING </a:t>
            </a:r>
            <a:r>
              <a:rPr lang="de-DE" altLang="de-DE" sz="2000" dirty="0" err="1"/>
              <a:t>local</a:t>
            </a:r>
            <a:r>
              <a:rPr lang="de-DE" altLang="de-DE" sz="2000" dirty="0"/>
              <a:t> </a:t>
            </a:r>
            <a:r>
              <a:rPr lang="de-DE" altLang="de-DE" sz="2000" dirty="0" err="1"/>
              <a:t>injector</a:t>
            </a:r>
            <a:r>
              <a:rPr lang="de-DE" altLang="de-DE" sz="20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/>
              <a:t>18 – 19 </a:t>
            </a:r>
            <a:r>
              <a:rPr lang="de-DE" altLang="de-DE" sz="2000" dirty="0" err="1"/>
              <a:t>February</a:t>
            </a:r>
            <a:r>
              <a:rPr lang="de-DE" altLang="de-DE" sz="2000" dirty="0"/>
              <a:t>, </a:t>
            </a:r>
            <a:r>
              <a:rPr lang="de-DE" altLang="de-DE" sz="2000" b="1" dirty="0"/>
              <a:t>BMFTR </a:t>
            </a:r>
            <a:r>
              <a:rPr lang="de-DE" altLang="de-DE" sz="2000" b="1" dirty="0" err="1"/>
              <a:t>Strategy</a:t>
            </a:r>
            <a:r>
              <a:rPr lang="de-DE" altLang="de-DE" sz="2000" b="1" dirty="0"/>
              <a:t> Meeting </a:t>
            </a:r>
            <a:r>
              <a:rPr lang="de-DE" altLang="de-DE" sz="2000" dirty="0"/>
              <a:t>(Hamburg/Germany)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>
                <a:highlight>
                  <a:srgbClr val="FFFF00"/>
                </a:highlight>
              </a:rPr>
              <a:t>22 – 23 March, Workshop on </a:t>
            </a:r>
            <a:r>
              <a:rPr lang="de-DE" altLang="de-DE" sz="2000" b="1" dirty="0">
                <a:highlight>
                  <a:srgbClr val="FFFF00"/>
                </a:highlight>
              </a:rPr>
              <a:t>Physics in </a:t>
            </a:r>
            <a:r>
              <a:rPr lang="de-DE" altLang="de-DE" sz="2000" b="1" dirty="0" err="1">
                <a:highlight>
                  <a:srgbClr val="FFFF00"/>
                </a:highlight>
              </a:rPr>
              <a:t>the</a:t>
            </a:r>
            <a:r>
              <a:rPr lang="de-DE" altLang="de-DE" sz="2000" b="1" dirty="0">
                <a:highlight>
                  <a:srgbClr val="FFFF00"/>
                </a:highlight>
              </a:rPr>
              <a:t> APPA Cave </a:t>
            </a:r>
            <a:r>
              <a:rPr lang="de-DE" altLang="de-DE" sz="2000" dirty="0">
                <a:highlight>
                  <a:srgbClr val="FFFF00"/>
                </a:highlight>
              </a:rPr>
              <a:t>(GSI)</a:t>
            </a:r>
            <a:endParaRPr lang="de-DE" altLang="de-DE" sz="2000" b="1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/>
              <a:t>30 April, </a:t>
            </a:r>
            <a:r>
              <a:rPr lang="de-DE" altLang="de-DE" sz="2000" b="1" dirty="0"/>
              <a:t>Deadline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for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report</a:t>
            </a:r>
            <a:r>
              <a:rPr lang="de-DE" altLang="de-DE" sz="2000" dirty="0"/>
              <a:t> (</a:t>
            </a:r>
            <a:r>
              <a:rPr lang="de-DE" altLang="de-DE" sz="2000" b="1" dirty="0"/>
              <a:t>Zwischenbericht</a:t>
            </a:r>
            <a:r>
              <a:rPr lang="de-DE" altLang="de-DE" sz="2000" dirty="0"/>
              <a:t>) </a:t>
            </a:r>
            <a:r>
              <a:rPr lang="de-DE" altLang="de-DE" sz="2000" dirty="0" err="1"/>
              <a:t>to</a:t>
            </a:r>
            <a:r>
              <a:rPr lang="de-DE" altLang="de-DE" sz="2000" dirty="0"/>
              <a:t> BMFTR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/>
              <a:t>07 – 11 September: </a:t>
            </a:r>
            <a:r>
              <a:rPr lang="de-DE" altLang="de-DE" sz="2000" b="1" dirty="0"/>
              <a:t>22nd </a:t>
            </a:r>
            <a:r>
              <a:rPr lang="de-DE" altLang="de-DE" sz="2000" dirty="0"/>
              <a:t>(</a:t>
            </a:r>
            <a:r>
              <a:rPr lang="de-DE" altLang="de-DE" sz="2000" dirty="0" err="1"/>
              <a:t>Huizhou</a:t>
            </a:r>
            <a:r>
              <a:rPr lang="de-DE" altLang="de-DE" sz="2000" dirty="0"/>
              <a:t>/China)</a:t>
            </a:r>
            <a:endParaRPr lang="de-DE" altLang="de-DE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/>
              <a:t>11 – 13 September: </a:t>
            </a:r>
            <a:r>
              <a:rPr lang="de-DE" altLang="de-DE" sz="2000" b="1" dirty="0"/>
              <a:t>23rd </a:t>
            </a:r>
            <a:r>
              <a:rPr lang="de-DE" altLang="de-DE" sz="2000" b="1" dirty="0" err="1"/>
              <a:t>Topical</a:t>
            </a:r>
            <a:r>
              <a:rPr lang="de-DE" altLang="de-DE" sz="2000" b="1" dirty="0"/>
              <a:t> SPARC Workshop </a:t>
            </a:r>
            <a:r>
              <a:rPr lang="de-DE" altLang="de-DE" sz="2000" dirty="0"/>
              <a:t>(</a:t>
            </a:r>
            <a:r>
              <a:rPr lang="de-DE" altLang="de-DE" sz="2000" dirty="0" err="1"/>
              <a:t>Huizhou</a:t>
            </a:r>
            <a:r>
              <a:rPr lang="de-DE" altLang="de-DE" sz="2000" dirty="0"/>
              <a:t>/China)</a:t>
            </a:r>
            <a:endParaRPr lang="de-DE" altLang="de-DE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/>
              <a:t>10 – 11 </a:t>
            </a:r>
            <a:r>
              <a:rPr lang="de-DE" altLang="de-DE" sz="2000" dirty="0" err="1"/>
              <a:t>December</a:t>
            </a:r>
            <a:r>
              <a:rPr lang="de-DE" altLang="de-DE" sz="2000" dirty="0"/>
              <a:t>: </a:t>
            </a:r>
            <a:r>
              <a:rPr lang="de-DE" altLang="de-DE" sz="2000" b="1" dirty="0" err="1"/>
              <a:t>KHuK</a:t>
            </a:r>
            <a:r>
              <a:rPr lang="de-DE" altLang="de-DE" sz="2000" b="1" dirty="0"/>
              <a:t>-Meeting </a:t>
            </a:r>
            <a:r>
              <a:rPr lang="de-DE" altLang="de-DE" sz="2000" dirty="0"/>
              <a:t>(Bad Honnef/Germany)</a:t>
            </a:r>
            <a:endParaRPr lang="de-DE" altLang="de-DE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000" dirty="0"/>
              <a:t>21 – 22 </a:t>
            </a:r>
            <a:r>
              <a:rPr lang="de-DE" altLang="de-DE" sz="2000" dirty="0" err="1"/>
              <a:t>January</a:t>
            </a:r>
            <a:r>
              <a:rPr lang="de-DE" altLang="de-DE" sz="2000" dirty="0"/>
              <a:t> 2027: Next</a:t>
            </a:r>
            <a:r>
              <a:rPr lang="de-DE" altLang="de-DE" sz="2000" b="1" dirty="0"/>
              <a:t> Annual Meeting </a:t>
            </a:r>
            <a:r>
              <a:rPr lang="de-DE" altLang="de-DE" sz="2000" b="1" dirty="0" err="1"/>
              <a:t>of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the</a:t>
            </a:r>
            <a:r>
              <a:rPr lang="de-DE" altLang="de-DE" sz="2000" b="1" dirty="0"/>
              <a:t>  </a:t>
            </a:r>
            <a:r>
              <a:rPr lang="de-DE" altLang="de-DE" sz="2000" b="1" dirty="0" err="1"/>
              <a:t>ErUM</a:t>
            </a:r>
            <a:r>
              <a:rPr lang="de-DE" altLang="de-DE" sz="2000" b="1" dirty="0"/>
              <a:t>-FSP APPA </a:t>
            </a:r>
            <a:r>
              <a:rPr lang="de-DE" altLang="de-DE" sz="2000" dirty="0"/>
              <a:t>(GSI)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09777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 to BMBF  “</a:t>
            </a:r>
            <a:r>
              <a:rPr lang="en-US" dirty="0" err="1"/>
              <a:t>Zwischenbericht</a:t>
            </a:r>
            <a:r>
              <a:rPr lang="en-US" dirty="0"/>
              <a:t> 2025”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904757" y="1884621"/>
            <a:ext cx="8987781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Deadline:</a:t>
            </a:r>
            <a:r>
              <a:rPr lang="en-US" sz="2800" dirty="0"/>
              <a:t> </a:t>
            </a:r>
            <a:r>
              <a:rPr lang="en-US" sz="2800" b="1" dirty="0"/>
              <a:t>30 April 2026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Individual reports, one per grant number (FKZ)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Report on activities in 2025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For instructions see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</a:rPr>
              <a:t>	 </a:t>
            </a:r>
            <a:r>
              <a:rPr lang="en-US" sz="2000" dirty="0">
                <a:solidFill>
                  <a:srgbClr val="0070C0"/>
                </a:solidFill>
                <a:hlinkClick r:id="rId2"/>
              </a:rPr>
              <a:t>https://pt.desy.de/fuer_zuwendungsempfaenger/index_ger.html</a:t>
            </a: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Common report to be prepared by the FSP spokesperson</a:t>
            </a:r>
          </a:p>
          <a:p>
            <a:pPr marL="914400" lvl="1" indent="-4572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en-US" sz="2800" dirty="0"/>
              <a:t>I will ask for your input</a:t>
            </a:r>
          </a:p>
        </p:txBody>
      </p:sp>
    </p:spTree>
    <p:extLst>
      <p:ext uri="{BB962C8B-B14F-4D97-AF65-F5344CB8AC3E}">
        <p14:creationId xmlns:p14="http://schemas.microsoft.com/office/powerpoint/2010/main" val="123975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BMBF Funding </a:t>
            </a:r>
            <a:r>
              <a:rPr lang="de-DE" sz="3600" dirty="0" err="1"/>
              <a:t>of</a:t>
            </a:r>
            <a:r>
              <a:rPr lang="de-DE" sz="3600" dirty="0"/>
              <a:t> German University Groups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976642" y="4916048"/>
            <a:ext cx="3468194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381D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SPARC, HED@FAIR (2021-2024)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381D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projects funded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381D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7.5 M€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922080"/>
            <a:ext cx="1080000" cy="82915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976642" y="906020"/>
            <a:ext cx="5469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ErUM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-FSP T05 –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„Aufbau von APPA bei FAIR“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32718" y="6246193"/>
            <a:ext cx="382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all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universities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610197" y="1031178"/>
            <a:ext cx="3958963" cy="5203962"/>
            <a:chOff x="185081" y="1534257"/>
            <a:chExt cx="3958963" cy="5203962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655" y="1534257"/>
              <a:ext cx="3833289" cy="5203962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2424424" y="2259789"/>
              <a:ext cx="924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Rostock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2886826" y="1905504"/>
              <a:ext cx="11163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Greifswald</a:t>
              </a: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3004839" y="3004998"/>
              <a:ext cx="880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 Berlin</a:t>
              </a: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3055628" y="3933055"/>
              <a:ext cx="1038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 Dresden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3555421" y="4308698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HZDR</a:t>
              </a: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2649613" y="4262242"/>
              <a:ext cx="7104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 Jena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Jena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2214097" y="3363655"/>
              <a:ext cx="1442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Braunschweig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1882682" y="3716869"/>
              <a:ext cx="107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Göttingen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1775798" y="4085100"/>
              <a:ext cx="7892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Kassel</a:t>
              </a: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471355" y="4401577"/>
              <a:ext cx="1367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Gießen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/ THM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32326" y="3346170"/>
              <a:ext cx="9630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Münster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335524" y="3759647"/>
              <a:ext cx="1459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Duisburg-Essen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470431" y="4191479"/>
              <a:ext cx="1124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Düsseldorf</a:t>
              </a: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2115398" y="5261215"/>
              <a:ext cx="1732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Erlangen-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Nürnberg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2170425" y="5752324"/>
              <a:ext cx="11673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München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2234253" y="6213732"/>
              <a:ext cx="10374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München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1180162" y="5820190"/>
              <a:ext cx="9882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Stuttgart</a:t>
              </a: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390671" y="5365611"/>
              <a:ext cx="991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 Kaisers-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lautern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471355" y="4679475"/>
              <a:ext cx="1016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Frankfurt</a:t>
              </a: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1471355" y="4997559"/>
              <a:ext cx="1200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 Darmstadt</a:t>
              </a: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1471355" y="4845477"/>
              <a:ext cx="892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FAIR / GSI</a:t>
              </a: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471355" y="5199349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MPIK</a:t>
              </a: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1471355" y="5384808"/>
              <a:ext cx="1139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Heidelberg</a:t>
              </a: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185081" y="4621716"/>
              <a:ext cx="1268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HS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Rhein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-Main</a:t>
              </a: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493758" y="4839775"/>
              <a:ext cx="8290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Mainz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 Mainz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784621" y="3565288"/>
            <a:ext cx="1353322" cy="1385517"/>
            <a:chOff x="1345217" y="4061228"/>
            <a:chExt cx="1353322" cy="1385517"/>
          </a:xfrm>
        </p:grpSpPr>
        <p:sp>
          <p:nvSpPr>
            <p:cNvPr id="4" name="Ellipse 3"/>
            <p:cNvSpPr/>
            <p:nvPr/>
          </p:nvSpPr>
          <p:spPr>
            <a:xfrm>
              <a:off x="1695274" y="4061228"/>
              <a:ext cx="135732" cy="135732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2562807" y="4332476"/>
              <a:ext cx="135732" cy="135732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1345217" y="5004196"/>
              <a:ext cx="135732" cy="135732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1350637" y="4850788"/>
              <a:ext cx="135732" cy="135732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1357665" y="5311013"/>
              <a:ext cx="135732" cy="135732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Ellipse 62"/>
          <p:cNvSpPr/>
          <p:nvPr/>
        </p:nvSpPr>
        <p:spPr>
          <a:xfrm>
            <a:off x="1002235" y="3623431"/>
            <a:ext cx="135732" cy="135732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3002210" y="5646466"/>
            <a:ext cx="135732" cy="135732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749649" y="4068139"/>
            <a:ext cx="135732" cy="135732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1828605" y="4076944"/>
            <a:ext cx="135732" cy="135732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904941" y="3745913"/>
            <a:ext cx="135732" cy="135732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4976642" y="2673258"/>
            <a:ext cx="3841886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SPARC, HED@FAIR (2024-2027)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projects funded (31 asked for)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4.7 M€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(14 M€ asked for)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447301" y="5841954"/>
            <a:ext cx="239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Funds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reduced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24%!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fik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1843920"/>
            <a:ext cx="1080000" cy="233280"/>
          </a:xfrm>
          <a:prstGeom prst="rect">
            <a:avLst/>
          </a:prstGeom>
        </p:spPr>
      </p:pic>
      <p:pic>
        <p:nvPicPr>
          <p:cNvPr id="67" name="Grafik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2931747"/>
            <a:ext cx="1080000" cy="432000"/>
          </a:xfrm>
          <a:prstGeom prst="rect">
            <a:avLst/>
          </a:prstGeom>
        </p:spPr>
      </p:pic>
      <p:pic>
        <p:nvPicPr>
          <p:cNvPr id="68" name="Grafik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3932518"/>
            <a:ext cx="1080000" cy="359550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3456432"/>
            <a:ext cx="1080000" cy="38340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2525820"/>
            <a:ext cx="1080000" cy="313242"/>
          </a:xfrm>
          <a:prstGeom prst="rect">
            <a:avLst/>
          </a:prstGeom>
        </p:spPr>
      </p:pic>
      <p:pic>
        <p:nvPicPr>
          <p:cNvPr id="70" name="Grafik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6156386"/>
            <a:ext cx="1080000" cy="565920"/>
          </a:xfrm>
          <a:prstGeom prst="rect">
            <a:avLst/>
          </a:prstGeom>
        </p:spPr>
      </p:pic>
      <p:pic>
        <p:nvPicPr>
          <p:cNvPr id="71" name="Grafik 7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11376" r="11382" b="9850"/>
          <a:stretch/>
        </p:blipFill>
        <p:spPr>
          <a:xfrm>
            <a:off x="10927054" y="4965438"/>
            <a:ext cx="1080000" cy="439999"/>
          </a:xfrm>
          <a:prstGeom prst="rect">
            <a:avLst/>
          </a:prstGeom>
        </p:spPr>
      </p:pic>
      <p:pic>
        <p:nvPicPr>
          <p:cNvPr id="72" name="Grafik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5498122"/>
            <a:ext cx="1080000" cy="56558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2169885"/>
            <a:ext cx="1080000" cy="263250"/>
          </a:xfrm>
          <a:prstGeom prst="rect">
            <a:avLst/>
          </a:prstGeom>
        </p:spPr>
      </p:pic>
      <p:pic>
        <p:nvPicPr>
          <p:cNvPr id="73" name="Grafik 7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054" y="4384753"/>
            <a:ext cx="1080000" cy="4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5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773" y="867796"/>
            <a:ext cx="8704166" cy="58544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BMBF </a:t>
            </a:r>
            <a:r>
              <a:rPr lang="de-DE" dirty="0" err="1"/>
              <a:t>Funding</a:t>
            </a:r>
            <a:r>
              <a:rPr lang="de-DE" dirty="0"/>
              <a:t> 2024-2025 </a:t>
            </a:r>
            <a:r>
              <a:rPr lang="de-DE" dirty="0" err="1"/>
              <a:t>for</a:t>
            </a:r>
            <a:r>
              <a:rPr lang="de-DE" dirty="0"/>
              <a:t> „</a:t>
            </a:r>
            <a:r>
              <a:rPr lang="de-DE" dirty="0" err="1"/>
              <a:t>Smallest</a:t>
            </a:r>
            <a:r>
              <a:rPr lang="de-DE" dirty="0"/>
              <a:t> </a:t>
            </a:r>
            <a:r>
              <a:rPr lang="de-DE" dirty="0" err="1"/>
              <a:t>Particles</a:t>
            </a:r>
            <a:r>
              <a:rPr lang="de-DE" dirty="0"/>
              <a:t>“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522816" y="1213423"/>
            <a:ext cx="2507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Total: 100 M€</a:t>
            </a:r>
          </a:p>
        </p:txBody>
      </p:sp>
    </p:spTree>
    <p:extLst>
      <p:ext uri="{BB962C8B-B14F-4D97-AF65-F5344CB8AC3E}">
        <p14:creationId xmlns:p14="http://schemas.microsoft.com/office/powerpoint/2010/main" val="80204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44000" indent="-457200"/>
            <a:r>
              <a:rPr lang="de-DE" dirty="0"/>
              <a:t>Seven SPARC Projects in 2024-2027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19177" y="1011162"/>
            <a:ext cx="1187282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Development and application of laser-based methods at HITRAP, CRYRING, and ESR </a:t>
            </a:r>
          </a:p>
          <a:p>
            <a:pPr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Darmstadt (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Wilfried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Nörterhäuser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0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Development and application of laser-based methods at HITRAP, CRYRING, and ESR </a:t>
            </a:r>
          </a:p>
          <a:p>
            <a:pPr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Dresden (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Ulrich Schramm, Michael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Bußmann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0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Electron-ion collision spectroscopy of highly-charged heavy ions at the FAIR storage rings</a:t>
            </a:r>
          </a:p>
          <a:p>
            <a:pPr indent="180000"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Justus-Liebig-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Gießen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Schippers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180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Integration of a VUV-EUV photon spectrometer with VLS gratings at the gas target of CRYRING at FAIR 	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Kassel (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Arno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Ehresmann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1800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Adaption of an array of metallic magnetic calorimeters for the use at the CRYRING electron target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Mittelhessen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Saskia Kraft-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Bermuth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1800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Theoretical excitation and recombination cross sections for experiments with highly-charged ions at 	ESR/CRYRING and FAIR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Friedrich-Schiller-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Jena (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Fritzsche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1800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World-wide first energy dispersive x-ray spectrometer with photon acceptance up to 100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with &gt; 5000 	resolving power, and with calibration on the ppm-level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Ruprecht-Karls-Universität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Heidelberg (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Enss, Andreas Fleischmann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271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44000" indent="-457200"/>
            <a:r>
              <a:rPr lang="de-DE" dirty="0" err="1"/>
              <a:t>Four</a:t>
            </a:r>
            <a:r>
              <a:rPr lang="de-DE" dirty="0"/>
              <a:t> HED@FAIR Projects in 2024-2027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19177" y="1011162"/>
            <a:ext cx="1187282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Numerical and theoretical investigation of 'Super Charge' TNSA and its application for the nuclear and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plasma physics research at FAIR </a:t>
            </a:r>
          </a:p>
          <a:p>
            <a:pPr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Heinrich-Heine-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Düsseldorf (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Pukhov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0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Development of diagnostics and experimental possibilities for APPA@FAIR: Ultrafast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pyrometry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semi-dynamical proton microscopy </a:t>
            </a:r>
          </a:p>
          <a:p>
            <a:pPr>
              <a:spcAft>
                <a:spcPts val="12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Goethe-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(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Björn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Winkler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0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Development of diagnostics for plasma-physics experiments at FAIR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Friedrich-Schiller-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Jena (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Kaluza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Christian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Spielmann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180000">
              <a:buFont typeface="Arial" panose="020B0604020202020204" pitchFamily="34" charset="0"/>
              <a:buChar char="•"/>
            </a:pP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Iono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-akustische Messung der Energieverteilung von Ionen in strukturierten Feststoffen	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Ludwig-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Maximilians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München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Jörg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Schreiber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202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6286" y="-1"/>
            <a:ext cx="7884368" cy="748937"/>
          </a:xfrm>
        </p:spPr>
        <p:txBody>
          <a:bodyPr>
            <a:normAutofit/>
          </a:bodyPr>
          <a:lstStyle/>
          <a:p>
            <a:r>
              <a:rPr lang="de-DE" dirty="0"/>
              <a:t>SPARC Core-</a:t>
            </a:r>
            <a:r>
              <a:rPr lang="de-DE" dirty="0" err="1"/>
              <a:t>Invest</a:t>
            </a:r>
            <a:r>
              <a:rPr lang="de-DE" dirty="0"/>
              <a:t> via </a:t>
            </a:r>
            <a:r>
              <a:rPr lang="de-DE" dirty="0" err="1"/>
              <a:t>ErUM</a:t>
            </a:r>
            <a:r>
              <a:rPr lang="de-DE" dirty="0"/>
              <a:t>-FSP T05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592338" y="848228"/>
          <a:ext cx="10990851" cy="5814727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97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3931769906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1365157217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947574964"/>
                    </a:ext>
                  </a:extLst>
                </a:gridCol>
                <a:gridCol w="13995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9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069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PSP-Code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Core Invest (k€, PB 2005)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University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r>
                        <a:rPr lang="de-DE" sz="16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aseline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aseline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Completion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3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2015-2018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2018-2021</a:t>
                      </a:r>
                    </a:p>
                  </a:txBody>
                  <a:tcPr marL="65261" marR="65261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2021-2024</a:t>
                      </a: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</a:rPr>
                        <a:t>2024- 2027</a:t>
                      </a: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FFFF00"/>
                          </a:solidFill>
                        </a:rPr>
                        <a:t>Still </a:t>
                      </a:r>
                      <a:r>
                        <a:rPr lang="de-DE" sz="1400" dirty="0" err="1">
                          <a:solidFill>
                            <a:srgbClr val="FFFF00"/>
                          </a:solidFill>
                        </a:rPr>
                        <a:t>available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1.3.1.1.1.1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Laser </a:t>
                      </a:r>
                      <a:r>
                        <a:rPr lang="de-DE" sz="1400" dirty="0" err="1">
                          <a:effectLst/>
                        </a:rPr>
                        <a:t>cooling</a:t>
                      </a:r>
                      <a:r>
                        <a:rPr lang="de-DE" sz="1400" baseline="0" dirty="0">
                          <a:effectLst/>
                        </a:rPr>
                        <a:t> 1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baseline="0" dirty="0">
                          <a:solidFill>
                            <a:schemeClr val="tx1"/>
                          </a:solidFill>
                          <a:effectLst/>
                        </a:rPr>
                        <a:t>192 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65261" marR="6526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Dresden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2027</a:t>
                      </a:r>
                      <a:endParaRPr lang="de-DE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1.3.1.1.1.2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</a:rPr>
                        <a:t>Laser </a:t>
                      </a:r>
                      <a:r>
                        <a:rPr lang="de-DE" sz="1400" dirty="0" err="1">
                          <a:effectLst/>
                        </a:rPr>
                        <a:t>cooling</a:t>
                      </a:r>
                      <a:r>
                        <a:rPr lang="de-DE" sz="1400" dirty="0">
                          <a:effectLst/>
                        </a:rPr>
                        <a:t> 2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</a:t>
                      </a: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</a:t>
                      </a:r>
                    </a:p>
                  </a:txBody>
                  <a:tcPr marL="65261" marR="6526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Darmstadt</a:t>
                      </a:r>
                    </a:p>
                  </a:txBody>
                  <a:tcPr marL="65261" marR="652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25433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1.3.1.3.5.1.1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solidFill>
                            <a:schemeClr val="tx1"/>
                          </a:solidFill>
                          <a:effectLst/>
                        </a:rPr>
                        <a:t>Calorimeter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Heidelberg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1.3.1.3.5.1.2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Calorimeter</a:t>
                      </a:r>
                      <a:r>
                        <a:rPr lang="de-DE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Electronics</a:t>
                      </a:r>
                    </a:p>
                  </a:txBody>
                  <a:tcPr marL="65261" marR="65261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5261" marR="65261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5261" marR="652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Heidelberg/Jena</a:t>
                      </a:r>
                    </a:p>
                  </a:txBody>
                  <a:tcPr marL="65261" marR="652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582579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1.3.1.3.10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Lepton</a:t>
                      </a:r>
                      <a:r>
                        <a:rPr lang="de-DE" sz="1400" baseline="0" dirty="0">
                          <a:effectLst/>
                        </a:rPr>
                        <a:t> </a:t>
                      </a:r>
                      <a:r>
                        <a:rPr lang="de-DE" sz="1400" baseline="0" dirty="0" err="1">
                          <a:effectLst/>
                        </a:rPr>
                        <a:t>s</a:t>
                      </a:r>
                      <a:r>
                        <a:rPr lang="de-DE" sz="1400" dirty="0" err="1">
                          <a:effectLst/>
                        </a:rPr>
                        <a:t>pectrometer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de-DE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65261" marR="65261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N.N.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obsolete</a:t>
                      </a:r>
                    </a:p>
                  </a:txBody>
                  <a:tcPr marL="65261" marR="6526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1.3.1.3.11.2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XUV </a:t>
                      </a:r>
                      <a:r>
                        <a:rPr lang="de-DE" sz="1400" dirty="0" err="1">
                          <a:effectLst/>
                        </a:rPr>
                        <a:t>laser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</a:rPr>
                        <a:t>367</a:t>
                      </a: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256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42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Jena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1.3.1.3.12.3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VUV/VIS </a:t>
                      </a:r>
                      <a:r>
                        <a:rPr lang="de-DE" sz="1400" dirty="0" err="1">
                          <a:effectLst/>
                        </a:rPr>
                        <a:t>spectrometer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</a:rPr>
                        <a:t>  194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117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Kassel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202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1.3.1.5.1.2</a:t>
                      </a: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2D X-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ray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detectors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5261" marR="6526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5261" marR="6526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Lüneburg</a:t>
                      </a:r>
                    </a:p>
                  </a:txBody>
                  <a:tcPr marL="65261" marR="6526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obsolete</a:t>
                      </a:r>
                    </a:p>
                  </a:txBody>
                  <a:tcPr marL="65261" marR="6526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662294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1.3.1.5.4.1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X-</a:t>
                      </a:r>
                      <a:r>
                        <a:rPr lang="de-DE" sz="1400" b="1" dirty="0" err="1">
                          <a:solidFill>
                            <a:schemeClr val="tx1"/>
                          </a:solidFill>
                          <a:effectLst/>
                        </a:rPr>
                        <a:t>ray</a:t>
                      </a:r>
                      <a:r>
                        <a:rPr lang="de-DE" sz="14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chemeClr val="tx1"/>
                          </a:solidFill>
                          <a:effectLst/>
                        </a:rPr>
                        <a:t>optics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Jena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1.3.1.5.5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Reaction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microscope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</a:rPr>
                        <a:t>236</a:t>
                      </a:r>
                      <a:endParaRPr lang="de-DE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Frankfurt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2024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1.3.1.5.7.1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Ion </a:t>
                      </a:r>
                      <a:r>
                        <a:rPr lang="de-DE" sz="1400" b="1" dirty="0" err="1">
                          <a:solidFill>
                            <a:schemeClr val="tx1"/>
                          </a:solidFill>
                          <a:effectLst/>
                        </a:rPr>
                        <a:t>detectors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Frankfurt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effectLst/>
                        </a:rPr>
                        <a:t>1.3.1.5.7.4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Ion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detectors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Gießen</a:t>
                      </a: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092826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1.3.1.5.8.1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Laser </a:t>
                      </a:r>
                      <a:r>
                        <a:rPr lang="de-DE" sz="1400" b="1" dirty="0" err="1">
                          <a:solidFill>
                            <a:schemeClr val="tx1"/>
                          </a:solidFill>
                          <a:effectLst/>
                        </a:rPr>
                        <a:t>spectroscopy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Darmstadt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1.3.1.5.8.2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Laser </a:t>
                      </a:r>
                      <a:r>
                        <a:rPr lang="de-DE" sz="1400" b="1" dirty="0" err="1">
                          <a:solidFill>
                            <a:schemeClr val="tx1"/>
                          </a:solidFill>
                          <a:effectLst/>
                        </a:rPr>
                        <a:t>spectroscopy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 2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Münster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1.3.1.5.9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Electron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target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</a:rPr>
                        <a:t>375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133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147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Gießen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2027</a:t>
                      </a:r>
                      <a:endParaRPr lang="de-DE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1.3.1.5.10.1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Cooler</a:t>
                      </a:r>
                      <a:r>
                        <a:rPr lang="de-DE" sz="14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400" b="1" baseline="0" dirty="0" err="1">
                          <a:solidFill>
                            <a:schemeClr val="tx1"/>
                          </a:solidFill>
                          <a:effectLst/>
                        </a:rPr>
                        <a:t>voltage</a:t>
                      </a:r>
                      <a:r>
                        <a:rPr lang="de-DE" sz="14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400" b="1" baseline="0" dirty="0" err="1">
                          <a:solidFill>
                            <a:schemeClr val="tx1"/>
                          </a:solidFill>
                          <a:effectLst/>
                        </a:rPr>
                        <a:t>control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Gießen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1.3.1.5.10.3</a:t>
                      </a: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Laser </a:t>
                      </a:r>
                      <a:r>
                        <a:rPr lang="de-DE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view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ports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Darmstadt</a:t>
                      </a: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5261" marR="6526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Sums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foreseen</a:t>
                      </a:r>
                      <a:r>
                        <a:rPr lang="de-DE" sz="14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4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by</a:t>
                      </a:r>
                      <a:r>
                        <a:rPr lang="de-DE" sz="14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BMBF: 2380</a:t>
                      </a:r>
                      <a:endParaRPr lang="de-DE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</a:rPr>
                        <a:t>2380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829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318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544</a:t>
                      </a: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471</a:t>
                      </a:r>
                    </a:p>
                  </a:txBody>
                  <a:tcPr marL="65261" marR="65261" marT="0" marB="0" anchor="ctr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 marL="65261" marR="6526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4" y="123426"/>
            <a:ext cx="2003154" cy="5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4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HED@FAIR Core-</a:t>
            </a:r>
            <a:r>
              <a:rPr lang="de-DE" dirty="0" err="1"/>
              <a:t>Invest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333556" y="882578"/>
          <a:ext cx="9524888" cy="3515447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953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734">
                  <a:extLst>
                    <a:ext uri="{9D8B030D-6E8A-4147-A177-3AD203B41FA5}">
                      <a16:colId xmlns:a16="http://schemas.microsoft.com/office/drawing/2014/main" val="2064433530"/>
                    </a:ext>
                  </a:extLst>
                </a:gridCol>
                <a:gridCol w="601884">
                  <a:extLst>
                    <a:ext uri="{9D8B030D-6E8A-4147-A177-3AD203B41FA5}">
                      <a16:colId xmlns:a16="http://schemas.microsoft.com/office/drawing/2014/main" val="2966055631"/>
                    </a:ext>
                  </a:extLst>
                </a:gridCol>
                <a:gridCol w="690104">
                  <a:extLst>
                    <a:ext uri="{9D8B030D-6E8A-4147-A177-3AD203B41FA5}">
                      <a16:colId xmlns:a16="http://schemas.microsoft.com/office/drawing/2014/main" val="3461797449"/>
                    </a:ext>
                  </a:extLst>
                </a:gridCol>
                <a:gridCol w="1096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05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900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PSP-Code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Core Invest (k€, PB 2005)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University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r>
                        <a:rPr lang="de-DE" sz="16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aseline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aseline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Completion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(for Day 1)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effectLst/>
                        </a:rPr>
                        <a:t>2015 -2018</a:t>
                      </a: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effectLst/>
                        </a:rPr>
                        <a:t>2018 - 2021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2021 - 2024</a:t>
                      </a: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2024 - 2027</a:t>
                      </a: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Still </a:t>
                      </a:r>
                      <a:r>
                        <a:rPr lang="de-DE" sz="12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available</a:t>
                      </a:r>
                      <a:endParaRPr lang="de-DE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3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1.3.2.2.1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Target </a:t>
                      </a:r>
                      <a:r>
                        <a:rPr lang="de-DE" sz="1400" dirty="0" err="1">
                          <a:effectLst/>
                        </a:rPr>
                        <a:t>Chamber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for</a:t>
                      </a:r>
                      <a:r>
                        <a:rPr lang="de-DE" sz="1400" dirty="0">
                          <a:effectLst/>
                        </a:rPr>
                        <a:t> Day-1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545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Darmstadt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2027</a:t>
                      </a:r>
                      <a:endParaRPr lang="de-DE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3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 v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88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Frankfurt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3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 v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57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Jena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3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1.3.2.3.1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Detectors</a:t>
                      </a:r>
                      <a:r>
                        <a:rPr lang="de-DE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Day-1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5261" marR="6526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Darmstadt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2027</a:t>
                      </a:r>
                      <a:endParaRPr lang="de-DE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03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 v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Frankfurt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9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 v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69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Jena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0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u="sng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1.3.2.4.1</a:t>
                      </a:r>
                      <a:endParaRPr lang="de-DE" sz="120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</a:t>
                      </a:r>
                      <a:r>
                        <a:rPr lang="de-DE" sz="1400" u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Laser </a:t>
                      </a:r>
                      <a:r>
                        <a:rPr lang="de-DE" sz="1400" u="none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400" u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Day-1</a:t>
                      </a:r>
                      <a:endParaRPr lang="de-DE" sz="14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359</a:t>
                      </a:r>
                      <a:endParaRPr lang="de-DE" sz="1400" u="non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u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  <a:endParaRPr lang="de-DE" sz="14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5261" marR="6526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u="none" dirty="0">
                          <a:effectLst/>
                        </a:rPr>
                        <a:t>Darmstadt</a:t>
                      </a:r>
                      <a:endParaRPr lang="de-DE" sz="14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u="none" dirty="0">
                          <a:solidFill>
                            <a:srgbClr val="C00000"/>
                          </a:solidFill>
                          <a:effectLst/>
                        </a:rPr>
                        <a:t>2027</a:t>
                      </a:r>
                      <a:endParaRPr lang="de-DE" sz="1400" b="1" u="non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03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 v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51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u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e-DE" sz="14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Jena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2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Sums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foreseen</a:t>
                      </a:r>
                      <a:r>
                        <a:rPr lang="de-DE" sz="14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400" b="1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by</a:t>
                      </a:r>
                      <a:r>
                        <a:rPr lang="de-DE" sz="14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BMBF: 1300</a:t>
                      </a:r>
                      <a:endParaRPr lang="de-DE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1298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443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380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328</a:t>
                      </a: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5261" marR="6526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61" marR="65261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3D678DB2-ED8C-44AE-80AE-90E474E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86" y="-103779"/>
            <a:ext cx="1367131" cy="8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8826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1108</Words>
  <Application>Microsoft Office PowerPoint</Application>
  <PresentationFormat>Breitbild</PresentationFormat>
  <Paragraphs>365</Paragraphs>
  <Slides>13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2_Office Theme</vt:lpstr>
      <vt:lpstr>3_Office Theme</vt:lpstr>
      <vt:lpstr>ErUM-FSP T05 “Aufbau von APPA bei FAIR”</vt:lpstr>
      <vt:lpstr>Upcoming Events</vt:lpstr>
      <vt:lpstr>Report to BMBF  “Zwischenbericht 2025”</vt:lpstr>
      <vt:lpstr>BMBF Funding of German University Groups</vt:lpstr>
      <vt:lpstr>BMBF Funding 2024-2025 for „Smallest Particles“ </vt:lpstr>
      <vt:lpstr>Seven SPARC Projects in 2024-2027</vt:lpstr>
      <vt:lpstr>Four HED@FAIR Projects in 2024-2027</vt:lpstr>
      <vt:lpstr>SPARC Core-Invest via ErUM-FSP T05</vt:lpstr>
      <vt:lpstr>HED@FAIR Core-Invest</vt:lpstr>
      <vt:lpstr>MATerials Science Core-Invest</vt:lpstr>
      <vt:lpstr>Outreach – FSP-APPA Website</vt:lpstr>
      <vt:lpstr>Outreach – FSP-APPA Poster</vt:lpstr>
      <vt:lpstr>Next Annual Meeting 21./22. January 2027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Schippers</dc:creator>
  <cp:lastModifiedBy>Stefan Schippers</cp:lastModifiedBy>
  <cp:revision>484</cp:revision>
  <cp:lastPrinted>2020-01-16T06:51:12Z</cp:lastPrinted>
  <dcterms:created xsi:type="dcterms:W3CDTF">2015-12-01T10:45:13Z</dcterms:created>
  <dcterms:modified xsi:type="dcterms:W3CDTF">2026-01-23T13:21:52Z</dcterms:modified>
</cp:coreProperties>
</file>