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701" r:id="rId2"/>
    <p:sldMasterId id="2147483714" r:id="rId3"/>
  </p:sldMasterIdLst>
  <p:notesMasterIdLst>
    <p:notesMasterId r:id="rId32"/>
  </p:notesMasterIdLst>
  <p:handoutMasterIdLst>
    <p:handoutMasterId r:id="rId33"/>
  </p:handoutMasterIdLst>
  <p:sldIdLst>
    <p:sldId id="256" r:id="rId4"/>
    <p:sldId id="2106" r:id="rId5"/>
    <p:sldId id="1334" r:id="rId6"/>
    <p:sldId id="268" r:id="rId7"/>
    <p:sldId id="1369" r:id="rId8"/>
    <p:sldId id="1370" r:id="rId9"/>
    <p:sldId id="2095" r:id="rId10"/>
    <p:sldId id="1375" r:id="rId11"/>
    <p:sldId id="2093" r:id="rId12"/>
    <p:sldId id="1333" r:id="rId13"/>
    <p:sldId id="2098" r:id="rId14"/>
    <p:sldId id="2099" r:id="rId15"/>
    <p:sldId id="2105" r:id="rId16"/>
    <p:sldId id="2107" r:id="rId17"/>
    <p:sldId id="2101" r:id="rId18"/>
    <p:sldId id="2102" r:id="rId19"/>
    <p:sldId id="2104" r:id="rId20"/>
    <p:sldId id="1363" r:id="rId21"/>
    <p:sldId id="1372" r:id="rId22"/>
    <p:sldId id="1366" r:id="rId23"/>
    <p:sldId id="2103" r:id="rId24"/>
    <p:sldId id="1368" r:id="rId25"/>
    <p:sldId id="1367" r:id="rId26"/>
    <p:sldId id="270" r:id="rId27"/>
    <p:sldId id="1276" r:id="rId28"/>
    <p:sldId id="1277" r:id="rId29"/>
    <p:sldId id="664" r:id="rId30"/>
    <p:sldId id="2096" r:id="rId31"/>
  </p:sldIdLst>
  <p:sldSz cx="9144000" cy="5143500" type="screen16x9"/>
  <p:notesSz cx="6889750" cy="1002188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6" userDrawn="1">
          <p15:clr>
            <a:srgbClr val="A4A3A4"/>
          </p15:clr>
        </p15:guide>
        <p15:guide id="2" pos="217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ifels, Yvonne Dr." initials="LYD" lastIdx="8" clrIdx="0"/>
  <p:cmAuthor id="2" name="frank.maas@icloud.com" initials="f" lastIdx="1" clrIdx="1"/>
  <p:cmAuthor id="3" name="frank.maas@icloud.com" initials="f [2]" lastIdx="1" clrIdx="2"/>
  <p:cmAuthor id="4" name="frank.maas@icloud.com" initials="f [3]" lastIdx="1" clrIdx="3"/>
  <p:cmAuthor id="5" name="frank.maas@icloud.com" initials="f [4]" lastIdx="1" clrIdx="4"/>
  <p:cmAuthor id="6" name="frank.maas@icloud.com" initials="f [5]" lastIdx="1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FF9933"/>
    <a:srgbClr val="4551EF"/>
    <a:srgbClr val="F8C4E0"/>
    <a:srgbClr val="FEDBBB"/>
    <a:srgbClr val="FDBB63"/>
    <a:srgbClr val="BFBFBF"/>
    <a:srgbClr val="011893"/>
    <a:srgbClr val="4472C4"/>
    <a:srgbClr val="D23D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91" autoAdjust="0"/>
    <p:restoredTop sz="74935" autoAdjust="0"/>
  </p:normalViewPr>
  <p:slideViewPr>
    <p:cSldViewPr snapToGrid="0" snapToObjects="1">
      <p:cViewPr>
        <p:scale>
          <a:sx n="122" d="100"/>
          <a:sy n="122" d="100"/>
        </p:scale>
        <p:origin x="1400" y="368"/>
      </p:cViewPr>
      <p:guideLst>
        <p:guide orient="horz" pos="1643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5544"/>
    </p:cViewPr>
  </p:sorterViewPr>
  <p:notesViewPr>
    <p:cSldViewPr snapToGrid="0" snapToObjects="1" showGuides="1">
      <p:cViewPr varScale="1">
        <p:scale>
          <a:sx n="50" d="100"/>
          <a:sy n="50" d="100"/>
        </p:scale>
        <p:origin x="2645" y="34"/>
      </p:cViewPr>
      <p:guideLst>
        <p:guide orient="horz" pos="3156"/>
        <p:guide pos="217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1A33BD-F3FC-AF49-A844-ABF8F88E57FA}" type="doc">
      <dgm:prSet loTypeId="urn:microsoft.com/office/officeart/2005/8/layout/radial6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10BF0C8-0DC9-2A42-8D9F-6B43721EC797}">
      <dgm:prSet phldrT="[Text]"/>
      <dgm:spPr>
        <a:solidFill>
          <a:srgbClr val="4F81BD">
            <a:alpha val="51373"/>
          </a:srgbClr>
        </a:solidFill>
      </dgm:spPr>
      <dgm:t>
        <a:bodyPr/>
        <a:lstStyle/>
        <a:p>
          <a:endParaRPr lang="en-US"/>
        </a:p>
      </dgm:t>
    </dgm:pt>
    <dgm:pt modelId="{C0E0B42B-87CA-6640-B093-61B1136514DA}" type="parTrans" cxnId="{0F1E1A7E-1533-694E-9734-1981ACE2AB93}">
      <dgm:prSet/>
      <dgm:spPr/>
      <dgm:t>
        <a:bodyPr/>
        <a:lstStyle/>
        <a:p>
          <a:endParaRPr lang="en-US"/>
        </a:p>
      </dgm:t>
    </dgm:pt>
    <dgm:pt modelId="{931C6297-AEBA-114D-90A3-819E8B34CBC9}" type="sibTrans" cxnId="{0F1E1A7E-1533-694E-9734-1981ACE2AB93}">
      <dgm:prSet/>
      <dgm:spPr/>
      <dgm:t>
        <a:bodyPr/>
        <a:lstStyle/>
        <a:p>
          <a:endParaRPr lang="en-US"/>
        </a:p>
      </dgm:t>
    </dgm:pt>
    <dgm:pt modelId="{67078E17-F510-0744-9D96-672DD0CDE072}">
      <dgm:prSet phldrT="[Text]" custT="1"/>
      <dgm:spPr/>
      <dgm:t>
        <a:bodyPr/>
        <a:lstStyle/>
        <a:p>
          <a:r>
            <a:rPr lang="en-US" sz="1800"/>
            <a:t>P</a:t>
          </a:r>
        </a:p>
      </dgm:t>
    </dgm:pt>
    <dgm:pt modelId="{CB7799F3-5D8B-1E4B-BCA4-9C1889443884}" type="parTrans" cxnId="{CF4C1BB6-9AA0-A44A-959A-BDA4F08BD9F7}">
      <dgm:prSet/>
      <dgm:spPr/>
      <dgm:t>
        <a:bodyPr/>
        <a:lstStyle/>
        <a:p>
          <a:endParaRPr lang="en-US"/>
        </a:p>
      </dgm:t>
    </dgm:pt>
    <dgm:pt modelId="{22887FA8-B6DC-2D42-9DEA-3704A1A47FF6}" type="sibTrans" cxnId="{CF4C1BB6-9AA0-A44A-959A-BDA4F08BD9F7}">
      <dgm:prSet/>
      <dgm:spPr/>
      <dgm:t>
        <a:bodyPr/>
        <a:lstStyle/>
        <a:p>
          <a:endParaRPr lang="en-US"/>
        </a:p>
      </dgm:t>
    </dgm:pt>
    <dgm:pt modelId="{F9D07318-5F99-A048-BE28-22890F3C43D9}">
      <dgm:prSet phldrT="[Text]" custT="1"/>
      <dgm:spPr>
        <a:solidFill>
          <a:srgbClr val="C00000"/>
        </a:solidFill>
      </dgm:spPr>
      <dgm:t>
        <a:bodyPr/>
        <a:lstStyle/>
        <a:p>
          <a:pPr algn="ctr"/>
          <a:endParaRPr lang="en-US" sz="1600" b="1">
            <a:solidFill>
              <a:schemeClr val="bg1"/>
            </a:solidFill>
          </a:endParaRPr>
        </a:p>
      </dgm:t>
    </dgm:pt>
    <dgm:pt modelId="{7DCFB625-64E8-F14A-9FC1-EC5B8A83C8A6}" type="parTrans" cxnId="{B2EF6E68-D142-7346-BB88-B4FE13D0A1D8}">
      <dgm:prSet/>
      <dgm:spPr/>
      <dgm:t>
        <a:bodyPr/>
        <a:lstStyle/>
        <a:p>
          <a:endParaRPr lang="en-US"/>
        </a:p>
      </dgm:t>
    </dgm:pt>
    <dgm:pt modelId="{2EF9FA37-8AC0-D942-8236-3F7687A3B39F}" type="sibTrans" cxnId="{B2EF6E68-D142-7346-BB88-B4FE13D0A1D8}">
      <dgm:prSet/>
      <dgm:spPr/>
      <dgm:t>
        <a:bodyPr/>
        <a:lstStyle/>
        <a:p>
          <a:endParaRPr lang="en-US"/>
        </a:p>
      </dgm:t>
    </dgm:pt>
    <dgm:pt modelId="{17811F14-2243-D44C-99BC-F505F9D94079}">
      <dgm:prSet phldrT="[Text]" custT="1"/>
      <dgm:spPr>
        <a:solidFill>
          <a:srgbClr val="C00000"/>
        </a:solidFill>
      </dgm:spPr>
      <dgm:t>
        <a:bodyPr/>
        <a:lstStyle/>
        <a:p>
          <a:endParaRPr lang="en-US" sz="1800"/>
        </a:p>
      </dgm:t>
    </dgm:pt>
    <dgm:pt modelId="{67F9DB5E-BC41-F941-BDF9-177F650CF6B3}" type="parTrans" cxnId="{3D11C4A6-ED19-014D-AF0E-015ECB9E6906}">
      <dgm:prSet/>
      <dgm:spPr/>
      <dgm:t>
        <a:bodyPr/>
        <a:lstStyle/>
        <a:p>
          <a:endParaRPr lang="en-US"/>
        </a:p>
      </dgm:t>
    </dgm:pt>
    <dgm:pt modelId="{4F57F60E-FA5A-5549-A36B-CFB7FACA4553}" type="sibTrans" cxnId="{3D11C4A6-ED19-014D-AF0E-015ECB9E6906}">
      <dgm:prSet/>
      <dgm:spPr/>
      <dgm:t>
        <a:bodyPr/>
        <a:lstStyle/>
        <a:p>
          <a:endParaRPr lang="en-US"/>
        </a:p>
      </dgm:t>
    </dgm:pt>
    <dgm:pt modelId="{E16DECDB-F50F-2446-AC01-11F678685A54}">
      <dgm:prSet phldrT="[Text]" custT="1"/>
      <dgm:spPr/>
      <dgm:t>
        <a:bodyPr/>
        <a:lstStyle/>
        <a:p>
          <a:endParaRPr lang="en-US" sz="1800"/>
        </a:p>
      </dgm:t>
    </dgm:pt>
    <dgm:pt modelId="{F095C154-3AF8-7440-B965-71EA0A005F82}" type="parTrans" cxnId="{A2F3C25C-405C-DF40-BE12-0F8FD989B434}">
      <dgm:prSet/>
      <dgm:spPr/>
      <dgm:t>
        <a:bodyPr/>
        <a:lstStyle/>
        <a:p>
          <a:endParaRPr lang="en-US"/>
        </a:p>
      </dgm:t>
    </dgm:pt>
    <dgm:pt modelId="{092FF319-41A5-B949-A633-D2EE21CB77F5}" type="sibTrans" cxnId="{A2F3C25C-405C-DF40-BE12-0F8FD989B434}">
      <dgm:prSet/>
      <dgm:spPr/>
      <dgm:t>
        <a:bodyPr/>
        <a:lstStyle/>
        <a:p>
          <a:endParaRPr lang="en-US"/>
        </a:p>
      </dgm:t>
    </dgm:pt>
    <dgm:pt modelId="{3F49DA8C-96DB-2D40-8076-73A81AE78BB8}" type="pres">
      <dgm:prSet presAssocID="{8E1A33BD-F3FC-AF49-A844-ABF8F88E57FA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A3D8CB3-3629-404E-B890-552BCB8AFDAD}" type="pres">
      <dgm:prSet presAssocID="{510BF0C8-0DC9-2A42-8D9F-6B43721EC797}" presName="centerShape" presStyleLbl="node0" presStyleIdx="0" presStyleCnt="1"/>
      <dgm:spPr/>
    </dgm:pt>
    <dgm:pt modelId="{84971443-5B60-E24E-8174-828E63248939}" type="pres">
      <dgm:prSet presAssocID="{67078E17-F510-0744-9D96-672DD0CDE072}" presName="node" presStyleLbl="node1" presStyleIdx="0" presStyleCnt="4">
        <dgm:presLayoutVars>
          <dgm:bulletEnabled val="1"/>
        </dgm:presLayoutVars>
      </dgm:prSet>
      <dgm:spPr/>
    </dgm:pt>
    <dgm:pt modelId="{52571194-89BE-924D-B9B7-74CE3308501E}" type="pres">
      <dgm:prSet presAssocID="{67078E17-F510-0744-9D96-672DD0CDE072}" presName="dummy" presStyleCnt="0"/>
      <dgm:spPr/>
    </dgm:pt>
    <dgm:pt modelId="{97AE74EF-BF2F-5945-9AFE-D7913E0E16FF}" type="pres">
      <dgm:prSet presAssocID="{22887FA8-B6DC-2D42-9DEA-3704A1A47FF6}" presName="sibTrans" presStyleLbl="sibTrans2D1" presStyleIdx="0" presStyleCnt="4"/>
      <dgm:spPr/>
    </dgm:pt>
    <dgm:pt modelId="{79B77914-4BCF-CD46-8069-FAF90B6EA274}" type="pres">
      <dgm:prSet presAssocID="{17811F14-2243-D44C-99BC-F505F9D94079}" presName="node" presStyleLbl="node1" presStyleIdx="1" presStyleCnt="4">
        <dgm:presLayoutVars>
          <dgm:bulletEnabled val="1"/>
        </dgm:presLayoutVars>
      </dgm:prSet>
      <dgm:spPr/>
    </dgm:pt>
    <dgm:pt modelId="{9799C308-7594-214E-B74C-F5A960E65FFB}" type="pres">
      <dgm:prSet presAssocID="{17811F14-2243-D44C-99BC-F505F9D94079}" presName="dummy" presStyleCnt="0"/>
      <dgm:spPr/>
    </dgm:pt>
    <dgm:pt modelId="{FDCC1F26-78D4-814F-9C8B-BBE8FA29AF4C}" type="pres">
      <dgm:prSet presAssocID="{4F57F60E-FA5A-5549-A36B-CFB7FACA4553}" presName="sibTrans" presStyleLbl="sibTrans2D1" presStyleIdx="1" presStyleCnt="4"/>
      <dgm:spPr/>
    </dgm:pt>
    <dgm:pt modelId="{9F0AE116-5F80-EF45-A8F9-2ED7633384B0}" type="pres">
      <dgm:prSet presAssocID="{F9D07318-5F99-A048-BE28-22890F3C43D9}" presName="node" presStyleLbl="node1" presStyleIdx="2" presStyleCnt="4">
        <dgm:presLayoutVars>
          <dgm:bulletEnabled val="1"/>
        </dgm:presLayoutVars>
      </dgm:prSet>
      <dgm:spPr/>
    </dgm:pt>
    <dgm:pt modelId="{E14A177F-480E-034E-96A5-05BE4D3731CE}" type="pres">
      <dgm:prSet presAssocID="{F9D07318-5F99-A048-BE28-22890F3C43D9}" presName="dummy" presStyleCnt="0"/>
      <dgm:spPr/>
    </dgm:pt>
    <dgm:pt modelId="{C5998ED0-E8DD-5247-9407-3631E2ACA846}" type="pres">
      <dgm:prSet presAssocID="{2EF9FA37-8AC0-D942-8236-3F7687A3B39F}" presName="sibTrans" presStyleLbl="sibTrans2D1" presStyleIdx="2" presStyleCnt="4"/>
      <dgm:spPr/>
    </dgm:pt>
    <dgm:pt modelId="{D0D5C67A-EFEC-5240-A4BB-E7860DCB7FDE}" type="pres">
      <dgm:prSet presAssocID="{E16DECDB-F50F-2446-AC01-11F678685A54}" presName="node" presStyleLbl="node1" presStyleIdx="3" presStyleCnt="4">
        <dgm:presLayoutVars>
          <dgm:bulletEnabled val="1"/>
        </dgm:presLayoutVars>
      </dgm:prSet>
      <dgm:spPr/>
    </dgm:pt>
    <dgm:pt modelId="{55B1F314-26DD-8D49-97A4-8B8D64D5F701}" type="pres">
      <dgm:prSet presAssocID="{E16DECDB-F50F-2446-AC01-11F678685A54}" presName="dummy" presStyleCnt="0"/>
      <dgm:spPr/>
    </dgm:pt>
    <dgm:pt modelId="{4A83FF57-33C6-394A-B836-81D7101CB0BA}" type="pres">
      <dgm:prSet presAssocID="{092FF319-41A5-B949-A633-D2EE21CB77F5}" presName="sibTrans" presStyleLbl="sibTrans2D1" presStyleIdx="3" presStyleCnt="4"/>
      <dgm:spPr/>
    </dgm:pt>
  </dgm:ptLst>
  <dgm:cxnLst>
    <dgm:cxn modelId="{53876E06-6DBC-E544-B88B-C662A9FFDDF0}" type="presOf" srcId="{4F57F60E-FA5A-5549-A36B-CFB7FACA4553}" destId="{FDCC1F26-78D4-814F-9C8B-BBE8FA29AF4C}" srcOrd="0" destOrd="0" presId="urn:microsoft.com/office/officeart/2005/8/layout/radial6"/>
    <dgm:cxn modelId="{7C4FD01E-DFF6-9646-A528-65538D26C0FC}" type="presOf" srcId="{092FF319-41A5-B949-A633-D2EE21CB77F5}" destId="{4A83FF57-33C6-394A-B836-81D7101CB0BA}" srcOrd="0" destOrd="0" presId="urn:microsoft.com/office/officeart/2005/8/layout/radial6"/>
    <dgm:cxn modelId="{84D07A46-7075-6640-BA96-E1AC0A55C8B4}" type="presOf" srcId="{F9D07318-5F99-A048-BE28-22890F3C43D9}" destId="{9F0AE116-5F80-EF45-A8F9-2ED7633384B0}" srcOrd="0" destOrd="0" presId="urn:microsoft.com/office/officeart/2005/8/layout/radial6"/>
    <dgm:cxn modelId="{A2F3C25C-405C-DF40-BE12-0F8FD989B434}" srcId="{510BF0C8-0DC9-2A42-8D9F-6B43721EC797}" destId="{E16DECDB-F50F-2446-AC01-11F678685A54}" srcOrd="3" destOrd="0" parTransId="{F095C154-3AF8-7440-B965-71EA0A005F82}" sibTransId="{092FF319-41A5-B949-A633-D2EE21CB77F5}"/>
    <dgm:cxn modelId="{4059B45E-B39A-D94A-97DA-08BF1B74A4F2}" type="presOf" srcId="{2EF9FA37-8AC0-D942-8236-3F7687A3B39F}" destId="{C5998ED0-E8DD-5247-9407-3631E2ACA846}" srcOrd="0" destOrd="0" presId="urn:microsoft.com/office/officeart/2005/8/layout/radial6"/>
    <dgm:cxn modelId="{5C87E366-925C-AF4E-A293-4B05FE88A1BE}" type="presOf" srcId="{17811F14-2243-D44C-99BC-F505F9D94079}" destId="{79B77914-4BCF-CD46-8069-FAF90B6EA274}" srcOrd="0" destOrd="0" presId="urn:microsoft.com/office/officeart/2005/8/layout/radial6"/>
    <dgm:cxn modelId="{B2EF6E68-D142-7346-BB88-B4FE13D0A1D8}" srcId="{510BF0C8-0DC9-2A42-8D9F-6B43721EC797}" destId="{F9D07318-5F99-A048-BE28-22890F3C43D9}" srcOrd="2" destOrd="0" parTransId="{7DCFB625-64E8-F14A-9FC1-EC5B8A83C8A6}" sibTransId="{2EF9FA37-8AC0-D942-8236-3F7687A3B39F}"/>
    <dgm:cxn modelId="{BD2C936F-5412-F440-B1C7-C57D701A602D}" type="presOf" srcId="{E16DECDB-F50F-2446-AC01-11F678685A54}" destId="{D0D5C67A-EFEC-5240-A4BB-E7860DCB7FDE}" srcOrd="0" destOrd="0" presId="urn:microsoft.com/office/officeart/2005/8/layout/radial6"/>
    <dgm:cxn modelId="{0F1E1A7E-1533-694E-9734-1981ACE2AB93}" srcId="{8E1A33BD-F3FC-AF49-A844-ABF8F88E57FA}" destId="{510BF0C8-0DC9-2A42-8D9F-6B43721EC797}" srcOrd="0" destOrd="0" parTransId="{C0E0B42B-87CA-6640-B093-61B1136514DA}" sibTransId="{931C6297-AEBA-114D-90A3-819E8B34CBC9}"/>
    <dgm:cxn modelId="{48D2F38C-949F-CD48-8004-32F133B10BB1}" type="presOf" srcId="{22887FA8-B6DC-2D42-9DEA-3704A1A47FF6}" destId="{97AE74EF-BF2F-5945-9AFE-D7913E0E16FF}" srcOrd="0" destOrd="0" presId="urn:microsoft.com/office/officeart/2005/8/layout/radial6"/>
    <dgm:cxn modelId="{3D11C4A6-ED19-014D-AF0E-015ECB9E6906}" srcId="{510BF0C8-0DC9-2A42-8D9F-6B43721EC797}" destId="{17811F14-2243-D44C-99BC-F505F9D94079}" srcOrd="1" destOrd="0" parTransId="{67F9DB5E-BC41-F941-BDF9-177F650CF6B3}" sibTransId="{4F57F60E-FA5A-5549-A36B-CFB7FACA4553}"/>
    <dgm:cxn modelId="{CF4C1BB6-9AA0-A44A-959A-BDA4F08BD9F7}" srcId="{510BF0C8-0DC9-2A42-8D9F-6B43721EC797}" destId="{67078E17-F510-0744-9D96-672DD0CDE072}" srcOrd="0" destOrd="0" parTransId="{CB7799F3-5D8B-1E4B-BCA4-9C1889443884}" sibTransId="{22887FA8-B6DC-2D42-9DEA-3704A1A47FF6}"/>
    <dgm:cxn modelId="{6D2E9DB7-62A3-1040-B701-70B161A0AC76}" type="presOf" srcId="{8E1A33BD-F3FC-AF49-A844-ABF8F88E57FA}" destId="{3F49DA8C-96DB-2D40-8076-73A81AE78BB8}" srcOrd="0" destOrd="0" presId="urn:microsoft.com/office/officeart/2005/8/layout/radial6"/>
    <dgm:cxn modelId="{7D68C2DE-6087-1442-B045-4C390626EBD1}" type="presOf" srcId="{510BF0C8-0DC9-2A42-8D9F-6B43721EC797}" destId="{7A3D8CB3-3629-404E-B890-552BCB8AFDAD}" srcOrd="0" destOrd="0" presId="urn:microsoft.com/office/officeart/2005/8/layout/radial6"/>
    <dgm:cxn modelId="{87BFCBE6-1CDE-FF4C-B530-E99E074B8C51}" type="presOf" srcId="{67078E17-F510-0744-9D96-672DD0CDE072}" destId="{84971443-5B60-E24E-8174-828E63248939}" srcOrd="0" destOrd="0" presId="urn:microsoft.com/office/officeart/2005/8/layout/radial6"/>
    <dgm:cxn modelId="{1AC49F92-1981-2746-A5E2-0BE064F11A8D}" type="presParOf" srcId="{3F49DA8C-96DB-2D40-8076-73A81AE78BB8}" destId="{7A3D8CB3-3629-404E-B890-552BCB8AFDAD}" srcOrd="0" destOrd="0" presId="urn:microsoft.com/office/officeart/2005/8/layout/radial6"/>
    <dgm:cxn modelId="{4AD5747A-B97F-8148-94F0-916CA361A203}" type="presParOf" srcId="{3F49DA8C-96DB-2D40-8076-73A81AE78BB8}" destId="{84971443-5B60-E24E-8174-828E63248939}" srcOrd="1" destOrd="0" presId="urn:microsoft.com/office/officeart/2005/8/layout/radial6"/>
    <dgm:cxn modelId="{4C6DBC5C-0B14-394A-B033-3F570304E355}" type="presParOf" srcId="{3F49DA8C-96DB-2D40-8076-73A81AE78BB8}" destId="{52571194-89BE-924D-B9B7-74CE3308501E}" srcOrd="2" destOrd="0" presId="urn:microsoft.com/office/officeart/2005/8/layout/radial6"/>
    <dgm:cxn modelId="{0F81BBF5-6065-DE4D-9743-4588BE7DE33D}" type="presParOf" srcId="{3F49DA8C-96DB-2D40-8076-73A81AE78BB8}" destId="{97AE74EF-BF2F-5945-9AFE-D7913E0E16FF}" srcOrd="3" destOrd="0" presId="urn:microsoft.com/office/officeart/2005/8/layout/radial6"/>
    <dgm:cxn modelId="{1EBCDDB1-4B20-CE4D-A910-64E303EE1E7C}" type="presParOf" srcId="{3F49DA8C-96DB-2D40-8076-73A81AE78BB8}" destId="{79B77914-4BCF-CD46-8069-FAF90B6EA274}" srcOrd="4" destOrd="0" presId="urn:microsoft.com/office/officeart/2005/8/layout/radial6"/>
    <dgm:cxn modelId="{E09DAA8F-9DAC-4E46-A988-0CB5295F3E27}" type="presParOf" srcId="{3F49DA8C-96DB-2D40-8076-73A81AE78BB8}" destId="{9799C308-7594-214E-B74C-F5A960E65FFB}" srcOrd="5" destOrd="0" presId="urn:microsoft.com/office/officeart/2005/8/layout/radial6"/>
    <dgm:cxn modelId="{F31B9833-0BFE-B548-A583-C295041772AA}" type="presParOf" srcId="{3F49DA8C-96DB-2D40-8076-73A81AE78BB8}" destId="{FDCC1F26-78D4-814F-9C8B-BBE8FA29AF4C}" srcOrd="6" destOrd="0" presId="urn:microsoft.com/office/officeart/2005/8/layout/radial6"/>
    <dgm:cxn modelId="{9DB99094-2570-1748-852F-69B8E2FB2229}" type="presParOf" srcId="{3F49DA8C-96DB-2D40-8076-73A81AE78BB8}" destId="{9F0AE116-5F80-EF45-A8F9-2ED7633384B0}" srcOrd="7" destOrd="0" presId="urn:microsoft.com/office/officeart/2005/8/layout/radial6"/>
    <dgm:cxn modelId="{B61E3D74-BC7E-9E4E-AB8E-661D5E32A087}" type="presParOf" srcId="{3F49DA8C-96DB-2D40-8076-73A81AE78BB8}" destId="{E14A177F-480E-034E-96A5-05BE4D3731CE}" srcOrd="8" destOrd="0" presId="urn:microsoft.com/office/officeart/2005/8/layout/radial6"/>
    <dgm:cxn modelId="{7035DD64-9F17-AC4D-AAF8-EEBB71F07AC5}" type="presParOf" srcId="{3F49DA8C-96DB-2D40-8076-73A81AE78BB8}" destId="{C5998ED0-E8DD-5247-9407-3631E2ACA846}" srcOrd="9" destOrd="0" presId="urn:microsoft.com/office/officeart/2005/8/layout/radial6"/>
    <dgm:cxn modelId="{33E891BE-8471-CA4B-BDC5-642EBCABC162}" type="presParOf" srcId="{3F49DA8C-96DB-2D40-8076-73A81AE78BB8}" destId="{D0D5C67A-EFEC-5240-A4BB-E7860DCB7FDE}" srcOrd="10" destOrd="0" presId="urn:microsoft.com/office/officeart/2005/8/layout/radial6"/>
    <dgm:cxn modelId="{D466AF80-03B4-C74E-B1E8-484C65FC3212}" type="presParOf" srcId="{3F49DA8C-96DB-2D40-8076-73A81AE78BB8}" destId="{55B1F314-26DD-8D49-97A4-8B8D64D5F701}" srcOrd="11" destOrd="0" presId="urn:microsoft.com/office/officeart/2005/8/layout/radial6"/>
    <dgm:cxn modelId="{1A88822B-CB36-A348-840E-963F03BCDB5E}" type="presParOf" srcId="{3F49DA8C-96DB-2D40-8076-73A81AE78BB8}" destId="{4A83FF57-33C6-394A-B836-81D7101CB0BA}" srcOrd="12" destOrd="0" presId="urn:microsoft.com/office/officeart/2005/8/layout/radial6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83FF57-33C6-394A-B836-81D7101CB0BA}">
      <dsp:nvSpPr>
        <dsp:cNvPr id="0" name=""/>
        <dsp:cNvSpPr/>
      </dsp:nvSpPr>
      <dsp:spPr>
        <a:xfrm>
          <a:off x="634191" y="417381"/>
          <a:ext cx="2781695" cy="2781695"/>
        </a:xfrm>
        <a:prstGeom prst="blockArc">
          <a:avLst>
            <a:gd name="adj1" fmla="val 10800000"/>
            <a:gd name="adj2" fmla="val 16200000"/>
            <a:gd name="adj3" fmla="val 464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998ED0-E8DD-5247-9407-3631E2ACA846}">
      <dsp:nvSpPr>
        <dsp:cNvPr id="0" name=""/>
        <dsp:cNvSpPr/>
      </dsp:nvSpPr>
      <dsp:spPr>
        <a:xfrm>
          <a:off x="634191" y="417381"/>
          <a:ext cx="2781695" cy="2781695"/>
        </a:xfrm>
        <a:prstGeom prst="blockArc">
          <a:avLst>
            <a:gd name="adj1" fmla="val 5400000"/>
            <a:gd name="adj2" fmla="val 10800000"/>
            <a:gd name="adj3" fmla="val 464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CC1F26-78D4-814F-9C8B-BBE8FA29AF4C}">
      <dsp:nvSpPr>
        <dsp:cNvPr id="0" name=""/>
        <dsp:cNvSpPr/>
      </dsp:nvSpPr>
      <dsp:spPr>
        <a:xfrm>
          <a:off x="634191" y="417381"/>
          <a:ext cx="2781695" cy="2781695"/>
        </a:xfrm>
        <a:prstGeom prst="blockArc">
          <a:avLst>
            <a:gd name="adj1" fmla="val 0"/>
            <a:gd name="adj2" fmla="val 5400000"/>
            <a:gd name="adj3" fmla="val 464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AE74EF-BF2F-5945-9AFE-D7913E0E16FF}">
      <dsp:nvSpPr>
        <dsp:cNvPr id="0" name=""/>
        <dsp:cNvSpPr/>
      </dsp:nvSpPr>
      <dsp:spPr>
        <a:xfrm>
          <a:off x="634191" y="417381"/>
          <a:ext cx="2781695" cy="2781695"/>
        </a:xfrm>
        <a:prstGeom prst="blockArc">
          <a:avLst>
            <a:gd name="adj1" fmla="val 16200000"/>
            <a:gd name="adj2" fmla="val 0"/>
            <a:gd name="adj3" fmla="val 464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3D8CB3-3629-404E-B890-552BCB8AFDAD}">
      <dsp:nvSpPr>
        <dsp:cNvPr id="0" name=""/>
        <dsp:cNvSpPr/>
      </dsp:nvSpPr>
      <dsp:spPr>
        <a:xfrm>
          <a:off x="1384304" y="1167494"/>
          <a:ext cx="1281469" cy="1281469"/>
        </a:xfrm>
        <a:prstGeom prst="ellipse">
          <a:avLst/>
        </a:prstGeom>
        <a:solidFill>
          <a:srgbClr val="4F81BD">
            <a:alpha val="51373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700" kern="1200"/>
        </a:p>
      </dsp:txBody>
      <dsp:txXfrm>
        <a:off x="1571971" y="1355161"/>
        <a:ext cx="906135" cy="906135"/>
      </dsp:txXfrm>
    </dsp:sp>
    <dsp:sp modelId="{84971443-5B60-E24E-8174-828E63248939}">
      <dsp:nvSpPr>
        <dsp:cNvPr id="0" name=""/>
        <dsp:cNvSpPr/>
      </dsp:nvSpPr>
      <dsp:spPr>
        <a:xfrm>
          <a:off x="1576524" y="1160"/>
          <a:ext cx="897028" cy="8970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P</a:t>
          </a:r>
        </a:p>
      </dsp:txBody>
      <dsp:txXfrm>
        <a:off x="1707891" y="132527"/>
        <a:ext cx="634294" cy="634294"/>
      </dsp:txXfrm>
    </dsp:sp>
    <dsp:sp modelId="{79B77914-4BCF-CD46-8069-FAF90B6EA274}">
      <dsp:nvSpPr>
        <dsp:cNvPr id="0" name=""/>
        <dsp:cNvSpPr/>
      </dsp:nvSpPr>
      <dsp:spPr>
        <a:xfrm>
          <a:off x="2935079" y="1359715"/>
          <a:ext cx="897028" cy="897028"/>
        </a:xfrm>
        <a:prstGeom prst="ellipse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3066446" y="1491082"/>
        <a:ext cx="634294" cy="634294"/>
      </dsp:txXfrm>
    </dsp:sp>
    <dsp:sp modelId="{9F0AE116-5F80-EF45-A8F9-2ED7633384B0}">
      <dsp:nvSpPr>
        <dsp:cNvPr id="0" name=""/>
        <dsp:cNvSpPr/>
      </dsp:nvSpPr>
      <dsp:spPr>
        <a:xfrm>
          <a:off x="1576524" y="2718269"/>
          <a:ext cx="897028" cy="897028"/>
        </a:xfrm>
        <a:prstGeom prst="ellipse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>
            <a:solidFill>
              <a:schemeClr val="bg1"/>
            </a:solidFill>
          </a:endParaRPr>
        </a:p>
      </dsp:txBody>
      <dsp:txXfrm>
        <a:off x="1707891" y="2849636"/>
        <a:ext cx="634294" cy="634294"/>
      </dsp:txXfrm>
    </dsp:sp>
    <dsp:sp modelId="{D0D5C67A-EFEC-5240-A4BB-E7860DCB7FDE}">
      <dsp:nvSpPr>
        <dsp:cNvPr id="0" name=""/>
        <dsp:cNvSpPr/>
      </dsp:nvSpPr>
      <dsp:spPr>
        <a:xfrm>
          <a:off x="217969" y="1359715"/>
          <a:ext cx="897028" cy="8970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349336" y="1491082"/>
        <a:ext cx="634294" cy="6342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85558" cy="501095"/>
          </a:xfrm>
          <a:prstGeom prst="rect">
            <a:avLst/>
          </a:prstGeom>
        </p:spPr>
        <p:txBody>
          <a:bodyPr vert="horz" lIns="92454" tIns="46227" rIns="92454" bIns="46227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902599" y="1"/>
            <a:ext cx="2985558" cy="501095"/>
          </a:xfrm>
          <a:prstGeom prst="rect">
            <a:avLst/>
          </a:prstGeom>
        </p:spPr>
        <p:txBody>
          <a:bodyPr vert="horz" lIns="92454" tIns="46227" rIns="92454" bIns="46227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20.01.26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519055"/>
            <a:ext cx="2985558" cy="501095"/>
          </a:xfrm>
          <a:prstGeom prst="rect">
            <a:avLst/>
          </a:prstGeom>
        </p:spPr>
        <p:txBody>
          <a:bodyPr vert="horz" lIns="92454" tIns="46227" rIns="92454" bIns="46227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902599" y="9519055"/>
            <a:ext cx="2985558" cy="501095"/>
          </a:xfrm>
          <a:prstGeom prst="rect">
            <a:avLst/>
          </a:prstGeom>
        </p:spPr>
        <p:txBody>
          <a:bodyPr vert="horz" lIns="92454" tIns="46227" rIns="92454" bIns="46227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85558" cy="501095"/>
          </a:xfrm>
          <a:prstGeom prst="rect">
            <a:avLst/>
          </a:prstGeom>
        </p:spPr>
        <p:txBody>
          <a:bodyPr vert="horz" lIns="92454" tIns="46227" rIns="92454" bIns="46227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902599" y="1"/>
            <a:ext cx="2985558" cy="501095"/>
          </a:xfrm>
          <a:prstGeom prst="rect">
            <a:avLst/>
          </a:prstGeom>
        </p:spPr>
        <p:txBody>
          <a:bodyPr vert="horz" lIns="92454" tIns="46227" rIns="92454" bIns="46227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20.01.26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2475"/>
            <a:ext cx="6680200" cy="37576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54" tIns="46227" rIns="92454" bIns="46227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8976" y="4760399"/>
            <a:ext cx="5511800" cy="4509849"/>
          </a:xfrm>
          <a:prstGeom prst="rect">
            <a:avLst/>
          </a:prstGeom>
        </p:spPr>
        <p:txBody>
          <a:bodyPr vert="horz" lIns="92454" tIns="46227" rIns="92454" bIns="46227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519055"/>
            <a:ext cx="2985558" cy="501095"/>
          </a:xfrm>
          <a:prstGeom prst="rect">
            <a:avLst/>
          </a:prstGeom>
        </p:spPr>
        <p:txBody>
          <a:bodyPr vert="horz" lIns="92454" tIns="46227" rIns="92454" bIns="46227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902599" y="9519055"/>
            <a:ext cx="2985558" cy="501095"/>
          </a:xfrm>
          <a:prstGeom prst="rect">
            <a:avLst/>
          </a:prstGeom>
        </p:spPr>
        <p:txBody>
          <a:bodyPr vert="horz" lIns="92454" tIns="46227" rIns="92454" bIns="46227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0629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01665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i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1104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3133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3206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08084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2027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8939D6-2429-35CB-5872-0AF190F255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E1DC77-8C76-B6DD-0DAD-AB67568FE1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76AB81-84FB-E2C8-FEBF-1BED364E39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8530F0-10BA-1216-D95E-F34F8E480A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15265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16D94F-0F93-05BE-A80D-83BA28B19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7B1E56-0DB4-63C1-4AAB-6B6EF4B0BB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754314-A1CB-596D-3F2C-CAA412C9B3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EF4DA3-1B98-81FA-EB0D-896CF181DA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10166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95B8DF-7A05-F006-7DDD-3D6A771B17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00DCEB-A72E-65F3-137B-901F79C7AD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B5881E-560E-69E0-7F35-A6EA9FE837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6B359E-236D-91AA-20B8-4E2EEDBFB7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E02386-BEE7-5D4D-B4E7-4BB579C4788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776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C6E91E-9136-1FED-BCD0-948A9AF33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FAAA15-D16C-9FD4-D3C4-85108E51DC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7E9729-1671-90AF-C733-4935E5C30E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2FA405-5878-CD10-D65C-15A12E2A53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E02386-BEE7-5D4D-B4E7-4BB579C4788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668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040B52E-6118-F844-8FBE-85B6AFDC9E2A}"/>
              </a:ext>
            </a:extLst>
          </p:cNvPr>
          <p:cNvGrpSpPr/>
          <p:nvPr userDrawn="1"/>
        </p:nvGrpSpPr>
        <p:grpSpPr>
          <a:xfrm>
            <a:off x="1502578" y="976199"/>
            <a:ext cx="7426269" cy="3877686"/>
            <a:chOff x="1502578" y="976199"/>
            <a:chExt cx="7426269" cy="3877686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3FAB316F-95F1-6040-AB6B-EF23A5D58FAF}"/>
                </a:ext>
              </a:extLst>
            </p:cNvPr>
            <p:cNvSpPr/>
            <p:nvPr userDrawn="1"/>
          </p:nvSpPr>
          <p:spPr>
            <a:xfrm>
              <a:off x="7781365" y="3854824"/>
              <a:ext cx="1147482" cy="999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dirty="0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9DE39F29-B8C0-C64D-ADFE-A8AFF963CB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2578" y="976199"/>
              <a:ext cx="6099496" cy="3877686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1529" y="2738074"/>
            <a:ext cx="4303059" cy="5849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ctr">
              <a:defRPr sz="2400">
                <a:solidFill>
                  <a:srgbClr val="666666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1529" y="3322973"/>
            <a:ext cx="4303060" cy="531851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6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4987636"/>
            <a:ext cx="3371273" cy="15586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56D82-0C21-F0F3-E92C-B73A746D4E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69B3A-5B05-26A8-1B3D-13A77F7CD0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505019-AFD4-FAB3-FA25-06C5DC7A0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DCE6D-89FC-EA42-B4F8-B8210C871961}" type="datetimeFigureOut">
              <a:t>1/20/26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592988-611D-6B52-E16A-96F904435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ECB31-C46E-4223-A27F-EADA39BBB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684D8-F738-434C-BB05-79705BE0EBC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788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970BD-C265-C4D9-A725-59478EE8A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A0550D-C5A4-076F-44A3-245F5DAF84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2014B1-D44B-1AE7-48B8-6F7EE86A4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DCE6D-89FC-EA42-B4F8-B8210C871961}" type="datetimeFigureOut">
              <a:t>1/20/26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42C67-7A49-6226-62FD-0A615C570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084893-125F-79A4-20D3-6D1B47AB0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684D8-F738-434C-BB05-79705BE0EBC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5625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9C83A-59A9-F81A-7C7C-26D054627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223194-6087-7CA8-7B18-01EA0F0B70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4F213C-D878-5AA8-5AD2-9B37DFACF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DCE6D-89FC-EA42-B4F8-B8210C871961}" type="datetimeFigureOut">
              <a:t>1/20/26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13A85-3E75-C2ED-10D2-AA09B298B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151244-89A9-FB45-7543-2AE1608A2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684D8-F738-434C-BB05-79705BE0EBC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8790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822FE-8CBC-00D7-CA75-F163DC975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4E6B70-7311-83F4-9461-C3D4056CB0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151FD5-7E73-1C94-593C-74ADD08347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0628BC-90C8-4315-6B08-4D21B6BC5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DCE6D-89FC-EA42-B4F8-B8210C871961}" type="datetimeFigureOut">
              <a:t>1/20/26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C5BAA9-4ABA-FD42-4584-CC079A3BE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245143-5A3B-49E5-34E3-A77DBF9CC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684D8-F738-434C-BB05-79705BE0EBC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135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90F50-86D1-4D58-8BED-0AEA2CDF2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A42D97-E017-9555-F81F-54DE7D0BB4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B780EE-CD3E-A9FD-AA1B-2A4C6CD1F0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E8A17E-77B2-16E9-BCC5-EDAD873DD9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AD9077-276A-5329-DC76-5F387E8ABC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AB83E3-81DD-7A7A-82C6-52D3342F3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DCE6D-89FC-EA42-B4F8-B8210C871961}" type="datetimeFigureOut">
              <a:t>1/20/26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8CBB34-D32B-DB62-29C5-0045A6BA6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52C793-C578-4EE7-D13C-DF7B0DEE8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684D8-F738-434C-BB05-79705BE0EBC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2259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5DC8C-1D56-37DB-8FD2-B30CD565B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9EB24D-1C19-61FC-8679-6C9A63757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DCE6D-89FC-EA42-B4F8-B8210C871961}" type="datetimeFigureOut">
              <a:t>1/20/26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422C12-8870-9D9E-EA88-F04269229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BCA08-65B0-1F15-F00A-87A03742F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684D8-F738-434C-BB05-79705BE0EBC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8808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D8F31F-F750-4385-B447-E95320843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DCE6D-89FC-EA42-B4F8-B8210C871961}" type="datetimeFigureOut">
              <a:t>1/20/26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AFEBA7-C636-2C6D-2F80-6168373FE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410035-FF28-F49A-455F-5E3D15613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684D8-F738-434C-BB05-79705BE0EBC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661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C8E2A-EFC8-E8D5-7D91-69F87BC7C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FC319-422B-D055-7E19-EC254492C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76175F-5A62-0D9E-797A-2ECD732C85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07BC0F-D256-7338-1726-8B1A4CFB2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DCE6D-89FC-EA42-B4F8-B8210C871961}" type="datetimeFigureOut">
              <a:t>1/20/26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04BFD8-0F50-FD31-33F0-46E582284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EB2D5C-5BAD-F426-C108-709B48012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684D8-F738-434C-BB05-79705BE0EBC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5983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6D002-1A48-2170-C929-2728C518F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AAB320-B456-4B54-D6FA-184FBE133E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7450AE-D6DC-3FE7-F4B3-C8BA9E7030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611FA5-1F2A-5BE8-6C51-206C91E93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DCE6D-89FC-EA42-B4F8-B8210C871961}" type="datetimeFigureOut">
              <a:t>1/20/26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64F5C5-0A8B-4503-8484-E9D79DE75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B131C-7BED-ACEA-BC4B-39F24D917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684D8-F738-434C-BB05-79705BE0EBC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4518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2C696-E299-6570-9418-0B64663B1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5C0B1D-4A03-CC73-669D-EF27360377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BC39DB-7C0B-2679-3C3E-B0BFC25A1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DCE6D-89FC-EA42-B4F8-B8210C871961}" type="datetimeFigureOut">
              <a:t>1/20/26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098B53-C20A-3803-5ED3-1AA87A7EE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16F9C9-21B8-3B9A-50A7-09DB21457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684D8-F738-434C-BB05-79705BE0EBC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441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‹#›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7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/>
              <a:t>15 Joint Scientif Council Meeting - Research </a:t>
            </a:r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3BF80593-284C-244D-84D3-4D7255E83A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7634" y="130629"/>
            <a:ext cx="6071291" cy="701284"/>
          </a:xfrm>
        </p:spPr>
        <p:txBody>
          <a:bodyPr anchor="b"/>
          <a:lstStyle>
            <a:lvl1pPr marL="0" indent="0" algn="l">
              <a:buNone/>
              <a:defRPr sz="2000" b="1"/>
            </a:lvl1pPr>
          </a:lstStyle>
          <a:p>
            <a:r>
              <a:rPr lang="de-DE" dirty="0"/>
              <a:t>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C14EEF-77AC-9D40-B688-3511000B98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0832FC-DF2B-4D70-828D-806ADFEF6A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BD983A-2273-5DB8-7F7F-CA772BEC9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DCE6D-89FC-EA42-B4F8-B8210C871961}" type="datetimeFigureOut">
              <a:t>1/20/26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958AF8-5513-1078-FCDA-69B1579D3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0A756-4AE9-7154-E5D9-360E3E6C8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684D8-F738-434C-BB05-79705BE0EBC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2808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040B52E-6118-F844-8FBE-85B6AFDC9E2A}"/>
              </a:ext>
            </a:extLst>
          </p:cNvPr>
          <p:cNvGrpSpPr/>
          <p:nvPr userDrawn="1"/>
        </p:nvGrpSpPr>
        <p:grpSpPr>
          <a:xfrm>
            <a:off x="1502578" y="976199"/>
            <a:ext cx="7426269" cy="3877686"/>
            <a:chOff x="1502578" y="976199"/>
            <a:chExt cx="7426269" cy="3877686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3FAB316F-95F1-6040-AB6B-EF23A5D58FAF}"/>
                </a:ext>
              </a:extLst>
            </p:cNvPr>
            <p:cNvSpPr/>
            <p:nvPr userDrawn="1"/>
          </p:nvSpPr>
          <p:spPr>
            <a:xfrm>
              <a:off x="7781365" y="3854824"/>
              <a:ext cx="1147482" cy="999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dirty="0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9DE39F29-B8C0-C64D-ADFE-A8AFF963CB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2578" y="976199"/>
              <a:ext cx="6099496" cy="3877686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1529" y="2738074"/>
            <a:ext cx="4303059" cy="584900"/>
          </a:xfrm>
        </p:spPr>
        <p:txBody>
          <a:bodyPr anchor="b" anchorCtr="0">
            <a:noAutofit/>
          </a:bodyPr>
          <a:lstStyle>
            <a:lvl1pPr algn="ctr">
              <a:defRPr sz="2400">
                <a:solidFill>
                  <a:srgbClr val="66666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1529" y="3322973"/>
            <a:ext cx="4303060" cy="531851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6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4987636"/>
            <a:ext cx="3371273" cy="15586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33431247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8" y="230397"/>
            <a:ext cx="6700979" cy="5906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‹#›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7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ICACS &amp; SHIM 2024/ Canberra/ Mohan Li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161429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‹#›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ICACS &amp; SHIM 2024/ Canberra/ Mohan Li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263640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‹#›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ICACS &amp; SHIM 2024/ Canberra/ Mohan Li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494441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1501" y="366712"/>
            <a:ext cx="6821383" cy="62865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Inhaltsplatzhalter 2"/>
          <p:cNvSpPr>
            <a:spLocks noGrp="1"/>
          </p:cNvSpPr>
          <p:nvPr>
            <p:ph idx="11"/>
          </p:nvPr>
        </p:nvSpPr>
        <p:spPr>
          <a:xfrm>
            <a:off x="180491" y="1185474"/>
            <a:ext cx="8783998" cy="3359957"/>
          </a:xfrm>
        </p:spPr>
        <p:txBody>
          <a:bodyPr/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7611471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AB204-963B-43C5-8841-A937AF3B0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15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803802-E913-47E7-AE75-6C201F2E6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EA3737-44B4-42D7-9024-6B3B3A67B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ICACS &amp; SHIM 2024/ Canberra/ Mohan Li</a:t>
            </a:r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3E6548-E279-49CA-8191-63BB7BA7B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341062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5CDA01-DDC9-2253-72DE-96209CE4E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000" y="413099"/>
            <a:ext cx="6732000" cy="810000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27C98BC-77ED-57FD-F633-2BC8142A2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001" y="1485000"/>
            <a:ext cx="8639990" cy="33750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FCB9AE0-FB31-AD7B-F074-94F25823D69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DBDDB1D6-39C5-381A-1C8E-0B3A2109CC7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ICACS &amp; SHIM 2024/ Canberra/ Mohan Li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D1513966-0604-55AE-E780-E1382633BFC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35675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1501" y="366712"/>
            <a:ext cx="6821383" cy="62865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Inhaltsplatzhalter 2"/>
          <p:cNvSpPr>
            <a:spLocks noGrp="1"/>
          </p:cNvSpPr>
          <p:nvPr>
            <p:ph idx="11"/>
          </p:nvPr>
        </p:nvSpPr>
        <p:spPr>
          <a:xfrm>
            <a:off x="180491" y="1185474"/>
            <a:ext cx="8783998" cy="3359957"/>
          </a:xfrm>
        </p:spPr>
        <p:txBody>
          <a:bodyPr/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70635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7638" y="231075"/>
            <a:ext cx="6129236" cy="590668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‹#›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/>
              <a:t>15 Joint Scientif Council Meeting - Research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‹#›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638742" y="4920458"/>
            <a:ext cx="3866516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/>
              <a:t>15 Joint Scientif Council Meeting – Research – APPA – MAT – Toimil-Molares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6" y="203502"/>
            <a:ext cx="5584535" cy="590668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2192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Name…"/>
          <p:cNvSpPr>
            <a:spLocks noGrp="1"/>
          </p:cNvSpPr>
          <p:nvPr>
            <p:ph type="body" sz="quarter" idx="21"/>
          </p:nvPr>
        </p:nvSpPr>
        <p:spPr>
          <a:xfrm>
            <a:off x="167432" y="3125589"/>
            <a:ext cx="6047631" cy="1225600"/>
          </a:xfrm>
          <a:prstGeom prst="rect">
            <a:avLst/>
          </a:prstGeom>
          <a:ln w="9525">
            <a:round/>
          </a:ln>
        </p:spPr>
        <p:txBody>
          <a:bodyPr lIns="71437" tIns="71437" rIns="71437" bIns="71437" anchor="b"/>
          <a:lstStyle>
            <a:lvl1pPr marL="30480" marR="30480" indent="0" defTabSz="683121">
              <a:spcBef>
                <a:spcPts val="0"/>
              </a:spcBef>
              <a:buClrTx/>
              <a:buSzTx/>
              <a:buNone/>
              <a:defRPr sz="460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marL="81280" marR="81280" indent="0" defTabSz="1821656">
              <a:spcBef>
                <a:spcPts val="0"/>
              </a:spcBef>
              <a:buClrTx/>
              <a:buSzTx/>
              <a:buNone/>
              <a:defRPr sz="460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t>Name</a:t>
            </a:r>
          </a:p>
          <a:p>
            <a:pPr marL="81280" marR="81280" indent="0" defTabSz="1821656">
              <a:spcBef>
                <a:spcPts val="0"/>
              </a:spcBef>
              <a:buClrTx/>
              <a:buSzTx/>
              <a:buNone/>
              <a:defRPr sz="460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t>Affiliation</a:t>
            </a:r>
          </a:p>
        </p:txBody>
      </p:sp>
      <p:sp>
        <p:nvSpPr>
          <p:cNvPr id="29" name="Title"/>
          <p:cNvSpPr>
            <a:spLocks noGrp="1"/>
          </p:cNvSpPr>
          <p:nvPr>
            <p:ph type="body" sz="half" idx="22"/>
          </p:nvPr>
        </p:nvSpPr>
        <p:spPr>
          <a:xfrm>
            <a:off x="157558" y="1607344"/>
            <a:ext cx="8828885" cy="1178719"/>
          </a:xfrm>
          <a:prstGeom prst="rect">
            <a:avLst/>
          </a:prstGeom>
          <a:ln w="9525">
            <a:round/>
          </a:ln>
        </p:spPr>
        <p:txBody>
          <a:bodyPr lIns="71437" tIns="71437" rIns="71437" bIns="71437"/>
          <a:lstStyle>
            <a:lvl1pPr marL="30480" marR="30480" indent="0" defTabSz="683121">
              <a:spcBef>
                <a:spcPts val="0"/>
              </a:spcBef>
              <a:buClrTx/>
              <a:buSzTx/>
              <a:buNone/>
              <a:defRPr sz="262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Title</a:t>
            </a:r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345977" y="4788545"/>
            <a:ext cx="452047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35322">
              <a:defRPr sz="1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7191746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"/>
          <p:cNvSpPr/>
          <p:nvPr/>
        </p:nvSpPr>
        <p:spPr>
          <a:xfrm>
            <a:off x="-34115" y="4881185"/>
            <a:ext cx="9203439" cy="63104"/>
          </a:xfrm>
          <a:prstGeom prst="rect">
            <a:avLst/>
          </a:prstGeom>
          <a:solidFill>
            <a:srgbClr val="FFC000"/>
          </a:solidFill>
          <a:ln w="12700">
            <a:solidFill>
              <a:srgbClr val="FFC000"/>
            </a:solidFill>
            <a:miter lim="400000"/>
          </a:ln>
        </p:spPr>
        <p:txBody>
          <a:bodyPr tIns="34290" bIns="34290" anchor="ctr"/>
          <a:lstStyle/>
          <a:p>
            <a:pPr marL="0" marR="0" defTabSz="685800">
              <a:defRPr>
                <a:uFillTx/>
              </a:defRPr>
            </a:pPr>
            <a:endParaRPr sz="675"/>
          </a:p>
        </p:txBody>
      </p:sp>
      <p:sp>
        <p:nvSpPr>
          <p:cNvPr id="66" name="Rectangle"/>
          <p:cNvSpPr/>
          <p:nvPr/>
        </p:nvSpPr>
        <p:spPr>
          <a:xfrm>
            <a:off x="-7566" y="640556"/>
            <a:ext cx="9170441" cy="63104"/>
          </a:xfrm>
          <a:prstGeom prst="rect">
            <a:avLst/>
          </a:prstGeom>
          <a:solidFill>
            <a:srgbClr val="00599D"/>
          </a:solidFill>
          <a:ln w="12700">
            <a:miter lim="400000"/>
          </a:ln>
        </p:spPr>
        <p:txBody>
          <a:bodyPr tIns="34290" bIns="34290" anchor="ctr"/>
          <a:lstStyle/>
          <a:p>
            <a:pPr marL="0" marR="0" defTabSz="685800">
              <a:defRPr>
                <a:uFillTx/>
              </a:defRPr>
            </a:pPr>
            <a:endParaRPr sz="675"/>
          </a:p>
        </p:txBody>
      </p:sp>
      <p:sp>
        <p:nvSpPr>
          <p:cNvPr id="68" name="Title Text"/>
          <p:cNvSpPr txBox="1">
            <a:spLocks noGrp="1"/>
          </p:cNvSpPr>
          <p:nvPr>
            <p:ph type="title"/>
          </p:nvPr>
        </p:nvSpPr>
        <p:spPr>
          <a:xfrm>
            <a:off x="1621077" y="182761"/>
            <a:ext cx="5893053" cy="367904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685800">
              <a:defRPr sz="2400" b="1">
                <a:solidFill>
                  <a:srgbClr val="00599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57498" y="4942821"/>
            <a:ext cx="235214" cy="184666"/>
          </a:xfrm>
          <a:prstGeom prst="rect">
            <a:avLst/>
          </a:prstGeom>
        </p:spPr>
        <p:txBody>
          <a:bodyPr wrap="square" lIns="0" tIns="0" rIns="0" bIns="0"/>
          <a:lstStyle>
            <a:lvl1pPr algn="l" defTabSz="685800">
              <a:defRPr sz="105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904ED04-44F0-2C4C-9EE0-816374FF20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098" y="70957"/>
            <a:ext cx="1021974" cy="4933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758" y="4518978"/>
            <a:ext cx="826389" cy="635280"/>
          </a:xfrm>
          <a:prstGeom prst="rect">
            <a:avLst/>
          </a:prstGeom>
        </p:spPr>
      </p:pic>
      <p:pic>
        <p:nvPicPr>
          <p:cNvPr id="3" name="Picture 2" descr="Q:\Eigene Dateien\MFPC26\5-vortraege\1-allgemeine-Folien\1-Logos-GSI+FAIR+Lageplan\1-BIOMAT+APPA-logo\logo-mat-1.png">
            <a:extLst>
              <a:ext uri="{FF2B5EF4-FFF2-40B4-BE49-F238E27FC236}">
                <a16:creationId xmlns:a16="http://schemas.microsoft.com/office/drawing/2014/main" id="{6A89EA31-FE1D-69B9-64CF-E15624BCFFD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1498" y="6280"/>
            <a:ext cx="801104" cy="6227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3581546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‹#›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/>
              <a:t>15 Joint Scientif Council Meeting - Research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5562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17635" y="1088015"/>
            <a:ext cx="8643485" cy="367768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3BF80593-284C-244D-84D3-4D7255E83A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7634" y="130629"/>
            <a:ext cx="7072979" cy="701284"/>
          </a:xfrm>
        </p:spPr>
        <p:txBody>
          <a:bodyPr lIns="90000" anchor="ctr" anchorCtr="0"/>
          <a:lstStyle>
            <a:lvl1pPr marL="0" indent="0" algn="l">
              <a:buNone/>
              <a:defRPr sz="2000" b="1"/>
            </a:lvl1pPr>
          </a:lstStyle>
          <a:p>
            <a:r>
              <a:rPr lang="de-DE" dirty="0"/>
              <a:t>Titel hinzufügen</a:t>
            </a:r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8FA1EDED-3A54-1860-E15C-CADAD5324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84275" y="4914482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2" name="Datumsplatzhalter 4">
            <a:extLst>
              <a:ext uri="{FF2B5EF4-FFF2-40B4-BE49-F238E27FC236}">
                <a16:creationId xmlns:a16="http://schemas.microsoft.com/office/drawing/2014/main" id="{AC947361-DA97-3ADC-2609-622ED5AB12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19739" y="4914482"/>
            <a:ext cx="84837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</a:defRPr>
            </a:lvl1pPr>
          </a:lstStyle>
          <a:p>
            <a:r>
              <a:rPr lang="en-US"/>
              <a:t>31.03.14</a:t>
            </a:r>
            <a:endParaRPr lang="de-DE" dirty="0"/>
          </a:p>
        </p:txBody>
      </p:sp>
      <p:sp>
        <p:nvSpPr>
          <p:cNvPr id="14" name="Fußzeilenplatzhalter 7">
            <a:extLst>
              <a:ext uri="{FF2B5EF4-FFF2-40B4-BE49-F238E27FC236}">
                <a16:creationId xmlns:a16="http://schemas.microsoft.com/office/drawing/2014/main" id="{A749937D-A761-25CF-432B-0B9DF9C598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684" y="4920458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M.E. Toimil-Molares / MML Topic Materials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6238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4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2AC6B5F8-0827-6645-B5C9-ED4385971D8F}"/>
              </a:ext>
            </a:extLst>
          </p:cNvPr>
          <p:cNvCxnSpPr/>
          <p:nvPr userDrawn="1"/>
        </p:nvCxnSpPr>
        <p:spPr>
          <a:xfrm>
            <a:off x="0" y="826224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hteck 23">
            <a:extLst>
              <a:ext uri="{FF2B5EF4-FFF2-40B4-BE49-F238E27FC236}">
                <a16:creationId xmlns:a16="http://schemas.microsoft.com/office/drawing/2014/main" id="{CC9BBC89-C94F-2342-BFB0-0C52DC04C485}"/>
              </a:ext>
            </a:extLst>
          </p:cNvPr>
          <p:cNvSpPr>
            <a:spLocks/>
          </p:cNvSpPr>
          <p:nvPr userDrawn="1"/>
        </p:nvSpPr>
        <p:spPr>
          <a:xfrm>
            <a:off x="-1" y="727074"/>
            <a:ext cx="201600" cy="201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5E807027-043F-224A-B8A1-2EA6FD7AA9B7}"/>
              </a:ext>
            </a:extLst>
          </p:cNvPr>
          <p:cNvSpPr>
            <a:spLocks/>
          </p:cNvSpPr>
          <p:nvPr userDrawn="1"/>
        </p:nvSpPr>
        <p:spPr>
          <a:xfrm>
            <a:off x="-1" y="4949824"/>
            <a:ext cx="203277" cy="203277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17635" y="1088015"/>
            <a:ext cx="8420176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15792" y="4914482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331573" y="4950517"/>
            <a:ext cx="3527133" cy="2077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750" dirty="0">
                <a:solidFill>
                  <a:srgbClr val="333333"/>
                </a:solidFill>
                <a:latin typeface="Arial"/>
                <a:cs typeface="Arial"/>
              </a:rPr>
              <a:t>FAIR GmbH | GSI GmbH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51256" y="4914482"/>
            <a:ext cx="84837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959423" y="4901275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/>
              <a:t>15 Joint Scientific Council Meeting – APPA – MAT – Toimil-Molares</a:t>
            </a:r>
            <a:endParaRPr lang="de-DE" dirty="0"/>
          </a:p>
        </p:txBody>
      </p:sp>
      <p:pic>
        <p:nvPicPr>
          <p:cNvPr id="4" name="Bild 6" descr="GSI_Logo_rgb.png">
            <a:extLst>
              <a:ext uri="{FF2B5EF4-FFF2-40B4-BE49-F238E27FC236}">
                <a16:creationId xmlns:a16="http://schemas.microsoft.com/office/drawing/2014/main" id="{C1D1EDBD-2E67-B59E-F0F2-E4677D6ECB5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/>
        </p:blipFill>
        <p:spPr bwMode="auto">
          <a:xfrm>
            <a:off x="8113594" y="169895"/>
            <a:ext cx="1030406" cy="343469"/>
          </a:xfrm>
          <a:prstGeom prst="rect">
            <a:avLst/>
          </a:prstGeom>
        </p:spPr>
      </p:pic>
      <p:pic>
        <p:nvPicPr>
          <p:cNvPr id="7" name="FAIR_Logo_rgb_frei" descr="FAIR_Logo_rgb_frei">
            <a:extLst>
              <a:ext uri="{FF2B5EF4-FFF2-40B4-BE49-F238E27FC236}">
                <a16:creationId xmlns:a16="http://schemas.microsoft.com/office/drawing/2014/main" id="{8628F418-2E61-A672-0A2A-349454CF4F17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/>
        </p:blipFill>
        <p:spPr bwMode="auto">
          <a:xfrm>
            <a:off x="7293044" y="82526"/>
            <a:ext cx="744141" cy="620316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13">
            <a:extLst>
              <a:ext uri="{FF2B5EF4-FFF2-40B4-BE49-F238E27FC236}">
                <a16:creationId xmlns:a16="http://schemas.microsoft.com/office/drawing/2014/main" id="{693D5416-71DC-D853-4C37-09A38CB289B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/>
        </p:blipFill>
        <p:spPr bwMode="auto">
          <a:xfrm>
            <a:off x="0" y="85939"/>
            <a:ext cx="1152510" cy="556384"/>
          </a:xfrm>
          <a:prstGeom prst="rect">
            <a:avLst/>
          </a:prstGeom>
        </p:spPr>
      </p:pic>
      <p:pic>
        <p:nvPicPr>
          <p:cNvPr id="10" name="Picture 2" descr="Q:\Eigene Dateien\MFPC26\5-vortraege\1-allgemeine-Folien\1-Logos-GSI+FAIR+Lageplan\1-BIOMAT+APPA-logo\logo-mat-1.png">
            <a:extLst>
              <a:ext uri="{FF2B5EF4-FFF2-40B4-BE49-F238E27FC236}">
                <a16:creationId xmlns:a16="http://schemas.microsoft.com/office/drawing/2014/main" id="{1006AF93-BEF3-2689-2789-47447B0DA94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6457" y="548894"/>
            <a:ext cx="677543" cy="5266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85" r:id="rId5"/>
    <p:sldLayoutId id="2147483686" r:id="rId6"/>
    <p:sldLayoutId id="2147483687" r:id="rId7"/>
    <p:sldLayoutId id="2147483700" r:id="rId8"/>
    <p:sldLayoutId id="2147483723" r:id="rId9"/>
  </p:sldLayoutIdLst>
  <p:hf hdr="0" dt="0"/>
  <p:txStyles>
    <p:titleStyle>
      <a:lvl1pPr algn="l" defTabSz="342900" rtl="0" eaLnBrk="1" latinLnBrk="0" hangingPunct="1">
        <a:spcBef>
          <a:spcPct val="0"/>
        </a:spcBef>
        <a:buNone/>
        <a:defRPr sz="18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500" kern="1200">
          <a:solidFill>
            <a:srgbClr val="333333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350" kern="1200">
          <a:solidFill>
            <a:srgbClr val="333333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200" kern="1200">
          <a:solidFill>
            <a:srgbClr val="333333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050" kern="1200">
          <a:solidFill>
            <a:srgbClr val="333333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6F1296-05F5-1D83-DD31-09C88EB3C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D4A1C8-EC48-5469-7E48-B176496ECD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76630B-D30C-162F-6395-C13D35718B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DCE6D-89FC-EA42-B4F8-B8210C871961}" type="datetimeFigureOut">
              <a:t>1/20/26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51FDA-534C-3F8C-C91D-C82396BBED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077CD6-6500-C04E-2A5E-6586E4D611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684D8-F738-434C-BB05-79705BE0EBC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014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943494DA-FA9D-1447-B70B-2896FD77F5D0}"/>
              </a:ext>
            </a:extLst>
          </p:cNvPr>
          <p:cNvCxnSpPr/>
          <p:nvPr userDrawn="1"/>
        </p:nvCxnSpPr>
        <p:spPr>
          <a:xfrm>
            <a:off x="0" y="5049583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Bild 6" descr="GSI_Logo_rgb.png">
            <a:extLst>
              <a:ext uri="{FF2B5EF4-FFF2-40B4-BE49-F238E27FC236}">
                <a16:creationId xmlns:a16="http://schemas.microsoft.com/office/drawing/2014/main" id="{0E0D4DB1-EEDA-A644-B002-75EBF9968E0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839" y="363875"/>
            <a:ext cx="1129081" cy="376361"/>
          </a:xfrm>
          <a:prstGeom prst="rect">
            <a:avLst/>
          </a:prstGeom>
        </p:spPr>
      </p:pic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2AC6B5F8-0827-6645-B5C9-ED4385971D8F}"/>
              </a:ext>
            </a:extLst>
          </p:cNvPr>
          <p:cNvCxnSpPr/>
          <p:nvPr userDrawn="1"/>
        </p:nvCxnSpPr>
        <p:spPr>
          <a:xfrm>
            <a:off x="0" y="826224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hteck 23">
            <a:extLst>
              <a:ext uri="{FF2B5EF4-FFF2-40B4-BE49-F238E27FC236}">
                <a16:creationId xmlns:a16="http://schemas.microsoft.com/office/drawing/2014/main" id="{CC9BBC89-C94F-2342-BFB0-0C52DC04C485}"/>
              </a:ext>
            </a:extLst>
          </p:cNvPr>
          <p:cNvSpPr>
            <a:spLocks/>
          </p:cNvSpPr>
          <p:nvPr userDrawn="1"/>
        </p:nvSpPr>
        <p:spPr>
          <a:xfrm>
            <a:off x="-1" y="727074"/>
            <a:ext cx="201600" cy="201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5E807027-043F-224A-B8A1-2EA6FD7AA9B7}"/>
              </a:ext>
            </a:extLst>
          </p:cNvPr>
          <p:cNvSpPr>
            <a:spLocks/>
          </p:cNvSpPr>
          <p:nvPr userDrawn="1"/>
        </p:nvSpPr>
        <p:spPr>
          <a:xfrm>
            <a:off x="-1" y="4949824"/>
            <a:ext cx="203277" cy="203277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17635" y="1088015"/>
            <a:ext cx="8420176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15792" y="4914482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435270" y="4950517"/>
            <a:ext cx="3527133" cy="2077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750" dirty="0">
                <a:solidFill>
                  <a:srgbClr val="333333"/>
                </a:solidFill>
                <a:latin typeface="Arial"/>
                <a:cs typeface="Arial"/>
              </a:rPr>
              <a:t>GSI Helmholtzzentrum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17638" y="231075"/>
            <a:ext cx="6129236" cy="5906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51256" y="4914482"/>
            <a:ext cx="84837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013201" y="4920458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ICACS &amp; SHIM 2024/ Canberra/ Mohan Li</a:t>
            </a:r>
            <a:endParaRPr lang="de-DE" dirty="0"/>
          </a:p>
        </p:txBody>
      </p:sp>
      <p:pic>
        <p:nvPicPr>
          <p:cNvPr id="13" name="Bild 12" descr="FAIR_Logo_rgb.png">
            <a:extLst>
              <a:ext uri="{FF2B5EF4-FFF2-40B4-BE49-F238E27FC236}">
                <a16:creationId xmlns:a16="http://schemas.microsoft.com/office/drawing/2014/main" id="{6EBF7B64-1F60-354C-83F5-CFA893F204BE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0829" y="206825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686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</p:sldLayoutIdLst>
  <p:hf hdr="0" dt="0"/>
  <p:txStyles>
    <p:titleStyle>
      <a:lvl1pPr algn="l" defTabSz="342900" rtl="0" eaLnBrk="1" latinLnBrk="0" hangingPunct="1">
        <a:spcBef>
          <a:spcPct val="0"/>
        </a:spcBef>
        <a:buNone/>
        <a:defRPr sz="18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500" kern="1200">
          <a:solidFill>
            <a:srgbClr val="333333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350" kern="1200">
          <a:solidFill>
            <a:srgbClr val="333333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200" kern="1200">
          <a:solidFill>
            <a:srgbClr val="333333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050" kern="1200">
          <a:solidFill>
            <a:srgbClr val="333333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5" Type="http://schemas.openxmlformats.org/officeDocument/2006/relationships/image" Target="../media/image6.png"/><Relationship Id="rId10" Type="http://schemas.openxmlformats.org/officeDocument/2006/relationships/hyperlink" Target="https://www.google.de/url?sa=i&amp;rct=j&amp;q=&amp;esrc=s&amp;source=images&amp;cd=&amp;ved=2ahUKEwj8_uSVpNPiAhWN_aQKHbBOCloQjRx6BAgBEAU&amp;url=https://pngriver.com/download-molecules-free-png-image-82728/&amp;psig=AOvVaw2zzHcW7pm8Qdifan9vA1sv&amp;ust=1559856426651541" TargetMode="External"/><Relationship Id="rId4" Type="http://schemas.openxmlformats.org/officeDocument/2006/relationships/image" Target="../media/image12.tiff"/><Relationship Id="rId9" Type="http://schemas.microsoft.com/office/2007/relationships/hdphoto" Target="../media/hdphoto1.wdp"/><Relationship Id="rId1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3.jpeg"/><Relationship Id="rId3" Type="http://schemas.microsoft.com/office/2007/relationships/hdphoto" Target="../media/hdphoto7.wdp"/><Relationship Id="rId7" Type="http://schemas.openxmlformats.org/officeDocument/2006/relationships/image" Target="../media/image71.jpeg"/><Relationship Id="rId12" Type="http://schemas.openxmlformats.org/officeDocument/2006/relationships/image" Target="../media/image18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17.png"/><Relationship Id="rId5" Type="http://schemas.microsoft.com/office/2007/relationships/hdphoto" Target="../media/hdphoto8.wdp"/><Relationship Id="rId15" Type="http://schemas.microsoft.com/office/2007/relationships/hdphoto" Target="../media/hdphoto10.wdp"/><Relationship Id="rId10" Type="http://schemas.openxmlformats.org/officeDocument/2006/relationships/hyperlink" Target="https://www.google.de/url?sa=i&amp;rct=j&amp;q=&amp;esrc=s&amp;source=images&amp;cd=&amp;ved=2ahUKEwj8_uSVpNPiAhWN_aQKHbBOCloQjRx6BAgBEAU&amp;url=https://pngriver.com/download-molecules-free-png-image-82728/&amp;psig=AOvVaw2zzHcW7pm8Qdifan9vA1sv&amp;ust=1559856426651541" TargetMode="External"/><Relationship Id="rId4" Type="http://schemas.openxmlformats.org/officeDocument/2006/relationships/image" Target="../media/image69.png"/><Relationship Id="rId9" Type="http://schemas.microsoft.com/office/2007/relationships/hdphoto" Target="../media/hdphoto9.wdp"/><Relationship Id="rId14" Type="http://schemas.openxmlformats.org/officeDocument/2006/relationships/image" Target="../media/image7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3.jpeg"/><Relationship Id="rId3" Type="http://schemas.microsoft.com/office/2007/relationships/hdphoto" Target="../media/hdphoto7.wdp"/><Relationship Id="rId7" Type="http://schemas.openxmlformats.org/officeDocument/2006/relationships/image" Target="../media/image71.jpeg"/><Relationship Id="rId12" Type="http://schemas.openxmlformats.org/officeDocument/2006/relationships/image" Target="../media/image18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17.png"/><Relationship Id="rId5" Type="http://schemas.microsoft.com/office/2007/relationships/hdphoto" Target="../media/hdphoto8.wdp"/><Relationship Id="rId15" Type="http://schemas.microsoft.com/office/2007/relationships/hdphoto" Target="../media/hdphoto10.wdp"/><Relationship Id="rId10" Type="http://schemas.openxmlformats.org/officeDocument/2006/relationships/hyperlink" Target="https://www.google.de/url?sa=i&amp;rct=j&amp;q=&amp;esrc=s&amp;source=images&amp;cd=&amp;ved=2ahUKEwj8_uSVpNPiAhWN_aQKHbBOCloQjRx6BAgBEAU&amp;url=https://pngriver.com/download-molecules-free-png-image-82728/&amp;psig=AOvVaw2zzHcW7pm8Qdifan9vA1sv&amp;ust=1559856426651541" TargetMode="External"/><Relationship Id="rId4" Type="http://schemas.openxmlformats.org/officeDocument/2006/relationships/image" Target="../media/image69.png"/><Relationship Id="rId9" Type="http://schemas.microsoft.com/office/2007/relationships/hdphoto" Target="../media/hdphoto9.wdp"/><Relationship Id="rId14" Type="http://schemas.openxmlformats.org/officeDocument/2006/relationships/image" Target="../media/image7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9.png"/><Relationship Id="rId5" Type="http://schemas.openxmlformats.org/officeDocument/2006/relationships/image" Target="../media/image78.emf"/><Relationship Id="rId4" Type="http://schemas.openxmlformats.org/officeDocument/2006/relationships/image" Target="../media/image7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9.png"/><Relationship Id="rId5" Type="http://schemas.openxmlformats.org/officeDocument/2006/relationships/image" Target="../media/image78.emf"/><Relationship Id="rId4" Type="http://schemas.openxmlformats.org/officeDocument/2006/relationships/image" Target="../media/image7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emf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6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7.emf"/><Relationship Id="rId5" Type="http://schemas.openxmlformats.org/officeDocument/2006/relationships/image" Target="../media/image32.png"/><Relationship Id="rId4" Type="http://schemas.openxmlformats.org/officeDocument/2006/relationships/image" Target="../media/image8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png"/><Relationship Id="rId3" Type="http://schemas.microsoft.com/office/2007/relationships/hdphoto" Target="../media/hdphoto11.wdp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17" Type="http://schemas.openxmlformats.org/officeDocument/2006/relationships/image" Target="../media/image107.png"/><Relationship Id="rId2" Type="http://schemas.openxmlformats.org/officeDocument/2006/relationships/image" Target="../media/image93.png"/><Relationship Id="rId16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5" Type="http://schemas.openxmlformats.org/officeDocument/2006/relationships/image" Target="../media/image105.png"/><Relationship Id="rId10" Type="http://schemas.openxmlformats.org/officeDocument/2006/relationships/image" Target="../media/image100.jpeg"/><Relationship Id="rId4" Type="http://schemas.openxmlformats.org/officeDocument/2006/relationships/image" Target="../media/image94.png"/><Relationship Id="rId9" Type="http://schemas.openxmlformats.org/officeDocument/2006/relationships/image" Target="../media/image99.png"/><Relationship Id="rId14" Type="http://schemas.openxmlformats.org/officeDocument/2006/relationships/image" Target="../media/image10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14.jpeg"/><Relationship Id="rId4" Type="http://schemas.openxmlformats.org/officeDocument/2006/relationships/image" Target="../media/image2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image" Target="../media/image12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jpeg"/><Relationship Id="rId3" Type="http://schemas.openxmlformats.org/officeDocument/2006/relationships/image" Target="../media/image26.png"/><Relationship Id="rId7" Type="http://schemas.microsoft.com/office/2007/relationships/hdphoto" Target="../media/hdphoto3.wdp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11" Type="http://schemas.openxmlformats.org/officeDocument/2006/relationships/image" Target="../media/image31.jpe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jpeg"/><Relationship Id="rId11" Type="http://schemas.openxmlformats.org/officeDocument/2006/relationships/image" Target="../media/image41.png"/><Relationship Id="rId5" Type="http://schemas.openxmlformats.org/officeDocument/2006/relationships/image" Target="../media/image36.jpg"/><Relationship Id="rId10" Type="http://schemas.openxmlformats.org/officeDocument/2006/relationships/image" Target="../media/image40.png"/><Relationship Id="rId4" Type="http://schemas.openxmlformats.org/officeDocument/2006/relationships/image" Target="../media/image35.jpg"/><Relationship Id="rId9" Type="http://schemas.openxmlformats.org/officeDocument/2006/relationships/image" Target="../media/image3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microsoft.com/office/2007/relationships/hdphoto" Target="../media/hdphoto2.wdp"/><Relationship Id="rId12" Type="http://schemas.microsoft.com/office/2007/relationships/hdphoto" Target="../media/hdphoto4.wdp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microsoft.com/office/2007/relationships/hdphoto" Target="../media/hdphoto5.wdp"/><Relationship Id="rId15" Type="http://schemas.openxmlformats.org/officeDocument/2006/relationships/image" Target="../media/image46.png"/><Relationship Id="rId10" Type="http://schemas.openxmlformats.org/officeDocument/2006/relationships/image" Target="../media/image29.jpeg"/><Relationship Id="rId4" Type="http://schemas.openxmlformats.org/officeDocument/2006/relationships/image" Target="../media/image45.png"/><Relationship Id="rId9" Type="http://schemas.microsoft.com/office/2007/relationships/hdphoto" Target="../media/hdphoto3.wdp"/><Relationship Id="rId1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62.jpeg"/><Relationship Id="rId18" Type="http://schemas.openxmlformats.org/officeDocument/2006/relationships/image" Target="../media/image6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57.png"/><Relationship Id="rId12" Type="http://schemas.microsoft.com/office/2007/relationships/hdphoto" Target="../media/hdphoto6.wdp"/><Relationship Id="rId17" Type="http://schemas.openxmlformats.org/officeDocument/2006/relationships/image" Target="../media/image66.jpeg"/><Relationship Id="rId2" Type="http://schemas.openxmlformats.org/officeDocument/2006/relationships/diagramData" Target="../diagrams/data1.xml"/><Relationship Id="rId16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61.png"/><Relationship Id="rId5" Type="http://schemas.openxmlformats.org/officeDocument/2006/relationships/diagramColors" Target="../diagrams/colors1.xml"/><Relationship Id="rId15" Type="http://schemas.openxmlformats.org/officeDocument/2006/relationships/image" Target="../media/image64.jpeg"/><Relationship Id="rId10" Type="http://schemas.openxmlformats.org/officeDocument/2006/relationships/image" Target="../media/image60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9.jpeg"/><Relationship Id="rId14" Type="http://schemas.openxmlformats.org/officeDocument/2006/relationships/image" Target="../media/image6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7038915" y="8929"/>
            <a:ext cx="2104143" cy="140452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29" name="Rectangle"/>
          <p:cNvSpPr/>
          <p:nvPr/>
        </p:nvSpPr>
        <p:spPr>
          <a:xfrm>
            <a:off x="-16248" y="-40208"/>
            <a:ext cx="9169673" cy="3872922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26789" tIns="26789" rIns="26789" bIns="26789" anchor="ctr"/>
          <a:lstStyle/>
          <a:p>
            <a:endParaRPr sz="450"/>
          </a:p>
        </p:txBody>
      </p:sp>
      <p:sp>
        <p:nvSpPr>
          <p:cNvPr id="332" name="Stephan Neff…"/>
          <p:cNvSpPr>
            <a:spLocks noGrp="1"/>
          </p:cNvSpPr>
          <p:nvPr>
            <p:ph type="body" sz="quarter" idx="21"/>
          </p:nvPr>
        </p:nvSpPr>
        <p:spPr>
          <a:xfrm>
            <a:off x="633056" y="1565996"/>
            <a:ext cx="7681048" cy="1116884"/>
          </a:xfrm>
          <a:prstGeom prst="rect">
            <a:avLst/>
          </a:prstGeom>
        </p:spPr>
        <p:txBody>
          <a:bodyPr/>
          <a:lstStyle/>
          <a:p>
            <a:pPr algn="ctr">
              <a:defRPr sz="460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 lang="de-DE" sz="2000" b="1" i="0" dirty="0"/>
              <a:t>M.E. Toimil-Molares</a:t>
            </a:r>
          </a:p>
          <a:p>
            <a:pPr algn="ctr">
              <a:defRPr sz="460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 lang="de-DE" sz="1600" dirty="0"/>
              <a:t>Materials Research Department</a:t>
            </a:r>
          </a:p>
          <a:p>
            <a:pPr algn="ctr">
              <a:defRPr sz="460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 lang="de-DE" sz="1600" dirty="0"/>
              <a:t>GSI Darmstadt</a:t>
            </a:r>
          </a:p>
        </p:txBody>
      </p:sp>
      <p:sp>
        <p:nvSpPr>
          <p:cNvPr id="333" name="Status Report HED@FAIR…"/>
          <p:cNvSpPr>
            <a:spLocks noGrp="1"/>
          </p:cNvSpPr>
          <p:nvPr>
            <p:ph type="body" sz="half" idx="22"/>
          </p:nvPr>
        </p:nvSpPr>
        <p:spPr>
          <a:xfrm>
            <a:off x="157557" y="458424"/>
            <a:ext cx="8828885" cy="117871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de-DE" sz="4000" dirty="0"/>
              <a:t>News from MATerials Research</a:t>
            </a:r>
            <a:endParaRPr sz="2000" dirty="0"/>
          </a:p>
        </p:txBody>
      </p:sp>
      <p:pic>
        <p:nvPicPr>
          <p:cNvPr id="15" name="Picture 34" descr="Picture 34">
            <a:extLst>
              <a:ext uri="{FF2B5EF4-FFF2-40B4-BE49-F238E27FC236}">
                <a16:creationId xmlns:a16="http://schemas.microsoft.com/office/drawing/2014/main" id="{BB707235-46AE-4054-C761-34C8CDCCD3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8915" y="1882095"/>
            <a:ext cx="1516375" cy="1178720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701A3C-8C1C-C0AB-B878-6E480FF0C27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619" y="2567597"/>
            <a:ext cx="1881072" cy="64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31E373-6E27-0D75-617C-BE7ACA3964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07669" y="3780982"/>
            <a:ext cx="1882550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wires-1">
            <a:extLst>
              <a:ext uri="{FF2B5EF4-FFF2-40B4-BE49-F238E27FC236}">
                <a16:creationId xmlns:a16="http://schemas.microsoft.com/office/drawing/2014/main" id="{2371AE0C-8E65-D366-BFFF-338D5D5370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91161" y="3794076"/>
            <a:ext cx="1970927" cy="1368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FE338B-1DF0-D72D-499F-886DFFA721A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8669" y="3769578"/>
            <a:ext cx="1482433" cy="14169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A1F99FB-FE06-A3A0-2AE1-8F91F719BA35}"/>
              </a:ext>
            </a:extLst>
          </p:cNvPr>
          <p:cNvSpPr txBox="1"/>
          <p:nvPr/>
        </p:nvSpPr>
        <p:spPr>
          <a:xfrm>
            <a:off x="3235415" y="3225264"/>
            <a:ext cx="25850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APPA ErUM Meeting </a:t>
            </a:r>
            <a:r>
              <a:rPr lang="en-US" sz="1600" b="1">
                <a:solidFill>
                  <a:schemeClr val="bg1"/>
                </a:solidFill>
              </a:rPr>
              <a:t>2026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892C0C9-DC39-FEAC-8E7B-FE9FF60950B1}"/>
              </a:ext>
            </a:extLst>
          </p:cNvPr>
          <p:cNvGrpSpPr>
            <a:grpSpLocks noChangeAspect="1"/>
          </p:cNvGrpSpPr>
          <p:nvPr/>
        </p:nvGrpSpPr>
        <p:grpSpPr>
          <a:xfrm>
            <a:off x="-16248" y="3793279"/>
            <a:ext cx="2388084" cy="1404000"/>
            <a:chOff x="7210102" y="4030289"/>
            <a:chExt cx="1935435" cy="1137879"/>
          </a:xfrm>
        </p:grpSpPr>
        <p:pic>
          <p:nvPicPr>
            <p:cNvPr id="31" name="Picture 30" descr="Résultat de recherche d'images pour &quot;dense molecular clouds&quot;">
              <a:extLst>
                <a:ext uri="{FF2B5EF4-FFF2-40B4-BE49-F238E27FC236}">
                  <a16:creationId xmlns:a16="http://schemas.microsoft.com/office/drawing/2014/main" id="{D6A7A8E6-745D-841B-CD19-46D7119DA39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7210102" y="4030289"/>
              <a:ext cx="1935435" cy="1137879"/>
            </a:xfrm>
            <a:prstGeom prst="rect">
              <a:avLst/>
            </a:prstGeom>
            <a:noFill/>
          </p:spPr>
        </p:pic>
        <p:pic>
          <p:nvPicPr>
            <p:cNvPr id="28" name="Picture 4" descr="Bildergebnis für molecules">
              <a:hlinkClick r:id="rId10"/>
              <a:extLst>
                <a:ext uri="{FF2B5EF4-FFF2-40B4-BE49-F238E27FC236}">
                  <a16:creationId xmlns:a16="http://schemas.microsoft.com/office/drawing/2014/main" id="{0C855315-F98D-4ADE-16D2-4F00836BB5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0311777" flipH="1">
              <a:off x="7758497" y="4128022"/>
              <a:ext cx="704703" cy="370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Glycine-3D-balls.png">
              <a:extLst>
                <a:ext uri="{FF2B5EF4-FFF2-40B4-BE49-F238E27FC236}">
                  <a16:creationId xmlns:a16="http://schemas.microsoft.com/office/drawing/2014/main" id="{A9EF6DAB-8BD4-D5B6-B249-22736A1C81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723045">
              <a:off x="8369822" y="4541831"/>
              <a:ext cx="348974" cy="3210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4" descr="https://upload.wikimedia.org/wikipedia/commons/thumb/0/04/L-isoleucine-3D-balls.png/800px-L-isoleucine-3D-balls.png">
              <a:extLst>
                <a:ext uri="{FF2B5EF4-FFF2-40B4-BE49-F238E27FC236}">
                  <a16:creationId xmlns:a16="http://schemas.microsoft.com/office/drawing/2014/main" id="{28371B15-1636-5850-5F71-A3D7371B26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212925">
              <a:off x="7479839" y="4593637"/>
              <a:ext cx="512989" cy="518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CC28B2D-2F8B-2314-3E52-CA2217FEB00D}"/>
              </a:ext>
            </a:extLst>
          </p:cNvPr>
          <p:cNvGrpSpPr>
            <a:grpSpLocks noChangeAspect="1"/>
          </p:cNvGrpSpPr>
          <p:nvPr/>
        </p:nvGrpSpPr>
        <p:grpSpPr>
          <a:xfrm>
            <a:off x="2073156" y="3787855"/>
            <a:ext cx="1766779" cy="1512000"/>
            <a:chOff x="346773" y="2171262"/>
            <a:chExt cx="4832882" cy="3881267"/>
          </a:xfrm>
        </p:grpSpPr>
        <p:pic>
          <p:nvPicPr>
            <p:cNvPr id="44" name="Picture 2">
              <a:extLst>
                <a:ext uri="{FF2B5EF4-FFF2-40B4-BE49-F238E27FC236}">
                  <a16:creationId xmlns:a16="http://schemas.microsoft.com/office/drawing/2014/main" id="{DDC811B9-6A2D-B442-06AD-06C6E33FEA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774" y="2171262"/>
              <a:ext cx="4832881" cy="3499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07F467C-51C9-C3BB-1A7C-BB404F049CCA}"/>
                </a:ext>
              </a:extLst>
            </p:cNvPr>
            <p:cNvSpPr txBox="1"/>
            <p:nvPr/>
          </p:nvSpPr>
          <p:spPr>
            <a:xfrm>
              <a:off x="346773" y="5160548"/>
              <a:ext cx="2643473" cy="599619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dirty="0">
                  <a:solidFill>
                    <a:prstClr val="black"/>
                  </a:solidFill>
                  <a:latin typeface="Arial" panose="020B0604020202020204" pitchFamily="34" charset="0"/>
                </a:rPr>
                <a:t>µm thick cryogenic film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dirty="0">
                  <a:solidFill>
                    <a:prstClr val="black"/>
                  </a:solidFill>
                  <a:latin typeface="Arial" panose="020B0604020202020204" pitchFamily="34" charset="0"/>
                </a:rPr>
                <a:t> on  IR transparent window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13F0482F-8915-32A2-E551-60799433AB52}"/>
                </a:ext>
              </a:extLst>
            </p:cNvPr>
            <p:cNvCxnSpPr/>
            <p:nvPr/>
          </p:nvCxnSpPr>
          <p:spPr>
            <a:xfrm flipV="1">
              <a:off x="1567083" y="4370403"/>
              <a:ext cx="931870" cy="658074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338660F-51AE-A6A3-530F-C38B5DE09079}"/>
                </a:ext>
              </a:extLst>
            </p:cNvPr>
            <p:cNvSpPr txBox="1"/>
            <p:nvPr/>
          </p:nvSpPr>
          <p:spPr>
            <a:xfrm>
              <a:off x="3486068" y="5565337"/>
              <a:ext cx="1540645" cy="48719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700" b="1" dirty="0" err="1">
                  <a:solidFill>
                    <a:srgbClr val="00B050"/>
                  </a:solidFill>
                  <a:latin typeface="Arial" panose="020B0604020202020204" pitchFamily="34" charset="0"/>
                </a:rPr>
                <a:t>ion</a:t>
              </a:r>
              <a:r>
                <a:rPr lang="de-DE" sz="700" b="1" dirty="0">
                  <a:solidFill>
                    <a:srgbClr val="00B050"/>
                  </a:solidFill>
                  <a:latin typeface="Arial" panose="020B0604020202020204" pitchFamily="34" charset="0"/>
                </a:rPr>
                <a:t> beam</a:t>
              </a:r>
              <a:endParaRPr lang="en-US" sz="700" b="1" dirty="0">
                <a:solidFill>
                  <a:srgbClr val="00B05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327" name="Rectangle"/>
          <p:cNvSpPr/>
          <p:nvPr/>
        </p:nvSpPr>
        <p:spPr>
          <a:xfrm>
            <a:off x="-27085" y="3736531"/>
            <a:ext cx="9179570" cy="57546"/>
          </a:xfrm>
          <a:prstGeom prst="rect">
            <a:avLst/>
          </a:prstGeom>
          <a:solidFill>
            <a:srgbClr val="FFA900"/>
          </a:solidFill>
          <a:ln>
            <a:miter lim="400000"/>
          </a:ln>
        </p:spPr>
        <p:txBody>
          <a:bodyPr lIns="26789" tIns="26789" rIns="26789" bIns="26789" anchor="ctr"/>
          <a:lstStyle/>
          <a:p>
            <a:endParaRPr sz="45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372BBD-BE2F-789A-32BB-D7FC3561032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619" y="1887956"/>
            <a:ext cx="1300802" cy="62797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DFD1BD-EE05-8CA9-7D3B-7828796C79C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758" y="4518978"/>
            <a:ext cx="826389" cy="63528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A603B-35F5-E274-AADB-D712E2C2F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Materials Research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C986B4-09D2-9E84-134A-29C2802EE43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/>
              <a:pPr/>
              <a:t>10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3B6AB4-7899-72CB-BE9B-2F7FDFA568B4}"/>
              </a:ext>
            </a:extLst>
          </p:cNvPr>
          <p:cNvSpPr/>
          <p:nvPr/>
        </p:nvSpPr>
        <p:spPr>
          <a:xfrm>
            <a:off x="6139900" y="1090554"/>
            <a:ext cx="2917552" cy="35035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DB37F93-87F5-A786-EA8E-4F394CB28240}"/>
              </a:ext>
            </a:extLst>
          </p:cNvPr>
          <p:cNvGrpSpPr/>
          <p:nvPr/>
        </p:nvGrpSpPr>
        <p:grpSpPr>
          <a:xfrm>
            <a:off x="6333666" y="2626136"/>
            <a:ext cx="2418806" cy="1845678"/>
            <a:chOff x="8951769" y="4129637"/>
            <a:chExt cx="2973599" cy="215047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E5702D1-1246-7B83-9D00-170B2E81898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951769" y="4129637"/>
              <a:ext cx="2973599" cy="2150476"/>
              <a:chOff x="7358989" y="1268155"/>
              <a:chExt cx="3217563" cy="2326903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AFDE5074-9B07-3C9D-7F36-919785A70C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490200" y="1268155"/>
                <a:ext cx="3086352" cy="2326903"/>
              </a:xfrm>
              <a:prstGeom prst="rect">
                <a:avLst/>
              </a:prstGeom>
              <a:solidFill>
                <a:schemeClr val="bg1"/>
              </a:solidFill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124F0A64-6BE7-FCA3-2A0C-01E25F13EA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358989" y="1546281"/>
                <a:ext cx="1081909" cy="607416"/>
              </a:xfrm>
              <a:prstGeom prst="rect">
                <a:avLst/>
              </a:prstGeom>
              <a:solidFill>
                <a:schemeClr val="bg1"/>
              </a:solidFill>
            </p:spPr>
          </p:pic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45D1FB7-11EB-FC8C-ED1F-734703878F66}"/>
                </a:ext>
              </a:extLst>
            </p:cNvPr>
            <p:cNvSpPr txBox="1"/>
            <p:nvPr/>
          </p:nvSpPr>
          <p:spPr>
            <a:xfrm>
              <a:off x="9891997" y="6113957"/>
              <a:ext cx="1049433" cy="13850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75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Ion penetration range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81E2BD4-9FE7-3BD5-2960-9468738E8839}"/>
                </a:ext>
              </a:extLst>
            </p:cNvPr>
            <p:cNvSpPr txBox="1"/>
            <p:nvPr/>
          </p:nvSpPr>
          <p:spPr>
            <a:xfrm>
              <a:off x="9736457" y="5104045"/>
              <a:ext cx="1744708" cy="2981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3578" tIns="53578" rIns="53578" bIns="53578" numCol="1" spcCol="38100" rtlCol="0" anchor="ctr">
              <a:spAutoFit/>
            </a:bodyPr>
            <a:lstStyle/>
            <a:p>
              <a:pPr marL="60960" marR="60960" lvl="0" indent="0" algn="l" defTabSz="1366242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Calibri" panose="020F0502020204030204"/>
                  <a:ea typeface="+mn-ea"/>
                  <a:cs typeface="+mn-cs"/>
                  <a:sym typeface="Arial"/>
                </a:rPr>
                <a:t>Pressures of up to ~50 GPa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AD5AD5D-FB87-7E9F-D941-3DEB83606162}"/>
                </a:ext>
              </a:extLst>
            </p:cNvPr>
            <p:cNvSpPr txBox="1"/>
            <p:nvPr/>
          </p:nvSpPr>
          <p:spPr>
            <a:xfrm rot="5400000">
              <a:off x="11470617" y="5577382"/>
              <a:ext cx="536472" cy="13850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75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Energy loss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94874961-DBD9-4F27-61BA-A830AD245CA5}"/>
              </a:ext>
            </a:extLst>
          </p:cNvPr>
          <p:cNvSpPr/>
          <p:nvPr/>
        </p:nvSpPr>
        <p:spPr>
          <a:xfrm>
            <a:off x="6591814" y="1666127"/>
            <a:ext cx="2026238" cy="531226"/>
          </a:xfrm>
          <a:prstGeom prst="rect">
            <a:avLst/>
          </a:prstGeom>
          <a:solidFill>
            <a:srgbClr val="C00000"/>
          </a:solidFill>
          <a:ln>
            <a:solidFill>
              <a:srgbClr val="CD909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8F2C30-E759-9177-06E2-A5FD62733A9D}"/>
              </a:ext>
            </a:extLst>
          </p:cNvPr>
          <p:cNvSpPr/>
          <p:nvPr/>
        </p:nvSpPr>
        <p:spPr>
          <a:xfrm>
            <a:off x="6587996" y="1213142"/>
            <a:ext cx="2033875" cy="323788"/>
          </a:xfrm>
          <a:prstGeom prst="rect">
            <a:avLst/>
          </a:prstGeom>
          <a:solidFill>
            <a:srgbClr val="C00000"/>
          </a:solidFill>
          <a:ln>
            <a:solidFill>
              <a:srgbClr val="CD909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160A85-490D-84D9-3A68-D96552C4D1D2}"/>
              </a:ext>
            </a:extLst>
          </p:cNvPr>
          <p:cNvSpPr txBox="1"/>
          <p:nvPr/>
        </p:nvSpPr>
        <p:spPr>
          <a:xfrm>
            <a:off x="6587996" y="1689521"/>
            <a:ext cx="2026238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Radiation hardness of functional  materials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530BDF-EFC3-B24D-AD7D-9D502F1EB35D}"/>
              </a:ext>
            </a:extLst>
          </p:cNvPr>
          <p:cNvSpPr txBox="1"/>
          <p:nvPr/>
        </p:nvSpPr>
        <p:spPr>
          <a:xfrm>
            <a:off x="6659866" y="1227011"/>
            <a:ext cx="193982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High-pressure irradiation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D65991B-FA8E-4D7B-169B-EA78326ED088}"/>
              </a:ext>
            </a:extLst>
          </p:cNvPr>
          <p:cNvSpPr/>
          <p:nvPr/>
        </p:nvSpPr>
        <p:spPr>
          <a:xfrm>
            <a:off x="3134004" y="1088857"/>
            <a:ext cx="2917552" cy="3503510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3F5BA3A-7481-0308-2F0C-0A2928A95722}"/>
              </a:ext>
            </a:extLst>
          </p:cNvPr>
          <p:cNvSpPr/>
          <p:nvPr/>
        </p:nvSpPr>
        <p:spPr>
          <a:xfrm>
            <a:off x="3254834" y="2515537"/>
            <a:ext cx="1674000" cy="3237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24C348-3B6C-A73B-6C41-172A3C24C72D}"/>
              </a:ext>
            </a:extLst>
          </p:cNvPr>
          <p:cNvSpPr/>
          <p:nvPr/>
        </p:nvSpPr>
        <p:spPr>
          <a:xfrm>
            <a:off x="3254834" y="2094199"/>
            <a:ext cx="1674000" cy="3237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3133F02-655F-9753-CF0A-47A670B8F158}"/>
              </a:ext>
            </a:extLst>
          </p:cNvPr>
          <p:cNvSpPr/>
          <p:nvPr/>
        </p:nvSpPr>
        <p:spPr>
          <a:xfrm>
            <a:off x="3254834" y="1658438"/>
            <a:ext cx="1674000" cy="32378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223403C-94D3-7C58-8EAB-BE769CC089E2}"/>
              </a:ext>
            </a:extLst>
          </p:cNvPr>
          <p:cNvSpPr/>
          <p:nvPr/>
        </p:nvSpPr>
        <p:spPr>
          <a:xfrm>
            <a:off x="3254834" y="1200317"/>
            <a:ext cx="1674000" cy="32378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813AC7-22D7-6EF9-853E-B2531ED0610B}"/>
              </a:ext>
            </a:extLst>
          </p:cNvPr>
          <p:cNvSpPr/>
          <p:nvPr/>
        </p:nvSpPr>
        <p:spPr>
          <a:xfrm>
            <a:off x="78175" y="1078141"/>
            <a:ext cx="2975513" cy="3503510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D41B18A-8219-F2F6-ADE0-44EE5A5FD923}"/>
              </a:ext>
            </a:extLst>
          </p:cNvPr>
          <p:cNvSpPr/>
          <p:nvPr/>
        </p:nvSpPr>
        <p:spPr>
          <a:xfrm>
            <a:off x="211167" y="1167789"/>
            <a:ext cx="2710343" cy="323788"/>
          </a:xfrm>
          <a:prstGeom prst="rect">
            <a:avLst/>
          </a:prstGeom>
          <a:gradFill flip="none" rotWithShape="1">
            <a:gsLst>
              <a:gs pos="53000">
                <a:srgbClr val="486697"/>
              </a:gs>
              <a:gs pos="3000">
                <a:schemeClr val="accent1">
                  <a:lumMod val="50000"/>
                </a:schemeClr>
              </a:gs>
              <a:gs pos="82000">
                <a:schemeClr val="tx2">
                  <a:lumMod val="78128"/>
                  <a:lumOff val="21872"/>
                </a:schemeClr>
              </a:gs>
              <a:gs pos="99000">
                <a:schemeClr val="accent1">
                  <a:lumMod val="40000"/>
                  <a:lumOff val="60000"/>
                </a:schemeClr>
              </a:gs>
            </a:gsLst>
            <a:lin ang="0" scaled="1"/>
            <a:tileRect/>
          </a:gradFill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8700426-D99C-3EA8-8891-160E995A4798}"/>
              </a:ext>
            </a:extLst>
          </p:cNvPr>
          <p:cNvSpPr/>
          <p:nvPr/>
        </p:nvSpPr>
        <p:spPr>
          <a:xfrm>
            <a:off x="211167" y="1596913"/>
            <a:ext cx="2710343" cy="323788"/>
          </a:xfrm>
          <a:prstGeom prst="rect">
            <a:avLst/>
          </a:prstGeom>
          <a:gradFill flip="none" rotWithShape="1">
            <a:gsLst>
              <a:gs pos="53000">
                <a:srgbClr val="486697"/>
              </a:gs>
              <a:gs pos="3000">
                <a:schemeClr val="accent1">
                  <a:lumMod val="50000"/>
                </a:schemeClr>
              </a:gs>
              <a:gs pos="82000">
                <a:schemeClr val="tx2">
                  <a:lumMod val="78128"/>
                  <a:lumOff val="21872"/>
                </a:schemeClr>
              </a:gs>
              <a:gs pos="99000">
                <a:schemeClr val="accent1">
                  <a:lumMod val="40000"/>
                  <a:lumOff val="60000"/>
                </a:schemeClr>
              </a:gs>
            </a:gsLst>
            <a:lin ang="0" scaled="1"/>
            <a:tileRect/>
          </a:gradFill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50404D1-2F59-3CBB-9F70-27B29D1DFA14}"/>
              </a:ext>
            </a:extLst>
          </p:cNvPr>
          <p:cNvSpPr/>
          <p:nvPr/>
        </p:nvSpPr>
        <p:spPr>
          <a:xfrm>
            <a:off x="104394" y="2013107"/>
            <a:ext cx="2923888" cy="323788"/>
          </a:xfrm>
          <a:prstGeom prst="rect">
            <a:avLst/>
          </a:prstGeom>
          <a:gradFill flip="none" rotWithShape="1">
            <a:gsLst>
              <a:gs pos="53000">
                <a:srgbClr val="486697"/>
              </a:gs>
              <a:gs pos="3000">
                <a:schemeClr val="accent1">
                  <a:lumMod val="50000"/>
                </a:schemeClr>
              </a:gs>
              <a:gs pos="82000">
                <a:schemeClr val="tx2">
                  <a:lumMod val="78128"/>
                  <a:lumOff val="21872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  <a:lin ang="0" scaled="1"/>
            <a:tileRect/>
          </a:gradFill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0578311-E99A-8413-8B55-9867E9FE4729}"/>
              </a:ext>
            </a:extLst>
          </p:cNvPr>
          <p:cNvSpPr txBox="1"/>
          <p:nvPr/>
        </p:nvSpPr>
        <p:spPr>
          <a:xfrm>
            <a:off x="296207" y="1191182"/>
            <a:ext cx="253473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Functional Isoporous membranes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3662A70-922B-C4EB-C65D-D0AA2FF6F1AD}"/>
              </a:ext>
            </a:extLst>
          </p:cNvPr>
          <p:cNvSpPr txBox="1"/>
          <p:nvPr/>
        </p:nvSpPr>
        <p:spPr>
          <a:xfrm>
            <a:off x="496045" y="1631777"/>
            <a:ext cx="21405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Single-nanochannel sensors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0782078-461F-2650-7D73-45DFFD915130}"/>
              </a:ext>
            </a:extLst>
          </p:cNvPr>
          <p:cNvSpPr txBox="1"/>
          <p:nvPr/>
        </p:nvSpPr>
        <p:spPr>
          <a:xfrm>
            <a:off x="3307774" y="1233461"/>
            <a:ext cx="1617494" cy="30008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Functional materials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842CFA6-BA4B-BA36-562A-AB0B3793DE47}"/>
              </a:ext>
            </a:extLst>
          </p:cNvPr>
          <p:cNvSpPr txBox="1"/>
          <p:nvPr/>
        </p:nvSpPr>
        <p:spPr>
          <a:xfrm>
            <a:off x="3413837" y="1687252"/>
            <a:ext cx="140493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Space electronics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0EAB28D-F52F-E8AC-D25D-9B71BDFF9C52}"/>
              </a:ext>
            </a:extLst>
          </p:cNvPr>
          <p:cNvSpPr txBox="1"/>
          <p:nvPr/>
        </p:nvSpPr>
        <p:spPr>
          <a:xfrm>
            <a:off x="3507949" y="2124699"/>
            <a:ext cx="12167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Nanomaterials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6656591-109C-ECA3-88DF-8C222179A4FD}"/>
              </a:ext>
            </a:extLst>
          </p:cNvPr>
          <p:cNvSpPr txBox="1"/>
          <p:nvPr/>
        </p:nvSpPr>
        <p:spPr>
          <a:xfrm>
            <a:off x="3660707" y="2538089"/>
            <a:ext cx="90922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Molecules</a:t>
            </a:r>
          </a:p>
        </p:txBody>
      </p:sp>
      <p:pic>
        <p:nvPicPr>
          <p:cNvPr id="31" name="Picture 30" descr="40H8M-2">
            <a:extLst>
              <a:ext uri="{FF2B5EF4-FFF2-40B4-BE49-F238E27FC236}">
                <a16:creationId xmlns:a16="http://schemas.microsoft.com/office/drawing/2014/main" id="{39B7899E-4513-2162-AEE3-EFDC0E3515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lum contrast="2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7519" y="3121814"/>
            <a:ext cx="1313344" cy="13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图片 12">
            <a:extLst>
              <a:ext uri="{FF2B5EF4-FFF2-40B4-BE49-F238E27FC236}">
                <a16:creationId xmlns:a16="http://schemas.microsoft.com/office/drawing/2014/main" id="{C476D3DE-C43A-4517-1B8F-873CB2243F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9658" y="3136038"/>
            <a:ext cx="1489749" cy="135000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92837128-9355-833B-9FF5-89EF4BF9D86B}"/>
              </a:ext>
            </a:extLst>
          </p:cNvPr>
          <p:cNvGrpSpPr>
            <a:grpSpLocks noChangeAspect="1"/>
          </p:cNvGrpSpPr>
          <p:nvPr/>
        </p:nvGrpSpPr>
        <p:grpSpPr>
          <a:xfrm>
            <a:off x="3211970" y="3141470"/>
            <a:ext cx="1909560" cy="1350000"/>
            <a:chOff x="7474683" y="3825970"/>
            <a:chExt cx="4299358" cy="3039510"/>
          </a:xfrm>
        </p:grpSpPr>
        <p:pic>
          <p:nvPicPr>
            <p:cNvPr id="34" name="Picture 33" descr="Résultat de recherche d'images pour &quot;dense molecular clouds&quot;">
              <a:extLst>
                <a:ext uri="{FF2B5EF4-FFF2-40B4-BE49-F238E27FC236}">
                  <a16:creationId xmlns:a16="http://schemas.microsoft.com/office/drawing/2014/main" id="{D3FB2ABA-9A76-ECC3-E0CE-3123DAED51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7474683" y="3825970"/>
              <a:ext cx="4299358" cy="3039510"/>
            </a:xfrm>
            <a:prstGeom prst="rect">
              <a:avLst/>
            </a:prstGeom>
            <a:noFill/>
          </p:spPr>
        </p:pic>
        <p:pic>
          <p:nvPicPr>
            <p:cNvPr id="35" name="Picture 4" descr="Bildergebnis für molecules">
              <a:hlinkClick r:id="rId10"/>
              <a:extLst>
                <a:ext uri="{FF2B5EF4-FFF2-40B4-BE49-F238E27FC236}">
                  <a16:creationId xmlns:a16="http://schemas.microsoft.com/office/drawing/2014/main" id="{C609FE84-AB6E-A632-5825-77D4F91566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0311777" flipH="1">
              <a:off x="9476177" y="4378906"/>
              <a:ext cx="1263607" cy="664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Glycine-3D-balls.png">
              <a:extLst>
                <a:ext uri="{FF2B5EF4-FFF2-40B4-BE49-F238E27FC236}">
                  <a16:creationId xmlns:a16="http://schemas.microsoft.com/office/drawing/2014/main" id="{14836652-F05E-F086-7D6C-383B1561D4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723045">
              <a:off x="10491481" y="4866398"/>
              <a:ext cx="625748" cy="5756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C9C03384-BBE1-F330-AC7C-B2A53513517B}"/>
              </a:ext>
            </a:extLst>
          </p:cNvPr>
          <p:cNvSpPr txBox="1"/>
          <p:nvPr/>
        </p:nvSpPr>
        <p:spPr>
          <a:xfrm>
            <a:off x="87039" y="2015990"/>
            <a:ext cx="300582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Size-dependent properties of nanowires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96BF869-971F-CD8B-C7E0-A1C8C5C2253F}"/>
              </a:ext>
            </a:extLst>
          </p:cNvPr>
          <p:cNvSpPr/>
          <p:nvPr/>
        </p:nvSpPr>
        <p:spPr>
          <a:xfrm>
            <a:off x="537693" y="2399509"/>
            <a:ext cx="2057291" cy="506762"/>
          </a:xfrm>
          <a:prstGeom prst="rect">
            <a:avLst/>
          </a:prstGeom>
          <a:gradFill flip="none" rotWithShape="1">
            <a:gsLst>
              <a:gs pos="53000">
                <a:srgbClr val="486697"/>
              </a:gs>
              <a:gs pos="3000">
                <a:schemeClr val="accent1">
                  <a:lumMod val="50000"/>
                </a:schemeClr>
              </a:gs>
              <a:gs pos="82000">
                <a:schemeClr val="tx2">
                  <a:lumMod val="78128"/>
                  <a:lumOff val="21872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9E17F3B-F672-091F-0382-789C4B27BE17}"/>
              </a:ext>
            </a:extLst>
          </p:cNvPr>
          <p:cNvSpPr txBox="1"/>
          <p:nvPr/>
        </p:nvSpPr>
        <p:spPr>
          <a:xfrm>
            <a:off x="629635" y="2409171"/>
            <a:ext cx="187340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Nanowire assemblies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for energy applications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5F77145-3ACB-FD70-F454-BD9B70B7D94F}"/>
              </a:ext>
            </a:extLst>
          </p:cNvPr>
          <p:cNvGrpSpPr/>
          <p:nvPr/>
        </p:nvGrpSpPr>
        <p:grpSpPr>
          <a:xfrm>
            <a:off x="5006802" y="1181452"/>
            <a:ext cx="980506" cy="1847426"/>
            <a:chOff x="6679573" y="1743898"/>
            <a:chExt cx="1307341" cy="2463235"/>
          </a:xfrm>
        </p:grpSpPr>
        <p:sp>
          <p:nvSpPr>
            <p:cNvPr id="41" name="Down Arrow 40">
              <a:extLst>
                <a:ext uri="{FF2B5EF4-FFF2-40B4-BE49-F238E27FC236}">
                  <a16:creationId xmlns:a16="http://schemas.microsoft.com/office/drawing/2014/main" id="{D8FDC80D-3FF4-4418-BA69-9B997BC61BC4}"/>
                </a:ext>
              </a:extLst>
            </p:cNvPr>
            <p:cNvSpPr/>
            <p:nvPr/>
          </p:nvSpPr>
          <p:spPr>
            <a:xfrm>
              <a:off x="6679573" y="1743898"/>
              <a:ext cx="1307341" cy="2463235"/>
            </a:xfrm>
            <a:prstGeom prst="downArrow">
              <a:avLst/>
            </a:prstGeom>
            <a:gradFill flip="none" rotWithShape="1">
              <a:gsLst>
                <a:gs pos="47000">
                  <a:schemeClr val="accent2">
                    <a:lumMod val="60000"/>
                    <a:lumOff val="40000"/>
                  </a:schemeClr>
                </a:gs>
                <a:gs pos="2000">
                  <a:schemeClr val="accent2">
                    <a:lumMod val="75000"/>
                  </a:schemeClr>
                </a:gs>
                <a:gs pos="63000">
                  <a:schemeClr val="accent2">
                    <a:lumMod val="40000"/>
                    <a:lumOff val="60000"/>
                  </a:schemeClr>
                </a:gs>
                <a:gs pos="98000">
                  <a:schemeClr val="accent2">
                    <a:lumMod val="20000"/>
                    <a:lumOff val="8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99E1BA2-BA47-43DA-0CFC-83B2473A81D5}"/>
                </a:ext>
              </a:extLst>
            </p:cNvPr>
            <p:cNvSpPr txBox="1"/>
            <p:nvPr/>
          </p:nvSpPr>
          <p:spPr>
            <a:xfrm>
              <a:off x="6983318" y="1894737"/>
              <a:ext cx="699850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from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bulk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6B502FA-2066-E3A4-DA8B-87E9DB023532}"/>
                </a:ext>
              </a:extLst>
            </p:cNvPr>
            <p:cNvSpPr txBox="1"/>
            <p:nvPr/>
          </p:nvSpPr>
          <p:spPr>
            <a:xfrm>
              <a:off x="6971820" y="2793276"/>
              <a:ext cx="722848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to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nano</a:t>
              </a:r>
            </a:p>
          </p:txBody>
        </p:sp>
      </p:grpSp>
      <p:pic>
        <p:nvPicPr>
          <p:cNvPr id="44" name="Grafik 4">
            <a:extLst>
              <a:ext uri="{FF2B5EF4-FFF2-40B4-BE49-F238E27FC236}">
                <a16:creationId xmlns:a16="http://schemas.microsoft.com/office/drawing/2014/main" id="{B1289177-8D0B-8F98-BEDD-0862CC52915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2695" y="3159252"/>
            <a:ext cx="919718" cy="1350000"/>
          </a:xfrm>
          <a:prstGeom prst="rect">
            <a:avLst/>
          </a:prstGeom>
        </p:spPr>
      </p:pic>
      <p:pic>
        <p:nvPicPr>
          <p:cNvPr id="45" name="Picture 4" descr="Bildergebnis für molecules">
            <a:hlinkClick r:id="rId10"/>
            <a:extLst>
              <a:ext uri="{FF2B5EF4-FFF2-40B4-BE49-F238E27FC236}">
                <a16:creationId xmlns:a16="http://schemas.microsoft.com/office/drawing/2014/main" id="{C9CA02BE-2487-BB5C-0779-E57CFBFF7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545905" flipH="1">
            <a:off x="4574128" y="3242988"/>
            <a:ext cx="561231" cy="29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E84D9039-8FA3-1D94-FA87-92F2F1E2CA9F}"/>
              </a:ext>
            </a:extLst>
          </p:cNvPr>
          <p:cNvCxnSpPr>
            <a:cxnSpLocks/>
          </p:cNvCxnSpPr>
          <p:nvPr/>
        </p:nvCxnSpPr>
        <p:spPr>
          <a:xfrm>
            <a:off x="3265597" y="3390537"/>
            <a:ext cx="686054" cy="0"/>
          </a:xfrm>
          <a:prstGeom prst="straightConnector1">
            <a:avLst/>
          </a:prstGeom>
          <a:ln w="38100">
            <a:solidFill>
              <a:schemeClr val="accent3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9E2A7ED-027B-7CAD-2C20-313CAB6ABA58}"/>
              </a:ext>
            </a:extLst>
          </p:cNvPr>
          <p:cNvCxnSpPr>
            <a:cxnSpLocks/>
          </p:cNvCxnSpPr>
          <p:nvPr/>
        </p:nvCxnSpPr>
        <p:spPr>
          <a:xfrm>
            <a:off x="3265597" y="3558417"/>
            <a:ext cx="686054" cy="0"/>
          </a:xfrm>
          <a:prstGeom prst="straightConnector1">
            <a:avLst/>
          </a:prstGeom>
          <a:ln w="38100">
            <a:solidFill>
              <a:schemeClr val="accent3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F04BDBDA-4950-2477-7C3A-166CE934271B}"/>
              </a:ext>
            </a:extLst>
          </p:cNvPr>
          <p:cNvCxnSpPr>
            <a:cxnSpLocks/>
          </p:cNvCxnSpPr>
          <p:nvPr/>
        </p:nvCxnSpPr>
        <p:spPr>
          <a:xfrm>
            <a:off x="3265597" y="3737013"/>
            <a:ext cx="686054" cy="0"/>
          </a:xfrm>
          <a:prstGeom prst="straightConnector1">
            <a:avLst/>
          </a:prstGeom>
          <a:ln w="38100">
            <a:solidFill>
              <a:schemeClr val="accent3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B15361C9-7AC3-8BFF-F216-0FD23DD1993C}"/>
              </a:ext>
            </a:extLst>
          </p:cNvPr>
          <p:cNvCxnSpPr>
            <a:cxnSpLocks/>
          </p:cNvCxnSpPr>
          <p:nvPr/>
        </p:nvCxnSpPr>
        <p:spPr>
          <a:xfrm>
            <a:off x="3265597" y="3915609"/>
            <a:ext cx="686054" cy="0"/>
          </a:xfrm>
          <a:prstGeom prst="straightConnector1">
            <a:avLst/>
          </a:prstGeom>
          <a:ln w="38100">
            <a:solidFill>
              <a:schemeClr val="accent3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7C6D6A4C-243D-71B1-47E7-2F68BCBD8686}"/>
              </a:ext>
            </a:extLst>
          </p:cNvPr>
          <p:cNvCxnSpPr>
            <a:cxnSpLocks/>
          </p:cNvCxnSpPr>
          <p:nvPr/>
        </p:nvCxnSpPr>
        <p:spPr>
          <a:xfrm>
            <a:off x="3265597" y="4083489"/>
            <a:ext cx="686054" cy="0"/>
          </a:xfrm>
          <a:prstGeom prst="straightConnector1">
            <a:avLst/>
          </a:prstGeom>
          <a:ln w="38100">
            <a:solidFill>
              <a:schemeClr val="accent3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382531DA-5C0E-7739-FF39-4531C2A83EF9}"/>
              </a:ext>
            </a:extLst>
          </p:cNvPr>
          <p:cNvSpPr txBox="1"/>
          <p:nvPr/>
        </p:nvSpPr>
        <p:spPr>
          <a:xfrm>
            <a:off x="3349378" y="3109173"/>
            <a:ext cx="47481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ions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CD98395F-986C-68E8-A1A6-EAEF68BAD3A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088606" y="3847435"/>
            <a:ext cx="948587" cy="638603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79DAC28E-79A4-2052-0B83-DE31CA996D69}"/>
              </a:ext>
            </a:extLst>
          </p:cNvPr>
          <p:cNvSpPr txBox="1"/>
          <p:nvPr/>
        </p:nvSpPr>
        <p:spPr>
          <a:xfrm>
            <a:off x="73065" y="687790"/>
            <a:ext cx="242040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I. Ion-Track Nanotechnology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ECEC519-52E8-7DAF-5900-E7172942D74A}"/>
              </a:ext>
            </a:extLst>
          </p:cNvPr>
          <p:cNvSpPr txBox="1"/>
          <p:nvPr/>
        </p:nvSpPr>
        <p:spPr>
          <a:xfrm>
            <a:off x="3024014" y="687790"/>
            <a:ext cx="301917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II. Heavy-Ion-induced modifications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F97268F7-653A-A09A-3782-9008284675AF}"/>
              </a:ext>
            </a:extLst>
          </p:cNvPr>
          <p:cNvCxnSpPr>
            <a:cxnSpLocks/>
          </p:cNvCxnSpPr>
          <p:nvPr/>
        </p:nvCxnSpPr>
        <p:spPr>
          <a:xfrm>
            <a:off x="3265597" y="4272801"/>
            <a:ext cx="686054" cy="0"/>
          </a:xfrm>
          <a:prstGeom prst="straightConnector1">
            <a:avLst/>
          </a:prstGeom>
          <a:ln w="38100">
            <a:solidFill>
              <a:schemeClr val="accent3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8A62CF8-71C4-E3E2-BB04-4FBC139FAAB2}"/>
              </a:ext>
            </a:extLst>
          </p:cNvPr>
          <p:cNvGrpSpPr/>
          <p:nvPr/>
        </p:nvGrpSpPr>
        <p:grpSpPr>
          <a:xfrm>
            <a:off x="5721670" y="4040531"/>
            <a:ext cx="949458" cy="671504"/>
            <a:chOff x="6472604" y="1640758"/>
            <a:chExt cx="2159235" cy="1527116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D7C34A2E-D699-0DA1-93FB-9752425BF2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60649" y="1640758"/>
              <a:ext cx="1799999" cy="1527116"/>
            </a:xfrm>
            <a:prstGeom prst="ellipse">
              <a:avLst/>
            </a:prstGeom>
            <a:solidFill>
              <a:srgbClr val="FF0000">
                <a:alpha val="85000"/>
              </a:srgbClr>
            </a:solidFill>
            <a:ln w="127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3578" tIns="53578" rIns="53578" bIns="53578" numCol="1" spcCol="38100" rtlCol="0" anchor="ctr">
              <a:spAutoFit/>
            </a:bodyPr>
            <a:lstStyle/>
            <a:p>
              <a:pPr marL="60960" marR="60960" lvl="0" indent="0" algn="l" defTabSz="1366242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83CAC4B-1C95-2A45-7533-97E1F03CBEE5}"/>
                </a:ext>
              </a:extLst>
            </p:cNvPr>
            <p:cNvSpPr txBox="1"/>
            <p:nvPr/>
          </p:nvSpPr>
          <p:spPr>
            <a:xfrm>
              <a:off x="6472604" y="2107875"/>
              <a:ext cx="2159235" cy="6135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3578" tIns="53578" rIns="53578" bIns="53578" numCol="1" spcCol="38100" rtlCol="0" anchor="ctr">
              <a:spAutoFit/>
            </a:bodyPr>
            <a:lstStyle/>
            <a:p>
              <a:pPr marL="60960" marR="60960" lvl="0" indent="0" algn="l" defTabSz="1366242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Calibri" panose="020F0502020204030204"/>
                  <a:ea typeface="+mn-ea"/>
                  <a:cs typeface="+mn-cs"/>
                  <a:sym typeface="Arial"/>
                </a:rPr>
                <a:t>Temperature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66E695D-372C-1257-B0A6-E6EBE6A673C7}"/>
              </a:ext>
            </a:extLst>
          </p:cNvPr>
          <p:cNvGrpSpPr/>
          <p:nvPr/>
        </p:nvGrpSpPr>
        <p:grpSpPr>
          <a:xfrm>
            <a:off x="6080501" y="3534699"/>
            <a:ext cx="837546" cy="671504"/>
            <a:chOff x="5758663" y="2660692"/>
            <a:chExt cx="1904726" cy="1527116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6DDE84D5-79A5-6179-E0DD-6179F456D2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63389" y="2660692"/>
              <a:ext cx="1800000" cy="1527116"/>
            </a:xfrm>
            <a:prstGeom prst="ellipse">
              <a:avLst/>
            </a:prstGeom>
            <a:solidFill>
              <a:srgbClr val="0432FF"/>
            </a:solidFill>
            <a:ln w="12700" cap="flat">
              <a:solidFill>
                <a:srgbClr val="009193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3578" tIns="53578" rIns="53578" bIns="53578" numCol="1" spcCol="38100" rtlCol="0" anchor="ctr">
              <a:spAutoFit/>
            </a:bodyPr>
            <a:lstStyle/>
            <a:p>
              <a:pPr marL="60960" marR="60960" lvl="0" indent="0" algn="l" defTabSz="1366242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60E5D7D-AA78-E7C3-F7E1-C1C5CE70F166}"/>
                </a:ext>
              </a:extLst>
            </p:cNvPr>
            <p:cNvSpPr txBox="1"/>
            <p:nvPr/>
          </p:nvSpPr>
          <p:spPr>
            <a:xfrm>
              <a:off x="5758663" y="2903424"/>
              <a:ext cx="1904726" cy="9810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3578" tIns="53578" rIns="53578" bIns="53578" numCol="1" spcCol="38100" rtlCol="0" anchor="ctr">
              <a:spAutoFit/>
            </a:bodyPr>
            <a:lstStyle/>
            <a:p>
              <a:pPr marL="60960" marR="60960" lvl="0" indent="0" algn="ctr" defTabSz="1366242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Calibri" panose="020F0502020204030204"/>
                  <a:ea typeface="+mn-ea"/>
                  <a:cs typeface="+mn-cs"/>
                  <a:sym typeface="Arial"/>
                </a:rPr>
                <a:t>High Pressure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369B0957-22A5-DC61-B378-6C7C3E784057}"/>
              </a:ext>
            </a:extLst>
          </p:cNvPr>
          <p:cNvGrpSpPr/>
          <p:nvPr/>
        </p:nvGrpSpPr>
        <p:grpSpPr>
          <a:xfrm>
            <a:off x="5384092" y="3525877"/>
            <a:ext cx="851264" cy="671504"/>
            <a:chOff x="4974025" y="1659283"/>
            <a:chExt cx="1935925" cy="1527116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5BCFE162-BBAE-7238-5A2A-3AEE6C1086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09950" y="1659283"/>
              <a:ext cx="1800000" cy="1527116"/>
            </a:xfrm>
            <a:prstGeom prst="ellipse">
              <a:avLst/>
            </a:prstGeom>
            <a:solidFill>
              <a:srgbClr val="00CC00">
                <a:alpha val="85000"/>
              </a:srgbClr>
            </a:solidFill>
            <a:ln w="127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3578" tIns="53578" rIns="53578" bIns="53578" numCol="1" spcCol="38100" rtlCol="0" anchor="ctr">
              <a:spAutoFit/>
            </a:bodyPr>
            <a:lstStyle/>
            <a:p>
              <a:pPr marL="60960" marR="60960" lvl="0" indent="0" algn="l" defTabSz="1366242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77E01DA9-7DB7-FEFD-943A-146D238C8350}"/>
                </a:ext>
              </a:extLst>
            </p:cNvPr>
            <p:cNvSpPr txBox="1"/>
            <p:nvPr/>
          </p:nvSpPr>
          <p:spPr>
            <a:xfrm>
              <a:off x="4974025" y="1908730"/>
              <a:ext cx="1923515" cy="9810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3578" tIns="53578" rIns="53578" bIns="53578" numCol="1" spcCol="38100" rtlCol="0" anchor="ctr">
              <a:spAutoFit/>
            </a:bodyPr>
            <a:lstStyle/>
            <a:p>
              <a:pPr marL="60960" marR="60960" lvl="0" indent="0" algn="ctr" defTabSz="1366242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Calibri" panose="020F0502020204030204"/>
                  <a:ea typeface="+mn-ea"/>
                  <a:cs typeface="+mn-cs"/>
                  <a:sym typeface="Arial"/>
                </a:rPr>
                <a:t>Ion Irradiation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292D2ABA-440F-D649-C081-AC0EC7C2705F}"/>
              </a:ext>
            </a:extLst>
          </p:cNvPr>
          <p:cNvSpPr txBox="1"/>
          <p:nvPr/>
        </p:nvSpPr>
        <p:spPr>
          <a:xfrm>
            <a:off x="5945480" y="707760"/>
            <a:ext cx="331379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III. Materials under Extreme Conditions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E3CF45B-E999-0071-4876-3574BD556643}"/>
              </a:ext>
            </a:extLst>
          </p:cNvPr>
          <p:cNvSpPr txBox="1"/>
          <p:nvPr/>
        </p:nvSpPr>
        <p:spPr>
          <a:xfrm>
            <a:off x="3128647" y="4942105"/>
            <a:ext cx="2882520" cy="24622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APPA ErUM Meeting January 2026 – Toimil-Molares</a:t>
            </a:r>
          </a:p>
        </p:txBody>
      </p:sp>
    </p:spTree>
    <p:extLst>
      <p:ext uri="{BB962C8B-B14F-4D97-AF65-F5344CB8AC3E}">
        <p14:creationId xmlns:p14="http://schemas.microsoft.com/office/powerpoint/2010/main" val="120272706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ED6341-512A-F15D-E27E-34E4B039B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C8AAA-E274-BB13-0442-AC75660C5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Materials Research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6710E3-A491-D741-6089-5169121D115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/>
              <a:pPr/>
              <a:t>11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8DC1CD7-421E-DB8F-6944-24C13B2D196B}"/>
              </a:ext>
            </a:extLst>
          </p:cNvPr>
          <p:cNvSpPr/>
          <p:nvPr/>
        </p:nvSpPr>
        <p:spPr>
          <a:xfrm>
            <a:off x="6139900" y="1090554"/>
            <a:ext cx="2917552" cy="35035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8786A58-86C6-A1F9-F3A2-518E6F003B37}"/>
              </a:ext>
            </a:extLst>
          </p:cNvPr>
          <p:cNvGrpSpPr/>
          <p:nvPr/>
        </p:nvGrpSpPr>
        <p:grpSpPr>
          <a:xfrm>
            <a:off x="6333666" y="2626136"/>
            <a:ext cx="2418806" cy="1845678"/>
            <a:chOff x="8951769" y="4129637"/>
            <a:chExt cx="2973599" cy="215047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1618C32-8C16-A5EC-4115-5F70A89F36B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951769" y="4129637"/>
              <a:ext cx="2973599" cy="2150476"/>
              <a:chOff x="7358989" y="1268155"/>
              <a:chExt cx="3217563" cy="2326903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574421FF-0072-1176-A2D8-334AABFEB3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490200" y="1268155"/>
                <a:ext cx="3086352" cy="2326903"/>
              </a:xfrm>
              <a:prstGeom prst="rect">
                <a:avLst/>
              </a:prstGeom>
              <a:solidFill>
                <a:schemeClr val="bg1"/>
              </a:solidFill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184DCB4B-2E82-9140-43D9-6FA9E0EF87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358989" y="1546281"/>
                <a:ext cx="1081909" cy="607416"/>
              </a:xfrm>
              <a:prstGeom prst="rect">
                <a:avLst/>
              </a:prstGeom>
              <a:solidFill>
                <a:schemeClr val="bg1"/>
              </a:solidFill>
            </p:spPr>
          </p:pic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EECBEC2-E710-1582-065F-AC9F93F841BF}"/>
                </a:ext>
              </a:extLst>
            </p:cNvPr>
            <p:cNvSpPr txBox="1"/>
            <p:nvPr/>
          </p:nvSpPr>
          <p:spPr>
            <a:xfrm>
              <a:off x="9891997" y="6113957"/>
              <a:ext cx="1049433" cy="13850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75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Ion penetration range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DFEDFAF-E894-0090-DFE1-91004B73421E}"/>
                </a:ext>
              </a:extLst>
            </p:cNvPr>
            <p:cNvSpPr txBox="1"/>
            <p:nvPr/>
          </p:nvSpPr>
          <p:spPr>
            <a:xfrm>
              <a:off x="9736457" y="5104045"/>
              <a:ext cx="1744708" cy="2981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3578" tIns="53578" rIns="53578" bIns="53578" numCol="1" spcCol="38100" rtlCol="0" anchor="ctr">
              <a:spAutoFit/>
            </a:bodyPr>
            <a:lstStyle/>
            <a:p>
              <a:pPr marL="60960" marR="60960" lvl="0" indent="0" algn="l" defTabSz="1366242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Calibri" panose="020F0502020204030204"/>
                  <a:ea typeface="+mn-ea"/>
                  <a:cs typeface="+mn-cs"/>
                  <a:sym typeface="Arial"/>
                </a:rPr>
                <a:t>Pressures of up to ~50 GPa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02AEA40-3FDC-12EA-E6CC-4519FD063CE4}"/>
                </a:ext>
              </a:extLst>
            </p:cNvPr>
            <p:cNvSpPr txBox="1"/>
            <p:nvPr/>
          </p:nvSpPr>
          <p:spPr>
            <a:xfrm rot="5400000">
              <a:off x="11470617" y="5577382"/>
              <a:ext cx="536472" cy="13850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75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Energy loss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98C13907-0902-04B0-225C-359CFD2AA8F4}"/>
              </a:ext>
            </a:extLst>
          </p:cNvPr>
          <p:cNvSpPr/>
          <p:nvPr/>
        </p:nvSpPr>
        <p:spPr>
          <a:xfrm>
            <a:off x="6591814" y="1666127"/>
            <a:ext cx="2026238" cy="531226"/>
          </a:xfrm>
          <a:prstGeom prst="rect">
            <a:avLst/>
          </a:prstGeom>
          <a:solidFill>
            <a:srgbClr val="C00000"/>
          </a:solidFill>
          <a:ln>
            <a:solidFill>
              <a:srgbClr val="CD909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E55399-DEBB-A2A0-A998-05ADA6EDB8EE}"/>
              </a:ext>
            </a:extLst>
          </p:cNvPr>
          <p:cNvSpPr/>
          <p:nvPr/>
        </p:nvSpPr>
        <p:spPr>
          <a:xfrm>
            <a:off x="6587996" y="1213142"/>
            <a:ext cx="2033875" cy="323788"/>
          </a:xfrm>
          <a:prstGeom prst="rect">
            <a:avLst/>
          </a:prstGeom>
          <a:solidFill>
            <a:srgbClr val="C00000"/>
          </a:solidFill>
          <a:ln>
            <a:solidFill>
              <a:srgbClr val="CD909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AD10CF-7D9D-4B9E-4806-E3F87F3E46B8}"/>
              </a:ext>
            </a:extLst>
          </p:cNvPr>
          <p:cNvSpPr txBox="1"/>
          <p:nvPr/>
        </p:nvSpPr>
        <p:spPr>
          <a:xfrm>
            <a:off x="6587996" y="1689521"/>
            <a:ext cx="2026238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Radiation hardness of functional  materials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0CDED7-BBA4-918E-995A-A621C057E1F2}"/>
              </a:ext>
            </a:extLst>
          </p:cNvPr>
          <p:cNvSpPr txBox="1"/>
          <p:nvPr/>
        </p:nvSpPr>
        <p:spPr>
          <a:xfrm>
            <a:off x="6659866" y="1227011"/>
            <a:ext cx="193982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High-pressure irradiation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A8BF0F-D812-A80D-54B4-38EF08627E33}"/>
              </a:ext>
            </a:extLst>
          </p:cNvPr>
          <p:cNvSpPr/>
          <p:nvPr/>
        </p:nvSpPr>
        <p:spPr>
          <a:xfrm>
            <a:off x="3134004" y="1088857"/>
            <a:ext cx="2917552" cy="3503510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B41874D-9730-03EA-0152-BC1E8EEB427E}"/>
              </a:ext>
            </a:extLst>
          </p:cNvPr>
          <p:cNvSpPr/>
          <p:nvPr/>
        </p:nvSpPr>
        <p:spPr>
          <a:xfrm>
            <a:off x="3254834" y="2515537"/>
            <a:ext cx="1674000" cy="3237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3D243F-CA35-3D16-E5D9-39E1D152D595}"/>
              </a:ext>
            </a:extLst>
          </p:cNvPr>
          <p:cNvSpPr/>
          <p:nvPr/>
        </p:nvSpPr>
        <p:spPr>
          <a:xfrm>
            <a:off x="3254834" y="2094199"/>
            <a:ext cx="1674000" cy="3237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2094303-03B8-06C3-F423-D957FE4DB63D}"/>
              </a:ext>
            </a:extLst>
          </p:cNvPr>
          <p:cNvSpPr/>
          <p:nvPr/>
        </p:nvSpPr>
        <p:spPr>
          <a:xfrm>
            <a:off x="3254834" y="1658438"/>
            <a:ext cx="1674000" cy="32378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61BFE49-E682-781B-19E2-AED41F472AF1}"/>
              </a:ext>
            </a:extLst>
          </p:cNvPr>
          <p:cNvSpPr/>
          <p:nvPr/>
        </p:nvSpPr>
        <p:spPr>
          <a:xfrm>
            <a:off x="3254834" y="1200317"/>
            <a:ext cx="1674000" cy="32378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537B7FB-0DFF-5609-2770-E70D5CE19690}"/>
              </a:ext>
            </a:extLst>
          </p:cNvPr>
          <p:cNvSpPr/>
          <p:nvPr/>
        </p:nvSpPr>
        <p:spPr>
          <a:xfrm>
            <a:off x="78175" y="1078141"/>
            <a:ext cx="2975513" cy="3503510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2C19ED9-2D1B-23D2-1677-AC1175BE6570}"/>
              </a:ext>
            </a:extLst>
          </p:cNvPr>
          <p:cNvSpPr/>
          <p:nvPr/>
        </p:nvSpPr>
        <p:spPr>
          <a:xfrm>
            <a:off x="211167" y="1167789"/>
            <a:ext cx="2710343" cy="323788"/>
          </a:xfrm>
          <a:prstGeom prst="rect">
            <a:avLst/>
          </a:prstGeom>
          <a:gradFill flip="none" rotWithShape="1">
            <a:gsLst>
              <a:gs pos="53000">
                <a:srgbClr val="486697"/>
              </a:gs>
              <a:gs pos="3000">
                <a:schemeClr val="accent1">
                  <a:lumMod val="50000"/>
                </a:schemeClr>
              </a:gs>
              <a:gs pos="82000">
                <a:schemeClr val="tx2">
                  <a:lumMod val="78128"/>
                  <a:lumOff val="21872"/>
                </a:schemeClr>
              </a:gs>
              <a:gs pos="99000">
                <a:schemeClr val="accent1">
                  <a:lumMod val="40000"/>
                  <a:lumOff val="60000"/>
                </a:schemeClr>
              </a:gs>
            </a:gsLst>
            <a:lin ang="0" scaled="1"/>
            <a:tileRect/>
          </a:gradFill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A39FDAB-691C-8810-9CD5-FF26415DF9B4}"/>
              </a:ext>
            </a:extLst>
          </p:cNvPr>
          <p:cNvSpPr/>
          <p:nvPr/>
        </p:nvSpPr>
        <p:spPr>
          <a:xfrm>
            <a:off x="211167" y="1596913"/>
            <a:ext cx="2710343" cy="323788"/>
          </a:xfrm>
          <a:prstGeom prst="rect">
            <a:avLst/>
          </a:prstGeom>
          <a:gradFill flip="none" rotWithShape="1">
            <a:gsLst>
              <a:gs pos="53000">
                <a:srgbClr val="486697"/>
              </a:gs>
              <a:gs pos="3000">
                <a:schemeClr val="accent1">
                  <a:lumMod val="50000"/>
                </a:schemeClr>
              </a:gs>
              <a:gs pos="82000">
                <a:schemeClr val="tx2">
                  <a:lumMod val="78128"/>
                  <a:lumOff val="21872"/>
                </a:schemeClr>
              </a:gs>
              <a:gs pos="99000">
                <a:schemeClr val="accent1">
                  <a:lumMod val="40000"/>
                  <a:lumOff val="60000"/>
                </a:schemeClr>
              </a:gs>
            </a:gsLst>
            <a:lin ang="0" scaled="1"/>
            <a:tileRect/>
          </a:gradFill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04D5D1B-B5C5-8628-B7EB-61DDA1EBEB1C}"/>
              </a:ext>
            </a:extLst>
          </p:cNvPr>
          <p:cNvSpPr/>
          <p:nvPr/>
        </p:nvSpPr>
        <p:spPr>
          <a:xfrm>
            <a:off x="104394" y="2013107"/>
            <a:ext cx="2923888" cy="323788"/>
          </a:xfrm>
          <a:prstGeom prst="rect">
            <a:avLst/>
          </a:prstGeom>
          <a:gradFill flip="none" rotWithShape="1">
            <a:gsLst>
              <a:gs pos="53000">
                <a:srgbClr val="486697"/>
              </a:gs>
              <a:gs pos="3000">
                <a:schemeClr val="accent1">
                  <a:lumMod val="50000"/>
                </a:schemeClr>
              </a:gs>
              <a:gs pos="82000">
                <a:schemeClr val="tx2">
                  <a:lumMod val="78128"/>
                  <a:lumOff val="21872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  <a:lin ang="0" scaled="1"/>
            <a:tileRect/>
          </a:gradFill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1D5A8FD-DDF1-1FC0-E8B5-653F4E136152}"/>
              </a:ext>
            </a:extLst>
          </p:cNvPr>
          <p:cNvSpPr txBox="1"/>
          <p:nvPr/>
        </p:nvSpPr>
        <p:spPr>
          <a:xfrm>
            <a:off x="296207" y="1191182"/>
            <a:ext cx="253473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Functional Isoporous membranes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811EB73-0BA6-726B-8681-B787172AEBD1}"/>
              </a:ext>
            </a:extLst>
          </p:cNvPr>
          <p:cNvSpPr txBox="1"/>
          <p:nvPr/>
        </p:nvSpPr>
        <p:spPr>
          <a:xfrm>
            <a:off x="496045" y="1631777"/>
            <a:ext cx="21405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Single-nanochannel sensors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05A1327-A52F-5079-0756-2DA64C1126B9}"/>
              </a:ext>
            </a:extLst>
          </p:cNvPr>
          <p:cNvSpPr txBox="1"/>
          <p:nvPr/>
        </p:nvSpPr>
        <p:spPr>
          <a:xfrm>
            <a:off x="3307774" y="1233461"/>
            <a:ext cx="1617494" cy="30008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Functional materials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573228E-43BF-1FE7-DE09-D6236ACB2E29}"/>
              </a:ext>
            </a:extLst>
          </p:cNvPr>
          <p:cNvSpPr txBox="1"/>
          <p:nvPr/>
        </p:nvSpPr>
        <p:spPr>
          <a:xfrm>
            <a:off x="3413837" y="1687252"/>
            <a:ext cx="140493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Space electronics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295339F-DE70-B02C-6C80-252042A8A394}"/>
              </a:ext>
            </a:extLst>
          </p:cNvPr>
          <p:cNvSpPr txBox="1"/>
          <p:nvPr/>
        </p:nvSpPr>
        <p:spPr>
          <a:xfrm>
            <a:off x="3507949" y="2124699"/>
            <a:ext cx="12167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Nanomaterials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8507BDF-ECC5-620B-C113-D21F27128C55}"/>
              </a:ext>
            </a:extLst>
          </p:cNvPr>
          <p:cNvSpPr txBox="1"/>
          <p:nvPr/>
        </p:nvSpPr>
        <p:spPr>
          <a:xfrm>
            <a:off x="3660707" y="2538089"/>
            <a:ext cx="90922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Molecules</a:t>
            </a:r>
          </a:p>
        </p:txBody>
      </p:sp>
      <p:pic>
        <p:nvPicPr>
          <p:cNvPr id="31" name="Picture 30" descr="40H8M-2">
            <a:extLst>
              <a:ext uri="{FF2B5EF4-FFF2-40B4-BE49-F238E27FC236}">
                <a16:creationId xmlns:a16="http://schemas.microsoft.com/office/drawing/2014/main" id="{C3BA3260-801D-7836-7250-96204652F0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lum contrast="2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7519" y="3121814"/>
            <a:ext cx="1313344" cy="13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图片 12">
            <a:extLst>
              <a:ext uri="{FF2B5EF4-FFF2-40B4-BE49-F238E27FC236}">
                <a16:creationId xmlns:a16="http://schemas.microsoft.com/office/drawing/2014/main" id="{C6CC1D41-C033-E809-4BED-EDF0729F9E1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9658" y="3136038"/>
            <a:ext cx="1489749" cy="135000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AAB075F8-5909-333D-7E28-5ADAE664BDE8}"/>
              </a:ext>
            </a:extLst>
          </p:cNvPr>
          <p:cNvGrpSpPr>
            <a:grpSpLocks noChangeAspect="1"/>
          </p:cNvGrpSpPr>
          <p:nvPr/>
        </p:nvGrpSpPr>
        <p:grpSpPr>
          <a:xfrm>
            <a:off x="3211970" y="3141470"/>
            <a:ext cx="1909560" cy="1350000"/>
            <a:chOff x="7474683" y="3825970"/>
            <a:chExt cx="4299358" cy="3039510"/>
          </a:xfrm>
        </p:grpSpPr>
        <p:pic>
          <p:nvPicPr>
            <p:cNvPr id="34" name="Picture 33" descr="Résultat de recherche d'images pour &quot;dense molecular clouds&quot;">
              <a:extLst>
                <a:ext uri="{FF2B5EF4-FFF2-40B4-BE49-F238E27FC236}">
                  <a16:creationId xmlns:a16="http://schemas.microsoft.com/office/drawing/2014/main" id="{B8C48949-8852-D7AA-9E22-5C787CFC3EB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7474683" y="3825970"/>
              <a:ext cx="4299358" cy="3039510"/>
            </a:xfrm>
            <a:prstGeom prst="rect">
              <a:avLst/>
            </a:prstGeom>
            <a:noFill/>
          </p:spPr>
        </p:pic>
        <p:pic>
          <p:nvPicPr>
            <p:cNvPr id="35" name="Picture 4" descr="Bildergebnis für molecules">
              <a:hlinkClick r:id="rId10"/>
              <a:extLst>
                <a:ext uri="{FF2B5EF4-FFF2-40B4-BE49-F238E27FC236}">
                  <a16:creationId xmlns:a16="http://schemas.microsoft.com/office/drawing/2014/main" id="{55D47714-90DE-730D-858E-3FEFDF605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0311777" flipH="1">
              <a:off x="9476177" y="4378906"/>
              <a:ext cx="1263607" cy="664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Glycine-3D-balls.png">
              <a:extLst>
                <a:ext uri="{FF2B5EF4-FFF2-40B4-BE49-F238E27FC236}">
                  <a16:creationId xmlns:a16="http://schemas.microsoft.com/office/drawing/2014/main" id="{2D7C9218-000F-29F9-2729-C0FAA5710E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723045">
              <a:off x="10491481" y="4866398"/>
              <a:ext cx="625748" cy="5756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7B169C67-7E43-5B8A-4AB6-BA144AF18554}"/>
              </a:ext>
            </a:extLst>
          </p:cNvPr>
          <p:cNvSpPr txBox="1"/>
          <p:nvPr/>
        </p:nvSpPr>
        <p:spPr>
          <a:xfrm>
            <a:off x="87039" y="2015990"/>
            <a:ext cx="3005823" cy="30008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Size-dependent properties of nanowires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11D703C-DC1C-C87F-A492-5C11C360BD8C}"/>
              </a:ext>
            </a:extLst>
          </p:cNvPr>
          <p:cNvSpPr/>
          <p:nvPr/>
        </p:nvSpPr>
        <p:spPr>
          <a:xfrm>
            <a:off x="537693" y="2399509"/>
            <a:ext cx="2057291" cy="506762"/>
          </a:xfrm>
          <a:prstGeom prst="rect">
            <a:avLst/>
          </a:prstGeom>
          <a:gradFill flip="none" rotWithShape="1">
            <a:gsLst>
              <a:gs pos="53000">
                <a:srgbClr val="486697"/>
              </a:gs>
              <a:gs pos="3000">
                <a:schemeClr val="accent1">
                  <a:lumMod val="50000"/>
                </a:schemeClr>
              </a:gs>
              <a:gs pos="82000">
                <a:schemeClr val="tx2">
                  <a:lumMod val="78128"/>
                  <a:lumOff val="21872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FA93AC7-D02A-3753-E6CB-6A6E0A686104}"/>
              </a:ext>
            </a:extLst>
          </p:cNvPr>
          <p:cNvSpPr txBox="1"/>
          <p:nvPr/>
        </p:nvSpPr>
        <p:spPr>
          <a:xfrm>
            <a:off x="629635" y="2409171"/>
            <a:ext cx="187340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Nanowire assemblies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for energy applications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CF0DFB9-D427-397E-ECCC-49281C72DD43}"/>
              </a:ext>
            </a:extLst>
          </p:cNvPr>
          <p:cNvGrpSpPr/>
          <p:nvPr/>
        </p:nvGrpSpPr>
        <p:grpSpPr>
          <a:xfrm>
            <a:off x="5006802" y="1181452"/>
            <a:ext cx="980506" cy="1847426"/>
            <a:chOff x="6679573" y="1743898"/>
            <a:chExt cx="1307341" cy="2463235"/>
          </a:xfrm>
        </p:grpSpPr>
        <p:sp>
          <p:nvSpPr>
            <p:cNvPr id="41" name="Down Arrow 40">
              <a:extLst>
                <a:ext uri="{FF2B5EF4-FFF2-40B4-BE49-F238E27FC236}">
                  <a16:creationId xmlns:a16="http://schemas.microsoft.com/office/drawing/2014/main" id="{0C602F1D-D702-712E-F314-82DC4BE092C0}"/>
                </a:ext>
              </a:extLst>
            </p:cNvPr>
            <p:cNvSpPr/>
            <p:nvPr/>
          </p:nvSpPr>
          <p:spPr>
            <a:xfrm>
              <a:off x="6679573" y="1743898"/>
              <a:ext cx="1307341" cy="2463235"/>
            </a:xfrm>
            <a:prstGeom prst="downArrow">
              <a:avLst/>
            </a:prstGeom>
            <a:gradFill flip="none" rotWithShape="1">
              <a:gsLst>
                <a:gs pos="47000">
                  <a:schemeClr val="accent2">
                    <a:lumMod val="60000"/>
                    <a:lumOff val="40000"/>
                  </a:schemeClr>
                </a:gs>
                <a:gs pos="2000">
                  <a:schemeClr val="accent2">
                    <a:lumMod val="75000"/>
                  </a:schemeClr>
                </a:gs>
                <a:gs pos="63000">
                  <a:schemeClr val="accent2">
                    <a:lumMod val="40000"/>
                    <a:lumOff val="60000"/>
                  </a:schemeClr>
                </a:gs>
                <a:gs pos="98000">
                  <a:schemeClr val="accent2">
                    <a:lumMod val="20000"/>
                    <a:lumOff val="8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0F65922-4BD2-CC90-3684-B0AD6CA69705}"/>
                </a:ext>
              </a:extLst>
            </p:cNvPr>
            <p:cNvSpPr txBox="1"/>
            <p:nvPr/>
          </p:nvSpPr>
          <p:spPr>
            <a:xfrm>
              <a:off x="6983318" y="1894737"/>
              <a:ext cx="699850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from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bulk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682DB93-253A-AB58-69B9-F82211C7B5EC}"/>
                </a:ext>
              </a:extLst>
            </p:cNvPr>
            <p:cNvSpPr txBox="1"/>
            <p:nvPr/>
          </p:nvSpPr>
          <p:spPr>
            <a:xfrm>
              <a:off x="6971820" y="2793276"/>
              <a:ext cx="722848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to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nano</a:t>
              </a:r>
            </a:p>
          </p:txBody>
        </p:sp>
      </p:grpSp>
      <p:pic>
        <p:nvPicPr>
          <p:cNvPr id="44" name="Grafik 4">
            <a:extLst>
              <a:ext uri="{FF2B5EF4-FFF2-40B4-BE49-F238E27FC236}">
                <a16:creationId xmlns:a16="http://schemas.microsoft.com/office/drawing/2014/main" id="{E6C6CFA1-07D2-A967-8975-5B6A76E228C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2695" y="3159252"/>
            <a:ext cx="919718" cy="1350000"/>
          </a:xfrm>
          <a:prstGeom prst="rect">
            <a:avLst/>
          </a:prstGeom>
        </p:spPr>
      </p:pic>
      <p:pic>
        <p:nvPicPr>
          <p:cNvPr id="45" name="Picture 4" descr="Bildergebnis für molecules">
            <a:hlinkClick r:id="rId10"/>
            <a:extLst>
              <a:ext uri="{FF2B5EF4-FFF2-40B4-BE49-F238E27FC236}">
                <a16:creationId xmlns:a16="http://schemas.microsoft.com/office/drawing/2014/main" id="{5ED9F14A-A8A3-225D-F25D-E2B24BC7E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545905" flipH="1">
            <a:off x="4574128" y="3242988"/>
            <a:ext cx="561231" cy="29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C02D9C54-EBB1-3B0A-3B16-4D8FA56E366A}"/>
              </a:ext>
            </a:extLst>
          </p:cNvPr>
          <p:cNvCxnSpPr>
            <a:cxnSpLocks/>
          </p:cNvCxnSpPr>
          <p:nvPr/>
        </p:nvCxnSpPr>
        <p:spPr>
          <a:xfrm>
            <a:off x="3265597" y="3390537"/>
            <a:ext cx="686054" cy="0"/>
          </a:xfrm>
          <a:prstGeom prst="straightConnector1">
            <a:avLst/>
          </a:prstGeom>
          <a:ln w="38100">
            <a:solidFill>
              <a:schemeClr val="accent3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61B2EEBA-3FF9-C098-2DF3-5CF3FF15E6CD}"/>
              </a:ext>
            </a:extLst>
          </p:cNvPr>
          <p:cNvCxnSpPr>
            <a:cxnSpLocks/>
          </p:cNvCxnSpPr>
          <p:nvPr/>
        </p:nvCxnSpPr>
        <p:spPr>
          <a:xfrm>
            <a:off x="3265597" y="3558417"/>
            <a:ext cx="686054" cy="0"/>
          </a:xfrm>
          <a:prstGeom prst="straightConnector1">
            <a:avLst/>
          </a:prstGeom>
          <a:ln w="38100">
            <a:solidFill>
              <a:schemeClr val="accent3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DAA32D4D-DDA9-954D-AB7C-230339913CA2}"/>
              </a:ext>
            </a:extLst>
          </p:cNvPr>
          <p:cNvCxnSpPr>
            <a:cxnSpLocks/>
          </p:cNvCxnSpPr>
          <p:nvPr/>
        </p:nvCxnSpPr>
        <p:spPr>
          <a:xfrm>
            <a:off x="3265597" y="3737013"/>
            <a:ext cx="686054" cy="0"/>
          </a:xfrm>
          <a:prstGeom prst="straightConnector1">
            <a:avLst/>
          </a:prstGeom>
          <a:ln w="38100">
            <a:solidFill>
              <a:schemeClr val="accent3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1496C96F-A1C9-CD3A-492F-771855B42E23}"/>
              </a:ext>
            </a:extLst>
          </p:cNvPr>
          <p:cNvCxnSpPr>
            <a:cxnSpLocks/>
          </p:cNvCxnSpPr>
          <p:nvPr/>
        </p:nvCxnSpPr>
        <p:spPr>
          <a:xfrm>
            <a:off x="3265597" y="3915609"/>
            <a:ext cx="686054" cy="0"/>
          </a:xfrm>
          <a:prstGeom prst="straightConnector1">
            <a:avLst/>
          </a:prstGeom>
          <a:ln w="38100">
            <a:solidFill>
              <a:schemeClr val="accent3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A28A447-6F0E-0CFD-63C1-4900CCF8837A}"/>
              </a:ext>
            </a:extLst>
          </p:cNvPr>
          <p:cNvCxnSpPr>
            <a:cxnSpLocks/>
          </p:cNvCxnSpPr>
          <p:nvPr/>
        </p:nvCxnSpPr>
        <p:spPr>
          <a:xfrm>
            <a:off x="3265597" y="4083489"/>
            <a:ext cx="686054" cy="0"/>
          </a:xfrm>
          <a:prstGeom prst="straightConnector1">
            <a:avLst/>
          </a:prstGeom>
          <a:ln w="38100">
            <a:solidFill>
              <a:schemeClr val="accent3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662B04D7-7F02-C1AA-C179-4FF22DAA3CD2}"/>
              </a:ext>
            </a:extLst>
          </p:cNvPr>
          <p:cNvSpPr txBox="1"/>
          <p:nvPr/>
        </p:nvSpPr>
        <p:spPr>
          <a:xfrm>
            <a:off x="3349378" y="3109173"/>
            <a:ext cx="47481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ions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088DA55B-AFAE-95E2-3EBC-47A5EE297AA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088606" y="3847435"/>
            <a:ext cx="948587" cy="638603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4BF2F9C1-1432-4DB3-C3B9-6756B30A7A8B}"/>
              </a:ext>
            </a:extLst>
          </p:cNvPr>
          <p:cNvSpPr txBox="1"/>
          <p:nvPr/>
        </p:nvSpPr>
        <p:spPr>
          <a:xfrm>
            <a:off x="73065" y="687790"/>
            <a:ext cx="242040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I. Ion-Track Nanotechnology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158346C-352B-1A75-F094-E6F3B9D9CF92}"/>
              </a:ext>
            </a:extLst>
          </p:cNvPr>
          <p:cNvSpPr txBox="1"/>
          <p:nvPr/>
        </p:nvSpPr>
        <p:spPr>
          <a:xfrm>
            <a:off x="3024014" y="687790"/>
            <a:ext cx="301917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II. Heavy-Ion-induced modifications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EF716B67-15CA-54BA-51FA-AC0ABB40FAFE}"/>
              </a:ext>
            </a:extLst>
          </p:cNvPr>
          <p:cNvCxnSpPr>
            <a:cxnSpLocks/>
          </p:cNvCxnSpPr>
          <p:nvPr/>
        </p:nvCxnSpPr>
        <p:spPr>
          <a:xfrm>
            <a:off x="3265597" y="4272801"/>
            <a:ext cx="686054" cy="0"/>
          </a:xfrm>
          <a:prstGeom prst="straightConnector1">
            <a:avLst/>
          </a:prstGeom>
          <a:ln w="38100">
            <a:solidFill>
              <a:schemeClr val="accent3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66F1199-22E8-6539-0434-610EF5B82471}"/>
              </a:ext>
            </a:extLst>
          </p:cNvPr>
          <p:cNvGrpSpPr/>
          <p:nvPr/>
        </p:nvGrpSpPr>
        <p:grpSpPr>
          <a:xfrm>
            <a:off x="5721670" y="4040531"/>
            <a:ext cx="949458" cy="671504"/>
            <a:chOff x="6472604" y="1640758"/>
            <a:chExt cx="2159235" cy="1527116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A6767216-A8B2-7898-B7FB-1BF37985CD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60649" y="1640758"/>
              <a:ext cx="1799999" cy="1527116"/>
            </a:xfrm>
            <a:prstGeom prst="ellipse">
              <a:avLst/>
            </a:prstGeom>
            <a:solidFill>
              <a:srgbClr val="FF0000">
                <a:alpha val="85000"/>
              </a:srgbClr>
            </a:solidFill>
            <a:ln w="127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3578" tIns="53578" rIns="53578" bIns="53578" numCol="1" spcCol="38100" rtlCol="0" anchor="ctr">
              <a:spAutoFit/>
            </a:bodyPr>
            <a:lstStyle/>
            <a:p>
              <a:pPr marL="60960" marR="60960" lvl="0" indent="0" algn="l" defTabSz="1366242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DEE2A4C-7B0D-8ADF-71B6-D3A9C87166E8}"/>
                </a:ext>
              </a:extLst>
            </p:cNvPr>
            <p:cNvSpPr txBox="1"/>
            <p:nvPr/>
          </p:nvSpPr>
          <p:spPr>
            <a:xfrm>
              <a:off x="6472604" y="2107875"/>
              <a:ext cx="2159235" cy="6135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3578" tIns="53578" rIns="53578" bIns="53578" numCol="1" spcCol="38100" rtlCol="0" anchor="ctr">
              <a:spAutoFit/>
            </a:bodyPr>
            <a:lstStyle/>
            <a:p>
              <a:pPr marL="60960" marR="60960" lvl="0" indent="0" algn="l" defTabSz="1366242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Calibri" panose="020F0502020204030204"/>
                  <a:ea typeface="+mn-ea"/>
                  <a:cs typeface="+mn-cs"/>
                  <a:sym typeface="Arial"/>
                </a:rPr>
                <a:t>Temperature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2C85038-3A8E-CE11-F85C-88E6295C142F}"/>
              </a:ext>
            </a:extLst>
          </p:cNvPr>
          <p:cNvGrpSpPr/>
          <p:nvPr/>
        </p:nvGrpSpPr>
        <p:grpSpPr>
          <a:xfrm>
            <a:off x="6080501" y="3534699"/>
            <a:ext cx="837546" cy="671504"/>
            <a:chOff x="5758663" y="2660692"/>
            <a:chExt cx="1904726" cy="1527116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E484E55A-8E2E-EF38-CAC2-66BA0B7808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63389" y="2660692"/>
              <a:ext cx="1800000" cy="1527116"/>
            </a:xfrm>
            <a:prstGeom prst="ellipse">
              <a:avLst/>
            </a:prstGeom>
            <a:solidFill>
              <a:srgbClr val="0432FF"/>
            </a:solidFill>
            <a:ln w="12700" cap="flat">
              <a:solidFill>
                <a:srgbClr val="009193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3578" tIns="53578" rIns="53578" bIns="53578" numCol="1" spcCol="38100" rtlCol="0" anchor="ctr">
              <a:spAutoFit/>
            </a:bodyPr>
            <a:lstStyle/>
            <a:p>
              <a:pPr marL="60960" marR="60960" lvl="0" indent="0" algn="l" defTabSz="1366242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02F475F-8246-A4C2-1C59-CECA8938C267}"/>
                </a:ext>
              </a:extLst>
            </p:cNvPr>
            <p:cNvSpPr txBox="1"/>
            <p:nvPr/>
          </p:nvSpPr>
          <p:spPr>
            <a:xfrm>
              <a:off x="5758663" y="2903424"/>
              <a:ext cx="1904726" cy="9810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3578" tIns="53578" rIns="53578" bIns="53578" numCol="1" spcCol="38100" rtlCol="0" anchor="ctr">
              <a:spAutoFit/>
            </a:bodyPr>
            <a:lstStyle/>
            <a:p>
              <a:pPr marL="60960" marR="60960" lvl="0" indent="0" algn="ctr" defTabSz="1366242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Calibri" panose="020F0502020204030204"/>
                  <a:ea typeface="+mn-ea"/>
                  <a:cs typeface="+mn-cs"/>
                  <a:sym typeface="Arial"/>
                </a:rPr>
                <a:t>High Pressure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4CF51D62-608B-F659-31CF-4C00FF75A6CF}"/>
              </a:ext>
            </a:extLst>
          </p:cNvPr>
          <p:cNvGrpSpPr/>
          <p:nvPr/>
        </p:nvGrpSpPr>
        <p:grpSpPr>
          <a:xfrm>
            <a:off x="5384092" y="3525877"/>
            <a:ext cx="851264" cy="671504"/>
            <a:chOff x="4974025" y="1659283"/>
            <a:chExt cx="1935925" cy="1527116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22924D82-0496-A38C-B981-B92355BCC2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09950" y="1659283"/>
              <a:ext cx="1800000" cy="1527116"/>
            </a:xfrm>
            <a:prstGeom prst="ellipse">
              <a:avLst/>
            </a:prstGeom>
            <a:solidFill>
              <a:srgbClr val="00CC00">
                <a:alpha val="85000"/>
              </a:srgbClr>
            </a:solidFill>
            <a:ln w="127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3578" tIns="53578" rIns="53578" bIns="53578" numCol="1" spcCol="38100" rtlCol="0" anchor="ctr">
              <a:spAutoFit/>
            </a:bodyPr>
            <a:lstStyle/>
            <a:p>
              <a:pPr marL="60960" marR="60960" lvl="0" indent="0" algn="l" defTabSz="1366242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3ED1C994-0F64-0E99-D491-91E440377FAE}"/>
                </a:ext>
              </a:extLst>
            </p:cNvPr>
            <p:cNvSpPr txBox="1"/>
            <p:nvPr/>
          </p:nvSpPr>
          <p:spPr>
            <a:xfrm>
              <a:off x="4974025" y="1908730"/>
              <a:ext cx="1923515" cy="9810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3578" tIns="53578" rIns="53578" bIns="53578" numCol="1" spcCol="38100" rtlCol="0" anchor="ctr">
              <a:spAutoFit/>
            </a:bodyPr>
            <a:lstStyle/>
            <a:p>
              <a:pPr marL="60960" marR="60960" lvl="0" indent="0" algn="ctr" defTabSz="1366242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Calibri" panose="020F0502020204030204"/>
                  <a:ea typeface="+mn-ea"/>
                  <a:cs typeface="+mn-cs"/>
                  <a:sym typeface="Arial"/>
                </a:rPr>
                <a:t>Ion Irradiation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7AB9FEDA-9C5D-2BC0-6676-395DB7AC824D}"/>
              </a:ext>
            </a:extLst>
          </p:cNvPr>
          <p:cNvSpPr txBox="1"/>
          <p:nvPr/>
        </p:nvSpPr>
        <p:spPr>
          <a:xfrm>
            <a:off x="5945480" y="707760"/>
            <a:ext cx="331379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III. Materials under Extreme Conditions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6577B46-037A-8D16-1BCD-B1CC03A6A2D3}"/>
              </a:ext>
            </a:extLst>
          </p:cNvPr>
          <p:cNvSpPr txBox="1"/>
          <p:nvPr/>
        </p:nvSpPr>
        <p:spPr>
          <a:xfrm>
            <a:off x="3128647" y="4942105"/>
            <a:ext cx="2882520" cy="24622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APPA ErUM Meeting January 2026 – Toimil-Molares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1F4398F-51C3-7238-D663-70CE53885E6A}"/>
              </a:ext>
            </a:extLst>
          </p:cNvPr>
          <p:cNvSpPr txBox="1"/>
          <p:nvPr/>
        </p:nvSpPr>
        <p:spPr>
          <a:xfrm>
            <a:off x="3537775" y="2797312"/>
            <a:ext cx="1623842" cy="338554"/>
          </a:xfrm>
          <a:prstGeom prst="rect">
            <a:avLst/>
          </a:prstGeom>
          <a:solidFill>
            <a:srgbClr val="00B0F0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600" dirty="0">
                <a:solidFill>
                  <a:schemeClr val="bg1"/>
                </a:solidFill>
              </a:rPr>
              <a:t>Talk by M. Dürr</a:t>
            </a:r>
          </a:p>
        </p:txBody>
      </p:sp>
    </p:spTree>
    <p:extLst>
      <p:ext uri="{BB962C8B-B14F-4D97-AF65-F5344CB8AC3E}">
        <p14:creationId xmlns:p14="http://schemas.microsoft.com/office/powerpoint/2010/main" val="195496618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3671E-5295-453B-1AC5-C86FC6B38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306A72A8-183C-0477-1C01-7092919D5C25}"/>
              </a:ext>
            </a:extLst>
          </p:cNvPr>
          <p:cNvSpPr txBox="1">
            <a:spLocks/>
          </p:cNvSpPr>
          <p:nvPr/>
        </p:nvSpPr>
        <p:spPr>
          <a:xfrm>
            <a:off x="-324741" y="91829"/>
            <a:ext cx="9144000" cy="49370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2900">
              <a:defRPr/>
            </a:pPr>
            <a:r>
              <a:rPr lang="en-US" sz="2400" b="1" dirty="0">
                <a:solidFill>
                  <a:srgbClr val="0070C0"/>
                </a:solidFill>
                <a:latin typeface="Arial"/>
                <a:cs typeface="Arial"/>
              </a:rPr>
              <a:t>Irradiation Effects on Nanomaterials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336793-AF1B-A297-269E-3531B9592A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2" r="64404" b="72327"/>
          <a:stretch/>
        </p:blipFill>
        <p:spPr bwMode="auto">
          <a:xfrm>
            <a:off x="202679" y="3018502"/>
            <a:ext cx="2916536" cy="1089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BB505D68-187D-951A-9F02-B975A8CEC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79" y="1958008"/>
            <a:ext cx="1318785" cy="932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947295B9-C71E-9C13-8C8E-67E4AAC60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649" y="2071214"/>
            <a:ext cx="1444566" cy="776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urved Down Arrow 12">
            <a:extLst>
              <a:ext uri="{FF2B5EF4-FFF2-40B4-BE49-F238E27FC236}">
                <a16:creationId xmlns:a16="http://schemas.microsoft.com/office/drawing/2014/main" id="{FFE736DB-7EE7-B280-209E-1F4E9A79DC18}"/>
              </a:ext>
            </a:extLst>
          </p:cNvPr>
          <p:cNvSpPr/>
          <p:nvPr/>
        </p:nvSpPr>
        <p:spPr>
          <a:xfrm>
            <a:off x="1384416" y="1675997"/>
            <a:ext cx="811851" cy="282011"/>
          </a:xfrm>
          <a:prstGeom prst="curvedDownArrow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8A259F-94CC-8526-7370-420A47C66CD5}"/>
              </a:ext>
            </a:extLst>
          </p:cNvPr>
          <p:cNvSpPr txBox="1"/>
          <p:nvPr/>
        </p:nvSpPr>
        <p:spPr>
          <a:xfrm>
            <a:off x="398533" y="967052"/>
            <a:ext cx="2646878" cy="646331"/>
          </a:xfrm>
          <a:prstGeom prst="rect">
            <a:avLst/>
          </a:prstGeom>
          <a:solidFill>
            <a:srgbClr val="0070C0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Conformal coating by 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atomic layer deposition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97115F-40C4-BF40-354A-CBDDC315F253}"/>
              </a:ext>
            </a:extLst>
          </p:cNvPr>
          <p:cNvSpPr txBox="1"/>
          <p:nvPr/>
        </p:nvSpPr>
        <p:spPr>
          <a:xfrm>
            <a:off x="155101" y="4235846"/>
            <a:ext cx="3039096" cy="6463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dirty="0"/>
              <a:t>… yields nanotubes with tailored wall thickness</a:t>
            </a:r>
          </a:p>
        </p:txBody>
      </p:sp>
    </p:spTree>
    <p:extLst>
      <p:ext uri="{BB962C8B-B14F-4D97-AF65-F5344CB8AC3E}">
        <p14:creationId xmlns:p14="http://schemas.microsoft.com/office/powerpoint/2010/main" val="2965338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E7C7E4-BA92-1ABC-003E-E7C377938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49288-1070-5497-5764-C59D3E892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3CB31C-D097-8153-3A9A-EE1992201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13</a:t>
            </a:fld>
            <a:endParaRPr lang="de-DE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97BC2C22-EA58-2151-B2D0-C5E1581A4CEE}"/>
              </a:ext>
            </a:extLst>
          </p:cNvPr>
          <p:cNvSpPr txBox="1">
            <a:spLocks/>
          </p:cNvSpPr>
          <p:nvPr/>
        </p:nvSpPr>
        <p:spPr>
          <a:xfrm>
            <a:off x="-324741" y="91829"/>
            <a:ext cx="9144000" cy="49370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2900">
              <a:defRPr/>
            </a:pPr>
            <a:r>
              <a:rPr lang="en-US" sz="2400" b="1" dirty="0">
                <a:solidFill>
                  <a:srgbClr val="0070C0"/>
                </a:solidFill>
                <a:latin typeface="Arial"/>
                <a:cs typeface="Arial"/>
              </a:rPr>
              <a:t>Irradiation Effects on Nanomaterials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C0629B-E347-CFCC-68C2-6A9AA7A661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2" r="64404" b="72327"/>
          <a:stretch/>
        </p:blipFill>
        <p:spPr bwMode="auto">
          <a:xfrm>
            <a:off x="202679" y="3018502"/>
            <a:ext cx="2916536" cy="1089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36A2C397-932C-37A8-7EEC-9FEC2A085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79" y="1958008"/>
            <a:ext cx="1318785" cy="932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5CE8E0E3-6778-CACB-7353-C681377D3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649" y="2071214"/>
            <a:ext cx="1444566" cy="776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urved Down Arrow 12">
            <a:extLst>
              <a:ext uri="{FF2B5EF4-FFF2-40B4-BE49-F238E27FC236}">
                <a16:creationId xmlns:a16="http://schemas.microsoft.com/office/drawing/2014/main" id="{57077FB9-C297-B9A4-6E61-DCFC2EA6F069}"/>
              </a:ext>
            </a:extLst>
          </p:cNvPr>
          <p:cNvSpPr/>
          <p:nvPr/>
        </p:nvSpPr>
        <p:spPr>
          <a:xfrm>
            <a:off x="1384416" y="1675997"/>
            <a:ext cx="811851" cy="282011"/>
          </a:xfrm>
          <a:prstGeom prst="curvedDownArrow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E1E0FA-DDA3-81F2-724D-842BDF35A01D}"/>
              </a:ext>
            </a:extLst>
          </p:cNvPr>
          <p:cNvSpPr txBox="1"/>
          <p:nvPr/>
        </p:nvSpPr>
        <p:spPr>
          <a:xfrm>
            <a:off x="398533" y="967052"/>
            <a:ext cx="2646878" cy="646331"/>
          </a:xfrm>
          <a:prstGeom prst="rect">
            <a:avLst/>
          </a:prstGeom>
          <a:solidFill>
            <a:srgbClr val="0070C0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Conformal coating by 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atomic layer deposition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D6D8CE-5F3E-4900-E0CB-C0862C0DB2A0}"/>
              </a:ext>
            </a:extLst>
          </p:cNvPr>
          <p:cNvSpPr txBox="1"/>
          <p:nvPr/>
        </p:nvSpPr>
        <p:spPr>
          <a:xfrm>
            <a:off x="155101" y="4235846"/>
            <a:ext cx="3039096" cy="6463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dirty="0"/>
              <a:t>… yields nanotubes with tailored wall thickness</a:t>
            </a:r>
          </a:p>
        </p:txBody>
      </p:sp>
      <p:pic>
        <p:nvPicPr>
          <p:cNvPr id="16" name="Grafik 17">
            <a:extLst>
              <a:ext uri="{FF2B5EF4-FFF2-40B4-BE49-F238E27FC236}">
                <a16:creationId xmlns:a16="http://schemas.microsoft.com/office/drawing/2014/main" id="{4B8F4D76-95AE-7FA9-47B8-219EAB18BB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7413" y="1644456"/>
            <a:ext cx="2434240" cy="1170754"/>
          </a:xfrm>
          <a:prstGeom prst="rect">
            <a:avLst/>
          </a:prstGeom>
        </p:spPr>
      </p:pic>
      <p:sp>
        <p:nvSpPr>
          <p:cNvPr id="17" name="Textfeld 57">
            <a:extLst>
              <a:ext uri="{FF2B5EF4-FFF2-40B4-BE49-F238E27FC236}">
                <a16:creationId xmlns:a16="http://schemas.microsoft.com/office/drawing/2014/main" id="{E242FE8A-20F1-8D17-9F88-BDF6D677B288}"/>
              </a:ext>
            </a:extLst>
          </p:cNvPr>
          <p:cNvSpPr txBox="1"/>
          <p:nvPr/>
        </p:nvSpPr>
        <p:spPr>
          <a:xfrm>
            <a:off x="5445030" y="1447456"/>
            <a:ext cx="1661019" cy="30777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400" b="1" dirty="0">
                <a:solidFill>
                  <a:srgbClr val="FF9933"/>
                </a:solidFill>
              </a:rPr>
              <a:t>1.6 </a:t>
            </a:r>
            <a:r>
              <a:rPr lang="de-DE" sz="1400" b="1" dirty="0" err="1">
                <a:solidFill>
                  <a:srgbClr val="FF9933"/>
                </a:solidFill>
              </a:rPr>
              <a:t>GeV</a:t>
            </a:r>
            <a:r>
              <a:rPr lang="de-DE" sz="1400" b="1" dirty="0">
                <a:solidFill>
                  <a:srgbClr val="FF9933"/>
                </a:solidFill>
              </a:rPr>
              <a:t> Au </a:t>
            </a:r>
            <a:r>
              <a:rPr lang="de-DE" sz="1400" b="1" dirty="0" err="1">
                <a:solidFill>
                  <a:srgbClr val="FF9933"/>
                </a:solidFill>
              </a:rPr>
              <a:t>ions</a:t>
            </a:r>
            <a:endParaRPr lang="de-DE" sz="1400" b="1" dirty="0">
              <a:solidFill>
                <a:srgbClr val="FF9933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7566598-5415-6BEA-BCF3-0D8042E1796E}"/>
              </a:ext>
            </a:extLst>
          </p:cNvPr>
          <p:cNvSpPr txBox="1"/>
          <p:nvPr/>
        </p:nvSpPr>
        <p:spPr>
          <a:xfrm>
            <a:off x="3853535" y="1009187"/>
            <a:ext cx="5021996" cy="369332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dirty="0"/>
              <a:t>Study of size-effects on ion-material interaction</a:t>
            </a:r>
          </a:p>
        </p:txBody>
      </p:sp>
      <p:sp>
        <p:nvSpPr>
          <p:cNvPr id="7" name="Textfeld 58">
            <a:extLst>
              <a:ext uri="{FF2B5EF4-FFF2-40B4-BE49-F238E27FC236}">
                <a16:creationId xmlns:a16="http://schemas.microsoft.com/office/drawing/2014/main" id="{2617CED9-3AB5-E18A-634F-A8711828E23D}"/>
              </a:ext>
            </a:extLst>
          </p:cNvPr>
          <p:cNvSpPr txBox="1"/>
          <p:nvPr/>
        </p:nvSpPr>
        <p:spPr>
          <a:xfrm>
            <a:off x="4411823" y="4657728"/>
            <a:ext cx="1493223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200" dirty="0">
                <a:solidFill>
                  <a:schemeClr val="bg1"/>
                </a:solidFill>
              </a:rPr>
              <a:t>40 </a:t>
            </a:r>
            <a:r>
              <a:rPr lang="de-DE" sz="1200" dirty="0" err="1">
                <a:solidFill>
                  <a:schemeClr val="bg1"/>
                </a:solidFill>
              </a:rPr>
              <a:t>nm</a:t>
            </a:r>
            <a:endParaRPr lang="de-DE" sz="1200" dirty="0">
              <a:solidFill>
                <a:schemeClr val="bg1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C45BFC4-6284-D54A-2083-549FAE58D47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10006"/>
          <a:stretch>
            <a:fillRect/>
          </a:stretch>
        </p:blipFill>
        <p:spPr>
          <a:xfrm>
            <a:off x="6396836" y="3036293"/>
            <a:ext cx="2413000" cy="17143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AB09C3C-7192-413B-DC4E-B147D86CCA4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9939"/>
          <a:stretch>
            <a:fillRect/>
          </a:stretch>
        </p:blipFill>
        <p:spPr>
          <a:xfrm>
            <a:off x="3883182" y="3023593"/>
            <a:ext cx="2413000" cy="172708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FC925AC-D1B3-17AE-C8E5-7B26122C54B8}"/>
              </a:ext>
            </a:extLst>
          </p:cNvPr>
          <p:cNvSpPr txBox="1"/>
          <p:nvPr/>
        </p:nvSpPr>
        <p:spPr>
          <a:xfrm>
            <a:off x="6976359" y="2686419"/>
            <a:ext cx="1210588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crystalline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032DBD9-423E-0649-FCFD-A9CFFB4A0F96}"/>
              </a:ext>
            </a:extLst>
          </p:cNvPr>
          <p:cNvSpPr txBox="1"/>
          <p:nvPr/>
        </p:nvSpPr>
        <p:spPr>
          <a:xfrm>
            <a:off x="4477999" y="2686419"/>
            <a:ext cx="1338828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amorphous</a:t>
            </a:r>
          </a:p>
        </p:txBody>
      </p:sp>
      <p:cxnSp>
        <p:nvCxnSpPr>
          <p:cNvPr id="6" name="Gerader Verbinder 25">
            <a:extLst>
              <a:ext uri="{FF2B5EF4-FFF2-40B4-BE49-F238E27FC236}">
                <a16:creationId xmlns:a16="http://schemas.microsoft.com/office/drawing/2014/main" id="{0C6EA2A2-03B9-A264-159B-C07107108E5C}"/>
              </a:ext>
            </a:extLst>
          </p:cNvPr>
          <p:cNvCxnSpPr/>
          <p:nvPr/>
        </p:nvCxnSpPr>
        <p:spPr>
          <a:xfrm>
            <a:off x="4462892" y="4615474"/>
            <a:ext cx="21600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156E09F-1FB9-42AE-D7F0-063D5002769F}"/>
              </a:ext>
            </a:extLst>
          </p:cNvPr>
          <p:cNvSpPr txBox="1"/>
          <p:nvPr/>
        </p:nvSpPr>
        <p:spPr>
          <a:xfrm>
            <a:off x="4222880" y="4341789"/>
            <a:ext cx="696024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</a:rPr>
              <a:t>100 nm</a:t>
            </a:r>
          </a:p>
        </p:txBody>
      </p:sp>
    </p:spTree>
    <p:extLst>
      <p:ext uri="{BB962C8B-B14F-4D97-AF65-F5344CB8AC3E}">
        <p14:creationId xmlns:p14="http://schemas.microsoft.com/office/powerpoint/2010/main" val="4476616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50D7B7-0B67-1A13-6C74-180506296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7E456-74D3-D9D4-F03E-CA9C3B5F5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52F0EB-CB2F-BEFA-CFF8-2D1CAEA5A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14</a:t>
            </a:fld>
            <a:endParaRPr lang="de-DE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67D653A6-44BF-F044-2B28-7470F94386E1}"/>
              </a:ext>
            </a:extLst>
          </p:cNvPr>
          <p:cNvSpPr txBox="1">
            <a:spLocks/>
          </p:cNvSpPr>
          <p:nvPr/>
        </p:nvSpPr>
        <p:spPr>
          <a:xfrm>
            <a:off x="-324741" y="91829"/>
            <a:ext cx="9144000" cy="49370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2900">
              <a:defRPr/>
            </a:pPr>
            <a:r>
              <a:rPr lang="en-US" sz="2400" b="1" dirty="0">
                <a:solidFill>
                  <a:srgbClr val="0070C0"/>
                </a:solidFill>
                <a:latin typeface="Arial"/>
                <a:cs typeface="Arial"/>
              </a:rPr>
              <a:t>Irradiation Effects on Nanomaterials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F238DA-F0B6-DD22-B722-7209BA2252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2" r="64404" b="72327"/>
          <a:stretch/>
        </p:blipFill>
        <p:spPr bwMode="auto">
          <a:xfrm>
            <a:off x="202679" y="3018502"/>
            <a:ext cx="2916536" cy="1089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E9BCBFE-1581-A11D-EB01-568A9CAA2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79" y="1958008"/>
            <a:ext cx="1318785" cy="932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E7271783-7E83-698D-6043-F0AF168B3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649" y="2071214"/>
            <a:ext cx="1444566" cy="776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urved Down Arrow 12">
            <a:extLst>
              <a:ext uri="{FF2B5EF4-FFF2-40B4-BE49-F238E27FC236}">
                <a16:creationId xmlns:a16="http://schemas.microsoft.com/office/drawing/2014/main" id="{2522E243-F37B-F4D8-2000-0788F8CE6D1E}"/>
              </a:ext>
            </a:extLst>
          </p:cNvPr>
          <p:cNvSpPr/>
          <p:nvPr/>
        </p:nvSpPr>
        <p:spPr>
          <a:xfrm>
            <a:off x="1384416" y="1675997"/>
            <a:ext cx="811851" cy="282011"/>
          </a:xfrm>
          <a:prstGeom prst="curvedDownArrow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C3148F-9F0F-6FDA-6935-BC7EB233C5E4}"/>
              </a:ext>
            </a:extLst>
          </p:cNvPr>
          <p:cNvSpPr txBox="1"/>
          <p:nvPr/>
        </p:nvSpPr>
        <p:spPr>
          <a:xfrm>
            <a:off x="398533" y="967052"/>
            <a:ext cx="2646878" cy="646331"/>
          </a:xfrm>
          <a:prstGeom prst="rect">
            <a:avLst/>
          </a:prstGeom>
          <a:solidFill>
            <a:srgbClr val="0070C0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Conformal coating by 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atomic layer deposition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D699F8-F33A-F2C9-47A4-A33FB603CB96}"/>
              </a:ext>
            </a:extLst>
          </p:cNvPr>
          <p:cNvSpPr txBox="1"/>
          <p:nvPr/>
        </p:nvSpPr>
        <p:spPr>
          <a:xfrm>
            <a:off x="155101" y="4235846"/>
            <a:ext cx="3039096" cy="6463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dirty="0"/>
              <a:t>… yields nanotubes with tailored wall thickness</a:t>
            </a:r>
          </a:p>
        </p:txBody>
      </p:sp>
      <p:pic>
        <p:nvPicPr>
          <p:cNvPr id="16" name="Grafik 17">
            <a:extLst>
              <a:ext uri="{FF2B5EF4-FFF2-40B4-BE49-F238E27FC236}">
                <a16:creationId xmlns:a16="http://schemas.microsoft.com/office/drawing/2014/main" id="{845F3F4D-C150-1B2C-83A9-0BD717FC4E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7413" y="1644456"/>
            <a:ext cx="2434240" cy="1170754"/>
          </a:xfrm>
          <a:prstGeom prst="rect">
            <a:avLst/>
          </a:prstGeom>
        </p:spPr>
      </p:pic>
      <p:sp>
        <p:nvSpPr>
          <p:cNvPr id="17" name="Textfeld 57">
            <a:extLst>
              <a:ext uri="{FF2B5EF4-FFF2-40B4-BE49-F238E27FC236}">
                <a16:creationId xmlns:a16="http://schemas.microsoft.com/office/drawing/2014/main" id="{226576C2-93E2-8719-20EE-F7B7FD419003}"/>
              </a:ext>
            </a:extLst>
          </p:cNvPr>
          <p:cNvSpPr txBox="1"/>
          <p:nvPr/>
        </p:nvSpPr>
        <p:spPr>
          <a:xfrm>
            <a:off x="5445030" y="1447456"/>
            <a:ext cx="1661019" cy="30777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400" b="1" dirty="0">
                <a:solidFill>
                  <a:srgbClr val="FF9933"/>
                </a:solidFill>
              </a:rPr>
              <a:t>1.6 </a:t>
            </a:r>
            <a:r>
              <a:rPr lang="de-DE" sz="1400" b="1" dirty="0" err="1">
                <a:solidFill>
                  <a:srgbClr val="FF9933"/>
                </a:solidFill>
              </a:rPr>
              <a:t>GeV</a:t>
            </a:r>
            <a:r>
              <a:rPr lang="de-DE" sz="1400" b="1" dirty="0">
                <a:solidFill>
                  <a:srgbClr val="FF9933"/>
                </a:solidFill>
              </a:rPr>
              <a:t> Au </a:t>
            </a:r>
            <a:r>
              <a:rPr lang="de-DE" sz="1400" b="1" dirty="0" err="1">
                <a:solidFill>
                  <a:srgbClr val="FF9933"/>
                </a:solidFill>
              </a:rPr>
              <a:t>ions</a:t>
            </a:r>
            <a:endParaRPr lang="de-DE" sz="1400" b="1" dirty="0">
              <a:solidFill>
                <a:srgbClr val="FF9933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B6BB5EB-B71A-C99E-E8E7-05C33F4AA97D}"/>
              </a:ext>
            </a:extLst>
          </p:cNvPr>
          <p:cNvSpPr txBox="1"/>
          <p:nvPr/>
        </p:nvSpPr>
        <p:spPr>
          <a:xfrm>
            <a:off x="3853535" y="1009187"/>
            <a:ext cx="5021996" cy="369332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dirty="0"/>
              <a:t>Study of size-effects on ion-material interaction</a:t>
            </a:r>
          </a:p>
        </p:txBody>
      </p:sp>
      <p:sp>
        <p:nvSpPr>
          <p:cNvPr id="7" name="Textfeld 58">
            <a:extLst>
              <a:ext uri="{FF2B5EF4-FFF2-40B4-BE49-F238E27FC236}">
                <a16:creationId xmlns:a16="http://schemas.microsoft.com/office/drawing/2014/main" id="{F9D46156-AF68-A467-05BB-63D9195EA080}"/>
              </a:ext>
            </a:extLst>
          </p:cNvPr>
          <p:cNvSpPr txBox="1"/>
          <p:nvPr/>
        </p:nvSpPr>
        <p:spPr>
          <a:xfrm>
            <a:off x="4411823" y="4657728"/>
            <a:ext cx="1493223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200" dirty="0">
                <a:solidFill>
                  <a:schemeClr val="bg1"/>
                </a:solidFill>
              </a:rPr>
              <a:t>40 </a:t>
            </a:r>
            <a:r>
              <a:rPr lang="de-DE" sz="1200" dirty="0" err="1">
                <a:solidFill>
                  <a:schemeClr val="bg1"/>
                </a:solidFill>
              </a:rPr>
              <a:t>nm</a:t>
            </a:r>
            <a:endParaRPr lang="de-DE" sz="1200" dirty="0">
              <a:solidFill>
                <a:schemeClr val="bg1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02ED8C9-24D1-6730-F0CE-9EA9DC8425C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10558"/>
          <a:stretch>
            <a:fillRect/>
          </a:stretch>
        </p:blipFill>
        <p:spPr>
          <a:xfrm>
            <a:off x="6396836" y="3036293"/>
            <a:ext cx="2413000" cy="170387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E90315B-A5D4-123B-93A7-2416582403D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10488"/>
          <a:stretch>
            <a:fillRect/>
          </a:stretch>
        </p:blipFill>
        <p:spPr>
          <a:xfrm>
            <a:off x="3883182" y="3023593"/>
            <a:ext cx="2413000" cy="171657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68EEF05-B4F3-2C84-F736-E7998C4C5DAB}"/>
              </a:ext>
            </a:extLst>
          </p:cNvPr>
          <p:cNvSpPr txBox="1"/>
          <p:nvPr/>
        </p:nvSpPr>
        <p:spPr>
          <a:xfrm>
            <a:off x="6976359" y="2686419"/>
            <a:ext cx="1210588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crystalline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F0D703B-76A4-7A41-D1DD-44DBD87507E6}"/>
              </a:ext>
            </a:extLst>
          </p:cNvPr>
          <p:cNvSpPr txBox="1"/>
          <p:nvPr/>
        </p:nvSpPr>
        <p:spPr>
          <a:xfrm>
            <a:off x="4477999" y="2686419"/>
            <a:ext cx="1338828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amorphous</a:t>
            </a:r>
          </a:p>
        </p:txBody>
      </p:sp>
      <p:cxnSp>
        <p:nvCxnSpPr>
          <p:cNvPr id="6" name="Gerader Verbinder 25">
            <a:extLst>
              <a:ext uri="{FF2B5EF4-FFF2-40B4-BE49-F238E27FC236}">
                <a16:creationId xmlns:a16="http://schemas.microsoft.com/office/drawing/2014/main" id="{0B73293D-E210-003D-B297-A531E07F522C}"/>
              </a:ext>
            </a:extLst>
          </p:cNvPr>
          <p:cNvCxnSpPr/>
          <p:nvPr/>
        </p:nvCxnSpPr>
        <p:spPr>
          <a:xfrm>
            <a:off x="4462892" y="4615474"/>
            <a:ext cx="21600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E2D759C-7E9F-3B16-B527-77C988FFB0A3}"/>
              </a:ext>
            </a:extLst>
          </p:cNvPr>
          <p:cNvSpPr txBox="1"/>
          <p:nvPr/>
        </p:nvSpPr>
        <p:spPr>
          <a:xfrm>
            <a:off x="4222880" y="4341789"/>
            <a:ext cx="696024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</a:rPr>
              <a:t>100 nm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1B22CD-AD38-D8C1-9252-9A4054FEDE7B}"/>
              </a:ext>
            </a:extLst>
          </p:cNvPr>
          <p:cNvSpPr txBox="1"/>
          <p:nvPr/>
        </p:nvSpPr>
        <p:spPr>
          <a:xfrm>
            <a:off x="5482036" y="3823141"/>
            <a:ext cx="2957541" cy="338554"/>
          </a:xfrm>
          <a:prstGeom prst="rect">
            <a:avLst/>
          </a:prstGeom>
          <a:solidFill>
            <a:srgbClr val="C00000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600" dirty="0">
                <a:solidFill>
                  <a:schemeClr val="bg1"/>
                </a:solidFill>
              </a:rPr>
              <a:t>Talk tomorrow by Ina Schubert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CCBC4D-BBDC-12D3-7DDF-CA2D11151B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8739" y="3260035"/>
            <a:ext cx="706962" cy="9113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225D00F-749C-1DC5-CC61-749B2D5DC8A5}"/>
              </a:ext>
            </a:extLst>
          </p:cNvPr>
          <p:cNvSpPr txBox="1"/>
          <p:nvPr/>
        </p:nvSpPr>
        <p:spPr>
          <a:xfrm>
            <a:off x="3325857" y="4141377"/>
            <a:ext cx="5830442" cy="738664"/>
          </a:xfrm>
          <a:prstGeom prst="rect">
            <a:avLst/>
          </a:prstGeom>
          <a:solidFill>
            <a:schemeClr val="bg2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marL="171450" indent="-171450" algn="l">
              <a:buFont typeface="Wingdings" pitchFamily="2" charset="2"/>
              <a:buChar char="à"/>
            </a:pPr>
            <a:r>
              <a:rPr lang="en-US" sz="1400" dirty="0">
                <a:sym typeface="Wingdings" pitchFamily="2" charset="2"/>
              </a:rPr>
              <a:t> Swift heavy ions to fabricate and to irradiate nanowires</a:t>
            </a:r>
          </a:p>
          <a:p>
            <a:pPr marL="171450" indent="-171450" algn="l">
              <a:buFont typeface="Wingdings" pitchFamily="2" charset="2"/>
              <a:buChar char="à"/>
            </a:pPr>
            <a:r>
              <a:rPr lang="en-US" sz="1400" dirty="0">
                <a:sym typeface="Wingdings" pitchFamily="2" charset="2"/>
              </a:rPr>
              <a:t> Radiation effects as a function of size and crystalline structure</a:t>
            </a:r>
          </a:p>
          <a:p>
            <a:pPr marL="171450" indent="-171450" algn="l">
              <a:buFont typeface="Wingdings" pitchFamily="2" charset="2"/>
              <a:buChar char="à"/>
            </a:pPr>
            <a:r>
              <a:rPr lang="en-US" sz="1400" dirty="0">
                <a:sym typeface="Wingdings" pitchFamily="2" charset="2"/>
              </a:rPr>
              <a:t> Relevant for use of nanomaterials in extreme radiation environments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578607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D1AB8-9079-2033-065A-57DA4DACC8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22138-A826-46A9-4517-47D2DCDA7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70568E-D9C2-2DA5-7CC6-5F15E947E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15</a:t>
            </a:fld>
            <a:endParaRPr lang="de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0BA49B-412F-19DA-9BE9-753AEDB33B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403" t="25340" r="19193" b="46603"/>
          <a:stretch>
            <a:fillRect/>
          </a:stretch>
        </p:blipFill>
        <p:spPr>
          <a:xfrm>
            <a:off x="1325771" y="937864"/>
            <a:ext cx="6398187" cy="1810345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7" name="Picture 6" descr="Abstract Image">
            <a:extLst>
              <a:ext uri="{FF2B5EF4-FFF2-40B4-BE49-F238E27FC236}">
                <a16:creationId xmlns:a16="http://schemas.microsoft.com/office/drawing/2014/main" id="{9E4E4645-B79C-D6C2-F641-AF8016ADBF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530" y="3205113"/>
            <a:ext cx="3391605" cy="1709369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5BD3D00B-88F6-A35E-0796-9397AB576452}"/>
              </a:ext>
            </a:extLst>
          </p:cNvPr>
          <p:cNvSpPr txBox="1">
            <a:spLocks/>
          </p:cNvSpPr>
          <p:nvPr/>
        </p:nvSpPr>
        <p:spPr>
          <a:xfrm>
            <a:off x="-297714" y="0"/>
            <a:ext cx="9116162" cy="712535"/>
          </a:xfrm>
          <a:prstGeom prst="rect">
            <a:avLst/>
          </a:prstGeom>
        </p:spPr>
        <p:txBody>
          <a:bodyPr vert="horz" lIns="68400" tIns="34290" rIns="68580" bIns="3429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2900">
              <a:defRPr/>
            </a:pPr>
            <a:r>
              <a:rPr lang="en-US" sz="2400" b="1" dirty="0">
                <a:solidFill>
                  <a:srgbClr val="0070C0"/>
                </a:solidFill>
                <a:latin typeface="Arial"/>
                <a:cs typeface="Arial"/>
              </a:rPr>
              <a:t>Nanopores in MoS</a:t>
            </a:r>
            <a:r>
              <a:rPr lang="en-US" sz="2400" b="1" baseline="-25000" dirty="0">
                <a:solidFill>
                  <a:srgbClr val="0070C0"/>
                </a:solidFill>
                <a:latin typeface="Arial"/>
                <a:cs typeface="Arial"/>
              </a:rPr>
              <a:t>2</a:t>
            </a:r>
            <a:r>
              <a:rPr lang="en-US" sz="2400" b="1" dirty="0">
                <a:solidFill>
                  <a:srgbClr val="0070C0"/>
                </a:solidFill>
                <a:latin typeface="Arial"/>
                <a:cs typeface="Arial"/>
              </a:rPr>
              <a:t> Monolayers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74ADB3-FDD9-229D-16C0-80FE5322035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5876" t="39204" r="22832" b="20459"/>
          <a:stretch>
            <a:fillRect/>
          </a:stretch>
        </p:blipFill>
        <p:spPr>
          <a:xfrm>
            <a:off x="5241059" y="3058381"/>
            <a:ext cx="2577879" cy="21582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1D3E0A3-7418-A0BB-C0A1-4EA2692903C3}"/>
              </a:ext>
            </a:extLst>
          </p:cNvPr>
          <p:cNvSpPr txBox="1"/>
          <p:nvPr/>
        </p:nvSpPr>
        <p:spPr>
          <a:xfrm>
            <a:off x="754164" y="2689050"/>
            <a:ext cx="3852337" cy="369332"/>
          </a:xfrm>
          <a:prstGeom prst="rect">
            <a:avLst/>
          </a:prstGeom>
          <a:solidFill>
            <a:srgbClr val="92D050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Ion-Matter interaction: bulk vs. nano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CD58F6-2DF5-9143-EED1-373406BEF5F6}"/>
              </a:ext>
            </a:extLst>
          </p:cNvPr>
          <p:cNvSpPr txBox="1"/>
          <p:nvPr/>
        </p:nvSpPr>
        <p:spPr>
          <a:xfrm>
            <a:off x="4744894" y="2675268"/>
            <a:ext cx="3570208" cy="369332"/>
          </a:xfrm>
          <a:prstGeom prst="rect">
            <a:avLst/>
          </a:prstGeom>
          <a:solidFill>
            <a:srgbClr val="FFC000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Nanopores with tailored diameter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F9B72F-C7B7-F18C-7342-7486C27E8199}"/>
              </a:ext>
            </a:extLst>
          </p:cNvPr>
          <p:cNvSpPr txBox="1"/>
          <p:nvPr/>
        </p:nvSpPr>
        <p:spPr>
          <a:xfrm>
            <a:off x="126492" y="694395"/>
            <a:ext cx="3414717" cy="2616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n-US" sz="1100" dirty="0"/>
              <a:t>Y. Liebsch et al. </a:t>
            </a:r>
            <a:r>
              <a:rPr lang="en-US" sz="1100" i="1"/>
              <a:t>ACS Appl. Mater. Interfaces</a:t>
            </a:r>
            <a:r>
              <a:rPr lang="en-US" sz="1100" i="1" dirty="0"/>
              <a:t> (2026)</a:t>
            </a:r>
            <a:endParaRPr lang="en-US" sz="11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C637B1-3003-BCA2-5EC9-165ADEDAF562}"/>
              </a:ext>
            </a:extLst>
          </p:cNvPr>
          <p:cNvSpPr txBox="1"/>
          <p:nvPr/>
        </p:nvSpPr>
        <p:spPr>
          <a:xfrm>
            <a:off x="-106642" y="3583218"/>
            <a:ext cx="1685077" cy="369332"/>
          </a:xfrm>
          <a:prstGeom prst="rect">
            <a:avLst/>
          </a:prstGeo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Understanding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D591EF-2D9D-83B0-74F3-2024DD8AD140}"/>
              </a:ext>
            </a:extLst>
          </p:cNvPr>
          <p:cNvSpPr txBox="1"/>
          <p:nvPr/>
        </p:nvSpPr>
        <p:spPr>
          <a:xfrm flipH="1">
            <a:off x="7817146" y="3583218"/>
            <a:ext cx="1287532" cy="369332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Controlling</a:t>
            </a:r>
          </a:p>
        </p:txBody>
      </p:sp>
      <p:pic>
        <p:nvPicPr>
          <p:cNvPr id="15" name="Bild 17">
            <a:extLst>
              <a:ext uri="{FF2B5EF4-FFF2-40B4-BE49-F238E27FC236}">
                <a16:creationId xmlns:a16="http://schemas.microsoft.com/office/drawing/2014/main" id="{AF85F467-8BFE-85A0-242C-34BC38F385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-24679" y="4008625"/>
            <a:ext cx="527319" cy="458538"/>
          </a:xfrm>
          <a:prstGeom prst="rect">
            <a:avLst/>
          </a:prstGeom>
        </p:spPr>
      </p:pic>
      <p:pic>
        <p:nvPicPr>
          <p:cNvPr id="16" name="Bild 18">
            <a:extLst>
              <a:ext uri="{FF2B5EF4-FFF2-40B4-BE49-F238E27FC236}">
                <a16:creationId xmlns:a16="http://schemas.microsoft.com/office/drawing/2014/main" id="{B7634AAE-246C-CA9A-7F7C-8391E7A7214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671" y="4491541"/>
            <a:ext cx="1274810" cy="45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7573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2A8ED-7596-4FEF-7DF0-10BD83BDA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B09B1A-85BB-A0D8-C7D6-E06C419CA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16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C0E66574-2578-14BF-DA09-DDB9A011D95B}"/>
              </a:ext>
            </a:extLst>
          </p:cNvPr>
          <p:cNvSpPr txBox="1">
            <a:spLocks/>
          </p:cNvSpPr>
          <p:nvPr/>
        </p:nvSpPr>
        <p:spPr>
          <a:xfrm>
            <a:off x="-297714" y="0"/>
            <a:ext cx="9116162" cy="712535"/>
          </a:xfrm>
          <a:prstGeom prst="rect">
            <a:avLst/>
          </a:prstGeom>
        </p:spPr>
        <p:txBody>
          <a:bodyPr vert="horz" lIns="68400" tIns="34290" rIns="68580" bIns="3429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2900">
              <a:defRPr/>
            </a:pPr>
            <a:r>
              <a:rPr lang="en-US" sz="2400" b="1" dirty="0">
                <a:solidFill>
                  <a:srgbClr val="0070C0"/>
                </a:solidFill>
                <a:latin typeface="Arial"/>
                <a:cs typeface="Arial"/>
              </a:rPr>
              <a:t>New Projects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CCD9BA-8408-761B-F49B-B9B81247194C}"/>
              </a:ext>
            </a:extLst>
          </p:cNvPr>
          <p:cNvSpPr/>
          <p:nvPr/>
        </p:nvSpPr>
        <p:spPr>
          <a:xfrm>
            <a:off x="84084" y="998848"/>
            <a:ext cx="4414344" cy="391563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C62347-0935-8084-DEAE-F30631DF77AE}"/>
              </a:ext>
            </a:extLst>
          </p:cNvPr>
          <p:cNvSpPr txBox="1"/>
          <p:nvPr/>
        </p:nvSpPr>
        <p:spPr>
          <a:xfrm>
            <a:off x="89831" y="1912073"/>
            <a:ext cx="4408597" cy="64633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marL="180000" indent="-180000" defTabSz="457189">
              <a:buFont typeface="Wingdings" pitchFamily="2" charset="2"/>
              <a:buChar char="§"/>
            </a:pPr>
            <a:r>
              <a:rPr lang="en-US" sz="1200" b="1" dirty="0">
                <a:cs typeface="Calibri" panose="020F0502020204030204" pitchFamily="34" charset="0"/>
              </a:rPr>
              <a:t>LOEWE MULTIDRUG Terapeutic Drug Monitoring (2026-2029)</a:t>
            </a:r>
            <a:r>
              <a:rPr lang="en-US" sz="1200" dirty="0">
                <a:cs typeface="Calibri" panose="020F0502020204030204" pitchFamily="34" charset="0"/>
              </a:rPr>
              <a:t>: Intelligent sensor system to improve pediatric cancer care.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12463E-0D41-7822-EDDC-2E31DEFF7F26}"/>
              </a:ext>
            </a:extLst>
          </p:cNvPr>
          <p:cNvSpPr txBox="1"/>
          <p:nvPr/>
        </p:nvSpPr>
        <p:spPr>
          <a:xfrm>
            <a:off x="10510" y="972118"/>
            <a:ext cx="45614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spcAft>
                <a:spcPts val="600"/>
              </a:spcAft>
              <a:buClr>
                <a:srgbClr val="FDBB63"/>
              </a:buClr>
            </a:pPr>
            <a:r>
              <a:rPr lang="en-US" sz="1400" b="1" dirty="0">
                <a:solidFill>
                  <a:prstClr val="black"/>
                </a:solidFill>
              </a:rPr>
              <a:t>Integrated nanopore sensor platforms for single-molecule diagnostics based on track-etched nanopores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736585E-F20F-FF23-16CA-E41795E8A5BA}"/>
              </a:ext>
            </a:extLst>
          </p:cNvPr>
          <p:cNvGrpSpPr/>
          <p:nvPr/>
        </p:nvGrpSpPr>
        <p:grpSpPr>
          <a:xfrm>
            <a:off x="177754" y="2649775"/>
            <a:ext cx="2049904" cy="1725969"/>
            <a:chOff x="4873411" y="2992491"/>
            <a:chExt cx="2049904" cy="172596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3D3F63C-BB06-21B2-4D79-6933CD651355}"/>
                </a:ext>
              </a:extLst>
            </p:cNvPr>
            <p:cNvSpPr/>
            <p:nvPr/>
          </p:nvSpPr>
          <p:spPr>
            <a:xfrm>
              <a:off x="4948519" y="2992491"/>
              <a:ext cx="1974796" cy="16870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A1810D5-4CA9-5008-DDDF-4DE399BBBB7C}"/>
                </a:ext>
              </a:extLst>
            </p:cNvPr>
            <p:cNvSpPr txBox="1"/>
            <p:nvPr/>
          </p:nvSpPr>
          <p:spPr>
            <a:xfrm>
              <a:off x="4873411" y="3004726"/>
              <a:ext cx="1974796" cy="1713734"/>
            </a:xfrm>
            <a:prstGeom prst="rect">
              <a:avLst/>
            </a:prstGeom>
            <a:noFill/>
          </p:spPr>
          <p:txBody>
            <a:bodyPr wrap="square" lIns="0" tIns="36000">
              <a:spAutoFit/>
            </a:bodyPr>
            <a:lstStyle/>
            <a:p>
              <a:pPr marL="180000" marR="0" lvl="1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MULTIDRUG</a:t>
              </a:r>
            </a:p>
            <a:p>
              <a:pPr marL="180000" marR="0" lvl="1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TU-Darmstadt </a:t>
              </a:r>
            </a:p>
            <a:p>
              <a:pPr marL="180000" marR="0" lvl="1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Engineering </a:t>
              </a:r>
            </a:p>
            <a:p>
              <a:pPr marL="180000" marR="0" lvl="1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Sensing</a:t>
              </a:r>
            </a:p>
            <a:p>
              <a:pPr marL="180000" marR="0" lvl="1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dirty="0">
                  <a:solidFill>
                    <a:prstClr val="black"/>
                  </a:solidFill>
                  <a:latin typeface="Arial"/>
                  <a:cs typeface="Calibri" panose="020F0502020204030204" pitchFamily="34" charset="0"/>
                </a:rPr>
                <a:t>Data analysis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  <a:p>
              <a:pPr marL="180000" marR="0" lvl="1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Materials Science</a:t>
              </a:r>
            </a:p>
            <a:p>
              <a:pPr marL="180000" marR="0" lvl="1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  <a:p>
              <a:pPr marL="180000" marR="0" lvl="1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Uni Frankfurt</a:t>
              </a:r>
            </a:p>
            <a:p>
              <a:pPr marL="180000" marR="0" lvl="1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Pharmacology</a:t>
              </a:r>
            </a:p>
            <a:p>
              <a:pPr marL="180000" marR="0" lvl="1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Pediatric oncology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14" name="Picture 2" descr="Technical University of Darmstadt Logo PNG Vector (AI, PDF, SVG) Free  Download">
              <a:extLst>
                <a:ext uri="{FF2B5EF4-FFF2-40B4-BE49-F238E27FC236}">
                  <a16:creationId xmlns:a16="http://schemas.microsoft.com/office/drawing/2014/main" id="{2C26ADCF-4AC5-E039-48B8-DB627A9624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0117" b="28370"/>
            <a:stretch>
              <a:fillRect/>
            </a:stretch>
          </p:blipFill>
          <p:spPr bwMode="auto">
            <a:xfrm>
              <a:off x="6040283" y="3431873"/>
              <a:ext cx="756000" cy="31383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5" name="Picture 6">
              <a:extLst>
                <a:ext uri="{FF2B5EF4-FFF2-40B4-BE49-F238E27FC236}">
                  <a16:creationId xmlns:a16="http://schemas.microsoft.com/office/drawing/2014/main" id="{638281B9-2637-7A5B-D9D1-6735477ABC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1470" y="4047642"/>
              <a:ext cx="756000" cy="4119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C0A5F1C-8D4D-283C-C933-C2B60187CA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3992" y="2672340"/>
            <a:ext cx="859217" cy="344213"/>
          </a:xfrm>
          <a:prstGeom prst="rect">
            <a:avLst/>
          </a:prstGeom>
        </p:spPr>
      </p:pic>
      <p:pic>
        <p:nvPicPr>
          <p:cNvPr id="19" name="Grafik 35">
            <a:extLst>
              <a:ext uri="{FF2B5EF4-FFF2-40B4-BE49-F238E27FC236}">
                <a16:creationId xmlns:a16="http://schemas.microsoft.com/office/drawing/2014/main" id="{B8FD44D4-9F9D-99F4-72D0-F9B950D7BD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58302" y="2632543"/>
            <a:ext cx="1967442" cy="180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61356ED-71EA-0F31-B377-FC749246116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479" r="48681" b="11462"/>
          <a:stretch>
            <a:fillRect/>
          </a:stretch>
        </p:blipFill>
        <p:spPr>
          <a:xfrm>
            <a:off x="4629072" y="998848"/>
            <a:ext cx="4414344" cy="3499954"/>
          </a:xfrm>
          <a:prstGeom prst="rect">
            <a:avLst/>
          </a:prstGeom>
        </p:spPr>
      </p:pic>
      <p:pic>
        <p:nvPicPr>
          <p:cNvPr id="22" name="Picture 21" descr="BMFTR funding measure AI hub: Innovation Lab KIOptiPack - Fraunhofer IVV">
            <a:extLst>
              <a:ext uri="{FF2B5EF4-FFF2-40B4-BE49-F238E27FC236}">
                <a16:creationId xmlns:a16="http://schemas.microsoft.com/office/drawing/2014/main" id="{38FBBC12-4AD3-C119-A8B5-E99065E83B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0818" y="3679696"/>
            <a:ext cx="1155428" cy="73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EB5EF27-FE52-32EF-665B-D3A6970DDBE4}"/>
              </a:ext>
            </a:extLst>
          </p:cNvPr>
          <p:cNvSpPr txBox="1"/>
          <p:nvPr/>
        </p:nvSpPr>
        <p:spPr>
          <a:xfrm>
            <a:off x="4629072" y="4524576"/>
            <a:ext cx="4408597" cy="461665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200" b="1" dirty="0"/>
              <a:t>Development of advanced materials and new setups devoted to fusion materials testing</a:t>
            </a:r>
          </a:p>
        </p:txBody>
      </p:sp>
    </p:spTree>
    <p:extLst>
      <p:ext uri="{BB962C8B-B14F-4D97-AF65-F5344CB8AC3E}">
        <p14:creationId xmlns:p14="http://schemas.microsoft.com/office/powerpoint/2010/main" val="5548668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A3D2DC-2422-9DA5-B3D8-010726195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01A7AA-576B-340F-2006-16D9374E8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17</a:t>
            </a:fld>
            <a:endParaRPr 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56781DE-37C9-2A75-C544-E3A7335B1C7B}"/>
              </a:ext>
            </a:extLst>
          </p:cNvPr>
          <p:cNvSpPr txBox="1">
            <a:spLocks/>
          </p:cNvSpPr>
          <p:nvPr/>
        </p:nvSpPr>
        <p:spPr>
          <a:xfrm>
            <a:off x="0" y="91829"/>
            <a:ext cx="9143999" cy="49370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2900">
              <a:defRPr/>
            </a:pPr>
            <a:r>
              <a:rPr lang="en-US" sz="2400" b="1" dirty="0">
                <a:solidFill>
                  <a:srgbClr val="0070C0"/>
                </a:solidFill>
                <a:latin typeface="Arial"/>
                <a:cs typeface="Arial"/>
              </a:rPr>
              <a:t>Meeting of the Mat-PAC</a:t>
            </a:r>
            <a:endParaRPr lang="en-US" sz="2400" dirty="0">
              <a:solidFill>
                <a:srgbClr val="0070C0"/>
              </a:solidFill>
              <a:latin typeface="Arial"/>
              <a:cs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102D15-0700-D733-A51E-E6DE1D0612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438" t="35095" r="17132" b="36706"/>
          <a:stretch>
            <a:fillRect/>
          </a:stretch>
        </p:blipFill>
        <p:spPr>
          <a:xfrm>
            <a:off x="95393" y="951836"/>
            <a:ext cx="7250540" cy="22343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C83A7A0-5382-931B-C50F-CA2BD56C0D4E}"/>
              </a:ext>
            </a:extLst>
          </p:cNvPr>
          <p:cNvSpPr txBox="1"/>
          <p:nvPr/>
        </p:nvSpPr>
        <p:spPr>
          <a:xfrm>
            <a:off x="105901" y="3333329"/>
            <a:ext cx="3361305" cy="115416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600" b="1" dirty="0"/>
              <a:t>Large overbooking factors:</a:t>
            </a:r>
          </a:p>
          <a:p>
            <a:pPr algn="l"/>
            <a:r>
              <a:rPr lang="en-US" sz="1600" dirty="0"/>
              <a:t>	UNILAC: 4.8</a:t>
            </a:r>
          </a:p>
          <a:p>
            <a:pPr algn="l"/>
            <a:r>
              <a:rPr lang="en-US" sz="1600" dirty="0"/>
              <a:t>	SIS-18: 2.8</a:t>
            </a:r>
          </a:p>
          <a:p>
            <a:pPr algn="l"/>
            <a:r>
              <a:rPr lang="en-US" sz="1600" dirty="0"/>
              <a:t>	Mat-Station @ CRYRING: 1.6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FEAC21-887B-2E45-3F6C-046E1B9E97F6}"/>
              </a:ext>
            </a:extLst>
          </p:cNvPr>
          <p:cNvSpPr txBox="1"/>
          <p:nvPr/>
        </p:nvSpPr>
        <p:spPr>
          <a:xfrm>
            <a:off x="3615695" y="3333329"/>
            <a:ext cx="2645276" cy="115416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600" b="1" dirty="0"/>
              <a:t>Number of proposals: 39</a:t>
            </a:r>
          </a:p>
          <a:p>
            <a:pPr algn="l"/>
            <a:r>
              <a:rPr lang="en-US" sz="1600" dirty="0"/>
              <a:t>	A (granted): 33 </a:t>
            </a:r>
          </a:p>
          <a:p>
            <a:r>
              <a:rPr lang="en-US" sz="1600" dirty="0"/>
              <a:t>	A- (recommended): 2 </a:t>
            </a:r>
          </a:p>
          <a:p>
            <a:r>
              <a:rPr lang="en-US" sz="1600" dirty="0"/>
              <a:t>	B: 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268848-288C-7DE2-4BDB-D9794CF99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0425" y="3169041"/>
            <a:ext cx="2304393" cy="17282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59DA0D-9171-83F2-7321-403FA35DC6F6}"/>
              </a:ext>
            </a:extLst>
          </p:cNvPr>
          <p:cNvSpPr txBox="1"/>
          <p:nvPr/>
        </p:nvSpPr>
        <p:spPr>
          <a:xfrm>
            <a:off x="3128647" y="4942105"/>
            <a:ext cx="2882520" cy="24622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APPA ErUM Meeting January 2026 – Toimil-Molares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C133B1-DF24-C97C-5AE2-C115F007AD36}"/>
              </a:ext>
            </a:extLst>
          </p:cNvPr>
          <p:cNvSpPr txBox="1"/>
          <p:nvPr/>
        </p:nvSpPr>
        <p:spPr>
          <a:xfrm>
            <a:off x="6332773" y="3044066"/>
            <a:ext cx="2779697" cy="52322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400" i="1">
                <a:effectLst/>
                <a:latin typeface="Helvetica" pitchFamily="2" charset="0"/>
              </a:rPr>
              <a:t>Members of Program Advisory Committee</a:t>
            </a:r>
            <a:r>
              <a:rPr lang="en-US" sz="1400">
                <a:latin typeface="Helvetica" pitchFamily="2" charset="0"/>
              </a:rPr>
              <a:t> </a:t>
            </a:r>
            <a:r>
              <a:rPr lang="en-US" sz="1400" i="1">
                <a:effectLst/>
                <a:latin typeface="Helvetica" pitchFamily="2" charset="0"/>
              </a:rPr>
              <a:t>for Materials Science </a:t>
            </a:r>
            <a:endParaRPr lang="en-US" sz="140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2977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C32F8F-0EEA-C3A8-E085-EC119BAAC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1A71551-D04D-33F7-D105-E669B8F6FF64}"/>
              </a:ext>
            </a:extLst>
          </p:cNvPr>
          <p:cNvSpPr txBox="1"/>
          <p:nvPr/>
        </p:nvSpPr>
        <p:spPr>
          <a:xfrm>
            <a:off x="275736" y="1067287"/>
            <a:ext cx="2967085" cy="369332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1800">
                <a:solidFill>
                  <a:schemeClr val="bg1"/>
                </a:solidFill>
                <a:effectLst/>
                <a:latin typeface="Calibri" panose="020F0502020204030204" pitchFamily="34" charset="0"/>
                <a:ea typeface="DengXian Light" panose="02010600030101010101" pitchFamily="2" charset="-122"/>
                <a:cs typeface="Times New Roman" panose="02020603050405020304" pitchFamily="18" charset="0"/>
              </a:rPr>
              <a:t> GSI, </a:t>
            </a:r>
            <a:r>
              <a:rPr lang="en-US" sz="1800" b="0">
                <a:solidFill>
                  <a:schemeClr val="bg1"/>
                </a:solidFill>
                <a:effectLst/>
                <a:latin typeface="Calibri" panose="020F0502020204030204" pitchFamily="34" charset="0"/>
                <a:ea typeface="DengXian Light" panose="02010600030101010101" pitchFamily="2" charset="-122"/>
                <a:cs typeface="Times New Roman" panose="02020603050405020304" pitchFamily="18" charset="0"/>
              </a:rPr>
              <a:t>September 22-24,</a:t>
            </a:r>
            <a:r>
              <a:rPr lang="en-US" sz="1800">
                <a:solidFill>
                  <a:schemeClr val="bg1"/>
                </a:solidFill>
                <a:effectLst/>
                <a:latin typeface="Calibri" panose="020F0502020204030204" pitchFamily="34" charset="0"/>
                <a:ea typeface="DengXian Light" panose="02010600030101010101" pitchFamily="2" charset="-122"/>
                <a:cs typeface="Times New Roman" panose="02020603050405020304" pitchFamily="18" charset="0"/>
              </a:rPr>
              <a:t>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233152-A3BE-42A4-8B5F-36513BE337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32"/>
          <a:stretch>
            <a:fillRect/>
          </a:stretch>
        </p:blipFill>
        <p:spPr>
          <a:xfrm>
            <a:off x="275736" y="1536568"/>
            <a:ext cx="4909235" cy="257850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0EE29C-6701-38FD-B74A-C5C132BBE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6040" y="168165"/>
            <a:ext cx="5893053" cy="367904"/>
          </a:xfrm>
        </p:spPr>
        <p:txBody>
          <a:bodyPr/>
          <a:lstStyle/>
          <a:p>
            <a:r>
              <a:rPr lang="en-US" sz="2000">
                <a:solidFill>
                  <a:srgbClr val="0070C0"/>
                </a:solidFill>
              </a:rPr>
              <a:t>Annual Workshop of Ion and Particle Beams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194395-AED0-C006-4A38-970DACDA3064}"/>
              </a:ext>
            </a:extLst>
          </p:cNvPr>
          <p:cNvSpPr txBox="1"/>
          <p:nvPr/>
        </p:nvSpPr>
        <p:spPr>
          <a:xfrm>
            <a:off x="5312687" y="1251953"/>
            <a:ext cx="373440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4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Recent results from large-scale research infrastructures supported by the BMFTR ErUM program. </a:t>
            </a:r>
          </a:p>
          <a:p>
            <a:pPr>
              <a:buNone/>
            </a:pPr>
            <a:endParaRPr lang="en-US" sz="140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>
              <a:buSzPts val="1000"/>
              <a:tabLst>
                <a:tab pos="457200" algn="l"/>
              </a:tabLst>
            </a:pPr>
            <a:r>
              <a:rPr lang="en-US" sz="14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Developments in accelerator and beamline technologies.</a:t>
            </a:r>
            <a:endParaRPr lang="en-US" sz="14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>
              <a:buSzPts val="1000"/>
              <a:tabLst>
                <a:tab pos="457200" algn="l"/>
              </a:tabLst>
            </a:pPr>
            <a:endParaRPr lang="en-US" sz="140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>
              <a:buSzPts val="1000"/>
              <a:tabLst>
                <a:tab pos="457200" algn="l"/>
              </a:tabLst>
            </a:pPr>
            <a:r>
              <a:rPr lang="en-US" sz="14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Updates from key facilities at e.g., GSI-MAT, ISOLDE at CERN, IBC at HZDR, and the Tandem laboratory in Uppsala.</a:t>
            </a:r>
          </a:p>
          <a:p>
            <a:pPr lvl="0">
              <a:buSzPts val="1000"/>
              <a:tabLst>
                <a:tab pos="457200" algn="l"/>
              </a:tabLst>
            </a:pPr>
            <a:endParaRPr lang="en-US" sz="140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buSzPts val="1000"/>
              <a:tabLst>
                <a:tab pos="457200" algn="l"/>
              </a:tabLst>
            </a:pPr>
            <a:r>
              <a:rPr lang="en-US" sz="14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With participation of KFSI (Committee Research on Condensed Matter with Nuclear Probes and Ion Beams (KFSI)) and  </a:t>
            </a:r>
          </a:p>
          <a:p>
            <a:pPr>
              <a:buSzPts val="1000"/>
              <a:tabLst>
                <a:tab pos="457200" algn="l"/>
              </a:tabLst>
            </a:pPr>
            <a:r>
              <a:rPr lang="en-US" sz="14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Rebecca Redlin (PT-DESY)</a:t>
            </a:r>
          </a:p>
          <a:p>
            <a:pPr>
              <a:buSzPts val="1000"/>
              <a:tabLst>
                <a:tab pos="457200" algn="l"/>
              </a:tabLst>
            </a:pPr>
            <a:r>
              <a:rPr lang="en-US" sz="14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A2194D-0763-4D40-9D0B-1DAA6F6D3EEA}"/>
              </a:ext>
            </a:extLst>
          </p:cNvPr>
          <p:cNvSpPr txBox="1"/>
          <p:nvPr/>
        </p:nvSpPr>
        <p:spPr>
          <a:xfrm>
            <a:off x="247455" y="4158459"/>
            <a:ext cx="423027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n-US" sz="1400" b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26 scientific presentations</a:t>
            </a:r>
            <a:r>
              <a:rPr lang="en-US" sz="140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 </a:t>
            </a:r>
          </a:p>
          <a:p>
            <a:pPr algn="just">
              <a:buNone/>
            </a:pPr>
            <a:r>
              <a:rPr lang="en-US" sz="1400" b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15 poster contributions</a:t>
            </a:r>
            <a:endParaRPr lang="en-US" sz="140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buNone/>
            </a:pPr>
            <a:r>
              <a:rPr lang="en-US" sz="14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Strong focus on</a:t>
            </a:r>
            <a:r>
              <a:rPr lang="en-US" sz="140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400" b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engaging early-career researchers</a:t>
            </a:r>
            <a:r>
              <a:rPr lang="en-US" sz="14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14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7BFAC6-3945-9251-42F5-F54584302D9D}"/>
              </a:ext>
            </a:extLst>
          </p:cNvPr>
          <p:cNvSpPr txBox="1"/>
          <p:nvPr/>
        </p:nvSpPr>
        <p:spPr>
          <a:xfrm>
            <a:off x="3128647" y="4942105"/>
            <a:ext cx="2882520" cy="24622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APPA ErUM Meeting January 2026 – Toimil-Molares</a:t>
            </a:r>
          </a:p>
        </p:txBody>
      </p:sp>
    </p:spTree>
    <p:extLst>
      <p:ext uri="{BB962C8B-B14F-4D97-AF65-F5344CB8AC3E}">
        <p14:creationId xmlns:p14="http://schemas.microsoft.com/office/powerpoint/2010/main" val="33478183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5F244E-5059-A455-5231-8B74FC060B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AC6C0EF-8582-1B73-BB54-208BED4DC061}"/>
              </a:ext>
            </a:extLst>
          </p:cNvPr>
          <p:cNvSpPr txBox="1"/>
          <p:nvPr/>
        </p:nvSpPr>
        <p:spPr>
          <a:xfrm>
            <a:off x="4345756" y="1438583"/>
            <a:ext cx="4798244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90000" anchor="ctr" anchorCtr="0">
            <a:spAutoFit/>
          </a:bodyPr>
          <a:lstStyle/>
          <a:p>
            <a:pPr algn="ctr"/>
            <a:r>
              <a:rPr lang="en-US" sz="1600" b="1">
                <a:effectLst/>
                <a:latin typeface="Calibri" panose="020F0502020204030204" pitchFamily="34" charset="0"/>
                <a:ea typeface="DengXian Light" panose="02010600030101010101" pitchFamily="2" charset="-122"/>
                <a:cs typeface="Times New Roman" panose="02020603050405020304" pitchFamily="18" charset="0"/>
              </a:rPr>
              <a:t>MAT Collaboration Meeting</a:t>
            </a:r>
          </a:p>
          <a:p>
            <a:pPr algn="ctr"/>
            <a:r>
              <a:rPr lang="en-US" sz="1600">
                <a:effectLst/>
                <a:latin typeface="Calibri" panose="020F0502020204030204" pitchFamily="34" charset="0"/>
                <a:ea typeface="DengXian Light" panose="02010600030101010101" pitchFamily="2" charset="-122"/>
                <a:cs typeface="Times New Roman" panose="02020603050405020304" pitchFamily="18" charset="0"/>
              </a:rPr>
              <a:t>GSI, </a:t>
            </a:r>
            <a:r>
              <a:rPr lang="en-US" sz="1600" b="0">
                <a:effectLst/>
                <a:latin typeface="Calibri" panose="020F0502020204030204" pitchFamily="34" charset="0"/>
                <a:ea typeface="DengXian Light" panose="02010600030101010101" pitchFamily="2" charset="-122"/>
                <a:cs typeface="Times New Roman" panose="02020603050405020304" pitchFamily="18" charset="0"/>
              </a:rPr>
              <a:t>September 24-25,</a:t>
            </a:r>
            <a:r>
              <a:rPr lang="en-US" sz="1600">
                <a:effectLst/>
                <a:latin typeface="Calibri" panose="020F0502020204030204" pitchFamily="34" charset="0"/>
                <a:ea typeface="DengXian Light" panose="02010600030101010101" pitchFamily="2" charset="-122"/>
                <a:cs typeface="Times New Roman" panose="02020603050405020304" pitchFamily="18" charset="0"/>
              </a:rPr>
              <a:t> 2026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F498459-E578-A901-52D2-2A55048F9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229" y="191685"/>
            <a:ext cx="5893053" cy="367904"/>
          </a:xfrm>
        </p:spPr>
        <p:txBody>
          <a:bodyPr/>
          <a:lstStyle/>
          <a:p>
            <a:pPr algn="ctr"/>
            <a:r>
              <a:rPr lang="en-US" sz="2000">
                <a:solidFill>
                  <a:srgbClr val="0070C0"/>
                </a:solidFill>
              </a:rPr>
              <a:t>Upcoming Meetings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6E1B62-5D7C-DC46-9B08-EBEFD732347D}"/>
              </a:ext>
            </a:extLst>
          </p:cNvPr>
          <p:cNvSpPr txBox="1"/>
          <p:nvPr/>
        </p:nvSpPr>
        <p:spPr>
          <a:xfrm>
            <a:off x="0" y="1316971"/>
            <a:ext cx="4345756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latin typeface="Calibri" panose="020F0502020204030204" pitchFamily="34" charset="0"/>
                <a:ea typeface="DengXian Light" panose="02010600030101010101" pitchFamily="2" charset="-122"/>
                <a:cs typeface="Times New Roman" panose="02020603050405020304" pitchFamily="18" charset="0"/>
              </a:rPr>
              <a:t>Workshop : Science Program and Technical preparations of the APPA Cave</a:t>
            </a:r>
          </a:p>
          <a:p>
            <a:pPr algn="ctr"/>
            <a:r>
              <a:rPr lang="en-US" sz="1600">
                <a:effectLst/>
                <a:latin typeface="Calibri" panose="020F0502020204030204" pitchFamily="34" charset="0"/>
                <a:ea typeface="DengXian Light" panose="02010600030101010101" pitchFamily="2" charset="-122"/>
                <a:cs typeface="Times New Roman" panose="02020603050405020304" pitchFamily="18" charset="0"/>
              </a:rPr>
              <a:t>GSI, </a:t>
            </a:r>
            <a:r>
              <a:rPr lang="en-US" sz="1600" b="0">
                <a:effectLst/>
                <a:latin typeface="Calibri" panose="020F0502020204030204" pitchFamily="34" charset="0"/>
                <a:ea typeface="DengXian Light" panose="02010600030101010101" pitchFamily="2" charset="-122"/>
                <a:cs typeface="Times New Roman" panose="02020603050405020304" pitchFamily="18" charset="0"/>
              </a:rPr>
              <a:t>March 12–13,</a:t>
            </a:r>
            <a:r>
              <a:rPr lang="en-US" sz="1600">
                <a:effectLst/>
                <a:latin typeface="Calibri" panose="020F0502020204030204" pitchFamily="34" charset="0"/>
                <a:ea typeface="DengXian Light" panose="02010600030101010101" pitchFamily="2" charset="-122"/>
                <a:cs typeface="Times New Roman" panose="02020603050405020304" pitchFamily="18" charset="0"/>
              </a:rPr>
              <a:t> 2026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2AB632-8819-1292-E0AA-E6DAA99F4E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5756" y="2147968"/>
            <a:ext cx="4798244" cy="17248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88A5C8-70B4-845F-E77C-4709EDFF99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39423"/>
            <a:ext cx="4345756" cy="244448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BD88C44-F88A-9DB8-B0B2-6744304A20CB}"/>
              </a:ext>
            </a:extLst>
          </p:cNvPr>
          <p:cNvSpPr txBox="1"/>
          <p:nvPr/>
        </p:nvSpPr>
        <p:spPr>
          <a:xfrm>
            <a:off x="4345756" y="3872864"/>
            <a:ext cx="4798244" cy="307777"/>
          </a:xfrm>
          <a:prstGeom prst="rect">
            <a:avLst/>
          </a:prstGeom>
          <a:solidFill>
            <a:srgbClr val="EBF1DE">
              <a:alpha val="50980"/>
            </a:srgb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1400" dirty="0"/>
              <a:t>~200 members from around 30 countries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6932D4-D508-08A4-F5E4-7F959376859E}"/>
              </a:ext>
            </a:extLst>
          </p:cNvPr>
          <p:cNvSpPr txBox="1"/>
          <p:nvPr/>
        </p:nvSpPr>
        <p:spPr>
          <a:xfrm>
            <a:off x="3128647" y="4942105"/>
            <a:ext cx="2882520" cy="24622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APPA ErUM Meeting January 2026 – Toimil-Molares</a:t>
            </a:r>
          </a:p>
        </p:txBody>
      </p:sp>
    </p:spTree>
    <p:extLst>
      <p:ext uri="{BB962C8B-B14F-4D97-AF65-F5344CB8AC3E}">
        <p14:creationId xmlns:p14="http://schemas.microsoft.com/office/powerpoint/2010/main" val="78917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C3968-4FAB-5E2E-DCC7-19587DBB9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F2CD22-682F-8A1D-5C8F-C374803D1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</a:t>
            </a:fld>
            <a:endParaRPr lang="de-D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B89A06-C97C-1A1C-947C-8ACC0606A2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542" t="30702" r="15382" b="18287"/>
          <a:stretch>
            <a:fillRect/>
          </a:stretch>
        </p:blipFill>
        <p:spPr>
          <a:xfrm>
            <a:off x="517753" y="987972"/>
            <a:ext cx="8108494" cy="37271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161886-F83D-CADB-80EE-396C264DF56A}"/>
              </a:ext>
            </a:extLst>
          </p:cNvPr>
          <p:cNvSpPr txBox="1"/>
          <p:nvPr/>
        </p:nvSpPr>
        <p:spPr>
          <a:xfrm>
            <a:off x="3128647" y="4942105"/>
            <a:ext cx="2882520" cy="24622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APPA ErUM Meeting January 2026 – Toimil-Molares</a:t>
            </a:r>
          </a:p>
        </p:txBody>
      </p:sp>
    </p:spTree>
    <p:extLst>
      <p:ext uri="{BB962C8B-B14F-4D97-AF65-F5344CB8AC3E}">
        <p14:creationId xmlns:p14="http://schemas.microsoft.com/office/powerpoint/2010/main" val="29178377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7BFE6-2580-532D-D4B3-A7CAE9C5F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40EE28-BAAF-6B9E-4AB6-E9D425510F2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286013" y="4942821"/>
            <a:ext cx="235214" cy="184666"/>
          </a:xfrm>
        </p:spPr>
        <p:txBody>
          <a:bodyPr/>
          <a:lstStyle/>
          <a:p>
            <a:fld id="{86CB4B4D-7CA3-9044-876B-883B54F8677D}" type="slidenum">
              <a:rPr lang="en-US"/>
              <a:pPr/>
              <a:t>20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991606-FA18-77DC-4927-56C7223946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"/>
                    </a14:imgEffect>
                    <a14:imgEffect>
                      <a14:brightnessContrast bright="13000" contrast="-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3835" y="1247744"/>
            <a:ext cx="5378375" cy="2930755"/>
          </a:xfrm>
          <a:prstGeom prst="rect">
            <a:avLst/>
          </a:prstGeom>
        </p:spPr>
      </p:pic>
      <p:pic>
        <p:nvPicPr>
          <p:cNvPr id="5" name="Picture 14" descr="RADNEXT">
            <a:extLst>
              <a:ext uri="{FF2B5EF4-FFF2-40B4-BE49-F238E27FC236}">
                <a16:creationId xmlns:a16="http://schemas.microsoft.com/office/drawing/2014/main" id="{AF967905-9A8C-71F0-FB0A-06D7265B2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81798" y="4413355"/>
            <a:ext cx="1408430" cy="42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EU project RIANA launched: A hub for Nanoscience and Nanotechnology -  Helmholtz-Zentrum Dresden-Rossendorf, HZDR">
            <a:extLst>
              <a:ext uri="{FF2B5EF4-FFF2-40B4-BE49-F238E27FC236}">
                <a16:creationId xmlns:a16="http://schemas.microsoft.com/office/drawing/2014/main" id="{183D6505-72AD-18BB-881A-F7710592C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7424" y="3499065"/>
            <a:ext cx="1177178" cy="78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Funding — Universalität und Akzeptanzpotential von ...">
            <a:extLst>
              <a:ext uri="{FF2B5EF4-FFF2-40B4-BE49-F238E27FC236}">
                <a16:creationId xmlns:a16="http://schemas.microsoft.com/office/drawing/2014/main" id="{7FF21DBD-B1B7-C704-50FE-D5F5BF010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0725" y="821053"/>
            <a:ext cx="790577" cy="60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FG Consortia">
            <a:extLst>
              <a:ext uri="{FF2B5EF4-FFF2-40B4-BE49-F238E27FC236}">
                <a16:creationId xmlns:a16="http://schemas.microsoft.com/office/drawing/2014/main" id="{829412CF-3FC2-A665-3ED9-4AFEDB7D1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8608" y="2058986"/>
            <a:ext cx="1354810" cy="44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00A4489A-FB53-2432-0329-FEC63DE8C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1946" y="2601431"/>
            <a:ext cx="668135" cy="39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A5B84517-1020-1DC3-6BBA-4C54244B6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0808" y="3061561"/>
            <a:ext cx="1650410" cy="36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Förderinstitution IGF - Umformende und Spanende ...">
            <a:extLst>
              <a:ext uri="{FF2B5EF4-FFF2-40B4-BE49-F238E27FC236}">
                <a16:creationId xmlns:a16="http://schemas.microsoft.com/office/drawing/2014/main" id="{054F3FF8-4A2B-6E15-EB5A-CFAD7FEDD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1378" y="1492789"/>
            <a:ext cx="869271" cy="50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668A6A71-25DE-7237-C6F4-39F4FE0B0D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527" r="21201"/>
          <a:stretch/>
        </p:blipFill>
        <p:spPr bwMode="auto">
          <a:xfrm>
            <a:off x="19542" y="2450076"/>
            <a:ext cx="504377" cy="48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2C05D2-1E56-EE66-33B2-6BBAEF97251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05" y="1058854"/>
            <a:ext cx="1107547" cy="369183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3647F178-FE48-A7B1-7EFF-EC160C1F6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05" y="1492789"/>
            <a:ext cx="1435842" cy="34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European Space Research and Technology Centre of European Space Agency —  Multilateral from the Netherlands — Laboratory &amp; Measurement, Research,  Science &amp; Innovation sectors — DevelopmentAid">
            <a:extLst>
              <a:ext uri="{FF2B5EF4-FFF2-40B4-BE49-F238E27FC236}">
                <a16:creationId xmlns:a16="http://schemas.microsoft.com/office/drawing/2014/main" id="{3FF15153-925C-E818-8822-C7DCD623AA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947" y="1903448"/>
            <a:ext cx="1115568" cy="48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nternational Students – International – INSA">
            <a:extLst>
              <a:ext uri="{FF2B5EF4-FFF2-40B4-BE49-F238E27FC236}">
                <a16:creationId xmlns:a16="http://schemas.microsoft.com/office/drawing/2014/main" id="{9C9F8EA3-F3E0-7D46-B02E-6049B8067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68" y="3075987"/>
            <a:ext cx="1508289" cy="32868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Picture 12" descr="Homepage en – Advanced Power Semiconductor Laboratory | ETH Zurich">
            <a:extLst>
              <a:ext uri="{FF2B5EF4-FFF2-40B4-BE49-F238E27FC236}">
                <a16:creationId xmlns:a16="http://schemas.microsoft.com/office/drawing/2014/main" id="{3A09A79D-EFD2-E58D-D005-9265FC1B8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338" y="2529359"/>
            <a:ext cx="1038739" cy="32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Fotos">
            <a:extLst>
              <a:ext uri="{FF2B5EF4-FFF2-40B4-BE49-F238E27FC236}">
                <a16:creationId xmlns:a16="http://schemas.microsoft.com/office/drawing/2014/main" id="{AE706723-553C-564C-A3F3-C36387A68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542" y="3496466"/>
            <a:ext cx="1462506" cy="46401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D29AB7F-138B-0025-E6A3-7E44BB016E01}"/>
              </a:ext>
            </a:extLst>
          </p:cNvPr>
          <p:cNvSpPr txBox="1"/>
          <p:nvPr/>
        </p:nvSpPr>
        <p:spPr>
          <a:xfrm>
            <a:off x="1882588" y="4288304"/>
            <a:ext cx="4177041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… and all our collaborators and funding agencies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3B4186-D158-1673-CF32-27AC60C698DF}"/>
              </a:ext>
            </a:extLst>
          </p:cNvPr>
          <p:cNvSpPr txBox="1"/>
          <p:nvPr/>
        </p:nvSpPr>
        <p:spPr>
          <a:xfrm>
            <a:off x="3128647" y="4942105"/>
            <a:ext cx="2882520" cy="24622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APPA ErUM Meeting January 2026 – Toimil-Molares</a:t>
            </a:r>
          </a:p>
        </p:txBody>
      </p:sp>
    </p:spTree>
    <p:extLst>
      <p:ext uri="{BB962C8B-B14F-4D97-AF65-F5344CB8AC3E}">
        <p14:creationId xmlns:p14="http://schemas.microsoft.com/office/powerpoint/2010/main" val="104092982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07CC3-4F37-9619-236E-5FF84EA22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B0351C-5C0C-C795-D2BD-172696B5A0F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303304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13862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60CD9A-5F23-A3C1-A009-14351418B0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E0356-2AF9-7786-7C17-D1D455CAF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Materials Research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3405B5-27F6-92B3-CF20-13DB43EB3CF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/>
              <a:pPr/>
              <a:t>23</a:t>
            </a:fld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3129D351-AD7C-9FB2-9DF4-1CD9B55D4B7E}"/>
              </a:ext>
            </a:extLst>
          </p:cNvPr>
          <p:cNvSpPr>
            <a:spLocks/>
          </p:cNvSpPr>
          <p:nvPr/>
        </p:nvSpPr>
        <p:spPr>
          <a:xfrm>
            <a:off x="3318973" y="1631057"/>
            <a:ext cx="5748529" cy="30803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DC6C68AC-FA8B-A9B1-0E9D-42656ACD6F0B}"/>
              </a:ext>
            </a:extLst>
          </p:cNvPr>
          <p:cNvSpPr>
            <a:spLocks/>
          </p:cNvSpPr>
          <p:nvPr/>
        </p:nvSpPr>
        <p:spPr>
          <a:xfrm>
            <a:off x="75719" y="1613127"/>
            <a:ext cx="3031367" cy="30803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886D22E-AF0F-193F-C48C-D1516A6C4AC4}"/>
              </a:ext>
            </a:extLst>
          </p:cNvPr>
          <p:cNvSpPr txBox="1"/>
          <p:nvPr/>
        </p:nvSpPr>
        <p:spPr>
          <a:xfrm>
            <a:off x="26152" y="1250285"/>
            <a:ext cx="9090953" cy="307777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Collaboration with KIT, Focus Energy, Hermle, ZOZ, </a:t>
            </a:r>
            <a:r>
              <a:rPr lang="en-US" sz="1400" i="1">
                <a:effectLst/>
                <a:latin typeface="Helvetica" pitchFamily="2" charset="0"/>
              </a:rPr>
              <a:t>SCK-CEN,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Uni Münster 		Funding : 1.7 M€ (for GSI)</a:t>
            </a:r>
          </a:p>
        </p:txBody>
      </p:sp>
      <p:sp>
        <p:nvSpPr>
          <p:cNvPr id="69" name="Textfeld 809">
            <a:extLst>
              <a:ext uri="{FF2B5EF4-FFF2-40B4-BE49-F238E27FC236}">
                <a16:creationId xmlns:a16="http://schemas.microsoft.com/office/drawing/2014/main" id="{529AAE17-06DE-083F-315B-B09C4DE9BE4F}"/>
              </a:ext>
            </a:extLst>
          </p:cNvPr>
          <p:cNvSpPr txBox="1"/>
          <p:nvPr/>
        </p:nvSpPr>
        <p:spPr>
          <a:xfrm>
            <a:off x="71148" y="669147"/>
            <a:ext cx="89929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Investigation and improvement of the radiation hardness of first-wall materials </a:t>
            </a:r>
          </a:p>
          <a:p>
            <a:pPr algn="ctr"/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(W and HEA nanostructured materials, ODS-steel, …) using in-situ analysis during ion irradiation</a:t>
            </a:r>
            <a:endParaRPr lang="de-DE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FA5ED3A-8593-8CAB-FEAB-93B3F6A1C396}"/>
              </a:ext>
            </a:extLst>
          </p:cNvPr>
          <p:cNvSpPr txBox="1"/>
          <p:nvPr/>
        </p:nvSpPr>
        <p:spPr>
          <a:xfrm>
            <a:off x="-93038" y="1640752"/>
            <a:ext cx="3326507" cy="58477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Material development and characterization</a:t>
            </a:r>
          </a:p>
        </p:txBody>
      </p:sp>
      <p:pic>
        <p:nvPicPr>
          <p:cNvPr id="71" name="Picture 2" descr="High-entropy alloy - Wikipedia">
            <a:extLst>
              <a:ext uri="{FF2B5EF4-FFF2-40B4-BE49-F238E27FC236}">
                <a16:creationId xmlns:a16="http://schemas.microsoft.com/office/drawing/2014/main" id="{81CCAF4D-6084-D699-D291-1B058E7E1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003" y="2600765"/>
            <a:ext cx="1233541" cy="121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7B76E3B0-2EEB-B709-4DB4-44ED725EB05B}"/>
              </a:ext>
            </a:extLst>
          </p:cNvPr>
          <p:cNvSpPr txBox="1"/>
          <p:nvPr/>
        </p:nvSpPr>
        <p:spPr>
          <a:xfrm>
            <a:off x="199905" y="2289951"/>
            <a:ext cx="2793137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High-entropy alloys, nanostructures</a:t>
            </a:r>
          </a:p>
        </p:txBody>
      </p:sp>
      <p:pic>
        <p:nvPicPr>
          <p:cNvPr id="73" name="图片 3">
            <a:extLst>
              <a:ext uri="{FF2B5EF4-FFF2-40B4-BE49-F238E27FC236}">
                <a16:creationId xmlns:a16="http://schemas.microsoft.com/office/drawing/2014/main" id="{EF465368-6C60-3746-B5C1-C3783B71F59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72691" y="2640481"/>
            <a:ext cx="1417525" cy="1146589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0BB99F42-5669-8A79-92FF-A801B6D4DC88}"/>
              </a:ext>
            </a:extLst>
          </p:cNvPr>
          <p:cNvSpPr txBox="1"/>
          <p:nvPr/>
        </p:nvSpPr>
        <p:spPr>
          <a:xfrm>
            <a:off x="3403120" y="1640752"/>
            <a:ext cx="5648127" cy="33855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Irradiation and in-situ analysis of fusion materials</a:t>
            </a:r>
          </a:p>
        </p:txBody>
      </p:sp>
      <p:sp>
        <p:nvSpPr>
          <p:cNvPr id="75" name="Content Placeholder 2">
            <a:extLst>
              <a:ext uri="{FF2B5EF4-FFF2-40B4-BE49-F238E27FC236}">
                <a16:creationId xmlns:a16="http://schemas.microsoft.com/office/drawing/2014/main" id="{ED32EE36-6D74-35E9-C543-F8C588E9B55C}"/>
              </a:ext>
            </a:extLst>
          </p:cNvPr>
          <p:cNvSpPr txBox="1">
            <a:spLocks/>
          </p:cNvSpPr>
          <p:nvPr/>
        </p:nvSpPr>
        <p:spPr bwMode="auto">
          <a:xfrm>
            <a:off x="3474588" y="2882926"/>
            <a:ext cx="2834640" cy="1922155"/>
          </a:xfrm>
          <a:prstGeom prst="rect">
            <a:avLst/>
          </a:prstGeom>
        </p:spPr>
        <p:txBody>
          <a:bodyPr/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300"/>
              </a:spcAft>
              <a:buFont typeface="Wingdings" charset="2"/>
              <a:buNone/>
              <a:defRPr/>
            </a:pPr>
            <a:r>
              <a:rPr lang="en-US" sz="1400" b="1">
                <a:latin typeface="Calibri" panose="020F0502020204030204" pitchFamily="34" charset="0"/>
                <a:cs typeface="Calibri" panose="020F0502020204030204" pitchFamily="34" charset="0"/>
              </a:rPr>
              <a:t>Neutron Sources</a:t>
            </a:r>
            <a:endParaRPr lang="en-US" sz="1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2880" indent="-182880">
              <a:spcBef>
                <a:spcPts val="0"/>
              </a:spcBef>
              <a:spcAft>
                <a:spcPts val="300"/>
              </a:spcAft>
              <a:buClr>
                <a:srgbClr val="00B050"/>
              </a:buClr>
              <a:defRPr/>
            </a:pPr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Bulk irradiation (~20 dpa/year)</a:t>
            </a:r>
          </a:p>
          <a:p>
            <a:pPr marL="182880" indent="-182880">
              <a:spcBef>
                <a:spcPts val="0"/>
              </a:spcBef>
              <a:spcAft>
                <a:spcPts val="300"/>
              </a:spcAft>
              <a:buClr>
                <a:srgbClr val="00B050"/>
              </a:buClr>
              <a:defRPr/>
            </a:pPr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Similar neutron spectrum</a:t>
            </a:r>
          </a:p>
          <a:p>
            <a:pPr marL="182880" indent="-182880">
              <a:spcBef>
                <a:spcPts val="0"/>
              </a:spcBef>
              <a:spcAft>
                <a:spcPts val="300"/>
              </a:spcAft>
              <a:buClr>
                <a:srgbClr val="FF0000"/>
              </a:buClr>
              <a:defRPr/>
            </a:pPr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Higher costs</a:t>
            </a:r>
          </a:p>
          <a:p>
            <a:pPr marL="182880" indent="-182880">
              <a:spcBef>
                <a:spcPts val="0"/>
              </a:spcBef>
              <a:spcAft>
                <a:spcPts val="300"/>
              </a:spcAft>
              <a:buClr>
                <a:srgbClr val="FF0000"/>
              </a:buClr>
              <a:defRPr/>
            </a:pPr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Long turnover times</a:t>
            </a:r>
          </a:p>
          <a:p>
            <a:pPr marL="182880" indent="-182880">
              <a:spcBef>
                <a:spcPts val="0"/>
              </a:spcBef>
              <a:spcAft>
                <a:spcPts val="300"/>
              </a:spcAft>
              <a:buClr>
                <a:srgbClr val="FF0000"/>
              </a:buClr>
              <a:defRPr/>
            </a:pPr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High radioactivation</a:t>
            </a:r>
          </a:p>
          <a:p>
            <a:pPr marL="182880" indent="-182880">
              <a:spcBef>
                <a:spcPts val="0"/>
              </a:spcBef>
              <a:spcAft>
                <a:spcPts val="300"/>
              </a:spcAft>
              <a:buClr>
                <a:srgbClr val="FF0000"/>
              </a:buClr>
              <a:defRPr/>
            </a:pPr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No in-situ/on-line diagnostics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0809D64E-089C-3B0B-CFFA-F0132A3BEF7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3791866" y="1990585"/>
            <a:ext cx="2050857" cy="9000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4D52141B-CE97-EB4D-A9E2-A50427DF9A7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6497453" y="1990585"/>
            <a:ext cx="2050854" cy="900000"/>
          </a:xfrm>
          <a:prstGeom prst="rect">
            <a:avLst/>
          </a:prstGeom>
        </p:spPr>
      </p:pic>
      <p:sp>
        <p:nvSpPr>
          <p:cNvPr id="78" name="Content Placeholder 2">
            <a:extLst>
              <a:ext uri="{FF2B5EF4-FFF2-40B4-BE49-F238E27FC236}">
                <a16:creationId xmlns:a16="http://schemas.microsoft.com/office/drawing/2014/main" id="{F8A0D9C8-273A-350F-D950-C594B750CD42}"/>
              </a:ext>
            </a:extLst>
          </p:cNvPr>
          <p:cNvSpPr txBox="1"/>
          <p:nvPr/>
        </p:nvSpPr>
        <p:spPr bwMode="auto">
          <a:xfrm>
            <a:off x="6060142" y="2882926"/>
            <a:ext cx="3074894" cy="18161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>
              <a:spcBef>
                <a:spcPts val="0"/>
              </a:spcBef>
              <a:buClr>
                <a:srgbClr val="FDBB63"/>
              </a:buClr>
              <a:buFont typeface="Wingdings"/>
              <a:buChar char="§"/>
              <a:defRPr sz="18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>
              <a:spcBef>
                <a:spcPts val="0"/>
              </a:spcBef>
              <a:buClr>
                <a:srgbClr val="FDBB63"/>
              </a:buClr>
              <a:buFont typeface="Wingdings"/>
              <a:buChar char="§"/>
              <a:defRPr sz="15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>
              <a:spcBef>
                <a:spcPts val="0"/>
              </a:spcBef>
              <a:buClr>
                <a:srgbClr val="FDBB63"/>
              </a:buClr>
              <a:buFont typeface="Wingdings"/>
              <a:buChar char="§"/>
              <a:defRPr sz="135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>
              <a:spcBef>
                <a:spcPts val="0"/>
              </a:spcBef>
              <a:buClr>
                <a:srgbClr val="FDBB63"/>
              </a:buClr>
              <a:buFont typeface="Wingdings"/>
              <a:buChar char="§"/>
              <a:defRPr sz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>
              <a:spcBef>
                <a:spcPts val="0"/>
              </a:spcBef>
              <a:buClr>
                <a:srgbClr val="FDBB63"/>
              </a:buClr>
              <a:buFont typeface="Wingdings"/>
              <a:buChar char="§"/>
              <a:defRPr sz="105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>
              <a:spcBef>
                <a:spcPts val="0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>
              <a:spcBef>
                <a:spcPts val="0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>
              <a:spcBef>
                <a:spcPts val="0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>
              <a:spcBef>
                <a:spcPts val="0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300"/>
              </a:spcAft>
              <a:buNone/>
              <a:defRPr/>
            </a:pPr>
            <a:r>
              <a:rPr lang="en-US" sz="1400" b="1">
                <a:latin typeface="Calibri" panose="020F0502020204030204" pitchFamily="34" charset="0"/>
                <a:cs typeface="Calibri" panose="020F0502020204030204" pitchFamily="34" charset="0"/>
              </a:rPr>
              <a:t>Heavy-ion Irradiation</a:t>
            </a:r>
            <a:endParaRPr sz="1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2880" indent="-182880">
              <a:spcAft>
                <a:spcPts val="300"/>
              </a:spcAft>
              <a:buClr>
                <a:srgbClr val="00B050"/>
              </a:buClr>
              <a:defRPr/>
            </a:pPr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~100 </a:t>
            </a:r>
            <a:r>
              <a:rPr lang="el-GR" sz="140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m penetration depth</a:t>
            </a:r>
            <a:endParaRPr sz="1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2880" indent="-182880">
              <a:spcAft>
                <a:spcPts val="300"/>
              </a:spcAft>
              <a:buClr>
                <a:srgbClr val="00B050"/>
              </a:buClr>
              <a:defRPr/>
            </a:pPr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Medium dose rates (</a:t>
            </a:r>
            <a:r>
              <a:rPr lang="en-US"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dpa/d</a:t>
            </a:r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182880" indent="-182880">
              <a:spcAft>
                <a:spcPts val="300"/>
              </a:spcAft>
              <a:buClr>
                <a:srgbClr val="00B050"/>
              </a:buClr>
              <a:defRPr/>
            </a:pPr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Controlled dose &amp; temperature</a:t>
            </a:r>
          </a:p>
          <a:p>
            <a:pPr marL="182880" indent="-182880">
              <a:spcAft>
                <a:spcPts val="300"/>
              </a:spcAft>
              <a:buClr>
                <a:srgbClr val="00B050"/>
              </a:buClr>
              <a:defRPr/>
            </a:pPr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In-situ sample analysis</a:t>
            </a:r>
            <a:endParaRPr sz="1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2880" indent="-182880">
              <a:spcAft>
                <a:spcPts val="300"/>
              </a:spcAft>
              <a:buClr>
                <a:srgbClr val="00B050"/>
              </a:buClr>
              <a:defRPr/>
            </a:pPr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Little radioactivation</a:t>
            </a:r>
          </a:p>
          <a:p>
            <a:pPr marL="182880" indent="-182880">
              <a:spcAft>
                <a:spcPts val="300"/>
              </a:spcAft>
              <a:defRPr/>
            </a:pPr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Inhomogeneous damage distribution</a:t>
            </a:r>
            <a:endParaRPr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7AA9CEB-FA4B-9C8C-67FC-8FD59D7EEF2B}"/>
              </a:ext>
            </a:extLst>
          </p:cNvPr>
          <p:cNvSpPr txBox="1"/>
          <p:nvPr/>
        </p:nvSpPr>
        <p:spPr>
          <a:xfrm>
            <a:off x="33344" y="3911974"/>
            <a:ext cx="3073742" cy="73866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New materials! </a:t>
            </a: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Interesting also for biomedical applications, extreme environments,... </a:t>
            </a:r>
          </a:p>
        </p:txBody>
      </p:sp>
    </p:spTree>
    <p:extLst>
      <p:ext uri="{BB962C8B-B14F-4D97-AF65-F5344CB8AC3E}">
        <p14:creationId xmlns:p14="http://schemas.microsoft.com/office/powerpoint/2010/main" val="3188442617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A7F6C94A-96DF-49D5-AE27-E471D69937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" t="5158" b="3829"/>
          <a:stretch/>
        </p:blipFill>
        <p:spPr bwMode="auto">
          <a:xfrm>
            <a:off x="236408" y="1209791"/>
            <a:ext cx="3185776" cy="22686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图片 1">
            <a:extLst>
              <a:ext uri="{FF2B5EF4-FFF2-40B4-BE49-F238E27FC236}">
                <a16:creationId xmlns:a16="http://schemas.microsoft.com/office/drawing/2014/main" id="{4141A0DE-260B-408E-867C-1424D0E07500}"/>
              </a:ext>
            </a:extLst>
          </p:cNvPr>
          <p:cNvPicPr/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4" r="1859"/>
          <a:stretch/>
        </p:blipFill>
        <p:spPr bwMode="auto">
          <a:xfrm>
            <a:off x="3354924" y="928109"/>
            <a:ext cx="5158947" cy="135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DB495CF-8933-44F9-926D-9C925E86C5EF}"/>
                  </a:ext>
                </a:extLst>
              </p:cNvPr>
              <p:cNvSpPr txBox="1"/>
              <p:nvPr/>
            </p:nvSpPr>
            <p:spPr>
              <a:xfrm>
                <a:off x="246629" y="3686128"/>
                <a:ext cx="2786052" cy="3000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150" sz="135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150" sz="1350" i="1">
                              <a:latin typeface="Cambria Math" panose="02040503050406030204" pitchFamily="18" charset="0"/>
                            </a:rPr>
                            <m:t>𝐴𝑢</m:t>
                          </m:r>
                          <m:d>
                            <m:dPr>
                              <m:ctrlPr>
                                <a:rPr lang="en-150" sz="135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150" sz="1350" i="1">
                                  <a:latin typeface="Cambria Math" panose="02040503050406030204" pitchFamily="18" charset="0"/>
                                </a:rPr>
                                <m:t>𝐶𝑁</m:t>
                              </m:r>
                            </m:e>
                          </m:d>
                        </m:e>
                        <m:sub>
                          <m:r>
                            <a:rPr lang="en-150" sz="135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150" sz="135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r>
                        <a:rPr lang="en-150" sz="135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150" sz="135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150" sz="135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150" sz="135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150" sz="1350">
                          <a:latin typeface="Cambria Math" panose="02040503050406030204" pitchFamily="18" charset="0"/>
                        </a:rPr>
                        <m:t>↔</m:t>
                      </m:r>
                      <m:r>
                        <a:rPr lang="en-150" sz="1350" i="1">
                          <a:latin typeface="Cambria Math" panose="02040503050406030204" pitchFamily="18" charset="0"/>
                        </a:rPr>
                        <m:t>𝐴𝑢</m:t>
                      </m:r>
                      <m:d>
                        <m:dPr>
                          <m:ctrlPr>
                            <a:rPr lang="en-150" sz="135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150" sz="135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150" sz="1350">
                          <a:latin typeface="Cambria Math" panose="02040503050406030204" pitchFamily="18" charset="0"/>
                        </a:rPr>
                        <m:t>+2</m:t>
                      </m:r>
                      <m:sSup>
                        <m:sSupPr>
                          <m:ctrlPr>
                            <a:rPr lang="en-150" sz="135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150" sz="1350" i="1">
                              <a:latin typeface="Cambria Math" panose="02040503050406030204" pitchFamily="18" charset="0"/>
                            </a:rPr>
                            <m:t>𝐶𝑁</m:t>
                          </m:r>
                        </m:e>
                        <m:sup>
                          <m:r>
                            <a:rPr lang="en-150" sz="135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150" sz="135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DB495CF-8933-44F9-926D-9C925E86C5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629" y="3686128"/>
                <a:ext cx="2786052" cy="30008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1">
            <a:extLst>
              <a:ext uri="{FF2B5EF4-FFF2-40B4-BE49-F238E27FC236}">
                <a16:creationId xmlns:a16="http://schemas.microsoft.com/office/drawing/2014/main" id="{368AC061-5F0D-872B-B418-7A97853EA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629" y="271105"/>
            <a:ext cx="6731794" cy="421357"/>
          </a:xfrm>
        </p:spPr>
        <p:txBody>
          <a:bodyPr/>
          <a:lstStyle/>
          <a:p>
            <a:r>
              <a:rPr lang="en-US" dirty="0"/>
              <a:t>Electrodeposition Process for Gold Nanowires</a:t>
            </a:r>
            <a:endParaRPr lang="en-15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2EF8468-8BF1-4A6C-A4B6-FA0EF21C2D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0309" y="2194818"/>
            <a:ext cx="3338114" cy="2554965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411B770-4C5A-4FEF-8BB1-47A37AB4322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ICACS &amp; SHIM 2024/ Canberra/ Mohan Li</a:t>
            </a:r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2953C1-48B2-4805-9A8C-616EB87E4BB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24</a:t>
            </a:fld>
            <a:endParaRPr lang="de-D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21A4A2-8207-430B-BE61-07A441560CB9}"/>
              </a:ext>
            </a:extLst>
          </p:cNvPr>
          <p:cNvSpPr txBox="1"/>
          <p:nvPr/>
        </p:nvSpPr>
        <p:spPr>
          <a:xfrm>
            <a:off x="5860900" y="4712734"/>
            <a:ext cx="344379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Li, Mohan, et al. </a:t>
            </a:r>
            <a:r>
              <a:rPr lang="en-US" sz="1000" i="1" dirty="0"/>
              <a:t>RSC advances</a:t>
            </a:r>
            <a:r>
              <a:rPr lang="en-US" sz="1000" dirty="0"/>
              <a:t> 13.7 (2023): 4721-4728.</a:t>
            </a:r>
          </a:p>
        </p:txBody>
      </p:sp>
    </p:spTree>
    <p:extLst>
      <p:ext uri="{BB962C8B-B14F-4D97-AF65-F5344CB8AC3E}">
        <p14:creationId xmlns:p14="http://schemas.microsoft.com/office/powerpoint/2010/main" val="5206123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D5632926-F836-4C80-82DE-8A04CDFBED35}"/>
              </a:ext>
            </a:extLst>
          </p:cNvPr>
          <p:cNvSpPr txBox="1">
            <a:spLocks/>
          </p:cNvSpPr>
          <p:nvPr/>
        </p:nvSpPr>
        <p:spPr>
          <a:xfrm>
            <a:off x="1490507" y="91829"/>
            <a:ext cx="5587238" cy="49370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2900">
              <a:defRPr/>
            </a:pPr>
            <a:r>
              <a:rPr lang="en-US" sz="2400" b="1" dirty="0">
                <a:solidFill>
                  <a:srgbClr val="0070C0"/>
                </a:solidFill>
                <a:latin typeface="Arial"/>
                <a:cs typeface="Arial"/>
              </a:rPr>
              <a:t>UNILAC – M-branch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0B9BF-47F5-D1BB-097C-C40ECDCB55A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339" y="1065421"/>
            <a:ext cx="5749074" cy="3815956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15BDDD30-6521-E090-3783-1E1C9D3F5E39}"/>
              </a:ext>
            </a:extLst>
          </p:cNvPr>
          <p:cNvSpPr txBox="1">
            <a:spLocks/>
          </p:cNvSpPr>
          <p:nvPr/>
        </p:nvSpPr>
        <p:spPr>
          <a:xfrm>
            <a:off x="5054792" y="1023188"/>
            <a:ext cx="4037255" cy="577649"/>
          </a:xfrm>
          <a:prstGeom prst="rect">
            <a:avLst/>
          </a:prstGeom>
          <a:solidFill>
            <a:srgbClr val="0054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36000" tIns="72000" rIns="36000" bIns="720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2900">
              <a:lnSpc>
                <a:spcPct val="100000"/>
              </a:lnSpc>
              <a:defRPr/>
            </a:pP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Scanning electron microscopy (SEM)</a:t>
            </a:r>
          </a:p>
          <a:p>
            <a:pPr defTabSz="342900">
              <a:lnSpc>
                <a:spcPct val="100000"/>
              </a:lnSpc>
              <a:defRPr/>
            </a:pP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Secondary ion mass spectrometry (SIMS/SNMS)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1DDBB742-6D78-6F1B-040B-D4BD9DBFAD6A}"/>
              </a:ext>
            </a:extLst>
          </p:cNvPr>
          <p:cNvSpPr txBox="1">
            <a:spLocks/>
          </p:cNvSpPr>
          <p:nvPr/>
        </p:nvSpPr>
        <p:spPr>
          <a:xfrm>
            <a:off x="3531854" y="915466"/>
            <a:ext cx="1403020" cy="45827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36000" tIns="72000" rIns="36000" bIns="720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342900">
              <a:lnSpc>
                <a:spcPct val="100000"/>
              </a:lnSpc>
              <a:defRPr/>
            </a:pPr>
            <a:r>
              <a:rPr lang="en-US" sz="1400" dirty="0">
                <a:latin typeface="Arial"/>
                <a:cs typeface="Arial"/>
              </a:rPr>
              <a:t>X-ray diffraction </a:t>
            </a:r>
          </a:p>
          <a:p>
            <a:pPr algn="ctr" defTabSz="342900">
              <a:lnSpc>
                <a:spcPct val="100000"/>
              </a:lnSpc>
              <a:defRPr/>
            </a:pPr>
            <a:r>
              <a:rPr lang="en-US" sz="1400" dirty="0">
                <a:latin typeface="Arial"/>
                <a:cs typeface="Arial"/>
              </a:rPr>
              <a:t>(XRD)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57F403F9-A15F-5FE1-F61D-5E1449EE459A}"/>
              </a:ext>
            </a:extLst>
          </p:cNvPr>
          <p:cNvSpPr txBox="1">
            <a:spLocks/>
          </p:cNvSpPr>
          <p:nvPr/>
        </p:nvSpPr>
        <p:spPr>
          <a:xfrm>
            <a:off x="81794" y="1155789"/>
            <a:ext cx="3336815" cy="877391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36000" tIns="72000" rIns="36000" bIns="720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2900">
              <a:lnSpc>
                <a:spcPct val="100000"/>
              </a:lnSpc>
              <a:defRPr/>
            </a:pPr>
            <a:r>
              <a:rPr lang="en-US" sz="1400" dirty="0">
                <a:latin typeface="Arial"/>
                <a:cs typeface="Arial"/>
              </a:rPr>
              <a:t>Multi-purpose chamber with UV/VIS- Raman-, and IR-spectroscopy</a:t>
            </a:r>
          </a:p>
          <a:p>
            <a:pPr defTabSz="342900">
              <a:lnSpc>
                <a:spcPct val="100000"/>
              </a:lnSpc>
              <a:defRPr/>
            </a:pPr>
            <a:r>
              <a:rPr lang="en-US" sz="1400" dirty="0">
                <a:latin typeface="Arial"/>
                <a:cs typeface="Arial"/>
              </a:rPr>
              <a:t>Low- and high-temperature irradiations</a:t>
            </a:r>
          </a:p>
        </p:txBody>
      </p:sp>
      <p:pic>
        <p:nvPicPr>
          <p:cNvPr id="11" name="Picture 2" descr="Bildergebnis für logo supported by bmbf">
            <a:extLst>
              <a:ext uri="{FF2B5EF4-FFF2-40B4-BE49-F238E27FC236}">
                <a16:creationId xmlns:a16="http://schemas.microsoft.com/office/drawing/2014/main" id="{88D4D3D4-76CC-4A7E-B9CA-CA9E8FAE1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5919" y="4213162"/>
            <a:ext cx="1002016" cy="62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el 1">
            <a:extLst>
              <a:ext uri="{FF2B5EF4-FFF2-40B4-BE49-F238E27FC236}">
                <a16:creationId xmlns:a16="http://schemas.microsoft.com/office/drawing/2014/main" id="{B6A3880C-F326-7211-EA9A-3D11E829567F}"/>
              </a:ext>
            </a:extLst>
          </p:cNvPr>
          <p:cNvSpPr txBox="1">
            <a:spLocks/>
          </p:cNvSpPr>
          <p:nvPr/>
        </p:nvSpPr>
        <p:spPr>
          <a:xfrm>
            <a:off x="2636906" y="2093148"/>
            <a:ext cx="388806" cy="367904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36000" tIns="72000" rIns="36000" bIns="720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2900">
              <a:lnSpc>
                <a:spcPct val="100000"/>
              </a:lnSpc>
              <a:defRPr/>
            </a:pPr>
            <a:r>
              <a:rPr lang="en-US" sz="1400" dirty="0">
                <a:latin typeface="Arial"/>
                <a:cs typeface="Arial"/>
              </a:rPr>
              <a:t>M3</a:t>
            </a: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0F944454-5006-1565-84AA-35239A229F37}"/>
              </a:ext>
            </a:extLst>
          </p:cNvPr>
          <p:cNvSpPr txBox="1">
            <a:spLocks/>
          </p:cNvSpPr>
          <p:nvPr/>
        </p:nvSpPr>
        <p:spPr>
          <a:xfrm>
            <a:off x="4089723" y="1400141"/>
            <a:ext cx="388806" cy="36790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36000" tIns="72000" rIns="36000" bIns="720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2900">
              <a:lnSpc>
                <a:spcPct val="100000"/>
              </a:lnSpc>
              <a:defRPr/>
            </a:pPr>
            <a:r>
              <a:rPr lang="en-US" sz="1400" dirty="0">
                <a:latin typeface="Arial"/>
                <a:cs typeface="Arial"/>
              </a:rPr>
              <a:t>M2</a:t>
            </a:r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B770DB70-134A-042E-C884-FDF103A730F6}"/>
              </a:ext>
            </a:extLst>
          </p:cNvPr>
          <p:cNvSpPr txBox="1">
            <a:spLocks/>
          </p:cNvSpPr>
          <p:nvPr/>
        </p:nvSpPr>
        <p:spPr>
          <a:xfrm>
            <a:off x="6990278" y="1653744"/>
            <a:ext cx="388806" cy="367904"/>
          </a:xfrm>
          <a:prstGeom prst="rect">
            <a:avLst/>
          </a:prstGeom>
          <a:solidFill>
            <a:srgbClr val="0054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36000" tIns="72000" rIns="36000" bIns="720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2900">
              <a:lnSpc>
                <a:spcPct val="100000"/>
              </a:lnSpc>
              <a:defRPr/>
            </a:pP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M1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BD14AB-C420-11D9-C4D9-00F4EC6C23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2803" y="4938786"/>
            <a:ext cx="3149600" cy="266700"/>
          </a:xfrm>
          <a:prstGeom prst="rect">
            <a:avLst/>
          </a:prstGeom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0E6CBFC5-5C47-628C-B7CE-E66854D6291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877909" y="4942821"/>
            <a:ext cx="194392" cy="184666"/>
          </a:xfrm>
        </p:spPr>
        <p:txBody>
          <a:bodyPr/>
          <a:lstStyle/>
          <a:p>
            <a:r>
              <a:rPr lang="en-US" sz="700"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265892667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D5632926-F836-4C80-82DE-8A04CDFBED35}"/>
              </a:ext>
            </a:extLst>
          </p:cNvPr>
          <p:cNvSpPr txBox="1">
            <a:spLocks/>
          </p:cNvSpPr>
          <p:nvPr/>
        </p:nvSpPr>
        <p:spPr>
          <a:xfrm>
            <a:off x="1490507" y="91829"/>
            <a:ext cx="5587238" cy="49370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2900">
              <a:defRPr/>
            </a:pPr>
            <a:r>
              <a:rPr lang="en-US" sz="2400" b="1" dirty="0">
                <a:solidFill>
                  <a:srgbClr val="0070C0"/>
                </a:solidFill>
                <a:latin typeface="Arial"/>
                <a:cs typeface="Arial"/>
              </a:rPr>
              <a:t>UNILAC – M-branch</a:t>
            </a:r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C6C4F84C-9381-5342-83D6-D5BB1BEDF9F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857498" y="4942822"/>
            <a:ext cx="235214" cy="184666"/>
          </a:xfrm>
        </p:spPr>
        <p:txBody>
          <a:bodyPr/>
          <a:lstStyle/>
          <a:p>
            <a:pPr marL="0" marR="0" hangingPunct="0">
              <a:defRPr/>
            </a:pPr>
            <a:fld id="{86CB4B4D-7CA3-9044-876B-883B54F8677D}" type="slidenum">
              <a:rPr lang="en-US">
                <a:uFillTx/>
                <a:latin typeface="Arial"/>
                <a:cs typeface="Arial"/>
              </a:rPr>
              <a:pPr marL="0" marR="0" hangingPunct="0">
                <a:defRPr/>
              </a:pPr>
              <a:t>26</a:t>
            </a:fld>
            <a:endParaRPr lang="en-US" dirty="0">
              <a:uFillTx/>
              <a:latin typeface="Arial"/>
              <a:cs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0B9BF-47F5-D1BB-097C-C40ECDCB55A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339" y="1065421"/>
            <a:ext cx="5749074" cy="3815956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15BDDD30-6521-E090-3783-1E1C9D3F5E39}"/>
              </a:ext>
            </a:extLst>
          </p:cNvPr>
          <p:cNvSpPr txBox="1">
            <a:spLocks/>
          </p:cNvSpPr>
          <p:nvPr/>
        </p:nvSpPr>
        <p:spPr>
          <a:xfrm>
            <a:off x="5054792" y="1023188"/>
            <a:ext cx="4037255" cy="577649"/>
          </a:xfrm>
          <a:prstGeom prst="rect">
            <a:avLst/>
          </a:prstGeom>
          <a:solidFill>
            <a:srgbClr val="0054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36000" tIns="72000" rIns="36000" bIns="720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2900">
              <a:lnSpc>
                <a:spcPct val="100000"/>
              </a:lnSpc>
              <a:defRPr/>
            </a:pP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Scanning electron microscopy (SEM)</a:t>
            </a:r>
          </a:p>
          <a:p>
            <a:pPr defTabSz="342900">
              <a:lnSpc>
                <a:spcPct val="100000"/>
              </a:lnSpc>
              <a:defRPr/>
            </a:pP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Secondary ion mass spectrometry (SIMS/SNMS)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1DDBB742-6D78-6F1B-040B-D4BD9DBFAD6A}"/>
              </a:ext>
            </a:extLst>
          </p:cNvPr>
          <p:cNvSpPr txBox="1">
            <a:spLocks/>
          </p:cNvSpPr>
          <p:nvPr/>
        </p:nvSpPr>
        <p:spPr>
          <a:xfrm>
            <a:off x="3531854" y="915466"/>
            <a:ext cx="1403020" cy="45827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36000" tIns="72000" rIns="36000" bIns="720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342900">
              <a:lnSpc>
                <a:spcPct val="100000"/>
              </a:lnSpc>
              <a:defRPr/>
            </a:pPr>
            <a:r>
              <a:rPr lang="en-US" sz="1400" dirty="0">
                <a:latin typeface="Arial"/>
                <a:cs typeface="Arial"/>
              </a:rPr>
              <a:t>X-ray diffraction </a:t>
            </a:r>
          </a:p>
          <a:p>
            <a:pPr algn="ctr" defTabSz="342900">
              <a:lnSpc>
                <a:spcPct val="100000"/>
              </a:lnSpc>
              <a:defRPr/>
            </a:pPr>
            <a:r>
              <a:rPr lang="en-US" sz="1400" dirty="0">
                <a:latin typeface="Arial"/>
                <a:cs typeface="Arial"/>
              </a:rPr>
              <a:t>(XRD)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57F403F9-A15F-5FE1-F61D-5E1449EE459A}"/>
              </a:ext>
            </a:extLst>
          </p:cNvPr>
          <p:cNvSpPr txBox="1">
            <a:spLocks/>
          </p:cNvSpPr>
          <p:nvPr/>
        </p:nvSpPr>
        <p:spPr>
          <a:xfrm>
            <a:off x="81794" y="1155789"/>
            <a:ext cx="3336815" cy="877391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36000" tIns="72000" rIns="36000" bIns="720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2900">
              <a:lnSpc>
                <a:spcPct val="100000"/>
              </a:lnSpc>
              <a:defRPr/>
            </a:pPr>
            <a:r>
              <a:rPr lang="en-US" sz="1400" dirty="0">
                <a:latin typeface="Arial"/>
                <a:cs typeface="Arial"/>
              </a:rPr>
              <a:t>Multi-purpose chamber with UV/VIS- Raman-, and IR-spectroscopy</a:t>
            </a:r>
          </a:p>
          <a:p>
            <a:pPr defTabSz="342900">
              <a:lnSpc>
                <a:spcPct val="100000"/>
              </a:lnSpc>
              <a:defRPr/>
            </a:pPr>
            <a:r>
              <a:rPr lang="en-US" sz="1400" dirty="0">
                <a:latin typeface="Arial"/>
                <a:cs typeface="Arial"/>
              </a:rPr>
              <a:t>Low- and high-temperature irradiations</a:t>
            </a:r>
          </a:p>
        </p:txBody>
      </p:sp>
      <p:pic>
        <p:nvPicPr>
          <p:cNvPr id="11" name="Picture 2" descr="Bildergebnis für logo supported by bmbf">
            <a:extLst>
              <a:ext uri="{FF2B5EF4-FFF2-40B4-BE49-F238E27FC236}">
                <a16:creationId xmlns:a16="http://schemas.microsoft.com/office/drawing/2014/main" id="{88D4D3D4-76CC-4A7E-B9CA-CA9E8FAE1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5919" y="4213162"/>
            <a:ext cx="1002016" cy="62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el 1">
            <a:extLst>
              <a:ext uri="{FF2B5EF4-FFF2-40B4-BE49-F238E27FC236}">
                <a16:creationId xmlns:a16="http://schemas.microsoft.com/office/drawing/2014/main" id="{B6A3880C-F326-7211-EA9A-3D11E829567F}"/>
              </a:ext>
            </a:extLst>
          </p:cNvPr>
          <p:cNvSpPr txBox="1">
            <a:spLocks/>
          </p:cNvSpPr>
          <p:nvPr/>
        </p:nvSpPr>
        <p:spPr>
          <a:xfrm>
            <a:off x="2636906" y="2093148"/>
            <a:ext cx="388806" cy="367904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36000" tIns="72000" rIns="36000" bIns="720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2900">
              <a:lnSpc>
                <a:spcPct val="100000"/>
              </a:lnSpc>
              <a:defRPr/>
            </a:pPr>
            <a:r>
              <a:rPr lang="en-US" sz="1400" dirty="0">
                <a:latin typeface="Arial"/>
                <a:cs typeface="Arial"/>
              </a:rPr>
              <a:t>M3</a:t>
            </a: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0F944454-5006-1565-84AA-35239A229F37}"/>
              </a:ext>
            </a:extLst>
          </p:cNvPr>
          <p:cNvSpPr txBox="1">
            <a:spLocks/>
          </p:cNvSpPr>
          <p:nvPr/>
        </p:nvSpPr>
        <p:spPr>
          <a:xfrm>
            <a:off x="4089723" y="1400141"/>
            <a:ext cx="388806" cy="36790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36000" tIns="72000" rIns="36000" bIns="720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2900">
              <a:lnSpc>
                <a:spcPct val="100000"/>
              </a:lnSpc>
              <a:defRPr/>
            </a:pPr>
            <a:r>
              <a:rPr lang="en-US" sz="1400" dirty="0">
                <a:latin typeface="Arial"/>
                <a:cs typeface="Arial"/>
              </a:rPr>
              <a:t>M2</a:t>
            </a:r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B770DB70-134A-042E-C884-FDF103A730F6}"/>
              </a:ext>
            </a:extLst>
          </p:cNvPr>
          <p:cNvSpPr txBox="1">
            <a:spLocks/>
          </p:cNvSpPr>
          <p:nvPr/>
        </p:nvSpPr>
        <p:spPr>
          <a:xfrm>
            <a:off x="6990278" y="1653744"/>
            <a:ext cx="388806" cy="367904"/>
          </a:xfrm>
          <a:prstGeom prst="rect">
            <a:avLst/>
          </a:prstGeom>
          <a:solidFill>
            <a:srgbClr val="0054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36000" tIns="72000" rIns="36000" bIns="720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2900">
              <a:lnSpc>
                <a:spcPct val="100000"/>
              </a:lnSpc>
              <a:defRPr/>
            </a:pP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M1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8CB3A0C6-54DB-770F-C183-E7CC7105E419}"/>
              </a:ext>
            </a:extLst>
          </p:cNvPr>
          <p:cNvSpPr txBox="1">
            <a:spLocks/>
          </p:cNvSpPr>
          <p:nvPr/>
        </p:nvSpPr>
        <p:spPr>
          <a:xfrm>
            <a:off x="3117273" y="3002973"/>
            <a:ext cx="6043146" cy="2152753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36000" tIns="72000" rIns="36000" bIns="720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16230" indent="-285750" defTabSz="342900">
              <a:lnSpc>
                <a:spcPct val="100000"/>
              </a:lnSpc>
              <a:buFont typeface="Wingdings" pitchFamily="2" charset="2"/>
              <a:buChar char="§"/>
              <a:defRPr/>
            </a:pPr>
            <a:r>
              <a:rPr lang="en-US" sz="1600" b="1" dirty="0">
                <a:solidFill>
                  <a:srgbClr val="C00000"/>
                </a:solidFill>
                <a:latin typeface="Arial"/>
                <a:cs typeface="Arial"/>
              </a:rPr>
              <a:t>Ion-induced material modifications</a:t>
            </a:r>
          </a:p>
          <a:p>
            <a:pPr marL="316230" indent="-285750" defTabSz="342900">
              <a:lnSpc>
                <a:spcPct val="100000"/>
              </a:lnSpc>
              <a:buFont typeface="Wingdings" pitchFamily="2" charset="2"/>
              <a:buChar char="§"/>
              <a:defRPr/>
            </a:pPr>
            <a:r>
              <a:rPr lang="en-US" sz="1600" b="1" dirty="0">
                <a:solidFill>
                  <a:srgbClr val="C00000"/>
                </a:solidFill>
                <a:latin typeface="Arial"/>
                <a:cs typeface="Arial"/>
              </a:rPr>
              <a:t>Radiation hardness of materials</a:t>
            </a:r>
          </a:p>
          <a:p>
            <a:pPr marL="316230" indent="-285750" defTabSz="342900">
              <a:lnSpc>
                <a:spcPct val="100000"/>
              </a:lnSpc>
              <a:buFont typeface="Wingdings" pitchFamily="2" charset="2"/>
              <a:buChar char="§"/>
              <a:defRPr/>
            </a:pPr>
            <a:r>
              <a:rPr lang="en-US" sz="1600" b="1" dirty="0">
                <a:solidFill>
                  <a:srgbClr val="C00000"/>
                </a:solidFill>
                <a:latin typeface="Arial"/>
                <a:cs typeface="Arial"/>
              </a:rPr>
              <a:t>Astrochemistry,…</a:t>
            </a:r>
          </a:p>
          <a:p>
            <a:pPr marL="316230" indent="-285750" defTabSz="342900">
              <a:lnSpc>
                <a:spcPct val="100000"/>
              </a:lnSpc>
              <a:buFont typeface="Wingdings" pitchFamily="2" charset="2"/>
              <a:buChar char="§"/>
              <a:defRPr/>
            </a:pPr>
            <a:r>
              <a:rPr lang="en-US" sz="1600" dirty="0">
                <a:solidFill>
                  <a:srgbClr val="C00000"/>
                </a:solidFill>
                <a:latin typeface="Arial"/>
                <a:cs typeface="Arial"/>
              </a:rPr>
              <a:t>&gt; 15 user national and international groups </a:t>
            </a:r>
          </a:p>
          <a:p>
            <a:pPr marL="316230" indent="-285750" defTabSz="342900">
              <a:lnSpc>
                <a:spcPct val="100000"/>
              </a:lnSpc>
              <a:buFont typeface="Wingdings" pitchFamily="2" charset="2"/>
              <a:buChar char="§"/>
              <a:defRPr/>
            </a:pPr>
            <a:r>
              <a:rPr lang="en-US" sz="1600" dirty="0">
                <a:solidFill>
                  <a:srgbClr val="C00000"/>
                </a:solidFill>
                <a:latin typeface="Arial"/>
                <a:cs typeface="Arial"/>
              </a:rPr>
              <a:t>Germany: TU-Darmstadt (Alff), Uni Jena (Ronning/Hafermann), Uni Gießen (Dürr), Uni Münster (Tomut), University of Applied Sciences Wiesbaden (Bender), Uni Duisburg (Schleberger/Breuer),…</a:t>
            </a:r>
          </a:p>
        </p:txBody>
      </p:sp>
    </p:spTree>
    <p:extLst>
      <p:ext uri="{BB962C8B-B14F-4D97-AF65-F5344CB8AC3E}">
        <p14:creationId xmlns:p14="http://schemas.microsoft.com/office/powerpoint/2010/main" val="3964079987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15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248962-E596-46C1-6299-0CC5742A3561}"/>
              </a:ext>
            </a:extLst>
          </p:cNvPr>
          <p:cNvSpPr txBox="1"/>
          <p:nvPr/>
        </p:nvSpPr>
        <p:spPr>
          <a:xfrm>
            <a:off x="-27278" y="4712043"/>
            <a:ext cx="1130438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In preparation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341BAE-DA4D-0CDF-4399-A306F5EE09AF}"/>
              </a:ext>
            </a:extLst>
          </p:cNvPr>
          <p:cNvSpPr txBox="1"/>
          <p:nvPr/>
        </p:nvSpPr>
        <p:spPr>
          <a:xfrm>
            <a:off x="1823521" y="3955601"/>
            <a:ext cx="6494022" cy="73866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marL="171450" indent="-171450" algn="l">
              <a:buFont typeface="Wingdings" pitchFamily="2" charset="2"/>
              <a:buChar char="à"/>
            </a:pPr>
            <a:r>
              <a:rPr lang="en-US" sz="1400" dirty="0">
                <a:sym typeface="Wingdings" pitchFamily="2" charset="2"/>
              </a:rPr>
              <a:t> Swift heavy ions to fabricate and to irradiate nanowires</a:t>
            </a:r>
          </a:p>
          <a:p>
            <a:pPr marL="171450" indent="-171450" algn="l">
              <a:buFont typeface="Wingdings" pitchFamily="2" charset="2"/>
              <a:buChar char="à"/>
            </a:pPr>
            <a:r>
              <a:rPr lang="en-US" sz="1400" dirty="0">
                <a:sym typeface="Wingdings" pitchFamily="2" charset="2"/>
              </a:rPr>
              <a:t> Radiation effects as a function of surface-to-volume ratio for various materials</a:t>
            </a:r>
          </a:p>
          <a:p>
            <a:pPr marL="171450" indent="-171450" algn="l">
              <a:buFont typeface="Wingdings" pitchFamily="2" charset="2"/>
              <a:buChar char="à"/>
            </a:pPr>
            <a:r>
              <a:rPr lang="en-US" sz="1400" dirty="0">
                <a:sym typeface="Wingdings" pitchFamily="2" charset="2"/>
              </a:rPr>
              <a:t> Relevant for use of nanomaterials in extreme radiation environments</a:t>
            </a:r>
            <a:endParaRPr lang="en-US" sz="14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44B372C-8F6F-4A18-8992-DC36A6D50D7D}"/>
              </a:ext>
            </a:extLst>
          </p:cNvPr>
          <p:cNvGrpSpPr>
            <a:grpSpLocks noChangeAspect="1"/>
          </p:cNvGrpSpPr>
          <p:nvPr/>
        </p:nvGrpSpPr>
        <p:grpSpPr>
          <a:xfrm>
            <a:off x="1823521" y="1093535"/>
            <a:ext cx="7320479" cy="2808000"/>
            <a:chOff x="983675" y="1058796"/>
            <a:chExt cx="6752880" cy="2590279"/>
          </a:xfrm>
        </p:grpSpPr>
        <p:pic>
          <p:nvPicPr>
            <p:cNvPr id="8" name="Content Placeholder 3">
              <a:extLst>
                <a:ext uri="{FF2B5EF4-FFF2-40B4-BE49-F238E27FC236}">
                  <a16:creationId xmlns:a16="http://schemas.microsoft.com/office/drawing/2014/main" id="{E7516A59-0246-ADD7-1098-624C37966FD4}"/>
                </a:ext>
              </a:extLst>
            </p:cNvPr>
            <p:cNvPicPr/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3675" y="1058796"/>
              <a:ext cx="6752880" cy="238713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Content Placeholder 3">
              <a:extLst>
                <a:ext uri="{FF2B5EF4-FFF2-40B4-BE49-F238E27FC236}">
                  <a16:creationId xmlns:a16="http://schemas.microsoft.com/office/drawing/2014/main" id="{9F031D4D-555C-7384-E50E-6B1CA49373C9}"/>
                </a:ext>
              </a:extLst>
            </p:cNvPr>
            <p:cNvPicPr/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7192"/>
            <a:stretch/>
          </p:blipFill>
          <p:spPr>
            <a:xfrm>
              <a:off x="983675" y="3428933"/>
              <a:ext cx="6752880" cy="22014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8" name="Content Placeholder 3">
            <a:extLst>
              <a:ext uri="{FF2B5EF4-FFF2-40B4-BE49-F238E27FC236}">
                <a16:creationId xmlns:a16="http://schemas.microsoft.com/office/drawing/2014/main" id="{140E5113-A15F-95F8-4166-E7FB07FEF4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7280" y="1093535"/>
            <a:ext cx="1810502" cy="1793598"/>
          </a:xfrm>
          <a:prstGeom prst="rect">
            <a:avLst/>
          </a:prstGeom>
          <a:ln>
            <a:noFill/>
          </a:ln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B478574-194C-C172-E67E-E624514C0DEA}"/>
              </a:ext>
            </a:extLst>
          </p:cNvPr>
          <p:cNvCxnSpPr/>
          <p:nvPr/>
        </p:nvCxnSpPr>
        <p:spPr>
          <a:xfrm flipH="1">
            <a:off x="1134532" y="1761067"/>
            <a:ext cx="313266" cy="84667"/>
          </a:xfrm>
          <a:prstGeom prst="straightConnector1">
            <a:avLst/>
          </a:prstGeom>
          <a:ln w="28575">
            <a:solidFill>
              <a:schemeClr val="bg1"/>
            </a:solidFill>
            <a:headEnd type="oval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FD895AC-BDBB-8F13-3ABC-0DB35C94CBA5}"/>
              </a:ext>
            </a:extLst>
          </p:cNvPr>
          <p:cNvCxnSpPr/>
          <p:nvPr/>
        </p:nvCxnSpPr>
        <p:spPr>
          <a:xfrm flipH="1">
            <a:off x="1109130" y="2159005"/>
            <a:ext cx="313266" cy="84667"/>
          </a:xfrm>
          <a:prstGeom prst="straightConnector1">
            <a:avLst/>
          </a:prstGeom>
          <a:ln w="28575">
            <a:solidFill>
              <a:schemeClr val="bg1"/>
            </a:solidFill>
            <a:headEnd type="oval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41B1BB5-8D0F-8E04-F057-1A95E6B0ACF0}"/>
              </a:ext>
            </a:extLst>
          </p:cNvPr>
          <p:cNvCxnSpPr/>
          <p:nvPr/>
        </p:nvCxnSpPr>
        <p:spPr>
          <a:xfrm flipH="1">
            <a:off x="1024460" y="1947339"/>
            <a:ext cx="313266" cy="84667"/>
          </a:xfrm>
          <a:prstGeom prst="straightConnector1">
            <a:avLst/>
          </a:prstGeom>
          <a:ln w="28575">
            <a:solidFill>
              <a:schemeClr val="bg1"/>
            </a:solidFill>
            <a:headEnd type="oval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itle 1">
            <a:extLst>
              <a:ext uri="{FF2B5EF4-FFF2-40B4-BE49-F238E27FC236}">
                <a16:creationId xmlns:a16="http://schemas.microsoft.com/office/drawing/2014/main" id="{9F645811-7D92-CF6C-BE0E-C0FF15DCA4E2}"/>
              </a:ext>
            </a:extLst>
          </p:cNvPr>
          <p:cNvSpPr txBox="1">
            <a:spLocks/>
          </p:cNvSpPr>
          <p:nvPr/>
        </p:nvSpPr>
        <p:spPr>
          <a:xfrm>
            <a:off x="1050700" y="198971"/>
            <a:ext cx="6129236" cy="590668"/>
          </a:xfrm>
          <a:prstGeom prst="rect">
            <a:avLst/>
          </a:prstGeom>
        </p:spPr>
        <p:txBody>
          <a:bodyPr/>
          <a:lstStyle>
            <a:lvl1pPr algn="l" defTabSz="342900" rtl="0" eaLnBrk="1" latinLnBrk="0" hangingPunct="1">
              <a:spcBef>
                <a:spcPct val="0"/>
              </a:spcBef>
              <a:buNone/>
              <a:defRPr sz="18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de-DE" sz="2000">
                <a:latin typeface="Calibri" panose="020F0502020204030204" pitchFamily="34" charset="0"/>
                <a:cs typeface="Calibri" panose="020F0502020204030204" pitchFamily="34" charset="0"/>
              </a:rPr>
              <a:t>Radiation hardness of nanomaterials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01A32A6-B21A-D523-9BF4-48E54CD5768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420" y="3088737"/>
            <a:ext cx="1008112" cy="97984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62732EB-E7C9-8365-BE3E-91EFDD9CCBFB}"/>
              </a:ext>
            </a:extLst>
          </p:cNvPr>
          <p:cNvSpPr txBox="1"/>
          <p:nvPr/>
        </p:nvSpPr>
        <p:spPr>
          <a:xfrm>
            <a:off x="50655" y="4010214"/>
            <a:ext cx="1130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Ina Schubert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B3FCA5D-0A26-523B-BEE9-7F5A84A4B900}"/>
              </a:ext>
            </a:extLst>
          </p:cNvPr>
          <p:cNvCxnSpPr>
            <a:cxnSpLocks/>
          </p:cNvCxnSpPr>
          <p:nvPr/>
        </p:nvCxnSpPr>
        <p:spPr>
          <a:xfrm>
            <a:off x="5939194" y="1738125"/>
            <a:ext cx="205232" cy="258670"/>
          </a:xfrm>
          <a:prstGeom prst="straightConnector1">
            <a:avLst/>
          </a:prstGeom>
          <a:ln w="28575">
            <a:solidFill>
              <a:schemeClr val="bg1"/>
            </a:solidFill>
            <a:headEnd type="oval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BF19DA7-5CE2-95F3-D6AE-A5DA472F06C9}"/>
              </a:ext>
            </a:extLst>
          </p:cNvPr>
          <p:cNvCxnSpPr>
            <a:cxnSpLocks/>
          </p:cNvCxnSpPr>
          <p:nvPr/>
        </p:nvCxnSpPr>
        <p:spPr>
          <a:xfrm>
            <a:off x="6128170" y="1680213"/>
            <a:ext cx="205232" cy="258670"/>
          </a:xfrm>
          <a:prstGeom prst="straightConnector1">
            <a:avLst/>
          </a:prstGeom>
          <a:ln w="28575">
            <a:solidFill>
              <a:schemeClr val="bg1"/>
            </a:solidFill>
            <a:headEnd type="oval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4F41CBF-CD32-9D91-6646-6B6B66FFB1ED}"/>
              </a:ext>
            </a:extLst>
          </p:cNvPr>
          <p:cNvCxnSpPr>
            <a:cxnSpLocks/>
          </p:cNvCxnSpPr>
          <p:nvPr/>
        </p:nvCxnSpPr>
        <p:spPr>
          <a:xfrm>
            <a:off x="5923954" y="1887477"/>
            <a:ext cx="205232" cy="258670"/>
          </a:xfrm>
          <a:prstGeom prst="straightConnector1">
            <a:avLst/>
          </a:prstGeom>
          <a:ln w="28575">
            <a:solidFill>
              <a:schemeClr val="bg1"/>
            </a:solidFill>
            <a:headEnd type="oval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BDFB7879-83FB-CB7F-374E-C595A6CC55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2803" y="4938786"/>
            <a:ext cx="31496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9770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1B79AF-E085-E7B2-12FD-DA18DE83B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36C94-67BC-4F40-4489-26E345E2C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C65987-7EF1-486A-7B99-4AD9FBF9D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28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A5B6A8-FF65-BF8E-70D2-87ABDDD908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15 Joint Scientif Council Meeting - Research </a:t>
            </a:r>
            <a:endParaRPr lang="de-DE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DF9A0505-8AF2-1137-A386-CF9EAE8CAAFB}"/>
              </a:ext>
            </a:extLst>
          </p:cNvPr>
          <p:cNvSpPr txBox="1">
            <a:spLocks/>
          </p:cNvSpPr>
          <p:nvPr/>
        </p:nvSpPr>
        <p:spPr>
          <a:xfrm>
            <a:off x="-297714" y="0"/>
            <a:ext cx="9116162" cy="712535"/>
          </a:xfrm>
          <a:prstGeom prst="rect">
            <a:avLst/>
          </a:prstGeom>
        </p:spPr>
        <p:txBody>
          <a:bodyPr vert="horz" lIns="68400" tIns="34290" rIns="68580" bIns="3429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2900">
              <a:defRPr/>
            </a:pPr>
            <a:r>
              <a:rPr lang="en-US" sz="2400" b="1" dirty="0">
                <a:solidFill>
                  <a:srgbClr val="0070C0"/>
                </a:solidFill>
                <a:latin typeface="Arial"/>
                <a:cs typeface="Arial"/>
              </a:rPr>
              <a:t>High-Pressure Irradiation Platform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D6C9C9-9A5D-55DD-2AD0-41E27E14F7DD}"/>
              </a:ext>
            </a:extLst>
          </p:cNvPr>
          <p:cNvSpPr txBox="1"/>
          <p:nvPr/>
        </p:nvSpPr>
        <p:spPr>
          <a:xfrm>
            <a:off x="3060088" y="941165"/>
            <a:ext cx="2775119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en-US" sz="2000" b="1" dirty="0"/>
              <a:t>Polymerization of CO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8A76A9-7106-4133-B103-44FD82723D6D}"/>
              </a:ext>
            </a:extLst>
          </p:cNvPr>
          <p:cNvSpPr txBox="1"/>
          <p:nvPr/>
        </p:nvSpPr>
        <p:spPr>
          <a:xfrm>
            <a:off x="72639" y="4534871"/>
            <a:ext cx="8998721" cy="43088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1050" dirty="0"/>
              <a:t>Tzifas et al. </a:t>
            </a:r>
            <a:r>
              <a:rPr lang="en-US" sz="1050" i="1" dirty="0"/>
              <a:t>Experimental platform for combining high pressure and swift heavy ion irradiations </a:t>
            </a:r>
            <a:r>
              <a:rPr lang="en-US" sz="1050" dirty="0"/>
              <a:t>(submitted)</a:t>
            </a:r>
          </a:p>
          <a:p>
            <a:r>
              <a:rPr lang="en-US" sz="1050" b="1" dirty="0"/>
              <a:t>Liang et al. </a:t>
            </a:r>
            <a:r>
              <a:rPr lang="en-US" sz="1050" b="1" i="1" dirty="0"/>
              <a:t>Structural and optical responses of molecular solids to swift heavy ion irradiation under high pressures</a:t>
            </a:r>
            <a:r>
              <a:rPr lang="en-US" sz="1050" b="1" dirty="0"/>
              <a:t> (submitted)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035271-9E38-0734-1C55-07410E1A1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108" y="1569905"/>
            <a:ext cx="6055783" cy="258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766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A0123F-2CFD-2C59-084D-36BD9B46C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3</a:t>
            </a:fld>
            <a:endParaRPr lang="de-DE"/>
          </a:p>
        </p:txBody>
      </p:sp>
      <p:pic>
        <p:nvPicPr>
          <p:cNvPr id="5" name="Picture 4" descr="Q:\Eigene Dateien\MFPC26\5-vortraege\1-allgemeine-Folien\1-Logos-GSI+FAIR+Lageplan\1-BIOMAT+APPA-logo\logo-mat-1.png">
            <a:extLst>
              <a:ext uri="{FF2B5EF4-FFF2-40B4-BE49-F238E27FC236}">
                <a16:creationId xmlns:a16="http://schemas.microsoft.com/office/drawing/2014/main" id="{1B189A11-6AAF-DC2C-8937-71F058530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7725" y="4316663"/>
            <a:ext cx="846946" cy="60485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43BB7CF3-20EC-C090-A4A9-3252362A4354}"/>
              </a:ext>
            </a:extLst>
          </p:cNvPr>
          <p:cNvSpPr txBox="1">
            <a:spLocks/>
          </p:cNvSpPr>
          <p:nvPr/>
        </p:nvSpPr>
        <p:spPr>
          <a:xfrm>
            <a:off x="1058371" y="3296062"/>
            <a:ext cx="7212262" cy="1608360"/>
          </a:xfrm>
          <a:prstGeom prst="rect">
            <a:avLst/>
          </a:prstGeom>
        </p:spPr>
        <p:txBody>
          <a:bodyPr lIns="34281" tIns="17141" rIns="34281" bIns="17141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spcBef>
                <a:spcPts val="450"/>
              </a:spcBef>
              <a:defRPr/>
            </a:pPr>
            <a:r>
              <a:rPr lang="en-US" altLang="de-DE" sz="1400" dirty="0"/>
              <a:t>~40 user groups of the MAT collaboration served in 2025 </a:t>
            </a:r>
          </a:p>
          <a:p>
            <a:pPr marL="180975" indent="-180975">
              <a:spcBef>
                <a:spcPts val="450"/>
              </a:spcBef>
              <a:defRPr/>
            </a:pPr>
            <a:r>
              <a:rPr lang="en-US" altLang="de-DE" sz="1400" dirty="0"/>
              <a:t>~45 % of ~300 shifts granted for 2024/2025 performed (&gt; 50 days of parallel operation)  </a:t>
            </a:r>
          </a:p>
          <a:p>
            <a:pPr marL="180975" indent="-180975">
              <a:spcBef>
                <a:spcPts val="450"/>
              </a:spcBef>
              <a:defRPr/>
            </a:pPr>
            <a:r>
              <a:rPr lang="en-US" altLang="de-DE" sz="1400" dirty="0"/>
              <a:t>Nanotechnology, radiation hardness, astrochemistry, materials under extreme conditions,… </a:t>
            </a:r>
          </a:p>
          <a:p>
            <a:pPr marL="180975" indent="-180975">
              <a:spcBef>
                <a:spcPts val="450"/>
              </a:spcBef>
              <a:defRPr/>
            </a:pPr>
            <a:r>
              <a:rPr lang="en-US" altLang="de-DE" sz="1400" dirty="0"/>
              <a:t>Research requires: various ion species, ion energy, intensities, and dedicated equipment</a:t>
            </a:r>
          </a:p>
          <a:p>
            <a:pPr marL="180975" indent="-180975">
              <a:spcBef>
                <a:spcPts val="450"/>
              </a:spcBef>
              <a:defRPr/>
            </a:pPr>
            <a:r>
              <a:rPr lang="en-US" altLang="de-DE" sz="1400" dirty="0"/>
              <a:t>Currently, six different beamlines for materials research under operation </a:t>
            </a:r>
          </a:p>
          <a:p>
            <a:pPr marL="180975" indent="-180975">
              <a:spcBef>
                <a:spcPts val="450"/>
              </a:spcBef>
              <a:defRPr/>
            </a:pPr>
            <a:endParaRPr lang="en-US" altLang="de-DE" sz="1400" baseline="30000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6654798-F9B0-8505-A335-D415863A3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en-US"/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B55185E5-61B2-44A8-6498-1D2C4268F5F0}"/>
              </a:ext>
            </a:extLst>
          </p:cNvPr>
          <p:cNvSpPr txBox="1">
            <a:spLocks/>
          </p:cNvSpPr>
          <p:nvPr/>
        </p:nvSpPr>
        <p:spPr>
          <a:xfrm>
            <a:off x="1570913" y="91829"/>
            <a:ext cx="5587238" cy="49370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2900">
              <a:defRPr/>
            </a:pPr>
            <a:r>
              <a:rPr lang="en-US" sz="2400" b="1" dirty="0">
                <a:solidFill>
                  <a:srgbClr val="0070C0"/>
                </a:solidFill>
                <a:latin typeface="Arial"/>
                <a:cs typeface="Arial"/>
              </a:rPr>
              <a:t>Successful 2025 beamtime campaign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424B104-4848-B217-E756-8A19DF85F7D5}"/>
              </a:ext>
            </a:extLst>
          </p:cNvPr>
          <p:cNvSpPr txBox="1"/>
          <p:nvPr/>
        </p:nvSpPr>
        <p:spPr>
          <a:xfrm>
            <a:off x="3128647" y="4942105"/>
            <a:ext cx="2882520" cy="24622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APPA ErUM Meeting January 2026 – Toimil-Molares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BB825F0-A832-403F-4997-7719A7D3A6E6}"/>
              </a:ext>
            </a:extLst>
          </p:cNvPr>
          <p:cNvSpPr/>
          <p:nvPr/>
        </p:nvSpPr>
        <p:spPr>
          <a:xfrm>
            <a:off x="0" y="1471390"/>
            <a:ext cx="9144000" cy="172363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6BEF361-6E87-FF40-BEA2-88B6F5BC77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7692" y="1565409"/>
            <a:ext cx="2457472" cy="1548000"/>
          </a:xfrm>
          <a:prstGeom prst="rect">
            <a:avLst/>
          </a:prstGeom>
          <a:ln w="76200">
            <a:solidFill>
              <a:srgbClr val="7030A0"/>
            </a:solidFill>
          </a:ln>
        </p:spPr>
      </p:pic>
      <p:pic>
        <p:nvPicPr>
          <p:cNvPr id="36" name="Picture 8" descr="GSI - Detailseite">
            <a:extLst>
              <a:ext uri="{FF2B5EF4-FFF2-40B4-BE49-F238E27FC236}">
                <a16:creationId xmlns:a16="http://schemas.microsoft.com/office/drawing/2014/main" id="{85633CA0-8A74-9F4B-4C23-6AD58A896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5185" y="1565409"/>
            <a:ext cx="1790236" cy="154800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39F4DB5-E6DF-CDAA-17BC-C3F59D6B269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8381" y="1561357"/>
            <a:ext cx="1969344" cy="1548000"/>
          </a:xfrm>
          <a:prstGeom prst="rect">
            <a:avLst/>
          </a:prstGeom>
        </p:spPr>
      </p:pic>
      <p:sp>
        <p:nvSpPr>
          <p:cNvPr id="38" name="Titel 1">
            <a:extLst>
              <a:ext uri="{FF2B5EF4-FFF2-40B4-BE49-F238E27FC236}">
                <a16:creationId xmlns:a16="http://schemas.microsoft.com/office/drawing/2014/main" id="{F6A5782C-0729-48B7-0A53-F119674E3515}"/>
              </a:ext>
            </a:extLst>
          </p:cNvPr>
          <p:cNvSpPr txBox="1">
            <a:spLocks/>
          </p:cNvSpPr>
          <p:nvPr/>
        </p:nvSpPr>
        <p:spPr>
          <a:xfrm>
            <a:off x="2553882" y="896215"/>
            <a:ext cx="2235530" cy="60160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342900">
              <a:defRPr/>
            </a:pPr>
            <a:r>
              <a:rPr lang="en-US" sz="1600" b="1" dirty="0">
                <a:solidFill>
                  <a:srgbClr val="0365C0"/>
                </a:solidFill>
                <a:latin typeface="Arial"/>
                <a:cs typeface="Arial"/>
              </a:rPr>
              <a:t>UNILAC </a:t>
            </a:r>
          </a:p>
          <a:p>
            <a:pPr algn="ctr" defTabSz="342900">
              <a:defRPr/>
            </a:pPr>
            <a:r>
              <a:rPr lang="en-US" sz="1600" dirty="0">
                <a:solidFill>
                  <a:srgbClr val="0365C0"/>
                </a:solidFill>
                <a:latin typeface="Arial"/>
                <a:cs typeface="Arial"/>
              </a:rPr>
              <a:t>M-branch (M1,M2,M3)</a:t>
            </a:r>
          </a:p>
        </p:txBody>
      </p:sp>
      <p:sp>
        <p:nvSpPr>
          <p:cNvPr id="39" name="Titel 1">
            <a:extLst>
              <a:ext uri="{FF2B5EF4-FFF2-40B4-BE49-F238E27FC236}">
                <a16:creationId xmlns:a16="http://schemas.microsoft.com/office/drawing/2014/main" id="{EDDC4DBF-D2AF-B773-B273-D54D98A7D16B}"/>
              </a:ext>
            </a:extLst>
          </p:cNvPr>
          <p:cNvSpPr txBox="1">
            <a:spLocks/>
          </p:cNvSpPr>
          <p:nvPr/>
        </p:nvSpPr>
        <p:spPr>
          <a:xfrm>
            <a:off x="6816715" y="845631"/>
            <a:ext cx="2157001" cy="70277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342900">
              <a:defRPr/>
            </a:pPr>
            <a:r>
              <a:rPr lang="en-US" sz="1600" b="1" dirty="0">
                <a:solidFill>
                  <a:srgbClr val="7030A0"/>
                </a:solidFill>
                <a:latin typeface="Arial"/>
                <a:cs typeface="Arial"/>
              </a:rPr>
              <a:t>SIS18 </a:t>
            </a:r>
          </a:p>
          <a:p>
            <a:pPr algn="ctr" defTabSz="342900">
              <a:defRPr/>
            </a:pPr>
            <a:r>
              <a:rPr lang="en-US" sz="1600" dirty="0">
                <a:solidFill>
                  <a:srgbClr val="7030A0"/>
                </a:solidFill>
                <a:latin typeface="Arial"/>
                <a:cs typeface="Arial"/>
              </a:rPr>
              <a:t>Cave A</a:t>
            </a:r>
          </a:p>
        </p:txBody>
      </p:sp>
      <p:sp>
        <p:nvSpPr>
          <p:cNvPr id="40" name="Titel 1">
            <a:extLst>
              <a:ext uri="{FF2B5EF4-FFF2-40B4-BE49-F238E27FC236}">
                <a16:creationId xmlns:a16="http://schemas.microsoft.com/office/drawing/2014/main" id="{08D6A5DB-EC3A-B31D-911C-71AB8E8898E2}"/>
              </a:ext>
            </a:extLst>
          </p:cNvPr>
          <p:cNvSpPr txBox="1">
            <a:spLocks/>
          </p:cNvSpPr>
          <p:nvPr/>
        </p:nvSpPr>
        <p:spPr>
          <a:xfrm>
            <a:off x="4405327" y="896215"/>
            <a:ext cx="2235530" cy="60160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342900">
              <a:defRPr/>
            </a:pPr>
            <a:r>
              <a:rPr lang="en-US" sz="1600" b="1" dirty="0">
                <a:solidFill>
                  <a:srgbClr val="0365C0"/>
                </a:solidFill>
                <a:latin typeface="Arial"/>
                <a:cs typeface="Arial"/>
              </a:rPr>
              <a:t>UNILAC </a:t>
            </a:r>
          </a:p>
          <a:p>
            <a:pPr algn="ctr" defTabSz="342900">
              <a:defRPr/>
            </a:pPr>
            <a:r>
              <a:rPr lang="en-US" sz="1600" dirty="0">
                <a:solidFill>
                  <a:srgbClr val="0365C0"/>
                </a:solidFill>
                <a:latin typeface="Arial"/>
                <a:cs typeface="Arial"/>
              </a:rPr>
              <a:t>X0</a:t>
            </a:r>
          </a:p>
        </p:txBody>
      </p:sp>
      <p:sp>
        <p:nvSpPr>
          <p:cNvPr id="41" name="Titel 1">
            <a:extLst>
              <a:ext uri="{FF2B5EF4-FFF2-40B4-BE49-F238E27FC236}">
                <a16:creationId xmlns:a16="http://schemas.microsoft.com/office/drawing/2014/main" id="{087E5DBB-E115-F756-27BB-CCB661B9C6BE}"/>
              </a:ext>
            </a:extLst>
          </p:cNvPr>
          <p:cNvSpPr txBox="1">
            <a:spLocks/>
          </p:cNvSpPr>
          <p:nvPr/>
        </p:nvSpPr>
        <p:spPr>
          <a:xfrm>
            <a:off x="314752" y="854597"/>
            <a:ext cx="1929640" cy="70277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342900">
              <a:defRPr/>
            </a:pP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CRYRING</a:t>
            </a:r>
          </a:p>
          <a:p>
            <a:pPr algn="ctr" defTabSz="342900">
              <a:defRPr/>
            </a:pP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MAT station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61093450-AD33-69D3-D5D8-ACA5A3DB807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27" y="1557368"/>
            <a:ext cx="2504148" cy="1548000"/>
          </a:xfrm>
          <a:prstGeom prst="rect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16493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DF903B-0BEE-608D-E04B-A91294D9B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8542DCD4-3634-4BC8-4214-2C3CF4CA2D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/>
              <a:t>4</a:t>
            </a:r>
            <a:endParaRPr lang="de-DE" dirty="0"/>
          </a:p>
        </p:txBody>
      </p:sp>
      <p:pic>
        <p:nvPicPr>
          <p:cNvPr id="24" name="Grafik 16" descr="image001">
            <a:extLst>
              <a:ext uri="{FF2B5EF4-FFF2-40B4-BE49-F238E27FC236}">
                <a16:creationId xmlns:a16="http://schemas.microsoft.com/office/drawing/2014/main" id="{5B78F335-DD71-E4F3-6271-D92B57814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3756" y="1143188"/>
            <a:ext cx="4781829" cy="3206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9">
            <a:extLst>
              <a:ext uri="{FF2B5EF4-FFF2-40B4-BE49-F238E27FC236}">
                <a16:creationId xmlns:a16="http://schemas.microsoft.com/office/drawing/2014/main" id="{105CD7C7-CDB0-2E1A-778D-5413E8D0A301}"/>
              </a:ext>
            </a:extLst>
          </p:cNvPr>
          <p:cNvSpPr/>
          <p:nvPr/>
        </p:nvSpPr>
        <p:spPr>
          <a:xfrm rot="1358442">
            <a:off x="1849869" y="1612498"/>
            <a:ext cx="750606" cy="1402124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hteck 50">
            <a:extLst>
              <a:ext uri="{FF2B5EF4-FFF2-40B4-BE49-F238E27FC236}">
                <a16:creationId xmlns:a16="http://schemas.microsoft.com/office/drawing/2014/main" id="{FF2E1E13-A654-0E88-518D-E8B8D5D6CBA3}"/>
              </a:ext>
            </a:extLst>
          </p:cNvPr>
          <p:cNvSpPr/>
          <p:nvPr/>
        </p:nvSpPr>
        <p:spPr>
          <a:xfrm>
            <a:off x="1499154" y="1143551"/>
            <a:ext cx="652826" cy="4758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C8C7838-C147-4718-4217-1873ED066BDC}"/>
              </a:ext>
            </a:extLst>
          </p:cNvPr>
          <p:cNvSpPr/>
          <p:nvPr/>
        </p:nvSpPr>
        <p:spPr>
          <a:xfrm rot="829769">
            <a:off x="2141120" y="3589906"/>
            <a:ext cx="1510470" cy="5360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Text 5">
            <a:extLst>
              <a:ext uri="{FF2B5EF4-FFF2-40B4-BE49-F238E27FC236}">
                <a16:creationId xmlns:a16="http://schemas.microsoft.com/office/drawing/2014/main" id="{ADA037F4-6FAB-5F3D-4A78-290DB5EA9A3C}"/>
              </a:ext>
            </a:extLst>
          </p:cNvPr>
          <p:cNvSpPr/>
          <p:nvPr/>
        </p:nvSpPr>
        <p:spPr>
          <a:xfrm>
            <a:off x="223912" y="732065"/>
            <a:ext cx="2437807" cy="67965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dirty="0"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UNILAC (up to 11 MeV/u)</a:t>
            </a:r>
          </a:p>
          <a:p>
            <a:pPr marL="0" indent="0" algn="ctr">
              <a:buNone/>
            </a:pPr>
            <a:r>
              <a:rPr lang="en-US" sz="1400" dirty="0"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Highest ion energy loss</a:t>
            </a:r>
          </a:p>
          <a:p>
            <a:pPr marL="0" indent="0" algn="ctr">
              <a:buNone/>
            </a:pPr>
            <a:r>
              <a:rPr lang="en-US" sz="1400" dirty="0"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Ion range up to 120 µm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E7EE8572-A481-BD13-F90D-71C43671084F}"/>
              </a:ext>
            </a:extLst>
          </p:cNvPr>
          <p:cNvCxnSpPr>
            <a:cxnSpLocks/>
          </p:cNvCxnSpPr>
          <p:nvPr/>
        </p:nvCxnSpPr>
        <p:spPr>
          <a:xfrm flipH="1" flipV="1">
            <a:off x="1870112" y="2416879"/>
            <a:ext cx="2246607" cy="67309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2" name="Picture 91">
            <a:extLst>
              <a:ext uri="{FF2B5EF4-FFF2-40B4-BE49-F238E27FC236}">
                <a16:creationId xmlns:a16="http://schemas.microsoft.com/office/drawing/2014/main" id="{571729DB-255E-B84E-DCEC-C0A0E01135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1991" y="3533891"/>
            <a:ext cx="1067188" cy="1373602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93" name="Picture 30" descr="2005-9-GSI-beamlines 014">
            <a:extLst>
              <a:ext uri="{FF2B5EF4-FFF2-40B4-BE49-F238E27FC236}">
                <a16:creationId xmlns:a16="http://schemas.microsoft.com/office/drawing/2014/main" id="{57850273-646A-1C9D-1229-3461117E3164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04220" y="3904125"/>
            <a:ext cx="1598499" cy="1008000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" name="Text 5">
            <a:extLst>
              <a:ext uri="{FF2B5EF4-FFF2-40B4-BE49-F238E27FC236}">
                <a16:creationId xmlns:a16="http://schemas.microsoft.com/office/drawing/2014/main" id="{B9D6FFEB-4F90-57F3-3640-A1C73A0DD94E}"/>
              </a:ext>
            </a:extLst>
          </p:cNvPr>
          <p:cNvSpPr/>
          <p:nvPr/>
        </p:nvSpPr>
        <p:spPr>
          <a:xfrm>
            <a:off x="5129333" y="1911259"/>
            <a:ext cx="496864" cy="14891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200" b="1" dirty="0"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SIS-18</a:t>
            </a:r>
          </a:p>
        </p:txBody>
      </p:sp>
      <p:sp>
        <p:nvSpPr>
          <p:cNvPr id="105" name="Text 5">
            <a:extLst>
              <a:ext uri="{FF2B5EF4-FFF2-40B4-BE49-F238E27FC236}">
                <a16:creationId xmlns:a16="http://schemas.microsoft.com/office/drawing/2014/main" id="{A849033C-5AF4-8D0B-3132-A2F4A3AAD42C}"/>
              </a:ext>
            </a:extLst>
          </p:cNvPr>
          <p:cNvSpPr/>
          <p:nvPr/>
        </p:nvSpPr>
        <p:spPr>
          <a:xfrm rot="591187">
            <a:off x="3078261" y="2544742"/>
            <a:ext cx="594832" cy="1381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200" b="1" dirty="0"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UNILAC</a:t>
            </a:r>
          </a:p>
        </p:txBody>
      </p:sp>
      <p:sp>
        <p:nvSpPr>
          <p:cNvPr id="40" name="Text 5">
            <a:extLst>
              <a:ext uri="{FF2B5EF4-FFF2-40B4-BE49-F238E27FC236}">
                <a16:creationId xmlns:a16="http://schemas.microsoft.com/office/drawing/2014/main" id="{1B32B153-2751-AEEB-422E-1E0D7C613AD4}"/>
              </a:ext>
            </a:extLst>
          </p:cNvPr>
          <p:cNvSpPr/>
          <p:nvPr/>
        </p:nvSpPr>
        <p:spPr>
          <a:xfrm>
            <a:off x="264052" y="3285186"/>
            <a:ext cx="1961120" cy="569715"/>
          </a:xfrm>
          <a:prstGeom prst="rect">
            <a:avLst/>
          </a:prstGeom>
          <a:solidFill>
            <a:srgbClr val="0070C0"/>
          </a:solidFill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X0 beamline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Sample exchange system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Heavy-ion microprobe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11529" y="1556952"/>
            <a:ext cx="1329357" cy="1365733"/>
            <a:chOff x="2259179" y="3416623"/>
            <a:chExt cx="1329357" cy="1365733"/>
          </a:xfrm>
        </p:grpSpPr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0A0E477B-0521-0617-B20B-65996DE0366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22750" y="4272146"/>
              <a:ext cx="254901" cy="212501"/>
            </a:xfrm>
            <a:prstGeom prst="straightConnector1">
              <a:avLst/>
            </a:prstGeom>
            <a:ln>
              <a:solidFill>
                <a:schemeClr val="bg1">
                  <a:lumMod val="9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83217D0F-8E2F-C40D-5A3E-BF3796306F1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71167" y="4396410"/>
              <a:ext cx="317369" cy="219478"/>
            </a:xfrm>
            <a:prstGeom prst="straightConnector1">
              <a:avLst/>
            </a:prstGeom>
            <a:ln>
              <a:solidFill>
                <a:schemeClr val="bg1">
                  <a:lumMod val="9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576C5479-EBB6-5FF1-ECE2-013E21CBEDF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14644" y="4615888"/>
              <a:ext cx="357476" cy="166468"/>
            </a:xfrm>
            <a:prstGeom prst="straightConnector1">
              <a:avLst/>
            </a:prstGeom>
            <a:ln>
              <a:solidFill>
                <a:schemeClr val="bg1">
                  <a:lumMod val="9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 5">
              <a:extLst>
                <a:ext uri="{FF2B5EF4-FFF2-40B4-BE49-F238E27FC236}">
                  <a16:creationId xmlns:a16="http://schemas.microsoft.com/office/drawing/2014/main" id="{F811431F-6BF9-5F2A-6A57-12634617F4B8}"/>
                </a:ext>
              </a:extLst>
            </p:cNvPr>
            <p:cNvSpPr/>
            <p:nvPr/>
          </p:nvSpPr>
          <p:spPr>
            <a:xfrm>
              <a:off x="2259179" y="3416623"/>
              <a:ext cx="1251980" cy="396000"/>
            </a:xfrm>
            <a:prstGeom prst="rect">
              <a:avLst/>
            </a:prstGeom>
            <a:solidFill>
              <a:srgbClr val="0070C0"/>
            </a:solidFill>
            <a:ln/>
          </p:spPr>
          <p:txBody>
            <a:bodyPr wrap="square" lIns="0" tIns="0" rIns="0" bIns="0" rtlCol="0" anchor="t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ea typeface="Instrument Sans Semi Bold" pitchFamily="34" charset="-122"/>
                  <a:cs typeface="Arial" panose="020B0604020202020204" pitchFamily="34" charset="0"/>
                </a:rPr>
                <a:t>M-branch</a:t>
              </a: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ea typeface="Instrument Sans Semi Bold" pitchFamily="34" charset="-122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ea typeface="Instrument Sans Semi Bold" pitchFamily="34" charset="-122"/>
                  <a:cs typeface="Arial" panose="020B0604020202020204" pitchFamily="34" charset="0"/>
                </a:rPr>
                <a:t>In–situ </a:t>
              </a: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ea typeface="Instrument Sans Semi Bold" pitchFamily="34" charset="-122"/>
                  <a:cs typeface="Arial" panose="020B0604020202020204" pitchFamily="34" charset="0"/>
                </a:rPr>
                <a:t>analysis</a:t>
              </a:r>
            </a:p>
          </p:txBody>
        </p:sp>
      </p:grp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51AB3F50-76DA-FFF0-6CC9-16EBB02847E0}"/>
              </a:ext>
            </a:extLst>
          </p:cNvPr>
          <p:cNvCxnSpPr>
            <a:cxnSpLocks/>
          </p:cNvCxnSpPr>
          <p:nvPr/>
        </p:nvCxnSpPr>
        <p:spPr>
          <a:xfrm>
            <a:off x="5015832" y="3648689"/>
            <a:ext cx="596343" cy="488445"/>
          </a:xfrm>
          <a:prstGeom prst="straightConnector1">
            <a:avLst/>
          </a:prstGeom>
          <a:ln w="57150">
            <a:solidFill>
              <a:schemeClr val="accent5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6" name="Group 3"/>
          <p:cNvGrpSpPr>
            <a:grpSpLocks noChangeAspect="1"/>
          </p:cNvGrpSpPr>
          <p:nvPr/>
        </p:nvGrpSpPr>
        <p:grpSpPr bwMode="auto">
          <a:xfrm>
            <a:off x="71358" y="3924708"/>
            <a:ext cx="1008000" cy="982785"/>
            <a:chOff x="7279367" y="3908605"/>
            <a:chExt cx="1574846" cy="1535479"/>
          </a:xfrm>
        </p:grpSpPr>
        <p:pic>
          <p:nvPicPr>
            <p:cNvPr id="58" name="Picture 6" descr="2006-11-XO-U-1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9367" y="3908605"/>
              <a:ext cx="1574846" cy="1510397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TextBox 2"/>
            <p:cNvSpPr txBox="1">
              <a:spLocks noChangeArrowheads="1"/>
            </p:cNvSpPr>
            <p:nvPr/>
          </p:nvSpPr>
          <p:spPr bwMode="auto">
            <a:xfrm>
              <a:off x="7518283" y="5035351"/>
              <a:ext cx="1200131" cy="4087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defTabSz="91281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281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281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281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281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5 x 5 cm</a:t>
              </a:r>
              <a:r>
                <a:rPr kumimoji="0" lang="de-DE" altLang="de-DE" sz="105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</a:p>
          </p:txBody>
        </p:sp>
      </p:grp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5BA435E8-41D3-56FA-FFFE-235183AE0528}"/>
              </a:ext>
            </a:extLst>
          </p:cNvPr>
          <p:cNvCxnSpPr>
            <a:cxnSpLocks/>
          </p:cNvCxnSpPr>
          <p:nvPr/>
        </p:nvCxnSpPr>
        <p:spPr>
          <a:xfrm flipH="1">
            <a:off x="2291317" y="2788951"/>
            <a:ext cx="2045158" cy="1316598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BE78A0E4-D2A4-6BFB-8404-061B41855F2E}"/>
              </a:ext>
            </a:extLst>
          </p:cNvPr>
          <p:cNvSpPr>
            <a:spLocks noChangeAspect="1"/>
          </p:cNvSpPr>
          <p:nvPr/>
        </p:nvSpPr>
        <p:spPr>
          <a:xfrm>
            <a:off x="4002242" y="2398952"/>
            <a:ext cx="147286" cy="1451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D6AE9F4-0408-25B2-9F6C-02AB94F5A21D}"/>
              </a:ext>
            </a:extLst>
          </p:cNvPr>
          <p:cNvSpPr>
            <a:spLocks noChangeAspect="1"/>
          </p:cNvSpPr>
          <p:nvPr/>
        </p:nvSpPr>
        <p:spPr>
          <a:xfrm>
            <a:off x="4258971" y="2692503"/>
            <a:ext cx="147286" cy="1451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14107B3-A266-74BD-C5E5-25F2BCA75059}"/>
              </a:ext>
            </a:extLst>
          </p:cNvPr>
          <p:cNvSpPr>
            <a:spLocks noChangeAspect="1"/>
          </p:cNvSpPr>
          <p:nvPr/>
        </p:nvSpPr>
        <p:spPr>
          <a:xfrm>
            <a:off x="4840961" y="3317449"/>
            <a:ext cx="147286" cy="145174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231EA7C-5B44-5B0A-ABC9-BF0834687338}"/>
              </a:ext>
            </a:extLst>
          </p:cNvPr>
          <p:cNvSpPr>
            <a:spLocks noChangeAspect="1"/>
          </p:cNvSpPr>
          <p:nvPr/>
        </p:nvSpPr>
        <p:spPr>
          <a:xfrm>
            <a:off x="4913580" y="3574178"/>
            <a:ext cx="147286" cy="145174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FA7AAA8-6A59-4541-8A9B-081233CB742C}"/>
              </a:ext>
            </a:extLst>
          </p:cNvPr>
          <p:cNvSpPr>
            <a:spLocks noChangeAspect="1"/>
          </p:cNvSpPr>
          <p:nvPr/>
        </p:nvSpPr>
        <p:spPr>
          <a:xfrm>
            <a:off x="4875733" y="3143568"/>
            <a:ext cx="147286" cy="1451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576AAF5-56D0-623A-4AE6-7E2192DA33DA}"/>
              </a:ext>
            </a:extLst>
          </p:cNvPr>
          <p:cNvSpPr>
            <a:spLocks noChangeAspect="1"/>
          </p:cNvSpPr>
          <p:nvPr/>
        </p:nvSpPr>
        <p:spPr>
          <a:xfrm>
            <a:off x="5328845" y="2590222"/>
            <a:ext cx="147286" cy="1451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C25028B-57AA-D191-ED94-43090CECA18B}"/>
              </a:ext>
            </a:extLst>
          </p:cNvPr>
          <p:cNvSpPr>
            <a:spLocks noChangeAspect="1"/>
          </p:cNvSpPr>
          <p:nvPr/>
        </p:nvSpPr>
        <p:spPr>
          <a:xfrm>
            <a:off x="4266137" y="2540101"/>
            <a:ext cx="147286" cy="1451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948414D-5CE9-29DC-A839-E96C23D548B4}"/>
              </a:ext>
            </a:extLst>
          </p:cNvPr>
          <p:cNvSpPr>
            <a:spLocks noChangeAspect="1"/>
          </p:cNvSpPr>
          <p:nvPr/>
        </p:nvSpPr>
        <p:spPr>
          <a:xfrm>
            <a:off x="4099415" y="2674090"/>
            <a:ext cx="147286" cy="1451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A334DA4-ADB2-CD9C-B5E6-85C37330D54E}"/>
              </a:ext>
            </a:extLst>
          </p:cNvPr>
          <p:cNvSpPr/>
          <p:nvPr/>
        </p:nvSpPr>
        <p:spPr>
          <a:xfrm rot="1605188">
            <a:off x="4745195" y="2462534"/>
            <a:ext cx="108000" cy="18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302576A-41EF-DE53-8FB8-5886A262B7E9}"/>
              </a:ext>
            </a:extLst>
          </p:cNvPr>
          <p:cNvGrpSpPr>
            <a:grpSpLocks noChangeAspect="1"/>
          </p:cNvGrpSpPr>
          <p:nvPr/>
        </p:nvGrpSpPr>
        <p:grpSpPr>
          <a:xfrm>
            <a:off x="21678" y="1996031"/>
            <a:ext cx="1898304" cy="1260000"/>
            <a:chOff x="1846845" y="1310906"/>
            <a:chExt cx="5749074" cy="381595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4BC816C-1BB4-6B6A-BFD6-DA6F684D5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6845" y="1310906"/>
              <a:ext cx="5749074" cy="3815956"/>
            </a:xfrm>
            <a:prstGeom prst="rect">
              <a:avLst/>
            </a:prstGeom>
            <a:effectLst>
              <a:softEdge rad="103256"/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2F86CE9-2336-AF83-5E0F-C62C993E1650}"/>
                </a:ext>
              </a:extLst>
            </p:cNvPr>
            <p:cNvSpPr txBox="1"/>
            <p:nvPr/>
          </p:nvSpPr>
          <p:spPr>
            <a:xfrm>
              <a:off x="6106763" y="1633494"/>
              <a:ext cx="1236837" cy="838902"/>
            </a:xfrm>
            <a:prstGeom prst="rect">
              <a:avLst/>
            </a:prstGeom>
            <a:solidFill>
              <a:srgbClr val="00B0F0">
                <a:alpha val="75000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M1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D9152C3-E9F5-8C85-FA74-4485F4669A30}"/>
                </a:ext>
              </a:extLst>
            </p:cNvPr>
            <p:cNvSpPr txBox="1"/>
            <p:nvPr/>
          </p:nvSpPr>
          <p:spPr>
            <a:xfrm>
              <a:off x="3772358" y="1421654"/>
              <a:ext cx="1236837" cy="833038"/>
            </a:xfrm>
            <a:prstGeom prst="rect">
              <a:avLst/>
            </a:prstGeom>
            <a:solidFill>
              <a:srgbClr val="00B050">
                <a:alpha val="75000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M2</a:t>
              </a: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CCDC896-97A9-2EB4-F072-EF0025605530}"/>
                </a:ext>
              </a:extLst>
            </p:cNvPr>
            <p:cNvSpPr txBox="1"/>
            <p:nvPr/>
          </p:nvSpPr>
          <p:spPr>
            <a:xfrm>
              <a:off x="2244279" y="1576378"/>
              <a:ext cx="1236840" cy="838902"/>
            </a:xfrm>
            <a:prstGeom prst="rect">
              <a:avLst/>
            </a:prstGeom>
            <a:solidFill>
              <a:srgbClr val="FFC000">
                <a:lumMod val="40000"/>
                <a:lumOff val="60000"/>
                <a:alpha val="89066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M3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D7B22F78-AF33-05E9-2B22-ABC074EBF70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58609" y="2756452"/>
              <a:ext cx="636104" cy="490331"/>
            </a:xfrm>
            <a:prstGeom prst="straightConnector1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miter lim="800000"/>
              <a:tailEnd type="triangle"/>
            </a:ln>
            <a:effectLst>
              <a:outerShdw blurRad="50800" dist="38100" dir="2700000" algn="tl" rotWithShape="0">
                <a:srgbClr val="0070C0">
                  <a:alpha val="40000"/>
                </a:srgbClr>
              </a:outerShdw>
            </a:effectLst>
          </p:spPr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D9F0253C-EA53-78D8-01C4-3AAC2D66FB8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20098" y="2549315"/>
              <a:ext cx="745815" cy="551694"/>
            </a:xfrm>
            <a:prstGeom prst="straightConnector1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miter lim="800000"/>
              <a:tailEnd type="triangle"/>
            </a:ln>
            <a:effectLst>
              <a:outerShdw blurRad="50800" dist="38100" dir="2700000" algn="tl" rotWithShape="0">
                <a:srgbClr val="70AD47">
                  <a:lumMod val="75000"/>
                  <a:alpha val="40000"/>
                </a:srgbClr>
              </a:outerShdw>
            </a:effectLst>
          </p:spPr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222E5837-E539-97ED-0954-5BB7D967195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92474" y="3080194"/>
              <a:ext cx="1000531" cy="484641"/>
            </a:xfrm>
            <a:prstGeom prst="straightConnector1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miter lim="800000"/>
              <a:tailEnd type="triangle"/>
            </a:ln>
            <a:effectLst>
              <a:outerShdw blurRad="50800" dist="38100" dir="2700000" algn="tl" rotWithShape="0">
                <a:srgbClr val="70AD47">
                  <a:lumMod val="75000"/>
                  <a:alpha val="40000"/>
                </a:srgbClr>
              </a:outerShdw>
            </a:effectLst>
          </p:spPr>
        </p:cxn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FEB9C529-D9DF-FA75-A813-105B2E096F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25158" y="4603842"/>
            <a:ext cx="719068" cy="27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5">
            <a:extLst>
              <a:ext uri="{FF2B5EF4-FFF2-40B4-BE49-F238E27FC236}">
                <a16:creationId xmlns:a16="http://schemas.microsoft.com/office/drawing/2014/main" id="{410823BB-2869-7055-F80C-361E778D96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11106" y="3924707"/>
            <a:ext cx="1084913" cy="992579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22" name="Titel 1">
            <a:extLst>
              <a:ext uri="{FF2B5EF4-FFF2-40B4-BE49-F238E27FC236}">
                <a16:creationId xmlns:a16="http://schemas.microsoft.com/office/drawing/2014/main" id="{D9E4BF39-0E39-F153-879E-83568A0DE691}"/>
              </a:ext>
            </a:extLst>
          </p:cNvPr>
          <p:cNvSpPr txBox="1">
            <a:spLocks/>
          </p:cNvSpPr>
          <p:nvPr/>
        </p:nvSpPr>
        <p:spPr>
          <a:xfrm>
            <a:off x="1570913" y="91829"/>
            <a:ext cx="5587238" cy="49370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2900">
              <a:defRPr/>
            </a:pPr>
            <a:r>
              <a:rPr lang="en-US" sz="2400" b="1" dirty="0">
                <a:solidFill>
                  <a:srgbClr val="0070C0"/>
                </a:solidFill>
                <a:latin typeface="Arial"/>
                <a:cs typeface="Arial"/>
              </a:rPr>
              <a:t>Materials Research User Facilities</a:t>
            </a:r>
          </a:p>
        </p:txBody>
      </p:sp>
      <p:pic>
        <p:nvPicPr>
          <p:cNvPr id="46" name="Picture 45" descr="BMFTR-Projekt »AGOAH« - Wallstein Verlag">
            <a:extLst>
              <a:ext uri="{FF2B5EF4-FFF2-40B4-BE49-F238E27FC236}">
                <a16:creationId xmlns:a16="http://schemas.microsoft.com/office/drawing/2014/main" id="{2B5EC4D1-C44F-4585-A78B-F76E0934139C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11828" b="9938"/>
          <a:stretch>
            <a:fillRect/>
          </a:stretch>
        </p:blipFill>
        <p:spPr>
          <a:xfrm>
            <a:off x="8377818" y="4604329"/>
            <a:ext cx="744898" cy="546714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9FDE5E74-97B3-C838-2399-DB5E6A299F22}"/>
              </a:ext>
            </a:extLst>
          </p:cNvPr>
          <p:cNvSpPr txBox="1"/>
          <p:nvPr/>
        </p:nvSpPr>
        <p:spPr>
          <a:xfrm>
            <a:off x="3128647" y="4942105"/>
            <a:ext cx="2882520" cy="24622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APPA ErUM Meeting January 2026 – Toimil-Molares</a:t>
            </a:r>
          </a:p>
        </p:txBody>
      </p:sp>
      <p:sp>
        <p:nvSpPr>
          <p:cNvPr id="50" name="Text 5">
            <a:extLst>
              <a:ext uri="{FF2B5EF4-FFF2-40B4-BE49-F238E27FC236}">
                <a16:creationId xmlns:a16="http://schemas.microsoft.com/office/drawing/2014/main" id="{271C4966-615A-6471-15E7-6EC01AD9FA53}"/>
              </a:ext>
            </a:extLst>
          </p:cNvPr>
          <p:cNvSpPr/>
          <p:nvPr/>
        </p:nvSpPr>
        <p:spPr>
          <a:xfrm>
            <a:off x="6430697" y="3721831"/>
            <a:ext cx="2244466" cy="82013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CRYRING MAT-station</a:t>
            </a:r>
          </a:p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with 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in-situ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 analysis</a:t>
            </a:r>
          </a:p>
          <a:p>
            <a:pPr marL="0" indent="0" algn="ctr">
              <a:buNone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Highest ion charge states</a:t>
            </a:r>
          </a:p>
          <a:p>
            <a:pPr marL="0" indent="0" algn="ctr">
              <a:buNone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at various kinetic energies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35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54FF3-89AC-B7E8-4A75-DAA11BFE1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7ECA44-5FC4-EA40-E5A3-E8267AC1C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5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661773F5-7314-CE34-861E-04681520337D}"/>
              </a:ext>
            </a:extLst>
          </p:cNvPr>
          <p:cNvSpPr txBox="1">
            <a:spLocks/>
          </p:cNvSpPr>
          <p:nvPr/>
        </p:nvSpPr>
        <p:spPr>
          <a:xfrm>
            <a:off x="-297714" y="0"/>
            <a:ext cx="9116162" cy="712535"/>
          </a:xfrm>
          <a:prstGeom prst="rect">
            <a:avLst/>
          </a:prstGeom>
        </p:spPr>
        <p:txBody>
          <a:bodyPr vert="horz" lIns="68400" tIns="34290" rIns="68580" bIns="3429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2900">
              <a:defRPr/>
            </a:pPr>
            <a:r>
              <a:rPr lang="en-US" sz="2400" b="1" dirty="0">
                <a:solidFill>
                  <a:srgbClr val="0070C0"/>
                </a:solidFill>
                <a:latin typeface="Arial"/>
                <a:cs typeface="Arial"/>
              </a:rPr>
              <a:t>In-situ Raman at CRYRING MAT-Station</a:t>
            </a:r>
          </a:p>
        </p:txBody>
      </p:sp>
      <p:grpSp>
        <p:nvGrpSpPr>
          <p:cNvPr id="39" name="Group 17">
            <a:extLst>
              <a:ext uri="{FF2B5EF4-FFF2-40B4-BE49-F238E27FC236}">
                <a16:creationId xmlns:a16="http://schemas.microsoft.com/office/drawing/2014/main" id="{AB99F40F-E971-92B9-5C34-E2056679C34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25877" y="1464731"/>
            <a:ext cx="3776507" cy="2493978"/>
            <a:chOff x="6096000" y="2020900"/>
            <a:chExt cx="5735955" cy="3997311"/>
          </a:xfrm>
        </p:grpSpPr>
        <p:pic>
          <p:nvPicPr>
            <p:cNvPr id="40" name="Bild 46">
              <a:extLst>
                <a:ext uri="{FF2B5EF4-FFF2-40B4-BE49-F238E27FC236}">
                  <a16:creationId xmlns:a16="http://schemas.microsoft.com/office/drawing/2014/main" id="{CA6AF372-3A7E-E1FC-BDC7-44DA10421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096000" y="2020900"/>
              <a:ext cx="5735955" cy="3997311"/>
            </a:xfrm>
            <a:prstGeom prst="rect">
              <a:avLst/>
            </a:prstGeom>
            <a:ln w="19050">
              <a:solidFill>
                <a:srgbClr val="C00000"/>
              </a:solidFill>
            </a:ln>
          </p:spPr>
        </p:pic>
        <p:pic>
          <p:nvPicPr>
            <p:cNvPr id="41" name="Bild 43">
              <a:extLst>
                <a:ext uri="{FF2B5EF4-FFF2-40B4-BE49-F238E27FC236}">
                  <a16:creationId xmlns:a16="http://schemas.microsoft.com/office/drawing/2014/main" id="{D45AE054-B24C-FBB1-A673-88F752A65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9485891" y="2121002"/>
              <a:ext cx="2260602" cy="1357827"/>
            </a:xfrm>
            <a:prstGeom prst="rect">
              <a:avLst/>
            </a:prstGeom>
            <a:ln w="57150">
              <a:solidFill>
                <a:schemeClr val="bg1"/>
              </a:solidFill>
            </a:ln>
          </p:spPr>
        </p:pic>
        <p:sp>
          <p:nvSpPr>
            <p:cNvPr id="42" name="Nach oben gebogener Pfeil 48">
              <a:extLst>
                <a:ext uri="{FF2B5EF4-FFF2-40B4-BE49-F238E27FC236}">
                  <a16:creationId xmlns:a16="http://schemas.microsoft.com/office/drawing/2014/main" id="{B30D0B25-8BF6-ED7B-BFD6-A17FE0BB1019}"/>
                </a:ext>
              </a:extLst>
            </p:cNvPr>
            <p:cNvSpPr/>
            <p:nvPr/>
          </p:nvSpPr>
          <p:spPr bwMode="auto">
            <a:xfrm rot="10800000">
              <a:off x="8551545" y="2473008"/>
              <a:ext cx="911860" cy="1256664"/>
            </a:xfrm>
            <a:prstGeom prst="bentUpArrow">
              <a:avLst>
                <a:gd name="adj1" fmla="val 10137"/>
                <a:gd name="adj2" fmla="val 11761"/>
                <a:gd name="adj3" fmla="val 2393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43" name="Nach oben gebogener Pfeil 48">
              <a:extLst>
                <a:ext uri="{FF2B5EF4-FFF2-40B4-BE49-F238E27FC236}">
                  <a16:creationId xmlns:a16="http://schemas.microsoft.com/office/drawing/2014/main" id="{C9957110-C1A3-288E-12FF-8CE449CCCE1A}"/>
                </a:ext>
              </a:extLst>
            </p:cNvPr>
            <p:cNvSpPr/>
            <p:nvPr/>
          </p:nvSpPr>
          <p:spPr bwMode="auto">
            <a:xfrm rot="10800000" flipH="1">
              <a:off x="7551420" y="2622868"/>
              <a:ext cx="911860" cy="1366520"/>
            </a:xfrm>
            <a:prstGeom prst="bentUpArrow">
              <a:avLst>
                <a:gd name="adj1" fmla="val 10137"/>
                <a:gd name="adj2" fmla="val 11761"/>
                <a:gd name="adj3" fmla="val 23938"/>
              </a:avLst>
            </a:prstGeom>
            <a:solidFill>
              <a:srgbClr val="A9D0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de-DE"/>
            </a:p>
          </p:txBody>
        </p:sp>
        <p:pic>
          <p:nvPicPr>
            <p:cNvPr id="44" name="Grafik 11" descr="Ein Bild, das drinnen enthält.&#10;&#10;Automatisch generierte Beschreibung">
              <a:extLst>
                <a:ext uri="{FF2B5EF4-FFF2-40B4-BE49-F238E27FC236}">
                  <a16:creationId xmlns:a16="http://schemas.microsoft.com/office/drawing/2014/main" id="{B3223091-A3D6-7C1E-D4B5-5902C008B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6211202" y="2172653"/>
              <a:ext cx="1846581" cy="579121"/>
            </a:xfrm>
            <a:prstGeom prst="rect">
              <a:avLst/>
            </a:prstGeom>
            <a:noFill/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</p:pic>
        <p:sp>
          <p:nvSpPr>
            <p:cNvPr id="45" name="Nach oben gebogener Pfeil 48">
              <a:extLst>
                <a:ext uri="{FF2B5EF4-FFF2-40B4-BE49-F238E27FC236}">
                  <a16:creationId xmlns:a16="http://schemas.microsoft.com/office/drawing/2014/main" id="{AA749760-D716-BCB2-83BE-E7E95DC23D10}"/>
                </a:ext>
              </a:extLst>
            </p:cNvPr>
            <p:cNvSpPr/>
            <p:nvPr/>
          </p:nvSpPr>
          <p:spPr bwMode="auto">
            <a:xfrm rot="10800000">
              <a:off x="8551545" y="2473008"/>
              <a:ext cx="911860" cy="1256664"/>
            </a:xfrm>
            <a:prstGeom prst="bentUpArrow">
              <a:avLst>
                <a:gd name="adj1" fmla="val 10137"/>
                <a:gd name="adj2" fmla="val 11761"/>
                <a:gd name="adj3" fmla="val 2393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de-DE"/>
            </a:p>
          </p:txBody>
        </p:sp>
      </p:grpSp>
      <p:pic>
        <p:nvPicPr>
          <p:cNvPr id="47" name="Picture 28">
            <a:extLst>
              <a:ext uri="{FF2B5EF4-FFF2-40B4-BE49-F238E27FC236}">
                <a16:creationId xmlns:a16="http://schemas.microsoft.com/office/drawing/2014/main" id="{409F3ED2-0084-B14C-99C3-D8740430229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22169" y="1477429"/>
            <a:ext cx="3268309" cy="2278456"/>
          </a:xfrm>
          <a:prstGeom prst="rect">
            <a:avLst/>
          </a:prstGeom>
        </p:spPr>
      </p:pic>
      <p:pic>
        <p:nvPicPr>
          <p:cNvPr id="48" name="Bild 3">
            <a:extLst>
              <a:ext uri="{FF2B5EF4-FFF2-40B4-BE49-F238E27FC236}">
                <a16:creationId xmlns:a16="http://schemas.microsoft.com/office/drawing/2014/main" id="{C3408C87-BE39-E868-8944-6EA11D3C295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983244" y="3633733"/>
            <a:ext cx="2383140" cy="1322987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</p:pic>
      <p:sp>
        <p:nvSpPr>
          <p:cNvPr id="49" name="Oval 45">
            <a:extLst>
              <a:ext uri="{FF2B5EF4-FFF2-40B4-BE49-F238E27FC236}">
                <a16:creationId xmlns:a16="http://schemas.microsoft.com/office/drawing/2014/main" id="{DE939CBB-75DA-77C8-F6D9-8C1443FB6410}"/>
              </a:ext>
            </a:extLst>
          </p:cNvPr>
          <p:cNvSpPr/>
          <p:nvPr/>
        </p:nvSpPr>
        <p:spPr bwMode="auto">
          <a:xfrm rot="20368189">
            <a:off x="3915727" y="3867848"/>
            <a:ext cx="295615" cy="630925"/>
          </a:xfrm>
          <a:prstGeom prst="ellipse">
            <a:avLst/>
          </a:prstGeom>
          <a:solidFill>
            <a:schemeClr val="accent4">
              <a:lumMod val="20000"/>
              <a:lumOff val="80000"/>
              <a:alpha val="43000"/>
            </a:schemeClr>
          </a:solidFill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 sz="4250">
              <a:solidFill>
                <a:srgbClr val="FFFFFF"/>
              </a:solidFill>
            </a:endParaRPr>
          </a:p>
        </p:txBody>
      </p:sp>
      <p:sp>
        <p:nvSpPr>
          <p:cNvPr id="50" name="TextBox 47">
            <a:extLst>
              <a:ext uri="{FF2B5EF4-FFF2-40B4-BE49-F238E27FC236}">
                <a16:creationId xmlns:a16="http://schemas.microsoft.com/office/drawing/2014/main" id="{C183C2A8-0416-73FF-7A3D-E043538B0442}"/>
              </a:ext>
            </a:extLst>
          </p:cNvPr>
          <p:cNvSpPr txBox="1"/>
          <p:nvPr/>
        </p:nvSpPr>
        <p:spPr bwMode="auto">
          <a:xfrm>
            <a:off x="3236349" y="2701720"/>
            <a:ext cx="1156919" cy="307777"/>
          </a:xfrm>
          <a:prstGeom prst="rect">
            <a:avLst/>
          </a:prstGeom>
          <a:solidFill>
            <a:srgbClr val="C00000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>
              <a:defRPr/>
            </a:pPr>
            <a:r>
              <a:rPr lang="en-US" sz="1400">
                <a:solidFill>
                  <a:schemeClr val="bg1"/>
                </a:solidFill>
              </a:rPr>
              <a:t>MAT-Station</a:t>
            </a:r>
            <a:endParaRPr/>
          </a:p>
        </p:txBody>
      </p:sp>
      <p:pic>
        <p:nvPicPr>
          <p:cNvPr id="53" name="Bild 18">
            <a:extLst>
              <a:ext uri="{FF2B5EF4-FFF2-40B4-BE49-F238E27FC236}">
                <a16:creationId xmlns:a16="http://schemas.microsoft.com/office/drawing/2014/main" id="{7A15728E-6393-65EE-D43A-763499917E8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8374" y="3392892"/>
            <a:ext cx="1506101" cy="541730"/>
          </a:xfrm>
          <a:prstGeom prst="rect">
            <a:avLst/>
          </a:prstGeom>
        </p:spPr>
      </p:pic>
      <p:pic>
        <p:nvPicPr>
          <p:cNvPr id="54" name="Picture 53" descr="BMFTR-Projekt »AGOAH« - Wallstein Verlag">
            <a:extLst>
              <a:ext uri="{FF2B5EF4-FFF2-40B4-BE49-F238E27FC236}">
                <a16:creationId xmlns:a16="http://schemas.microsoft.com/office/drawing/2014/main" id="{9EC47431-3A0B-92D2-AF5C-FD1B496EF73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11828" b="9938"/>
          <a:stretch>
            <a:fillRect/>
          </a:stretch>
        </p:blipFill>
        <p:spPr>
          <a:xfrm>
            <a:off x="325877" y="4053389"/>
            <a:ext cx="1231900" cy="904146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42B9660C-E633-ADE1-B654-767AFDD0B601}"/>
              </a:ext>
            </a:extLst>
          </p:cNvPr>
          <p:cNvSpPr txBox="1"/>
          <p:nvPr/>
        </p:nvSpPr>
        <p:spPr>
          <a:xfrm>
            <a:off x="1841044" y="980435"/>
            <a:ext cx="5293437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2000" b="1" dirty="0"/>
              <a:t>March 2025: First experimental beamtime!</a:t>
            </a:r>
          </a:p>
        </p:txBody>
      </p:sp>
      <p:pic>
        <p:nvPicPr>
          <p:cNvPr id="56" name="Picture 55" descr="Graphene Sheet | 1034343-98-0 | Graphene Paper | Ossila">
            <a:extLst>
              <a:ext uri="{FF2B5EF4-FFF2-40B4-BE49-F238E27FC236}">
                <a16:creationId xmlns:a16="http://schemas.microsoft.com/office/drawing/2014/main" id="{AA5DFAAC-8024-906E-474E-01527829E012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50000"/>
          </a:blip>
          <a:stretch>
            <a:fillRect/>
          </a:stretch>
        </p:blipFill>
        <p:spPr>
          <a:xfrm>
            <a:off x="4598581" y="3755885"/>
            <a:ext cx="4545419" cy="133555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A85F1DB-3083-C02F-2A60-57522A3D69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52829" y="3958709"/>
            <a:ext cx="1748933" cy="1078683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66FB4E99-D1A9-5D9A-CF4D-5AF249910774}"/>
              </a:ext>
            </a:extLst>
          </p:cNvPr>
          <p:cNvSpPr txBox="1"/>
          <p:nvPr/>
        </p:nvSpPr>
        <p:spPr>
          <a:xfrm>
            <a:off x="6656009" y="4547359"/>
            <a:ext cx="2372765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b="1" dirty="0">
                <a:solidFill>
                  <a:schemeClr val="accent5">
                    <a:lumMod val="75000"/>
                  </a:schemeClr>
                </a:solidFill>
                <a:highlight>
                  <a:srgbClr val="FFFF00"/>
                </a:highlight>
              </a:rPr>
              <a:t>Graphene and MoS</a:t>
            </a:r>
            <a:r>
              <a:rPr lang="en-US" b="1" baseline="-25000" dirty="0">
                <a:solidFill>
                  <a:schemeClr val="accent5">
                    <a:lumMod val="75000"/>
                  </a:schemeClr>
                </a:solidFill>
                <a:highlight>
                  <a:srgbClr val="FFFF00"/>
                </a:highligh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94896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AD88D241-6F07-98F3-ADA2-F7E5F1E151AF}"/>
              </a:ext>
            </a:extLst>
          </p:cNvPr>
          <p:cNvSpPr txBox="1"/>
          <p:nvPr/>
        </p:nvSpPr>
        <p:spPr>
          <a:xfrm>
            <a:off x="4329285" y="4532913"/>
            <a:ext cx="4640501" cy="584775"/>
          </a:xfrm>
          <a:prstGeom prst="rect">
            <a:avLst/>
          </a:prstGeom>
          <a:solidFill>
            <a:srgbClr val="C00000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600" dirty="0">
                <a:solidFill>
                  <a:schemeClr val="bg1"/>
                </a:solidFill>
              </a:rPr>
              <a:t>Complementary experiments at M1 and HITRAP </a:t>
            </a:r>
          </a:p>
          <a:p>
            <a:pPr algn="l"/>
            <a:r>
              <a:rPr lang="en-US" sz="1600" dirty="0">
                <a:solidFill>
                  <a:schemeClr val="bg1"/>
                </a:solidFill>
              </a:rPr>
              <a:t>Talk tomorrow by Lars Breuer (Uni Duisburg)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E3CC74-753F-AAB8-AB52-9A299137D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0426B1-CC1E-909A-0AD5-D30501CFE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6</a:t>
            </a:fld>
            <a:endParaRPr lang="de-DE"/>
          </a:p>
        </p:txBody>
      </p:sp>
      <p:grpSp>
        <p:nvGrpSpPr>
          <p:cNvPr id="11" name="Group 15">
            <a:extLst>
              <a:ext uri="{FF2B5EF4-FFF2-40B4-BE49-F238E27FC236}">
                <a16:creationId xmlns:a16="http://schemas.microsoft.com/office/drawing/2014/main" id="{381FEEBB-3765-9069-5AA7-8DA8765300A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765606" y="973833"/>
            <a:ext cx="5164863" cy="3627096"/>
            <a:chOff x="300902" y="3656962"/>
            <a:chExt cx="4613654" cy="3240000"/>
          </a:xfrm>
        </p:grpSpPr>
        <p:graphicFrame>
          <p:nvGraphicFramePr>
            <p:cNvPr id="12" name="Objekt 3">
              <a:extLst>
                <a:ext uri="{FF2B5EF4-FFF2-40B4-BE49-F238E27FC236}">
                  <a16:creationId xmlns:a16="http://schemas.microsoft.com/office/drawing/2014/main" id="{FAAF2CBB-807C-4F9D-D2BC-A8D6E638C27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84339886"/>
                </p:ext>
              </p:extLst>
            </p:nvPr>
          </p:nvGraphicFramePr>
          <p:xfrm>
            <a:off x="300902" y="3656962"/>
            <a:ext cx="4613654" cy="3240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oleObj" r:id="rId3" imgW="10330180" imgH="7253605" progId="Origin95.Graph">
                    <p:embed/>
                  </p:oleObj>
                </mc:Choice>
                <mc:Fallback>
                  <p:oleObj name="oleObj" r:id="rId3" imgW="10330180" imgH="7253605" progId="Origin95.Graph">
                    <p:embed/>
                    <p:pic>
                      <p:nvPicPr>
                        <p:cNvPr id="4" name="Objekt 3"/>
                        <p:cNvPicPr/>
                        <p:nvPr/>
                      </p:nvPicPr>
                      <p:blipFill>
                        <a:blip r:embed="rId4"/>
                        <a:stretch/>
                      </p:blipFill>
                      <p:spPr bwMode="auto">
                        <a:xfrm>
                          <a:off x="300902" y="3656962"/>
                          <a:ext cx="4613654" cy="3240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Rechteck 6">
              <a:extLst>
                <a:ext uri="{FF2B5EF4-FFF2-40B4-BE49-F238E27FC236}">
                  <a16:creationId xmlns:a16="http://schemas.microsoft.com/office/drawing/2014/main" id="{7D16FA9E-EDA2-87F3-DD66-AE47EF4C9827}"/>
                </a:ext>
              </a:extLst>
            </p:cNvPr>
            <p:cNvSpPr/>
            <p:nvPr/>
          </p:nvSpPr>
          <p:spPr bwMode="auto">
            <a:xfrm>
              <a:off x="1159099" y="4004089"/>
              <a:ext cx="244698" cy="2411618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4" name="Rechteck 11">
              <a:extLst>
                <a:ext uri="{FF2B5EF4-FFF2-40B4-BE49-F238E27FC236}">
                  <a16:creationId xmlns:a16="http://schemas.microsoft.com/office/drawing/2014/main" id="{6541CFA1-07BF-C367-5230-7E1D5F90DBE1}"/>
                </a:ext>
              </a:extLst>
            </p:cNvPr>
            <p:cNvSpPr/>
            <p:nvPr/>
          </p:nvSpPr>
          <p:spPr bwMode="auto">
            <a:xfrm>
              <a:off x="1870321" y="4004089"/>
              <a:ext cx="193613" cy="2411618"/>
            </a:xfrm>
            <a:prstGeom prst="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</p:grpSp>
      <p:pic>
        <p:nvPicPr>
          <p:cNvPr id="15" name="Bild 17">
            <a:extLst>
              <a:ext uri="{FF2B5EF4-FFF2-40B4-BE49-F238E27FC236}">
                <a16:creationId xmlns:a16="http://schemas.microsoft.com/office/drawing/2014/main" id="{AA66A886-9A4D-899B-91F4-B4D66E32CD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37864" y="3665111"/>
            <a:ext cx="632739" cy="550208"/>
          </a:xfrm>
          <a:prstGeom prst="rect">
            <a:avLst/>
          </a:prstGeom>
        </p:spPr>
      </p:pic>
      <p:pic>
        <p:nvPicPr>
          <p:cNvPr id="16" name="Bild 18">
            <a:extLst>
              <a:ext uri="{FF2B5EF4-FFF2-40B4-BE49-F238E27FC236}">
                <a16:creationId xmlns:a16="http://schemas.microsoft.com/office/drawing/2014/main" id="{9A2F9E86-8B86-09B8-1500-9226E611EB1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4214" y="4239697"/>
            <a:ext cx="1274810" cy="458537"/>
          </a:xfrm>
          <a:prstGeom prst="rect">
            <a:avLst/>
          </a:prstGeom>
        </p:spPr>
      </p:pic>
      <p:sp>
        <p:nvSpPr>
          <p:cNvPr id="17" name="TextBox 35">
            <a:extLst>
              <a:ext uri="{FF2B5EF4-FFF2-40B4-BE49-F238E27FC236}">
                <a16:creationId xmlns:a16="http://schemas.microsoft.com/office/drawing/2014/main" id="{2F446C2C-A9A7-E482-CDC3-53A852888585}"/>
              </a:ext>
            </a:extLst>
          </p:cNvPr>
          <p:cNvSpPr txBox="1"/>
          <p:nvPr/>
        </p:nvSpPr>
        <p:spPr bwMode="auto">
          <a:xfrm>
            <a:off x="3588774" y="921433"/>
            <a:ext cx="1785890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defRPr/>
            </a:pPr>
            <a:r>
              <a:rPr lang="en-US" b="1">
                <a:solidFill>
                  <a:srgbClr val="C00000"/>
                </a:solidFill>
              </a:rPr>
              <a:t>D: defect peak</a:t>
            </a:r>
            <a:endParaRPr sz="2800" b="1"/>
          </a:p>
        </p:txBody>
      </p:sp>
      <p:sp>
        <p:nvSpPr>
          <p:cNvPr id="18" name="TextBox 36">
            <a:extLst>
              <a:ext uri="{FF2B5EF4-FFF2-40B4-BE49-F238E27FC236}">
                <a16:creationId xmlns:a16="http://schemas.microsoft.com/office/drawing/2014/main" id="{2677EBFE-E008-364F-504D-015856E7059C}"/>
              </a:ext>
            </a:extLst>
          </p:cNvPr>
          <p:cNvSpPr txBox="1"/>
          <p:nvPr/>
        </p:nvSpPr>
        <p:spPr bwMode="auto">
          <a:xfrm>
            <a:off x="5440080" y="921433"/>
            <a:ext cx="2150423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defRPr/>
            </a:pPr>
            <a:r>
              <a:rPr lang="en-US" b="1">
                <a:solidFill>
                  <a:srgbClr val="7030A0"/>
                </a:solidFill>
              </a:rPr>
              <a:t>G: graphene peak</a:t>
            </a:r>
            <a:endParaRPr sz="2800" b="1"/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575BC20F-2E86-A521-FC92-29AB0FD7903D}"/>
              </a:ext>
            </a:extLst>
          </p:cNvPr>
          <p:cNvSpPr txBox="1">
            <a:spLocks/>
          </p:cNvSpPr>
          <p:nvPr/>
        </p:nvSpPr>
        <p:spPr>
          <a:xfrm>
            <a:off x="-297714" y="0"/>
            <a:ext cx="9116162" cy="712535"/>
          </a:xfrm>
          <a:prstGeom prst="rect">
            <a:avLst/>
          </a:prstGeom>
        </p:spPr>
        <p:txBody>
          <a:bodyPr vert="horz" lIns="68400" tIns="34290" rIns="68580" bIns="3429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2900">
              <a:defRPr/>
            </a:pPr>
            <a:r>
              <a:rPr lang="en-US" sz="2400" b="1" dirty="0">
                <a:solidFill>
                  <a:srgbClr val="0070C0"/>
                </a:solidFill>
                <a:latin typeface="Arial"/>
                <a:cs typeface="Arial"/>
              </a:rPr>
              <a:t>In-situ Raman at CRYRING MAT-Station</a:t>
            </a:r>
          </a:p>
        </p:txBody>
      </p:sp>
      <p:pic>
        <p:nvPicPr>
          <p:cNvPr id="20" name="Picture 19" descr="Graphene Sheet | 1034343-98-0 | Graphene Paper | Ossila">
            <a:extLst>
              <a:ext uri="{FF2B5EF4-FFF2-40B4-BE49-F238E27FC236}">
                <a16:creationId xmlns:a16="http://schemas.microsoft.com/office/drawing/2014/main" id="{5DAB8C85-4339-9E46-39E1-FF204AAACDA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0"/>
          </a:blip>
          <a:stretch>
            <a:fillRect/>
          </a:stretch>
        </p:blipFill>
        <p:spPr>
          <a:xfrm rot="15907426">
            <a:off x="639517" y="2101600"/>
            <a:ext cx="3671019" cy="2063273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2424AB3-74D3-E3C9-76ED-8A50492ECC8E}"/>
              </a:ext>
            </a:extLst>
          </p:cNvPr>
          <p:cNvCxnSpPr>
            <a:cxnSpLocks/>
          </p:cNvCxnSpPr>
          <p:nvPr/>
        </p:nvCxnSpPr>
        <p:spPr>
          <a:xfrm>
            <a:off x="691118" y="2257871"/>
            <a:ext cx="1254642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4DF33EC-9067-FC30-8968-D8A6794C59F8}"/>
              </a:ext>
            </a:extLst>
          </p:cNvPr>
          <p:cNvCxnSpPr>
            <a:cxnSpLocks/>
          </p:cNvCxnSpPr>
          <p:nvPr/>
        </p:nvCxnSpPr>
        <p:spPr>
          <a:xfrm>
            <a:off x="811619" y="2527234"/>
            <a:ext cx="1254642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C7C418D-0D7E-54BB-0D5E-FDA92984D50C}"/>
              </a:ext>
            </a:extLst>
          </p:cNvPr>
          <p:cNvCxnSpPr>
            <a:cxnSpLocks/>
          </p:cNvCxnSpPr>
          <p:nvPr/>
        </p:nvCxnSpPr>
        <p:spPr>
          <a:xfrm>
            <a:off x="1088069" y="2963166"/>
            <a:ext cx="1254642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BB2B789-95BB-FD17-A799-D1E78F89CE24}"/>
              </a:ext>
            </a:extLst>
          </p:cNvPr>
          <p:cNvCxnSpPr>
            <a:cxnSpLocks/>
          </p:cNvCxnSpPr>
          <p:nvPr/>
        </p:nvCxnSpPr>
        <p:spPr>
          <a:xfrm>
            <a:off x="793897" y="3200628"/>
            <a:ext cx="1254642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2DBB6FB-A951-9A67-BA08-DAD417D887A0}"/>
              </a:ext>
            </a:extLst>
          </p:cNvPr>
          <p:cNvCxnSpPr>
            <a:cxnSpLocks/>
          </p:cNvCxnSpPr>
          <p:nvPr/>
        </p:nvCxnSpPr>
        <p:spPr>
          <a:xfrm>
            <a:off x="1240469" y="3115566"/>
            <a:ext cx="1254642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8C8F97A-8E0B-34FA-C533-069FAA3EBD48}"/>
              </a:ext>
            </a:extLst>
          </p:cNvPr>
          <p:cNvCxnSpPr>
            <a:cxnSpLocks/>
          </p:cNvCxnSpPr>
          <p:nvPr/>
        </p:nvCxnSpPr>
        <p:spPr>
          <a:xfrm>
            <a:off x="1031361" y="3555047"/>
            <a:ext cx="1254642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4AEAE03-FACC-5BE5-AD12-06ADAF296DAF}"/>
              </a:ext>
            </a:extLst>
          </p:cNvPr>
          <p:cNvCxnSpPr>
            <a:cxnSpLocks/>
          </p:cNvCxnSpPr>
          <p:nvPr/>
        </p:nvCxnSpPr>
        <p:spPr>
          <a:xfrm>
            <a:off x="691118" y="2704443"/>
            <a:ext cx="1956393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573DC859-98E8-7245-A9F2-8D131E14A337}"/>
              </a:ext>
            </a:extLst>
          </p:cNvPr>
          <p:cNvSpPr txBox="1"/>
          <p:nvPr/>
        </p:nvSpPr>
        <p:spPr>
          <a:xfrm>
            <a:off x="311893" y="1337998"/>
            <a:ext cx="1357421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4.7 MeV/u</a:t>
            </a:r>
          </a:p>
          <a:p>
            <a:pPr algn="ctr"/>
            <a:r>
              <a:rPr lang="en-US" b="1" dirty="0">
                <a:solidFill>
                  <a:srgbClr val="C00000"/>
                </a:solidFill>
              </a:rPr>
              <a:t>Au </a:t>
            </a:r>
            <a:r>
              <a:rPr lang="en-US" b="1" baseline="30000" dirty="0">
                <a:solidFill>
                  <a:srgbClr val="C00000"/>
                </a:solidFill>
              </a:rPr>
              <a:t>75+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F667A62-FC33-8344-BFEA-F5E9726CF041}"/>
              </a:ext>
            </a:extLst>
          </p:cNvPr>
          <p:cNvCxnSpPr>
            <a:cxnSpLocks/>
          </p:cNvCxnSpPr>
          <p:nvPr/>
        </p:nvCxnSpPr>
        <p:spPr>
          <a:xfrm>
            <a:off x="843518" y="2123188"/>
            <a:ext cx="1254642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8636C6A-0E7B-6D68-DC53-1755EC200F58}"/>
              </a:ext>
            </a:extLst>
          </p:cNvPr>
          <p:cNvSpPr txBox="1"/>
          <p:nvPr/>
        </p:nvSpPr>
        <p:spPr>
          <a:xfrm>
            <a:off x="1961720" y="1297196"/>
            <a:ext cx="1223412" cy="369332"/>
          </a:xfrm>
          <a:prstGeom prst="rect">
            <a:avLst/>
          </a:prstGeom>
          <a:solidFill>
            <a:schemeClr val="bg1">
              <a:alpha val="48972"/>
            </a:schemeClr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graphene</a:t>
            </a:r>
          </a:p>
        </p:txBody>
      </p:sp>
      <p:pic>
        <p:nvPicPr>
          <p:cNvPr id="39" name="Picture 38" descr="Principal Investigator Lars Breuer">
            <a:extLst>
              <a:ext uri="{FF2B5EF4-FFF2-40B4-BE49-F238E27FC236}">
                <a16:creationId xmlns:a16="http://schemas.microsoft.com/office/drawing/2014/main" id="{0BA2B7D0-6565-07A6-B388-849B1AE08E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9226" y="3407401"/>
            <a:ext cx="874774" cy="105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960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2FC77A-8F86-9EE1-C02A-890BE00C4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03CCAE79-D243-360E-3D90-2B1A842AF9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/>
              <a:t>4</a:t>
            </a:r>
            <a:endParaRPr lang="de-DE" dirty="0"/>
          </a:p>
        </p:txBody>
      </p:sp>
      <p:pic>
        <p:nvPicPr>
          <p:cNvPr id="24" name="Grafik 16" descr="image001">
            <a:extLst>
              <a:ext uri="{FF2B5EF4-FFF2-40B4-BE49-F238E27FC236}">
                <a16:creationId xmlns:a16="http://schemas.microsoft.com/office/drawing/2014/main" id="{4DE4A0FB-0E83-6E08-F40A-1AA4BDB99D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3756" y="1143188"/>
            <a:ext cx="4781829" cy="3206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9">
            <a:extLst>
              <a:ext uri="{FF2B5EF4-FFF2-40B4-BE49-F238E27FC236}">
                <a16:creationId xmlns:a16="http://schemas.microsoft.com/office/drawing/2014/main" id="{5F05C381-2BFD-D6F4-869E-1395B25E3DD4}"/>
              </a:ext>
            </a:extLst>
          </p:cNvPr>
          <p:cNvSpPr/>
          <p:nvPr/>
        </p:nvSpPr>
        <p:spPr>
          <a:xfrm rot="1358442">
            <a:off x="1849869" y="1612498"/>
            <a:ext cx="750606" cy="1402124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hteck 50">
            <a:extLst>
              <a:ext uri="{FF2B5EF4-FFF2-40B4-BE49-F238E27FC236}">
                <a16:creationId xmlns:a16="http://schemas.microsoft.com/office/drawing/2014/main" id="{C8AB3673-2A63-112B-4E5E-5B8347C7BC9D}"/>
              </a:ext>
            </a:extLst>
          </p:cNvPr>
          <p:cNvSpPr/>
          <p:nvPr/>
        </p:nvSpPr>
        <p:spPr>
          <a:xfrm>
            <a:off x="1499154" y="1143551"/>
            <a:ext cx="652826" cy="4758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12CC856-2970-F3AA-9A1A-02646A243363}"/>
              </a:ext>
            </a:extLst>
          </p:cNvPr>
          <p:cNvSpPr/>
          <p:nvPr/>
        </p:nvSpPr>
        <p:spPr>
          <a:xfrm rot="829769">
            <a:off x="2141120" y="3589906"/>
            <a:ext cx="1510470" cy="5360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Text 5">
            <a:extLst>
              <a:ext uri="{FF2B5EF4-FFF2-40B4-BE49-F238E27FC236}">
                <a16:creationId xmlns:a16="http://schemas.microsoft.com/office/drawing/2014/main" id="{3CDB154B-AA59-48C7-6541-5B5D96FF9DDB}"/>
              </a:ext>
            </a:extLst>
          </p:cNvPr>
          <p:cNvSpPr/>
          <p:nvPr/>
        </p:nvSpPr>
        <p:spPr>
          <a:xfrm>
            <a:off x="6262560" y="985371"/>
            <a:ext cx="2391583" cy="46234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dirty="0"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SIS-18 (up to 1 GeV/u)</a:t>
            </a:r>
          </a:p>
          <a:p>
            <a:pPr marL="0" indent="0" algn="ctr">
              <a:buNone/>
            </a:pPr>
            <a:r>
              <a:rPr lang="en-US" sz="1400" dirty="0"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Largest ion ranges mm-cm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 5">
            <a:extLst>
              <a:ext uri="{FF2B5EF4-FFF2-40B4-BE49-F238E27FC236}">
                <a16:creationId xmlns:a16="http://schemas.microsoft.com/office/drawing/2014/main" id="{455EAEAA-DBC0-44C4-C1FB-233EFB715F70}"/>
              </a:ext>
            </a:extLst>
          </p:cNvPr>
          <p:cNvSpPr/>
          <p:nvPr/>
        </p:nvSpPr>
        <p:spPr>
          <a:xfrm>
            <a:off x="6430697" y="3721831"/>
            <a:ext cx="2244466" cy="82013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CRYRING MAT-station</a:t>
            </a:r>
          </a:p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with 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in-situ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 analysis</a:t>
            </a:r>
          </a:p>
          <a:p>
            <a:pPr marL="0" indent="0" algn="ctr">
              <a:buNone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Highest ion charge states</a:t>
            </a:r>
          </a:p>
          <a:p>
            <a:pPr marL="0" indent="0" algn="ctr">
              <a:buNone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at various kinetic energies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 5">
            <a:extLst>
              <a:ext uri="{FF2B5EF4-FFF2-40B4-BE49-F238E27FC236}">
                <a16:creationId xmlns:a16="http://schemas.microsoft.com/office/drawing/2014/main" id="{BB7FF584-4A21-C41C-5304-B89B9717F26A}"/>
              </a:ext>
            </a:extLst>
          </p:cNvPr>
          <p:cNvSpPr/>
          <p:nvPr/>
        </p:nvSpPr>
        <p:spPr>
          <a:xfrm>
            <a:off x="223912" y="732065"/>
            <a:ext cx="2437807" cy="67965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dirty="0"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UNILAC (up to 11 MeV/u)</a:t>
            </a:r>
          </a:p>
          <a:p>
            <a:pPr marL="0" indent="0" algn="ctr">
              <a:buNone/>
            </a:pPr>
            <a:r>
              <a:rPr lang="en-US" sz="1400" dirty="0"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Highest ion energy loss</a:t>
            </a:r>
          </a:p>
          <a:p>
            <a:pPr marL="0" indent="0" algn="ctr">
              <a:buNone/>
            </a:pPr>
            <a:r>
              <a:rPr lang="en-US" sz="1400" dirty="0"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Ion range up to 120 µm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7FF93F6F-11BB-3002-4865-B062DEDF0667}"/>
              </a:ext>
            </a:extLst>
          </p:cNvPr>
          <p:cNvCxnSpPr>
            <a:cxnSpLocks/>
          </p:cNvCxnSpPr>
          <p:nvPr/>
        </p:nvCxnSpPr>
        <p:spPr>
          <a:xfrm flipH="1" flipV="1">
            <a:off x="1870112" y="2416879"/>
            <a:ext cx="2246607" cy="67309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0" name="Picture 89">
            <a:extLst>
              <a:ext uri="{FF2B5EF4-FFF2-40B4-BE49-F238E27FC236}">
                <a16:creationId xmlns:a16="http://schemas.microsoft.com/office/drawing/2014/main" id="{DD646E28-7ECB-C3A0-E5B4-008E283FA2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4242" y="2134533"/>
            <a:ext cx="1735877" cy="13320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D4B0EEFF-2739-636B-66FA-8F13702BAA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1991" y="3533891"/>
            <a:ext cx="1067188" cy="1373602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93" name="Picture 30" descr="2005-9-GSI-beamlines 014">
            <a:extLst>
              <a:ext uri="{FF2B5EF4-FFF2-40B4-BE49-F238E27FC236}">
                <a16:creationId xmlns:a16="http://schemas.microsoft.com/office/drawing/2014/main" id="{7C3013DE-9F20-F226-5041-AB00D8D35427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04220" y="3904125"/>
            <a:ext cx="1598499" cy="1008000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" name="Text 5">
            <a:extLst>
              <a:ext uri="{FF2B5EF4-FFF2-40B4-BE49-F238E27FC236}">
                <a16:creationId xmlns:a16="http://schemas.microsoft.com/office/drawing/2014/main" id="{BC255E97-3FB1-4E18-0E28-06E9F015642D}"/>
              </a:ext>
            </a:extLst>
          </p:cNvPr>
          <p:cNvSpPr/>
          <p:nvPr/>
        </p:nvSpPr>
        <p:spPr>
          <a:xfrm>
            <a:off x="5129333" y="1911259"/>
            <a:ext cx="496864" cy="14891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200" b="1" dirty="0"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SIS-18</a:t>
            </a:r>
          </a:p>
        </p:txBody>
      </p:sp>
      <p:sp>
        <p:nvSpPr>
          <p:cNvPr id="105" name="Text 5">
            <a:extLst>
              <a:ext uri="{FF2B5EF4-FFF2-40B4-BE49-F238E27FC236}">
                <a16:creationId xmlns:a16="http://schemas.microsoft.com/office/drawing/2014/main" id="{EFD1E677-5184-DF7E-7A4A-5359D24FDAE3}"/>
              </a:ext>
            </a:extLst>
          </p:cNvPr>
          <p:cNvSpPr/>
          <p:nvPr/>
        </p:nvSpPr>
        <p:spPr>
          <a:xfrm rot="591187">
            <a:off x="3078261" y="2544742"/>
            <a:ext cx="594832" cy="1381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200" b="1" dirty="0"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UNILAC</a:t>
            </a:r>
          </a:p>
        </p:txBody>
      </p:sp>
      <p:sp>
        <p:nvSpPr>
          <p:cNvPr id="40" name="Text 5">
            <a:extLst>
              <a:ext uri="{FF2B5EF4-FFF2-40B4-BE49-F238E27FC236}">
                <a16:creationId xmlns:a16="http://schemas.microsoft.com/office/drawing/2014/main" id="{E6B38E8D-996A-A9CF-E010-96048B86A3AB}"/>
              </a:ext>
            </a:extLst>
          </p:cNvPr>
          <p:cNvSpPr/>
          <p:nvPr/>
        </p:nvSpPr>
        <p:spPr>
          <a:xfrm>
            <a:off x="264052" y="3285186"/>
            <a:ext cx="1961120" cy="569715"/>
          </a:xfrm>
          <a:prstGeom prst="rect">
            <a:avLst/>
          </a:prstGeom>
          <a:solidFill>
            <a:srgbClr val="0070C0"/>
          </a:solidFill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X0 beamline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Sample exchange system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Heavy-ion microprobe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822E557-D722-7D72-5EBE-257C58C1E667}"/>
              </a:ext>
            </a:extLst>
          </p:cNvPr>
          <p:cNvGrpSpPr/>
          <p:nvPr/>
        </p:nvGrpSpPr>
        <p:grpSpPr>
          <a:xfrm>
            <a:off x="411529" y="1556952"/>
            <a:ext cx="1329357" cy="1365733"/>
            <a:chOff x="2259179" y="3416623"/>
            <a:chExt cx="1329357" cy="1365733"/>
          </a:xfrm>
        </p:grpSpPr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F373BC2B-9C5A-A3BF-EE7C-05ECCB1480D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22750" y="4272146"/>
              <a:ext cx="254901" cy="212501"/>
            </a:xfrm>
            <a:prstGeom prst="straightConnector1">
              <a:avLst/>
            </a:prstGeom>
            <a:ln>
              <a:solidFill>
                <a:schemeClr val="bg1">
                  <a:lumMod val="9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5FB664E8-111D-06C7-DD97-0626EE7FA15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71167" y="4396410"/>
              <a:ext cx="317369" cy="219478"/>
            </a:xfrm>
            <a:prstGeom prst="straightConnector1">
              <a:avLst/>
            </a:prstGeom>
            <a:ln>
              <a:solidFill>
                <a:schemeClr val="bg1">
                  <a:lumMod val="9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1B8BB3CC-93D7-9AEA-EBC1-0B939815195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14644" y="4615888"/>
              <a:ext cx="357476" cy="166468"/>
            </a:xfrm>
            <a:prstGeom prst="straightConnector1">
              <a:avLst/>
            </a:prstGeom>
            <a:ln>
              <a:solidFill>
                <a:schemeClr val="bg1">
                  <a:lumMod val="9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 5">
              <a:extLst>
                <a:ext uri="{FF2B5EF4-FFF2-40B4-BE49-F238E27FC236}">
                  <a16:creationId xmlns:a16="http://schemas.microsoft.com/office/drawing/2014/main" id="{1DDDF1A3-15F7-462C-4DD1-B90743265B6C}"/>
                </a:ext>
              </a:extLst>
            </p:cNvPr>
            <p:cNvSpPr/>
            <p:nvPr/>
          </p:nvSpPr>
          <p:spPr>
            <a:xfrm>
              <a:off x="2259179" y="3416623"/>
              <a:ext cx="1251980" cy="396000"/>
            </a:xfrm>
            <a:prstGeom prst="rect">
              <a:avLst/>
            </a:prstGeom>
            <a:solidFill>
              <a:srgbClr val="0070C0"/>
            </a:solidFill>
            <a:ln/>
          </p:spPr>
          <p:txBody>
            <a:bodyPr wrap="square" lIns="0" tIns="0" rIns="0" bIns="0" rtlCol="0" anchor="t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ea typeface="Instrument Sans Semi Bold" pitchFamily="34" charset="-122"/>
                  <a:cs typeface="Arial" panose="020B0604020202020204" pitchFamily="34" charset="0"/>
                </a:rPr>
                <a:t>M-branch</a:t>
              </a: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ea typeface="Instrument Sans Semi Bold" pitchFamily="34" charset="-122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ea typeface="Instrument Sans Semi Bold" pitchFamily="34" charset="-122"/>
                  <a:cs typeface="Arial" panose="020B0604020202020204" pitchFamily="34" charset="0"/>
                </a:rPr>
                <a:t>In–situ </a:t>
              </a: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ea typeface="Instrument Sans Semi Bold" pitchFamily="34" charset="-122"/>
                  <a:cs typeface="Arial" panose="020B0604020202020204" pitchFamily="34" charset="0"/>
                </a:rPr>
                <a:t>analysis</a:t>
              </a:r>
            </a:p>
          </p:txBody>
        </p:sp>
      </p:grpSp>
      <p:sp>
        <p:nvSpPr>
          <p:cNvPr id="27" name="Text 5">
            <a:extLst>
              <a:ext uri="{FF2B5EF4-FFF2-40B4-BE49-F238E27FC236}">
                <a16:creationId xmlns:a16="http://schemas.microsoft.com/office/drawing/2014/main" id="{EC0C06E2-B5E4-91B9-E060-B1509EE317CC}"/>
              </a:ext>
            </a:extLst>
          </p:cNvPr>
          <p:cNvSpPr/>
          <p:nvPr/>
        </p:nvSpPr>
        <p:spPr>
          <a:xfrm>
            <a:off x="6705288" y="1519576"/>
            <a:ext cx="1699299" cy="549283"/>
          </a:xfrm>
          <a:prstGeom prst="rect">
            <a:avLst/>
          </a:prstGeom>
          <a:solidFill>
            <a:srgbClr val="7030A0"/>
          </a:solidFill>
          <a:ln/>
        </p:spPr>
        <p:txBody>
          <a:bodyPr wrap="square" lIns="0" tIns="0" rIns="0" bIns="0" rtlCol="0" anchor="ctr" anchorCtr="0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Cave A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ea typeface="Instrument Sans Semi Bold" pitchFamily="34" charset="-122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High pressure platform with </a:t>
            </a: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in-situ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 Raman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32B082F4-CA36-E200-071A-2840112C4D63}"/>
              </a:ext>
            </a:extLst>
          </p:cNvPr>
          <p:cNvCxnSpPr>
            <a:cxnSpLocks/>
          </p:cNvCxnSpPr>
          <p:nvPr/>
        </p:nvCxnSpPr>
        <p:spPr>
          <a:xfrm>
            <a:off x="5015832" y="3648689"/>
            <a:ext cx="596343" cy="488445"/>
          </a:xfrm>
          <a:prstGeom prst="straightConnector1">
            <a:avLst/>
          </a:prstGeom>
          <a:ln w="57150">
            <a:solidFill>
              <a:schemeClr val="accent5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E5519706-6232-0971-264C-47B063BD36A1}"/>
              </a:ext>
            </a:extLst>
          </p:cNvPr>
          <p:cNvCxnSpPr>
            <a:cxnSpLocks/>
          </p:cNvCxnSpPr>
          <p:nvPr/>
        </p:nvCxnSpPr>
        <p:spPr>
          <a:xfrm flipV="1">
            <a:off x="4927892" y="2910279"/>
            <a:ext cx="1334668" cy="459668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6" name="Group 3">
            <a:extLst>
              <a:ext uri="{FF2B5EF4-FFF2-40B4-BE49-F238E27FC236}">
                <a16:creationId xmlns:a16="http://schemas.microsoft.com/office/drawing/2014/main" id="{1A34BA03-7FEA-722B-62C1-8E24188A56A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1358" y="3924708"/>
            <a:ext cx="1008000" cy="982785"/>
            <a:chOff x="7279367" y="3908605"/>
            <a:chExt cx="1574846" cy="1535479"/>
          </a:xfrm>
        </p:grpSpPr>
        <p:pic>
          <p:nvPicPr>
            <p:cNvPr id="58" name="Picture 6" descr="2006-11-XO-U-11">
              <a:extLst>
                <a:ext uri="{FF2B5EF4-FFF2-40B4-BE49-F238E27FC236}">
                  <a16:creationId xmlns:a16="http://schemas.microsoft.com/office/drawing/2014/main" id="{7D2F4300-23BC-FF28-168C-7C791C9C87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9367" y="3908605"/>
              <a:ext cx="1574846" cy="1510397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TextBox 2">
              <a:extLst>
                <a:ext uri="{FF2B5EF4-FFF2-40B4-BE49-F238E27FC236}">
                  <a16:creationId xmlns:a16="http://schemas.microsoft.com/office/drawing/2014/main" id="{5CB68044-9BD6-752B-57B4-068240B84B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18283" y="5035351"/>
              <a:ext cx="1200131" cy="4087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defTabSz="91281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281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281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281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281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5 x 5 cm</a:t>
              </a:r>
              <a:r>
                <a:rPr kumimoji="0" lang="de-DE" altLang="de-DE" sz="105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</a:p>
          </p:txBody>
        </p:sp>
      </p:grp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28DA9903-C416-EC7A-6E6B-94BE7FB9567F}"/>
              </a:ext>
            </a:extLst>
          </p:cNvPr>
          <p:cNvCxnSpPr>
            <a:cxnSpLocks/>
          </p:cNvCxnSpPr>
          <p:nvPr/>
        </p:nvCxnSpPr>
        <p:spPr>
          <a:xfrm flipH="1">
            <a:off x="2291317" y="2788951"/>
            <a:ext cx="2045158" cy="1316598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DFA3C1A2-DE21-B5D4-A662-AE1F978CB9FF}"/>
              </a:ext>
            </a:extLst>
          </p:cNvPr>
          <p:cNvSpPr>
            <a:spLocks noChangeAspect="1"/>
          </p:cNvSpPr>
          <p:nvPr/>
        </p:nvSpPr>
        <p:spPr>
          <a:xfrm>
            <a:off x="4002242" y="2398952"/>
            <a:ext cx="147286" cy="1451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03B7874-308A-21DA-7C51-3F3A56D8E3E9}"/>
              </a:ext>
            </a:extLst>
          </p:cNvPr>
          <p:cNvSpPr>
            <a:spLocks noChangeAspect="1"/>
          </p:cNvSpPr>
          <p:nvPr/>
        </p:nvSpPr>
        <p:spPr>
          <a:xfrm>
            <a:off x="4258971" y="2692503"/>
            <a:ext cx="147286" cy="14517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0230814-EC4E-3C50-4FE9-268A90421ED8}"/>
              </a:ext>
            </a:extLst>
          </p:cNvPr>
          <p:cNvSpPr>
            <a:spLocks noChangeAspect="1"/>
          </p:cNvSpPr>
          <p:nvPr/>
        </p:nvSpPr>
        <p:spPr>
          <a:xfrm>
            <a:off x="4840961" y="3317449"/>
            <a:ext cx="147286" cy="145174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A0AF349-1AE6-48E5-7D7F-78492F47A1CF}"/>
              </a:ext>
            </a:extLst>
          </p:cNvPr>
          <p:cNvSpPr>
            <a:spLocks noChangeAspect="1"/>
          </p:cNvSpPr>
          <p:nvPr/>
        </p:nvSpPr>
        <p:spPr>
          <a:xfrm>
            <a:off x="4913580" y="3574178"/>
            <a:ext cx="147286" cy="145174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DD6D1A9-BAFE-2C70-6332-0D8D9A9E6085}"/>
              </a:ext>
            </a:extLst>
          </p:cNvPr>
          <p:cNvSpPr>
            <a:spLocks noChangeAspect="1"/>
          </p:cNvSpPr>
          <p:nvPr/>
        </p:nvSpPr>
        <p:spPr>
          <a:xfrm>
            <a:off x="4875733" y="3143568"/>
            <a:ext cx="147286" cy="1451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01D23C4-7933-BFE0-87B4-DBC63628AB38}"/>
              </a:ext>
            </a:extLst>
          </p:cNvPr>
          <p:cNvSpPr>
            <a:spLocks noChangeAspect="1"/>
          </p:cNvSpPr>
          <p:nvPr/>
        </p:nvSpPr>
        <p:spPr>
          <a:xfrm>
            <a:off x="5328845" y="2590222"/>
            <a:ext cx="147286" cy="1451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03B932D-6076-C4A5-36E3-258D6A131609}"/>
              </a:ext>
            </a:extLst>
          </p:cNvPr>
          <p:cNvSpPr>
            <a:spLocks noChangeAspect="1"/>
          </p:cNvSpPr>
          <p:nvPr/>
        </p:nvSpPr>
        <p:spPr>
          <a:xfrm>
            <a:off x="4266137" y="2540101"/>
            <a:ext cx="147286" cy="1451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7A818FA-2959-D37F-C670-BE8BE2C26267}"/>
              </a:ext>
            </a:extLst>
          </p:cNvPr>
          <p:cNvSpPr>
            <a:spLocks noChangeAspect="1"/>
          </p:cNvSpPr>
          <p:nvPr/>
        </p:nvSpPr>
        <p:spPr>
          <a:xfrm>
            <a:off x="4099415" y="2674090"/>
            <a:ext cx="147286" cy="1451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AD7F6B-2FFA-5A55-AA88-382DFD8412D7}"/>
              </a:ext>
            </a:extLst>
          </p:cNvPr>
          <p:cNvSpPr/>
          <p:nvPr/>
        </p:nvSpPr>
        <p:spPr>
          <a:xfrm rot="1605188">
            <a:off x="4745195" y="2462534"/>
            <a:ext cx="108000" cy="18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61FC756-38D2-C32E-D1A6-FDA7579DA1D2}"/>
              </a:ext>
            </a:extLst>
          </p:cNvPr>
          <p:cNvGrpSpPr>
            <a:grpSpLocks noChangeAspect="1"/>
          </p:cNvGrpSpPr>
          <p:nvPr/>
        </p:nvGrpSpPr>
        <p:grpSpPr>
          <a:xfrm>
            <a:off x="21678" y="1996031"/>
            <a:ext cx="1898304" cy="1260000"/>
            <a:chOff x="1846845" y="1310906"/>
            <a:chExt cx="5749074" cy="381595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0C13EBA-1914-A771-00C3-013AE15B2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6845" y="1310906"/>
              <a:ext cx="5749074" cy="3815956"/>
            </a:xfrm>
            <a:prstGeom prst="rect">
              <a:avLst/>
            </a:prstGeom>
            <a:effectLst>
              <a:softEdge rad="103256"/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09D3A80-A20F-5BE9-5E53-87D94B9842B0}"/>
                </a:ext>
              </a:extLst>
            </p:cNvPr>
            <p:cNvSpPr txBox="1"/>
            <p:nvPr/>
          </p:nvSpPr>
          <p:spPr>
            <a:xfrm>
              <a:off x="6106763" y="1633494"/>
              <a:ext cx="1236837" cy="838902"/>
            </a:xfrm>
            <a:prstGeom prst="rect">
              <a:avLst/>
            </a:prstGeom>
            <a:solidFill>
              <a:srgbClr val="00B0F0">
                <a:alpha val="75000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M1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BBA6990-719E-174B-B69B-F94BBBA74E8F}"/>
                </a:ext>
              </a:extLst>
            </p:cNvPr>
            <p:cNvSpPr txBox="1"/>
            <p:nvPr/>
          </p:nvSpPr>
          <p:spPr>
            <a:xfrm>
              <a:off x="3772358" y="1421654"/>
              <a:ext cx="1236837" cy="833038"/>
            </a:xfrm>
            <a:prstGeom prst="rect">
              <a:avLst/>
            </a:prstGeom>
            <a:solidFill>
              <a:srgbClr val="00B050">
                <a:alpha val="75000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M2</a:t>
              </a: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8494E13-7830-FE43-B596-8C44150EF7A3}"/>
                </a:ext>
              </a:extLst>
            </p:cNvPr>
            <p:cNvSpPr txBox="1"/>
            <p:nvPr/>
          </p:nvSpPr>
          <p:spPr>
            <a:xfrm>
              <a:off x="2244279" y="1576378"/>
              <a:ext cx="1236840" cy="838902"/>
            </a:xfrm>
            <a:prstGeom prst="rect">
              <a:avLst/>
            </a:prstGeom>
            <a:solidFill>
              <a:srgbClr val="FFC000">
                <a:lumMod val="40000"/>
                <a:lumOff val="60000"/>
                <a:alpha val="89066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M3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F5EA6804-4132-DBB6-25C6-7D3264AD858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58609" y="2756452"/>
              <a:ext cx="636104" cy="490331"/>
            </a:xfrm>
            <a:prstGeom prst="straightConnector1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miter lim="800000"/>
              <a:tailEnd type="triangle"/>
            </a:ln>
            <a:effectLst>
              <a:outerShdw blurRad="50800" dist="38100" dir="2700000" algn="tl" rotWithShape="0">
                <a:srgbClr val="0070C0">
                  <a:alpha val="40000"/>
                </a:srgbClr>
              </a:outerShdw>
            </a:effectLst>
          </p:spPr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366E7061-2898-D1AA-F5C2-1F6B45FBFB6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20098" y="2549315"/>
              <a:ext cx="745815" cy="551694"/>
            </a:xfrm>
            <a:prstGeom prst="straightConnector1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miter lim="800000"/>
              <a:tailEnd type="triangle"/>
            </a:ln>
            <a:effectLst>
              <a:outerShdw blurRad="50800" dist="38100" dir="2700000" algn="tl" rotWithShape="0">
                <a:srgbClr val="70AD47">
                  <a:lumMod val="75000"/>
                  <a:alpha val="40000"/>
                </a:srgbClr>
              </a:outerShdw>
            </a:effectLst>
          </p:spPr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CC56756C-3CF9-CCAC-ECF7-C888F2FCE1C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92474" y="3080194"/>
              <a:ext cx="1000531" cy="484641"/>
            </a:xfrm>
            <a:prstGeom prst="straightConnector1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miter lim="800000"/>
              <a:tailEnd type="triangle"/>
            </a:ln>
            <a:effectLst>
              <a:outerShdw blurRad="50800" dist="38100" dir="2700000" algn="tl" rotWithShape="0">
                <a:srgbClr val="70AD47">
                  <a:lumMod val="75000"/>
                  <a:alpha val="40000"/>
                </a:srgbClr>
              </a:outerShdw>
            </a:effectLst>
          </p:spPr>
        </p:cxn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B53D542C-8215-A234-B41B-4A6250E568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25158" y="4603842"/>
            <a:ext cx="719068" cy="27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5">
            <a:extLst>
              <a:ext uri="{FF2B5EF4-FFF2-40B4-BE49-F238E27FC236}">
                <a16:creationId xmlns:a16="http://schemas.microsoft.com/office/drawing/2014/main" id="{EBE088F1-EF4B-2A2E-63F2-5EF0503808D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11106" y="3924707"/>
            <a:ext cx="1084913" cy="992579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22" name="Titel 1">
            <a:extLst>
              <a:ext uri="{FF2B5EF4-FFF2-40B4-BE49-F238E27FC236}">
                <a16:creationId xmlns:a16="http://schemas.microsoft.com/office/drawing/2014/main" id="{6B5277F2-4FE1-C515-6244-1DA1C042D04A}"/>
              </a:ext>
            </a:extLst>
          </p:cNvPr>
          <p:cNvSpPr txBox="1">
            <a:spLocks/>
          </p:cNvSpPr>
          <p:nvPr/>
        </p:nvSpPr>
        <p:spPr>
          <a:xfrm>
            <a:off x="1570913" y="91829"/>
            <a:ext cx="5587238" cy="49370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2900">
              <a:defRPr/>
            </a:pPr>
            <a:r>
              <a:rPr lang="en-US" sz="2400" b="1" dirty="0">
                <a:solidFill>
                  <a:srgbClr val="0070C0"/>
                </a:solidFill>
                <a:latin typeface="Arial"/>
                <a:cs typeface="Arial"/>
              </a:rPr>
              <a:t>Materials Research User Facilities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8A1F55DA-C74F-E45D-A651-9A650ACF6AD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53"/>
          <a:stretch/>
        </p:blipFill>
        <p:spPr bwMode="auto">
          <a:xfrm>
            <a:off x="7344704" y="2199982"/>
            <a:ext cx="1816417" cy="12811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6" name="Picture 45" descr="BMFTR-Projekt »AGOAH« - Wallstein Verlag">
            <a:extLst>
              <a:ext uri="{FF2B5EF4-FFF2-40B4-BE49-F238E27FC236}">
                <a16:creationId xmlns:a16="http://schemas.microsoft.com/office/drawing/2014/main" id="{472C50BF-E114-D6CD-DE57-D4FAE91C8176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t="11828" b="9938"/>
          <a:stretch>
            <a:fillRect/>
          </a:stretch>
        </p:blipFill>
        <p:spPr>
          <a:xfrm>
            <a:off x="8377818" y="4604329"/>
            <a:ext cx="744898" cy="546714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B3CE60AE-5206-8E0D-AE3E-A63393E1A191}"/>
              </a:ext>
            </a:extLst>
          </p:cNvPr>
          <p:cNvSpPr txBox="1"/>
          <p:nvPr/>
        </p:nvSpPr>
        <p:spPr>
          <a:xfrm>
            <a:off x="3128647" y="4942105"/>
            <a:ext cx="2882520" cy="24622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APPA ErUM Meeting January 2026 – Toimil-Molares</a:t>
            </a:r>
          </a:p>
        </p:txBody>
      </p:sp>
    </p:spTree>
    <p:extLst>
      <p:ext uri="{BB962C8B-B14F-4D97-AF65-F5344CB8AC3E}">
        <p14:creationId xmlns:p14="http://schemas.microsoft.com/office/powerpoint/2010/main" val="261487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27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C1A1B-F4CB-D7E3-B877-8BAFA549C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C9C7A3-9774-73A4-4808-E90C7C032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8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A2D1417B-0E64-30E3-A5A3-B46968B03258}"/>
              </a:ext>
            </a:extLst>
          </p:cNvPr>
          <p:cNvSpPr txBox="1">
            <a:spLocks/>
          </p:cNvSpPr>
          <p:nvPr/>
        </p:nvSpPr>
        <p:spPr>
          <a:xfrm>
            <a:off x="-297714" y="0"/>
            <a:ext cx="9116162" cy="712535"/>
          </a:xfrm>
          <a:prstGeom prst="rect">
            <a:avLst/>
          </a:prstGeom>
        </p:spPr>
        <p:txBody>
          <a:bodyPr vert="horz" lIns="68400" tIns="34290" rIns="68580" bIns="3429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2900">
              <a:defRPr/>
            </a:pPr>
            <a:r>
              <a:rPr lang="en-US" sz="2400" b="1" dirty="0">
                <a:solidFill>
                  <a:srgbClr val="0070C0"/>
                </a:solidFill>
                <a:latin typeface="Arial"/>
                <a:cs typeface="Arial"/>
              </a:rPr>
              <a:t>High-Pressure Irradiation Platform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5F173D-159B-6F8B-45EC-28F1E60C5B7A}"/>
              </a:ext>
            </a:extLst>
          </p:cNvPr>
          <p:cNvSpPr txBox="1"/>
          <p:nvPr/>
        </p:nvSpPr>
        <p:spPr>
          <a:xfrm>
            <a:off x="1575024" y="692992"/>
            <a:ext cx="5993949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en-US" b="1" dirty="0"/>
              <a:t>Succesful beamtime in June 2025</a:t>
            </a:r>
          </a:p>
          <a:p>
            <a:pPr algn="ctr"/>
            <a:r>
              <a:rPr lang="en-US" b="1" dirty="0"/>
              <a:t>First experimental results for various materials types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99A473-740A-0D5B-6388-220751604487}"/>
              </a:ext>
            </a:extLst>
          </p:cNvPr>
          <p:cNvSpPr txBox="1"/>
          <p:nvPr/>
        </p:nvSpPr>
        <p:spPr>
          <a:xfrm>
            <a:off x="72639" y="4534871"/>
            <a:ext cx="8998721" cy="43088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1050" b="1" dirty="0"/>
              <a:t>Tzifas et al. </a:t>
            </a:r>
            <a:r>
              <a:rPr lang="en-US" sz="1050" b="1" i="1" dirty="0"/>
              <a:t>Experimental platform for combining high pressure and swift heavy ion irradiations </a:t>
            </a:r>
            <a:r>
              <a:rPr lang="en-US" sz="1050" b="1" dirty="0"/>
              <a:t>(submitted)</a:t>
            </a:r>
          </a:p>
          <a:p>
            <a:r>
              <a:rPr lang="en-US" sz="1050" dirty="0"/>
              <a:t>Liang et al. </a:t>
            </a:r>
            <a:r>
              <a:rPr lang="en-US" sz="1050" i="1" dirty="0"/>
              <a:t>Structural and optical responses of molecular solids to swift heavy ion irradiation under high pressures</a:t>
            </a:r>
            <a:r>
              <a:rPr lang="en-US" sz="1050" dirty="0"/>
              <a:t> (submitted)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1ED26D-9D11-ADBB-7C09-CA960EE235B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40153" y="1382488"/>
            <a:ext cx="4202554" cy="18098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1ACA363-93BE-B7BC-D791-51B1B3C6FE2A}"/>
              </a:ext>
            </a:extLst>
          </p:cNvPr>
          <p:cNvSpPr txBox="1"/>
          <p:nvPr/>
        </p:nvSpPr>
        <p:spPr>
          <a:xfrm>
            <a:off x="5867631" y="4204200"/>
            <a:ext cx="2509790" cy="338554"/>
          </a:xfrm>
          <a:prstGeom prst="rect">
            <a:avLst/>
          </a:prstGeom>
          <a:solidFill>
            <a:srgbClr val="C00000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600" dirty="0">
                <a:solidFill>
                  <a:schemeClr val="bg1"/>
                </a:solidFill>
              </a:rPr>
              <a:t>Talk tomorrow by I. Tzifas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566D41-67BE-852B-86FD-F0D1EE95772E}"/>
              </a:ext>
            </a:extLst>
          </p:cNvPr>
          <p:cNvSpPr/>
          <p:nvPr/>
        </p:nvSpPr>
        <p:spPr>
          <a:xfrm>
            <a:off x="189985" y="3202791"/>
            <a:ext cx="3593414" cy="12426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3" name="Picture 8" descr="The Australian National University ...">
            <a:extLst>
              <a:ext uri="{FF2B5EF4-FFF2-40B4-BE49-F238E27FC236}">
                <a16:creationId xmlns:a16="http://schemas.microsoft.com/office/drawing/2014/main" id="{3E03AB5F-BA95-4027-5147-D2AAD1F366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37180" y="3493819"/>
            <a:ext cx="923330" cy="43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Johannes Gutenberg University Mainz">
            <a:extLst>
              <a:ext uri="{FF2B5EF4-FFF2-40B4-BE49-F238E27FC236}">
                <a16:creationId xmlns:a16="http://schemas.microsoft.com/office/drawing/2014/main" id="{D0DC9D62-9FA3-F91C-D4CD-FEBC1663A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696" y="3493819"/>
            <a:ext cx="459001" cy="43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0" descr="Participants">
            <a:extLst>
              <a:ext uri="{FF2B5EF4-FFF2-40B4-BE49-F238E27FC236}">
                <a16:creationId xmlns:a16="http://schemas.microsoft.com/office/drawing/2014/main" id="{0668A49E-6017-F160-D17C-2BE45581E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435" y="3502270"/>
            <a:ext cx="415099" cy="41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University of Bristol brand resources: accessing high ...">
            <a:extLst>
              <a:ext uri="{FF2B5EF4-FFF2-40B4-BE49-F238E27FC236}">
                <a16:creationId xmlns:a16="http://schemas.microsoft.com/office/drawing/2014/main" id="{979F1297-718F-D3B6-C788-942C6EBBA7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73128" y="3983577"/>
            <a:ext cx="1071316" cy="39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FE45EA-1827-1A80-B3AD-652CFA817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5272" y="3612148"/>
            <a:ext cx="764515" cy="195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GFZ Helmholtz Centre for Geosciences ...">
            <a:extLst>
              <a:ext uri="{FF2B5EF4-FFF2-40B4-BE49-F238E27FC236}">
                <a16:creationId xmlns:a16="http://schemas.microsoft.com/office/drawing/2014/main" id="{C934C06D-EF4B-0E33-59E9-3F8BD4B42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7370" y="3983577"/>
            <a:ext cx="528329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DD337D75-9676-A940-A715-1114DD9E6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3698" y="3913744"/>
            <a:ext cx="479430" cy="47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A3ECB46-E951-78A4-7900-06F630BC614D}"/>
              </a:ext>
            </a:extLst>
          </p:cNvPr>
          <p:cNvSpPr txBox="1"/>
          <p:nvPr/>
        </p:nvSpPr>
        <p:spPr>
          <a:xfrm>
            <a:off x="929582" y="3172976"/>
            <a:ext cx="2162772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200" dirty="0"/>
              <a:t>New user groups for 2026/27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7161EB8-560A-4C56-476A-AEC12520A2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678" y="1891070"/>
            <a:ext cx="4760682" cy="2145586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BD2E1E4-EDE3-585C-503D-95722FEC2AE9}"/>
              </a:ext>
            </a:extLst>
          </p:cNvPr>
          <p:cNvSpPr txBox="1"/>
          <p:nvPr/>
        </p:nvSpPr>
        <p:spPr>
          <a:xfrm>
            <a:off x="5180725" y="1568768"/>
            <a:ext cx="841897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Gd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FB054E0-C27D-430A-7882-C2207D24C73E}"/>
              </a:ext>
            </a:extLst>
          </p:cNvPr>
          <p:cNvSpPr txBox="1"/>
          <p:nvPr/>
        </p:nvSpPr>
        <p:spPr>
          <a:xfrm>
            <a:off x="7582976" y="1542589"/>
            <a:ext cx="731290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NaN</a:t>
            </a:r>
            <a:r>
              <a:rPr lang="en-US" baseline="-25000" dirty="0"/>
              <a:t>3</a:t>
            </a:r>
          </a:p>
        </p:txBody>
      </p:sp>
      <p:pic>
        <p:nvPicPr>
          <p:cNvPr id="24" name="Picture 2" descr="Ioannis Tzifas – Postdoctoral Researcher – GSI Helmholtz Centre for Heavy  Ion Research | LinkedIn">
            <a:extLst>
              <a:ext uri="{FF2B5EF4-FFF2-40B4-BE49-F238E27FC236}">
                <a16:creationId xmlns:a16="http://schemas.microsoft.com/office/drawing/2014/main" id="{4C6387A5-BAB4-B7D0-6929-3F2158EDA6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10677" y="4036656"/>
            <a:ext cx="708951" cy="930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798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71B515-3C3D-81EC-C140-B15BFE88C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Diagram 33">
            <a:extLst>
              <a:ext uri="{FF2B5EF4-FFF2-40B4-BE49-F238E27FC236}">
                <a16:creationId xmlns:a16="http://schemas.microsoft.com/office/drawing/2014/main" id="{69A4E98B-F69D-6732-9CA1-AAD8F5EE1E53}"/>
              </a:ext>
            </a:extLst>
          </p:cNvPr>
          <p:cNvGraphicFramePr/>
          <p:nvPr/>
        </p:nvGraphicFramePr>
        <p:xfrm>
          <a:off x="5330378" y="947450"/>
          <a:ext cx="4050078" cy="36164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572ABC0-01B5-BBBE-F5BE-EFD8C0094461}"/>
              </a:ext>
            </a:extLst>
          </p:cNvPr>
          <p:cNvSpPr txBox="1"/>
          <p:nvPr/>
        </p:nvSpPr>
        <p:spPr>
          <a:xfrm>
            <a:off x="74372" y="1813079"/>
            <a:ext cx="5466026" cy="22698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defTabSz="457178">
              <a:lnSpc>
                <a:spcPct val="150000"/>
              </a:lnSpc>
            </a:pPr>
            <a:r>
              <a:rPr lang="en-US" sz="1400" b="1" dirty="0">
                <a:solidFill>
                  <a:prstClr val="black"/>
                </a:solidFill>
                <a:cs typeface="Calibri" panose="020F0502020204030204" pitchFamily="34" charset="0"/>
              </a:rPr>
              <a:t>Research goals</a:t>
            </a:r>
            <a:endParaRPr lang="en-US" sz="1400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marL="203597" indent="-203597" defTabSz="457189">
              <a:spcAft>
                <a:spcPts val="450"/>
              </a:spcAft>
              <a:buFont typeface="Wingdings" pitchFamily="2" charset="2"/>
              <a:buChar char="à"/>
            </a:pPr>
            <a:r>
              <a:rPr lang="en-US" sz="1200" dirty="0">
                <a:solidFill>
                  <a:prstClr val="black"/>
                </a:solidFill>
                <a:cs typeface="Calibri" panose="020F0502020204030204" pitchFamily="34" charset="0"/>
              </a:rPr>
              <a:t>Irradiation of </a:t>
            </a:r>
            <a:r>
              <a:rPr lang="en-US" sz="1200" b="1" dirty="0">
                <a:solidFill>
                  <a:srgbClr val="0070C0"/>
                </a:solidFill>
                <a:cs typeface="Calibri" panose="020F0502020204030204" pitchFamily="34" charset="0"/>
              </a:rPr>
              <a:t>space ices under pressure at cryogenic temperatures</a:t>
            </a:r>
            <a:r>
              <a:rPr lang="en-US" sz="1200" dirty="0">
                <a:solidFill>
                  <a:srgbClr val="0070C0"/>
                </a:solidFill>
                <a:cs typeface="Calibri" panose="020F0502020204030204" pitchFamily="34" charset="0"/>
              </a:rPr>
              <a:t> </a:t>
            </a:r>
            <a:r>
              <a:rPr lang="en-US" sz="1200" dirty="0">
                <a:solidFill>
                  <a:prstClr val="black"/>
                </a:solidFill>
                <a:cs typeface="Calibri" panose="020F0502020204030204" pitchFamily="34" charset="0"/>
              </a:rPr>
              <a:t>to understand physicochemical processes</a:t>
            </a:r>
          </a:p>
          <a:p>
            <a:pPr marL="203597" indent="-203597" defTabSz="457189">
              <a:spcAft>
                <a:spcPts val="450"/>
              </a:spcAft>
              <a:buFont typeface="Wingdings" pitchFamily="2" charset="2"/>
              <a:buChar char="à"/>
            </a:pPr>
            <a:r>
              <a:rPr lang="en-US" sz="1200" dirty="0">
                <a:solidFill>
                  <a:prstClr val="black"/>
                </a:solidFill>
                <a:cs typeface="Calibri" panose="020F0502020204030204" pitchFamily="34" charset="0"/>
              </a:rPr>
              <a:t>Study response of </a:t>
            </a:r>
            <a:r>
              <a:rPr lang="en-US" sz="1200" b="1" dirty="0">
                <a:solidFill>
                  <a:srgbClr val="C00000"/>
                </a:solidFill>
                <a:cs typeface="Calibri" panose="020F0502020204030204" pitchFamily="34" charset="0"/>
              </a:rPr>
              <a:t>rocky planet materials under irradiation, pressure and high temperatures</a:t>
            </a:r>
            <a:r>
              <a:rPr lang="en-US" sz="1200" dirty="0">
                <a:solidFill>
                  <a:srgbClr val="C00000"/>
                </a:solidFill>
                <a:cs typeface="Calibri" panose="020F0502020204030204" pitchFamily="34" charset="0"/>
              </a:rPr>
              <a:t> </a:t>
            </a:r>
            <a:r>
              <a:rPr lang="en-US" sz="1200" dirty="0">
                <a:solidFill>
                  <a:prstClr val="black"/>
                </a:solidFill>
                <a:cs typeface="Calibri" panose="020F0502020204030204" pitchFamily="34" charset="0"/>
              </a:rPr>
              <a:t>and explore how extreme conditions affect structural and chemical changes</a:t>
            </a:r>
          </a:p>
          <a:p>
            <a:pPr marL="203597" indent="-203597" defTabSz="457189">
              <a:spcAft>
                <a:spcPts val="450"/>
              </a:spcAft>
              <a:buFont typeface="Wingdings" pitchFamily="2" charset="2"/>
              <a:buChar char="à"/>
            </a:pPr>
            <a:r>
              <a:rPr lang="en-US" sz="1200" dirty="0">
                <a:solidFill>
                  <a:prstClr val="black"/>
                </a:solidFill>
                <a:cs typeface="Calibri" panose="020F0502020204030204" pitchFamily="34" charset="0"/>
              </a:rPr>
              <a:t>Elucidating the </a:t>
            </a:r>
            <a:r>
              <a:rPr lang="en-US" sz="1200" b="1" dirty="0">
                <a:solidFill>
                  <a:prstClr val="black"/>
                </a:solidFill>
                <a:cs typeface="Calibri" panose="020F0502020204030204" pitchFamily="34" charset="0"/>
              </a:rPr>
              <a:t>role of temperature and temperature rates </a:t>
            </a:r>
            <a:r>
              <a:rPr lang="en-US" sz="1200" dirty="0">
                <a:solidFill>
                  <a:prstClr val="black"/>
                </a:solidFill>
                <a:cs typeface="Calibri" panose="020F0502020204030204" pitchFamily="34" charset="0"/>
              </a:rPr>
              <a:t>in ion-induced phase transformations under high-pressure</a:t>
            </a:r>
          </a:p>
          <a:p>
            <a:pPr marL="203597" indent="-203597" defTabSz="457189">
              <a:spcAft>
                <a:spcPts val="450"/>
              </a:spcAft>
              <a:buFont typeface="Wingdings" pitchFamily="2" charset="2"/>
              <a:buChar char="à"/>
            </a:pPr>
            <a:r>
              <a:rPr lang="en-US" sz="1200" dirty="0">
                <a:solidFill>
                  <a:prstClr val="black"/>
                </a:solidFill>
                <a:cs typeface="Calibri" panose="020F0502020204030204" pitchFamily="34" charset="0"/>
              </a:rPr>
              <a:t>Conduct temperature-dependent </a:t>
            </a:r>
            <a:r>
              <a:rPr lang="en-US" sz="1200" b="1" dirty="0">
                <a:solidFill>
                  <a:prstClr val="black"/>
                </a:solidFill>
                <a:cs typeface="Calibri" panose="020F0502020204030204" pitchFamily="34" charset="0"/>
              </a:rPr>
              <a:t>in-situ electrical measurements </a:t>
            </a:r>
            <a:r>
              <a:rPr lang="en-US" sz="1200" dirty="0">
                <a:solidFill>
                  <a:prstClr val="black"/>
                </a:solidFill>
                <a:cs typeface="Calibri" panose="020F0502020204030204" pitchFamily="34" charset="0"/>
              </a:rPr>
              <a:t>to correlate structural and electrical properties </a:t>
            </a:r>
            <a:r>
              <a:rPr lang="en-US" sz="1200" b="1" dirty="0">
                <a:solidFill>
                  <a:prstClr val="black"/>
                </a:solidFill>
                <a:cs typeface="Calibri" panose="020F0502020204030204" pitchFamily="34" charset="0"/>
              </a:rPr>
              <a:t>of novel material phases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0B1E6EA-BECA-8DC8-059E-F29DF7566E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4683" y="1950182"/>
            <a:ext cx="966247" cy="83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Thermometer messen Heiß- und Kalttemperatur Vektorbild">
            <a:extLst>
              <a:ext uri="{FF2B5EF4-FFF2-40B4-BE49-F238E27FC236}">
                <a16:creationId xmlns:a16="http://schemas.microsoft.com/office/drawing/2014/main" id="{A3CCD977-6CDD-39B0-5039-ADAC1D3F8F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8601160" y="2377678"/>
            <a:ext cx="251108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Thermometer messen Heiß- und Kalttemperatur Vektorbild">
            <a:extLst>
              <a:ext uri="{FF2B5EF4-FFF2-40B4-BE49-F238E27FC236}">
                <a16:creationId xmlns:a16="http://schemas.microsoft.com/office/drawing/2014/main" id="{8466812A-770F-DAA1-C203-F874F10C19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54117" y="2387645"/>
            <a:ext cx="233619" cy="75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>
            <a:extLst>
              <a:ext uri="{FF2B5EF4-FFF2-40B4-BE49-F238E27FC236}">
                <a16:creationId xmlns:a16="http://schemas.microsoft.com/office/drawing/2014/main" id="{E592CF62-BA6D-C18B-A659-0C68B2D5A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 rot="16199999">
            <a:off x="6834832" y="980205"/>
            <a:ext cx="1044177" cy="895776"/>
          </a:xfrm>
          <a:prstGeom prst="rect">
            <a:avLst/>
          </a:prstGeom>
          <a:solidFill>
            <a:sysClr val="window" lastClr="FFFFFF"/>
          </a:solidFill>
          <a:ln w="38100" algn="ctr">
            <a:noFill/>
            <a:miter lim="800000"/>
            <a:headEnd/>
            <a:tailEnd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AE3CF8F-A56B-97D8-1A73-FF4F9AF5F18B}"/>
              </a:ext>
            </a:extLst>
          </p:cNvPr>
          <p:cNvSpPr txBox="1"/>
          <p:nvPr/>
        </p:nvSpPr>
        <p:spPr>
          <a:xfrm>
            <a:off x="6909032" y="911854"/>
            <a:ext cx="895777" cy="27699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 defTabSz="457189"/>
            <a:r>
              <a:rPr lang="en-US" sz="1200" b="1" dirty="0">
                <a:solidFill>
                  <a:prstClr val="white"/>
                </a:solidFill>
                <a:latin typeface="Arial"/>
              </a:rPr>
              <a:t>pressure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C6072C-6EF6-547B-2E65-F415BE223C54}"/>
              </a:ext>
            </a:extLst>
          </p:cNvPr>
          <p:cNvSpPr txBox="1"/>
          <p:nvPr/>
        </p:nvSpPr>
        <p:spPr>
          <a:xfrm>
            <a:off x="8350235" y="2019133"/>
            <a:ext cx="675245" cy="27699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 defTabSz="457189"/>
            <a:r>
              <a:rPr lang="en-US" sz="1200" b="1" dirty="0">
                <a:solidFill>
                  <a:prstClr val="white"/>
                </a:solidFill>
                <a:latin typeface="Arial"/>
              </a:rPr>
              <a:t>High </a:t>
            </a:r>
            <a:r>
              <a:rPr lang="en-US" sz="1200" b="1" i="1" dirty="0">
                <a:solidFill>
                  <a:prstClr val="white"/>
                </a:solidFill>
                <a:latin typeface="Arial"/>
              </a:rPr>
              <a:t>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7A457DD-2D75-DE92-5CED-6CDCF52C70DA}"/>
              </a:ext>
            </a:extLst>
          </p:cNvPr>
          <p:cNvSpPr txBox="1"/>
          <p:nvPr/>
        </p:nvSpPr>
        <p:spPr>
          <a:xfrm>
            <a:off x="5702239" y="3246984"/>
            <a:ext cx="625898" cy="27699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 defTabSz="457189"/>
            <a:r>
              <a:rPr lang="en-US" sz="1200" b="1" dirty="0">
                <a:solidFill>
                  <a:prstClr val="white"/>
                </a:solidFill>
                <a:latin typeface="Arial"/>
              </a:rPr>
              <a:t>Low </a:t>
            </a:r>
            <a:r>
              <a:rPr lang="en-US" sz="1200" b="1" i="1" dirty="0">
                <a:solidFill>
                  <a:prstClr val="white"/>
                </a:solidFill>
                <a:latin typeface="Arial"/>
              </a:rPr>
              <a:t>T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096C455-5BCC-EA56-29A4-929CFDD4F41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82417" y="3483931"/>
            <a:ext cx="966246" cy="1490728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97B2ED3-92A6-A10D-7E2B-50832D2F9F8E}"/>
              </a:ext>
            </a:extLst>
          </p:cNvPr>
          <p:cNvSpPr txBox="1"/>
          <p:nvPr/>
        </p:nvSpPr>
        <p:spPr>
          <a:xfrm>
            <a:off x="6909032" y="3677648"/>
            <a:ext cx="895777" cy="276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 defTabSz="457189"/>
            <a:r>
              <a:rPr lang="en-US" sz="1200" b="1" dirty="0">
                <a:solidFill>
                  <a:prstClr val="white"/>
                </a:solidFill>
                <a:latin typeface="Arial"/>
              </a:rPr>
              <a:t>Ions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B754D69-9800-D081-029A-2C8061524325}"/>
              </a:ext>
            </a:extLst>
          </p:cNvPr>
          <p:cNvSpPr txBox="1"/>
          <p:nvPr/>
        </p:nvSpPr>
        <p:spPr>
          <a:xfrm>
            <a:off x="6377469" y="1888304"/>
            <a:ext cx="458780" cy="2616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defTabSz="457189"/>
            <a:r>
              <a:rPr lang="en-US" sz="1100" b="1" dirty="0">
                <a:solidFill>
                  <a:prstClr val="black"/>
                </a:solidFill>
                <a:latin typeface="Arial"/>
              </a:rPr>
              <a:t>ices</a:t>
            </a:r>
            <a:endParaRPr lang="en-US" sz="1400" b="1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7" name="Picture 6" descr="undefined">
            <a:extLst>
              <a:ext uri="{FF2B5EF4-FFF2-40B4-BE49-F238E27FC236}">
                <a16:creationId xmlns:a16="http://schemas.microsoft.com/office/drawing/2014/main" id="{44FB6A99-BC1A-0AF6-D579-BDA7AA314A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5304" y="2741323"/>
            <a:ext cx="931615" cy="93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undefined">
            <a:extLst>
              <a:ext uri="{FF2B5EF4-FFF2-40B4-BE49-F238E27FC236}">
                <a16:creationId xmlns:a16="http://schemas.microsoft.com/office/drawing/2014/main" id="{B71D087F-BD34-B953-DF9F-103175DD79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5417" y="1946951"/>
            <a:ext cx="870615" cy="61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Garnet - Wikipedia">
            <a:extLst>
              <a:ext uri="{FF2B5EF4-FFF2-40B4-BE49-F238E27FC236}">
                <a16:creationId xmlns:a16="http://schemas.microsoft.com/office/drawing/2014/main" id="{6EAEF917-C216-9213-985A-B1400F2BE8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3166" y="2552112"/>
            <a:ext cx="870615" cy="57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图片 12">
            <a:extLst>
              <a:ext uri="{FF2B5EF4-FFF2-40B4-BE49-F238E27FC236}">
                <a16:creationId xmlns:a16="http://schemas.microsoft.com/office/drawing/2014/main" id="{01692995-F2C3-9135-6A7F-0B44D74EAF68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3607" y="3089050"/>
            <a:ext cx="900174" cy="592866"/>
          </a:xfrm>
          <a:prstGeom prst="rect">
            <a:avLst/>
          </a:prstGeom>
          <a:ln w="28575">
            <a:noFill/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3F99599-65A3-EC69-EFB6-8ABF1D41F08B}"/>
              </a:ext>
            </a:extLst>
          </p:cNvPr>
          <p:cNvSpPr txBox="1"/>
          <p:nvPr/>
        </p:nvSpPr>
        <p:spPr>
          <a:xfrm>
            <a:off x="6385951" y="3450174"/>
            <a:ext cx="849913" cy="25391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defTabSz="457189"/>
            <a:r>
              <a:rPr lang="en-US" sz="1050" b="1" dirty="0">
                <a:solidFill>
                  <a:prstClr val="white"/>
                </a:solidFill>
                <a:latin typeface="Arial"/>
              </a:rPr>
              <a:t>gas giants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95A35FA-E132-0B69-04A7-4A8B3AABE27F}"/>
              </a:ext>
            </a:extLst>
          </p:cNvPr>
          <p:cNvSpPr txBox="1"/>
          <p:nvPr/>
        </p:nvSpPr>
        <p:spPr>
          <a:xfrm>
            <a:off x="7290873" y="3454021"/>
            <a:ext cx="1098378" cy="25391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defTabSz="457189"/>
            <a:r>
              <a:rPr lang="en-US" sz="1050" b="1" dirty="0">
                <a:solidFill>
                  <a:prstClr val="white"/>
                </a:solidFill>
                <a:latin typeface="Arial"/>
              </a:rPr>
              <a:t>nanomaterials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61C2F0F-FFE5-4BE7-A79A-070B21DC61D3}"/>
              </a:ext>
            </a:extLst>
          </p:cNvPr>
          <p:cNvSpPr txBox="1"/>
          <p:nvPr/>
        </p:nvSpPr>
        <p:spPr>
          <a:xfrm>
            <a:off x="7290872" y="2489738"/>
            <a:ext cx="739305" cy="25391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defTabSz="457189"/>
            <a:r>
              <a:rPr lang="en-US" sz="1050" b="1" dirty="0">
                <a:solidFill>
                  <a:prstClr val="white"/>
                </a:solidFill>
                <a:latin typeface="Arial"/>
              </a:rPr>
              <a:t>minerals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0EE656-B6E5-1D23-F3E1-585C45A0C592}"/>
              </a:ext>
            </a:extLst>
          </p:cNvPr>
          <p:cNvSpPr/>
          <p:nvPr/>
        </p:nvSpPr>
        <p:spPr>
          <a:xfrm>
            <a:off x="100010" y="1023345"/>
            <a:ext cx="63877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78"/>
            <a:r>
              <a:rPr lang="en-US" sz="1400" dirty="0">
                <a:solidFill>
                  <a:prstClr val="black"/>
                </a:solidFill>
                <a:latin typeface="Arial"/>
                <a:cs typeface="Calibri" panose="020F0502020204030204" pitchFamily="34" charset="0"/>
              </a:rPr>
              <a:t>Extension of high-pressure research to </a:t>
            </a:r>
            <a:r>
              <a:rPr lang="en-US" sz="1400" b="1" dirty="0">
                <a:solidFill>
                  <a:prstClr val="black"/>
                </a:solidFill>
                <a:latin typeface="Arial"/>
                <a:cs typeface="Calibri" panose="020F0502020204030204" pitchFamily="34" charset="0"/>
              </a:rPr>
              <a:t>low and high-temperatures </a:t>
            </a:r>
          </a:p>
          <a:p>
            <a:pPr defTabSz="457178"/>
            <a:r>
              <a:rPr lang="en-US" sz="1400" dirty="0">
                <a:solidFill>
                  <a:prstClr val="black"/>
                </a:solidFill>
                <a:latin typeface="Arial"/>
                <a:cs typeface="Calibri" panose="020F0502020204030204" pitchFamily="34" charset="0"/>
              </a:rPr>
              <a:t>Materials of interest: ices, minerals, nanomaterials and molecular compounds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E9554E-4297-0798-EB02-7BE758A07061}"/>
              </a:ext>
            </a:extLst>
          </p:cNvPr>
          <p:cNvSpPr txBox="1"/>
          <p:nvPr/>
        </p:nvSpPr>
        <p:spPr>
          <a:xfrm>
            <a:off x="1141309" y="4292528"/>
            <a:ext cx="4310598" cy="46166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defTabSz="457189"/>
            <a:r>
              <a:rPr lang="en-US" sz="1200" dirty="0">
                <a:solidFill>
                  <a:prstClr val="black"/>
                </a:solidFill>
                <a:latin typeface="Arial"/>
              </a:rPr>
              <a:t>Upgrade of facility funded by BMFTR ErUM-Pro (2025-2028) (B. Winkler, Goethe University)</a:t>
            </a:r>
          </a:p>
        </p:txBody>
      </p:sp>
      <p:pic>
        <p:nvPicPr>
          <p:cNvPr id="3" name="Picture 2" descr="BMFTR funding measure AI hub: Innovation Lab KIOptiPack - Fraunhofer IVV">
            <a:extLst>
              <a:ext uri="{FF2B5EF4-FFF2-40B4-BE49-F238E27FC236}">
                <a16:creationId xmlns:a16="http://schemas.microsoft.com/office/drawing/2014/main" id="{57F16193-DBEE-835D-76F9-409A2E8DC3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26" y="4154339"/>
            <a:ext cx="1155428" cy="73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BA16A3AF-90F6-8AD8-7FBE-61695A6216FB}"/>
              </a:ext>
            </a:extLst>
          </p:cNvPr>
          <p:cNvSpPr txBox="1">
            <a:spLocks/>
          </p:cNvSpPr>
          <p:nvPr/>
        </p:nvSpPr>
        <p:spPr>
          <a:xfrm>
            <a:off x="-297714" y="0"/>
            <a:ext cx="9116162" cy="712535"/>
          </a:xfrm>
          <a:prstGeom prst="rect">
            <a:avLst/>
          </a:prstGeom>
        </p:spPr>
        <p:txBody>
          <a:bodyPr vert="horz" lIns="68400" tIns="34290" rIns="68580" bIns="3429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2900">
              <a:defRPr/>
            </a:pPr>
            <a:r>
              <a:rPr lang="en-US" sz="2400" b="1" dirty="0">
                <a:solidFill>
                  <a:srgbClr val="0070C0"/>
                </a:solidFill>
                <a:latin typeface="Arial"/>
                <a:cs typeface="Arial"/>
              </a:rPr>
              <a:t>Exciting Upgrades</a:t>
            </a:r>
          </a:p>
        </p:txBody>
      </p:sp>
      <p:pic>
        <p:nvPicPr>
          <p:cNvPr id="10" name="Picture 9" descr="Datei:Goethe-Logo.svg">
            <a:extLst>
              <a:ext uri="{FF2B5EF4-FFF2-40B4-BE49-F238E27FC236}">
                <a16:creationId xmlns:a16="http://schemas.microsoft.com/office/drawing/2014/main" id="{FFAFBE64-FB93-F493-0F1D-1727328A631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412642" y="4287053"/>
            <a:ext cx="865858" cy="4726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DA0CD57-6F7C-1AA7-2933-D1098E3BF3A6}"/>
              </a:ext>
            </a:extLst>
          </p:cNvPr>
          <p:cNvSpPr txBox="1"/>
          <p:nvPr/>
        </p:nvSpPr>
        <p:spPr>
          <a:xfrm>
            <a:off x="3128647" y="4942105"/>
            <a:ext cx="2882520" cy="24622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APPA ErUM Meeting January 2026 – Toimil-Molares</a:t>
            </a:r>
          </a:p>
        </p:txBody>
      </p:sp>
    </p:spTree>
    <p:extLst>
      <p:ext uri="{BB962C8B-B14F-4D97-AF65-F5344CB8AC3E}">
        <p14:creationId xmlns:p14="http://schemas.microsoft.com/office/powerpoint/2010/main" val="1348030365"/>
      </p:ext>
    </p:extLst>
  </p:cSld>
  <p:clrMapOvr>
    <a:masterClrMapping/>
  </p:clrMapOvr>
</p:sld>
</file>

<file path=ppt/theme/theme1.xml><?xml version="1.0" encoding="utf-8"?>
<a:theme xmlns:a="http://schemas.openxmlformats.org/drawingml/2006/main" name="fair-gsi-folienmaster_2017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5" id="{3AECD3E1-8DA4-BA48-8C52-0C39CC25DCAC}" vid="{10909A78-EA76-4346-92A8-E04EFC56BD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fair-gsi-folienmaster_2017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8" id="{88F67082-FAA7-774F-81ED-C94DAF9F09F3}" vid="{76C6051D-27C6-564A-8764-CCBC0645D37F}"/>
    </a:ext>
  </a:extLst>
</a:theme>
</file>

<file path=ppt/theme/theme4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5103</TotalTime>
  <Words>1536</Words>
  <Application>Microsoft Macintosh PowerPoint</Application>
  <PresentationFormat>On-screen Show (16:9)</PresentationFormat>
  <Paragraphs>342</Paragraphs>
  <Slides>28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Arial</vt:lpstr>
      <vt:lpstr>Calibri</vt:lpstr>
      <vt:lpstr>Calibri Light</vt:lpstr>
      <vt:lpstr>Cambria Math</vt:lpstr>
      <vt:lpstr>Helvetica</vt:lpstr>
      <vt:lpstr>Wingdings</vt:lpstr>
      <vt:lpstr>fair-gsi-folienmaster_2017_onering</vt:lpstr>
      <vt:lpstr>Office Theme</vt:lpstr>
      <vt:lpstr>1_fair-gsi-folienmaster_2017_onering</vt:lpstr>
      <vt:lpstr>oleObj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Materials Research</vt:lpstr>
      <vt:lpstr>Materials Research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Annual Workshop of Ion and Particle Beams</vt:lpstr>
      <vt:lpstr>Upcoming Meetings</vt:lpstr>
      <vt:lpstr>Thank you!</vt:lpstr>
      <vt:lpstr>PowerPoint Presentation</vt:lpstr>
      <vt:lpstr>PowerPoint Presentation</vt:lpstr>
      <vt:lpstr>Materials Research</vt:lpstr>
      <vt:lpstr>Electrodeposition Process for Gold Nanowires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Microsoft Office User</dc:creator>
  <cp:lastModifiedBy>Eugenia Toimil-Molares</cp:lastModifiedBy>
  <cp:revision>444</cp:revision>
  <cp:lastPrinted>2020-11-01T19:59:12Z</cp:lastPrinted>
  <dcterms:created xsi:type="dcterms:W3CDTF">2019-12-04T14:42:24Z</dcterms:created>
  <dcterms:modified xsi:type="dcterms:W3CDTF">2026-01-22T11:37:41Z</dcterms:modified>
</cp:coreProperties>
</file>