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21"/>
  </p:notesMasterIdLst>
  <p:handoutMasterIdLst>
    <p:handoutMasterId r:id="rId22"/>
  </p:handoutMasterIdLst>
  <p:sldIdLst>
    <p:sldId id="260" r:id="rId2"/>
    <p:sldId id="937" r:id="rId3"/>
    <p:sldId id="973" r:id="rId4"/>
    <p:sldId id="266" r:id="rId5"/>
    <p:sldId id="352" r:id="rId6"/>
    <p:sldId id="967" r:id="rId7"/>
    <p:sldId id="350" r:id="rId8"/>
    <p:sldId id="918" r:id="rId9"/>
    <p:sldId id="968" r:id="rId10"/>
    <p:sldId id="963" r:id="rId11"/>
    <p:sldId id="276" r:id="rId12"/>
    <p:sldId id="273" r:id="rId13"/>
    <p:sldId id="279" r:id="rId14"/>
    <p:sldId id="274" r:id="rId15"/>
    <p:sldId id="966" r:id="rId16"/>
    <p:sldId id="909" r:id="rId17"/>
    <p:sldId id="964" r:id="rId18"/>
    <p:sldId id="971" r:id="rId19"/>
    <p:sldId id="965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0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067" userDrawn="1">
          <p15:clr>
            <a:srgbClr val="A4A3A4"/>
          </p15:clr>
        </p15:guide>
        <p15:guide id="4" orient="horz" pos="890" userDrawn="1">
          <p15:clr>
            <a:srgbClr val="A4A3A4"/>
          </p15:clr>
        </p15:guide>
        <p15:guide id="5" orient="horz" pos="2704" userDrawn="1">
          <p15:clr>
            <a:srgbClr val="A4A3A4"/>
          </p15:clr>
        </p15:guide>
        <p15:guide id="6" orient="horz" pos="22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DAD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4007" autoAdjust="0"/>
  </p:normalViewPr>
  <p:slideViewPr>
    <p:cSldViewPr snapToGrid="0" showGuides="1">
      <p:cViewPr varScale="1">
        <p:scale>
          <a:sx n="90" d="100"/>
          <a:sy n="90" d="100"/>
        </p:scale>
        <p:origin x="499" y="53"/>
      </p:cViewPr>
      <p:guideLst>
        <p:guide orient="horz" pos="1502"/>
        <p:guide pos="3840"/>
        <p:guide orient="horz" pos="3067"/>
        <p:guide orient="horz" pos="890"/>
        <p:guide orient="horz" pos="2704"/>
        <p:guide orient="horz" pos="22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F7BA0-586E-423F-B165-B96C0C21717B}" type="datetimeFigureOut">
              <a:rPr lang="de-DE" smtClean="0"/>
              <a:t>19.01.2026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C8D1E-5DA4-4758-B5F6-91352475F4D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903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30A5C-64B4-4816-81A1-AC3338F46216}" type="datetimeFigureOut">
              <a:rPr lang="de-DE" smtClean="0"/>
              <a:t>19.01.2026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E18AC-ACBD-414F-AA76-EA07AA98167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8174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E18AC-ACBD-414F-AA76-EA07AA98167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3458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E18AC-ACBD-414F-AA76-EA07AA98167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9944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 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814917" y="488158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200" baseline="0"/>
            </a:lvl1pPr>
          </a:lstStyle>
          <a:p>
            <a:r>
              <a:rPr lang="de-DE" dirty="0"/>
              <a:t>Einen schönen Titel …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14918" y="2002897"/>
            <a:ext cx="4944533" cy="482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826911" y="2714627"/>
            <a:ext cx="4944533" cy="482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aseline="0"/>
            </a:lvl1pPr>
          </a:lstStyle>
          <a:p>
            <a:pPr lvl="0"/>
            <a:r>
              <a:rPr lang="de-DE" dirty="0"/>
              <a:t>Event – </a:t>
            </a:r>
            <a:r>
              <a:rPr lang="de-DE" dirty="0" err="1"/>
              <a:t>date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4918" y="6453189"/>
            <a:ext cx="1442863" cy="314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8DE8D85D-6D29-4EE5-88C3-6126C01EFBE2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773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 _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4917" y="476251"/>
            <a:ext cx="10515600" cy="5651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8D85D-6D29-4EE5-88C3-6126C01EFBE2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Rechteck 3"/>
          <p:cNvSpPr/>
          <p:nvPr userDrawn="1"/>
        </p:nvSpPr>
        <p:spPr>
          <a:xfrm>
            <a:off x="8636001" y="6398028"/>
            <a:ext cx="3556000" cy="459972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C0C5A4DD-8710-4B19-AD87-8AC5C958F96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14917" y="1346200"/>
            <a:ext cx="9304867" cy="2598738"/>
          </a:xfrm>
          <a:prstGeom prst="rect">
            <a:avLst/>
          </a:prstGeo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1234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21-Jul-23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Study of electron energy spectra in Arq+-Ar collisions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E470-9531-45CA-AEB2-E9F5BA9CC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07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>
          <a:xfrm>
            <a:off x="911424" y="1"/>
            <a:ext cx="8064896" cy="510691"/>
          </a:xfrm>
          <a:prstGeom prst="rect">
            <a:avLst/>
          </a:prstGeom>
        </p:spPr>
        <p:txBody>
          <a:bodyPr/>
          <a:lstStyle>
            <a:lvl1pPr algn="l">
              <a:defRPr sz="3000">
                <a:latin typeface="+mn-lt"/>
              </a:defRPr>
            </a:lvl1pPr>
          </a:lstStyle>
          <a:p>
            <a:r>
              <a:rPr lang="de-DE"/>
              <a:t>Überschrift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/>
          </p:nvPr>
        </p:nvSpPr>
        <p:spPr>
          <a:xfrm>
            <a:off x="431371" y="1196752"/>
            <a:ext cx="11233248" cy="496855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747769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>
          <a:xfrm>
            <a:off x="911424" y="3"/>
            <a:ext cx="8064896" cy="510691"/>
          </a:xfrm>
          <a:prstGeom prst="rect">
            <a:avLst/>
          </a:prstGeom>
        </p:spPr>
        <p:txBody>
          <a:bodyPr/>
          <a:lstStyle>
            <a:lvl1pPr algn="l">
              <a:defRPr sz="2250">
                <a:latin typeface="+mn-lt"/>
              </a:defRPr>
            </a:lvl1pPr>
          </a:lstStyle>
          <a:p>
            <a:r>
              <a:rPr lang="de-DE"/>
              <a:t>Überschrift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270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4918" y="6453189"/>
            <a:ext cx="1442863" cy="314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8DE8D85D-6D29-4EE5-88C3-6126C01EFBE2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8" name="Gerader Verbinder 7"/>
          <p:cNvCxnSpPr/>
          <p:nvPr userDrawn="1"/>
        </p:nvCxnSpPr>
        <p:spPr>
          <a:xfrm>
            <a:off x="2257780" y="6373284"/>
            <a:ext cx="99360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7AE7000E-91CD-0974-0C94-EAE44F63837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783" y="6458142"/>
            <a:ext cx="1471730" cy="288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83E8F5E-5DDF-87AD-C857-C9D1170C425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667" y="6434467"/>
            <a:ext cx="575799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0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83" r:id="rId3"/>
    <p:sldLayoutId id="2147483687" r:id="rId4"/>
    <p:sldLayoutId id="2147483688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65" userDrawn="1">
          <p15:clr>
            <a:srgbClr val="F26B43"/>
          </p15:clr>
        </p15:guide>
        <p15:guide id="2" pos="7167" userDrawn="1">
          <p15:clr>
            <a:srgbClr val="F26B43"/>
          </p15:clr>
        </p15:guide>
        <p15:guide id="3" pos="513" userDrawn="1">
          <p15:clr>
            <a:srgbClr val="F26B43"/>
          </p15:clr>
        </p15:guide>
        <p15:guide id="4" orient="horz" pos="3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7.png"/><Relationship Id="rId18" Type="http://schemas.openxmlformats.org/officeDocument/2006/relationships/image" Target="../media/image17.jpeg"/><Relationship Id="rId3" Type="http://schemas.openxmlformats.org/officeDocument/2006/relationships/image" Target="../media/image23.png"/><Relationship Id="rId7" Type="http://schemas.openxmlformats.org/officeDocument/2006/relationships/image" Target="../media/image90.png"/><Relationship Id="rId12" Type="http://schemas.openxmlformats.org/officeDocument/2006/relationships/image" Target="../media/image130.png"/><Relationship Id="rId17" Type="http://schemas.openxmlformats.org/officeDocument/2006/relationships/image" Target="../media/image31.png"/><Relationship Id="rId2" Type="http://schemas.openxmlformats.org/officeDocument/2006/relationships/image" Target="../media/image22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0.png"/><Relationship Id="rId11" Type="http://schemas.openxmlformats.org/officeDocument/2006/relationships/image" Target="../media/image120.png"/><Relationship Id="rId5" Type="http://schemas.openxmlformats.org/officeDocument/2006/relationships/image" Target="../media/image70.png"/><Relationship Id="rId15" Type="http://schemas.openxmlformats.org/officeDocument/2006/relationships/image" Target="../media/image29.png"/><Relationship Id="rId10" Type="http://schemas.openxmlformats.org/officeDocument/2006/relationships/image" Target="../media/image110.png"/><Relationship Id="rId19" Type="http://schemas.openxmlformats.org/officeDocument/2006/relationships/image" Target="../media/image18.jpeg"/><Relationship Id="rId4" Type="http://schemas.openxmlformats.org/officeDocument/2006/relationships/image" Target="../media/image24.png"/><Relationship Id="rId9" Type="http://schemas.openxmlformats.org/officeDocument/2006/relationships/image" Target="../media/image26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hyperlink" Target="http://www.arxiv.org/pdf/2511.20537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2" name="Grafik 11" descr="PIFS-Diamantoide.png">
            <a:extLst>
              <a:ext uri="{FF2B5EF4-FFF2-40B4-BE49-F238E27FC236}">
                <a16:creationId xmlns:a16="http://schemas.microsoft.com/office/drawing/2014/main" id="{2841270B-B000-04F2-5392-66A6BCC6F2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 t="6467"/>
          <a:stretch>
            <a:fillRect/>
          </a:stretch>
        </p:blipFill>
        <p:spPr bwMode="auto">
          <a:xfrm>
            <a:off x="148227" y="232561"/>
            <a:ext cx="6187575" cy="441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0" y="2163418"/>
            <a:ext cx="8961500" cy="1304906"/>
          </a:xfrm>
        </p:spPr>
        <p:txBody>
          <a:bodyPr/>
          <a:lstStyle/>
          <a:p>
            <a:pPr algn="ctr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Rohit Tyagi</a:t>
            </a:r>
            <a:r>
              <a:rPr 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J. Viehmann, A. Krone, A. Hans, A. Ehresmann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Kassel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3374423" y="2992629"/>
            <a:ext cx="2309282" cy="553506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23-01-2026</a:t>
            </a:r>
          </a:p>
        </p:txBody>
      </p:sp>
      <p:pic>
        <p:nvPicPr>
          <p:cNvPr id="8" name="Picture 14" descr="D:\Dokumente\10.Administrationsdient\logos\Logo_CINSa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519" y="3847288"/>
            <a:ext cx="193686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Y:\07_people\Christian_Ozga\03_Vorträge_Poster_etc\2014-03 DPG Berlin\Poster Bilder\BMBF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0122" y="2815871"/>
            <a:ext cx="1318407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38AC085B-BEC0-5645-ACA9-FF6E1B4CE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356" y="3759735"/>
            <a:ext cx="1219199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7BA34311-D3F2-D387-72D9-DF149D038153}"/>
              </a:ext>
            </a:extLst>
          </p:cNvPr>
          <p:cNvGrpSpPr/>
          <p:nvPr/>
        </p:nvGrpSpPr>
        <p:grpSpPr>
          <a:xfrm>
            <a:off x="572323" y="5243604"/>
            <a:ext cx="1366672" cy="907814"/>
            <a:chOff x="3974051" y="1269778"/>
            <a:chExt cx="8025569" cy="4740634"/>
          </a:xfrm>
        </p:grpSpPr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89F439F8-7627-CD67-A1CB-BFCDB8DB9643}"/>
                </a:ext>
              </a:extLst>
            </p:cNvPr>
            <p:cNvSpPr/>
            <p:nvPr/>
          </p:nvSpPr>
          <p:spPr>
            <a:xfrm>
              <a:off x="4581448" y="1738023"/>
              <a:ext cx="6992566" cy="2000098"/>
            </a:xfrm>
            <a:custGeom>
              <a:avLst/>
              <a:gdLst>
                <a:gd name="connsiteX0" fmla="*/ 0 w 6935372"/>
                <a:gd name="connsiteY0" fmla="*/ 1983544 h 2022683"/>
                <a:gd name="connsiteX1" fmla="*/ 4459458 w 6935372"/>
                <a:gd name="connsiteY1" fmla="*/ 1758461 h 2022683"/>
                <a:gd name="connsiteX2" fmla="*/ 6935372 w 6935372"/>
                <a:gd name="connsiteY2" fmla="*/ 0 h 2022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35372" h="2022683">
                  <a:moveTo>
                    <a:pt x="0" y="1983544"/>
                  </a:moveTo>
                  <a:cubicBezTo>
                    <a:pt x="1651781" y="2036298"/>
                    <a:pt x="3303563" y="2089052"/>
                    <a:pt x="4459458" y="1758461"/>
                  </a:cubicBezTo>
                  <a:cubicBezTo>
                    <a:pt x="5615353" y="1427870"/>
                    <a:pt x="6275362" y="713935"/>
                    <a:pt x="6935372" y="0"/>
                  </a:cubicBezTo>
                </a:path>
              </a:pathLst>
            </a:custGeom>
            <a:noFill/>
            <a:ln w="15875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B61B5588-7867-2DB5-0B08-3F05C0C4B7F5}"/>
                </a:ext>
              </a:extLst>
            </p:cNvPr>
            <p:cNvCxnSpPr/>
            <p:nvPr/>
          </p:nvCxnSpPr>
          <p:spPr>
            <a:xfrm>
              <a:off x="9485032" y="4139391"/>
              <a:ext cx="1109777" cy="24522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383FB67-ECE8-20DF-49D1-85BA72996738}"/>
                </a:ext>
              </a:extLst>
            </p:cNvPr>
            <p:cNvCxnSpPr/>
            <p:nvPr/>
          </p:nvCxnSpPr>
          <p:spPr>
            <a:xfrm flipV="1">
              <a:off x="4581449" y="3716700"/>
              <a:ext cx="7406641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5EA2D61F-23ED-7C60-6824-3814D03727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4051" y="3443376"/>
              <a:ext cx="505776" cy="505082"/>
            </a:xfrm>
            <a:prstGeom prst="flowChartConnector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1460" h="251460"/>
              <a:bevelB w="251460" h="25146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8D48A0E-155E-5159-5012-6C682E898203}"/>
                </a:ext>
              </a:extLst>
            </p:cNvPr>
            <p:cNvCxnSpPr>
              <a:cxnSpLocks/>
            </p:cNvCxnSpPr>
            <p:nvPr/>
          </p:nvCxnSpPr>
          <p:spPr>
            <a:xfrm rot="19020000" flipV="1">
              <a:off x="9263620" y="2747509"/>
              <a:ext cx="2736000" cy="42203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lowchart: Connector 32">
              <a:extLst>
                <a:ext uri="{FF2B5EF4-FFF2-40B4-BE49-F238E27FC236}">
                  <a16:creationId xmlns:a16="http://schemas.microsoft.com/office/drawing/2014/main" id="{721EE57D-67F3-5CBA-1FF9-C91C652339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472921" y="1269778"/>
              <a:ext cx="503608" cy="502920"/>
            </a:xfrm>
            <a:prstGeom prst="flowChartConnector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1460" h="251460"/>
              <a:bevelB w="251460" h="25146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E930B2E-9F02-3CFC-CDF6-FCBE86C8CAB6}"/>
                </a:ext>
              </a:extLst>
            </p:cNvPr>
            <p:cNvSpPr/>
            <p:nvPr/>
          </p:nvSpPr>
          <p:spPr>
            <a:xfrm>
              <a:off x="8197511" y="3834592"/>
              <a:ext cx="1266138" cy="1266138"/>
            </a:xfrm>
            <a:prstGeom prst="ellipse">
              <a:avLst/>
            </a:prstGeom>
            <a:noFill/>
            <a:ln w="6350"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635000" h="635000"/>
              <a:bevelB w="635000" h="635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Flowchart: Connector 34">
              <a:extLst>
                <a:ext uri="{FF2B5EF4-FFF2-40B4-BE49-F238E27FC236}">
                  <a16:creationId xmlns:a16="http://schemas.microsoft.com/office/drawing/2014/main" id="{2E241B8E-FB79-8FE8-60A4-7975EE3E31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17666" y="4300482"/>
              <a:ext cx="177744" cy="177500"/>
            </a:xfrm>
            <a:prstGeom prst="flowChartConnector">
              <a:avLst/>
            </a:prstGeom>
            <a:solidFill>
              <a:srgbClr val="23DD7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86360" h="86360"/>
              <a:bevelB w="86360" h="8636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9EC11D7-9A75-0958-87A6-A0D8F13732FA}"/>
                </a:ext>
              </a:extLst>
            </p:cNvPr>
            <p:cNvCxnSpPr/>
            <p:nvPr/>
          </p:nvCxnSpPr>
          <p:spPr>
            <a:xfrm>
              <a:off x="9123838" y="4918849"/>
              <a:ext cx="906383" cy="542890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Flowchart: Connector 36">
              <a:extLst>
                <a:ext uri="{FF2B5EF4-FFF2-40B4-BE49-F238E27FC236}">
                  <a16:creationId xmlns:a16="http://schemas.microsoft.com/office/drawing/2014/main" id="{C0564D33-D906-C8FC-D06D-FC6FA8144E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74619" y="5251460"/>
              <a:ext cx="759991" cy="758952"/>
            </a:xfrm>
            <a:prstGeom prst="flowChartConnector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79730" h="379730"/>
              <a:bevelB w="379730" h="37973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3200" b="1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id="{A23039B8-5AF1-7A41-30EE-CFC613D230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3036" y="4068324"/>
              <a:ext cx="755088" cy="754054"/>
            </a:xfrm>
            <a:prstGeom prst="flowChartConnec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79730" h="379730"/>
              <a:bevelB w="379730" h="379730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 sz="3200" b="1" i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5902DE49-D060-0561-5393-1E5CE84A0174}"/>
              </a:ext>
            </a:extLst>
          </p:cNvPr>
          <p:cNvSpPr/>
          <p:nvPr/>
        </p:nvSpPr>
        <p:spPr>
          <a:xfrm>
            <a:off x="10991269" y="5380642"/>
            <a:ext cx="119396" cy="74381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13E904F-3952-BB25-5CAA-4D5DD3A1CFAB}"/>
              </a:ext>
            </a:extLst>
          </p:cNvPr>
          <p:cNvSpPr/>
          <p:nvPr/>
        </p:nvSpPr>
        <p:spPr>
          <a:xfrm rot="-2700000">
            <a:off x="10991269" y="5380642"/>
            <a:ext cx="119396" cy="74381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CB57C6C-CB35-9F9F-5338-36DB6B9AF299}"/>
              </a:ext>
            </a:extLst>
          </p:cNvPr>
          <p:cNvSpPr/>
          <p:nvPr/>
        </p:nvSpPr>
        <p:spPr>
          <a:xfrm rot="2700000">
            <a:off x="10991269" y="5390521"/>
            <a:ext cx="119396" cy="74381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603B017-4802-2285-8DC3-A548C29EE896}"/>
              </a:ext>
            </a:extLst>
          </p:cNvPr>
          <p:cNvSpPr/>
          <p:nvPr/>
        </p:nvSpPr>
        <p:spPr>
          <a:xfrm rot="16200000">
            <a:off x="10991269" y="5379308"/>
            <a:ext cx="119396" cy="74381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AE4DD8C-CC56-ED3A-26EA-40C2C4025551}"/>
              </a:ext>
            </a:extLst>
          </p:cNvPr>
          <p:cNvSpPr/>
          <p:nvPr/>
        </p:nvSpPr>
        <p:spPr>
          <a:xfrm>
            <a:off x="11028107" y="5365835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88206AA-5978-B37B-1BB4-B7F0F9677A14}"/>
              </a:ext>
            </a:extLst>
          </p:cNvPr>
          <p:cNvSpPr/>
          <p:nvPr/>
        </p:nvSpPr>
        <p:spPr>
          <a:xfrm>
            <a:off x="11180507" y="5518235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28A6244-0E17-4434-68FC-AF5A41094812}"/>
              </a:ext>
            </a:extLst>
          </p:cNvPr>
          <p:cNvSpPr/>
          <p:nvPr/>
        </p:nvSpPr>
        <p:spPr>
          <a:xfrm>
            <a:off x="11387652" y="5721057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F36CDF3-7616-AC7F-149E-A26305C123AF}"/>
              </a:ext>
            </a:extLst>
          </p:cNvPr>
          <p:cNvSpPr/>
          <p:nvPr/>
        </p:nvSpPr>
        <p:spPr>
          <a:xfrm>
            <a:off x="10789740" y="548314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A101F4A-F08E-E1C3-1D37-D189B6AF3501}"/>
              </a:ext>
            </a:extLst>
          </p:cNvPr>
          <p:cNvSpPr/>
          <p:nvPr/>
        </p:nvSpPr>
        <p:spPr>
          <a:xfrm>
            <a:off x="11041187" y="5712901"/>
            <a:ext cx="51097" cy="6298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7A5D22E-F1D5-424E-E6CA-D3B10238DE65}"/>
              </a:ext>
            </a:extLst>
          </p:cNvPr>
          <p:cNvSpPr/>
          <p:nvPr/>
        </p:nvSpPr>
        <p:spPr>
          <a:xfrm>
            <a:off x="11031386" y="5739622"/>
            <a:ext cx="51097" cy="6298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29CBE29-ECA9-F4BB-4361-582B1DCECAFB}"/>
              </a:ext>
            </a:extLst>
          </p:cNvPr>
          <p:cNvSpPr/>
          <p:nvPr/>
        </p:nvSpPr>
        <p:spPr>
          <a:xfrm>
            <a:off x="11007036" y="5717840"/>
            <a:ext cx="51097" cy="6298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423B309-33A4-DE78-5B62-C6D24B47C3F9}"/>
              </a:ext>
            </a:extLst>
          </p:cNvPr>
          <p:cNvSpPr/>
          <p:nvPr/>
        </p:nvSpPr>
        <p:spPr>
          <a:xfrm>
            <a:off x="11025417" y="5708773"/>
            <a:ext cx="51097" cy="6298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FAC898D-7F5A-7783-75BE-79AA1DC103A9}"/>
              </a:ext>
            </a:extLst>
          </p:cNvPr>
          <p:cNvCxnSpPr/>
          <p:nvPr/>
        </p:nvCxnSpPr>
        <p:spPr>
          <a:xfrm>
            <a:off x="2037102" y="5719576"/>
            <a:ext cx="897807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FB383A6-5F20-2324-10DA-DA6B05A4B1E7}"/>
              </a:ext>
            </a:extLst>
          </p:cNvPr>
          <p:cNvCxnSpPr/>
          <p:nvPr/>
        </p:nvCxnSpPr>
        <p:spPr>
          <a:xfrm>
            <a:off x="4488409" y="5719576"/>
            <a:ext cx="897807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D9E95F4-3701-064E-AADC-B2EBC1EAB5F8}"/>
              </a:ext>
            </a:extLst>
          </p:cNvPr>
          <p:cNvCxnSpPr/>
          <p:nvPr/>
        </p:nvCxnSpPr>
        <p:spPr>
          <a:xfrm>
            <a:off x="7370383" y="5719568"/>
            <a:ext cx="897807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961B61A-55B5-32B0-9CF6-1AE17E8D56C9}"/>
              </a:ext>
            </a:extLst>
          </p:cNvPr>
          <p:cNvCxnSpPr/>
          <p:nvPr/>
        </p:nvCxnSpPr>
        <p:spPr>
          <a:xfrm>
            <a:off x="9661519" y="5719568"/>
            <a:ext cx="897807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3" descr="Y:\07_people\Andreas_Hans\Seminarvorträge\09.2012\Bilder\Photon_violett.jpg">
            <a:extLst>
              <a:ext uri="{FF2B5EF4-FFF2-40B4-BE49-F238E27FC236}">
                <a16:creationId xmlns:a16="http://schemas.microsoft.com/office/drawing/2014/main" id="{A9B16603-4D8A-2BCA-E228-95BEDD5FF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22834" y="5444982"/>
            <a:ext cx="84547" cy="15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2" descr="E:\Dropbox\Dissertation\Dissertation\grundlagen\ortsbild.jpg">
            <a:extLst>
              <a:ext uri="{FF2B5EF4-FFF2-40B4-BE49-F238E27FC236}">
                <a16:creationId xmlns:a16="http://schemas.microsoft.com/office/drawing/2014/main" id="{B1E056D7-B05E-AC6C-F9C2-D8B0F59F1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06544" y="5246393"/>
            <a:ext cx="975696" cy="1066424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A0F9F943-DB44-CAC5-D943-84F3BBD308E8}"/>
              </a:ext>
            </a:extLst>
          </p:cNvPr>
          <p:cNvGrpSpPr/>
          <p:nvPr/>
        </p:nvGrpSpPr>
        <p:grpSpPr>
          <a:xfrm>
            <a:off x="2646470" y="5115728"/>
            <a:ext cx="2132173" cy="2071380"/>
            <a:chOff x="6468203" y="3886646"/>
            <a:chExt cx="4049126" cy="3933677"/>
          </a:xfrm>
        </p:grpSpPr>
        <p:grpSp>
          <p:nvGrpSpPr>
            <p:cNvPr id="41" name="Gruppieren 118">
              <a:extLst>
                <a:ext uri="{FF2B5EF4-FFF2-40B4-BE49-F238E27FC236}">
                  <a16:creationId xmlns:a16="http://schemas.microsoft.com/office/drawing/2014/main" id="{EEFFBA32-7842-0263-1C7B-0942D072A012}"/>
                </a:ext>
              </a:extLst>
            </p:cNvPr>
            <p:cNvGrpSpPr/>
            <p:nvPr/>
          </p:nvGrpSpPr>
          <p:grpSpPr>
            <a:xfrm>
              <a:off x="6837163" y="3886646"/>
              <a:ext cx="1135084" cy="2411399"/>
              <a:chOff x="606019" y="1696657"/>
              <a:chExt cx="1135084" cy="2411399"/>
            </a:xfrm>
          </p:grpSpPr>
          <p:grpSp>
            <p:nvGrpSpPr>
              <p:cNvPr id="1051" name="Group 72">
                <a:extLst>
                  <a:ext uri="{FF2B5EF4-FFF2-40B4-BE49-F238E27FC236}">
                    <a16:creationId xmlns:a16="http://schemas.microsoft.com/office/drawing/2014/main" id="{ACF49D8E-3917-26E9-434C-B3AE192325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6019" y="1696657"/>
                <a:ext cx="1135084" cy="2411399"/>
                <a:chOff x="-648" y="3016"/>
                <a:chExt cx="715" cy="1519"/>
              </a:xfrm>
            </p:grpSpPr>
            <p:grpSp>
              <p:nvGrpSpPr>
                <p:cNvPr id="1053" name="Group 73">
                  <a:extLst>
                    <a:ext uri="{FF2B5EF4-FFF2-40B4-BE49-F238E27FC236}">
                      <a16:creationId xmlns:a16="http://schemas.microsoft.com/office/drawing/2014/main" id="{DCF3CA39-2A7E-3062-77EA-77494C0156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648" y="3151"/>
                  <a:ext cx="715" cy="1384"/>
                  <a:chOff x="-648" y="3151"/>
                  <a:chExt cx="715" cy="1384"/>
                </a:xfrm>
              </p:grpSpPr>
              <p:grpSp>
                <p:nvGrpSpPr>
                  <p:cNvPr id="1055" name="Group 74">
                    <a:extLst>
                      <a:ext uri="{FF2B5EF4-FFF2-40B4-BE49-F238E27FC236}">
                        <a16:creationId xmlns:a16="http://schemas.microsoft.com/office/drawing/2014/main" id="{711C3838-9B8C-6908-4F9C-D5C6B856223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-401" y="3151"/>
                    <a:ext cx="468" cy="1056"/>
                    <a:chOff x="-401" y="3151"/>
                    <a:chExt cx="468" cy="1056"/>
                  </a:xfrm>
                </p:grpSpPr>
                <p:sp>
                  <p:nvSpPr>
                    <p:cNvPr id="1058" name="Line 75">
                      <a:extLst>
                        <a:ext uri="{FF2B5EF4-FFF2-40B4-BE49-F238E27FC236}">
                          <a16:creationId xmlns:a16="http://schemas.microsoft.com/office/drawing/2014/main" id="{F7BC1B8D-4A13-B053-E0CF-59261B7559C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-401" y="4207"/>
                      <a:ext cx="468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000" tIns="46800" rIns="90000" bIns="46800">
                      <a:spAutoFit/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59" name="Line 76">
                      <a:extLst>
                        <a:ext uri="{FF2B5EF4-FFF2-40B4-BE49-F238E27FC236}">
                          <a16:creationId xmlns:a16="http://schemas.microsoft.com/office/drawing/2014/main" id="{CFFDE23C-9126-C28C-6608-9690F394808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-401" y="3265"/>
                      <a:ext cx="468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000" tIns="46800" rIns="90000" bIns="46800">
                      <a:spAutoFit/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60" name="Line 77">
                      <a:extLst>
                        <a:ext uri="{FF2B5EF4-FFF2-40B4-BE49-F238E27FC236}">
                          <a16:creationId xmlns:a16="http://schemas.microsoft.com/office/drawing/2014/main" id="{19303288-6DF5-45E3-223A-99951623FF1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-401" y="3773"/>
                      <a:ext cx="468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000" tIns="46800" rIns="90000" bIns="46800">
                      <a:spAutoFit/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61" name="Rectangle 78" descr="Diagonal weit nach oben">
                      <a:extLst>
                        <a:ext uri="{FF2B5EF4-FFF2-40B4-BE49-F238E27FC236}">
                          <a16:creationId xmlns:a16="http://schemas.microsoft.com/office/drawing/2014/main" id="{720E4412-224E-580E-C845-C5635B4D9A7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-396" y="3151"/>
                      <a:ext cx="456" cy="99"/>
                    </a:xfrm>
                    <a:prstGeom prst="rect">
                      <a:avLst/>
                    </a:prstGeom>
                    <a:pattFill prst="wdUpDiag">
                      <a:fgClr>
                        <a:srgbClr val="4747FF"/>
                      </a:fgClr>
                      <a:bgClr>
                        <a:srgbClr val="FFFFFF"/>
                      </a:bgClr>
                    </a:patt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8100" algn="ctr">
                          <a:solidFill>
                            <a:srgbClr val="0000FF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6800" rIns="90000" bIns="46800" anchor="ctr">
                      <a:spAutoFit/>
                    </a:bodyPr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056" name="Text Box 79">
                    <a:extLst>
                      <a:ext uri="{FF2B5EF4-FFF2-40B4-BE49-F238E27FC236}">
                        <a16:creationId xmlns:a16="http://schemas.microsoft.com/office/drawing/2014/main" id="{C230A3A6-6D8A-6C46-116B-E49CEF73A5A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643" y="4091"/>
                    <a:ext cx="218" cy="44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endParaRPr lang="de-DE" altLang="de-DE" sz="1800" dirty="0">
                      <a:latin typeface="+mn-lt"/>
                    </a:endParaRPr>
                  </a:p>
                </p:txBody>
              </p:sp>
              <p:sp>
                <p:nvSpPr>
                  <p:cNvPr id="1057" name="Text Box 80">
                    <a:extLst>
                      <a:ext uri="{FF2B5EF4-FFF2-40B4-BE49-F238E27FC236}">
                        <a16:creationId xmlns:a16="http://schemas.microsoft.com/office/drawing/2014/main" id="{BC4D4391-34A0-0A3C-24D0-AE672414126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648" y="3634"/>
                    <a:ext cx="218" cy="44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endParaRPr lang="de-DE" altLang="de-DE" sz="1800" dirty="0">
                      <a:latin typeface="+mn-lt"/>
                    </a:endParaRPr>
                  </a:p>
                </p:txBody>
              </p:sp>
            </p:grpSp>
            <p:sp>
              <p:nvSpPr>
                <p:cNvPr id="1054" name="Text Box 82">
                  <a:extLst>
                    <a:ext uri="{FF2B5EF4-FFF2-40B4-BE49-F238E27FC236}">
                      <a16:creationId xmlns:a16="http://schemas.microsoft.com/office/drawing/2014/main" id="{961B2958-A287-04FF-4FFA-D42715D0942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610" y="3016"/>
                  <a:ext cx="218" cy="3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endParaRPr lang="de-DE" altLang="de-DE" sz="1800" baseline="-25000" dirty="0">
                    <a:latin typeface="+mn-lt"/>
                  </a:endParaRPr>
                </a:p>
              </p:txBody>
            </p:sp>
          </p:grpSp>
          <p:sp>
            <p:nvSpPr>
              <p:cNvPr id="1052" name="Oval 107">
                <a:extLst>
                  <a:ext uri="{FF2B5EF4-FFF2-40B4-BE49-F238E27FC236}">
                    <a16:creationId xmlns:a16="http://schemas.microsoft.com/office/drawing/2014/main" id="{AB4EC4E9-9A20-0111-9D6A-935E11BCF5F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229754" y="3545800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42" name="Line 90">
              <a:extLst>
                <a:ext uri="{FF2B5EF4-FFF2-40B4-BE49-F238E27FC236}">
                  <a16:creationId xmlns:a16="http://schemas.microsoft.com/office/drawing/2014/main" id="{4A2CC638-BFD2-7396-E9F3-88BBD18D56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32572" y="4867715"/>
              <a:ext cx="1089520" cy="190483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de-DE" dirty="0"/>
            </a:p>
          </p:txBody>
        </p:sp>
        <p:grpSp>
          <p:nvGrpSpPr>
            <p:cNvPr id="43" name="Gruppieren 155">
              <a:extLst>
                <a:ext uri="{FF2B5EF4-FFF2-40B4-BE49-F238E27FC236}">
                  <a16:creationId xmlns:a16="http://schemas.microsoft.com/office/drawing/2014/main" id="{B204CEC9-DF04-351F-BD0D-994F148DE524}"/>
                </a:ext>
              </a:extLst>
            </p:cNvPr>
            <p:cNvGrpSpPr/>
            <p:nvPr/>
          </p:nvGrpSpPr>
          <p:grpSpPr>
            <a:xfrm>
              <a:off x="8569395" y="4100959"/>
              <a:ext cx="1166594" cy="1929630"/>
              <a:chOff x="2338251" y="1910970"/>
              <a:chExt cx="1166594" cy="1929630"/>
            </a:xfrm>
          </p:grpSpPr>
          <p:sp>
            <p:nvSpPr>
              <p:cNvPr id="1028" name="Line 86">
                <a:extLst>
                  <a:ext uri="{FF2B5EF4-FFF2-40B4-BE49-F238E27FC236}">
                    <a16:creationId xmlns:a16="http://schemas.microsoft.com/office/drawing/2014/main" id="{E39E0FEA-D602-7BD5-FA10-087DDA7E31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3782" y="2622166"/>
                <a:ext cx="742963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029" name="Text Box 130">
                <a:extLst>
                  <a:ext uri="{FF2B5EF4-FFF2-40B4-BE49-F238E27FC236}">
                    <a16:creationId xmlns:a16="http://schemas.microsoft.com/office/drawing/2014/main" id="{A1F334B9-CDB9-94D5-A7DF-AA1D770793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38251" y="2202666"/>
                <a:ext cx="345291" cy="7055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endParaRPr lang="de-DE" altLang="de-DE" sz="1800" dirty="0">
                  <a:latin typeface="+mn-lt"/>
                </a:endParaRPr>
              </a:p>
            </p:txBody>
          </p:sp>
          <p:grpSp>
            <p:nvGrpSpPr>
              <p:cNvPr id="1030" name="Gruppieren 134">
                <a:extLst>
                  <a:ext uri="{FF2B5EF4-FFF2-40B4-BE49-F238E27FC236}">
                    <a16:creationId xmlns:a16="http://schemas.microsoft.com/office/drawing/2014/main" id="{9076C11B-97E0-B58C-280F-E534D050416F}"/>
                  </a:ext>
                </a:extLst>
              </p:cNvPr>
              <p:cNvGrpSpPr/>
              <p:nvPr/>
            </p:nvGrpSpPr>
            <p:grpSpPr>
              <a:xfrm>
                <a:off x="2338736" y="1910970"/>
                <a:ext cx="1166109" cy="1929630"/>
                <a:chOff x="2338736" y="1910970"/>
                <a:chExt cx="1166109" cy="1929630"/>
              </a:xfrm>
            </p:grpSpPr>
            <p:sp>
              <p:nvSpPr>
                <p:cNvPr id="1031" name="Line 84">
                  <a:extLst>
                    <a:ext uri="{FF2B5EF4-FFF2-40B4-BE49-F238E27FC236}">
                      <a16:creationId xmlns:a16="http://schemas.microsoft.com/office/drawing/2014/main" id="{4DBF111B-D88B-2908-6FB5-6C35A6B8EB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61882" y="3330187"/>
                  <a:ext cx="742963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032" name="Line 85">
                  <a:extLst>
                    <a:ext uri="{FF2B5EF4-FFF2-40B4-BE49-F238E27FC236}">
                      <a16:creationId xmlns:a16="http://schemas.microsoft.com/office/drawing/2014/main" id="{B6B60602-939B-C827-8BDC-A341447667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12669" y="2091944"/>
                  <a:ext cx="742963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033" name="Rectangle 87" descr="Diagonal weit nach oben">
                  <a:extLst>
                    <a:ext uri="{FF2B5EF4-FFF2-40B4-BE49-F238E27FC236}">
                      <a16:creationId xmlns:a16="http://schemas.microsoft.com/office/drawing/2014/main" id="{6F9B39D9-83BD-6DBE-25AE-14A928D157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0607" y="1910970"/>
                  <a:ext cx="723912" cy="157162"/>
                </a:xfrm>
                <a:prstGeom prst="rect">
                  <a:avLst/>
                </a:prstGeom>
                <a:pattFill prst="wdUpDiag">
                  <a:fgClr>
                    <a:srgbClr val="4747FF"/>
                  </a:fgClr>
                  <a:bgClr>
                    <a:srgbClr val="FFFFFF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  <p:grpSp>
              <p:nvGrpSpPr>
                <p:cNvPr id="1035" name="Group 99">
                  <a:extLst>
                    <a:ext uri="{FF2B5EF4-FFF2-40B4-BE49-F238E27FC236}">
                      <a16:creationId xmlns:a16="http://schemas.microsoft.com/office/drawing/2014/main" id="{24447FC2-8587-BCD6-2E0B-FA58C3696A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41442" y="2582509"/>
                  <a:ext cx="712788" cy="71438"/>
                  <a:chOff x="1302" y="3682"/>
                  <a:chExt cx="449" cy="45"/>
                </a:xfrm>
              </p:grpSpPr>
              <p:sp>
                <p:nvSpPr>
                  <p:cNvPr id="1045" name="Oval 100">
                    <a:extLst>
                      <a:ext uri="{FF2B5EF4-FFF2-40B4-BE49-F238E27FC236}">
                        <a16:creationId xmlns:a16="http://schemas.microsoft.com/office/drawing/2014/main" id="{C3187E74-6351-074D-5C45-F53B89992DA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02" y="3682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046" name="Oval 101">
                    <a:extLst>
                      <a:ext uri="{FF2B5EF4-FFF2-40B4-BE49-F238E27FC236}">
                        <a16:creationId xmlns:a16="http://schemas.microsoft.com/office/drawing/2014/main" id="{8C90517C-23C1-4DBE-344E-C6D30749611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84" y="3682"/>
                    <a:ext cx="45" cy="45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de-DE" dirty="0"/>
                  </a:p>
                </p:txBody>
              </p:sp>
              <p:sp>
                <p:nvSpPr>
                  <p:cNvPr id="1047" name="Oval 102">
                    <a:extLst>
                      <a:ext uri="{FF2B5EF4-FFF2-40B4-BE49-F238E27FC236}">
                        <a16:creationId xmlns:a16="http://schemas.microsoft.com/office/drawing/2014/main" id="{19022842-7484-EA65-8B9C-8828D5CEF75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63" y="3682"/>
                    <a:ext cx="45" cy="45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048" name="Oval 103">
                    <a:extLst>
                      <a:ext uri="{FF2B5EF4-FFF2-40B4-BE49-F238E27FC236}">
                        <a16:creationId xmlns:a16="http://schemas.microsoft.com/office/drawing/2014/main" id="{73253039-7FCC-A38B-EE43-693C5EE6AB73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42" y="3682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049" name="Oval 104">
                    <a:extLst>
                      <a:ext uri="{FF2B5EF4-FFF2-40B4-BE49-F238E27FC236}">
                        <a16:creationId xmlns:a16="http://schemas.microsoft.com/office/drawing/2014/main" id="{7CB712AF-2F2D-1DC5-F8D7-B217EFA34AB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24" y="3682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050" name="Oval 105">
                    <a:extLst>
                      <a:ext uri="{FF2B5EF4-FFF2-40B4-BE49-F238E27FC236}">
                        <a16:creationId xmlns:a16="http://schemas.microsoft.com/office/drawing/2014/main" id="{054E144C-C280-638E-29DA-FE7729CE0F0C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06" y="3682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7" name="Group 109">
                  <a:extLst>
                    <a:ext uri="{FF2B5EF4-FFF2-40B4-BE49-F238E27FC236}">
                      <a16:creationId xmlns:a16="http://schemas.microsoft.com/office/drawing/2014/main" id="{88D3550E-89B8-AA91-0982-5690B712A1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93842" y="3295297"/>
                  <a:ext cx="454025" cy="73025"/>
                  <a:chOff x="1386" y="3861"/>
                  <a:chExt cx="286" cy="46"/>
                </a:xfrm>
              </p:grpSpPr>
              <p:sp>
                <p:nvSpPr>
                  <p:cNvPr id="1043" name="Oval 1042">
                    <a:extLst>
                      <a:ext uri="{FF2B5EF4-FFF2-40B4-BE49-F238E27FC236}">
                        <a16:creationId xmlns:a16="http://schemas.microsoft.com/office/drawing/2014/main" id="{F970D7A8-BBC4-725E-1F33-075281239A6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86" y="3861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044" name="Oval 1043">
                    <a:extLst>
                      <a:ext uri="{FF2B5EF4-FFF2-40B4-BE49-F238E27FC236}">
                        <a16:creationId xmlns:a16="http://schemas.microsoft.com/office/drawing/2014/main" id="{DF944CD4-5053-DAD6-2C31-A4BDF7882F8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27" y="3862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de-DE"/>
                  </a:p>
                </p:txBody>
              </p:sp>
            </p:grpSp>
            <p:sp>
              <p:nvSpPr>
                <p:cNvPr id="1038" name="Line 85">
                  <a:extLst>
                    <a:ext uri="{FF2B5EF4-FFF2-40B4-BE49-F238E27FC236}">
                      <a16:creationId xmlns:a16="http://schemas.microsoft.com/office/drawing/2014/main" id="{E0E3FB62-CC30-6A16-2E94-3B68A2FB82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28742" y="2381445"/>
                  <a:ext cx="742950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039" name="Line 85">
                  <a:extLst>
                    <a:ext uri="{FF2B5EF4-FFF2-40B4-BE49-F238E27FC236}">
                      <a16:creationId xmlns:a16="http://schemas.microsoft.com/office/drawing/2014/main" id="{071F8DE8-65FA-4DA7-2BAD-D8BFECD58D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28742" y="2229045"/>
                  <a:ext cx="742950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040" name="Text Box 130">
                  <a:extLst>
                    <a:ext uri="{FF2B5EF4-FFF2-40B4-BE49-F238E27FC236}">
                      <a16:creationId xmlns:a16="http://schemas.microsoft.com/office/drawing/2014/main" id="{8305E673-9105-DEB1-3C8D-400C9144751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39473" y="2012570"/>
                  <a:ext cx="345291" cy="7055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endParaRPr lang="de-DE" altLang="de-DE" sz="1800" dirty="0">
                    <a:latin typeface="+mn-lt"/>
                  </a:endParaRPr>
                </a:p>
              </p:txBody>
            </p:sp>
            <p:sp>
              <p:nvSpPr>
                <p:cNvPr id="1041" name="Text Box 80">
                  <a:extLst>
                    <a:ext uri="{FF2B5EF4-FFF2-40B4-BE49-F238E27FC236}">
                      <a16:creationId xmlns:a16="http://schemas.microsoft.com/office/drawing/2014/main" id="{FD58248D-D374-84C9-591A-81A16CF133B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38736" y="2407504"/>
                  <a:ext cx="345291" cy="7055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endParaRPr lang="de-DE" altLang="de-DE" sz="1800" dirty="0">
                    <a:latin typeface="+mn-lt"/>
                  </a:endParaRPr>
                </a:p>
              </p:txBody>
            </p:sp>
            <p:sp>
              <p:nvSpPr>
                <p:cNvPr id="1042" name="Text Box 79">
                  <a:extLst>
                    <a:ext uri="{FF2B5EF4-FFF2-40B4-BE49-F238E27FC236}">
                      <a16:creationId xmlns:a16="http://schemas.microsoft.com/office/drawing/2014/main" id="{5586D053-6FDB-06BA-2706-213530E1C24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97742" y="3135074"/>
                  <a:ext cx="345291" cy="7055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endParaRPr lang="de-DE" altLang="de-DE" sz="1800" dirty="0">
                    <a:latin typeface="+mn-lt"/>
                  </a:endParaRPr>
                </a:p>
              </p:txBody>
            </p:sp>
          </p:grpSp>
        </p:grpSp>
        <p:sp>
          <p:nvSpPr>
            <p:cNvPr id="62" name="Arc 61">
              <a:extLst>
                <a:ext uri="{FF2B5EF4-FFF2-40B4-BE49-F238E27FC236}">
                  <a16:creationId xmlns:a16="http://schemas.microsoft.com/office/drawing/2014/main" id="{079F0DA6-BBC0-C1A3-0223-F187C56B921D}"/>
                </a:ext>
              </a:extLst>
            </p:cNvPr>
            <p:cNvSpPr/>
            <p:nvPr/>
          </p:nvSpPr>
          <p:spPr>
            <a:xfrm>
              <a:off x="6468203" y="4001857"/>
              <a:ext cx="728133" cy="3818466"/>
            </a:xfrm>
            <a:prstGeom prst="arc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>
              <a:extLst>
                <a:ext uri="{FF2B5EF4-FFF2-40B4-BE49-F238E27FC236}">
                  <a16:creationId xmlns:a16="http://schemas.microsoft.com/office/drawing/2014/main" id="{301D2503-B0CC-5498-AC5F-06E66788FE6A}"/>
                </a:ext>
              </a:extLst>
            </p:cNvPr>
            <p:cNvSpPr/>
            <p:nvPr/>
          </p:nvSpPr>
          <p:spPr>
            <a:xfrm>
              <a:off x="8029787" y="3978722"/>
              <a:ext cx="728133" cy="3818466"/>
            </a:xfrm>
            <a:prstGeom prst="arc">
              <a:avLst>
                <a:gd name="adj1" fmla="val 10892000"/>
                <a:gd name="adj2" fmla="val 16201899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Arc 1023">
              <a:extLst>
                <a:ext uri="{FF2B5EF4-FFF2-40B4-BE49-F238E27FC236}">
                  <a16:creationId xmlns:a16="http://schemas.microsoft.com/office/drawing/2014/main" id="{26A1B5A3-6248-ACF8-CD2B-7C0CBC943A34}"/>
                </a:ext>
              </a:extLst>
            </p:cNvPr>
            <p:cNvSpPr/>
            <p:nvPr/>
          </p:nvSpPr>
          <p:spPr>
            <a:xfrm>
              <a:off x="8014079" y="3978722"/>
              <a:ext cx="728133" cy="3818466"/>
            </a:xfrm>
            <a:prstGeom prst="arc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Arc 1024">
              <a:extLst>
                <a:ext uri="{FF2B5EF4-FFF2-40B4-BE49-F238E27FC236}">
                  <a16:creationId xmlns:a16="http://schemas.microsoft.com/office/drawing/2014/main" id="{C3B51908-7C52-D840-862D-8D192BB7595E}"/>
                </a:ext>
              </a:extLst>
            </p:cNvPr>
            <p:cNvSpPr/>
            <p:nvPr/>
          </p:nvSpPr>
          <p:spPr>
            <a:xfrm>
              <a:off x="9789196" y="3978722"/>
              <a:ext cx="728133" cy="3818466"/>
            </a:xfrm>
            <a:prstGeom prst="arc">
              <a:avLst>
                <a:gd name="adj1" fmla="val 10892000"/>
                <a:gd name="adj2" fmla="val 16201899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6" name="Line 90">
              <a:extLst>
                <a:ext uri="{FF2B5EF4-FFF2-40B4-BE49-F238E27FC236}">
                  <a16:creationId xmlns:a16="http://schemas.microsoft.com/office/drawing/2014/main" id="{321F0C8C-294A-7DE6-7F4F-8BD0B58C31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61847" y="4419034"/>
              <a:ext cx="0" cy="35346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000" tIns="46800" rIns="90000" bIns="46800">
              <a:spAutoFit/>
            </a:bodyPr>
            <a:lstStyle/>
            <a:p>
              <a:endParaRPr lang="de-DE"/>
            </a:p>
          </p:txBody>
        </p:sp>
        <p:sp>
          <p:nvSpPr>
            <p:cNvPr id="1027" name="Oval 105">
              <a:extLst>
                <a:ext uri="{FF2B5EF4-FFF2-40B4-BE49-F238E27FC236}">
                  <a16:creationId xmlns:a16="http://schemas.microsoft.com/office/drawing/2014/main" id="{4F486934-EC11-2135-9B41-5D0B1A4BACF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850630" y="5040537"/>
              <a:ext cx="71438" cy="71438"/>
            </a:xfrm>
            <a:prstGeom prst="ellipse">
              <a:avLst/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pic>
        <p:nvPicPr>
          <p:cNvPr id="5123" name="Picture 3" descr="E:\Dropbox\2020-01-Paris\PIFS2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99"/>
          <a:stretch>
            <a:fillRect/>
          </a:stretch>
        </p:blipFill>
        <p:spPr bwMode="auto">
          <a:xfrm>
            <a:off x="5559244" y="5221593"/>
            <a:ext cx="1755260" cy="92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" name="Titel 1"/>
          <p:cNvSpPr txBox="1">
            <a:spLocks/>
          </p:cNvSpPr>
          <p:nvPr/>
        </p:nvSpPr>
        <p:spPr>
          <a:xfrm>
            <a:off x="4714276" y="364829"/>
            <a:ext cx="7107827" cy="8024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status of VUV-EUV VLS-grating photon spectrometer at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CRYRing</a:t>
            </a:r>
            <a:endParaRPr lang="de-DE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7" name="Picture 1066">
            <a:extLst>
              <a:ext uri="{FF2B5EF4-FFF2-40B4-BE49-F238E27FC236}">
                <a16:creationId xmlns:a16="http://schemas.microsoft.com/office/drawing/2014/main" id="{76D3CDAA-CD03-84F7-B387-591E38433A6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505" y="2815871"/>
            <a:ext cx="116205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4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7 1.85185E-6 C 0.0026 1.85185E-6 0.00495 0.02384 0.00495 0.0537 C 0.00495 0.0831 0.0026 0.10741 -2.08333E-7 0.10741 C -0.00273 0.10741 -0.00469 0.0831 -0.00469 0.0537 C -0.00469 0.02384 -0.00273 1.85185E-6 -2.08333E-7 1.85185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5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898 -0.00625 C 0.01081 -0.00301 0.00286 0.0169 -0.00911 0.03819 C -0.02083 0.05926 -0.03242 0.07384 -0.03424 0.07037 C -0.0362 0.06713 -0.02773 0.04699 -0.01589 0.02616 C -0.00391 0.00486 0.00703 -0.00972 0.00898 -0.00625 Z " pathEditMode="relative" rAng="2700000" ptsTypes="AAAAA">
                                      <p:cBhvr>
                                        <p:cTn id="8" dur="2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" y="38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586 -0.00972 C 0.00586 -0.00509 -0.00755 -0.00093 -0.02435 -0.00093 C -0.04089 -0.00093 -0.05456 -0.00509 -0.05456 -0.00972 C -0.05456 -0.01458 -0.04089 -0.01806 -0.02435 -0.01806 C -0.00755 -0.01806 0.00586 -0.01458 0.00586 -0.00972 Z " pathEditMode="relative" rAng="5400000" ptsTypes="AAAAA">
                                      <p:cBhvr>
                                        <p:cTn id="10" dur="2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599 2.22222E-6 C -0.00443 -0.00394 0.0069 0.01065 0.01862 0.03171 C 0.03047 0.05254 0.03867 0.07315 0.03659 0.07569 C 0.0345 0.0794 0.02383 0.06481 0.01198 0.04352 C 1.04167E-6 0.02245 -0.0082 0.00278 -0.00599 2.22222E-6 Z " pathEditMode="relative" rAng="18900000" ptsTypes="AAAAA">
                                      <p:cBhvr>
                                        <p:cTn id="12" dur="3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2" y="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-110067"/>
            <a:ext cx="12192000" cy="5287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altLang="de-DE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Facts and challenges from beamtime</a:t>
            </a:r>
          </a:p>
        </p:txBody>
      </p:sp>
      <p:pic>
        <p:nvPicPr>
          <p:cNvPr id="3" name="Content Placeholder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26D65849-EE2A-8B43-8422-03BDFDCE7D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30" t="30887" r="5259" b="19580"/>
          <a:stretch/>
        </p:blipFill>
        <p:spPr>
          <a:xfrm>
            <a:off x="4404404" y="2264806"/>
            <a:ext cx="3210950" cy="3311295"/>
          </a:xfrm>
          <a:prstGeom prst="rect">
            <a:avLst/>
          </a:prstGeom>
        </p:spPr>
      </p:pic>
      <p:pic>
        <p:nvPicPr>
          <p:cNvPr id="4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8E7389E3-E2EF-0BDD-C2A6-9C9C3E9D92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2" t="31192" r="-1" b="20000"/>
          <a:stretch/>
        </p:blipFill>
        <p:spPr>
          <a:xfrm>
            <a:off x="1524001" y="2264805"/>
            <a:ext cx="3090179" cy="3319566"/>
          </a:xfrm>
          <a:prstGeom prst="rect">
            <a:avLst/>
          </a:prstGeom>
        </p:spPr>
      </p:pic>
      <p:pic>
        <p:nvPicPr>
          <p:cNvPr id="5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81B26F15-F3E3-92D8-A78F-C6E1E24C38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9" t="31667" b="18572"/>
          <a:stretch/>
        </p:blipFill>
        <p:spPr>
          <a:xfrm>
            <a:off x="7577242" y="2264805"/>
            <a:ext cx="3079703" cy="3319566"/>
          </a:xfrm>
          <a:prstGeom prst="rect">
            <a:avLst/>
          </a:prstGeom>
        </p:spPr>
      </p:pic>
      <p:sp>
        <p:nvSpPr>
          <p:cNvPr id="6" name="TextBox 11">
            <a:extLst>
              <a:ext uri="{FF2B5EF4-FFF2-40B4-BE49-F238E27FC236}">
                <a16:creationId xmlns:a16="http://schemas.microsoft.com/office/drawing/2014/main" id="{DA4D3C01-FA51-BC2E-B41D-9898762284FD}"/>
              </a:ext>
            </a:extLst>
          </p:cNvPr>
          <p:cNvSpPr txBox="1"/>
          <p:nvPr/>
        </p:nvSpPr>
        <p:spPr>
          <a:xfrm>
            <a:off x="2352977" y="1690688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11CBBF77-5803-1EC0-D642-F7A3BD11D1F3}"/>
              </a:ext>
            </a:extLst>
          </p:cNvPr>
          <p:cNvSpPr txBox="1"/>
          <p:nvPr/>
        </p:nvSpPr>
        <p:spPr>
          <a:xfrm>
            <a:off x="5680370" y="169068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Krypton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619474D4-02B4-C37C-92CF-681297AE7525}"/>
              </a:ext>
            </a:extLst>
          </p:cNvPr>
          <p:cNvSpPr txBox="1"/>
          <p:nvPr/>
        </p:nvSpPr>
        <p:spPr>
          <a:xfrm>
            <a:off x="8730179" y="1674359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Xenon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9B30151D-AA5D-3B86-69F3-C89A8A8FB0E4}"/>
              </a:ext>
            </a:extLst>
          </p:cNvPr>
          <p:cNvSpPr txBox="1">
            <a:spLocks/>
          </p:cNvSpPr>
          <p:nvPr/>
        </p:nvSpPr>
        <p:spPr>
          <a:xfrm>
            <a:off x="123175" y="519427"/>
            <a:ext cx="9407223" cy="72327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Spectra measured without slit unit in about 45 min</a:t>
            </a:r>
          </a:p>
          <a:p>
            <a:pPr>
              <a:spcAft>
                <a:spcPts val="600"/>
              </a:spcAft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Target: Kr/ Xe at 25bar, nozzle 25 microns, trumpet-shaped; projectile: Ne</a:t>
            </a:r>
            <a:r>
              <a:rPr lang="en-GB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7+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@ 5MeV/u</a:t>
            </a: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3AEFD6C3-6656-D448-998B-2944BF164572}"/>
              </a:ext>
            </a:extLst>
          </p:cNvPr>
          <p:cNvSpPr txBox="1">
            <a:spLocks/>
          </p:cNvSpPr>
          <p:nvPr/>
        </p:nvSpPr>
        <p:spPr>
          <a:xfrm>
            <a:off x="1255777" y="5716141"/>
            <a:ext cx="9407223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 target-specific spectra detected 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signal to noise even at this unfortunate spectrometer position is o.k.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D018ECEC-339A-B72D-AF1E-3E910DE33931}"/>
              </a:ext>
            </a:extLst>
          </p:cNvPr>
          <p:cNvSpPr txBox="1">
            <a:spLocks/>
          </p:cNvSpPr>
          <p:nvPr/>
        </p:nvSpPr>
        <p:spPr>
          <a:xfrm>
            <a:off x="814918" y="6453189"/>
            <a:ext cx="1442863" cy="3148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8DE8D85D-6D29-4EE5-88C3-6126C01EFBE2}" type="slidenum">
              <a:rPr lang="de-DE" sz="1100" smtClean="0"/>
              <a:pPr marL="0" indent="0">
                <a:buNone/>
              </a:pPr>
              <a:t>10</a:t>
            </a:fld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81312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 build="p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61F72-4899-CCBF-40C8-77D8D0DF7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021"/>
            <a:ext cx="12810067" cy="469112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we looking for?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2ABDB0-9B1C-7CAB-45BB-61CE4A52F4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8D85D-6D29-4EE5-88C3-6126C01EFBE2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4A22B6-2FE8-BF06-AEA5-2081598AC972}"/>
              </a:ext>
            </a:extLst>
          </p:cNvPr>
          <p:cNvSpPr txBox="1"/>
          <p:nvPr/>
        </p:nvSpPr>
        <p:spPr>
          <a:xfrm>
            <a:off x="2121716" y="1488979"/>
            <a:ext cx="140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Kr (4p</a:t>
            </a:r>
            <a:r>
              <a:rPr lang="en-US" baseline="30000" dirty="0"/>
              <a:t>6</a:t>
            </a:r>
            <a:r>
              <a:rPr lang="en-US" dirty="0"/>
              <a:t>5s</a:t>
            </a:r>
            <a:r>
              <a:rPr lang="en-US" baseline="30000" dirty="0"/>
              <a:t>0</a:t>
            </a:r>
            <a:r>
              <a:rPr lang="en-US" dirty="0"/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2667AC-68F9-5D75-794B-D3E652899E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39" y="2010449"/>
            <a:ext cx="3071635" cy="33564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245CE0-92F4-E8CB-F2C1-60A146986C16}"/>
              </a:ext>
            </a:extLst>
          </p:cNvPr>
          <p:cNvSpPr txBox="1"/>
          <p:nvPr/>
        </p:nvSpPr>
        <p:spPr>
          <a:xfrm>
            <a:off x="778399" y="5519061"/>
            <a:ext cx="41197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 Tsurubuchi </a:t>
            </a:r>
            <a:r>
              <a:rPr lang="en-US" sz="12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2003 </a:t>
            </a:r>
            <a:r>
              <a:rPr lang="en-US" sz="12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J. Phys. B: At. Mol. Opt. Phys.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2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2629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86AA29-9616-78E2-7F98-11D8991A1F1B}"/>
              </a:ext>
            </a:extLst>
          </p:cNvPr>
          <p:cNvSpPr txBox="1"/>
          <p:nvPr/>
        </p:nvSpPr>
        <p:spPr>
          <a:xfrm>
            <a:off x="3033860" y="3688686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5s4p</a:t>
            </a:r>
            <a:r>
              <a:rPr lang="en-US" baseline="30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5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 4p</a:t>
            </a:r>
            <a:r>
              <a:rPr lang="en-US" baseline="30000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6</a:t>
            </a:r>
            <a:endParaRPr lang="en-US" baseline="30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10" descr="A graph of a cross section&#10;&#10;AI-generated content may be incorrect.">
            <a:extLst>
              <a:ext uri="{FF2B5EF4-FFF2-40B4-BE49-F238E27FC236}">
                <a16:creationId xmlns:a16="http://schemas.microsoft.com/office/drawing/2014/main" id="{85673E06-D7B6-80F9-E7FD-73704151C7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870" y="1258078"/>
            <a:ext cx="3422766" cy="44839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BA6EDF7-BE0F-F59B-58D6-9C77004A530A}"/>
              </a:ext>
            </a:extLst>
          </p:cNvPr>
          <p:cNvSpPr txBox="1"/>
          <p:nvPr/>
        </p:nvSpPr>
        <p:spPr>
          <a:xfrm>
            <a:off x="8072588" y="1458138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(116.4 nm)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802F10-04D7-4A62-B738-2C9A1544E07B}"/>
              </a:ext>
            </a:extLst>
          </p:cNvPr>
          <p:cNvSpPr txBox="1"/>
          <p:nvPr/>
        </p:nvSpPr>
        <p:spPr>
          <a:xfrm>
            <a:off x="8072588" y="4753394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(123.5 nm)</a:t>
            </a:r>
          </a:p>
        </p:txBody>
      </p:sp>
    </p:spTree>
    <p:extLst>
      <p:ext uri="{BB962C8B-B14F-4D97-AF65-F5344CB8AC3E}">
        <p14:creationId xmlns:p14="http://schemas.microsoft.com/office/powerpoint/2010/main" val="174081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54E788-6958-50BA-ABC0-8129D15F08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8D85D-6D29-4EE5-88C3-6126C01EFBE2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3C2254-BAB7-6B28-3D22-1AB432A0C628}"/>
              </a:ext>
            </a:extLst>
          </p:cNvPr>
          <p:cNvSpPr txBox="1"/>
          <p:nvPr/>
        </p:nvSpPr>
        <p:spPr>
          <a:xfrm>
            <a:off x="1761500" y="846666"/>
            <a:ext cx="140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Kr (4p</a:t>
            </a:r>
            <a:r>
              <a:rPr lang="en-US" baseline="30000" dirty="0"/>
              <a:t>6</a:t>
            </a:r>
            <a:r>
              <a:rPr lang="en-US" dirty="0"/>
              <a:t>5s</a:t>
            </a:r>
            <a:r>
              <a:rPr lang="en-US" baseline="30000" dirty="0"/>
              <a:t>0</a:t>
            </a:r>
            <a:r>
              <a:rPr lang="en-US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36F2A4-914F-E0D6-3292-E75FD992D7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59" y="1456268"/>
            <a:ext cx="3071635" cy="3356474"/>
          </a:xfrm>
          <a:prstGeom prst="rect">
            <a:avLst/>
          </a:prstGeom>
        </p:spPr>
      </p:pic>
      <p:pic>
        <p:nvPicPr>
          <p:cNvPr id="6" name="Picture 5" descr="A graph of a graph showing a number of different species&#10;&#10;Description automatically generated">
            <a:extLst>
              <a:ext uri="{FF2B5EF4-FFF2-40B4-BE49-F238E27FC236}">
                <a16:creationId xmlns:a16="http://schemas.microsoft.com/office/drawing/2014/main" id="{CC222983-D301-A9CF-BE30-BA385E133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794" y="969882"/>
            <a:ext cx="5526247" cy="41446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38CAD9-71BD-88F3-B3B8-C20894DBE46C}"/>
              </a:ext>
            </a:extLst>
          </p:cNvPr>
          <p:cNvSpPr txBox="1"/>
          <p:nvPr/>
        </p:nvSpPr>
        <p:spPr>
          <a:xfrm>
            <a:off x="478015" y="4868346"/>
            <a:ext cx="40911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solidFill>
                  <a:srgbClr val="333333"/>
                </a:solidFill>
                <a:effectLst/>
              </a:rPr>
              <a:t>S Tsurubuchi </a:t>
            </a:r>
            <a:r>
              <a:rPr lang="en-US" sz="1000" b="0" i="1" dirty="0">
                <a:solidFill>
                  <a:srgbClr val="333333"/>
                </a:solidFill>
                <a:effectLst/>
              </a:rPr>
              <a:t>et al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 2003 </a:t>
            </a:r>
            <a:r>
              <a:rPr lang="en-US" sz="1000" b="0" i="1" dirty="0">
                <a:solidFill>
                  <a:srgbClr val="333333"/>
                </a:solidFill>
                <a:effectLst/>
              </a:rPr>
              <a:t>J. Phys. B: At. Mol. Opt. Phys.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 </a:t>
            </a:r>
            <a:r>
              <a:rPr lang="en-US" sz="1000" b="1" i="0" dirty="0">
                <a:solidFill>
                  <a:srgbClr val="333333"/>
                </a:solidFill>
                <a:effectLst/>
              </a:rPr>
              <a:t>36</a:t>
            </a:r>
            <a:r>
              <a:rPr lang="en-US" sz="1000" b="0" i="0" dirty="0">
                <a:solidFill>
                  <a:srgbClr val="333333"/>
                </a:solidFill>
                <a:effectLst/>
              </a:rPr>
              <a:t> 2629</a:t>
            </a:r>
            <a:endParaRPr lang="en-US"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A1952C-566B-D3FF-B5EA-217B4D2285F2}"/>
              </a:ext>
            </a:extLst>
          </p:cNvPr>
          <p:cNvSpPr txBox="1"/>
          <p:nvPr/>
        </p:nvSpPr>
        <p:spPr>
          <a:xfrm>
            <a:off x="6096000" y="5114567"/>
            <a:ext cx="61044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Target: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Kr/ Xe </a:t>
            </a:r>
            <a:r>
              <a:rPr lang="en-US" dirty="0"/>
              <a:t>@ ~25bar, nozzle ~25microns, trumpet-shaped</a:t>
            </a:r>
          </a:p>
          <a:p>
            <a:r>
              <a:rPr lang="en-US" dirty="0"/>
              <a:t>Projectile: </a:t>
            </a:r>
            <a:r>
              <a:rPr lang="en-US" dirty="0">
                <a:solidFill>
                  <a:srgbClr val="00B0F0"/>
                </a:solidFill>
              </a:rPr>
              <a:t>Ne7+ </a:t>
            </a:r>
            <a:r>
              <a:rPr lang="en-US" dirty="0"/>
              <a:t>@ 5MeV/ion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C175F8-BD0B-7302-B419-6EC2669B9965}"/>
              </a:ext>
            </a:extLst>
          </p:cNvPr>
          <p:cNvSpPr txBox="1"/>
          <p:nvPr/>
        </p:nvSpPr>
        <p:spPr>
          <a:xfrm>
            <a:off x="7089521" y="785216"/>
            <a:ext cx="288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Experimental run @ GSI</a:t>
            </a: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AFA66C14-B3C6-296C-33C7-E9C4BDC816EF}"/>
              </a:ext>
            </a:extLst>
          </p:cNvPr>
          <p:cNvSpPr txBox="1">
            <a:spLocks/>
          </p:cNvSpPr>
          <p:nvPr/>
        </p:nvSpPr>
        <p:spPr>
          <a:xfrm>
            <a:off x="0" y="-4093"/>
            <a:ext cx="12191999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/>
              <a:t>Cont..</a:t>
            </a:r>
          </a:p>
        </p:txBody>
      </p:sp>
    </p:spTree>
    <p:extLst>
      <p:ext uri="{BB962C8B-B14F-4D97-AF65-F5344CB8AC3E}">
        <p14:creationId xmlns:p14="http://schemas.microsoft.com/office/powerpoint/2010/main" val="1587126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B45B2C-3529-E1BA-A16F-B80140C039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8D85D-6D29-4EE5-88C3-6126C01EFBE2}" type="slidenum">
              <a:rPr lang="de-DE" smtClean="0"/>
              <a:pPr/>
              <a:t>13</a:t>
            </a:fld>
            <a:endParaRPr lang="de-DE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138B425-ECE1-02ED-5A2D-AC83103B5FE6}"/>
              </a:ext>
            </a:extLst>
          </p:cNvPr>
          <p:cNvGrpSpPr/>
          <p:nvPr/>
        </p:nvGrpSpPr>
        <p:grpSpPr>
          <a:xfrm>
            <a:off x="566281" y="3158067"/>
            <a:ext cx="4110013" cy="2907590"/>
            <a:chOff x="363330" y="3014490"/>
            <a:chExt cx="4312965" cy="305116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DE4A4AB-6326-98C9-A970-4D3FFBD9520E}"/>
                </a:ext>
              </a:extLst>
            </p:cNvPr>
            <p:cNvGrpSpPr/>
            <p:nvPr/>
          </p:nvGrpSpPr>
          <p:grpSpPr>
            <a:xfrm>
              <a:off x="706338" y="3014490"/>
              <a:ext cx="3969957" cy="2648108"/>
              <a:chOff x="527045" y="2182761"/>
              <a:chExt cx="3969957" cy="2648108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BA71650E-CF40-C64A-FBAB-81DBAEAE5F19}"/>
                  </a:ext>
                </a:extLst>
              </p:cNvPr>
              <p:cNvCxnSpPr/>
              <p:nvPr/>
            </p:nvCxnSpPr>
            <p:spPr>
              <a:xfrm>
                <a:off x="1353377" y="3116827"/>
                <a:ext cx="54864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ED8BDBA4-3737-4E41-4528-6D8F4BE009A7}"/>
                  </a:ext>
                </a:extLst>
              </p:cNvPr>
              <p:cNvCxnSpPr/>
              <p:nvPr/>
            </p:nvCxnSpPr>
            <p:spPr>
              <a:xfrm>
                <a:off x="1353377" y="3404422"/>
                <a:ext cx="54864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844B28CA-85FB-00A2-E2E1-CB58038B116F}"/>
                  </a:ext>
                </a:extLst>
              </p:cNvPr>
              <p:cNvCxnSpPr/>
              <p:nvPr/>
            </p:nvCxnSpPr>
            <p:spPr>
              <a:xfrm>
                <a:off x="1353377" y="4208207"/>
                <a:ext cx="54864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516573-DA57-D2D9-7ABD-887CF7BC5E53}"/>
                  </a:ext>
                </a:extLst>
              </p:cNvPr>
              <p:cNvSpPr txBox="1"/>
              <p:nvPr/>
            </p:nvSpPr>
            <p:spPr>
              <a:xfrm>
                <a:off x="527045" y="4007718"/>
                <a:ext cx="552085" cy="2906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32.7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F9558C-9342-1C77-7D26-85DF180FF0D7}"/>
                  </a:ext>
                </a:extLst>
              </p:cNvPr>
              <p:cNvSpPr txBox="1"/>
              <p:nvPr/>
            </p:nvSpPr>
            <p:spPr>
              <a:xfrm>
                <a:off x="527045" y="3276288"/>
                <a:ext cx="552085" cy="2906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1.93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EA9C45-DDBA-042B-9748-4C3A4124B0DA}"/>
                  </a:ext>
                </a:extLst>
              </p:cNvPr>
              <p:cNvSpPr txBox="1"/>
              <p:nvPr/>
            </p:nvSpPr>
            <p:spPr>
              <a:xfrm>
                <a:off x="527045" y="2636474"/>
                <a:ext cx="552085" cy="2906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0.87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20C827B-0A4E-4FC6-77F6-9572059D80F3}"/>
                  </a:ext>
                </a:extLst>
              </p:cNvPr>
              <p:cNvCxnSpPr/>
              <p:nvPr/>
            </p:nvCxnSpPr>
            <p:spPr>
              <a:xfrm>
                <a:off x="2071108" y="2766628"/>
                <a:ext cx="54864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A5E3A8C-E21B-92E1-EFC2-E6D1E5CC7B3B}"/>
                  </a:ext>
                </a:extLst>
              </p:cNvPr>
              <p:cNvCxnSpPr/>
              <p:nvPr/>
            </p:nvCxnSpPr>
            <p:spPr>
              <a:xfrm>
                <a:off x="2071108" y="3219756"/>
                <a:ext cx="54864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D0D8A35-A9B9-CCC7-1CF2-96059845D65C}"/>
                  </a:ext>
                </a:extLst>
              </p:cNvPr>
              <p:cNvSpPr txBox="1"/>
              <p:nvPr/>
            </p:nvSpPr>
            <p:spPr>
              <a:xfrm>
                <a:off x="2682444" y="2581962"/>
                <a:ext cx="552085" cy="2906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0.52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3B70388-3C13-63C9-415D-636D34FF5FF4}"/>
                  </a:ext>
                </a:extLst>
              </p:cNvPr>
              <p:cNvSpPr txBox="1"/>
              <p:nvPr/>
            </p:nvSpPr>
            <p:spPr>
              <a:xfrm>
                <a:off x="2682444" y="3002525"/>
                <a:ext cx="552085" cy="2906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1.15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1CE267E4-EF2D-3E1A-3348-3BFA6C05933F}"/>
                  </a:ext>
                </a:extLst>
              </p:cNvPr>
              <p:cNvCxnSpPr/>
              <p:nvPr/>
            </p:nvCxnSpPr>
            <p:spPr>
              <a:xfrm>
                <a:off x="3352229" y="3019804"/>
                <a:ext cx="54864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3A6D903-DBEC-B50E-2695-3DDF6D2F0F27}"/>
                  </a:ext>
                </a:extLst>
              </p:cNvPr>
              <p:cNvCxnSpPr/>
              <p:nvPr/>
            </p:nvCxnSpPr>
            <p:spPr>
              <a:xfrm>
                <a:off x="3352229" y="3684015"/>
                <a:ext cx="54864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F54697-9A3F-46EE-9C4A-B58D8578432F}"/>
                  </a:ext>
                </a:extLst>
              </p:cNvPr>
              <p:cNvSpPr txBox="1"/>
              <p:nvPr/>
            </p:nvSpPr>
            <p:spPr>
              <a:xfrm>
                <a:off x="3909775" y="2881022"/>
                <a:ext cx="552085" cy="2906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0.91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09E6BD4-9092-04DB-DECB-520977AFE9BE}"/>
                  </a:ext>
                </a:extLst>
              </p:cNvPr>
              <p:cNvSpPr txBox="1"/>
              <p:nvPr/>
            </p:nvSpPr>
            <p:spPr>
              <a:xfrm>
                <a:off x="3946851" y="3509616"/>
                <a:ext cx="449472" cy="2906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/>
                  <a:t>1.5</a:t>
                </a: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45A376E1-F51E-4E5B-2892-8CAE65B01DE0}"/>
                  </a:ext>
                </a:extLst>
              </p:cNvPr>
              <p:cNvCxnSpPr/>
              <p:nvPr/>
            </p:nvCxnSpPr>
            <p:spPr>
              <a:xfrm>
                <a:off x="1189703" y="2182761"/>
                <a:ext cx="0" cy="25563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BD0F209-4267-1B63-FA35-6C9AB9FE1146}"/>
                  </a:ext>
                </a:extLst>
              </p:cNvPr>
              <p:cNvSpPr txBox="1"/>
              <p:nvPr/>
            </p:nvSpPr>
            <p:spPr>
              <a:xfrm>
                <a:off x="1363841" y="4461537"/>
                <a:ext cx="4828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Ne</a:t>
                </a: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E97662-C77F-E432-22B3-F67E84155459}"/>
                  </a:ext>
                </a:extLst>
              </p:cNvPr>
              <p:cNvSpPr txBox="1"/>
              <p:nvPr/>
            </p:nvSpPr>
            <p:spPr>
              <a:xfrm>
                <a:off x="2199620" y="4461537"/>
                <a:ext cx="4299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Kr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78B084-52DF-3161-6EE6-0A823F1E150C}"/>
                  </a:ext>
                </a:extLst>
              </p:cNvPr>
              <p:cNvSpPr txBox="1"/>
              <p:nvPr/>
            </p:nvSpPr>
            <p:spPr>
              <a:xfrm>
                <a:off x="3431249" y="4461537"/>
                <a:ext cx="5693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Kr I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78CE0C4-A059-2200-F876-9DD56CF86817}"/>
                  </a:ext>
                </a:extLst>
              </p:cNvPr>
              <p:cNvCxnSpPr/>
              <p:nvPr/>
            </p:nvCxnSpPr>
            <p:spPr>
              <a:xfrm>
                <a:off x="1189703" y="4461537"/>
                <a:ext cx="3307299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4ACFABA-31C6-D5A3-792D-31C090733755}"/>
                </a:ext>
              </a:extLst>
            </p:cNvPr>
            <p:cNvSpPr txBox="1"/>
            <p:nvPr/>
          </p:nvSpPr>
          <p:spPr>
            <a:xfrm rot="16200000">
              <a:off x="-415131" y="3966237"/>
              <a:ext cx="1847599" cy="290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(Hartree unit)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6C1FE0A-BDEC-357A-A01B-6DE922A57649}"/>
                </a:ext>
              </a:extLst>
            </p:cNvPr>
            <p:cNvSpPr txBox="1"/>
            <p:nvPr/>
          </p:nvSpPr>
          <p:spPr>
            <a:xfrm>
              <a:off x="814918" y="5850213"/>
              <a:ext cx="372249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err="1"/>
                <a:t>Roothaan</a:t>
              </a:r>
              <a:r>
                <a:rPr lang="en-US" sz="800" b="1" dirty="0"/>
                <a:t>-Hartree-Fock </a:t>
              </a:r>
              <a:r>
                <a:rPr lang="en-US" sz="800" dirty="0"/>
                <a:t>Atomic wave function by </a:t>
              </a:r>
              <a:r>
                <a:rPr lang="en-US" sz="800" b="1" dirty="0"/>
                <a:t>Clementi and </a:t>
              </a:r>
              <a:r>
                <a:rPr lang="en-US" sz="800" b="1" dirty="0" err="1"/>
                <a:t>Roetti</a:t>
              </a:r>
              <a:endParaRPr lang="en-US" sz="800" dirty="0"/>
            </a:p>
          </p:txBody>
        </p:sp>
      </p:grpSp>
      <p:sp>
        <p:nvSpPr>
          <p:cNvPr id="25" name="Rectangle 1">
            <a:extLst>
              <a:ext uri="{FF2B5EF4-FFF2-40B4-BE49-F238E27FC236}">
                <a16:creationId xmlns:a16="http://schemas.microsoft.com/office/drawing/2014/main" id="{9E3DA6FB-DC0E-E83E-AF20-72584B65F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ElsevierSans"/>
              </a:rPr>
              <a:t>, 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7" name="Picture 26" descr="A table of numbers and letters&#10;&#10;AI-generated content may be incorrect.">
            <a:extLst>
              <a:ext uri="{FF2B5EF4-FFF2-40B4-BE49-F238E27FC236}">
                <a16:creationId xmlns:a16="http://schemas.microsoft.com/office/drawing/2014/main" id="{E3DB383A-14EC-AC55-1A61-702066DF36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203229"/>
            <a:ext cx="6229133" cy="4152756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1ECA6E8B-5111-6E0E-3F97-3D306D3A2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020"/>
            <a:ext cx="12191999" cy="403099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 ionic species lines</a:t>
            </a:r>
          </a:p>
        </p:txBody>
      </p:sp>
      <p:pic>
        <p:nvPicPr>
          <p:cNvPr id="32" name="Picture 31" descr="A graph of a graph showing a number of different species&#10;&#10;Description automatically generated">
            <a:extLst>
              <a:ext uri="{FF2B5EF4-FFF2-40B4-BE49-F238E27FC236}">
                <a16:creationId xmlns:a16="http://schemas.microsoft.com/office/drawing/2014/main" id="{BC2B8B43-ADEF-BB1B-97F7-9952CD6F06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30" y="990183"/>
            <a:ext cx="3301244" cy="2475933"/>
          </a:xfrm>
          <a:prstGeom prst="rect">
            <a:avLst/>
          </a:prstGeom>
        </p:spPr>
      </p:pic>
      <p:pic>
        <p:nvPicPr>
          <p:cNvPr id="26" name="Grafik 22" descr="Ein Bild, das Diagramm, Screenshot, Text, Reihe enthält.&#10;&#10;Automatisch generierte Beschreibung">
            <a:extLst>
              <a:ext uri="{FF2B5EF4-FFF2-40B4-BE49-F238E27FC236}">
                <a16:creationId xmlns:a16="http://schemas.microsoft.com/office/drawing/2014/main" id="{7FDD940E-DE44-39D7-5E4A-CE80901262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3" y="1354900"/>
            <a:ext cx="4577438" cy="3433078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4CFE5DB-FCBF-988A-EC5F-498F92F991A7}"/>
              </a:ext>
            </a:extLst>
          </p:cNvPr>
          <p:cNvCxnSpPr>
            <a:cxnSpLocks/>
            <a:endCxn id="34" idx="0"/>
          </p:cNvCxnSpPr>
          <p:nvPr/>
        </p:nvCxnSpPr>
        <p:spPr>
          <a:xfrm flipH="1">
            <a:off x="7696659" y="4153003"/>
            <a:ext cx="43366" cy="870642"/>
          </a:xfrm>
          <a:prstGeom prst="straightConnector1">
            <a:avLst/>
          </a:prstGeom>
          <a:ln>
            <a:solidFill>
              <a:srgbClr val="00339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2FA9675-EEE1-15E0-F6FD-C3E9E7AAB061}"/>
              </a:ext>
            </a:extLst>
          </p:cNvPr>
          <p:cNvSpPr txBox="1"/>
          <p:nvPr/>
        </p:nvSpPr>
        <p:spPr>
          <a:xfrm>
            <a:off x="8194620" y="5023645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147.0 nm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C3D8202-9599-441D-6350-02144FDC9DCD}"/>
              </a:ext>
            </a:extLst>
          </p:cNvPr>
          <p:cNvSpPr txBox="1"/>
          <p:nvPr/>
        </p:nvSpPr>
        <p:spPr>
          <a:xfrm>
            <a:off x="7161897" y="5023645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129.6 nm</a:t>
            </a:r>
          </a:p>
        </p:txBody>
      </p:sp>
      <p:sp>
        <p:nvSpPr>
          <p:cNvPr id="35" name="TextBox 35">
            <a:extLst>
              <a:ext uri="{FF2B5EF4-FFF2-40B4-BE49-F238E27FC236}">
                <a16:creationId xmlns:a16="http://schemas.microsoft.com/office/drawing/2014/main" id="{34B158B8-563A-EA41-441A-E5CE98185B93}"/>
              </a:ext>
            </a:extLst>
          </p:cNvPr>
          <p:cNvSpPr txBox="1"/>
          <p:nvPr/>
        </p:nvSpPr>
        <p:spPr>
          <a:xfrm>
            <a:off x="8231421" y="5384897"/>
            <a:ext cx="2709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Xe I: 5p</a:t>
            </a:r>
            <a:r>
              <a:rPr lang="en-US" sz="1400" baseline="30000" dirty="0">
                <a:latin typeface="+mn-lt"/>
              </a:rPr>
              <a:t>5</a:t>
            </a:r>
            <a:r>
              <a:rPr lang="en-US" sz="1400" dirty="0">
                <a:latin typeface="+mn-lt"/>
              </a:rPr>
              <a:t>(</a:t>
            </a:r>
            <a:r>
              <a:rPr lang="en-US" sz="1400" baseline="30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P</a:t>
            </a:r>
            <a:r>
              <a:rPr lang="en-US" sz="1400" baseline="-25000" dirty="0">
                <a:latin typeface="+mn-lt"/>
              </a:rPr>
              <a:t>3/2</a:t>
            </a:r>
            <a:r>
              <a:rPr lang="en-US" sz="1400" dirty="0">
                <a:latin typeface="+mn-lt"/>
              </a:rPr>
              <a:t>)6s </a:t>
            </a:r>
            <a:r>
              <a:rPr lang="en-US" sz="1400" baseline="30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[3/2]</a:t>
            </a:r>
            <a:r>
              <a:rPr lang="en-US" sz="1400" baseline="-25000" dirty="0">
                <a:latin typeface="+mn-lt"/>
              </a:rPr>
              <a:t>1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>
                <a:latin typeface="+mn-lt"/>
                <a:sym typeface="Wingdings" panose="05000000000000000000" pitchFamily="2" charset="2"/>
              </a:rPr>
              <a:t> 5p</a:t>
            </a:r>
            <a:r>
              <a:rPr lang="en-US" sz="1400" baseline="30000" dirty="0">
                <a:latin typeface="+mn-lt"/>
                <a:sym typeface="Wingdings" panose="05000000000000000000" pitchFamily="2" charset="2"/>
              </a:rPr>
              <a:t>6</a:t>
            </a:r>
            <a:r>
              <a:rPr lang="en-US" sz="1400" dirty="0">
                <a:latin typeface="+mn-lt"/>
                <a:sym typeface="Wingdings" panose="05000000000000000000" pitchFamily="2" charset="2"/>
              </a:rPr>
              <a:t> </a:t>
            </a:r>
            <a:r>
              <a:rPr lang="en-US" sz="1400" baseline="30000" dirty="0">
                <a:latin typeface="+mn-lt"/>
                <a:sym typeface="Wingdings" panose="05000000000000000000" pitchFamily="2" charset="2"/>
              </a:rPr>
              <a:t>1</a:t>
            </a:r>
            <a:r>
              <a:rPr lang="en-US" sz="1400" dirty="0">
                <a:latin typeface="+mn-lt"/>
                <a:sym typeface="Wingdings" panose="05000000000000000000" pitchFamily="2" charset="2"/>
              </a:rPr>
              <a:t>S</a:t>
            </a:r>
            <a:r>
              <a:rPr lang="en-US" sz="1400" baseline="-25000" dirty="0">
                <a:latin typeface="+mn-lt"/>
                <a:sym typeface="Wingdings" panose="05000000000000000000" pitchFamily="2" charset="2"/>
              </a:rPr>
              <a:t>0</a:t>
            </a:r>
            <a:endParaRPr lang="en-US" sz="1400" baseline="-25000" dirty="0">
              <a:latin typeface="+mn-lt"/>
            </a:endParaRPr>
          </a:p>
        </p:txBody>
      </p:sp>
      <p:cxnSp>
        <p:nvCxnSpPr>
          <p:cNvPr id="36" name="Straight Arrow Connector 27">
            <a:extLst>
              <a:ext uri="{FF2B5EF4-FFF2-40B4-BE49-F238E27FC236}">
                <a16:creationId xmlns:a16="http://schemas.microsoft.com/office/drawing/2014/main" id="{A1B4189D-D1AB-5974-F823-A261ABCFCC37}"/>
              </a:ext>
            </a:extLst>
          </p:cNvPr>
          <p:cNvCxnSpPr>
            <a:cxnSpLocks/>
          </p:cNvCxnSpPr>
          <p:nvPr/>
        </p:nvCxnSpPr>
        <p:spPr>
          <a:xfrm>
            <a:off x="8007115" y="4134877"/>
            <a:ext cx="338832" cy="897820"/>
          </a:xfrm>
          <a:prstGeom prst="straightConnector1">
            <a:avLst/>
          </a:prstGeom>
          <a:ln>
            <a:solidFill>
              <a:srgbClr val="00339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5">
            <a:extLst>
              <a:ext uri="{FF2B5EF4-FFF2-40B4-BE49-F238E27FC236}">
                <a16:creationId xmlns:a16="http://schemas.microsoft.com/office/drawing/2014/main" id="{F12B1F55-7BDB-2E83-EE85-57BBA0F1D659}"/>
              </a:ext>
            </a:extLst>
          </p:cNvPr>
          <p:cNvSpPr txBox="1"/>
          <p:nvPr/>
        </p:nvSpPr>
        <p:spPr>
          <a:xfrm>
            <a:off x="5700295" y="5392977"/>
            <a:ext cx="2763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Xe I: 5p</a:t>
            </a:r>
            <a:r>
              <a:rPr lang="en-US" sz="1400" baseline="30000" dirty="0">
                <a:latin typeface="+mn-lt"/>
              </a:rPr>
              <a:t>5</a:t>
            </a:r>
            <a:r>
              <a:rPr lang="en-US" sz="1400" dirty="0">
                <a:latin typeface="+mn-lt"/>
              </a:rPr>
              <a:t>(</a:t>
            </a:r>
            <a:r>
              <a:rPr lang="en-US" sz="1400" baseline="30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P</a:t>
            </a:r>
            <a:r>
              <a:rPr lang="en-US" sz="1400" baseline="-25000" dirty="0">
                <a:latin typeface="+mn-lt"/>
              </a:rPr>
              <a:t>1/2</a:t>
            </a:r>
            <a:r>
              <a:rPr lang="en-US" sz="1400" dirty="0">
                <a:latin typeface="+mn-lt"/>
              </a:rPr>
              <a:t>)6s </a:t>
            </a:r>
            <a:r>
              <a:rPr lang="en-US" sz="1400" baseline="30000" dirty="0">
                <a:latin typeface="+mn-lt"/>
              </a:rPr>
              <a:t>2</a:t>
            </a:r>
            <a:r>
              <a:rPr lang="en-US" sz="1400" dirty="0">
                <a:latin typeface="+mn-lt"/>
              </a:rPr>
              <a:t>[1/2]</a:t>
            </a:r>
            <a:r>
              <a:rPr lang="en-US" sz="1400" baseline="-25000" dirty="0">
                <a:latin typeface="+mn-lt"/>
              </a:rPr>
              <a:t>1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>
                <a:latin typeface="+mn-lt"/>
                <a:sym typeface="Wingdings" panose="05000000000000000000" pitchFamily="2" charset="2"/>
              </a:rPr>
              <a:t> 5p</a:t>
            </a:r>
            <a:r>
              <a:rPr lang="en-US" sz="1400" baseline="30000" dirty="0">
                <a:latin typeface="+mn-lt"/>
                <a:sym typeface="Wingdings" panose="05000000000000000000" pitchFamily="2" charset="2"/>
              </a:rPr>
              <a:t>6</a:t>
            </a:r>
            <a:r>
              <a:rPr lang="en-US" sz="1400" dirty="0">
                <a:latin typeface="+mn-lt"/>
                <a:sym typeface="Wingdings" panose="05000000000000000000" pitchFamily="2" charset="2"/>
              </a:rPr>
              <a:t> </a:t>
            </a:r>
            <a:r>
              <a:rPr lang="en-US" sz="1400" baseline="30000" dirty="0">
                <a:latin typeface="+mn-lt"/>
                <a:sym typeface="Wingdings" panose="05000000000000000000" pitchFamily="2" charset="2"/>
              </a:rPr>
              <a:t>1</a:t>
            </a:r>
            <a:r>
              <a:rPr lang="en-US" sz="1400" dirty="0">
                <a:latin typeface="+mn-lt"/>
                <a:sym typeface="Wingdings" panose="05000000000000000000" pitchFamily="2" charset="2"/>
              </a:rPr>
              <a:t>S</a:t>
            </a:r>
            <a:r>
              <a:rPr lang="en-US" sz="1400" baseline="-25000" dirty="0">
                <a:latin typeface="+mn-lt"/>
                <a:sym typeface="Wingdings" panose="05000000000000000000" pitchFamily="2" charset="2"/>
              </a:rPr>
              <a:t>0</a:t>
            </a:r>
            <a:endParaRPr lang="en-US" sz="1400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927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C043C-02B0-4F58-B72E-1D3E0F23D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set-up                                   New set-up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1654D3-FB63-EB5B-56FA-04229B5C72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8D85D-6D29-4EE5-88C3-6126C01EFBE2}" type="slidenum">
              <a:rPr lang="de-DE" smtClean="0"/>
              <a:pPr/>
              <a:t>14</a:t>
            </a:fld>
            <a:endParaRPr lang="de-DE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E4D490B-5D95-4FED-27DA-02F62C4F2B28}"/>
              </a:ext>
            </a:extLst>
          </p:cNvPr>
          <p:cNvCxnSpPr>
            <a:cxnSpLocks/>
          </p:cNvCxnSpPr>
          <p:nvPr/>
        </p:nvCxnSpPr>
        <p:spPr>
          <a:xfrm>
            <a:off x="6284208" y="1014322"/>
            <a:ext cx="22465" cy="4836145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264A7539-0FB7-9247-DA14-FF8E44BCD591}"/>
              </a:ext>
            </a:extLst>
          </p:cNvPr>
          <p:cNvSpPr/>
          <p:nvPr/>
        </p:nvSpPr>
        <p:spPr>
          <a:xfrm>
            <a:off x="986721" y="2956929"/>
            <a:ext cx="186267" cy="18626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69835D-D6B1-6A06-0E9A-066448AD712C}"/>
              </a:ext>
            </a:extLst>
          </p:cNvPr>
          <p:cNvSpPr/>
          <p:nvPr/>
        </p:nvSpPr>
        <p:spPr>
          <a:xfrm>
            <a:off x="2616413" y="2851299"/>
            <a:ext cx="45719" cy="1862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DA49EE-BD7F-0399-B0D5-9C38E6B3DC3B}"/>
              </a:ext>
            </a:extLst>
          </p:cNvPr>
          <p:cNvSpPr/>
          <p:nvPr/>
        </p:nvSpPr>
        <p:spPr>
          <a:xfrm rot="16928701">
            <a:off x="4799772" y="1087751"/>
            <a:ext cx="45719" cy="4136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86861F48-28E2-63F8-F94A-C769C2CEB82F}"/>
              </a:ext>
            </a:extLst>
          </p:cNvPr>
          <p:cNvSpPr/>
          <p:nvPr/>
        </p:nvSpPr>
        <p:spPr>
          <a:xfrm rot="16200000">
            <a:off x="3497436" y="2151544"/>
            <a:ext cx="69265" cy="1831308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2230548-EFEF-F50A-36AA-9A7328E2D52D}"/>
              </a:ext>
            </a:extLst>
          </p:cNvPr>
          <p:cNvSpPr/>
          <p:nvPr/>
        </p:nvSpPr>
        <p:spPr>
          <a:xfrm rot="11630701">
            <a:off x="4457192" y="1310245"/>
            <a:ext cx="219619" cy="1997024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AE289D-A101-0609-3556-259321EDF57F}"/>
              </a:ext>
            </a:extLst>
          </p:cNvPr>
          <p:cNvSpPr/>
          <p:nvPr/>
        </p:nvSpPr>
        <p:spPr>
          <a:xfrm rot="18877438">
            <a:off x="4212274" y="2984784"/>
            <a:ext cx="452968" cy="1862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7EDD60-0450-5D7A-919B-062B90308F21}"/>
              </a:ext>
            </a:extLst>
          </p:cNvPr>
          <p:cNvSpPr/>
          <p:nvPr/>
        </p:nvSpPr>
        <p:spPr>
          <a:xfrm>
            <a:off x="2616703" y="3068828"/>
            <a:ext cx="45719" cy="1862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442ABD6-EEFB-969E-9176-7FF4E685F7CD}"/>
              </a:ext>
            </a:extLst>
          </p:cNvPr>
          <p:cNvSpPr/>
          <p:nvPr/>
        </p:nvSpPr>
        <p:spPr>
          <a:xfrm>
            <a:off x="8260351" y="2970788"/>
            <a:ext cx="186267" cy="18626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DB31FE3-2883-C2A7-BA6C-2FF740F91DA1}"/>
              </a:ext>
            </a:extLst>
          </p:cNvPr>
          <p:cNvSpPr/>
          <p:nvPr/>
        </p:nvSpPr>
        <p:spPr>
          <a:xfrm>
            <a:off x="8744747" y="2865158"/>
            <a:ext cx="45719" cy="1862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F4D66D8-2128-D7DB-F6FE-5455F9EA889B}"/>
              </a:ext>
            </a:extLst>
          </p:cNvPr>
          <p:cNvSpPr/>
          <p:nvPr/>
        </p:nvSpPr>
        <p:spPr>
          <a:xfrm rot="16928701">
            <a:off x="10928106" y="1101610"/>
            <a:ext cx="45719" cy="4136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4FB3736F-8460-89AD-59D3-DD03D082F6B6}"/>
              </a:ext>
            </a:extLst>
          </p:cNvPr>
          <p:cNvSpPr/>
          <p:nvPr/>
        </p:nvSpPr>
        <p:spPr>
          <a:xfrm rot="16200000">
            <a:off x="9625770" y="2165403"/>
            <a:ext cx="69265" cy="1831308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0293EF87-B862-C120-6DD7-49F148A37572}"/>
              </a:ext>
            </a:extLst>
          </p:cNvPr>
          <p:cNvSpPr/>
          <p:nvPr/>
        </p:nvSpPr>
        <p:spPr>
          <a:xfrm rot="11630701">
            <a:off x="10585526" y="1324104"/>
            <a:ext cx="219619" cy="1997024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D0F50D6-3813-6BCB-400C-33674C1F2886}"/>
              </a:ext>
            </a:extLst>
          </p:cNvPr>
          <p:cNvSpPr/>
          <p:nvPr/>
        </p:nvSpPr>
        <p:spPr>
          <a:xfrm rot="18877438">
            <a:off x="10340608" y="2998643"/>
            <a:ext cx="452968" cy="1862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1D7F968-5383-36E7-0755-A25C81238452}"/>
              </a:ext>
            </a:extLst>
          </p:cNvPr>
          <p:cNvSpPr/>
          <p:nvPr/>
        </p:nvSpPr>
        <p:spPr>
          <a:xfrm>
            <a:off x="8745037" y="3082687"/>
            <a:ext cx="45719" cy="18626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954A27-89A9-6FC3-73CE-90A57369F652}"/>
              </a:ext>
            </a:extLst>
          </p:cNvPr>
          <p:cNvSpPr txBox="1"/>
          <p:nvPr/>
        </p:nvSpPr>
        <p:spPr>
          <a:xfrm>
            <a:off x="4676078" y="925263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Dectector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1694CBF-0150-BFD2-59DC-1F56FAC2B358}"/>
              </a:ext>
            </a:extLst>
          </p:cNvPr>
          <p:cNvSpPr txBox="1"/>
          <p:nvPr/>
        </p:nvSpPr>
        <p:spPr>
          <a:xfrm>
            <a:off x="4486032" y="3063921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Grating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250390-1AE1-0A2B-3E26-38447277E39E}"/>
              </a:ext>
            </a:extLst>
          </p:cNvPr>
          <p:cNvSpPr txBox="1"/>
          <p:nvPr/>
        </p:nvSpPr>
        <p:spPr>
          <a:xfrm>
            <a:off x="2365960" y="3282174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slit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5B68E52-EF86-4944-B5AC-323F74655959}"/>
              </a:ext>
            </a:extLst>
          </p:cNvPr>
          <p:cNvSpPr txBox="1"/>
          <p:nvPr/>
        </p:nvSpPr>
        <p:spPr>
          <a:xfrm>
            <a:off x="548578" y="2389634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Interaction</a:t>
            </a:r>
          </a:p>
          <a:p>
            <a:pPr algn="ctr"/>
            <a:r>
              <a:rPr lang="en-US" sz="1200" dirty="0"/>
              <a:t>region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C38238A-C35B-B3F1-12EC-3A2A7CE11CAC}"/>
              </a:ext>
            </a:extLst>
          </p:cNvPr>
          <p:cNvSpPr txBox="1"/>
          <p:nvPr/>
        </p:nvSpPr>
        <p:spPr>
          <a:xfrm>
            <a:off x="10869071" y="966829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Dectector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5F476F2-C0F0-9512-2FE4-A05C46FF7DEE}"/>
              </a:ext>
            </a:extLst>
          </p:cNvPr>
          <p:cNvSpPr txBox="1"/>
          <p:nvPr/>
        </p:nvSpPr>
        <p:spPr>
          <a:xfrm>
            <a:off x="10679025" y="3105487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Grating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B8B6152-8291-BDF9-8845-02E453E144A8}"/>
              </a:ext>
            </a:extLst>
          </p:cNvPr>
          <p:cNvSpPr txBox="1"/>
          <p:nvPr/>
        </p:nvSpPr>
        <p:spPr>
          <a:xfrm>
            <a:off x="8558953" y="3323740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slit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8971D5-39D6-04A1-A94D-F61CD2CEDCF2}"/>
              </a:ext>
            </a:extLst>
          </p:cNvPr>
          <p:cNvSpPr txBox="1"/>
          <p:nvPr/>
        </p:nvSpPr>
        <p:spPr>
          <a:xfrm>
            <a:off x="7778265" y="2332238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Interaction</a:t>
            </a:r>
          </a:p>
          <a:p>
            <a:pPr algn="ctr"/>
            <a:r>
              <a:rPr lang="en-US" sz="1200" dirty="0"/>
              <a:t>region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52DF889-FE28-E005-3406-A21607AF8342}"/>
              </a:ext>
            </a:extLst>
          </p:cNvPr>
          <p:cNvSpPr txBox="1"/>
          <p:nvPr/>
        </p:nvSpPr>
        <p:spPr>
          <a:xfrm>
            <a:off x="1119639" y="3664567"/>
            <a:ext cx="1109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400-450mm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4E0CC91-898B-4DFE-353F-E9EF7EF820EE}"/>
              </a:ext>
            </a:extLst>
          </p:cNvPr>
          <p:cNvCxnSpPr>
            <a:cxnSpLocks/>
          </p:cNvCxnSpPr>
          <p:nvPr/>
        </p:nvCxnSpPr>
        <p:spPr>
          <a:xfrm>
            <a:off x="986721" y="3600739"/>
            <a:ext cx="162969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BB3A6936-D48A-8AC9-A4B9-E76F67849EB0}"/>
              </a:ext>
            </a:extLst>
          </p:cNvPr>
          <p:cNvSpPr txBox="1"/>
          <p:nvPr/>
        </p:nvSpPr>
        <p:spPr>
          <a:xfrm>
            <a:off x="8272151" y="3700946"/>
            <a:ext cx="6687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50mm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449017E-8C0A-2F30-7053-BB865F6B13C2}"/>
              </a:ext>
            </a:extLst>
          </p:cNvPr>
          <p:cNvCxnSpPr>
            <a:cxnSpLocks/>
          </p:cNvCxnSpPr>
          <p:nvPr/>
        </p:nvCxnSpPr>
        <p:spPr>
          <a:xfrm>
            <a:off x="8334446" y="3667742"/>
            <a:ext cx="52058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841AA80-1780-EEE9-C3B9-FF0893E43B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888496"/>
              </p:ext>
            </p:extLst>
          </p:nvPr>
        </p:nvGraphicFramePr>
        <p:xfrm>
          <a:off x="59268" y="4252572"/>
          <a:ext cx="6155266" cy="1437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6994">
                  <a:extLst>
                    <a:ext uri="{9D8B030D-6E8A-4147-A177-3AD203B41FA5}">
                      <a16:colId xmlns:a16="http://schemas.microsoft.com/office/drawing/2014/main" val="1007437166"/>
                    </a:ext>
                  </a:extLst>
                </a:gridCol>
                <a:gridCol w="4828272">
                  <a:extLst>
                    <a:ext uri="{9D8B030D-6E8A-4147-A177-3AD203B41FA5}">
                      <a16:colId xmlns:a16="http://schemas.microsoft.com/office/drawing/2014/main" val="4041713140"/>
                    </a:ext>
                  </a:extLst>
                </a:gridCol>
              </a:tblGrid>
              <a:tr h="29772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Possible Cause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036388"/>
                  </a:ext>
                </a:extLst>
              </a:tr>
              <a:tr h="45239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Very low signal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Distance between the grating and interaction region is large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757178"/>
                  </a:ext>
                </a:extLst>
              </a:tr>
              <a:tr h="3640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Poor 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Slit needed to be removed, not in grating focus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833258"/>
                  </a:ext>
                </a:extLst>
              </a:tr>
              <a:tr h="32284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Calibration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Spectra used might have slightly different conditions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561325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BACC4014-4DD0-1EF7-DAD9-15BD001424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067528"/>
              </p:ext>
            </p:extLst>
          </p:nvPr>
        </p:nvGraphicFramePr>
        <p:xfrm>
          <a:off x="6461016" y="4217301"/>
          <a:ext cx="5649249" cy="1497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0784">
                  <a:extLst>
                    <a:ext uri="{9D8B030D-6E8A-4147-A177-3AD203B41FA5}">
                      <a16:colId xmlns:a16="http://schemas.microsoft.com/office/drawing/2014/main" val="1007437166"/>
                    </a:ext>
                  </a:extLst>
                </a:gridCol>
                <a:gridCol w="2788465">
                  <a:extLst>
                    <a:ext uri="{9D8B030D-6E8A-4147-A177-3AD203B41FA5}">
                      <a16:colId xmlns:a16="http://schemas.microsoft.com/office/drawing/2014/main" val="4041713140"/>
                    </a:ext>
                  </a:extLst>
                </a:gridCol>
              </a:tblGrid>
              <a:tr h="29772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Possible improvement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036388"/>
                  </a:ext>
                </a:extLst>
              </a:tr>
              <a:tr h="45239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The distance between the grating and interaction 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More count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757178"/>
                  </a:ext>
                </a:extLst>
              </a:tr>
              <a:tr h="3640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Use of slit or focused on interaction 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Might improve resolution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833258"/>
                  </a:ext>
                </a:extLst>
              </a:tr>
              <a:tr h="28557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More gas density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More count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561325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F5D34101-56DA-33B0-5CE8-FE21D6BD41C1}"/>
              </a:ext>
            </a:extLst>
          </p:cNvPr>
          <p:cNvSpPr txBox="1"/>
          <p:nvPr/>
        </p:nvSpPr>
        <p:spPr>
          <a:xfrm>
            <a:off x="400826" y="5842001"/>
            <a:ext cx="5646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Projectile energy seems high for capture process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A241F3-5D99-764F-1439-FE5009B5E4CC}"/>
              </a:ext>
            </a:extLst>
          </p:cNvPr>
          <p:cNvSpPr txBox="1"/>
          <p:nvPr/>
        </p:nvSpPr>
        <p:spPr>
          <a:xfrm>
            <a:off x="6781242" y="5850467"/>
            <a:ext cx="5101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should try for different projectile energy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130AD2-A193-F41F-B450-93E0852191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65"/>
          <a:stretch>
            <a:fillRect/>
          </a:stretch>
        </p:blipFill>
        <p:spPr>
          <a:xfrm>
            <a:off x="985313" y="1196561"/>
            <a:ext cx="1616635" cy="104067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54F51C9-18B5-F4F6-3781-A0BB91E23249}"/>
              </a:ext>
            </a:extLst>
          </p:cNvPr>
          <p:cNvSpPr txBox="1">
            <a:spLocks/>
          </p:cNvSpPr>
          <p:nvPr/>
        </p:nvSpPr>
        <p:spPr>
          <a:xfrm>
            <a:off x="0" y="-12241"/>
            <a:ext cx="12191999" cy="4030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Diagnostics and upgrade</a:t>
            </a:r>
          </a:p>
        </p:txBody>
      </p:sp>
    </p:spTree>
    <p:extLst>
      <p:ext uri="{BB962C8B-B14F-4D97-AF65-F5344CB8AC3E}">
        <p14:creationId xmlns:p14="http://schemas.microsoft.com/office/powerpoint/2010/main" val="168399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07706D-B485-93DF-4B58-2C8D99D13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8D85D-6D29-4EE5-88C3-6126C01EFBE2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6" name="Picture 5" descr="A graph of blue bars&#10;&#10;AI-generated content may be incorrect.">
            <a:extLst>
              <a:ext uri="{FF2B5EF4-FFF2-40B4-BE49-F238E27FC236}">
                <a16:creationId xmlns:a16="http://schemas.microsoft.com/office/drawing/2014/main" id="{1F451A1C-122A-A0F5-1D08-BD8BFD838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615" y="3339096"/>
            <a:ext cx="4157951" cy="2190531"/>
          </a:xfrm>
          <a:prstGeom prst="rect">
            <a:avLst/>
          </a:prstGeom>
        </p:spPr>
      </p:pic>
      <p:pic>
        <p:nvPicPr>
          <p:cNvPr id="8" name="Picture 7" descr="A graph with blue bars and white squares&#10;&#10;AI-generated content may be incorrect.">
            <a:extLst>
              <a:ext uri="{FF2B5EF4-FFF2-40B4-BE49-F238E27FC236}">
                <a16:creationId xmlns:a16="http://schemas.microsoft.com/office/drawing/2014/main" id="{415E01B5-B940-4035-584C-B7C1DE97C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18" y="3105024"/>
            <a:ext cx="4070630" cy="22265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E7BB3D-82E1-7D11-C183-DCEA8B03CC3A}"/>
              </a:ext>
            </a:extLst>
          </p:cNvPr>
          <p:cNvSpPr txBox="1"/>
          <p:nvPr/>
        </p:nvSpPr>
        <p:spPr>
          <a:xfrm>
            <a:off x="1180716" y="2405491"/>
            <a:ext cx="3477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Projectile energy 5 MeV per 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030BF0-4BDC-240A-C63A-D7F56A2B4FD2}"/>
              </a:ext>
            </a:extLst>
          </p:cNvPr>
          <p:cNvSpPr txBox="1"/>
          <p:nvPr/>
        </p:nvSpPr>
        <p:spPr>
          <a:xfrm>
            <a:off x="7366973" y="2405491"/>
            <a:ext cx="3477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Projectile energy 1 MeV per u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313D95A-7EB1-D1BB-C6C6-54E3868DA000}"/>
                  </a:ext>
                </a:extLst>
              </p:cNvPr>
              <p:cNvSpPr txBox="1"/>
              <p:nvPr/>
            </p:nvSpPr>
            <p:spPr>
              <a:xfrm>
                <a:off x="3486414" y="1471887"/>
                <a:ext cx="53757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Kr Target density :  6.46 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atoms per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313D95A-7EB1-D1BB-C6C6-54E3868DA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414" y="1471887"/>
                <a:ext cx="5375702" cy="369332"/>
              </a:xfrm>
              <a:prstGeom prst="rect">
                <a:avLst/>
              </a:prstGeom>
              <a:blipFill>
                <a:blip r:embed="rId4"/>
                <a:stretch>
                  <a:fillRect l="-1020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81">
            <a:extLst>
              <a:ext uri="{FF2B5EF4-FFF2-40B4-BE49-F238E27FC236}">
                <a16:creationId xmlns:a16="http://schemas.microsoft.com/office/drawing/2014/main" id="{84E13769-9FE4-777F-05FB-E6A67CA7C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083"/>
            <a:ext cx="12301267" cy="3715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en-US" dirty="0"/>
              <a:t>Projectile </a:t>
            </a:r>
            <a:r>
              <a:rPr lang="de-DE" altLang="de-DE" dirty="0"/>
              <a:t>Ne</a:t>
            </a:r>
            <a:r>
              <a:rPr lang="de-DE" altLang="de-DE" baseline="30000" dirty="0"/>
              <a:t>7+ </a:t>
            </a:r>
            <a:r>
              <a:rPr lang="en-US" dirty="0"/>
              <a:t>charge state distribution after collision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D24461-38B5-7BF3-4170-2C4935E252DA}"/>
              </a:ext>
            </a:extLst>
          </p:cNvPr>
          <p:cNvSpPr txBox="1"/>
          <p:nvPr/>
        </p:nvSpPr>
        <p:spPr>
          <a:xfrm>
            <a:off x="9800794" y="5870094"/>
            <a:ext cx="2594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LISEcute</a:t>
            </a:r>
            <a:r>
              <a:rPr lang="en-US" dirty="0"/>
              <a:t>++</a:t>
            </a:r>
          </a:p>
        </p:txBody>
      </p:sp>
    </p:spTree>
    <p:extLst>
      <p:ext uri="{BB962C8B-B14F-4D97-AF65-F5344CB8AC3E}">
        <p14:creationId xmlns:p14="http://schemas.microsoft.com/office/powerpoint/2010/main" val="3392690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299075" y="284564"/>
            <a:ext cx="1878013" cy="58991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9859252" y="290513"/>
            <a:ext cx="1992312" cy="58959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9905747" y="1161134"/>
            <a:ext cx="2041771" cy="246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eaLnBrk="0" hangingPunct="0"/>
            <a:r>
              <a:rPr lang="de-DE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Hans</a:t>
            </a:r>
            <a:br>
              <a:rPr lang="de-DE" altLang="de-DE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Küstner-</a:t>
            </a:r>
            <a:r>
              <a:rPr lang="de-DE" alt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Wetekam</a:t>
            </a:r>
            <a:br>
              <a:rPr lang="de-DE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 Marder</a:t>
            </a:r>
          </a:p>
          <a:p>
            <a:pPr eaLnBrk="0" hangingPunct="0"/>
            <a:r>
              <a:rPr lang="de-DE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Krone</a:t>
            </a:r>
            <a:br>
              <a:rPr lang="de-DE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de-DE" alt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Bloss</a:t>
            </a:r>
            <a:br>
              <a:rPr lang="de-DE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de-DE" alt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Honisch</a:t>
            </a:r>
            <a:br>
              <a:rPr lang="de-DE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Kiefer</a:t>
            </a:r>
            <a:br>
              <a:rPr lang="de-DE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de-DE" alt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Viehmann</a:t>
            </a:r>
            <a:br>
              <a:rPr lang="de-DE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eaLnBrk="0" hangingPunct="0"/>
            <a:r>
              <a:rPr lang="de-DE" altLang="de-DE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</a:t>
            </a:r>
            <a:r>
              <a:rPr lang="de-DE" altLang="de-DE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physics</a:t>
            </a:r>
            <a:br>
              <a:rPr lang="de-DE" altLang="de-DE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altLang="de-DE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Kassel</a:t>
            </a:r>
          </a:p>
        </p:txBody>
      </p:sp>
      <p:sp>
        <p:nvSpPr>
          <p:cNvPr id="119817" name="Text Box 9"/>
          <p:cNvSpPr txBox="1">
            <a:spLocks noChangeArrowheads="1"/>
          </p:cNvSpPr>
          <p:nvPr/>
        </p:nvSpPr>
        <p:spPr bwMode="auto">
          <a:xfrm>
            <a:off x="2177088" y="832851"/>
            <a:ext cx="758621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292100">
              <a:defRPr>
                <a:solidFill>
                  <a:schemeClr val="tx1"/>
                </a:solidFill>
                <a:latin typeface="Arial" charset="0"/>
              </a:defRPr>
            </a:lvl1pPr>
            <a:lvl2pPr defTabSz="292100">
              <a:defRPr>
                <a:solidFill>
                  <a:schemeClr val="tx1"/>
                </a:solidFill>
                <a:latin typeface="Arial" charset="0"/>
              </a:defRPr>
            </a:lvl2pPr>
            <a:lvl3pPr defTabSz="292100">
              <a:defRPr>
                <a:solidFill>
                  <a:schemeClr val="tx1"/>
                </a:solidFill>
                <a:latin typeface="Arial" charset="0"/>
              </a:defRPr>
            </a:lvl3pPr>
            <a:lvl4pPr defTabSz="292100">
              <a:defRPr>
                <a:solidFill>
                  <a:schemeClr val="tx1"/>
                </a:solidFill>
                <a:latin typeface="Arial" charset="0"/>
              </a:defRPr>
            </a:lvl4pPr>
            <a:lvl5pPr defTabSz="292100">
              <a:defRPr>
                <a:solidFill>
                  <a:schemeClr val="tx1"/>
                </a:solidFill>
                <a:latin typeface="Arial" charset="0"/>
              </a:defRPr>
            </a:lvl5pPr>
            <a:lvl6pPr defTabSz="29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29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29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2921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Aft>
                <a:spcPct val="50000"/>
              </a:spcAft>
              <a:buFont typeface="Wingdings" pitchFamily="2" charset="2"/>
              <a:buChar char="Ø"/>
            </a:pPr>
            <a:r>
              <a:rPr lang="de-DE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First detection of Kr- and Xe-target fluorescence 	after slow Ne</a:t>
            </a:r>
            <a:r>
              <a:rPr lang="de-DE" altLang="de-DE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7+</a:t>
            </a:r>
            <a:r>
              <a:rPr lang="de-DE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ion collision</a:t>
            </a:r>
          </a:p>
          <a:p>
            <a:pPr eaLnBrk="0" hangingPunct="0">
              <a:spcAft>
                <a:spcPct val="50000"/>
              </a:spcAft>
              <a:buFont typeface="Wingdings" pitchFamily="2" charset="2"/>
              <a:buChar char="Ø"/>
            </a:pPr>
            <a:r>
              <a:rPr lang="de-DE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alt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Hints</a:t>
            </a:r>
            <a:r>
              <a:rPr lang="de-DE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fluorescence</a:t>
            </a:r>
            <a:r>
              <a:rPr lang="de-DE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de-DE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r>
              <a:rPr lang="de-DE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ions</a:t>
            </a:r>
            <a:endParaRPr lang="de-DE" alt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spcAft>
                <a:spcPct val="50000"/>
              </a:spcAft>
              <a:buFont typeface="Wingdings" pitchFamily="2" charset="2"/>
              <a:buChar char="Ø"/>
            </a:pPr>
            <a:r>
              <a:rPr lang="de-DE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There is room for improvement, but exciting, science seems very well feasible</a:t>
            </a:r>
          </a:p>
          <a:p>
            <a:pPr eaLnBrk="0" hangingPunct="0">
              <a:spcAft>
                <a:spcPct val="50000"/>
              </a:spcAft>
              <a:buFont typeface="Wingdings" pitchFamily="2" charset="2"/>
              <a:buChar char="Ø"/>
            </a:pPr>
            <a:r>
              <a:rPr lang="de-DE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We hope to obtain good signal to noise ratio in new configuration </a:t>
            </a:r>
          </a:p>
        </p:txBody>
      </p:sp>
      <p:sp>
        <p:nvSpPr>
          <p:cNvPr id="171039" name="Rectangle 1055"/>
          <p:cNvSpPr>
            <a:spLocks noChangeArrowheads="1"/>
          </p:cNvSpPr>
          <p:nvPr/>
        </p:nvSpPr>
        <p:spPr bwMode="auto">
          <a:xfrm>
            <a:off x="2420939" y="287338"/>
            <a:ext cx="11592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altLang="de-DE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de-DE" altLang="de-DE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231549" y="16540"/>
            <a:ext cx="69814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status and future plan for VLS spectrometer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B17CC9CC-1CF4-A629-46EE-12078667E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994" y="419831"/>
            <a:ext cx="1821763" cy="289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eaLnBrk="0" hangingPunct="0"/>
            <a:r>
              <a:rPr lang="de-DE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 support/ </a:t>
            </a:r>
            <a:r>
              <a:rPr lang="de-DE" alt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</a:t>
            </a:r>
            <a:r>
              <a:rPr lang="de-DE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endParaRPr lang="de-DE" alt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de-DE" alt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de-DE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de-DE" alt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Gumberidze</a:t>
            </a:r>
            <a:br>
              <a:rPr lang="de-DE" altLang="de-DE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Hagmann</a:t>
            </a:r>
            <a:br>
              <a:rPr lang="de-DE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O. </a:t>
            </a:r>
            <a:r>
              <a:rPr lang="de-DE" alt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Hanu</a:t>
            </a:r>
            <a:endParaRPr lang="de-DE" alt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de-DE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Lestinsky</a:t>
            </a:r>
            <a:br>
              <a:rPr lang="de-DE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Petridis</a:t>
            </a:r>
            <a:br>
              <a:rPr lang="de-DE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 Menz</a:t>
            </a:r>
            <a:br>
              <a:rPr lang="de-DE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U. Spillmann</a:t>
            </a:r>
          </a:p>
          <a:p>
            <a:pPr eaLnBrk="0" hangingPunct="0"/>
            <a:r>
              <a:rPr lang="de-DE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Th. Stöhlker</a:t>
            </a:r>
            <a:br>
              <a:rPr lang="de-DE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eaLnBrk="0" hangingPunct="0"/>
            <a:r>
              <a:rPr lang="de-DE" altLang="de-DE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GSI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D2E645D3-9E0E-D6DE-67A9-EDFEA9B63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519" y="3281220"/>
            <a:ext cx="1813857" cy="117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eaLnBrk="0" hangingPunct="0"/>
            <a:r>
              <a:rPr lang="de-DE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P.-M. Hillenbrand</a:t>
            </a:r>
          </a:p>
          <a:p>
            <a:pPr eaLnBrk="0" hangingPunct="0"/>
            <a:r>
              <a:rPr lang="de-DE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Brandau</a:t>
            </a:r>
          </a:p>
          <a:p>
            <a:pPr eaLnBrk="0" hangingPunct="0"/>
            <a:r>
              <a:rPr lang="de-DE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Schippers</a:t>
            </a:r>
          </a:p>
          <a:p>
            <a:pPr eaLnBrk="0" hangingPunct="0"/>
            <a:r>
              <a:rPr lang="de-DE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eaLnBrk="0" hangingPunct="0"/>
            <a:r>
              <a:rPr lang="de-DE" altLang="de-DE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JLU </a:t>
            </a:r>
            <a:r>
              <a:rPr lang="de-DE" altLang="de-DE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Giessen</a:t>
            </a:r>
            <a:endParaRPr lang="de-DE" altLang="de-DE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CF97FE90-C995-41A0-B2F1-7E1AB9FE3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73" y="4624745"/>
            <a:ext cx="2067546" cy="13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eaLnBrk="0" hangingPunct="0"/>
            <a:r>
              <a:rPr lang="de-DE" alt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Monetary</a:t>
            </a:r>
            <a:r>
              <a:rPr lang="de-DE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support </a:t>
            </a:r>
            <a:r>
              <a:rPr lang="de-DE" alt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endParaRPr lang="de-DE" alt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de-DE" alt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de-DE" alt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de-DE" alt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de-DE" alt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gratefully</a:t>
            </a:r>
            <a:r>
              <a:rPr lang="de-DE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acknowledged</a:t>
            </a:r>
            <a:endParaRPr lang="de-DE" alt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fik 6" descr="Ein Bild, das Screenshot, Kerze, Farbigkeit enthält.&#10;&#10;Automatisch generierte Beschreibung">
            <a:extLst>
              <a:ext uri="{FF2B5EF4-FFF2-40B4-BE49-F238E27FC236}">
                <a16:creationId xmlns:a16="http://schemas.microsoft.com/office/drawing/2014/main" id="{9B76335C-61BD-6EFE-DF5F-807DD3E5D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87" y="4836436"/>
            <a:ext cx="1358411" cy="840921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230A536B-CFBB-3D18-3A64-156C1FBE11E2}"/>
              </a:ext>
            </a:extLst>
          </p:cNvPr>
          <p:cNvSpPr txBox="1">
            <a:spLocks/>
          </p:cNvSpPr>
          <p:nvPr/>
        </p:nvSpPr>
        <p:spPr>
          <a:xfrm>
            <a:off x="763" y="-2927"/>
            <a:ext cx="11016481" cy="6828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326A6B1A-7E76-4910-D6F4-51224DEED4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507" y="3281220"/>
            <a:ext cx="4473012" cy="29820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C9192A-82AB-8197-A9A9-8D5796CF68DC}"/>
              </a:ext>
            </a:extLst>
          </p:cNvPr>
          <p:cNvSpPr txBox="1"/>
          <p:nvPr/>
        </p:nvSpPr>
        <p:spPr>
          <a:xfrm>
            <a:off x="3378664" y="2177670"/>
            <a:ext cx="5020733" cy="1555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i-IN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धन्यवाद</a:t>
            </a:r>
            <a:r>
              <a:rPr lang="en-US" sz="2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||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Danke </a:t>
            </a:r>
            <a:r>
              <a:rPr lang="en-US" sz="2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071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1AE161-0EDE-B817-9A26-CAEA5C5D71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8D85D-6D29-4EE5-88C3-6126C01EFBE2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6" name="Picture 5" descr="A blue object with holes&#10;&#10;AI-generated content may be incorrect.">
            <a:extLst>
              <a:ext uri="{FF2B5EF4-FFF2-40B4-BE49-F238E27FC236}">
                <a16:creationId xmlns:a16="http://schemas.microsoft.com/office/drawing/2014/main" id="{246A64B8-C940-97B3-D3B1-EF1BD5196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41" y="953911"/>
            <a:ext cx="4740051" cy="43209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01865BA-DDDD-5738-DF79-70810DACABB9}"/>
              </a:ext>
            </a:extLst>
          </p:cNvPr>
          <p:cNvSpPr/>
          <p:nvPr/>
        </p:nvSpPr>
        <p:spPr>
          <a:xfrm>
            <a:off x="5149525" y="2432801"/>
            <a:ext cx="330200" cy="11260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381CD3-5734-816E-57A8-35533CF0A2E2}"/>
              </a:ext>
            </a:extLst>
          </p:cNvPr>
          <p:cNvSpPr/>
          <p:nvPr/>
        </p:nvSpPr>
        <p:spPr>
          <a:xfrm>
            <a:off x="5285840" y="1642533"/>
            <a:ext cx="45719" cy="79026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0B2B76-682E-83B1-39C5-03332060CCD3}"/>
              </a:ext>
            </a:extLst>
          </p:cNvPr>
          <p:cNvSpPr/>
          <p:nvPr/>
        </p:nvSpPr>
        <p:spPr>
          <a:xfrm>
            <a:off x="5494864" y="2432801"/>
            <a:ext cx="201606" cy="11260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17343B-65A8-37A7-C8BB-AD90B64BDA08}"/>
              </a:ext>
            </a:extLst>
          </p:cNvPr>
          <p:cNvSpPr/>
          <p:nvPr/>
        </p:nvSpPr>
        <p:spPr>
          <a:xfrm>
            <a:off x="6173793" y="2432801"/>
            <a:ext cx="201606" cy="11260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DB5685-1A8D-57B1-AA86-778CDC455737}"/>
              </a:ext>
            </a:extLst>
          </p:cNvPr>
          <p:cNvSpPr/>
          <p:nvPr/>
        </p:nvSpPr>
        <p:spPr>
          <a:xfrm>
            <a:off x="5703142" y="2733368"/>
            <a:ext cx="477323" cy="5249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B6E0EC3-5EAB-FCE1-CF5E-D7EC18FC9203}"/>
              </a:ext>
            </a:extLst>
          </p:cNvPr>
          <p:cNvSpPr/>
          <p:nvPr/>
        </p:nvSpPr>
        <p:spPr>
          <a:xfrm>
            <a:off x="5067399" y="1519675"/>
            <a:ext cx="482600" cy="127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7CD80E5-3EDB-9580-2425-B60CCA63AECD}"/>
              </a:ext>
            </a:extLst>
          </p:cNvPr>
          <p:cNvCxnSpPr/>
          <p:nvPr/>
        </p:nvCxnSpPr>
        <p:spPr>
          <a:xfrm>
            <a:off x="3911600" y="5376333"/>
            <a:ext cx="115579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E795364-D37D-42C0-5ADE-1DBE620F5942}"/>
              </a:ext>
            </a:extLst>
          </p:cNvPr>
          <p:cNvCxnSpPr>
            <a:cxnSpLocks/>
          </p:cNvCxnSpPr>
          <p:nvPr/>
        </p:nvCxnSpPr>
        <p:spPr>
          <a:xfrm>
            <a:off x="5067399" y="5376333"/>
            <a:ext cx="139266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EC45117-2BF8-EC07-374E-E1CF7FE6A830}"/>
              </a:ext>
            </a:extLst>
          </p:cNvPr>
          <p:cNvCxnSpPr>
            <a:cxnSpLocks/>
          </p:cNvCxnSpPr>
          <p:nvPr/>
        </p:nvCxnSpPr>
        <p:spPr>
          <a:xfrm>
            <a:off x="6460067" y="5376333"/>
            <a:ext cx="69426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21AFBEC-B86E-4ADA-BF3C-2B28AD53F169}"/>
              </a:ext>
            </a:extLst>
          </p:cNvPr>
          <p:cNvSpPr txBox="1"/>
          <p:nvPr/>
        </p:nvSpPr>
        <p:spPr>
          <a:xfrm>
            <a:off x="4030078" y="5402341"/>
            <a:ext cx="814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131 mm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3FA275-6C7F-5E55-8C92-74FBB8F9EC23}"/>
              </a:ext>
            </a:extLst>
          </p:cNvPr>
          <p:cNvSpPr/>
          <p:nvPr/>
        </p:nvSpPr>
        <p:spPr>
          <a:xfrm>
            <a:off x="3865591" y="2854503"/>
            <a:ext cx="45719" cy="1862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9DDC3EA-57CE-6B17-E9E0-68B74E912D0E}"/>
              </a:ext>
            </a:extLst>
          </p:cNvPr>
          <p:cNvSpPr/>
          <p:nvPr/>
        </p:nvSpPr>
        <p:spPr>
          <a:xfrm>
            <a:off x="3865881" y="3072032"/>
            <a:ext cx="45719" cy="1862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095A8DA-277A-7086-A39D-981A0DE90DE8}"/>
              </a:ext>
            </a:extLst>
          </p:cNvPr>
          <p:cNvCxnSpPr>
            <a:cxnSpLocks/>
          </p:cNvCxnSpPr>
          <p:nvPr/>
        </p:nvCxnSpPr>
        <p:spPr>
          <a:xfrm>
            <a:off x="3911310" y="5850467"/>
            <a:ext cx="331075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93F1CD6-B39F-24DD-7C76-8B37524393CF}"/>
              </a:ext>
            </a:extLst>
          </p:cNvPr>
          <p:cNvSpPr txBox="1"/>
          <p:nvPr/>
        </p:nvSpPr>
        <p:spPr>
          <a:xfrm>
            <a:off x="5245968" y="5855804"/>
            <a:ext cx="814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358 mm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D6870A-143F-C3E5-A94A-9C8257AB3BA2}"/>
              </a:ext>
            </a:extLst>
          </p:cNvPr>
          <p:cNvSpPr txBox="1"/>
          <p:nvPr/>
        </p:nvSpPr>
        <p:spPr>
          <a:xfrm>
            <a:off x="6460067" y="5408504"/>
            <a:ext cx="1033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55 mm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989D5A1-1FE2-5E8C-3FE6-F747D9E371A4}"/>
              </a:ext>
            </a:extLst>
          </p:cNvPr>
          <p:cNvCxnSpPr/>
          <p:nvPr/>
        </p:nvCxnSpPr>
        <p:spPr>
          <a:xfrm>
            <a:off x="5134386" y="3750733"/>
            <a:ext cx="34533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9BB6966-123C-6A09-5D1E-F82FC3E02B58}"/>
              </a:ext>
            </a:extLst>
          </p:cNvPr>
          <p:cNvSpPr txBox="1"/>
          <p:nvPr/>
        </p:nvSpPr>
        <p:spPr>
          <a:xfrm>
            <a:off x="5049666" y="3798501"/>
            <a:ext cx="814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100 mm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9443576-1FAE-39A6-1A59-3A9ADC2149F8}"/>
              </a:ext>
            </a:extLst>
          </p:cNvPr>
          <p:cNvSpPr txBox="1"/>
          <p:nvPr/>
        </p:nvSpPr>
        <p:spPr>
          <a:xfrm>
            <a:off x="6538710" y="797431"/>
            <a:ext cx="539602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Special bellow: Total relax length not more than 70 mm</a:t>
            </a:r>
          </a:p>
          <a:p>
            <a:endParaRPr lang="en-US" sz="1500" dirty="0"/>
          </a:p>
          <a:p>
            <a:r>
              <a:rPr lang="en-US" sz="1500" dirty="0"/>
              <a:t>Idea: DN63 bellow both end with DN 100 Flange.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CB69FA9-606F-D0C8-BAE2-80313DED3FCD}"/>
              </a:ext>
            </a:extLst>
          </p:cNvPr>
          <p:cNvSpPr/>
          <p:nvPr/>
        </p:nvSpPr>
        <p:spPr>
          <a:xfrm rot="18877438">
            <a:off x="6995583" y="2938548"/>
            <a:ext cx="452968" cy="1862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5123E26-26A3-AEBF-3E06-818CA0EFC645}"/>
              </a:ext>
            </a:extLst>
          </p:cNvPr>
          <p:cNvSpPr txBox="1"/>
          <p:nvPr/>
        </p:nvSpPr>
        <p:spPr>
          <a:xfrm>
            <a:off x="8493236" y="2947636"/>
            <a:ext cx="158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Grating: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37CA264-0959-E2C5-4E86-CAA422B410B8}"/>
              </a:ext>
            </a:extLst>
          </p:cNvPr>
          <p:cNvCxnSpPr/>
          <p:nvPr/>
        </p:nvCxnSpPr>
        <p:spPr>
          <a:xfrm flipH="1" flipV="1">
            <a:off x="7493358" y="3040770"/>
            <a:ext cx="1193442" cy="217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9F47AAB7-A727-0E7B-57FC-25603E730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3824" y="3789532"/>
            <a:ext cx="2900349" cy="220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60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B697025-5F94-220B-2C4C-1713A16AA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A7763-F12E-B73D-10C8-262073DAC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E470-9531-45CA-AEB2-E9F5BA9CCB77}" type="slidenum">
              <a:rPr lang="en-US" smtClean="0"/>
              <a:t>18</a:t>
            </a:fld>
            <a:endParaRPr lang="en-US"/>
          </a:p>
        </p:txBody>
      </p:sp>
      <p:grpSp>
        <p:nvGrpSpPr>
          <p:cNvPr id="4" name="Gruppieren 118">
            <a:extLst>
              <a:ext uri="{FF2B5EF4-FFF2-40B4-BE49-F238E27FC236}">
                <a16:creationId xmlns:a16="http://schemas.microsoft.com/office/drawing/2014/main" id="{F0EB92B0-A7CB-CB16-CDB7-3C18D5789E44}"/>
              </a:ext>
            </a:extLst>
          </p:cNvPr>
          <p:cNvGrpSpPr/>
          <p:nvPr/>
        </p:nvGrpSpPr>
        <p:grpSpPr>
          <a:xfrm>
            <a:off x="1063227" y="1451121"/>
            <a:ext cx="1135084" cy="2078026"/>
            <a:chOff x="606019" y="1696657"/>
            <a:chExt cx="1135084" cy="2078026"/>
          </a:xfrm>
        </p:grpSpPr>
        <p:grpSp>
          <p:nvGrpSpPr>
            <p:cNvPr id="5" name="Group 72">
              <a:extLst>
                <a:ext uri="{FF2B5EF4-FFF2-40B4-BE49-F238E27FC236}">
                  <a16:creationId xmlns:a16="http://schemas.microsoft.com/office/drawing/2014/main" id="{CD3CCEB2-7570-4707-3541-FA5820030A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6019" y="1696657"/>
              <a:ext cx="1135084" cy="2078026"/>
              <a:chOff x="-648" y="3016"/>
              <a:chExt cx="715" cy="1309"/>
            </a:xfrm>
          </p:grpSpPr>
          <p:grpSp>
            <p:nvGrpSpPr>
              <p:cNvPr id="7" name="Group 73">
                <a:extLst>
                  <a:ext uri="{FF2B5EF4-FFF2-40B4-BE49-F238E27FC236}">
                    <a16:creationId xmlns:a16="http://schemas.microsoft.com/office/drawing/2014/main" id="{79B38EC1-06F4-0B8E-A07C-CE6F02B9FB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648" y="3151"/>
                <a:ext cx="715" cy="1174"/>
                <a:chOff x="-648" y="3151"/>
                <a:chExt cx="715" cy="1174"/>
              </a:xfrm>
            </p:grpSpPr>
            <p:grpSp>
              <p:nvGrpSpPr>
                <p:cNvPr id="9" name="Group 74">
                  <a:extLst>
                    <a:ext uri="{FF2B5EF4-FFF2-40B4-BE49-F238E27FC236}">
                      <a16:creationId xmlns:a16="http://schemas.microsoft.com/office/drawing/2014/main" id="{E0238A91-4EFD-6CA2-DCAC-2CEB9E43DD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401" y="3151"/>
                  <a:ext cx="468" cy="1056"/>
                  <a:chOff x="-401" y="3151"/>
                  <a:chExt cx="468" cy="1056"/>
                </a:xfrm>
              </p:grpSpPr>
              <p:sp>
                <p:nvSpPr>
                  <p:cNvPr id="13" name="Line 75">
                    <a:extLst>
                      <a:ext uri="{FF2B5EF4-FFF2-40B4-BE49-F238E27FC236}">
                        <a16:creationId xmlns:a16="http://schemas.microsoft.com/office/drawing/2014/main" id="{0EA4E49F-D279-A751-6DD9-EFA2FB744EE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401" y="4207"/>
                    <a:ext cx="468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4" name="Line 76">
                    <a:extLst>
                      <a:ext uri="{FF2B5EF4-FFF2-40B4-BE49-F238E27FC236}">
                        <a16:creationId xmlns:a16="http://schemas.microsoft.com/office/drawing/2014/main" id="{F54FEAF9-9A0F-D1E1-C4D7-BC0623E6CF0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401" y="3265"/>
                    <a:ext cx="468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5" name="Line 77">
                    <a:extLst>
                      <a:ext uri="{FF2B5EF4-FFF2-40B4-BE49-F238E27FC236}">
                        <a16:creationId xmlns:a16="http://schemas.microsoft.com/office/drawing/2014/main" id="{2B227ED1-4A60-EF8D-CBCC-6650B35C0E3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401" y="3773"/>
                    <a:ext cx="468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6" name="Rectangle 78" descr="Diagonal weit nach oben">
                    <a:extLst>
                      <a:ext uri="{FF2B5EF4-FFF2-40B4-BE49-F238E27FC236}">
                        <a16:creationId xmlns:a16="http://schemas.microsoft.com/office/drawing/2014/main" id="{389A0665-C517-73C8-B62E-337631146A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396" y="3151"/>
                    <a:ext cx="456" cy="99"/>
                  </a:xfrm>
                  <a:prstGeom prst="rect">
                    <a:avLst/>
                  </a:prstGeom>
                  <a:pattFill prst="wdUpDiag">
                    <a:fgClr>
                      <a:srgbClr val="4747FF"/>
                    </a:fgClr>
                    <a:bgClr>
                      <a:srgbClr val="FFFFFF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de-DE"/>
                  </a:p>
                </p:txBody>
              </p:sp>
            </p:grpSp>
            <p:sp>
              <p:nvSpPr>
                <p:cNvPr id="10" name="Text Box 79">
                  <a:extLst>
                    <a:ext uri="{FF2B5EF4-FFF2-40B4-BE49-F238E27FC236}">
                      <a16:creationId xmlns:a16="http://schemas.microsoft.com/office/drawing/2014/main" id="{4AE04E85-6831-E7B5-0ED9-F1CA2115517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643" y="4091"/>
                  <a:ext cx="245" cy="2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r>
                    <a:rPr lang="de-DE" altLang="de-DE" sz="1800" dirty="0">
                      <a:latin typeface="+mn-lt"/>
                    </a:rPr>
                    <a:t>2s</a:t>
                  </a:r>
                </a:p>
              </p:txBody>
            </p:sp>
            <p:sp>
              <p:nvSpPr>
                <p:cNvPr id="11" name="Text Box 80">
                  <a:extLst>
                    <a:ext uri="{FF2B5EF4-FFF2-40B4-BE49-F238E27FC236}">
                      <a16:creationId xmlns:a16="http://schemas.microsoft.com/office/drawing/2014/main" id="{B1C098D8-23F2-1DFC-2A43-F9CD99DBC22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648" y="3634"/>
                  <a:ext cx="265" cy="2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r>
                    <a:rPr lang="de-DE" altLang="de-DE" sz="1800" dirty="0">
                      <a:latin typeface="+mn-lt"/>
                    </a:rPr>
                    <a:t>2p</a:t>
                  </a:r>
                </a:p>
              </p:txBody>
            </p:sp>
          </p:grpSp>
          <p:sp>
            <p:nvSpPr>
              <p:cNvPr id="8" name="Text Box 82">
                <a:extLst>
                  <a:ext uri="{FF2B5EF4-FFF2-40B4-BE49-F238E27FC236}">
                    <a16:creationId xmlns:a16="http://schemas.microsoft.com/office/drawing/2014/main" id="{DFB047BC-24C0-A508-B74C-10C3E827DF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610" y="3016"/>
                <a:ext cx="258" cy="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de-DE" altLang="de-DE" sz="1800" dirty="0">
                    <a:latin typeface="+mn-lt"/>
                  </a:rPr>
                  <a:t>E</a:t>
                </a:r>
                <a:r>
                  <a:rPr lang="de-DE" altLang="de-DE" sz="1800" baseline="-25000" dirty="0">
                    <a:latin typeface="+mn-lt"/>
                  </a:rPr>
                  <a:t>I+</a:t>
                </a:r>
              </a:p>
            </p:txBody>
          </p:sp>
        </p:grpSp>
        <p:sp>
          <p:nvSpPr>
            <p:cNvPr id="6" name="Oval 107">
              <a:extLst>
                <a:ext uri="{FF2B5EF4-FFF2-40B4-BE49-F238E27FC236}">
                  <a16:creationId xmlns:a16="http://schemas.microsoft.com/office/drawing/2014/main" id="{D8B92E0B-841B-01D7-9BA0-9257CABB2C9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29754" y="3545800"/>
              <a:ext cx="71438" cy="71438"/>
            </a:xfrm>
            <a:prstGeom prst="ellipse">
              <a:avLst/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17" name="Line 90">
            <a:extLst>
              <a:ext uri="{FF2B5EF4-FFF2-40B4-BE49-F238E27FC236}">
                <a16:creationId xmlns:a16="http://schemas.microsoft.com/office/drawing/2014/main" id="{8AE2B67C-3767-07C6-7DDE-8EE236A010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58636" y="2449516"/>
            <a:ext cx="1611888" cy="17315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de-DE"/>
          </a:p>
        </p:txBody>
      </p:sp>
      <p:grpSp>
        <p:nvGrpSpPr>
          <p:cNvPr id="18" name="Gruppieren 155">
            <a:extLst>
              <a:ext uri="{FF2B5EF4-FFF2-40B4-BE49-F238E27FC236}">
                <a16:creationId xmlns:a16="http://schemas.microsoft.com/office/drawing/2014/main" id="{B13AC7B2-37E6-0171-2B7E-1A6A55232D98}"/>
              </a:ext>
            </a:extLst>
          </p:cNvPr>
          <p:cNvGrpSpPr/>
          <p:nvPr/>
        </p:nvGrpSpPr>
        <p:grpSpPr>
          <a:xfrm>
            <a:off x="2795459" y="1665434"/>
            <a:ext cx="1166594" cy="1595577"/>
            <a:chOff x="2338251" y="1910970"/>
            <a:chExt cx="1166594" cy="1595577"/>
          </a:xfrm>
        </p:grpSpPr>
        <p:sp>
          <p:nvSpPr>
            <p:cNvPr id="19" name="Line 86">
              <a:extLst>
                <a:ext uri="{FF2B5EF4-FFF2-40B4-BE49-F238E27FC236}">
                  <a16:creationId xmlns:a16="http://schemas.microsoft.com/office/drawing/2014/main" id="{BE72A200-2FA1-ECE4-1849-04D64C26E5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3782" y="2622166"/>
              <a:ext cx="74296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/>
            </a:p>
          </p:txBody>
        </p:sp>
        <p:sp>
          <p:nvSpPr>
            <p:cNvPr id="20" name="Text Box 130">
              <a:extLst>
                <a:ext uri="{FF2B5EF4-FFF2-40B4-BE49-F238E27FC236}">
                  <a16:creationId xmlns:a16="http://schemas.microsoft.com/office/drawing/2014/main" id="{E844B255-EC60-183D-7870-0EA6A45610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8251" y="2202666"/>
              <a:ext cx="388546" cy="371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de-DE" altLang="de-DE" sz="1800" dirty="0">
                  <a:latin typeface="+mn-lt"/>
                </a:rPr>
                <a:t>3s</a:t>
              </a:r>
            </a:p>
          </p:txBody>
        </p:sp>
        <p:grpSp>
          <p:nvGrpSpPr>
            <p:cNvPr id="21" name="Gruppieren 134">
              <a:extLst>
                <a:ext uri="{FF2B5EF4-FFF2-40B4-BE49-F238E27FC236}">
                  <a16:creationId xmlns:a16="http://schemas.microsoft.com/office/drawing/2014/main" id="{56C4D564-3DD0-2840-2C9B-8D170F26215E}"/>
                </a:ext>
              </a:extLst>
            </p:cNvPr>
            <p:cNvGrpSpPr/>
            <p:nvPr/>
          </p:nvGrpSpPr>
          <p:grpSpPr>
            <a:xfrm>
              <a:off x="2338736" y="1910970"/>
              <a:ext cx="1166109" cy="1595577"/>
              <a:chOff x="2338736" y="1910970"/>
              <a:chExt cx="1166109" cy="1595577"/>
            </a:xfrm>
          </p:grpSpPr>
          <p:sp>
            <p:nvSpPr>
              <p:cNvPr id="22" name="Line 84">
                <a:extLst>
                  <a:ext uri="{FF2B5EF4-FFF2-40B4-BE49-F238E27FC236}">
                    <a16:creationId xmlns:a16="http://schemas.microsoft.com/office/drawing/2014/main" id="{56FDD636-475E-3D80-FA61-01ABD1DCDC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1882" y="3330187"/>
                <a:ext cx="742963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3" name="Line 85">
                <a:extLst>
                  <a:ext uri="{FF2B5EF4-FFF2-40B4-BE49-F238E27FC236}">
                    <a16:creationId xmlns:a16="http://schemas.microsoft.com/office/drawing/2014/main" id="{BFAF295F-15CB-2B66-B429-3B3E73DC79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2669" y="2091944"/>
                <a:ext cx="742963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4" name="Rectangle 87" descr="Diagonal weit nach oben">
                <a:extLst>
                  <a:ext uri="{FF2B5EF4-FFF2-40B4-BE49-F238E27FC236}">
                    <a16:creationId xmlns:a16="http://schemas.microsoft.com/office/drawing/2014/main" id="{8641AD1E-78E2-C006-573C-B5B6B6F311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0607" y="1910970"/>
                <a:ext cx="723912" cy="157162"/>
              </a:xfrm>
              <a:prstGeom prst="rect">
                <a:avLst/>
              </a:prstGeom>
              <a:pattFill prst="wdUpDiag">
                <a:fgClr>
                  <a:srgbClr val="4747FF"/>
                </a:fgClr>
                <a:bgClr>
                  <a:srgbClr val="FFFFFF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de-DE"/>
              </a:p>
            </p:txBody>
          </p:sp>
          <p:grpSp>
            <p:nvGrpSpPr>
              <p:cNvPr id="26" name="Group 99">
                <a:extLst>
                  <a:ext uri="{FF2B5EF4-FFF2-40B4-BE49-F238E27FC236}">
                    <a16:creationId xmlns:a16="http://schemas.microsoft.com/office/drawing/2014/main" id="{46AF6424-17F4-D51E-B371-DB4CA7978A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41442" y="2582509"/>
                <a:ext cx="712788" cy="71438"/>
                <a:chOff x="1302" y="3682"/>
                <a:chExt cx="449" cy="45"/>
              </a:xfrm>
            </p:grpSpPr>
            <p:sp>
              <p:nvSpPr>
                <p:cNvPr id="35" name="Oval 100">
                  <a:extLst>
                    <a:ext uri="{FF2B5EF4-FFF2-40B4-BE49-F238E27FC236}">
                      <a16:creationId xmlns:a16="http://schemas.microsoft.com/office/drawing/2014/main" id="{F487FCC4-2504-BF5B-1C29-2898310B306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02" y="3682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36" name="Oval 101">
                  <a:extLst>
                    <a:ext uri="{FF2B5EF4-FFF2-40B4-BE49-F238E27FC236}">
                      <a16:creationId xmlns:a16="http://schemas.microsoft.com/office/drawing/2014/main" id="{DFE7FDB7-9EC3-F08C-C476-6F8EB156292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84" y="3682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37" name="Oval 102">
                  <a:extLst>
                    <a:ext uri="{FF2B5EF4-FFF2-40B4-BE49-F238E27FC236}">
                      <a16:creationId xmlns:a16="http://schemas.microsoft.com/office/drawing/2014/main" id="{C34F7420-95B9-1151-FB32-53323C1F290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463" y="3682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38" name="Oval 103">
                  <a:extLst>
                    <a:ext uri="{FF2B5EF4-FFF2-40B4-BE49-F238E27FC236}">
                      <a16:creationId xmlns:a16="http://schemas.microsoft.com/office/drawing/2014/main" id="{916CB27C-85A2-0482-2D87-BB3342D466A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542" y="3682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39" name="Oval 104">
                  <a:extLst>
                    <a:ext uri="{FF2B5EF4-FFF2-40B4-BE49-F238E27FC236}">
                      <a16:creationId xmlns:a16="http://schemas.microsoft.com/office/drawing/2014/main" id="{8E78BB8F-2242-2B66-0C24-E3841D3488D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624" y="3682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40" name="Oval 105">
                  <a:extLst>
                    <a:ext uri="{FF2B5EF4-FFF2-40B4-BE49-F238E27FC236}">
                      <a16:creationId xmlns:a16="http://schemas.microsoft.com/office/drawing/2014/main" id="{1C7D4333-91F3-8C15-2794-C7DB25D6004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706" y="3682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27" name="Group 109">
                <a:extLst>
                  <a:ext uri="{FF2B5EF4-FFF2-40B4-BE49-F238E27FC236}">
                    <a16:creationId xmlns:a16="http://schemas.microsoft.com/office/drawing/2014/main" id="{C633A45B-743C-0219-E642-9B1B4EEF18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93842" y="3295297"/>
                <a:ext cx="454025" cy="73025"/>
                <a:chOff x="1386" y="3861"/>
                <a:chExt cx="286" cy="46"/>
              </a:xfrm>
            </p:grpSpPr>
            <p:sp>
              <p:nvSpPr>
                <p:cNvPr id="33" name="Oval 110">
                  <a:extLst>
                    <a:ext uri="{FF2B5EF4-FFF2-40B4-BE49-F238E27FC236}">
                      <a16:creationId xmlns:a16="http://schemas.microsoft.com/office/drawing/2014/main" id="{57434CEE-51BA-5784-3C65-D5A978126A1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86" y="3861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34" name="Oval 111">
                  <a:extLst>
                    <a:ext uri="{FF2B5EF4-FFF2-40B4-BE49-F238E27FC236}">
                      <a16:creationId xmlns:a16="http://schemas.microsoft.com/office/drawing/2014/main" id="{A952801B-4AE5-EA19-D5A7-A114E4B1391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627" y="3862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28" name="Line 85">
                <a:extLst>
                  <a:ext uri="{FF2B5EF4-FFF2-40B4-BE49-F238E27FC236}">
                    <a16:creationId xmlns:a16="http://schemas.microsoft.com/office/drawing/2014/main" id="{D5D8BDF7-A062-77BD-F4E2-293DA4ADEF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742" y="2381445"/>
                <a:ext cx="74295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9" name="Line 85">
                <a:extLst>
                  <a:ext uri="{FF2B5EF4-FFF2-40B4-BE49-F238E27FC236}">
                    <a16:creationId xmlns:a16="http://schemas.microsoft.com/office/drawing/2014/main" id="{EF88A89D-A080-8AAD-77F8-6388284A66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742" y="2229045"/>
                <a:ext cx="74295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0" name="Text Box 130">
                <a:extLst>
                  <a:ext uri="{FF2B5EF4-FFF2-40B4-BE49-F238E27FC236}">
                    <a16:creationId xmlns:a16="http://schemas.microsoft.com/office/drawing/2014/main" id="{B75825F8-9543-F857-6DBC-5E4FE765B9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39473" y="2012569"/>
                <a:ext cx="420606" cy="371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de-DE" altLang="de-DE" sz="1800" dirty="0">
                    <a:latin typeface="+mn-lt"/>
                  </a:rPr>
                  <a:t>4p</a:t>
                </a:r>
              </a:p>
            </p:txBody>
          </p:sp>
          <p:sp>
            <p:nvSpPr>
              <p:cNvPr id="31" name="Text Box 80">
                <a:extLst>
                  <a:ext uri="{FF2B5EF4-FFF2-40B4-BE49-F238E27FC236}">
                    <a16:creationId xmlns:a16="http://schemas.microsoft.com/office/drawing/2014/main" id="{FD3580CD-E192-339E-6AAF-9A7BAA12DD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38736" y="2407504"/>
                <a:ext cx="420695" cy="3714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de-DE" altLang="de-DE" sz="1800" dirty="0">
                    <a:latin typeface="+mn-lt"/>
                  </a:rPr>
                  <a:t>2p</a:t>
                </a:r>
              </a:p>
            </p:txBody>
          </p:sp>
          <p:sp>
            <p:nvSpPr>
              <p:cNvPr id="32" name="Text Box 79">
                <a:extLst>
                  <a:ext uri="{FF2B5EF4-FFF2-40B4-BE49-F238E27FC236}">
                    <a16:creationId xmlns:a16="http://schemas.microsoft.com/office/drawing/2014/main" id="{652EEFBC-64BC-1B18-2BF5-A5CF2C912C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7741" y="3135074"/>
                <a:ext cx="388944" cy="3714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de-DE" altLang="de-DE" sz="1800" dirty="0">
                    <a:latin typeface="+mn-lt"/>
                  </a:rPr>
                  <a:t>2s</a:t>
                </a:r>
              </a:p>
            </p:txBody>
          </p:sp>
        </p:grpSp>
      </p:grpSp>
      <p:sp>
        <p:nvSpPr>
          <p:cNvPr id="42" name="Arc 41">
            <a:extLst>
              <a:ext uri="{FF2B5EF4-FFF2-40B4-BE49-F238E27FC236}">
                <a16:creationId xmlns:a16="http://schemas.microsoft.com/office/drawing/2014/main" id="{A861B6A8-D5A4-9021-AAFA-90644DD42D9F}"/>
              </a:ext>
            </a:extLst>
          </p:cNvPr>
          <p:cNvSpPr/>
          <p:nvPr/>
        </p:nvSpPr>
        <p:spPr>
          <a:xfrm>
            <a:off x="694267" y="1566332"/>
            <a:ext cx="728133" cy="3818466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65DDA765-273E-A978-48FA-3A14060CAFAB}"/>
              </a:ext>
            </a:extLst>
          </p:cNvPr>
          <p:cNvSpPr/>
          <p:nvPr/>
        </p:nvSpPr>
        <p:spPr>
          <a:xfrm>
            <a:off x="2255851" y="1543197"/>
            <a:ext cx="728133" cy="3818466"/>
          </a:xfrm>
          <a:prstGeom prst="arc">
            <a:avLst>
              <a:gd name="adj1" fmla="val 10892000"/>
              <a:gd name="adj2" fmla="val 16201899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D626BB73-0366-6DB1-04B0-7A313B789155}"/>
              </a:ext>
            </a:extLst>
          </p:cNvPr>
          <p:cNvSpPr/>
          <p:nvPr/>
        </p:nvSpPr>
        <p:spPr>
          <a:xfrm>
            <a:off x="2240143" y="1543197"/>
            <a:ext cx="728133" cy="3818466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5D21F69C-04FE-2167-75FC-77B575C01EA3}"/>
              </a:ext>
            </a:extLst>
          </p:cNvPr>
          <p:cNvSpPr/>
          <p:nvPr/>
        </p:nvSpPr>
        <p:spPr>
          <a:xfrm>
            <a:off x="4015260" y="1543197"/>
            <a:ext cx="728133" cy="3818466"/>
          </a:xfrm>
          <a:prstGeom prst="arc">
            <a:avLst>
              <a:gd name="adj1" fmla="val 10892000"/>
              <a:gd name="adj2" fmla="val 16201899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uppieren 118">
            <a:extLst>
              <a:ext uri="{FF2B5EF4-FFF2-40B4-BE49-F238E27FC236}">
                <a16:creationId xmlns:a16="http://schemas.microsoft.com/office/drawing/2014/main" id="{B2B4E095-5AEF-DBFE-A1A6-45AF5367ED53}"/>
              </a:ext>
            </a:extLst>
          </p:cNvPr>
          <p:cNvGrpSpPr/>
          <p:nvPr/>
        </p:nvGrpSpPr>
        <p:grpSpPr>
          <a:xfrm>
            <a:off x="6684763" y="1353360"/>
            <a:ext cx="1135084" cy="2078026"/>
            <a:chOff x="606019" y="1696657"/>
            <a:chExt cx="1135084" cy="2078026"/>
          </a:xfrm>
        </p:grpSpPr>
        <p:grpSp>
          <p:nvGrpSpPr>
            <p:cNvPr id="48" name="Group 72">
              <a:extLst>
                <a:ext uri="{FF2B5EF4-FFF2-40B4-BE49-F238E27FC236}">
                  <a16:creationId xmlns:a16="http://schemas.microsoft.com/office/drawing/2014/main" id="{16808588-76B2-6299-A2EA-5806A82B47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6019" y="1696657"/>
              <a:ext cx="1135084" cy="2078026"/>
              <a:chOff x="-648" y="3016"/>
              <a:chExt cx="715" cy="1309"/>
            </a:xfrm>
          </p:grpSpPr>
          <p:grpSp>
            <p:nvGrpSpPr>
              <p:cNvPr id="50" name="Group 73">
                <a:extLst>
                  <a:ext uri="{FF2B5EF4-FFF2-40B4-BE49-F238E27FC236}">
                    <a16:creationId xmlns:a16="http://schemas.microsoft.com/office/drawing/2014/main" id="{A184E9E3-79B1-31B1-3A57-DA47982B09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648" y="3151"/>
                <a:ext cx="715" cy="1174"/>
                <a:chOff x="-648" y="3151"/>
                <a:chExt cx="715" cy="1174"/>
              </a:xfrm>
            </p:grpSpPr>
            <p:grpSp>
              <p:nvGrpSpPr>
                <p:cNvPr id="52" name="Group 74">
                  <a:extLst>
                    <a:ext uri="{FF2B5EF4-FFF2-40B4-BE49-F238E27FC236}">
                      <a16:creationId xmlns:a16="http://schemas.microsoft.com/office/drawing/2014/main" id="{E649EAFC-1B54-D10C-4DA3-F8DE314DA5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401" y="3151"/>
                  <a:ext cx="468" cy="1056"/>
                  <a:chOff x="-401" y="3151"/>
                  <a:chExt cx="468" cy="1056"/>
                </a:xfrm>
              </p:grpSpPr>
              <p:sp>
                <p:nvSpPr>
                  <p:cNvPr id="55" name="Line 75">
                    <a:extLst>
                      <a:ext uri="{FF2B5EF4-FFF2-40B4-BE49-F238E27FC236}">
                        <a16:creationId xmlns:a16="http://schemas.microsoft.com/office/drawing/2014/main" id="{8BBA77D8-CCB7-9246-6D8F-77C8D76986C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401" y="4207"/>
                    <a:ext cx="468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56" name="Line 76">
                    <a:extLst>
                      <a:ext uri="{FF2B5EF4-FFF2-40B4-BE49-F238E27FC236}">
                        <a16:creationId xmlns:a16="http://schemas.microsoft.com/office/drawing/2014/main" id="{BB9E6BA5-8185-42A0-461C-C158B4403E9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401" y="3265"/>
                    <a:ext cx="468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57" name="Line 77">
                    <a:extLst>
                      <a:ext uri="{FF2B5EF4-FFF2-40B4-BE49-F238E27FC236}">
                        <a16:creationId xmlns:a16="http://schemas.microsoft.com/office/drawing/2014/main" id="{AC9401D9-BB99-922B-641B-2CE8E2C13AF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401" y="3773"/>
                    <a:ext cx="468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58" name="Rectangle 78" descr="Diagonal weit nach oben">
                    <a:extLst>
                      <a:ext uri="{FF2B5EF4-FFF2-40B4-BE49-F238E27FC236}">
                        <a16:creationId xmlns:a16="http://schemas.microsoft.com/office/drawing/2014/main" id="{ED375FB3-67C6-9E46-6549-F07E20645A0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396" y="3151"/>
                    <a:ext cx="456" cy="99"/>
                  </a:xfrm>
                  <a:prstGeom prst="rect">
                    <a:avLst/>
                  </a:prstGeom>
                  <a:pattFill prst="wdUpDiag">
                    <a:fgClr>
                      <a:srgbClr val="4747FF"/>
                    </a:fgClr>
                    <a:bgClr>
                      <a:srgbClr val="FFFFFF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de-DE"/>
                  </a:p>
                </p:txBody>
              </p:sp>
            </p:grpSp>
            <p:sp>
              <p:nvSpPr>
                <p:cNvPr id="53" name="Text Box 79">
                  <a:extLst>
                    <a:ext uri="{FF2B5EF4-FFF2-40B4-BE49-F238E27FC236}">
                      <a16:creationId xmlns:a16="http://schemas.microsoft.com/office/drawing/2014/main" id="{07925D28-0131-C208-CFAD-0A419FA6F3B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643" y="4091"/>
                  <a:ext cx="245" cy="2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r>
                    <a:rPr lang="de-DE" altLang="de-DE" sz="1800" dirty="0">
                      <a:latin typeface="+mn-lt"/>
                    </a:rPr>
                    <a:t>2s</a:t>
                  </a:r>
                </a:p>
              </p:txBody>
            </p:sp>
            <p:sp>
              <p:nvSpPr>
                <p:cNvPr id="54" name="Text Box 80">
                  <a:extLst>
                    <a:ext uri="{FF2B5EF4-FFF2-40B4-BE49-F238E27FC236}">
                      <a16:creationId xmlns:a16="http://schemas.microsoft.com/office/drawing/2014/main" id="{2FF16E84-D324-F080-195D-E1D0EB9A03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648" y="3634"/>
                  <a:ext cx="265" cy="2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r>
                    <a:rPr lang="de-DE" altLang="de-DE" sz="1800" dirty="0">
                      <a:latin typeface="+mn-lt"/>
                    </a:rPr>
                    <a:t>2p</a:t>
                  </a:r>
                </a:p>
              </p:txBody>
            </p:sp>
          </p:grpSp>
          <p:sp>
            <p:nvSpPr>
              <p:cNvPr id="51" name="Text Box 82">
                <a:extLst>
                  <a:ext uri="{FF2B5EF4-FFF2-40B4-BE49-F238E27FC236}">
                    <a16:creationId xmlns:a16="http://schemas.microsoft.com/office/drawing/2014/main" id="{F3198FCD-26A7-809F-9721-506A6123FE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610" y="3016"/>
                <a:ext cx="258" cy="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de-DE" altLang="de-DE" sz="1800" dirty="0">
                    <a:latin typeface="+mn-lt"/>
                  </a:rPr>
                  <a:t>E</a:t>
                </a:r>
                <a:r>
                  <a:rPr lang="de-DE" altLang="de-DE" sz="1800" baseline="-25000" dirty="0">
                    <a:latin typeface="+mn-lt"/>
                  </a:rPr>
                  <a:t>I+</a:t>
                </a:r>
              </a:p>
            </p:txBody>
          </p:sp>
        </p:grpSp>
        <p:sp>
          <p:nvSpPr>
            <p:cNvPr id="49" name="Oval 107">
              <a:extLst>
                <a:ext uri="{FF2B5EF4-FFF2-40B4-BE49-F238E27FC236}">
                  <a16:creationId xmlns:a16="http://schemas.microsoft.com/office/drawing/2014/main" id="{D07C9786-7F7B-A618-4EAF-FABED0DFE0D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29754" y="3545800"/>
              <a:ext cx="71438" cy="71438"/>
            </a:xfrm>
            <a:prstGeom prst="ellipse">
              <a:avLst/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59" name="Line 90">
            <a:extLst>
              <a:ext uri="{FF2B5EF4-FFF2-40B4-BE49-F238E27FC236}">
                <a16:creationId xmlns:a16="http://schemas.microsoft.com/office/drawing/2014/main" id="{84D8E50D-52B1-2E47-A197-A226DE7CF2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80172" y="2334429"/>
            <a:ext cx="1089520" cy="19048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de-DE" dirty="0"/>
          </a:p>
        </p:txBody>
      </p:sp>
      <p:grpSp>
        <p:nvGrpSpPr>
          <p:cNvPr id="60" name="Gruppieren 155">
            <a:extLst>
              <a:ext uri="{FF2B5EF4-FFF2-40B4-BE49-F238E27FC236}">
                <a16:creationId xmlns:a16="http://schemas.microsoft.com/office/drawing/2014/main" id="{B0043E7B-F98F-C1C8-F3C9-BA78464A8309}"/>
              </a:ext>
            </a:extLst>
          </p:cNvPr>
          <p:cNvGrpSpPr/>
          <p:nvPr/>
        </p:nvGrpSpPr>
        <p:grpSpPr>
          <a:xfrm>
            <a:off x="8416995" y="1567673"/>
            <a:ext cx="1166594" cy="1595577"/>
            <a:chOff x="2338251" y="1910970"/>
            <a:chExt cx="1166594" cy="1595577"/>
          </a:xfrm>
        </p:grpSpPr>
        <p:sp>
          <p:nvSpPr>
            <p:cNvPr id="61" name="Line 86">
              <a:extLst>
                <a:ext uri="{FF2B5EF4-FFF2-40B4-BE49-F238E27FC236}">
                  <a16:creationId xmlns:a16="http://schemas.microsoft.com/office/drawing/2014/main" id="{6C66BF29-EA80-0EC2-69E3-77AC5DF392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3782" y="2622166"/>
              <a:ext cx="74296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/>
            </a:p>
          </p:txBody>
        </p:sp>
        <p:sp>
          <p:nvSpPr>
            <p:cNvPr id="62" name="Text Box 130">
              <a:extLst>
                <a:ext uri="{FF2B5EF4-FFF2-40B4-BE49-F238E27FC236}">
                  <a16:creationId xmlns:a16="http://schemas.microsoft.com/office/drawing/2014/main" id="{A62C252A-C7CA-562D-7C51-C9E57A8207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8251" y="2202666"/>
              <a:ext cx="388546" cy="371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de-DE" altLang="de-DE" sz="1800" dirty="0">
                  <a:latin typeface="+mn-lt"/>
                </a:rPr>
                <a:t>3s</a:t>
              </a:r>
            </a:p>
          </p:txBody>
        </p:sp>
        <p:grpSp>
          <p:nvGrpSpPr>
            <p:cNvPr id="63" name="Gruppieren 134">
              <a:extLst>
                <a:ext uri="{FF2B5EF4-FFF2-40B4-BE49-F238E27FC236}">
                  <a16:creationId xmlns:a16="http://schemas.microsoft.com/office/drawing/2014/main" id="{9D0826FC-9536-8162-21B2-2CB8A387E2EE}"/>
                </a:ext>
              </a:extLst>
            </p:cNvPr>
            <p:cNvGrpSpPr/>
            <p:nvPr/>
          </p:nvGrpSpPr>
          <p:grpSpPr>
            <a:xfrm>
              <a:off x="2338736" y="1910970"/>
              <a:ext cx="1166109" cy="1595577"/>
              <a:chOff x="2338736" y="1910970"/>
              <a:chExt cx="1166109" cy="1595577"/>
            </a:xfrm>
          </p:grpSpPr>
          <p:sp>
            <p:nvSpPr>
              <p:cNvPr id="64" name="Line 84">
                <a:extLst>
                  <a:ext uri="{FF2B5EF4-FFF2-40B4-BE49-F238E27FC236}">
                    <a16:creationId xmlns:a16="http://schemas.microsoft.com/office/drawing/2014/main" id="{5F85457E-0848-4FB8-4D83-CBEF6BD246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1882" y="3330187"/>
                <a:ext cx="742963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65" name="Line 85">
                <a:extLst>
                  <a:ext uri="{FF2B5EF4-FFF2-40B4-BE49-F238E27FC236}">
                    <a16:creationId xmlns:a16="http://schemas.microsoft.com/office/drawing/2014/main" id="{8EE253AB-E5DF-4C14-254A-F63BFDC993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2669" y="2091944"/>
                <a:ext cx="742963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66" name="Rectangle 87" descr="Diagonal weit nach oben">
                <a:extLst>
                  <a:ext uri="{FF2B5EF4-FFF2-40B4-BE49-F238E27FC236}">
                    <a16:creationId xmlns:a16="http://schemas.microsoft.com/office/drawing/2014/main" id="{8D049943-DDFD-AA87-76D7-35A00CFB17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0607" y="1910970"/>
                <a:ext cx="723912" cy="157162"/>
              </a:xfrm>
              <a:prstGeom prst="rect">
                <a:avLst/>
              </a:prstGeom>
              <a:pattFill prst="wdUpDiag">
                <a:fgClr>
                  <a:srgbClr val="4747FF"/>
                </a:fgClr>
                <a:bgClr>
                  <a:srgbClr val="FFFFFF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de-DE"/>
              </a:p>
            </p:txBody>
          </p:sp>
          <p:grpSp>
            <p:nvGrpSpPr>
              <p:cNvPr id="67" name="Group 99">
                <a:extLst>
                  <a:ext uri="{FF2B5EF4-FFF2-40B4-BE49-F238E27FC236}">
                    <a16:creationId xmlns:a16="http://schemas.microsoft.com/office/drawing/2014/main" id="{510D1C0B-5678-1D17-7E0A-ECA072D171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41442" y="2582509"/>
                <a:ext cx="712788" cy="71438"/>
                <a:chOff x="1302" y="3682"/>
                <a:chExt cx="449" cy="45"/>
              </a:xfrm>
            </p:grpSpPr>
            <p:sp>
              <p:nvSpPr>
                <p:cNvPr id="76" name="Oval 100">
                  <a:extLst>
                    <a:ext uri="{FF2B5EF4-FFF2-40B4-BE49-F238E27FC236}">
                      <a16:creationId xmlns:a16="http://schemas.microsoft.com/office/drawing/2014/main" id="{05E4FAE3-1D99-2E34-507C-6C0DEEC20ED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02" y="3682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77" name="Oval 101">
                  <a:extLst>
                    <a:ext uri="{FF2B5EF4-FFF2-40B4-BE49-F238E27FC236}">
                      <a16:creationId xmlns:a16="http://schemas.microsoft.com/office/drawing/2014/main" id="{5DD7D5A4-BDA9-7AAD-F9F4-7236A11817A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84" y="3682"/>
                  <a:ext cx="45" cy="4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78" name="Oval 102">
                  <a:extLst>
                    <a:ext uri="{FF2B5EF4-FFF2-40B4-BE49-F238E27FC236}">
                      <a16:creationId xmlns:a16="http://schemas.microsoft.com/office/drawing/2014/main" id="{7B23044F-FCD6-70C7-78C6-04CE5CA5B64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463" y="3682"/>
                  <a:ext cx="45" cy="45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79" name="Oval 103">
                  <a:extLst>
                    <a:ext uri="{FF2B5EF4-FFF2-40B4-BE49-F238E27FC236}">
                      <a16:creationId xmlns:a16="http://schemas.microsoft.com/office/drawing/2014/main" id="{5D86D469-AA5F-7A53-8E85-D266E26EBD8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542" y="3682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80" name="Oval 104">
                  <a:extLst>
                    <a:ext uri="{FF2B5EF4-FFF2-40B4-BE49-F238E27FC236}">
                      <a16:creationId xmlns:a16="http://schemas.microsoft.com/office/drawing/2014/main" id="{3D2EC27E-010B-7BF8-0087-16A2AEB2C35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624" y="3682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81" name="Oval 105">
                  <a:extLst>
                    <a:ext uri="{FF2B5EF4-FFF2-40B4-BE49-F238E27FC236}">
                      <a16:creationId xmlns:a16="http://schemas.microsoft.com/office/drawing/2014/main" id="{08D12582-785C-5A9C-61B8-B50B1CE8066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706" y="3682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68" name="Group 109">
                <a:extLst>
                  <a:ext uri="{FF2B5EF4-FFF2-40B4-BE49-F238E27FC236}">
                    <a16:creationId xmlns:a16="http://schemas.microsoft.com/office/drawing/2014/main" id="{3B8ABC9B-AB68-3E85-2E5E-B08576673C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93842" y="3295297"/>
                <a:ext cx="454025" cy="73025"/>
                <a:chOff x="1386" y="3861"/>
                <a:chExt cx="286" cy="46"/>
              </a:xfrm>
            </p:grpSpPr>
            <p:sp>
              <p:nvSpPr>
                <p:cNvPr id="74" name="Oval 110">
                  <a:extLst>
                    <a:ext uri="{FF2B5EF4-FFF2-40B4-BE49-F238E27FC236}">
                      <a16:creationId xmlns:a16="http://schemas.microsoft.com/office/drawing/2014/main" id="{8B95A2C4-D685-6E5E-F4D8-CF77B0D6716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86" y="3861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75" name="Oval 111">
                  <a:extLst>
                    <a:ext uri="{FF2B5EF4-FFF2-40B4-BE49-F238E27FC236}">
                      <a16:creationId xmlns:a16="http://schemas.microsoft.com/office/drawing/2014/main" id="{784B312B-3C0E-053D-898C-689E91C9565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627" y="3862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69" name="Line 85">
                <a:extLst>
                  <a:ext uri="{FF2B5EF4-FFF2-40B4-BE49-F238E27FC236}">
                    <a16:creationId xmlns:a16="http://schemas.microsoft.com/office/drawing/2014/main" id="{F5307CA1-CD65-2CE6-ADAA-A4DFF645F3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742" y="2381445"/>
                <a:ext cx="74295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70" name="Line 85">
                <a:extLst>
                  <a:ext uri="{FF2B5EF4-FFF2-40B4-BE49-F238E27FC236}">
                    <a16:creationId xmlns:a16="http://schemas.microsoft.com/office/drawing/2014/main" id="{304904EC-F7FC-33B9-7E7D-CC63EF3D76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742" y="2229045"/>
                <a:ext cx="74295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71" name="Text Box 130">
                <a:extLst>
                  <a:ext uri="{FF2B5EF4-FFF2-40B4-BE49-F238E27FC236}">
                    <a16:creationId xmlns:a16="http://schemas.microsoft.com/office/drawing/2014/main" id="{4B861DBA-9756-5CBB-0E30-1C84473E79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39473" y="2012569"/>
                <a:ext cx="420606" cy="371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de-DE" altLang="de-DE" sz="1800" dirty="0">
                    <a:latin typeface="+mn-lt"/>
                  </a:rPr>
                  <a:t>4p</a:t>
                </a:r>
              </a:p>
            </p:txBody>
          </p:sp>
          <p:sp>
            <p:nvSpPr>
              <p:cNvPr id="72" name="Text Box 80">
                <a:extLst>
                  <a:ext uri="{FF2B5EF4-FFF2-40B4-BE49-F238E27FC236}">
                    <a16:creationId xmlns:a16="http://schemas.microsoft.com/office/drawing/2014/main" id="{DB59D5CA-5835-CCDC-88F7-F4F7F9A1BD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38736" y="2407504"/>
                <a:ext cx="420695" cy="3714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de-DE" altLang="de-DE" sz="1800" dirty="0">
                    <a:latin typeface="+mn-lt"/>
                  </a:rPr>
                  <a:t>2p</a:t>
                </a:r>
              </a:p>
            </p:txBody>
          </p:sp>
          <p:sp>
            <p:nvSpPr>
              <p:cNvPr id="73" name="Text Box 79">
                <a:extLst>
                  <a:ext uri="{FF2B5EF4-FFF2-40B4-BE49-F238E27FC236}">
                    <a16:creationId xmlns:a16="http://schemas.microsoft.com/office/drawing/2014/main" id="{664340CA-251D-FF1D-5923-4BE3BB8E3C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7741" y="3135074"/>
                <a:ext cx="388944" cy="3714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de-DE" altLang="de-DE" sz="1800" dirty="0">
                    <a:latin typeface="+mn-lt"/>
                  </a:rPr>
                  <a:t>2s</a:t>
                </a:r>
              </a:p>
            </p:txBody>
          </p:sp>
        </p:grpSp>
      </p:grpSp>
      <p:sp>
        <p:nvSpPr>
          <p:cNvPr id="82" name="Arc 81">
            <a:extLst>
              <a:ext uri="{FF2B5EF4-FFF2-40B4-BE49-F238E27FC236}">
                <a16:creationId xmlns:a16="http://schemas.microsoft.com/office/drawing/2014/main" id="{6052541C-7B16-835D-96FF-AD0F99AD19B8}"/>
              </a:ext>
            </a:extLst>
          </p:cNvPr>
          <p:cNvSpPr/>
          <p:nvPr/>
        </p:nvSpPr>
        <p:spPr>
          <a:xfrm>
            <a:off x="6315803" y="1468571"/>
            <a:ext cx="728133" cy="3818466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Arc 82">
            <a:extLst>
              <a:ext uri="{FF2B5EF4-FFF2-40B4-BE49-F238E27FC236}">
                <a16:creationId xmlns:a16="http://schemas.microsoft.com/office/drawing/2014/main" id="{E4C19E7C-1BCF-8C14-7374-C7D09BD1E23C}"/>
              </a:ext>
            </a:extLst>
          </p:cNvPr>
          <p:cNvSpPr/>
          <p:nvPr/>
        </p:nvSpPr>
        <p:spPr>
          <a:xfrm>
            <a:off x="7877387" y="1445436"/>
            <a:ext cx="728133" cy="3818466"/>
          </a:xfrm>
          <a:prstGeom prst="arc">
            <a:avLst>
              <a:gd name="adj1" fmla="val 10892000"/>
              <a:gd name="adj2" fmla="val 16201899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Arc 83">
            <a:extLst>
              <a:ext uri="{FF2B5EF4-FFF2-40B4-BE49-F238E27FC236}">
                <a16:creationId xmlns:a16="http://schemas.microsoft.com/office/drawing/2014/main" id="{48D602B4-9796-2317-0E65-02975086A3C7}"/>
              </a:ext>
            </a:extLst>
          </p:cNvPr>
          <p:cNvSpPr/>
          <p:nvPr/>
        </p:nvSpPr>
        <p:spPr>
          <a:xfrm>
            <a:off x="7861679" y="1445436"/>
            <a:ext cx="728133" cy="3818466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Arc 84">
            <a:extLst>
              <a:ext uri="{FF2B5EF4-FFF2-40B4-BE49-F238E27FC236}">
                <a16:creationId xmlns:a16="http://schemas.microsoft.com/office/drawing/2014/main" id="{36CF4D4C-8FA0-008D-208A-017F42D4C137}"/>
              </a:ext>
            </a:extLst>
          </p:cNvPr>
          <p:cNvSpPr/>
          <p:nvPr/>
        </p:nvSpPr>
        <p:spPr>
          <a:xfrm>
            <a:off x="9636796" y="1445436"/>
            <a:ext cx="728133" cy="3818466"/>
          </a:xfrm>
          <a:prstGeom prst="arc">
            <a:avLst>
              <a:gd name="adj1" fmla="val 10892000"/>
              <a:gd name="adj2" fmla="val 16201899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Line 90">
            <a:extLst>
              <a:ext uri="{FF2B5EF4-FFF2-40B4-BE49-F238E27FC236}">
                <a16:creationId xmlns:a16="http://schemas.microsoft.com/office/drawing/2014/main" id="{6759E3C5-5BA6-474B-0DC7-57E5E7C861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09447" y="1885748"/>
            <a:ext cx="0" cy="353464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2" name="Oval 105">
            <a:extLst>
              <a:ext uri="{FF2B5EF4-FFF2-40B4-BE49-F238E27FC236}">
                <a16:creationId xmlns:a16="http://schemas.microsoft.com/office/drawing/2014/main" id="{5809EE4D-FCAB-44DB-4790-278D964CDF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98230" y="2507251"/>
            <a:ext cx="71438" cy="71438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611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9" grpId="0" animBg="1"/>
      <p:bldP spid="8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DF80FA-CF52-B03C-E296-EDA78A868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Study of electron energy spectra in </a:t>
            </a:r>
            <a:r>
              <a:rPr lang="en-US" dirty="0" err="1"/>
              <a:t>Arq</a:t>
            </a:r>
            <a:r>
              <a:rPr lang="en-US" dirty="0"/>
              <a:t>+-</a:t>
            </a:r>
            <a:r>
              <a:rPr lang="en-US" dirty="0" err="1"/>
              <a:t>Ar</a:t>
            </a:r>
            <a:r>
              <a:rPr lang="en-US" dirty="0"/>
              <a:t> collisions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2E3871-F590-CFBD-0605-985CDC7E8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E470-9531-45CA-AEB2-E9F5BA9CCB77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 descr="A graph of a graph&#10;&#10;AI-generated content may be incorrect.">
            <a:extLst>
              <a:ext uri="{FF2B5EF4-FFF2-40B4-BE49-F238E27FC236}">
                <a16:creationId xmlns:a16="http://schemas.microsoft.com/office/drawing/2014/main" id="{DD1C5270-8425-65CE-C7D2-07ADCF9048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163" y="4146233"/>
            <a:ext cx="5773688" cy="1924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57FF45-8949-4DF1-93A0-FB58540BB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23" y="643277"/>
            <a:ext cx="5773688" cy="331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03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751" y="0"/>
            <a:ext cx="12188249" cy="5186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GB" altLang="de-DE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first test experiment</a:t>
            </a: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90882" y="6062308"/>
            <a:ext cx="28905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de-DE" altLang="de-DE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Reiß et al., Phys. </a:t>
            </a:r>
            <a:r>
              <a:rPr lang="de-DE" altLang="de-DE" sz="1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</a:t>
            </a:r>
            <a:r>
              <a:rPr lang="de-DE" altLang="de-DE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T</a:t>
            </a:r>
            <a:r>
              <a:rPr lang="de-DE" altLang="de-DE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166</a:t>
            </a:r>
            <a:r>
              <a:rPr lang="de-DE" altLang="de-DE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014031 (2015)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D80E748E-9A72-B9CC-3E8E-136B689ACEC6}"/>
                  </a:ext>
                </a:extLst>
              </p:cNvPr>
              <p:cNvSpPr txBox="1"/>
              <p:nvPr/>
            </p:nvSpPr>
            <p:spPr>
              <a:xfrm>
                <a:off x="649846" y="2418989"/>
                <a:ext cx="4052048" cy="1080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DE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𝑋𝑒</m:t>
                        </m:r>
                      </m:e>
                      <m:sup>
                        <m:r>
                          <a:rPr lang="de-DE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+54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impact on  </a:t>
                </a:r>
                <a14:m>
                  <m:oMath xmlns:m="http://schemas.openxmlformats.org/officeDocument/2006/math">
                    <m:r>
                      <a:rPr lang="de-DE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𝑋𝑒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-gas target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Spectral range of 340 nm – 550 nm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 UHV-compatible 1m-Seya-Namioka spectrometer</a:t>
                </a:r>
              </a:p>
            </p:txBody>
          </p:sp>
        </mc:Choice>
        <mc:Fallback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D80E748E-9A72-B9CC-3E8E-136B689AC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46" y="2418989"/>
                <a:ext cx="4052048" cy="1080039"/>
              </a:xfrm>
              <a:prstGeom prst="rect">
                <a:avLst/>
              </a:prstGeom>
              <a:blipFill>
                <a:blip r:embed="rId2"/>
                <a:stretch>
                  <a:fillRect l="-602" t="-1130"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fik 2">
            <a:extLst>
              <a:ext uri="{FF2B5EF4-FFF2-40B4-BE49-F238E27FC236}">
                <a16:creationId xmlns:a16="http://schemas.microsoft.com/office/drawing/2014/main" id="{90558170-6E04-98EE-79BB-F35918FA46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64" t="3122" b="7068"/>
          <a:stretch/>
        </p:blipFill>
        <p:spPr>
          <a:xfrm>
            <a:off x="6759486" y="1891466"/>
            <a:ext cx="4739032" cy="417084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675A0A4-1240-F1BF-5EBA-EEC650390C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30" b="36604"/>
          <a:stretch/>
        </p:blipFill>
        <p:spPr>
          <a:xfrm>
            <a:off x="0" y="518693"/>
            <a:ext cx="8175813" cy="186983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87564B7-13FB-5205-7AB2-6C39782105AE}"/>
              </a:ext>
            </a:extLst>
          </p:cNvPr>
          <p:cNvSpPr txBox="1"/>
          <p:nvPr/>
        </p:nvSpPr>
        <p:spPr>
          <a:xfrm>
            <a:off x="649846" y="4083802"/>
            <a:ext cx="47826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 through window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Spectrometer not in focus to source volume</a:t>
            </a:r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A311A475-1D93-330D-4704-F8D8B0C71026}"/>
              </a:ext>
            </a:extLst>
          </p:cNvPr>
          <p:cNvSpPr txBox="1">
            <a:spLocks/>
          </p:cNvSpPr>
          <p:nvPr/>
        </p:nvSpPr>
        <p:spPr>
          <a:xfrm>
            <a:off x="262466" y="3489868"/>
            <a:ext cx="5590301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Obstacles due to geometric constraints and requested vacuum conditions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694CD98B-3C76-2A60-9091-5DE3D987AB4D}"/>
              </a:ext>
            </a:extLst>
          </p:cNvPr>
          <p:cNvSpPr txBox="1">
            <a:spLocks/>
          </p:cNvSpPr>
          <p:nvPr/>
        </p:nvSpPr>
        <p:spPr>
          <a:xfrm>
            <a:off x="262467" y="4892759"/>
            <a:ext cx="6375400" cy="90794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Result:</a:t>
            </a:r>
          </a:p>
          <a:p>
            <a:pPr>
              <a:spcAft>
                <a:spcPts val="600"/>
              </a:spcAft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spite of obstacles signal-to-noise ratio good</a:t>
            </a:r>
            <a:b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Worthwhile to build a EUV/VUV spectrometer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26603FB-199A-3B43-8071-59E6D8EE1728}"/>
              </a:ext>
            </a:extLst>
          </p:cNvPr>
          <p:cNvSpPr txBox="1">
            <a:spLocks/>
          </p:cNvSpPr>
          <p:nvPr/>
        </p:nvSpPr>
        <p:spPr>
          <a:xfrm>
            <a:off x="814918" y="6453189"/>
            <a:ext cx="1442863" cy="3148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8DE8D85D-6D29-4EE5-88C3-6126C01EFBE2}" type="slidenum">
              <a:rPr lang="de-DE" sz="11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marL="0" indent="0">
                <a:buNone/>
              </a:pPr>
              <a:t>2</a:t>
            </a:fld>
            <a:endParaRPr lang="de-DE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61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build="p"/>
      <p:bldP spid="7" grpId="0" build="p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F3A18-1618-CF83-42E6-B27F02FA3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57199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VLS ?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B65ED611-60EC-4064-99D8-51B7A89C90E1}"/>
              </a:ext>
            </a:extLst>
          </p:cNvPr>
          <p:cNvSpPr txBox="1">
            <a:spLocks/>
          </p:cNvSpPr>
          <p:nvPr/>
        </p:nvSpPr>
        <p:spPr>
          <a:xfrm>
            <a:off x="814918" y="6453189"/>
            <a:ext cx="1442863" cy="3148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8DE8D85D-6D29-4EE5-88C3-6126C01EFBE2}" type="slidenum">
              <a:rPr lang="de-DE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marL="0" indent="0">
                <a:buNone/>
              </a:pPr>
              <a:t>3</a:t>
            </a:fld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C5E94F-A3BA-20C8-84FA-5D82C8032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04" y="3711133"/>
            <a:ext cx="4088236" cy="230832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F67A68-00DD-224F-DA0B-A2130BB45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621" y="1101464"/>
            <a:ext cx="6515384" cy="35531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3E4FBC-35DB-57A8-FF8B-5E7646308989}"/>
              </a:ext>
            </a:extLst>
          </p:cNvPr>
          <p:cNvSpPr txBox="1"/>
          <p:nvPr/>
        </p:nvSpPr>
        <p:spPr>
          <a:xfrm>
            <a:off x="5449571" y="5003801"/>
            <a:ext cx="6098325" cy="862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/>
              <a:t>NIS (Normal incidence spectrometer) system the spectra must be recorded and appended at 7 different grating positions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en-US" sz="1200" dirty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/>
              <a:t>VLS grating Full spectra can be taken in single shot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19C183-037B-9BA9-92F9-91AD9F616746}"/>
                  </a:ext>
                </a:extLst>
              </p:cNvPr>
              <p:cNvSpPr txBox="1"/>
              <p:nvPr/>
            </p:nvSpPr>
            <p:spPr>
              <a:xfrm>
                <a:off x="5748866" y="558734"/>
                <a:ext cx="56726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fluorescence emission  2 keV electron impact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419C183-037B-9BA9-92F9-91AD9F616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866" y="558734"/>
                <a:ext cx="5672667" cy="369332"/>
              </a:xfrm>
              <a:prstGeom prst="rect">
                <a:avLst/>
              </a:prstGeom>
              <a:blipFill>
                <a:blip r:embed="rId4"/>
                <a:stretch>
                  <a:fillRect l="-859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3278A7E5-7B45-6CB5-3587-750BE81E6017}"/>
              </a:ext>
            </a:extLst>
          </p:cNvPr>
          <p:cNvSpPr txBox="1"/>
          <p:nvPr/>
        </p:nvSpPr>
        <p:spPr>
          <a:xfrm>
            <a:off x="270573" y="890932"/>
            <a:ext cx="48352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Aberration-corrected (defocus, coma, astigmatism) by design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Flat-field imaging allows 2D detectors enabling imaging spectrographs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complex and costly fabrication of VLS gratings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Optimize for wavelength band requiring  multiple gratings for wide coverage.</a:t>
            </a:r>
          </a:p>
        </p:txBody>
      </p:sp>
    </p:spTree>
    <p:extLst>
      <p:ext uri="{BB962C8B-B14F-4D97-AF65-F5344CB8AC3E}">
        <p14:creationId xmlns:p14="http://schemas.microsoft.com/office/powerpoint/2010/main" val="4098555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C386AA-D3DC-4707-B431-A6FEB7075382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Ion-Atom Collision</a:t>
            </a:r>
            <a:endParaRPr lang="en-IN" sz="2000" dirty="0"/>
          </a:p>
        </p:txBody>
      </p:sp>
      <p:cxnSp>
        <p:nvCxnSpPr>
          <p:cNvPr id="22" name="Straight Arrow Connector 21"/>
          <p:cNvCxnSpPr>
            <a:stCxn id="17" idx="6"/>
          </p:cNvCxnSpPr>
          <p:nvPr/>
        </p:nvCxnSpPr>
        <p:spPr>
          <a:xfrm>
            <a:off x="9485032" y="3894832"/>
            <a:ext cx="1109777" cy="24522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Connector 9"/>
          <p:cNvSpPr>
            <a:spLocks noChangeAspect="1"/>
          </p:cNvSpPr>
          <p:nvPr/>
        </p:nvSpPr>
        <p:spPr>
          <a:xfrm>
            <a:off x="8453036" y="3823765"/>
            <a:ext cx="755088" cy="754054"/>
          </a:xfrm>
          <a:prstGeom prst="flowChartConnector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379730" h="379730"/>
            <a:bevelB w="379730" h="37973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3200" b="1" i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581448" y="3472140"/>
            <a:ext cx="740664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4581448" y="1493464"/>
            <a:ext cx="6992566" cy="2000098"/>
          </a:xfrm>
          <a:custGeom>
            <a:avLst/>
            <a:gdLst>
              <a:gd name="connsiteX0" fmla="*/ 0 w 6935372"/>
              <a:gd name="connsiteY0" fmla="*/ 1983544 h 2022683"/>
              <a:gd name="connsiteX1" fmla="*/ 4459458 w 6935372"/>
              <a:gd name="connsiteY1" fmla="*/ 1758461 h 2022683"/>
              <a:gd name="connsiteX2" fmla="*/ 6935372 w 6935372"/>
              <a:gd name="connsiteY2" fmla="*/ 0 h 202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35372" h="2022683">
                <a:moveTo>
                  <a:pt x="0" y="1983544"/>
                </a:moveTo>
                <a:cubicBezTo>
                  <a:pt x="1651781" y="2036298"/>
                  <a:pt x="3303563" y="2089052"/>
                  <a:pt x="4459458" y="1758461"/>
                </a:cubicBezTo>
                <a:cubicBezTo>
                  <a:pt x="5615353" y="1427870"/>
                  <a:pt x="6275362" y="713935"/>
                  <a:pt x="6935372" y="0"/>
                </a:cubicBezTo>
              </a:path>
            </a:pathLst>
          </a:custGeom>
          <a:noFill/>
          <a:ln w="635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A581CC19-A4B5-41DD-90F2-E9D0C410FE09}"/>
              </a:ext>
            </a:extLst>
          </p:cNvPr>
          <p:cNvSpPr>
            <a:spLocks noChangeAspect="1"/>
          </p:cNvSpPr>
          <p:nvPr/>
        </p:nvSpPr>
        <p:spPr>
          <a:xfrm>
            <a:off x="3974051" y="3198817"/>
            <a:ext cx="505776" cy="505082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1460" h="251460"/>
            <a:bevelB w="251460" h="25146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b="1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1351C9E-BC15-4AF1-83C5-3AD7D7AE36A9}"/>
              </a:ext>
            </a:extLst>
          </p:cNvPr>
          <p:cNvCxnSpPr>
            <a:cxnSpLocks/>
          </p:cNvCxnSpPr>
          <p:nvPr/>
        </p:nvCxnSpPr>
        <p:spPr>
          <a:xfrm rot="19020000" flipV="1">
            <a:off x="9263620" y="2502951"/>
            <a:ext cx="2736000" cy="4220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33547" y="3614250"/>
                <a:ext cx="4699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p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IN" sz="2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547" y="3614250"/>
                <a:ext cx="469937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335768" y="3838830"/>
                <a:ext cx="859402" cy="406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</m:sub>
                        <m:sup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𝐢</m:t>
                          </m:r>
                        </m:sup>
                      </m:sSubSup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</m:acc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</m:sub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768" y="3838830"/>
                <a:ext cx="859402" cy="406650"/>
              </a:xfrm>
              <a:prstGeom prst="rect">
                <a:avLst/>
              </a:prstGeom>
              <a:blipFill>
                <a:blip r:embed="rId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0064639" y="1172490"/>
                <a:ext cx="883447" cy="4400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sub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sup>
                      </m:sSubSup>
                      <m:r>
                        <a:rPr lang="en-US" b="1" i="1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</m:acc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sub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sup>
                      </m:sSubSup>
                    </m:oMath>
                  </m:oMathPara>
                </a14:m>
                <a:endParaRPr lang="en-IN" sz="2400" b="1" i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4639" y="1172490"/>
                <a:ext cx="883447" cy="440057"/>
              </a:xfrm>
              <a:prstGeom prst="rect">
                <a:avLst/>
              </a:prstGeom>
              <a:blipFill>
                <a:blip r:embed="rId4"/>
                <a:stretch>
                  <a:fillRect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A581CC19-A4B5-41DD-90F2-E9D0C410FE09}"/>
              </a:ext>
            </a:extLst>
          </p:cNvPr>
          <p:cNvSpPr>
            <a:spLocks noChangeAspect="1"/>
          </p:cNvSpPr>
          <p:nvPr/>
        </p:nvSpPr>
        <p:spPr>
          <a:xfrm>
            <a:off x="11472921" y="1025219"/>
            <a:ext cx="503608" cy="502920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51460" h="251460"/>
            <a:bevelB w="251460" h="25146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8197511" y="3590033"/>
            <a:ext cx="1266138" cy="1266138"/>
          </a:xfrm>
          <a:prstGeom prst="ellipse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635000" h="635000"/>
            <a:bevelB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A581CC19-A4B5-41DD-90F2-E9D0C410FE09}"/>
              </a:ext>
            </a:extLst>
          </p:cNvPr>
          <p:cNvSpPr>
            <a:spLocks noChangeAspect="1"/>
          </p:cNvSpPr>
          <p:nvPr/>
        </p:nvSpPr>
        <p:spPr>
          <a:xfrm>
            <a:off x="9307288" y="3806082"/>
            <a:ext cx="177744" cy="177500"/>
          </a:xfrm>
          <a:prstGeom prst="flowChartConnector">
            <a:avLst/>
          </a:prstGeom>
          <a:solidFill>
            <a:srgbClr val="23DD7C"/>
          </a:solidFill>
          <a:ln>
            <a:noFill/>
          </a:ln>
          <a:scene3d>
            <a:camera prst="orthographicFront"/>
            <a:lightRig rig="threePt" dir="t"/>
          </a:scene3d>
          <a:sp3d>
            <a:bevelT w="86360" h="86360"/>
            <a:bevelB w="86360" h="8636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b="1" dirty="0">
              <a:solidFill>
                <a:srgbClr val="C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932172" y="856935"/>
            <a:ext cx="1324277" cy="369333"/>
            <a:chOff x="3634645" y="1438522"/>
            <a:chExt cx="1324277" cy="3693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634645" y="1438523"/>
                  <a:ext cx="4699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IN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𝑰</m:t>
                            </m:r>
                          </m:e>
                          <m:sup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IN" b="1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4645" y="1438523"/>
                  <a:ext cx="469937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3986306" y="1438522"/>
                  <a:ext cx="690910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b="1" i="1" dirty="0"/>
                    <a:t>/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𝑰</m:t>
                      </m:r>
                    </m:oMath>
                  </a14:m>
                  <a:endParaRPr lang="en-US" i="1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6306" y="1438522"/>
                  <a:ext cx="69091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7965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4387996" y="1438522"/>
                  <a:ext cx="57092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i="1" dirty="0"/>
                    <a:t>/</a:t>
                  </a:r>
                  <a:r>
                    <a:rPr lang="en-US" b="1" dirty="0"/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p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7996" y="1438522"/>
                  <a:ext cx="570926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9574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A581CC19-A4B5-41DD-90F2-E9D0C410FE09}"/>
              </a:ext>
            </a:extLst>
          </p:cNvPr>
          <p:cNvSpPr>
            <a:spLocks noChangeAspect="1"/>
          </p:cNvSpPr>
          <p:nvPr/>
        </p:nvSpPr>
        <p:spPr>
          <a:xfrm>
            <a:off x="10817666" y="4055923"/>
            <a:ext cx="177744" cy="177500"/>
          </a:xfrm>
          <a:prstGeom prst="flowChartConnector">
            <a:avLst/>
          </a:prstGeom>
          <a:solidFill>
            <a:srgbClr val="23DD7C"/>
          </a:solidFill>
          <a:ln>
            <a:noFill/>
          </a:ln>
          <a:scene3d>
            <a:camera prst="orthographicFront"/>
            <a:lightRig rig="threePt" dir="t"/>
          </a:scene3d>
          <a:sp3d>
            <a:bevelT w="86360" h="86360"/>
            <a:bevelB w="86360" h="8636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995410" y="3622299"/>
                <a:ext cx="822533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𝐞</m:t>
                          </m:r>
                        </m:sub>
                      </m:sSub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</m:acc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5410" y="3622299"/>
                <a:ext cx="822533" cy="4029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799926" y="5249351"/>
                <a:ext cx="846578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𝐑</m:t>
                          </m:r>
                        </m:sub>
                      </m:sSub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</m:acc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9926" y="5249351"/>
                <a:ext cx="846578" cy="402931"/>
              </a:xfrm>
              <a:prstGeom prst="rect">
                <a:avLst/>
              </a:prstGeom>
              <a:blipFill>
                <a:blip r:embed="rId9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>
            <a:off x="9123838" y="4674290"/>
            <a:ext cx="906383" cy="54289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Connector 27"/>
          <p:cNvSpPr>
            <a:spLocks noChangeAspect="1"/>
          </p:cNvSpPr>
          <p:nvPr/>
        </p:nvSpPr>
        <p:spPr>
          <a:xfrm>
            <a:off x="10074619" y="5006901"/>
            <a:ext cx="759991" cy="758952"/>
          </a:xfrm>
          <a:prstGeom prst="flowChartConnector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379730" h="379730"/>
            <a:bevelB w="379730" h="37973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3200" b="1" i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0270931" y="5773801"/>
            <a:ext cx="1375573" cy="369333"/>
            <a:chOff x="3634645" y="1438522"/>
            <a:chExt cx="1375573" cy="3693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3634645" y="1438523"/>
                  <a:ext cx="52123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IN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IN" b="1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4645" y="1438523"/>
                  <a:ext cx="52123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3986306" y="1438522"/>
                  <a:ext cx="690910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b="1" i="1" dirty="0"/>
                    <a:t>/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a14:m>
                  <a:endParaRPr lang="en-US" i="1" dirty="0"/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6306" y="1438522"/>
                  <a:ext cx="690910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7965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387996" y="1438522"/>
                  <a:ext cx="62222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i="1" dirty="0"/>
                    <a:t>/</a:t>
                  </a:r>
                  <a:r>
                    <a:rPr lang="en-US" b="1" dirty="0"/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7996" y="1438522"/>
                  <a:ext cx="622222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7767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4BDCB81-C531-4026-83CA-3D93B6F35496}"/>
              </a:ext>
            </a:extLst>
          </p:cNvPr>
          <p:cNvCxnSpPr/>
          <p:nvPr/>
        </p:nvCxnSpPr>
        <p:spPr>
          <a:xfrm>
            <a:off x="6286708" y="3337385"/>
            <a:ext cx="1308296" cy="14067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2D612C8-C967-42E9-ABA1-66E3E13E6BF0}"/>
              </a:ext>
            </a:extLst>
          </p:cNvPr>
          <p:cNvCxnSpPr/>
          <p:nvPr/>
        </p:nvCxnSpPr>
        <p:spPr>
          <a:xfrm flipV="1">
            <a:off x="6286708" y="2296375"/>
            <a:ext cx="0" cy="1041009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388330" y="2321559"/>
                <a:ext cx="272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330" y="2321559"/>
                <a:ext cx="272510" cy="369332"/>
              </a:xfrm>
              <a:prstGeom prst="rect">
                <a:avLst/>
              </a:prstGeom>
              <a:blipFill>
                <a:blip r:embed="rId13"/>
                <a:stretch>
                  <a:fillRect l="-22222" r="-22222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383408" y="2943509"/>
                <a:ext cx="2115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408" y="2943509"/>
                <a:ext cx="211596" cy="369332"/>
              </a:xfrm>
              <a:prstGeom prst="rect">
                <a:avLst/>
              </a:prstGeom>
              <a:blipFill>
                <a:blip r:embed="rId14"/>
                <a:stretch>
                  <a:fillRect l="-40000" r="-4000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37AB76-8541-D2BD-A95F-E4AF46051447}"/>
                  </a:ext>
                </a:extLst>
              </p:cNvPr>
              <p:cNvSpPr txBox="1"/>
              <p:nvPr/>
            </p:nvSpPr>
            <p:spPr>
              <a:xfrm>
                <a:off x="1863535" y="914467"/>
                <a:ext cx="21600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𝑞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</m:sup>
                      </m:sSup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→</m:t>
                      </m:r>
                      <m:sSup>
                        <m:sSupPr>
                          <m:ctrlPr>
                            <a:rPr kumimoji="0" lang="en-I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𝑞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</m:sup>
                      </m:sSup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37AB76-8541-D2BD-A95F-E4AF46051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535" y="914467"/>
                <a:ext cx="2160079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3F335F5-AEA3-AEFC-EA6E-2FD828192C5F}"/>
                  </a:ext>
                </a:extLst>
              </p:cNvPr>
              <p:cNvSpPr txBox="1"/>
              <p:nvPr/>
            </p:nvSpPr>
            <p:spPr>
              <a:xfrm>
                <a:off x="1850913" y="1306457"/>
                <a:ext cx="27334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𝑞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</m:sup>
                      </m:sSup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→</m:t>
                      </m:r>
                      <m:sSup>
                        <m:sSupPr>
                          <m:ctrlPr>
                            <a:rPr kumimoji="0" lang="en-I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𝑞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</m:sup>
                      </m:sSup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</m:sup>
                      </m:sSup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3F335F5-AEA3-AEFC-EA6E-2FD828192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913" y="1306457"/>
                <a:ext cx="2733441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53A42BA-8CF5-DF42-7DC2-7A633FF4DA6C}"/>
                  </a:ext>
                </a:extLst>
              </p:cNvPr>
              <p:cNvSpPr txBox="1"/>
              <p:nvPr/>
            </p:nvSpPr>
            <p:spPr>
              <a:xfrm>
                <a:off x="2410830" y="1765222"/>
                <a:ext cx="4113755" cy="380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𝑞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</m:sup>
                      </m:sSup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→</m:t>
                      </m:r>
                      <m:sSup>
                        <m:sSupPr>
                          <m:ctrlPr>
                            <a:rPr kumimoji="0" lang="en-IN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𝑞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)+</m:t>
                          </m:r>
                        </m:sup>
                      </m:sSup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</m:sup>
                      </m:sSup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e>
                      </m:d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kumimoji="0" lang="en-I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53A42BA-8CF5-DF42-7DC2-7A633FF4D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830" y="1765222"/>
                <a:ext cx="4113755" cy="3808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AE083BDF-FF7B-AC40-D8D9-03692A30E2B2}"/>
              </a:ext>
            </a:extLst>
          </p:cNvPr>
          <p:cNvGrpSpPr/>
          <p:nvPr/>
        </p:nvGrpSpPr>
        <p:grpSpPr>
          <a:xfrm>
            <a:off x="134856" y="844593"/>
            <a:ext cx="2427591" cy="1278066"/>
            <a:chOff x="6323852" y="3095781"/>
            <a:chExt cx="2427591" cy="127806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400F069-C083-2DC0-3D5F-5AD198C89DE1}"/>
                </a:ext>
              </a:extLst>
            </p:cNvPr>
            <p:cNvSpPr txBox="1"/>
            <p:nvPr/>
          </p:nvSpPr>
          <p:spPr>
            <a:xfrm>
              <a:off x="6323852" y="3095781"/>
              <a:ext cx="10978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Excitation</a:t>
              </a: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F148135-C78E-6AC5-B57C-E2F125EE8134}"/>
                </a:ext>
              </a:extLst>
            </p:cNvPr>
            <p:cNvSpPr txBox="1"/>
            <p:nvPr/>
          </p:nvSpPr>
          <p:spPr>
            <a:xfrm>
              <a:off x="6323852" y="3575740"/>
              <a:ext cx="15943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Pure Ionization</a:t>
              </a: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86A7EC7-29F5-EFE9-3EEA-77F22FF305B1}"/>
                </a:ext>
              </a:extLst>
            </p:cNvPr>
            <p:cNvSpPr txBox="1"/>
            <p:nvPr/>
          </p:nvSpPr>
          <p:spPr>
            <a:xfrm>
              <a:off x="6334873" y="4004515"/>
              <a:ext cx="2416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Transfer </a:t>
              </a:r>
              <a:r>
                <a:rPr lang="en-US" dirty="0">
                  <a:solidFill>
                    <a:prstClr val="black"/>
                  </a:solidFill>
                </a:rPr>
                <a:t>Processes</a:t>
              </a: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780F90F4-FE37-F2C6-3FBD-458BB63D80AB}"/>
              </a:ext>
            </a:extLst>
          </p:cNvPr>
          <p:cNvSpPr/>
          <p:nvPr/>
        </p:nvSpPr>
        <p:spPr>
          <a:xfrm>
            <a:off x="-996" y="1606493"/>
            <a:ext cx="6524585" cy="675293"/>
          </a:xfrm>
          <a:prstGeom prst="ellips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C8A7FFA-1074-60A8-F5DE-6CD8470E389A}"/>
              </a:ext>
            </a:extLst>
          </p:cNvPr>
          <p:cNvCxnSpPr/>
          <p:nvPr/>
        </p:nvCxnSpPr>
        <p:spPr>
          <a:xfrm flipH="1">
            <a:off x="1694548" y="2490182"/>
            <a:ext cx="1158949" cy="2685342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BDCE927B-8A71-FB24-E807-95D35861F4F3}"/>
              </a:ext>
            </a:extLst>
          </p:cNvPr>
          <p:cNvSpPr txBox="1"/>
          <p:nvPr/>
        </p:nvSpPr>
        <p:spPr>
          <a:xfrm>
            <a:off x="1282576" y="3690931"/>
            <a:ext cx="1037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Radiative</a:t>
            </a:r>
          </a:p>
          <a:p>
            <a:r>
              <a:rPr lang="en-US" sz="1200" dirty="0"/>
              <a:t>relaxation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B0EB0F3-5A52-F99D-4DCA-EFC27847B983}"/>
              </a:ext>
            </a:extLst>
          </p:cNvPr>
          <p:cNvSpPr txBox="1"/>
          <p:nvPr/>
        </p:nvSpPr>
        <p:spPr>
          <a:xfrm>
            <a:off x="686351" y="5271838"/>
            <a:ext cx="1335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UV/VUV</a:t>
            </a:r>
          </a:p>
          <a:p>
            <a:pPr algn="ctr"/>
            <a:r>
              <a:rPr lang="en-US" sz="1400" dirty="0"/>
              <a:t>Spectroscopy</a:t>
            </a:r>
          </a:p>
        </p:txBody>
      </p:sp>
      <p:pic>
        <p:nvPicPr>
          <p:cNvPr id="5" name="Picture 3" descr="Y:\07_people\Andreas_Hans\Seminarvorträge\09.2012\Bilder\Photon_violett.jpg">
            <a:extLst>
              <a:ext uri="{FF2B5EF4-FFF2-40B4-BE49-F238E27FC236}">
                <a16:creationId xmlns:a16="http://schemas.microsoft.com/office/drawing/2014/main" id="{74B91B8A-787D-87F8-348D-610016B8B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42278">
            <a:off x="7760280" y="4522278"/>
            <a:ext cx="350936" cy="63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 descr="Y:\07_people\Andreas_Hans\Seminarvorträge\09.2012\Bilder\Photon_violett.jpg">
            <a:extLst>
              <a:ext uri="{FF2B5EF4-FFF2-40B4-BE49-F238E27FC236}">
                <a16:creationId xmlns:a16="http://schemas.microsoft.com/office/drawing/2014/main" id="{5201DE33-3D9D-439A-7019-0263289FF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329615" y="420537"/>
            <a:ext cx="349141" cy="63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82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 animBg="1"/>
      <p:bldP spid="23" grpId="0" animBg="1"/>
      <p:bldP spid="25" grpId="0"/>
      <p:bldP spid="26" grpId="0"/>
      <p:bldP spid="28" grpId="0" animBg="1"/>
      <p:bldP spid="48" grpId="0" animBg="1"/>
      <p:bldP spid="52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BAF745-3C44-8113-B99B-90F4B5F30F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8D85D-6D29-4EE5-88C3-6126C01EFBE2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Titel 3">
            <a:extLst>
              <a:ext uri="{FF2B5EF4-FFF2-40B4-BE49-F238E27FC236}">
                <a16:creationId xmlns:a16="http://schemas.microsoft.com/office/drawing/2014/main" id="{B1A5A9CC-5472-14DA-0DFE-52167017E306}"/>
              </a:ext>
            </a:extLst>
          </p:cNvPr>
          <p:cNvSpPr txBox="1">
            <a:spLocks/>
          </p:cNvSpPr>
          <p:nvPr/>
        </p:nvSpPr>
        <p:spPr>
          <a:xfrm>
            <a:off x="0" y="-4093"/>
            <a:ext cx="12191999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/>
              <a:t>Motivation: (Single or multiple) electron transfer/ capture to/ by highly charged ions</a:t>
            </a:r>
          </a:p>
        </p:txBody>
      </p:sp>
      <p:pic>
        <p:nvPicPr>
          <p:cNvPr id="6" name="Picture 3" descr="Y:\07_people\Andreas_Hans\Seminarvorträge\09.2012\Bilder\Photon_violett.jpg">
            <a:extLst>
              <a:ext uri="{FF2B5EF4-FFF2-40B4-BE49-F238E27FC236}">
                <a16:creationId xmlns:a16="http://schemas.microsoft.com/office/drawing/2014/main" id="{713B95A4-264C-2A87-23A8-B94989189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04669" y="2504550"/>
            <a:ext cx="37623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ieren 118">
            <a:extLst>
              <a:ext uri="{FF2B5EF4-FFF2-40B4-BE49-F238E27FC236}">
                <a16:creationId xmlns:a16="http://schemas.microsoft.com/office/drawing/2014/main" id="{FEB55C88-C40D-8BA8-08D0-7B7C29553169}"/>
              </a:ext>
            </a:extLst>
          </p:cNvPr>
          <p:cNvGrpSpPr/>
          <p:nvPr/>
        </p:nvGrpSpPr>
        <p:grpSpPr>
          <a:xfrm>
            <a:off x="3408494" y="1180190"/>
            <a:ext cx="1195409" cy="2357425"/>
            <a:chOff x="606019" y="1417260"/>
            <a:chExt cx="1195409" cy="2357425"/>
          </a:xfrm>
        </p:grpSpPr>
        <p:grpSp>
          <p:nvGrpSpPr>
            <p:cNvPr id="8" name="Group 72">
              <a:extLst>
                <a:ext uri="{FF2B5EF4-FFF2-40B4-BE49-F238E27FC236}">
                  <a16:creationId xmlns:a16="http://schemas.microsoft.com/office/drawing/2014/main" id="{10D2EA73-ABC8-FECB-7970-FBC4AE7669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6019" y="1417260"/>
              <a:ext cx="1195409" cy="2357425"/>
              <a:chOff x="-648" y="2840"/>
              <a:chExt cx="753" cy="1485"/>
            </a:xfrm>
          </p:grpSpPr>
          <p:grpSp>
            <p:nvGrpSpPr>
              <p:cNvPr id="10" name="Group 73">
                <a:extLst>
                  <a:ext uri="{FF2B5EF4-FFF2-40B4-BE49-F238E27FC236}">
                    <a16:creationId xmlns:a16="http://schemas.microsoft.com/office/drawing/2014/main" id="{391AECDD-9264-B41F-3221-EC1B263AB8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648" y="2840"/>
                <a:ext cx="753" cy="1485"/>
                <a:chOff x="-648" y="2840"/>
                <a:chExt cx="753" cy="1485"/>
              </a:xfrm>
            </p:grpSpPr>
            <p:grpSp>
              <p:nvGrpSpPr>
                <p:cNvPr id="12" name="Group 74">
                  <a:extLst>
                    <a:ext uri="{FF2B5EF4-FFF2-40B4-BE49-F238E27FC236}">
                      <a16:creationId xmlns:a16="http://schemas.microsoft.com/office/drawing/2014/main" id="{08F39CF5-DEB9-5468-C356-F64D90F652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363" y="3151"/>
                  <a:ext cx="468" cy="1056"/>
                  <a:chOff x="-363" y="3151"/>
                  <a:chExt cx="468" cy="1056"/>
                </a:xfrm>
              </p:grpSpPr>
              <p:sp>
                <p:nvSpPr>
                  <p:cNvPr id="16" name="Line 75">
                    <a:extLst>
                      <a:ext uri="{FF2B5EF4-FFF2-40B4-BE49-F238E27FC236}">
                        <a16:creationId xmlns:a16="http://schemas.microsoft.com/office/drawing/2014/main" id="{ED3A7770-5124-A0E7-5E61-32E9CA14C8A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363" y="4207"/>
                    <a:ext cx="468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7" name="Line 76">
                    <a:extLst>
                      <a:ext uri="{FF2B5EF4-FFF2-40B4-BE49-F238E27FC236}">
                        <a16:creationId xmlns:a16="http://schemas.microsoft.com/office/drawing/2014/main" id="{68F76F35-9074-98E4-8ADE-10258CED951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363" y="3265"/>
                    <a:ext cx="468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8" name="Line 77">
                    <a:extLst>
                      <a:ext uri="{FF2B5EF4-FFF2-40B4-BE49-F238E27FC236}">
                        <a16:creationId xmlns:a16="http://schemas.microsoft.com/office/drawing/2014/main" id="{7BCEBC73-39B6-9FA9-2D22-9B33D87B279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363" y="3773"/>
                    <a:ext cx="468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9" name="Rectangle 78" descr="Diagonal weit nach oben">
                    <a:extLst>
                      <a:ext uri="{FF2B5EF4-FFF2-40B4-BE49-F238E27FC236}">
                        <a16:creationId xmlns:a16="http://schemas.microsoft.com/office/drawing/2014/main" id="{04B2D864-0105-55DE-DA0D-785F7510EC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358" y="3151"/>
                    <a:ext cx="456" cy="99"/>
                  </a:xfrm>
                  <a:prstGeom prst="rect">
                    <a:avLst/>
                  </a:prstGeom>
                  <a:pattFill prst="wdUpDiag">
                    <a:fgClr>
                      <a:srgbClr val="4747FF"/>
                    </a:fgClr>
                    <a:bgClr>
                      <a:srgbClr val="FFFFFF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de-DE"/>
                  </a:p>
                </p:txBody>
              </p:sp>
            </p:grpSp>
            <p:sp>
              <p:nvSpPr>
                <p:cNvPr id="13" name="Text Box 79">
                  <a:extLst>
                    <a:ext uri="{FF2B5EF4-FFF2-40B4-BE49-F238E27FC236}">
                      <a16:creationId xmlns:a16="http://schemas.microsoft.com/office/drawing/2014/main" id="{B6BD66C4-5E75-0DB6-5253-D493EE64879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643" y="4091"/>
                  <a:ext cx="245" cy="2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r>
                    <a:rPr lang="de-DE" altLang="de-DE" sz="1800" dirty="0">
                      <a:latin typeface="+mn-lt"/>
                    </a:rPr>
                    <a:t>2s</a:t>
                  </a:r>
                </a:p>
              </p:txBody>
            </p:sp>
            <p:sp>
              <p:nvSpPr>
                <p:cNvPr id="14" name="Text Box 80">
                  <a:extLst>
                    <a:ext uri="{FF2B5EF4-FFF2-40B4-BE49-F238E27FC236}">
                      <a16:creationId xmlns:a16="http://schemas.microsoft.com/office/drawing/2014/main" id="{0EE03575-AA75-33DB-ED33-20BF1F97EFB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648" y="3634"/>
                  <a:ext cx="265" cy="2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r>
                    <a:rPr lang="de-DE" altLang="de-DE" sz="1800" dirty="0">
                      <a:latin typeface="+mn-lt"/>
                    </a:rPr>
                    <a:t>2p</a:t>
                  </a:r>
                </a:p>
              </p:txBody>
            </p:sp>
            <p:sp>
              <p:nvSpPr>
                <p:cNvPr id="15" name="Text Box 81">
                  <a:extLst>
                    <a:ext uri="{FF2B5EF4-FFF2-40B4-BE49-F238E27FC236}">
                      <a16:creationId xmlns:a16="http://schemas.microsoft.com/office/drawing/2014/main" id="{35C5310D-6342-BBF2-BA09-56DF6722F4A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311" y="2840"/>
                  <a:ext cx="379" cy="2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r>
                    <a:rPr lang="de-DE" altLang="de-DE" sz="1800" dirty="0">
                      <a:latin typeface="+mn-lt"/>
                    </a:rPr>
                    <a:t>Ne</a:t>
                  </a:r>
                  <a:r>
                    <a:rPr lang="de-DE" altLang="de-DE" sz="1800" baseline="30000" dirty="0">
                      <a:latin typeface="+mn-lt"/>
                    </a:rPr>
                    <a:t>7+</a:t>
                  </a:r>
                </a:p>
              </p:txBody>
            </p:sp>
          </p:grpSp>
          <p:sp>
            <p:nvSpPr>
              <p:cNvPr id="11" name="Text Box 82">
                <a:extLst>
                  <a:ext uri="{FF2B5EF4-FFF2-40B4-BE49-F238E27FC236}">
                    <a16:creationId xmlns:a16="http://schemas.microsoft.com/office/drawing/2014/main" id="{6B67626C-3B4D-18CA-E572-9EAB1C023E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643" y="3097"/>
                <a:ext cx="258" cy="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de-DE" altLang="de-DE" sz="1800" dirty="0">
                    <a:latin typeface="+mn-lt"/>
                  </a:rPr>
                  <a:t>E</a:t>
                </a:r>
                <a:r>
                  <a:rPr lang="de-DE" altLang="de-DE" sz="1800" baseline="-25000" dirty="0">
                    <a:latin typeface="+mn-lt"/>
                  </a:rPr>
                  <a:t>I+</a:t>
                </a:r>
              </a:p>
            </p:txBody>
          </p:sp>
        </p:grpSp>
        <p:sp>
          <p:nvSpPr>
            <p:cNvPr id="9" name="Oval 107">
              <a:extLst>
                <a:ext uri="{FF2B5EF4-FFF2-40B4-BE49-F238E27FC236}">
                  <a16:creationId xmlns:a16="http://schemas.microsoft.com/office/drawing/2014/main" id="{322A5A3D-6168-8968-6D88-B064F3FC3DD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29754" y="3545800"/>
              <a:ext cx="71438" cy="71438"/>
            </a:xfrm>
            <a:prstGeom prst="ellipse">
              <a:avLst/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20" name="Line 90">
            <a:extLst>
              <a:ext uri="{FF2B5EF4-FFF2-40B4-BE49-F238E27FC236}">
                <a16:creationId xmlns:a16="http://schemas.microsoft.com/office/drawing/2014/main" id="{8A0C1B4C-84CB-7B87-7EFD-738DD810BB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03903" y="2457982"/>
            <a:ext cx="1611888" cy="17315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de-DE"/>
          </a:p>
        </p:txBody>
      </p:sp>
      <p:grpSp>
        <p:nvGrpSpPr>
          <p:cNvPr id="21" name="Gruppieren 155">
            <a:extLst>
              <a:ext uri="{FF2B5EF4-FFF2-40B4-BE49-F238E27FC236}">
                <a16:creationId xmlns:a16="http://schemas.microsoft.com/office/drawing/2014/main" id="{107CC930-920F-DF49-A9FD-370B6A0A0CE3}"/>
              </a:ext>
            </a:extLst>
          </p:cNvPr>
          <p:cNvGrpSpPr/>
          <p:nvPr/>
        </p:nvGrpSpPr>
        <p:grpSpPr>
          <a:xfrm>
            <a:off x="5176452" y="1180190"/>
            <a:ext cx="1130868" cy="2089287"/>
            <a:chOff x="2373977" y="1417260"/>
            <a:chExt cx="1130868" cy="2089287"/>
          </a:xfrm>
        </p:grpSpPr>
        <p:sp>
          <p:nvSpPr>
            <p:cNvPr id="22" name="Line 86">
              <a:extLst>
                <a:ext uri="{FF2B5EF4-FFF2-40B4-BE49-F238E27FC236}">
                  <a16:creationId xmlns:a16="http://schemas.microsoft.com/office/drawing/2014/main" id="{E66EE4E3-E76A-4996-FA27-A968B4F7B4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3782" y="2622166"/>
              <a:ext cx="74296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/>
            </a:p>
          </p:txBody>
        </p:sp>
        <p:sp>
          <p:nvSpPr>
            <p:cNvPr id="23" name="Text Box 130">
              <a:extLst>
                <a:ext uri="{FF2B5EF4-FFF2-40B4-BE49-F238E27FC236}">
                  <a16:creationId xmlns:a16="http://schemas.microsoft.com/office/drawing/2014/main" id="{31B33F61-37DD-1AE4-C52B-1A7008FC91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0007" y="2202666"/>
              <a:ext cx="388546" cy="371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de-DE" altLang="de-DE" sz="1800" dirty="0">
                  <a:latin typeface="+mn-lt"/>
                </a:rPr>
                <a:t>3s</a:t>
              </a:r>
            </a:p>
          </p:txBody>
        </p:sp>
        <p:grpSp>
          <p:nvGrpSpPr>
            <p:cNvPr id="24" name="Gruppieren 134">
              <a:extLst>
                <a:ext uri="{FF2B5EF4-FFF2-40B4-BE49-F238E27FC236}">
                  <a16:creationId xmlns:a16="http://schemas.microsoft.com/office/drawing/2014/main" id="{EE75C3C1-8747-39A0-D119-8DB5F9E608C6}"/>
                </a:ext>
              </a:extLst>
            </p:cNvPr>
            <p:cNvGrpSpPr/>
            <p:nvPr/>
          </p:nvGrpSpPr>
          <p:grpSpPr>
            <a:xfrm>
              <a:off x="2373977" y="1417260"/>
              <a:ext cx="1130868" cy="2089287"/>
              <a:chOff x="2373977" y="1417260"/>
              <a:chExt cx="1130868" cy="2089287"/>
            </a:xfrm>
          </p:grpSpPr>
          <p:sp>
            <p:nvSpPr>
              <p:cNvPr id="25" name="Line 84">
                <a:extLst>
                  <a:ext uri="{FF2B5EF4-FFF2-40B4-BE49-F238E27FC236}">
                    <a16:creationId xmlns:a16="http://schemas.microsoft.com/office/drawing/2014/main" id="{8CE3C008-CC2C-401F-44D7-1E90F8DE3A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1882" y="3330187"/>
                <a:ext cx="742963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6" name="Line 85">
                <a:extLst>
                  <a:ext uri="{FF2B5EF4-FFF2-40B4-BE49-F238E27FC236}">
                    <a16:creationId xmlns:a16="http://schemas.microsoft.com/office/drawing/2014/main" id="{FD5458BA-DE2D-7E51-1400-410A6C12B5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2669" y="2091944"/>
                <a:ext cx="742963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7" name="Rectangle 87" descr="Diagonal weit nach oben">
                <a:extLst>
                  <a:ext uri="{FF2B5EF4-FFF2-40B4-BE49-F238E27FC236}">
                    <a16:creationId xmlns:a16="http://schemas.microsoft.com/office/drawing/2014/main" id="{E83154C5-0398-29A8-6C12-C39BF80738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0607" y="1910970"/>
                <a:ext cx="723912" cy="157162"/>
              </a:xfrm>
              <a:prstGeom prst="rect">
                <a:avLst/>
              </a:prstGeom>
              <a:pattFill prst="wdUpDiag">
                <a:fgClr>
                  <a:srgbClr val="4747FF"/>
                </a:fgClr>
                <a:bgClr>
                  <a:srgbClr val="FFFFFF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28" name="Text Box 88">
                <a:extLst>
                  <a:ext uri="{FF2B5EF4-FFF2-40B4-BE49-F238E27FC236}">
                    <a16:creationId xmlns:a16="http://schemas.microsoft.com/office/drawing/2014/main" id="{BDCB1D79-E982-8DEC-2941-163BC2053A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2371" y="1417260"/>
                <a:ext cx="446095" cy="3714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de-DE" altLang="de-DE" sz="1800" dirty="0">
                    <a:latin typeface="+mn-lt"/>
                  </a:rPr>
                  <a:t>Ne</a:t>
                </a:r>
              </a:p>
            </p:txBody>
          </p:sp>
          <p:grpSp>
            <p:nvGrpSpPr>
              <p:cNvPr id="29" name="Group 99">
                <a:extLst>
                  <a:ext uri="{FF2B5EF4-FFF2-40B4-BE49-F238E27FC236}">
                    <a16:creationId xmlns:a16="http://schemas.microsoft.com/office/drawing/2014/main" id="{4C2BCA71-9129-D1AC-5E17-6C60C183EE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41442" y="2582509"/>
                <a:ext cx="712788" cy="71438"/>
                <a:chOff x="1302" y="3682"/>
                <a:chExt cx="449" cy="45"/>
              </a:xfrm>
            </p:grpSpPr>
            <p:sp>
              <p:nvSpPr>
                <p:cNvPr id="38" name="Oval 100">
                  <a:extLst>
                    <a:ext uri="{FF2B5EF4-FFF2-40B4-BE49-F238E27FC236}">
                      <a16:creationId xmlns:a16="http://schemas.microsoft.com/office/drawing/2014/main" id="{AEDFB4BA-4DB4-9B3E-A2C5-B172F52809E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02" y="3682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39" name="Oval 101">
                  <a:extLst>
                    <a:ext uri="{FF2B5EF4-FFF2-40B4-BE49-F238E27FC236}">
                      <a16:creationId xmlns:a16="http://schemas.microsoft.com/office/drawing/2014/main" id="{F4702226-2E88-F74A-E7BC-F60E2FF3370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84" y="3682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40" name="Oval 102">
                  <a:extLst>
                    <a:ext uri="{FF2B5EF4-FFF2-40B4-BE49-F238E27FC236}">
                      <a16:creationId xmlns:a16="http://schemas.microsoft.com/office/drawing/2014/main" id="{0771CF7E-1AAE-5D62-39BE-8FAAC6EDBDD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463" y="3682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41" name="Oval 103">
                  <a:extLst>
                    <a:ext uri="{FF2B5EF4-FFF2-40B4-BE49-F238E27FC236}">
                      <a16:creationId xmlns:a16="http://schemas.microsoft.com/office/drawing/2014/main" id="{E4B567DF-8193-EE1A-CBF4-8AFA0097B70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542" y="3682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42" name="Oval 104">
                  <a:extLst>
                    <a:ext uri="{FF2B5EF4-FFF2-40B4-BE49-F238E27FC236}">
                      <a16:creationId xmlns:a16="http://schemas.microsoft.com/office/drawing/2014/main" id="{380D6B2A-6ACC-4F87-0D62-2E6AD165BA0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624" y="3682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43" name="Oval 105">
                  <a:extLst>
                    <a:ext uri="{FF2B5EF4-FFF2-40B4-BE49-F238E27FC236}">
                      <a16:creationId xmlns:a16="http://schemas.microsoft.com/office/drawing/2014/main" id="{581D4A8D-02C2-0329-C433-FB4AFA12E16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706" y="3682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30" name="Group 109">
                <a:extLst>
                  <a:ext uri="{FF2B5EF4-FFF2-40B4-BE49-F238E27FC236}">
                    <a16:creationId xmlns:a16="http://schemas.microsoft.com/office/drawing/2014/main" id="{E76EBAB3-702A-F0DF-56E4-11565EDCC5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93842" y="3295297"/>
                <a:ext cx="454025" cy="73025"/>
                <a:chOff x="1386" y="3861"/>
                <a:chExt cx="286" cy="46"/>
              </a:xfrm>
            </p:grpSpPr>
            <p:sp>
              <p:nvSpPr>
                <p:cNvPr id="36" name="Oval 110">
                  <a:extLst>
                    <a:ext uri="{FF2B5EF4-FFF2-40B4-BE49-F238E27FC236}">
                      <a16:creationId xmlns:a16="http://schemas.microsoft.com/office/drawing/2014/main" id="{CB4CC059-00B9-CE24-94DD-7F752CAD7CF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86" y="3861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37" name="Oval 111">
                  <a:extLst>
                    <a:ext uri="{FF2B5EF4-FFF2-40B4-BE49-F238E27FC236}">
                      <a16:creationId xmlns:a16="http://schemas.microsoft.com/office/drawing/2014/main" id="{5B4ECF04-C9E7-BB8F-C531-72798B0C3D9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627" y="3862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31" name="Line 85">
                <a:extLst>
                  <a:ext uri="{FF2B5EF4-FFF2-40B4-BE49-F238E27FC236}">
                    <a16:creationId xmlns:a16="http://schemas.microsoft.com/office/drawing/2014/main" id="{E71FDE7E-8F82-CC9E-A55C-D066E569A6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742" y="2381445"/>
                <a:ext cx="74295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2" name="Line 85">
                <a:extLst>
                  <a:ext uri="{FF2B5EF4-FFF2-40B4-BE49-F238E27FC236}">
                    <a16:creationId xmlns:a16="http://schemas.microsoft.com/office/drawing/2014/main" id="{FA140C77-1548-26F2-B2B3-9EECF68DC2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742" y="2229045"/>
                <a:ext cx="74295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3" name="Text Box 130">
                <a:extLst>
                  <a:ext uri="{FF2B5EF4-FFF2-40B4-BE49-F238E27FC236}">
                    <a16:creationId xmlns:a16="http://schemas.microsoft.com/office/drawing/2014/main" id="{EC392965-0A8E-571E-D289-748FD0F031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73977" y="2012569"/>
                <a:ext cx="420606" cy="371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de-DE" altLang="de-DE" sz="1800" dirty="0">
                    <a:latin typeface="+mn-lt"/>
                  </a:rPr>
                  <a:t>4p</a:t>
                </a:r>
              </a:p>
            </p:txBody>
          </p:sp>
          <p:sp>
            <p:nvSpPr>
              <p:cNvPr id="34" name="Text Box 80">
                <a:extLst>
                  <a:ext uri="{FF2B5EF4-FFF2-40B4-BE49-F238E27FC236}">
                    <a16:creationId xmlns:a16="http://schemas.microsoft.com/office/drawing/2014/main" id="{711F2B10-390D-46FD-7991-9C9C325D99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1866" y="2407504"/>
                <a:ext cx="420695" cy="3714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de-DE" altLang="de-DE" sz="1800" dirty="0">
                    <a:latin typeface="+mn-lt"/>
                  </a:rPr>
                  <a:t>2p</a:t>
                </a:r>
              </a:p>
            </p:txBody>
          </p:sp>
          <p:sp>
            <p:nvSpPr>
              <p:cNvPr id="35" name="Text Box 79">
                <a:extLst>
                  <a:ext uri="{FF2B5EF4-FFF2-40B4-BE49-F238E27FC236}">
                    <a16:creationId xmlns:a16="http://schemas.microsoft.com/office/drawing/2014/main" id="{C00D0125-699F-13BA-6BC4-E0701F7E69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7741" y="3135074"/>
                <a:ext cx="388944" cy="3714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de-DE" altLang="de-DE" sz="1800" dirty="0">
                    <a:latin typeface="+mn-lt"/>
                  </a:rPr>
                  <a:t>2s</a:t>
                </a:r>
              </a:p>
            </p:txBody>
          </p:sp>
        </p:grpSp>
      </p:grpSp>
      <p:sp>
        <p:nvSpPr>
          <p:cNvPr id="44" name="Titel 3">
            <a:extLst>
              <a:ext uri="{FF2B5EF4-FFF2-40B4-BE49-F238E27FC236}">
                <a16:creationId xmlns:a16="http://schemas.microsoft.com/office/drawing/2014/main" id="{B76F614A-4678-26CB-6B5F-68E66A58BF3C}"/>
              </a:ext>
            </a:extLst>
          </p:cNvPr>
          <p:cNvSpPr txBox="1">
            <a:spLocks/>
          </p:cNvSpPr>
          <p:nvPr/>
        </p:nvSpPr>
        <p:spPr>
          <a:xfrm>
            <a:off x="3688743" y="863393"/>
            <a:ext cx="129700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1800" dirty="0" err="1"/>
              <a:t>Projectie</a:t>
            </a:r>
            <a:endParaRPr lang="en-GB" sz="1800" dirty="0"/>
          </a:p>
        </p:txBody>
      </p:sp>
      <p:sp>
        <p:nvSpPr>
          <p:cNvPr id="45" name="Titel 3">
            <a:extLst>
              <a:ext uri="{FF2B5EF4-FFF2-40B4-BE49-F238E27FC236}">
                <a16:creationId xmlns:a16="http://schemas.microsoft.com/office/drawing/2014/main" id="{7EAF6846-723B-CA39-0BD4-5101CDCA3BA5}"/>
              </a:ext>
            </a:extLst>
          </p:cNvPr>
          <p:cNvSpPr txBox="1">
            <a:spLocks/>
          </p:cNvSpPr>
          <p:nvPr/>
        </p:nvSpPr>
        <p:spPr>
          <a:xfrm>
            <a:off x="5497496" y="867477"/>
            <a:ext cx="111519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1800" dirty="0"/>
              <a:t>Target</a:t>
            </a:r>
          </a:p>
        </p:txBody>
      </p:sp>
      <p:grpSp>
        <p:nvGrpSpPr>
          <p:cNvPr id="46" name="Gruppieren 133">
            <a:extLst>
              <a:ext uri="{FF2B5EF4-FFF2-40B4-BE49-F238E27FC236}">
                <a16:creationId xmlns:a16="http://schemas.microsoft.com/office/drawing/2014/main" id="{39BC3240-F623-2EBD-E76B-437B5DAF0FF7}"/>
              </a:ext>
            </a:extLst>
          </p:cNvPr>
          <p:cNvGrpSpPr/>
          <p:nvPr/>
        </p:nvGrpSpPr>
        <p:grpSpPr>
          <a:xfrm>
            <a:off x="7417002" y="1164168"/>
            <a:ext cx="1195409" cy="2357425"/>
            <a:chOff x="4614527" y="1401238"/>
            <a:chExt cx="1195409" cy="2357425"/>
          </a:xfrm>
        </p:grpSpPr>
        <p:grpSp>
          <p:nvGrpSpPr>
            <p:cNvPr id="47" name="Gruppieren 119">
              <a:extLst>
                <a:ext uri="{FF2B5EF4-FFF2-40B4-BE49-F238E27FC236}">
                  <a16:creationId xmlns:a16="http://schemas.microsoft.com/office/drawing/2014/main" id="{B366267E-B194-9620-2D12-CEAD049AFE1B}"/>
                </a:ext>
              </a:extLst>
            </p:cNvPr>
            <p:cNvGrpSpPr/>
            <p:nvPr/>
          </p:nvGrpSpPr>
          <p:grpSpPr>
            <a:xfrm>
              <a:off x="4614527" y="1401238"/>
              <a:ext cx="1195409" cy="2357425"/>
              <a:chOff x="606019" y="1417260"/>
              <a:chExt cx="1195409" cy="2357425"/>
            </a:xfrm>
          </p:grpSpPr>
          <p:grpSp>
            <p:nvGrpSpPr>
              <p:cNvPr id="49" name="Group 72">
                <a:extLst>
                  <a:ext uri="{FF2B5EF4-FFF2-40B4-BE49-F238E27FC236}">
                    <a16:creationId xmlns:a16="http://schemas.microsoft.com/office/drawing/2014/main" id="{48D7D9F8-FA3D-111C-CBC5-403057D06C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6019" y="1417260"/>
                <a:ext cx="1195409" cy="2357425"/>
                <a:chOff x="-648" y="2840"/>
                <a:chExt cx="753" cy="1485"/>
              </a:xfrm>
            </p:grpSpPr>
            <p:grpSp>
              <p:nvGrpSpPr>
                <p:cNvPr id="51" name="Group 73">
                  <a:extLst>
                    <a:ext uri="{FF2B5EF4-FFF2-40B4-BE49-F238E27FC236}">
                      <a16:creationId xmlns:a16="http://schemas.microsoft.com/office/drawing/2014/main" id="{315DC143-2487-7531-8B61-40E398379E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648" y="2840"/>
                  <a:ext cx="753" cy="1485"/>
                  <a:chOff x="-648" y="2840"/>
                  <a:chExt cx="753" cy="1485"/>
                </a:xfrm>
              </p:grpSpPr>
              <p:grpSp>
                <p:nvGrpSpPr>
                  <p:cNvPr id="53" name="Group 74">
                    <a:extLst>
                      <a:ext uri="{FF2B5EF4-FFF2-40B4-BE49-F238E27FC236}">
                        <a16:creationId xmlns:a16="http://schemas.microsoft.com/office/drawing/2014/main" id="{819FC000-2838-84A4-19ED-0C59DABDB0A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-363" y="3151"/>
                    <a:ext cx="468" cy="1056"/>
                    <a:chOff x="-363" y="3151"/>
                    <a:chExt cx="468" cy="1056"/>
                  </a:xfrm>
                </p:grpSpPr>
                <p:sp>
                  <p:nvSpPr>
                    <p:cNvPr id="57" name="Line 75">
                      <a:extLst>
                        <a:ext uri="{FF2B5EF4-FFF2-40B4-BE49-F238E27FC236}">
                          <a16:creationId xmlns:a16="http://schemas.microsoft.com/office/drawing/2014/main" id="{615BF01A-8EB1-680B-C99B-AE5E875C546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-363" y="4207"/>
                      <a:ext cx="468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000" tIns="46800" rIns="90000" bIns="46800">
                      <a:spAutoFit/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8" name="Line 76">
                      <a:extLst>
                        <a:ext uri="{FF2B5EF4-FFF2-40B4-BE49-F238E27FC236}">
                          <a16:creationId xmlns:a16="http://schemas.microsoft.com/office/drawing/2014/main" id="{5AC3CAD1-45D7-D232-20B4-1308E6CACDD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-363" y="3265"/>
                      <a:ext cx="468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000" tIns="46800" rIns="90000" bIns="46800">
                      <a:spAutoFit/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9" name="Line 77">
                      <a:extLst>
                        <a:ext uri="{FF2B5EF4-FFF2-40B4-BE49-F238E27FC236}">
                          <a16:creationId xmlns:a16="http://schemas.microsoft.com/office/drawing/2014/main" id="{378D34E3-D7BE-401F-C348-BF369F8701C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-363" y="3773"/>
                      <a:ext cx="468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000" tIns="46800" rIns="90000" bIns="46800">
                      <a:spAutoFit/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0" name="Rectangle 78" descr="Diagonal weit nach oben">
                      <a:extLst>
                        <a:ext uri="{FF2B5EF4-FFF2-40B4-BE49-F238E27FC236}">
                          <a16:creationId xmlns:a16="http://schemas.microsoft.com/office/drawing/2014/main" id="{0E2C9BA4-1487-543C-EF9A-9707D1F9A6C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-358" y="3151"/>
                      <a:ext cx="456" cy="99"/>
                    </a:xfrm>
                    <a:prstGeom prst="rect">
                      <a:avLst/>
                    </a:prstGeom>
                    <a:pattFill prst="wdUpDiag">
                      <a:fgClr>
                        <a:srgbClr val="4747FF"/>
                      </a:fgClr>
                      <a:bgClr>
                        <a:srgbClr val="FFFFFF"/>
                      </a:bgClr>
                    </a:patt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8100" algn="ctr">
                          <a:solidFill>
                            <a:srgbClr val="0000FF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6800" rIns="90000" bIns="46800" anchor="ctr">
                      <a:spAutoFit/>
                    </a:bodyPr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54" name="Text Box 79">
                    <a:extLst>
                      <a:ext uri="{FF2B5EF4-FFF2-40B4-BE49-F238E27FC236}">
                        <a16:creationId xmlns:a16="http://schemas.microsoft.com/office/drawing/2014/main" id="{78971018-5B5C-1079-EE39-F65C6C8B6B2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643" y="4091"/>
                    <a:ext cx="245" cy="2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r>
                      <a:rPr lang="de-DE" altLang="de-DE" sz="1800" dirty="0">
                        <a:latin typeface="+mn-lt"/>
                      </a:rPr>
                      <a:t>2s</a:t>
                    </a:r>
                  </a:p>
                </p:txBody>
              </p:sp>
              <p:sp>
                <p:nvSpPr>
                  <p:cNvPr id="55" name="Text Box 80">
                    <a:extLst>
                      <a:ext uri="{FF2B5EF4-FFF2-40B4-BE49-F238E27FC236}">
                        <a16:creationId xmlns:a16="http://schemas.microsoft.com/office/drawing/2014/main" id="{D1C9FD92-E064-D4A1-442C-B02D09D0A71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648" y="3634"/>
                    <a:ext cx="265" cy="2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r>
                      <a:rPr lang="de-DE" altLang="de-DE" sz="1800" dirty="0">
                        <a:latin typeface="+mn-lt"/>
                      </a:rPr>
                      <a:t>2p</a:t>
                    </a:r>
                  </a:p>
                </p:txBody>
              </p:sp>
              <p:sp>
                <p:nvSpPr>
                  <p:cNvPr id="56" name="Text Box 81">
                    <a:extLst>
                      <a:ext uri="{FF2B5EF4-FFF2-40B4-BE49-F238E27FC236}">
                        <a16:creationId xmlns:a16="http://schemas.microsoft.com/office/drawing/2014/main" id="{9BC325B3-EFB2-F891-5FA3-1D60C3017FA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311" y="2840"/>
                    <a:ext cx="379" cy="2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r>
                      <a:rPr lang="de-DE" altLang="de-DE" sz="1800" dirty="0">
                        <a:latin typeface="+mn-lt"/>
                      </a:rPr>
                      <a:t>Ne</a:t>
                    </a:r>
                    <a:r>
                      <a:rPr lang="de-DE" altLang="de-DE" sz="1800" baseline="30000" dirty="0">
                        <a:latin typeface="+mn-lt"/>
                      </a:rPr>
                      <a:t>6+</a:t>
                    </a:r>
                  </a:p>
                </p:txBody>
              </p:sp>
            </p:grpSp>
            <p:sp>
              <p:nvSpPr>
                <p:cNvPr id="52" name="Text Box 82">
                  <a:extLst>
                    <a:ext uri="{FF2B5EF4-FFF2-40B4-BE49-F238E27FC236}">
                      <a16:creationId xmlns:a16="http://schemas.microsoft.com/office/drawing/2014/main" id="{7626BCD2-AB9C-247B-1148-6A256B00A5F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643" y="3097"/>
                  <a:ext cx="258" cy="2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r>
                    <a:rPr lang="de-DE" altLang="de-DE" sz="1800" dirty="0">
                      <a:latin typeface="+mn-lt"/>
                    </a:rPr>
                    <a:t>E</a:t>
                  </a:r>
                  <a:r>
                    <a:rPr lang="de-DE" altLang="de-DE" sz="1800" baseline="-25000" dirty="0">
                      <a:latin typeface="+mn-lt"/>
                    </a:rPr>
                    <a:t>I+</a:t>
                  </a:r>
                </a:p>
              </p:txBody>
            </p:sp>
          </p:grpSp>
          <p:sp>
            <p:nvSpPr>
              <p:cNvPr id="50" name="Oval 107">
                <a:extLst>
                  <a:ext uri="{FF2B5EF4-FFF2-40B4-BE49-F238E27FC236}">
                    <a16:creationId xmlns:a16="http://schemas.microsoft.com/office/drawing/2014/main" id="{C28CCF26-DAD3-3736-016D-D26C946B1F3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229754" y="3545800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48" name="Oval 107">
              <a:extLst>
                <a:ext uri="{FF2B5EF4-FFF2-40B4-BE49-F238E27FC236}">
                  <a16:creationId xmlns:a16="http://schemas.microsoft.com/office/drawing/2014/main" id="{29A691C3-75DF-EE42-40DB-132F24CE092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520658" y="2855129"/>
              <a:ext cx="71438" cy="71438"/>
            </a:xfrm>
            <a:prstGeom prst="ellipse">
              <a:avLst/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61" name="Gruppieren 156">
            <a:extLst>
              <a:ext uri="{FF2B5EF4-FFF2-40B4-BE49-F238E27FC236}">
                <a16:creationId xmlns:a16="http://schemas.microsoft.com/office/drawing/2014/main" id="{ED3B6960-04DE-4A02-3A8F-E7DFE359AB52}"/>
              </a:ext>
            </a:extLst>
          </p:cNvPr>
          <p:cNvGrpSpPr/>
          <p:nvPr/>
        </p:nvGrpSpPr>
        <p:grpSpPr>
          <a:xfrm>
            <a:off x="9120419" y="1180190"/>
            <a:ext cx="1130868" cy="2089287"/>
            <a:chOff x="2373977" y="1417260"/>
            <a:chExt cx="1130868" cy="2089287"/>
          </a:xfrm>
        </p:grpSpPr>
        <p:sp>
          <p:nvSpPr>
            <p:cNvPr id="62" name="Line 86">
              <a:extLst>
                <a:ext uri="{FF2B5EF4-FFF2-40B4-BE49-F238E27FC236}">
                  <a16:creationId xmlns:a16="http://schemas.microsoft.com/office/drawing/2014/main" id="{7C88D877-D59C-8285-8BBE-8D52C92BEE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3782" y="2622166"/>
              <a:ext cx="74296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/>
            </a:p>
          </p:txBody>
        </p:sp>
        <p:sp>
          <p:nvSpPr>
            <p:cNvPr id="63" name="Text Box 130">
              <a:extLst>
                <a:ext uri="{FF2B5EF4-FFF2-40B4-BE49-F238E27FC236}">
                  <a16:creationId xmlns:a16="http://schemas.microsoft.com/office/drawing/2014/main" id="{808BD927-D16C-EBEF-E552-70FF0921C4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0007" y="2202666"/>
              <a:ext cx="388546" cy="371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de-DE" altLang="de-DE" sz="1800" dirty="0">
                  <a:latin typeface="+mn-lt"/>
                </a:rPr>
                <a:t>3s</a:t>
              </a:r>
            </a:p>
          </p:txBody>
        </p:sp>
        <p:grpSp>
          <p:nvGrpSpPr>
            <p:cNvPr id="64" name="Gruppieren 159">
              <a:extLst>
                <a:ext uri="{FF2B5EF4-FFF2-40B4-BE49-F238E27FC236}">
                  <a16:creationId xmlns:a16="http://schemas.microsoft.com/office/drawing/2014/main" id="{0DC83D96-5FD8-1C2E-CC0F-D11F1E7B3C1D}"/>
                </a:ext>
              </a:extLst>
            </p:cNvPr>
            <p:cNvGrpSpPr/>
            <p:nvPr/>
          </p:nvGrpSpPr>
          <p:grpSpPr>
            <a:xfrm>
              <a:off x="2373977" y="1417260"/>
              <a:ext cx="1130868" cy="2089287"/>
              <a:chOff x="2373977" y="1417260"/>
              <a:chExt cx="1130868" cy="2089287"/>
            </a:xfrm>
          </p:grpSpPr>
          <p:sp>
            <p:nvSpPr>
              <p:cNvPr id="65" name="Line 84">
                <a:extLst>
                  <a:ext uri="{FF2B5EF4-FFF2-40B4-BE49-F238E27FC236}">
                    <a16:creationId xmlns:a16="http://schemas.microsoft.com/office/drawing/2014/main" id="{C5A4014E-1850-E255-FB2D-EFFEDA56E9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1882" y="3330187"/>
                <a:ext cx="742963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66" name="Line 85">
                <a:extLst>
                  <a:ext uri="{FF2B5EF4-FFF2-40B4-BE49-F238E27FC236}">
                    <a16:creationId xmlns:a16="http://schemas.microsoft.com/office/drawing/2014/main" id="{684F6F20-8AE8-6B10-87EE-845BB3D494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2669" y="2091944"/>
                <a:ext cx="742963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67" name="Rectangle 87" descr="Diagonal weit nach oben">
                <a:extLst>
                  <a:ext uri="{FF2B5EF4-FFF2-40B4-BE49-F238E27FC236}">
                    <a16:creationId xmlns:a16="http://schemas.microsoft.com/office/drawing/2014/main" id="{6114A33C-FABB-C542-3BA0-D25CC46DCE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0607" y="1910970"/>
                <a:ext cx="723912" cy="157162"/>
              </a:xfrm>
              <a:prstGeom prst="rect">
                <a:avLst/>
              </a:prstGeom>
              <a:pattFill prst="wdUpDiag">
                <a:fgClr>
                  <a:srgbClr val="4747FF"/>
                </a:fgClr>
                <a:bgClr>
                  <a:srgbClr val="FFFFFF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68" name="Text Box 88">
                <a:extLst>
                  <a:ext uri="{FF2B5EF4-FFF2-40B4-BE49-F238E27FC236}">
                    <a16:creationId xmlns:a16="http://schemas.microsoft.com/office/drawing/2014/main" id="{11882B28-5A8F-AC09-CB7F-B2AE5B6191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2371" y="1417260"/>
                <a:ext cx="523198" cy="371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de-DE" altLang="de-DE" sz="1800" dirty="0">
                    <a:latin typeface="+mn-lt"/>
                  </a:rPr>
                  <a:t>Ne</a:t>
                </a:r>
                <a:r>
                  <a:rPr lang="de-DE" altLang="de-DE" sz="1800" baseline="30000" dirty="0">
                    <a:latin typeface="+mn-lt"/>
                  </a:rPr>
                  <a:t>+</a:t>
                </a:r>
              </a:p>
            </p:txBody>
          </p:sp>
          <p:grpSp>
            <p:nvGrpSpPr>
              <p:cNvPr id="69" name="Group 99">
                <a:extLst>
                  <a:ext uri="{FF2B5EF4-FFF2-40B4-BE49-F238E27FC236}">
                    <a16:creationId xmlns:a16="http://schemas.microsoft.com/office/drawing/2014/main" id="{5E389C32-FCC3-5930-1D75-F8CB641D5F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41442" y="2582509"/>
                <a:ext cx="582613" cy="71438"/>
                <a:chOff x="1302" y="3682"/>
                <a:chExt cx="367" cy="45"/>
              </a:xfrm>
            </p:grpSpPr>
            <p:sp>
              <p:nvSpPr>
                <p:cNvPr id="78" name="Oval 100">
                  <a:extLst>
                    <a:ext uri="{FF2B5EF4-FFF2-40B4-BE49-F238E27FC236}">
                      <a16:creationId xmlns:a16="http://schemas.microsoft.com/office/drawing/2014/main" id="{D2956973-54DF-4108-36DF-9F1D4404A7F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02" y="3682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79" name="Oval 101">
                  <a:extLst>
                    <a:ext uri="{FF2B5EF4-FFF2-40B4-BE49-F238E27FC236}">
                      <a16:creationId xmlns:a16="http://schemas.microsoft.com/office/drawing/2014/main" id="{662F735D-3825-641D-8B3B-584FF09317E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84" y="3682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80" name="Oval 102">
                  <a:extLst>
                    <a:ext uri="{FF2B5EF4-FFF2-40B4-BE49-F238E27FC236}">
                      <a16:creationId xmlns:a16="http://schemas.microsoft.com/office/drawing/2014/main" id="{545BBE77-5B4F-ED56-5E5C-D374315123E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463" y="3682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81" name="Oval 103">
                  <a:extLst>
                    <a:ext uri="{FF2B5EF4-FFF2-40B4-BE49-F238E27FC236}">
                      <a16:creationId xmlns:a16="http://schemas.microsoft.com/office/drawing/2014/main" id="{DCCA2175-B293-C606-1B0D-E1AABAFD071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542" y="3682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82" name="Oval 104">
                  <a:extLst>
                    <a:ext uri="{FF2B5EF4-FFF2-40B4-BE49-F238E27FC236}">
                      <a16:creationId xmlns:a16="http://schemas.microsoft.com/office/drawing/2014/main" id="{FE72D838-AEB9-B449-2708-4C6943050B5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624" y="3682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70" name="Group 109">
                <a:extLst>
                  <a:ext uri="{FF2B5EF4-FFF2-40B4-BE49-F238E27FC236}">
                    <a16:creationId xmlns:a16="http://schemas.microsoft.com/office/drawing/2014/main" id="{F80ED52A-6455-6CB2-38F5-723FDB09F8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93842" y="3295297"/>
                <a:ext cx="454025" cy="73025"/>
                <a:chOff x="1386" y="3861"/>
                <a:chExt cx="286" cy="46"/>
              </a:xfrm>
            </p:grpSpPr>
            <p:sp>
              <p:nvSpPr>
                <p:cNvPr id="76" name="Oval 110">
                  <a:extLst>
                    <a:ext uri="{FF2B5EF4-FFF2-40B4-BE49-F238E27FC236}">
                      <a16:creationId xmlns:a16="http://schemas.microsoft.com/office/drawing/2014/main" id="{520F92A5-8E87-C842-247C-F28873DCCAF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86" y="3861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77" name="Oval 111">
                  <a:extLst>
                    <a:ext uri="{FF2B5EF4-FFF2-40B4-BE49-F238E27FC236}">
                      <a16:creationId xmlns:a16="http://schemas.microsoft.com/office/drawing/2014/main" id="{D654CB7A-12BE-81CE-740B-5F66DBFD4D5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627" y="3862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71" name="Line 85">
                <a:extLst>
                  <a:ext uri="{FF2B5EF4-FFF2-40B4-BE49-F238E27FC236}">
                    <a16:creationId xmlns:a16="http://schemas.microsoft.com/office/drawing/2014/main" id="{E3BAF073-7D19-AFBB-670F-031B8C0104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742" y="2381445"/>
                <a:ext cx="74295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72" name="Line 85">
                <a:extLst>
                  <a:ext uri="{FF2B5EF4-FFF2-40B4-BE49-F238E27FC236}">
                    <a16:creationId xmlns:a16="http://schemas.microsoft.com/office/drawing/2014/main" id="{7DE1AAE1-62BF-0E35-CD74-033B45B8EB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742" y="2229045"/>
                <a:ext cx="74295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73" name="Text Box 130">
                <a:extLst>
                  <a:ext uri="{FF2B5EF4-FFF2-40B4-BE49-F238E27FC236}">
                    <a16:creationId xmlns:a16="http://schemas.microsoft.com/office/drawing/2014/main" id="{5F0CC66E-45F1-D3DD-7ED8-6CA276C9A0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73977" y="2012569"/>
                <a:ext cx="420606" cy="371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de-DE" altLang="de-DE" sz="1800" dirty="0">
                    <a:latin typeface="+mn-lt"/>
                  </a:rPr>
                  <a:t>4p</a:t>
                </a:r>
              </a:p>
            </p:txBody>
          </p:sp>
          <p:sp>
            <p:nvSpPr>
              <p:cNvPr id="74" name="Text Box 80">
                <a:extLst>
                  <a:ext uri="{FF2B5EF4-FFF2-40B4-BE49-F238E27FC236}">
                    <a16:creationId xmlns:a16="http://schemas.microsoft.com/office/drawing/2014/main" id="{0B08A96B-3505-E6F1-BE53-AFDF7E98E8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1866" y="2407504"/>
                <a:ext cx="420695" cy="3714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de-DE" altLang="de-DE" sz="1800" dirty="0">
                    <a:latin typeface="+mn-lt"/>
                  </a:rPr>
                  <a:t>2p</a:t>
                </a:r>
              </a:p>
            </p:txBody>
          </p:sp>
          <p:sp>
            <p:nvSpPr>
              <p:cNvPr id="75" name="Text Box 79">
                <a:extLst>
                  <a:ext uri="{FF2B5EF4-FFF2-40B4-BE49-F238E27FC236}">
                    <a16:creationId xmlns:a16="http://schemas.microsoft.com/office/drawing/2014/main" id="{A25CD14A-AF99-EA0D-8997-E12CDCDC83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7741" y="3135074"/>
                <a:ext cx="388944" cy="3714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de-DE" altLang="de-DE" sz="1800" dirty="0">
                    <a:latin typeface="+mn-lt"/>
                  </a:rPr>
                  <a:t>2s</a:t>
                </a:r>
              </a:p>
            </p:txBody>
          </p:sp>
        </p:grpSp>
      </p:grpSp>
      <p:sp>
        <p:nvSpPr>
          <p:cNvPr id="83" name="Oval 146">
            <a:extLst>
              <a:ext uri="{FF2B5EF4-FFF2-40B4-BE49-F238E27FC236}">
                <a16:creationId xmlns:a16="http://schemas.microsoft.com/office/drawing/2014/main" id="{C504EECB-BF53-B4D5-7EAF-5FE3AAC7AF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128629" y="2334287"/>
            <a:ext cx="71438" cy="71438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cxnSp>
        <p:nvCxnSpPr>
          <p:cNvPr id="84" name="Gerade Verbindung mit Pfeil 182">
            <a:extLst>
              <a:ext uri="{FF2B5EF4-FFF2-40B4-BE49-F238E27FC236}">
                <a16:creationId xmlns:a16="http://schemas.microsoft.com/office/drawing/2014/main" id="{E28D3821-223E-E838-A8A3-E6B4E5B8365F}"/>
              </a:ext>
            </a:extLst>
          </p:cNvPr>
          <p:cNvCxnSpPr/>
          <p:nvPr/>
        </p:nvCxnSpPr>
        <p:spPr bwMode="auto">
          <a:xfrm>
            <a:off x="8360440" y="2698670"/>
            <a:ext cx="0" cy="653208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5" name="Titel 3">
            <a:extLst>
              <a:ext uri="{FF2B5EF4-FFF2-40B4-BE49-F238E27FC236}">
                <a16:creationId xmlns:a16="http://schemas.microsoft.com/office/drawing/2014/main" id="{DA45AA0B-E0FD-F401-0D88-85FD0BA572C5}"/>
              </a:ext>
            </a:extLst>
          </p:cNvPr>
          <p:cNvSpPr txBox="1">
            <a:spLocks/>
          </p:cNvSpPr>
          <p:nvPr/>
        </p:nvSpPr>
        <p:spPr>
          <a:xfrm>
            <a:off x="62389" y="1699671"/>
            <a:ext cx="3243960" cy="95410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1400" b="1" dirty="0"/>
              <a:t>Projectile fluorescence (for </a:t>
            </a:r>
            <a:r>
              <a:rPr lang="en-GB" sz="1400" b="1" dirty="0" err="1"/>
              <a:t>NeVII</a:t>
            </a:r>
            <a:r>
              <a:rPr lang="en-GB" sz="1400" b="1" dirty="0"/>
              <a:t> in the range of 46.5 – 97.3 nm, for higher excited states above 198 nm)</a:t>
            </a:r>
          </a:p>
        </p:txBody>
      </p:sp>
      <p:sp>
        <p:nvSpPr>
          <p:cNvPr id="86" name="Titel 3">
            <a:extLst>
              <a:ext uri="{FF2B5EF4-FFF2-40B4-BE49-F238E27FC236}">
                <a16:creationId xmlns:a16="http://schemas.microsoft.com/office/drawing/2014/main" id="{408908DC-8D01-0640-B202-F2B90E4F030C}"/>
              </a:ext>
            </a:extLst>
          </p:cNvPr>
          <p:cNvSpPr txBox="1">
            <a:spLocks/>
          </p:cNvSpPr>
          <p:nvPr/>
        </p:nvSpPr>
        <p:spPr>
          <a:xfrm>
            <a:off x="62389" y="721336"/>
            <a:ext cx="3434344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1400" dirty="0"/>
              <a:t>Possibility (a): Surplus energy released by Capture fluorescence</a:t>
            </a:r>
          </a:p>
        </p:txBody>
      </p:sp>
      <p:pic>
        <p:nvPicPr>
          <p:cNvPr id="87" name="Picture 3" descr="Y:\07_people\Andreas_Hans\Seminarvorträge\09.2012\Bilder\Photon_violett.jpg">
            <a:extLst>
              <a:ext uri="{FF2B5EF4-FFF2-40B4-BE49-F238E27FC236}">
                <a16:creationId xmlns:a16="http://schemas.microsoft.com/office/drawing/2014/main" id="{269BDA7C-A754-58A4-FD50-4533F76CF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08864" y="1993818"/>
            <a:ext cx="37623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3" descr="Y:\07_people\Andreas_Hans\Seminarvorträge\09.2012\Bilder\Photon_violett.jpg">
            <a:extLst>
              <a:ext uri="{FF2B5EF4-FFF2-40B4-BE49-F238E27FC236}">
                <a16:creationId xmlns:a16="http://schemas.microsoft.com/office/drawing/2014/main" id="{2752B600-F8B7-19E9-492B-676709401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21189" y="5374762"/>
            <a:ext cx="37623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9" name="Gruppieren 118">
            <a:extLst>
              <a:ext uri="{FF2B5EF4-FFF2-40B4-BE49-F238E27FC236}">
                <a16:creationId xmlns:a16="http://schemas.microsoft.com/office/drawing/2014/main" id="{9CF63234-CF35-85CA-D2A5-46222D5BE453}"/>
              </a:ext>
            </a:extLst>
          </p:cNvPr>
          <p:cNvGrpSpPr/>
          <p:nvPr/>
        </p:nvGrpSpPr>
        <p:grpSpPr>
          <a:xfrm>
            <a:off x="225014" y="4050402"/>
            <a:ext cx="1195409" cy="2357425"/>
            <a:chOff x="606019" y="1417260"/>
            <a:chExt cx="1195409" cy="2357425"/>
          </a:xfrm>
        </p:grpSpPr>
        <p:grpSp>
          <p:nvGrpSpPr>
            <p:cNvPr id="90" name="Group 72">
              <a:extLst>
                <a:ext uri="{FF2B5EF4-FFF2-40B4-BE49-F238E27FC236}">
                  <a16:creationId xmlns:a16="http://schemas.microsoft.com/office/drawing/2014/main" id="{668C9B64-CD16-2499-BA95-0D64813DA6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6019" y="1417260"/>
              <a:ext cx="1195409" cy="2357425"/>
              <a:chOff x="-648" y="2840"/>
              <a:chExt cx="753" cy="1485"/>
            </a:xfrm>
          </p:grpSpPr>
          <p:grpSp>
            <p:nvGrpSpPr>
              <p:cNvPr id="92" name="Group 73">
                <a:extLst>
                  <a:ext uri="{FF2B5EF4-FFF2-40B4-BE49-F238E27FC236}">
                    <a16:creationId xmlns:a16="http://schemas.microsoft.com/office/drawing/2014/main" id="{BA5DDC69-2647-B1F0-A777-31269B46C1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648" y="2840"/>
                <a:ext cx="753" cy="1485"/>
                <a:chOff x="-648" y="2840"/>
                <a:chExt cx="753" cy="1485"/>
              </a:xfrm>
            </p:grpSpPr>
            <p:grpSp>
              <p:nvGrpSpPr>
                <p:cNvPr id="94" name="Group 74">
                  <a:extLst>
                    <a:ext uri="{FF2B5EF4-FFF2-40B4-BE49-F238E27FC236}">
                      <a16:creationId xmlns:a16="http://schemas.microsoft.com/office/drawing/2014/main" id="{17B95B5B-31C6-6157-1C75-5453BD1141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363" y="3151"/>
                  <a:ext cx="468" cy="1056"/>
                  <a:chOff x="-363" y="3151"/>
                  <a:chExt cx="468" cy="1056"/>
                </a:xfrm>
              </p:grpSpPr>
              <p:sp>
                <p:nvSpPr>
                  <p:cNvPr id="98" name="Line 75">
                    <a:extLst>
                      <a:ext uri="{FF2B5EF4-FFF2-40B4-BE49-F238E27FC236}">
                        <a16:creationId xmlns:a16="http://schemas.microsoft.com/office/drawing/2014/main" id="{23E257E1-09F1-F507-8DC7-5374A6ACE08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363" y="4207"/>
                    <a:ext cx="468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99" name="Line 76">
                    <a:extLst>
                      <a:ext uri="{FF2B5EF4-FFF2-40B4-BE49-F238E27FC236}">
                        <a16:creationId xmlns:a16="http://schemas.microsoft.com/office/drawing/2014/main" id="{FB719BBA-CC42-8102-AEAE-9C194C666DD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363" y="3265"/>
                    <a:ext cx="468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00" name="Line 77">
                    <a:extLst>
                      <a:ext uri="{FF2B5EF4-FFF2-40B4-BE49-F238E27FC236}">
                        <a16:creationId xmlns:a16="http://schemas.microsoft.com/office/drawing/2014/main" id="{8057843E-F75D-561A-D628-5B19ECE789F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363" y="3773"/>
                    <a:ext cx="468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01" name="Rectangle 78" descr="Diagonal weit nach oben">
                    <a:extLst>
                      <a:ext uri="{FF2B5EF4-FFF2-40B4-BE49-F238E27FC236}">
                        <a16:creationId xmlns:a16="http://schemas.microsoft.com/office/drawing/2014/main" id="{FE3B9018-FAD3-C6B6-D53A-EF18F74959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358" y="3151"/>
                    <a:ext cx="456" cy="99"/>
                  </a:xfrm>
                  <a:prstGeom prst="rect">
                    <a:avLst/>
                  </a:prstGeom>
                  <a:pattFill prst="wdUpDiag">
                    <a:fgClr>
                      <a:srgbClr val="4747FF"/>
                    </a:fgClr>
                    <a:bgClr>
                      <a:srgbClr val="FFFFFF"/>
                    </a:bgClr>
                  </a:patt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de-DE"/>
                  </a:p>
                </p:txBody>
              </p:sp>
            </p:grpSp>
            <p:sp>
              <p:nvSpPr>
                <p:cNvPr id="95" name="Text Box 79">
                  <a:extLst>
                    <a:ext uri="{FF2B5EF4-FFF2-40B4-BE49-F238E27FC236}">
                      <a16:creationId xmlns:a16="http://schemas.microsoft.com/office/drawing/2014/main" id="{B769B3F4-A744-EEEC-956C-C6765AE9F20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643" y="4091"/>
                  <a:ext cx="245" cy="2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r>
                    <a:rPr lang="de-DE" altLang="de-DE" sz="1800" dirty="0">
                      <a:latin typeface="+mn-lt"/>
                    </a:rPr>
                    <a:t>2s</a:t>
                  </a:r>
                </a:p>
              </p:txBody>
            </p:sp>
            <p:sp>
              <p:nvSpPr>
                <p:cNvPr id="96" name="Text Box 80">
                  <a:extLst>
                    <a:ext uri="{FF2B5EF4-FFF2-40B4-BE49-F238E27FC236}">
                      <a16:creationId xmlns:a16="http://schemas.microsoft.com/office/drawing/2014/main" id="{92A0070B-61F3-3749-D925-4A7C6BB669D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648" y="3634"/>
                  <a:ext cx="265" cy="2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r>
                    <a:rPr lang="de-DE" altLang="de-DE" sz="1800" dirty="0">
                      <a:latin typeface="+mn-lt"/>
                    </a:rPr>
                    <a:t>2p</a:t>
                  </a:r>
                </a:p>
              </p:txBody>
            </p:sp>
            <p:sp>
              <p:nvSpPr>
                <p:cNvPr id="97" name="Text Box 81">
                  <a:extLst>
                    <a:ext uri="{FF2B5EF4-FFF2-40B4-BE49-F238E27FC236}">
                      <a16:creationId xmlns:a16="http://schemas.microsoft.com/office/drawing/2014/main" id="{6AB910F3-6F97-3BE5-0C56-CE313EF885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311" y="2840"/>
                  <a:ext cx="379" cy="2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r>
                    <a:rPr lang="de-DE" altLang="de-DE" sz="1800" dirty="0">
                      <a:latin typeface="+mn-lt"/>
                    </a:rPr>
                    <a:t>Ne</a:t>
                  </a:r>
                  <a:r>
                    <a:rPr lang="de-DE" altLang="de-DE" sz="1800" baseline="30000" dirty="0">
                      <a:latin typeface="+mn-lt"/>
                    </a:rPr>
                    <a:t>7+</a:t>
                  </a:r>
                </a:p>
              </p:txBody>
            </p:sp>
          </p:grpSp>
          <p:sp>
            <p:nvSpPr>
              <p:cNvPr id="93" name="Text Box 82">
                <a:extLst>
                  <a:ext uri="{FF2B5EF4-FFF2-40B4-BE49-F238E27FC236}">
                    <a16:creationId xmlns:a16="http://schemas.microsoft.com/office/drawing/2014/main" id="{62ED6AD7-5799-B002-99DF-1287169043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643" y="3097"/>
                <a:ext cx="258" cy="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de-DE" altLang="de-DE" sz="1800" dirty="0">
                    <a:latin typeface="+mn-lt"/>
                  </a:rPr>
                  <a:t>E</a:t>
                </a:r>
                <a:r>
                  <a:rPr lang="de-DE" altLang="de-DE" sz="1800" baseline="-25000" dirty="0">
                    <a:latin typeface="+mn-lt"/>
                  </a:rPr>
                  <a:t>I+</a:t>
                </a:r>
              </a:p>
            </p:txBody>
          </p:sp>
        </p:grpSp>
        <p:sp>
          <p:nvSpPr>
            <p:cNvPr id="91" name="Oval 107">
              <a:extLst>
                <a:ext uri="{FF2B5EF4-FFF2-40B4-BE49-F238E27FC236}">
                  <a16:creationId xmlns:a16="http://schemas.microsoft.com/office/drawing/2014/main" id="{F5B115EE-1357-4154-9F57-BFEB2061553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29754" y="3545800"/>
              <a:ext cx="71438" cy="71438"/>
            </a:xfrm>
            <a:prstGeom prst="ellipse">
              <a:avLst/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102" name="Line 90">
            <a:extLst>
              <a:ext uri="{FF2B5EF4-FFF2-40B4-BE49-F238E27FC236}">
                <a16:creationId xmlns:a16="http://schemas.microsoft.com/office/drawing/2014/main" id="{86E535E6-A7C6-A3EC-47D8-3A6C5C6B28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20423" y="5328194"/>
            <a:ext cx="1611888" cy="17315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de-DE"/>
          </a:p>
        </p:txBody>
      </p:sp>
      <p:grpSp>
        <p:nvGrpSpPr>
          <p:cNvPr id="103" name="Gruppieren 155">
            <a:extLst>
              <a:ext uri="{FF2B5EF4-FFF2-40B4-BE49-F238E27FC236}">
                <a16:creationId xmlns:a16="http://schemas.microsoft.com/office/drawing/2014/main" id="{F9265738-7344-27A6-99B5-01ACFCEC90B1}"/>
              </a:ext>
            </a:extLst>
          </p:cNvPr>
          <p:cNvGrpSpPr/>
          <p:nvPr/>
        </p:nvGrpSpPr>
        <p:grpSpPr>
          <a:xfrm>
            <a:off x="1992972" y="4050402"/>
            <a:ext cx="1130868" cy="2089287"/>
            <a:chOff x="2373977" y="1417260"/>
            <a:chExt cx="1130868" cy="2089287"/>
          </a:xfrm>
        </p:grpSpPr>
        <p:sp>
          <p:nvSpPr>
            <p:cNvPr id="104" name="Line 86">
              <a:extLst>
                <a:ext uri="{FF2B5EF4-FFF2-40B4-BE49-F238E27FC236}">
                  <a16:creationId xmlns:a16="http://schemas.microsoft.com/office/drawing/2014/main" id="{CD0464EF-9837-E530-AA55-B30169660B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3782" y="2622166"/>
              <a:ext cx="74296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de-DE"/>
            </a:p>
          </p:txBody>
        </p:sp>
        <p:sp>
          <p:nvSpPr>
            <p:cNvPr id="105" name="Text Box 130">
              <a:extLst>
                <a:ext uri="{FF2B5EF4-FFF2-40B4-BE49-F238E27FC236}">
                  <a16:creationId xmlns:a16="http://schemas.microsoft.com/office/drawing/2014/main" id="{F65C36E4-C778-B98F-952C-B054CE6F9A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0007" y="2202666"/>
              <a:ext cx="388546" cy="371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de-DE" altLang="de-DE" sz="1800" dirty="0">
                  <a:latin typeface="+mn-lt"/>
                </a:rPr>
                <a:t>3s</a:t>
              </a:r>
            </a:p>
          </p:txBody>
        </p:sp>
        <p:grpSp>
          <p:nvGrpSpPr>
            <p:cNvPr id="106" name="Gruppieren 134">
              <a:extLst>
                <a:ext uri="{FF2B5EF4-FFF2-40B4-BE49-F238E27FC236}">
                  <a16:creationId xmlns:a16="http://schemas.microsoft.com/office/drawing/2014/main" id="{A8E04603-138C-9909-BBC4-EEE4CEBF0BD1}"/>
                </a:ext>
              </a:extLst>
            </p:cNvPr>
            <p:cNvGrpSpPr/>
            <p:nvPr/>
          </p:nvGrpSpPr>
          <p:grpSpPr>
            <a:xfrm>
              <a:off x="2373977" y="1417260"/>
              <a:ext cx="1130868" cy="2089287"/>
              <a:chOff x="2373977" y="1417260"/>
              <a:chExt cx="1130868" cy="2089287"/>
            </a:xfrm>
          </p:grpSpPr>
          <p:sp>
            <p:nvSpPr>
              <p:cNvPr id="107" name="Line 84">
                <a:extLst>
                  <a:ext uri="{FF2B5EF4-FFF2-40B4-BE49-F238E27FC236}">
                    <a16:creationId xmlns:a16="http://schemas.microsoft.com/office/drawing/2014/main" id="{396B801E-53CE-7039-34F4-884B8E234C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1882" y="3330187"/>
                <a:ext cx="742963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08" name="Line 85">
                <a:extLst>
                  <a:ext uri="{FF2B5EF4-FFF2-40B4-BE49-F238E27FC236}">
                    <a16:creationId xmlns:a16="http://schemas.microsoft.com/office/drawing/2014/main" id="{D0E54A3A-C857-CE99-8D10-A53B255AF8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2669" y="2091944"/>
                <a:ext cx="742963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09" name="Rectangle 87" descr="Diagonal weit nach oben">
                <a:extLst>
                  <a:ext uri="{FF2B5EF4-FFF2-40B4-BE49-F238E27FC236}">
                    <a16:creationId xmlns:a16="http://schemas.microsoft.com/office/drawing/2014/main" id="{94621C77-92F6-04F1-9F25-DDB96094E8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0607" y="1910970"/>
                <a:ext cx="723912" cy="157162"/>
              </a:xfrm>
              <a:prstGeom prst="rect">
                <a:avLst/>
              </a:prstGeom>
              <a:pattFill prst="wdUpDiag">
                <a:fgClr>
                  <a:srgbClr val="4747FF"/>
                </a:fgClr>
                <a:bgClr>
                  <a:srgbClr val="FFFFFF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10" name="Text Box 88">
                <a:extLst>
                  <a:ext uri="{FF2B5EF4-FFF2-40B4-BE49-F238E27FC236}">
                    <a16:creationId xmlns:a16="http://schemas.microsoft.com/office/drawing/2014/main" id="{E4CF3FC4-3884-4C06-F7C0-6D997B73CF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2371" y="1417260"/>
                <a:ext cx="446095" cy="3714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de-DE" altLang="de-DE" sz="1800" dirty="0">
                    <a:latin typeface="+mn-lt"/>
                  </a:rPr>
                  <a:t>Ne</a:t>
                </a:r>
              </a:p>
            </p:txBody>
          </p:sp>
          <p:grpSp>
            <p:nvGrpSpPr>
              <p:cNvPr id="111" name="Group 99">
                <a:extLst>
                  <a:ext uri="{FF2B5EF4-FFF2-40B4-BE49-F238E27FC236}">
                    <a16:creationId xmlns:a16="http://schemas.microsoft.com/office/drawing/2014/main" id="{FC5EEC76-AA4F-BAA1-0193-78E7C4DF9A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41442" y="2582509"/>
                <a:ext cx="712788" cy="71438"/>
                <a:chOff x="1302" y="3682"/>
                <a:chExt cx="449" cy="45"/>
              </a:xfrm>
            </p:grpSpPr>
            <p:sp>
              <p:nvSpPr>
                <p:cNvPr id="120" name="Oval 100">
                  <a:extLst>
                    <a:ext uri="{FF2B5EF4-FFF2-40B4-BE49-F238E27FC236}">
                      <a16:creationId xmlns:a16="http://schemas.microsoft.com/office/drawing/2014/main" id="{0236C376-8EBF-CBAC-C689-6DA67B107E1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02" y="3682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21" name="Oval 101">
                  <a:extLst>
                    <a:ext uri="{FF2B5EF4-FFF2-40B4-BE49-F238E27FC236}">
                      <a16:creationId xmlns:a16="http://schemas.microsoft.com/office/drawing/2014/main" id="{681228F4-CBA4-7916-BF0A-AC17DFE6875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84" y="3682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22" name="Oval 102">
                  <a:extLst>
                    <a:ext uri="{FF2B5EF4-FFF2-40B4-BE49-F238E27FC236}">
                      <a16:creationId xmlns:a16="http://schemas.microsoft.com/office/drawing/2014/main" id="{028B94A1-AF77-0930-D724-A76478EB706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463" y="3682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23" name="Oval 103">
                  <a:extLst>
                    <a:ext uri="{FF2B5EF4-FFF2-40B4-BE49-F238E27FC236}">
                      <a16:creationId xmlns:a16="http://schemas.microsoft.com/office/drawing/2014/main" id="{CF3FA11B-9A93-5719-3CE9-CB73EE21CDD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542" y="3682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24" name="Oval 104">
                  <a:extLst>
                    <a:ext uri="{FF2B5EF4-FFF2-40B4-BE49-F238E27FC236}">
                      <a16:creationId xmlns:a16="http://schemas.microsoft.com/office/drawing/2014/main" id="{49FB06E5-7E13-8E91-B171-6C3F60A899E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624" y="3682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25" name="Oval 105">
                  <a:extLst>
                    <a:ext uri="{FF2B5EF4-FFF2-40B4-BE49-F238E27FC236}">
                      <a16:creationId xmlns:a16="http://schemas.microsoft.com/office/drawing/2014/main" id="{08382F3D-25B7-E233-BD8D-C86F4611B6E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706" y="3682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</p:grpSp>
          <p:grpSp>
            <p:nvGrpSpPr>
              <p:cNvPr id="112" name="Group 109">
                <a:extLst>
                  <a:ext uri="{FF2B5EF4-FFF2-40B4-BE49-F238E27FC236}">
                    <a16:creationId xmlns:a16="http://schemas.microsoft.com/office/drawing/2014/main" id="{C9B677DF-0158-C60B-ABA6-D42EF926C8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93842" y="3295297"/>
                <a:ext cx="454025" cy="73025"/>
                <a:chOff x="1386" y="3861"/>
                <a:chExt cx="286" cy="46"/>
              </a:xfrm>
            </p:grpSpPr>
            <p:sp>
              <p:nvSpPr>
                <p:cNvPr id="118" name="Oval 110">
                  <a:extLst>
                    <a:ext uri="{FF2B5EF4-FFF2-40B4-BE49-F238E27FC236}">
                      <a16:creationId xmlns:a16="http://schemas.microsoft.com/office/drawing/2014/main" id="{5D7C6D83-3CDF-0D46-A995-03511085260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86" y="3861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19" name="Oval 111">
                  <a:extLst>
                    <a:ext uri="{FF2B5EF4-FFF2-40B4-BE49-F238E27FC236}">
                      <a16:creationId xmlns:a16="http://schemas.microsoft.com/office/drawing/2014/main" id="{23B81B95-41BB-3991-53BE-4B0C07D0845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627" y="3862"/>
                  <a:ext cx="45" cy="45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</p:grpSp>
          <p:sp>
            <p:nvSpPr>
              <p:cNvPr id="113" name="Line 85">
                <a:extLst>
                  <a:ext uri="{FF2B5EF4-FFF2-40B4-BE49-F238E27FC236}">
                    <a16:creationId xmlns:a16="http://schemas.microsoft.com/office/drawing/2014/main" id="{2EA38CDE-1422-0818-598C-0FF815252D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742" y="2381445"/>
                <a:ext cx="74295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14" name="Line 85">
                <a:extLst>
                  <a:ext uri="{FF2B5EF4-FFF2-40B4-BE49-F238E27FC236}">
                    <a16:creationId xmlns:a16="http://schemas.microsoft.com/office/drawing/2014/main" id="{C2AF903A-5EE0-0E79-3E90-96B8472DA9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8742" y="2229045"/>
                <a:ext cx="74295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15" name="Text Box 130">
                <a:extLst>
                  <a:ext uri="{FF2B5EF4-FFF2-40B4-BE49-F238E27FC236}">
                    <a16:creationId xmlns:a16="http://schemas.microsoft.com/office/drawing/2014/main" id="{447CAC0F-8496-E5A8-4D97-3DA27B0187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73977" y="2012569"/>
                <a:ext cx="420606" cy="371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de-DE" altLang="de-DE" sz="1800" dirty="0">
                    <a:latin typeface="+mn-lt"/>
                  </a:rPr>
                  <a:t>4p</a:t>
                </a:r>
              </a:p>
            </p:txBody>
          </p:sp>
          <p:sp>
            <p:nvSpPr>
              <p:cNvPr id="116" name="Text Box 80">
                <a:extLst>
                  <a:ext uri="{FF2B5EF4-FFF2-40B4-BE49-F238E27FC236}">
                    <a16:creationId xmlns:a16="http://schemas.microsoft.com/office/drawing/2014/main" id="{42BCB0AC-BA4C-339F-C824-90649AD778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1866" y="2407504"/>
                <a:ext cx="420695" cy="3714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de-DE" altLang="de-DE" sz="1800" dirty="0">
                    <a:latin typeface="+mn-lt"/>
                  </a:rPr>
                  <a:t>2p</a:t>
                </a:r>
              </a:p>
            </p:txBody>
          </p:sp>
          <p:sp>
            <p:nvSpPr>
              <p:cNvPr id="117" name="Text Box 79">
                <a:extLst>
                  <a:ext uri="{FF2B5EF4-FFF2-40B4-BE49-F238E27FC236}">
                    <a16:creationId xmlns:a16="http://schemas.microsoft.com/office/drawing/2014/main" id="{0443B439-4D21-E4F1-B100-C38ECF15A5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7741" y="3135074"/>
                <a:ext cx="388944" cy="3714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de-DE" altLang="de-DE" sz="1800" dirty="0">
                    <a:latin typeface="+mn-lt"/>
                  </a:rPr>
                  <a:t>2s</a:t>
                </a:r>
              </a:p>
            </p:txBody>
          </p:sp>
        </p:grpSp>
      </p:grpSp>
      <p:sp>
        <p:nvSpPr>
          <p:cNvPr id="126" name="Titel 3">
            <a:extLst>
              <a:ext uri="{FF2B5EF4-FFF2-40B4-BE49-F238E27FC236}">
                <a16:creationId xmlns:a16="http://schemas.microsoft.com/office/drawing/2014/main" id="{6B11FA27-E461-340E-557E-2176A4AD26F7}"/>
              </a:ext>
            </a:extLst>
          </p:cNvPr>
          <p:cNvSpPr txBox="1">
            <a:spLocks/>
          </p:cNvSpPr>
          <p:nvPr/>
        </p:nvSpPr>
        <p:spPr>
          <a:xfrm>
            <a:off x="505263" y="3733605"/>
            <a:ext cx="129700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1800" dirty="0"/>
              <a:t>Projectile</a:t>
            </a:r>
          </a:p>
        </p:txBody>
      </p:sp>
      <p:sp>
        <p:nvSpPr>
          <p:cNvPr id="127" name="Titel 3">
            <a:extLst>
              <a:ext uri="{FF2B5EF4-FFF2-40B4-BE49-F238E27FC236}">
                <a16:creationId xmlns:a16="http://schemas.microsoft.com/office/drawing/2014/main" id="{7FF500D1-2D16-CE30-9735-349F77204992}"/>
              </a:ext>
            </a:extLst>
          </p:cNvPr>
          <p:cNvSpPr txBox="1">
            <a:spLocks/>
          </p:cNvSpPr>
          <p:nvPr/>
        </p:nvSpPr>
        <p:spPr>
          <a:xfrm>
            <a:off x="2314016" y="3737689"/>
            <a:ext cx="1115192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1800" dirty="0"/>
              <a:t>Target</a:t>
            </a:r>
          </a:p>
        </p:txBody>
      </p:sp>
      <p:grpSp>
        <p:nvGrpSpPr>
          <p:cNvPr id="128" name="Gruppieren 133">
            <a:extLst>
              <a:ext uri="{FF2B5EF4-FFF2-40B4-BE49-F238E27FC236}">
                <a16:creationId xmlns:a16="http://schemas.microsoft.com/office/drawing/2014/main" id="{E9701D08-1B2A-F86A-D8B9-CA5F1BAC15CA}"/>
              </a:ext>
            </a:extLst>
          </p:cNvPr>
          <p:cNvGrpSpPr/>
          <p:nvPr/>
        </p:nvGrpSpPr>
        <p:grpSpPr>
          <a:xfrm>
            <a:off x="4233522" y="4034380"/>
            <a:ext cx="1195409" cy="2357425"/>
            <a:chOff x="4614527" y="1401238"/>
            <a:chExt cx="1195409" cy="2357425"/>
          </a:xfrm>
        </p:grpSpPr>
        <p:grpSp>
          <p:nvGrpSpPr>
            <p:cNvPr id="129" name="Gruppieren 119">
              <a:extLst>
                <a:ext uri="{FF2B5EF4-FFF2-40B4-BE49-F238E27FC236}">
                  <a16:creationId xmlns:a16="http://schemas.microsoft.com/office/drawing/2014/main" id="{4FF2D632-6DA9-2C8B-AB8E-76943A65C31A}"/>
                </a:ext>
              </a:extLst>
            </p:cNvPr>
            <p:cNvGrpSpPr/>
            <p:nvPr/>
          </p:nvGrpSpPr>
          <p:grpSpPr>
            <a:xfrm>
              <a:off x="4614527" y="1401238"/>
              <a:ext cx="1195409" cy="2357425"/>
              <a:chOff x="606019" y="1417260"/>
              <a:chExt cx="1195409" cy="2357425"/>
            </a:xfrm>
          </p:grpSpPr>
          <p:grpSp>
            <p:nvGrpSpPr>
              <p:cNvPr id="131" name="Group 72">
                <a:extLst>
                  <a:ext uri="{FF2B5EF4-FFF2-40B4-BE49-F238E27FC236}">
                    <a16:creationId xmlns:a16="http://schemas.microsoft.com/office/drawing/2014/main" id="{53F8915B-1E4F-CEDB-6BEC-A0CB3855A1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6019" y="1417260"/>
                <a:ext cx="1195409" cy="2357425"/>
                <a:chOff x="-648" y="2840"/>
                <a:chExt cx="753" cy="1485"/>
              </a:xfrm>
            </p:grpSpPr>
            <p:grpSp>
              <p:nvGrpSpPr>
                <p:cNvPr id="133" name="Group 73">
                  <a:extLst>
                    <a:ext uri="{FF2B5EF4-FFF2-40B4-BE49-F238E27FC236}">
                      <a16:creationId xmlns:a16="http://schemas.microsoft.com/office/drawing/2014/main" id="{983C4233-4FB9-4EE9-6D1A-552E2E772E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648" y="2840"/>
                  <a:ext cx="753" cy="1485"/>
                  <a:chOff x="-648" y="2840"/>
                  <a:chExt cx="753" cy="1485"/>
                </a:xfrm>
              </p:grpSpPr>
              <p:grpSp>
                <p:nvGrpSpPr>
                  <p:cNvPr id="135" name="Group 74">
                    <a:extLst>
                      <a:ext uri="{FF2B5EF4-FFF2-40B4-BE49-F238E27FC236}">
                        <a16:creationId xmlns:a16="http://schemas.microsoft.com/office/drawing/2014/main" id="{2FAEADA9-0699-3561-9E6A-D3D979E6B9C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-363" y="3151"/>
                    <a:ext cx="468" cy="1056"/>
                    <a:chOff x="-363" y="3151"/>
                    <a:chExt cx="468" cy="1056"/>
                  </a:xfrm>
                </p:grpSpPr>
                <p:sp>
                  <p:nvSpPr>
                    <p:cNvPr id="139" name="Line 75">
                      <a:extLst>
                        <a:ext uri="{FF2B5EF4-FFF2-40B4-BE49-F238E27FC236}">
                          <a16:creationId xmlns:a16="http://schemas.microsoft.com/office/drawing/2014/main" id="{84DAC8A7-5A8E-A427-54D1-A5F165ED5E0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-363" y="4207"/>
                      <a:ext cx="468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000" tIns="46800" rIns="90000" bIns="46800">
                      <a:spAutoFit/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0" name="Line 76">
                      <a:extLst>
                        <a:ext uri="{FF2B5EF4-FFF2-40B4-BE49-F238E27FC236}">
                          <a16:creationId xmlns:a16="http://schemas.microsoft.com/office/drawing/2014/main" id="{C392EBE6-D56B-A98F-AC29-E5919CC8A79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-363" y="3265"/>
                      <a:ext cx="468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000" tIns="46800" rIns="90000" bIns="46800">
                      <a:spAutoFit/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1" name="Line 77">
                      <a:extLst>
                        <a:ext uri="{FF2B5EF4-FFF2-40B4-BE49-F238E27FC236}">
                          <a16:creationId xmlns:a16="http://schemas.microsoft.com/office/drawing/2014/main" id="{237952CA-4974-1BC5-F17B-BA61D4E6655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-363" y="3773"/>
                      <a:ext cx="468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90000" tIns="46800" rIns="90000" bIns="46800">
                      <a:spAutoFit/>
                    </a:bodyPr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42" name="Rectangle 78" descr="Diagonal weit nach oben">
                      <a:extLst>
                        <a:ext uri="{FF2B5EF4-FFF2-40B4-BE49-F238E27FC236}">
                          <a16:creationId xmlns:a16="http://schemas.microsoft.com/office/drawing/2014/main" id="{DB5C093F-E776-5A16-3BC0-C35AC4959FC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-358" y="3151"/>
                      <a:ext cx="456" cy="99"/>
                    </a:xfrm>
                    <a:prstGeom prst="rect">
                      <a:avLst/>
                    </a:prstGeom>
                    <a:pattFill prst="wdUpDiag">
                      <a:fgClr>
                        <a:srgbClr val="4747FF"/>
                      </a:fgClr>
                      <a:bgClr>
                        <a:srgbClr val="FFFFFF"/>
                      </a:bgClr>
                    </a:patt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38100" algn="ctr">
                          <a:solidFill>
                            <a:srgbClr val="0000FF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000" tIns="46800" rIns="90000" bIns="46800" anchor="ctr">
                      <a:spAutoFit/>
                    </a:bodyPr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36" name="Text Box 79">
                    <a:extLst>
                      <a:ext uri="{FF2B5EF4-FFF2-40B4-BE49-F238E27FC236}">
                        <a16:creationId xmlns:a16="http://schemas.microsoft.com/office/drawing/2014/main" id="{9F19AC16-537D-B4E9-D83E-40F7F68C8B0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643" y="4091"/>
                    <a:ext cx="245" cy="2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r>
                      <a:rPr lang="de-DE" altLang="de-DE" sz="1800" dirty="0">
                        <a:latin typeface="+mn-lt"/>
                      </a:rPr>
                      <a:t>2s</a:t>
                    </a:r>
                  </a:p>
                </p:txBody>
              </p:sp>
              <p:sp>
                <p:nvSpPr>
                  <p:cNvPr id="137" name="Text Box 80">
                    <a:extLst>
                      <a:ext uri="{FF2B5EF4-FFF2-40B4-BE49-F238E27FC236}">
                        <a16:creationId xmlns:a16="http://schemas.microsoft.com/office/drawing/2014/main" id="{9296CCA5-95F8-AA8D-D3D6-62AAE51FA38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648" y="3634"/>
                    <a:ext cx="265" cy="2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r>
                      <a:rPr lang="de-DE" altLang="de-DE" sz="1800" dirty="0">
                        <a:latin typeface="+mn-lt"/>
                      </a:rPr>
                      <a:t>2p</a:t>
                    </a:r>
                  </a:p>
                </p:txBody>
              </p:sp>
              <p:sp>
                <p:nvSpPr>
                  <p:cNvPr id="138" name="Text Box 81">
                    <a:extLst>
                      <a:ext uri="{FF2B5EF4-FFF2-40B4-BE49-F238E27FC236}">
                        <a16:creationId xmlns:a16="http://schemas.microsoft.com/office/drawing/2014/main" id="{FF7D6987-FF13-4900-E39D-5DF5C238FB5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311" y="2840"/>
                    <a:ext cx="379" cy="23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FF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r>
                      <a:rPr lang="de-DE" altLang="de-DE" sz="1800" dirty="0">
                        <a:latin typeface="+mn-lt"/>
                      </a:rPr>
                      <a:t>Ne</a:t>
                    </a:r>
                    <a:r>
                      <a:rPr lang="de-DE" altLang="de-DE" sz="1800" baseline="30000" dirty="0">
                        <a:latin typeface="+mn-lt"/>
                      </a:rPr>
                      <a:t>6+</a:t>
                    </a:r>
                  </a:p>
                </p:txBody>
              </p:sp>
            </p:grpSp>
            <p:sp>
              <p:nvSpPr>
                <p:cNvPr id="134" name="Text Box 82">
                  <a:extLst>
                    <a:ext uri="{FF2B5EF4-FFF2-40B4-BE49-F238E27FC236}">
                      <a16:creationId xmlns:a16="http://schemas.microsoft.com/office/drawing/2014/main" id="{3A7AC307-DB84-F7F0-16C1-6E9B7774513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643" y="3097"/>
                  <a:ext cx="258" cy="2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r>
                    <a:rPr lang="de-DE" altLang="de-DE" sz="1800" dirty="0">
                      <a:latin typeface="+mn-lt"/>
                    </a:rPr>
                    <a:t>E</a:t>
                  </a:r>
                  <a:r>
                    <a:rPr lang="de-DE" altLang="de-DE" sz="1800" baseline="-25000" dirty="0">
                      <a:latin typeface="+mn-lt"/>
                    </a:rPr>
                    <a:t>I+</a:t>
                  </a:r>
                </a:p>
              </p:txBody>
            </p:sp>
          </p:grpSp>
          <p:sp>
            <p:nvSpPr>
              <p:cNvPr id="132" name="Oval 107">
                <a:extLst>
                  <a:ext uri="{FF2B5EF4-FFF2-40B4-BE49-F238E27FC236}">
                    <a16:creationId xmlns:a16="http://schemas.microsoft.com/office/drawing/2014/main" id="{6C199546-CC35-C386-D87C-FFE6E66472C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229754" y="3545800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de-DE"/>
              </a:p>
            </p:txBody>
          </p:sp>
        </p:grpSp>
        <p:sp>
          <p:nvSpPr>
            <p:cNvPr id="130" name="Oval 107">
              <a:extLst>
                <a:ext uri="{FF2B5EF4-FFF2-40B4-BE49-F238E27FC236}">
                  <a16:creationId xmlns:a16="http://schemas.microsoft.com/office/drawing/2014/main" id="{F059AA87-3D81-F7DC-6B7C-1DEFFDC3E06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520658" y="2855129"/>
              <a:ext cx="71438" cy="71438"/>
            </a:xfrm>
            <a:prstGeom prst="ellipse">
              <a:avLst/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cxnSp>
        <p:nvCxnSpPr>
          <p:cNvPr id="143" name="Gerade Verbindung mit Pfeil 182">
            <a:extLst>
              <a:ext uri="{FF2B5EF4-FFF2-40B4-BE49-F238E27FC236}">
                <a16:creationId xmlns:a16="http://schemas.microsoft.com/office/drawing/2014/main" id="{D755F4CA-AA02-7513-C525-5EA9F837CEFC}"/>
              </a:ext>
            </a:extLst>
          </p:cNvPr>
          <p:cNvCxnSpPr/>
          <p:nvPr/>
        </p:nvCxnSpPr>
        <p:spPr bwMode="auto">
          <a:xfrm>
            <a:off x="5176960" y="5568882"/>
            <a:ext cx="0" cy="653208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4" name="Titel 3">
            <a:extLst>
              <a:ext uri="{FF2B5EF4-FFF2-40B4-BE49-F238E27FC236}">
                <a16:creationId xmlns:a16="http://schemas.microsoft.com/office/drawing/2014/main" id="{0E9D430B-0062-AE98-7F43-71CFB866D251}"/>
              </a:ext>
            </a:extLst>
          </p:cNvPr>
          <p:cNvSpPr txBox="1">
            <a:spLocks/>
          </p:cNvSpPr>
          <p:nvPr/>
        </p:nvSpPr>
        <p:spPr>
          <a:xfrm>
            <a:off x="8443261" y="4756911"/>
            <a:ext cx="2301432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1400" b="1" dirty="0"/>
              <a:t>Target fluorescence</a:t>
            </a:r>
          </a:p>
        </p:txBody>
      </p:sp>
      <p:sp>
        <p:nvSpPr>
          <p:cNvPr id="145" name="Titel 3">
            <a:extLst>
              <a:ext uri="{FF2B5EF4-FFF2-40B4-BE49-F238E27FC236}">
                <a16:creationId xmlns:a16="http://schemas.microsoft.com/office/drawing/2014/main" id="{15BCD079-5A93-5A26-3947-FAD62EB047A9}"/>
              </a:ext>
            </a:extLst>
          </p:cNvPr>
          <p:cNvSpPr txBox="1">
            <a:spLocks/>
          </p:cNvSpPr>
          <p:nvPr/>
        </p:nvSpPr>
        <p:spPr>
          <a:xfrm>
            <a:off x="7802680" y="3794793"/>
            <a:ext cx="3592266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1400" dirty="0"/>
              <a:t>Possibility (b): Surplus energy released by Correlative Excitation in target</a:t>
            </a:r>
          </a:p>
        </p:txBody>
      </p:sp>
      <p:cxnSp>
        <p:nvCxnSpPr>
          <p:cNvPr id="146" name="Gerade Verbindung mit Pfeil 1">
            <a:extLst>
              <a:ext uri="{FF2B5EF4-FFF2-40B4-BE49-F238E27FC236}">
                <a16:creationId xmlns:a16="http://schemas.microsoft.com/office/drawing/2014/main" id="{AF89FBD7-405C-31B0-3F68-8F585E8AA64C}"/>
              </a:ext>
            </a:extLst>
          </p:cNvPr>
          <p:cNvCxnSpPr/>
          <p:nvPr/>
        </p:nvCxnSpPr>
        <p:spPr bwMode="auto">
          <a:xfrm flipV="1">
            <a:off x="2904237" y="4862187"/>
            <a:ext cx="0" cy="405003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47" name="Gruppieren 2">
            <a:extLst>
              <a:ext uri="{FF2B5EF4-FFF2-40B4-BE49-F238E27FC236}">
                <a16:creationId xmlns:a16="http://schemas.microsoft.com/office/drawing/2014/main" id="{10FF2230-BED5-F54C-6A35-4D8CFDA3A499}"/>
              </a:ext>
            </a:extLst>
          </p:cNvPr>
          <p:cNvGrpSpPr/>
          <p:nvPr/>
        </p:nvGrpSpPr>
        <p:grpSpPr>
          <a:xfrm>
            <a:off x="5936939" y="4050402"/>
            <a:ext cx="1130868" cy="2089287"/>
            <a:chOff x="6317944" y="1417260"/>
            <a:chExt cx="1130868" cy="2089287"/>
          </a:xfrm>
        </p:grpSpPr>
        <p:grpSp>
          <p:nvGrpSpPr>
            <p:cNvPr id="148" name="Gruppieren 156">
              <a:extLst>
                <a:ext uri="{FF2B5EF4-FFF2-40B4-BE49-F238E27FC236}">
                  <a16:creationId xmlns:a16="http://schemas.microsoft.com/office/drawing/2014/main" id="{BFDA61EA-DCA7-829C-61AD-B3D227D3880A}"/>
                </a:ext>
              </a:extLst>
            </p:cNvPr>
            <p:cNvGrpSpPr/>
            <p:nvPr/>
          </p:nvGrpSpPr>
          <p:grpSpPr>
            <a:xfrm>
              <a:off x="6317944" y="1417260"/>
              <a:ext cx="1130868" cy="2089287"/>
              <a:chOff x="2373977" y="1417260"/>
              <a:chExt cx="1130868" cy="2089287"/>
            </a:xfrm>
          </p:grpSpPr>
          <p:sp>
            <p:nvSpPr>
              <p:cNvPr id="151" name="Line 86">
                <a:extLst>
                  <a:ext uri="{FF2B5EF4-FFF2-40B4-BE49-F238E27FC236}">
                    <a16:creationId xmlns:a16="http://schemas.microsoft.com/office/drawing/2014/main" id="{15BF6E09-7C23-EDAA-CD14-7E8814AC32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3782" y="2622166"/>
                <a:ext cx="742963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152" name="Text Box 130">
                <a:extLst>
                  <a:ext uri="{FF2B5EF4-FFF2-40B4-BE49-F238E27FC236}">
                    <a16:creationId xmlns:a16="http://schemas.microsoft.com/office/drawing/2014/main" id="{855F8CF9-7647-ED1F-20E9-228FEB3ECC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0007" y="2202666"/>
                <a:ext cx="388546" cy="371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de-DE" altLang="de-DE" sz="1800" dirty="0">
                    <a:latin typeface="+mn-lt"/>
                  </a:rPr>
                  <a:t>3s</a:t>
                </a:r>
              </a:p>
            </p:txBody>
          </p:sp>
          <p:grpSp>
            <p:nvGrpSpPr>
              <p:cNvPr id="153" name="Gruppieren 159">
                <a:extLst>
                  <a:ext uri="{FF2B5EF4-FFF2-40B4-BE49-F238E27FC236}">
                    <a16:creationId xmlns:a16="http://schemas.microsoft.com/office/drawing/2014/main" id="{0E1745A2-9D8D-2DD7-BA5C-0440B4849D9B}"/>
                  </a:ext>
                </a:extLst>
              </p:cNvPr>
              <p:cNvGrpSpPr/>
              <p:nvPr/>
            </p:nvGrpSpPr>
            <p:grpSpPr>
              <a:xfrm>
                <a:off x="2373977" y="1417260"/>
                <a:ext cx="1130868" cy="2089287"/>
                <a:chOff x="2373977" y="1417260"/>
                <a:chExt cx="1130868" cy="2089287"/>
              </a:xfrm>
            </p:grpSpPr>
            <p:sp>
              <p:nvSpPr>
                <p:cNvPr id="154" name="Line 84">
                  <a:extLst>
                    <a:ext uri="{FF2B5EF4-FFF2-40B4-BE49-F238E27FC236}">
                      <a16:creationId xmlns:a16="http://schemas.microsoft.com/office/drawing/2014/main" id="{1C1120BD-77D3-682A-8505-C54FDF93AE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61882" y="3330187"/>
                  <a:ext cx="742963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55" name="Line 85">
                  <a:extLst>
                    <a:ext uri="{FF2B5EF4-FFF2-40B4-BE49-F238E27FC236}">
                      <a16:creationId xmlns:a16="http://schemas.microsoft.com/office/drawing/2014/main" id="{9F0D6EC6-88F1-09AD-B680-13E2B1C586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12669" y="2091944"/>
                  <a:ext cx="742963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56" name="Rectangle 87" descr="Diagonal weit nach oben">
                  <a:extLst>
                    <a:ext uri="{FF2B5EF4-FFF2-40B4-BE49-F238E27FC236}">
                      <a16:creationId xmlns:a16="http://schemas.microsoft.com/office/drawing/2014/main" id="{B094A249-0CEC-FA27-4740-CB3DC852C0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0607" y="1910970"/>
                  <a:ext cx="723912" cy="157162"/>
                </a:xfrm>
                <a:prstGeom prst="rect">
                  <a:avLst/>
                </a:prstGeom>
                <a:pattFill prst="wdUpDiag">
                  <a:fgClr>
                    <a:srgbClr val="4747FF"/>
                  </a:fgClr>
                  <a:bgClr>
                    <a:srgbClr val="FFFFFF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57" name="Text Box 88">
                  <a:extLst>
                    <a:ext uri="{FF2B5EF4-FFF2-40B4-BE49-F238E27FC236}">
                      <a16:creationId xmlns:a16="http://schemas.microsoft.com/office/drawing/2014/main" id="{817F2CE4-1D93-FE5E-737D-EA2F1B7C0AA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52371" y="1417260"/>
                  <a:ext cx="600142" cy="3715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r>
                    <a:rPr lang="de-DE" altLang="de-DE" sz="1800" dirty="0">
                      <a:latin typeface="+mn-lt"/>
                    </a:rPr>
                    <a:t>Ne</a:t>
                  </a:r>
                  <a:r>
                    <a:rPr lang="de-DE" altLang="de-DE" sz="1800" baseline="30000" dirty="0">
                      <a:latin typeface="+mn-lt"/>
                    </a:rPr>
                    <a:t>+*</a:t>
                  </a:r>
                </a:p>
              </p:txBody>
            </p:sp>
            <p:grpSp>
              <p:nvGrpSpPr>
                <p:cNvPr id="158" name="Group 99">
                  <a:extLst>
                    <a:ext uri="{FF2B5EF4-FFF2-40B4-BE49-F238E27FC236}">
                      <a16:creationId xmlns:a16="http://schemas.microsoft.com/office/drawing/2014/main" id="{432BF881-CDA5-7A87-5343-1DF52EF1CD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41442" y="2196741"/>
                  <a:ext cx="560388" cy="457203"/>
                  <a:chOff x="1302" y="3439"/>
                  <a:chExt cx="353" cy="288"/>
                </a:xfrm>
              </p:grpSpPr>
              <p:sp>
                <p:nvSpPr>
                  <p:cNvPr id="167" name="Oval 100">
                    <a:extLst>
                      <a:ext uri="{FF2B5EF4-FFF2-40B4-BE49-F238E27FC236}">
                        <a16:creationId xmlns:a16="http://schemas.microsoft.com/office/drawing/2014/main" id="{A434C4DD-C219-9A38-5663-166F270CD9E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02" y="3682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68" name="Oval 101">
                    <a:extLst>
                      <a:ext uri="{FF2B5EF4-FFF2-40B4-BE49-F238E27FC236}">
                        <a16:creationId xmlns:a16="http://schemas.microsoft.com/office/drawing/2014/main" id="{B1CFE2B6-C5DB-C4F5-1D67-AEC40BB7F11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84" y="3682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69" name="Oval 102">
                    <a:extLst>
                      <a:ext uri="{FF2B5EF4-FFF2-40B4-BE49-F238E27FC236}">
                        <a16:creationId xmlns:a16="http://schemas.microsoft.com/office/drawing/2014/main" id="{BA53FA47-1308-3651-454F-9F066E6DB24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63" y="3682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70" name="Oval 103">
                    <a:extLst>
                      <a:ext uri="{FF2B5EF4-FFF2-40B4-BE49-F238E27FC236}">
                        <a16:creationId xmlns:a16="http://schemas.microsoft.com/office/drawing/2014/main" id="{278D46E9-6E54-94CD-D910-9A4E49E865C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42" y="3682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71" name="Oval 104">
                    <a:extLst>
                      <a:ext uri="{FF2B5EF4-FFF2-40B4-BE49-F238E27FC236}">
                        <a16:creationId xmlns:a16="http://schemas.microsoft.com/office/drawing/2014/main" id="{4101F9F0-7146-50B2-B207-6412344E3F5B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10" y="3439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59" name="Group 109">
                  <a:extLst>
                    <a:ext uri="{FF2B5EF4-FFF2-40B4-BE49-F238E27FC236}">
                      <a16:creationId xmlns:a16="http://schemas.microsoft.com/office/drawing/2014/main" id="{CF3E37FC-0FEC-9256-202F-39B8238CC8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93842" y="3295297"/>
                  <a:ext cx="454025" cy="73025"/>
                  <a:chOff x="1386" y="3861"/>
                  <a:chExt cx="286" cy="46"/>
                </a:xfrm>
              </p:grpSpPr>
              <p:sp>
                <p:nvSpPr>
                  <p:cNvPr id="165" name="Oval 110">
                    <a:extLst>
                      <a:ext uri="{FF2B5EF4-FFF2-40B4-BE49-F238E27FC236}">
                        <a16:creationId xmlns:a16="http://schemas.microsoft.com/office/drawing/2014/main" id="{539FD808-4422-D2D8-0B14-0FDA9566500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86" y="3861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de-DE"/>
                  </a:p>
                </p:txBody>
              </p:sp>
              <p:sp>
                <p:nvSpPr>
                  <p:cNvPr id="166" name="Oval 111">
                    <a:extLst>
                      <a:ext uri="{FF2B5EF4-FFF2-40B4-BE49-F238E27FC236}">
                        <a16:creationId xmlns:a16="http://schemas.microsoft.com/office/drawing/2014/main" id="{F857D065-3523-B1C5-26BE-6FECE158AFE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27" y="3862"/>
                    <a:ext cx="45" cy="45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endParaRPr lang="de-DE"/>
                  </a:p>
                </p:txBody>
              </p:sp>
            </p:grpSp>
            <p:sp>
              <p:nvSpPr>
                <p:cNvPr id="160" name="Line 85">
                  <a:extLst>
                    <a:ext uri="{FF2B5EF4-FFF2-40B4-BE49-F238E27FC236}">
                      <a16:creationId xmlns:a16="http://schemas.microsoft.com/office/drawing/2014/main" id="{B9A041D3-FDD8-D85D-237D-2C45CFBEA9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28742" y="2381445"/>
                  <a:ext cx="742950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61" name="Line 85">
                  <a:extLst>
                    <a:ext uri="{FF2B5EF4-FFF2-40B4-BE49-F238E27FC236}">
                      <a16:creationId xmlns:a16="http://schemas.microsoft.com/office/drawing/2014/main" id="{5291ACAE-06DB-78FA-B53F-47AF9177A4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28742" y="2229045"/>
                  <a:ext cx="742950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162" name="Text Box 130">
                  <a:extLst>
                    <a:ext uri="{FF2B5EF4-FFF2-40B4-BE49-F238E27FC236}">
                      <a16:creationId xmlns:a16="http://schemas.microsoft.com/office/drawing/2014/main" id="{367B9FE5-76D5-9FED-F966-777EC5F2664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73977" y="2012569"/>
                  <a:ext cx="420606" cy="3715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r>
                    <a:rPr lang="de-DE" altLang="de-DE" sz="1800" dirty="0">
                      <a:latin typeface="+mn-lt"/>
                    </a:rPr>
                    <a:t>4p</a:t>
                  </a:r>
                </a:p>
              </p:txBody>
            </p:sp>
            <p:sp>
              <p:nvSpPr>
                <p:cNvPr id="163" name="Text Box 80">
                  <a:extLst>
                    <a:ext uri="{FF2B5EF4-FFF2-40B4-BE49-F238E27FC236}">
                      <a16:creationId xmlns:a16="http://schemas.microsoft.com/office/drawing/2014/main" id="{7A1C0956-EFA8-D53D-649E-448198630E8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81866" y="2407504"/>
                  <a:ext cx="420695" cy="3714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r>
                    <a:rPr lang="de-DE" altLang="de-DE" sz="1800" dirty="0">
                      <a:latin typeface="+mn-lt"/>
                    </a:rPr>
                    <a:t>2p</a:t>
                  </a:r>
                </a:p>
              </p:txBody>
            </p:sp>
            <p:sp>
              <p:nvSpPr>
                <p:cNvPr id="164" name="Text Box 79">
                  <a:extLst>
                    <a:ext uri="{FF2B5EF4-FFF2-40B4-BE49-F238E27FC236}">
                      <a16:creationId xmlns:a16="http://schemas.microsoft.com/office/drawing/2014/main" id="{BB9D6844-C41B-2158-89AB-7A3EC1E2145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97741" y="3135074"/>
                  <a:ext cx="388944" cy="3714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r>
                    <a:rPr lang="de-DE" altLang="de-DE" sz="1800" dirty="0">
                      <a:latin typeface="+mn-lt"/>
                    </a:rPr>
                    <a:t>2s</a:t>
                  </a:r>
                </a:p>
              </p:txBody>
            </p:sp>
          </p:grpSp>
        </p:grpSp>
        <p:sp>
          <p:nvSpPr>
            <p:cNvPr id="149" name="Oval 146">
              <a:extLst>
                <a:ext uri="{FF2B5EF4-FFF2-40B4-BE49-F238E27FC236}">
                  <a16:creationId xmlns:a16="http://schemas.microsoft.com/office/drawing/2014/main" id="{3CFDD379-532E-224A-D987-605CC601776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26154" y="2571357"/>
              <a:ext cx="71438" cy="7143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50" name="Oval 146">
              <a:extLst>
                <a:ext uri="{FF2B5EF4-FFF2-40B4-BE49-F238E27FC236}">
                  <a16:creationId xmlns:a16="http://schemas.microsoft.com/office/drawing/2014/main" id="{13A11EFB-16CF-AD2D-BB41-456617C11D3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200069" y="2571357"/>
              <a:ext cx="71438" cy="7143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cxnSp>
        <p:nvCxnSpPr>
          <p:cNvPr id="172" name="Gerade Verbindung mit Pfeil 5">
            <a:extLst>
              <a:ext uri="{FF2B5EF4-FFF2-40B4-BE49-F238E27FC236}">
                <a16:creationId xmlns:a16="http://schemas.microsoft.com/office/drawing/2014/main" id="{78BABE01-99B1-A646-D6A9-CCF8918D88AA}"/>
              </a:ext>
            </a:extLst>
          </p:cNvPr>
          <p:cNvCxnSpPr/>
          <p:nvPr/>
        </p:nvCxnSpPr>
        <p:spPr bwMode="auto">
          <a:xfrm>
            <a:off x="6839392" y="4881094"/>
            <a:ext cx="0" cy="159552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3" name="Picture 3" descr="Y:\07_people\Andreas_Hans\Seminarvorträge\09.2012\Bilder\Photon_violett.jpg">
            <a:extLst>
              <a:ext uri="{FF2B5EF4-FFF2-40B4-BE49-F238E27FC236}">
                <a16:creationId xmlns:a16="http://schemas.microsoft.com/office/drawing/2014/main" id="{07E34052-EE0E-8CF3-26BA-6BED7914D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33121" y="4450272"/>
            <a:ext cx="37623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FD507814-A2CE-586C-4A91-36AD95C1731A}"/>
              </a:ext>
            </a:extLst>
          </p:cNvPr>
          <p:cNvCxnSpPr/>
          <p:nvPr/>
        </p:nvCxnSpPr>
        <p:spPr>
          <a:xfrm>
            <a:off x="505264" y="3556000"/>
            <a:ext cx="10746936" cy="0"/>
          </a:xfrm>
          <a:prstGeom prst="line">
            <a:avLst/>
          </a:prstGeom>
          <a:ln w="28575">
            <a:solidFill>
              <a:schemeClr val="accent6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37C21F0-DB44-6477-EC64-962DC89E46F0}"/>
              </a:ext>
            </a:extLst>
          </p:cNvPr>
          <p:cNvSpPr txBox="1"/>
          <p:nvPr/>
        </p:nvSpPr>
        <p:spPr>
          <a:xfrm>
            <a:off x="8809975" y="5361749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Measurable?</a:t>
            </a:r>
          </a:p>
        </p:txBody>
      </p:sp>
    </p:spTree>
    <p:extLst>
      <p:ext uri="{BB962C8B-B14F-4D97-AF65-F5344CB8AC3E}">
        <p14:creationId xmlns:p14="http://schemas.microsoft.com/office/powerpoint/2010/main" val="1284913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548D4C-74DB-1160-71C9-DF1130CA6A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8D85D-6D29-4EE5-88C3-6126C01EFBE2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91B66B-171E-1BE0-ED21-7C6E4A0A6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17" y="3614820"/>
            <a:ext cx="7655535" cy="14397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F31067-910F-CB83-1BB9-AE9B53F10D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511" y="3436123"/>
            <a:ext cx="2880989" cy="21019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6AEE76-E90E-5D48-2A67-3922C1F991FA}"/>
              </a:ext>
            </a:extLst>
          </p:cNvPr>
          <p:cNvSpPr txBox="1"/>
          <p:nvPr/>
        </p:nvSpPr>
        <p:spPr>
          <a:xfrm>
            <a:off x="8515845" y="5639693"/>
            <a:ext cx="2860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www.arxiv.org/pdf/2511.20537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Nov 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B25456-E66C-C060-D8A9-8EE6B6B7896E}"/>
              </a:ext>
            </a:extLst>
          </p:cNvPr>
          <p:cNvSpPr txBox="1"/>
          <p:nvPr/>
        </p:nvSpPr>
        <p:spPr>
          <a:xfrm>
            <a:off x="2257781" y="3215274"/>
            <a:ext cx="3560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Precision experiment for QED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9A82A5-DBA1-31B7-2ECD-3276341E97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248" y="888960"/>
            <a:ext cx="1769454" cy="15646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8BC56E-D14B-E158-08C9-17C808E5EE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684" y="900963"/>
            <a:ext cx="1959747" cy="15526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49BB79-6F43-380E-BD16-2B180112B6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62" y="829068"/>
            <a:ext cx="7122420" cy="997420"/>
          </a:xfrm>
          <a:prstGeom prst="rect">
            <a:avLst/>
          </a:prstGeom>
        </p:spPr>
      </p:pic>
      <p:sp>
        <p:nvSpPr>
          <p:cNvPr id="15" name="Titel 3">
            <a:extLst>
              <a:ext uri="{FF2B5EF4-FFF2-40B4-BE49-F238E27FC236}">
                <a16:creationId xmlns:a16="http://schemas.microsoft.com/office/drawing/2014/main" id="{3E120F92-FF07-95E3-FF62-6BF28938C95E}"/>
              </a:ext>
            </a:extLst>
          </p:cNvPr>
          <p:cNvSpPr txBox="1">
            <a:spLocks/>
          </p:cNvSpPr>
          <p:nvPr/>
        </p:nvSpPr>
        <p:spPr>
          <a:xfrm>
            <a:off x="0" y="-4093"/>
            <a:ext cx="12191999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2000" dirty="0"/>
              <a:t>Cont..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78E9C9-1322-7DAF-5469-DB2C1B141524}"/>
              </a:ext>
            </a:extLst>
          </p:cNvPr>
          <p:cNvSpPr txBox="1"/>
          <p:nvPr/>
        </p:nvSpPr>
        <p:spPr>
          <a:xfrm>
            <a:off x="1575081" y="1997929"/>
            <a:ext cx="5170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e-e interaction enables this capture channel to occur and another 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valence electron will be excited due to the recoil force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58347B-F6DE-9CF6-7EBF-857781629A05}"/>
              </a:ext>
            </a:extLst>
          </p:cNvPr>
          <p:cNvSpPr txBox="1"/>
          <p:nvPr/>
        </p:nvSpPr>
        <p:spPr>
          <a:xfrm>
            <a:off x="8515845" y="2821771"/>
            <a:ext cx="24208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REVIEW A102,042820(2020)</a:t>
            </a:r>
          </a:p>
        </p:txBody>
      </p:sp>
    </p:spTree>
    <p:extLst>
      <p:ext uri="{BB962C8B-B14F-4D97-AF65-F5344CB8AC3E}">
        <p14:creationId xmlns:p14="http://schemas.microsoft.com/office/powerpoint/2010/main" val="1377754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7" descr="A white object with a black background&#10;&#10;Description automatically generated">
            <a:extLst>
              <a:ext uri="{FF2B5EF4-FFF2-40B4-BE49-F238E27FC236}">
                <a16:creationId xmlns:a16="http://schemas.microsoft.com/office/drawing/2014/main" id="{F0370348-0575-3994-ACAC-E10495EFF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9" t="24794" r="36975" b="24874"/>
          <a:stretch>
            <a:fillRect/>
          </a:stretch>
        </p:blipFill>
        <p:spPr>
          <a:xfrm>
            <a:off x="1647197" y="547769"/>
            <a:ext cx="4675047" cy="616520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90C43C-571C-8435-56DC-5EC4A538DF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8D85D-6D29-4EE5-88C3-6126C01EFBE2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3C078F-97D3-5629-49E5-3C7673BDE990}"/>
              </a:ext>
            </a:extLst>
          </p:cNvPr>
          <p:cNvSpPr txBox="1"/>
          <p:nvPr/>
        </p:nvSpPr>
        <p:spPr>
          <a:xfrm>
            <a:off x="0" y="-20489"/>
            <a:ext cx="1219200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UV/VUV detection @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CryRing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AD33D5-BD3F-6BEF-040B-4F55391FC707}"/>
              </a:ext>
            </a:extLst>
          </p:cNvPr>
          <p:cNvSpPr txBox="1"/>
          <p:nvPr/>
        </p:nvSpPr>
        <p:spPr>
          <a:xfrm>
            <a:off x="4831119" y="393881"/>
            <a:ext cx="23374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10-120 nm, 100-300 nm</a:t>
            </a:r>
          </a:p>
        </p:txBody>
      </p:sp>
      <p:sp>
        <p:nvSpPr>
          <p:cNvPr id="23" name="Titel 3">
            <a:extLst>
              <a:ext uri="{FF2B5EF4-FFF2-40B4-BE49-F238E27FC236}">
                <a16:creationId xmlns:a16="http://schemas.microsoft.com/office/drawing/2014/main" id="{CE62F3F0-909E-4C3B-EA84-37D68BFFA4C8}"/>
              </a:ext>
            </a:extLst>
          </p:cNvPr>
          <p:cNvSpPr txBox="1">
            <a:spLocks/>
          </p:cNvSpPr>
          <p:nvPr/>
        </p:nvSpPr>
        <p:spPr>
          <a:xfrm>
            <a:off x="854797" y="3894617"/>
            <a:ext cx="2493342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1400" dirty="0"/>
              <a:t>Remotely controllable adjustment stage</a:t>
            </a:r>
          </a:p>
        </p:txBody>
      </p:sp>
      <p:sp>
        <p:nvSpPr>
          <p:cNvPr id="24" name="Titel 3">
            <a:extLst>
              <a:ext uri="{FF2B5EF4-FFF2-40B4-BE49-F238E27FC236}">
                <a16:creationId xmlns:a16="http://schemas.microsoft.com/office/drawing/2014/main" id="{5F65DCB8-F9E2-6D87-8641-CAE43B5BAE46}"/>
              </a:ext>
            </a:extLst>
          </p:cNvPr>
          <p:cNvSpPr txBox="1">
            <a:spLocks/>
          </p:cNvSpPr>
          <p:nvPr/>
        </p:nvSpPr>
        <p:spPr>
          <a:xfrm>
            <a:off x="307702" y="1962807"/>
            <a:ext cx="2637158" cy="95410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1400" dirty="0"/>
              <a:t>Slit unit, if used in focus of the variable line spacing grating (35.8cm away from the grating </a:t>
            </a:r>
            <a:r>
              <a:rPr lang="en-GB" sz="1400" dirty="0" err="1"/>
              <a:t>center</a:t>
            </a:r>
            <a:r>
              <a:rPr lang="en-GB" sz="1400" dirty="0"/>
              <a:t>)</a:t>
            </a:r>
          </a:p>
        </p:txBody>
      </p:sp>
      <p:sp>
        <p:nvSpPr>
          <p:cNvPr id="25" name="Titel 3">
            <a:extLst>
              <a:ext uri="{FF2B5EF4-FFF2-40B4-BE49-F238E27FC236}">
                <a16:creationId xmlns:a16="http://schemas.microsoft.com/office/drawing/2014/main" id="{9568DC6F-C5F4-1237-6CC7-88E6F4572C9E}"/>
              </a:ext>
            </a:extLst>
          </p:cNvPr>
          <p:cNvSpPr txBox="1">
            <a:spLocks/>
          </p:cNvSpPr>
          <p:nvPr/>
        </p:nvSpPr>
        <p:spPr>
          <a:xfrm>
            <a:off x="5534207" y="841915"/>
            <a:ext cx="2123791" cy="95410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1400" dirty="0"/>
              <a:t>Position-sensitive photon detection unit no. 1, here EUV-detection unit</a:t>
            </a:r>
          </a:p>
        </p:txBody>
      </p:sp>
      <p:sp>
        <p:nvSpPr>
          <p:cNvPr id="26" name="Titel 3">
            <a:extLst>
              <a:ext uri="{FF2B5EF4-FFF2-40B4-BE49-F238E27FC236}">
                <a16:creationId xmlns:a16="http://schemas.microsoft.com/office/drawing/2014/main" id="{A0AB83AD-9D6F-F8F2-22EF-8712CB1817C1}"/>
              </a:ext>
            </a:extLst>
          </p:cNvPr>
          <p:cNvSpPr txBox="1">
            <a:spLocks/>
          </p:cNvSpPr>
          <p:nvPr/>
        </p:nvSpPr>
        <p:spPr>
          <a:xfrm>
            <a:off x="4797782" y="2439860"/>
            <a:ext cx="3048924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1400" dirty="0"/>
              <a:t>Position-sensitive photon detection unit no. 2, here VUV-detection unit</a:t>
            </a:r>
          </a:p>
        </p:txBody>
      </p:sp>
      <p:sp>
        <p:nvSpPr>
          <p:cNvPr id="27" name="Titel 3">
            <a:extLst>
              <a:ext uri="{FF2B5EF4-FFF2-40B4-BE49-F238E27FC236}">
                <a16:creationId xmlns:a16="http://schemas.microsoft.com/office/drawing/2014/main" id="{1A891B35-1493-4E41-295F-D04011CA1D65}"/>
              </a:ext>
            </a:extLst>
          </p:cNvPr>
          <p:cNvSpPr txBox="1">
            <a:spLocks/>
          </p:cNvSpPr>
          <p:nvPr/>
        </p:nvSpPr>
        <p:spPr>
          <a:xfrm>
            <a:off x="1733432" y="1045148"/>
            <a:ext cx="1543575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1400" dirty="0"/>
              <a:t>Pumping unit</a:t>
            </a:r>
          </a:p>
        </p:txBody>
      </p:sp>
      <p:cxnSp>
        <p:nvCxnSpPr>
          <p:cNvPr id="28" name="Gerade Verbindung mit Pfeil 13">
            <a:extLst>
              <a:ext uri="{FF2B5EF4-FFF2-40B4-BE49-F238E27FC236}">
                <a16:creationId xmlns:a16="http://schemas.microsoft.com/office/drawing/2014/main" id="{99AA3F95-71FE-F2DE-88EE-CE974BD5976C}"/>
              </a:ext>
            </a:extLst>
          </p:cNvPr>
          <p:cNvCxnSpPr/>
          <p:nvPr/>
        </p:nvCxnSpPr>
        <p:spPr bwMode="auto">
          <a:xfrm>
            <a:off x="2891446" y="1352858"/>
            <a:ext cx="621792" cy="5853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mit Pfeil 15">
            <a:extLst>
              <a:ext uri="{FF2B5EF4-FFF2-40B4-BE49-F238E27FC236}">
                <a16:creationId xmlns:a16="http://schemas.microsoft.com/office/drawing/2014/main" id="{CF1DD40A-F80E-2D4B-475B-B09B8ECBF00A}"/>
              </a:ext>
            </a:extLst>
          </p:cNvPr>
          <p:cNvCxnSpPr/>
          <p:nvPr/>
        </p:nvCxnSpPr>
        <p:spPr bwMode="auto">
          <a:xfrm flipH="1" flipV="1">
            <a:off x="4517725" y="1051743"/>
            <a:ext cx="1078174" cy="26722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mit Pfeil 17">
            <a:extLst>
              <a:ext uri="{FF2B5EF4-FFF2-40B4-BE49-F238E27FC236}">
                <a16:creationId xmlns:a16="http://schemas.microsoft.com/office/drawing/2014/main" id="{8716E846-BC7F-A451-FD0C-000044672D04}"/>
              </a:ext>
            </a:extLst>
          </p:cNvPr>
          <p:cNvCxnSpPr/>
          <p:nvPr/>
        </p:nvCxnSpPr>
        <p:spPr bwMode="auto">
          <a:xfrm flipH="1">
            <a:off x="4316931" y="2796398"/>
            <a:ext cx="514188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 Verbindung mit Pfeil 20">
            <a:extLst>
              <a:ext uri="{FF2B5EF4-FFF2-40B4-BE49-F238E27FC236}">
                <a16:creationId xmlns:a16="http://schemas.microsoft.com/office/drawing/2014/main" id="{A4DD42FA-1A70-307F-2489-4195F82A3744}"/>
              </a:ext>
            </a:extLst>
          </p:cNvPr>
          <p:cNvCxnSpPr/>
          <p:nvPr/>
        </p:nvCxnSpPr>
        <p:spPr bwMode="auto">
          <a:xfrm flipV="1">
            <a:off x="2796633" y="1962807"/>
            <a:ext cx="398276" cy="38048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Gerade Verbindung mit Pfeil 1">
            <a:extLst>
              <a:ext uri="{FF2B5EF4-FFF2-40B4-BE49-F238E27FC236}">
                <a16:creationId xmlns:a16="http://schemas.microsoft.com/office/drawing/2014/main" id="{3FA90D04-8C68-1CEB-36FF-1EC83122FE73}"/>
              </a:ext>
            </a:extLst>
          </p:cNvPr>
          <p:cNvCxnSpPr/>
          <p:nvPr/>
        </p:nvCxnSpPr>
        <p:spPr bwMode="auto">
          <a:xfrm flipV="1">
            <a:off x="2726259" y="3983224"/>
            <a:ext cx="668867" cy="2871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55CB128-A44A-D112-D638-EA28CC71F0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2"/>
          <a:stretch>
            <a:fillRect/>
          </a:stretch>
        </p:blipFill>
        <p:spPr>
          <a:xfrm>
            <a:off x="8051340" y="547769"/>
            <a:ext cx="3442138" cy="531398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D298B64-FD46-9FC6-752D-DF1A7026C12E}"/>
              </a:ext>
            </a:extLst>
          </p:cNvPr>
          <p:cNvSpPr/>
          <p:nvPr/>
        </p:nvSpPr>
        <p:spPr>
          <a:xfrm>
            <a:off x="8386498" y="828866"/>
            <a:ext cx="1292469" cy="4976446"/>
          </a:xfrm>
          <a:prstGeom prst="ellipse">
            <a:avLst/>
          </a:prstGeom>
          <a:noFill/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6B1537-059E-887F-617B-C1BE4BB098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811"/>
          <a:stretch>
            <a:fillRect/>
          </a:stretch>
        </p:blipFill>
        <p:spPr>
          <a:xfrm>
            <a:off x="5265189" y="3776702"/>
            <a:ext cx="2661826" cy="206280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190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24" grpId="0" build="p"/>
      <p:bldP spid="25" grpId="0" build="p"/>
      <p:bldP spid="26" grpId="0" build="p"/>
      <p:bldP spid="2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085C6E7-64D2-7AAE-5FEE-E08B659AF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41" y="653751"/>
            <a:ext cx="4219796" cy="4380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5382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" name="Titel 3">
            <a:extLst>
              <a:ext uri="{FF2B5EF4-FFF2-40B4-BE49-F238E27FC236}">
                <a16:creationId xmlns:a16="http://schemas.microsoft.com/office/drawing/2014/main" id="{90466A5F-6222-6623-3121-36B7D138EDE9}"/>
              </a:ext>
            </a:extLst>
          </p:cNvPr>
          <p:cNvSpPr txBox="1">
            <a:spLocks/>
          </p:cNvSpPr>
          <p:nvPr/>
        </p:nvSpPr>
        <p:spPr>
          <a:xfrm>
            <a:off x="5572664" y="3766885"/>
            <a:ext cx="6357668" cy="204671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use cases: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Grating (1) target fluorescence and grating (2) projectile fluorescence downstream of the target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grating-detector combinations are used together downstream of target area for projectile fluorescence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Alternate use of the grating-detector combinations by stage shift along ion beam for target fluorescence</a:t>
            </a:r>
          </a:p>
        </p:txBody>
      </p:sp>
      <p:sp>
        <p:nvSpPr>
          <p:cNvPr id="3" name="Titel 3">
            <a:extLst>
              <a:ext uri="{FF2B5EF4-FFF2-40B4-BE49-F238E27FC236}">
                <a16:creationId xmlns:a16="http://schemas.microsoft.com/office/drawing/2014/main" id="{0046F71C-E0CF-AC7C-6AD2-EE2DB342C78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3830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5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de-D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Grating and Detector positions and characteristics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hteck 2">
            <a:extLst>
              <a:ext uri="{FF2B5EF4-FFF2-40B4-BE49-F238E27FC236}">
                <a16:creationId xmlns:a16="http://schemas.microsoft.com/office/drawing/2014/main" id="{2651A726-6FCB-D136-0D73-9567C15288D2}"/>
              </a:ext>
            </a:extLst>
          </p:cNvPr>
          <p:cNvSpPr/>
          <p:nvPr/>
        </p:nvSpPr>
        <p:spPr>
          <a:xfrm>
            <a:off x="5273452" y="711143"/>
            <a:ext cx="37093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EUV: 300 l/mm (avg)</a:t>
            </a:r>
            <a:b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Al + MgF</a:t>
            </a:r>
            <a:r>
              <a:rPr lang="en-US" sz="18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-coating</a:t>
            </a:r>
            <a:b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focal length 35.8 cm</a:t>
            </a:r>
            <a:b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50 x 30 mm active area</a:t>
            </a:r>
          </a:p>
        </p:txBody>
      </p:sp>
      <p:sp>
        <p:nvSpPr>
          <p:cNvPr id="8" name="Rechteck 4">
            <a:extLst>
              <a:ext uri="{FF2B5EF4-FFF2-40B4-BE49-F238E27FC236}">
                <a16:creationId xmlns:a16="http://schemas.microsoft.com/office/drawing/2014/main" id="{D48C0AED-E2A6-0AEB-1A8E-0969538FF5AE}"/>
              </a:ext>
            </a:extLst>
          </p:cNvPr>
          <p:cNvSpPr/>
          <p:nvPr/>
        </p:nvSpPr>
        <p:spPr>
          <a:xfrm>
            <a:off x="5273452" y="2251971"/>
            <a:ext cx="37093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VUV: 1300 l/mm (avg) </a:t>
            </a:r>
            <a:b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Au coating</a:t>
            </a:r>
            <a:b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focal length 35.8 cm</a:t>
            </a:r>
            <a:b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50 x 30 mm active area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453C4E-974F-2A1D-B54D-0653F267D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4" r="19747" b="36420"/>
          <a:stretch>
            <a:fillRect/>
          </a:stretch>
        </p:blipFill>
        <p:spPr>
          <a:xfrm>
            <a:off x="8982809" y="777848"/>
            <a:ext cx="2862057" cy="238651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371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7" grpId="0" build="p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060BD6-75DB-1523-4A95-61B44F1BD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BECCC9-B420-16B6-5661-40F5A0CA9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2E470-9531-45CA-AEB2-E9F5BA9CCB77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8EB01B-D67B-8977-8B6A-B803B1FED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085" y="3739721"/>
            <a:ext cx="7817303" cy="20684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52B0C5-2DEC-C85B-2758-E49EE8215D05}"/>
              </a:ext>
            </a:extLst>
          </p:cNvPr>
          <p:cNvSpPr txBox="1"/>
          <p:nvPr/>
        </p:nvSpPr>
        <p:spPr>
          <a:xfrm>
            <a:off x="2106650" y="4306219"/>
            <a:ext cx="1759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test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53B11-C6D1-FC17-AE24-A78B355D0367}"/>
              </a:ext>
            </a:extLst>
          </p:cNvPr>
          <p:cNvSpPr txBox="1"/>
          <p:nvPr/>
        </p:nvSpPr>
        <p:spPr>
          <a:xfrm>
            <a:off x="6942666" y="1222596"/>
            <a:ext cx="4724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 of spectrometer control and data acquisition systems into the GSI infra structure. Iteration to solve technical limitation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87F583-9BEE-24FA-6936-C541406FBD7D}"/>
              </a:ext>
            </a:extLst>
          </p:cNvPr>
          <p:cNvSpPr txBox="1"/>
          <p:nvPr/>
        </p:nvSpPr>
        <p:spPr>
          <a:xfrm>
            <a:off x="9862390" y="2816392"/>
            <a:ext cx="1873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operation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time (Optimistic :))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651BB0-0275-EF4E-DE9A-6726AAB0DD01}"/>
              </a:ext>
            </a:extLst>
          </p:cNvPr>
          <p:cNvSpPr txBox="1"/>
          <p:nvPr/>
        </p:nvSpPr>
        <p:spPr>
          <a:xfrm>
            <a:off x="-60385" y="0"/>
            <a:ext cx="12252385" cy="4308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plan including milestones and status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AC0F4EC-6431-D574-EADB-F3C07028AAC2}"/>
              </a:ext>
            </a:extLst>
          </p:cNvPr>
          <p:cNvGrpSpPr/>
          <p:nvPr/>
        </p:nvGrpSpPr>
        <p:grpSpPr>
          <a:xfrm>
            <a:off x="7953794" y="2713880"/>
            <a:ext cx="364067" cy="965200"/>
            <a:chOff x="5223933" y="770112"/>
            <a:chExt cx="364067" cy="9652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A4B867-A810-9B62-4536-BAE43899B388}"/>
                </a:ext>
              </a:extLst>
            </p:cNvPr>
            <p:cNvSpPr/>
            <p:nvPr/>
          </p:nvSpPr>
          <p:spPr>
            <a:xfrm>
              <a:off x="5223933" y="770112"/>
              <a:ext cx="270933" cy="270933"/>
            </a:xfrm>
            <a:prstGeom prst="ellips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7C3A36A-6BA5-59B6-7E20-592BE97FE199}"/>
                </a:ext>
              </a:extLst>
            </p:cNvPr>
            <p:cNvCxnSpPr>
              <a:cxnSpLocks/>
              <a:stCxn id="10" idx="4"/>
            </p:cNvCxnSpPr>
            <p:nvPr/>
          </p:nvCxnSpPr>
          <p:spPr>
            <a:xfrm>
              <a:off x="5359400" y="1041045"/>
              <a:ext cx="0" cy="381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A907112-5EA4-7779-D65B-7BDFAE074C59}"/>
                </a:ext>
              </a:extLst>
            </p:cNvPr>
            <p:cNvCxnSpPr/>
            <p:nvPr/>
          </p:nvCxnSpPr>
          <p:spPr>
            <a:xfrm flipH="1">
              <a:off x="5223933" y="1422958"/>
              <a:ext cx="135467" cy="3123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3BE89D5-D1DA-9E9A-09BE-74CA7A7C3A22}"/>
                </a:ext>
              </a:extLst>
            </p:cNvPr>
            <p:cNvCxnSpPr/>
            <p:nvPr/>
          </p:nvCxnSpPr>
          <p:spPr>
            <a:xfrm>
              <a:off x="5359400" y="1422958"/>
              <a:ext cx="135466" cy="3123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7563972-EC9A-9A1D-8ECB-5A3A458433F3}"/>
                </a:ext>
              </a:extLst>
            </p:cNvPr>
            <p:cNvCxnSpPr/>
            <p:nvPr/>
          </p:nvCxnSpPr>
          <p:spPr>
            <a:xfrm>
              <a:off x="5359400" y="1201912"/>
              <a:ext cx="228600" cy="1439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9DCF5000-511F-E1F7-84B7-AB178E6BB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80" y="657982"/>
            <a:ext cx="6556853" cy="279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2451"/>
      </p:ext>
    </p:extLst>
  </p:cSld>
  <p:clrMapOvr>
    <a:masterClrMapping/>
  </p:clrMapOvr>
</p:sld>
</file>

<file path=ppt/theme/theme1.xml><?xml version="1.0" encoding="utf-8"?>
<a:theme xmlns:a="http://schemas.openxmlformats.org/drawingml/2006/main" name="UK - Template 4:3">
  <a:themeElements>
    <a:clrScheme name="UNI KS Farben">
      <a:dk1>
        <a:sysClr val="windowText" lastClr="000000"/>
      </a:dk1>
      <a:lt1>
        <a:sysClr val="window" lastClr="FFFFFF"/>
      </a:lt1>
      <a:dk2>
        <a:srgbClr val="262626"/>
      </a:dk2>
      <a:lt2>
        <a:srgbClr val="FFFFFF"/>
      </a:lt2>
      <a:accent1>
        <a:srgbClr val="5095C8"/>
      </a:accent1>
      <a:accent2>
        <a:srgbClr val="EAC372"/>
      </a:accent2>
      <a:accent3>
        <a:srgbClr val="9A0C46"/>
      </a:accent3>
      <a:accent4>
        <a:srgbClr val="C4D20F"/>
      </a:accent4>
      <a:accent5>
        <a:srgbClr val="4AAC96"/>
      </a:accent5>
      <a:accent6>
        <a:srgbClr val="153824"/>
      </a:accent6>
      <a:hlink>
        <a:srgbClr val="575757"/>
      </a:hlink>
      <a:folHlink>
        <a:srgbClr val="C7105C"/>
      </a:folHlink>
    </a:clrScheme>
    <a:fontScheme name="UK - Ersatzschrif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23031</TotalTime>
  <Words>1181</Words>
  <Application>Microsoft Office PowerPoint</Application>
  <PresentationFormat>Widescreen</PresentationFormat>
  <Paragraphs>261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 Math</vt:lpstr>
      <vt:lpstr>ElsevierSans</vt:lpstr>
      <vt:lpstr>Lucida Sans</vt:lpstr>
      <vt:lpstr>Times New Roman</vt:lpstr>
      <vt:lpstr>Wingdings</vt:lpstr>
      <vt:lpstr>UK - Template 4:3</vt:lpstr>
      <vt:lpstr>PowerPoint Presentation</vt:lpstr>
      <vt:lpstr>PowerPoint Presentation</vt:lpstr>
      <vt:lpstr>Why VLS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we looking for?</vt:lpstr>
      <vt:lpstr>PowerPoint Presentation</vt:lpstr>
      <vt:lpstr>Kr ionic species lines</vt:lpstr>
      <vt:lpstr>Previous set-up                                   New set-up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exp4-CaHo-251</dc:creator>
  <cp:lastModifiedBy>Rohit Tyagi</cp:lastModifiedBy>
  <cp:revision>114</cp:revision>
  <dcterms:created xsi:type="dcterms:W3CDTF">2019-10-28T09:05:18Z</dcterms:created>
  <dcterms:modified xsi:type="dcterms:W3CDTF">2026-01-23T11:46:13Z</dcterms:modified>
</cp:coreProperties>
</file>