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8" r:id="rId2"/>
    <p:sldId id="2171" r:id="rId3"/>
    <p:sldId id="2273" r:id="rId4"/>
    <p:sldId id="2407" r:id="rId5"/>
    <p:sldId id="2159" r:id="rId6"/>
    <p:sldId id="2365" r:id="rId7"/>
    <p:sldId id="2158" r:id="rId8"/>
    <p:sldId id="2160" r:id="rId9"/>
    <p:sldId id="2383" r:id="rId10"/>
    <p:sldId id="2289" r:id="rId11"/>
    <p:sldId id="2382" r:id="rId12"/>
    <p:sldId id="638" r:id="rId13"/>
    <p:sldId id="642" r:id="rId14"/>
    <p:sldId id="2400" r:id="rId15"/>
    <p:sldId id="2401" r:id="rId16"/>
    <p:sldId id="2409" r:id="rId17"/>
    <p:sldId id="2408" r:id="rId18"/>
    <p:sldId id="2390" r:id="rId19"/>
    <p:sldId id="1651" r:id="rId20"/>
    <p:sldId id="2360" r:id="rId21"/>
    <p:sldId id="2404" r:id="rId22"/>
    <p:sldId id="2393" r:id="rId23"/>
    <p:sldId id="2402" r:id="rId24"/>
    <p:sldId id="2399" r:id="rId25"/>
    <p:sldId id="2290" r:id="rId26"/>
    <p:sldId id="393" r:id="rId27"/>
    <p:sldId id="2375" r:id="rId28"/>
    <p:sldId id="2384" r:id="rId29"/>
    <p:sldId id="2194" r:id="rId30"/>
    <p:sldId id="2405" r:id="rId31"/>
    <p:sldId id="2411" r:id="rId32"/>
    <p:sldId id="2410" r:id="rId33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E"/>
    <a:srgbClr val="FF03FF"/>
    <a:srgbClr val="0066FF"/>
    <a:srgbClr val="4EA72E"/>
    <a:srgbClr val="94C6C6"/>
    <a:srgbClr val="FE2D2D"/>
    <a:srgbClr val="FE6000"/>
    <a:srgbClr val="FFFF00"/>
    <a:srgbClr val="78189E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6" autoAdjust="0"/>
    <p:restoredTop sz="83152" autoAdjust="0"/>
  </p:normalViewPr>
  <p:slideViewPr>
    <p:cSldViewPr snapToGrid="0">
      <p:cViewPr varScale="1">
        <p:scale>
          <a:sx n="74" d="100"/>
          <a:sy n="74" d="100"/>
        </p:scale>
        <p:origin x="31" y="55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89E6854-1324-5F47-4AF3-96BEDBF637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057696-E776-AF1B-FBFE-99D35ACA97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F3CC7-C2C8-4310-AC09-CC577B04B3E9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DDA2C2A-D7E9-25BF-6940-6C07E58B3C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CABBBF-FC7D-A47B-9C11-BE581413D1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ACB59-6462-46ED-A746-34724C9C32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360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963702-8755-605B-D05B-665F25264EE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DE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523B7-6B73-A072-D71A-2E28AF19EED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DE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33DE4EE2-177A-47CF-B44A-6D0D31974826}" type="datetime1">
              <a:rPr lang="en-DE"/>
              <a:pPr lvl="0"/>
              <a:t>01/23/2026</a:t>
            </a:fld>
            <a:endParaRPr lang="en-D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EBE298C-D918-976F-CFFE-349B9DF400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F35C7E-FE21-9059-1C0D-4376464AF5E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235AC-762D-BE73-8B1D-F024803E614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DE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784F2-05E0-736C-6F8C-FC1B16F3A39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DE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55CB9E66-4FA4-4140-90B9-FCB438E059B1}" type="slidenum"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627334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1777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DA12D-B63A-A92A-5749-7B04E7D19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6E929-E9E9-C316-1BDC-EEB07456B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7CD2D-58F0-65E2-19EC-1B0B9743FA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DDF54-875F-29DE-5067-E4F6AF80E60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0F69C5-BB96-403C-9525-AE4012429FB7}" type="slidenum">
              <a:t>10</a:t>
            </a:fld>
            <a:endParaRPr lang="en-DE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2EDD29-9824-A608-B1D6-0535B601D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815FD-A21B-459D-93F6-732B9E0D163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926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54481-AD70-893E-EBFD-41F915640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1F1E2-F699-917C-F444-685353215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F05EE-D33B-EEDC-DD33-14176D5353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A1761-BC91-BAC0-9998-7EA6BEF0539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0F69C5-BB96-403C-9525-AE4012429FB7}" type="slidenum">
              <a:t>11</a:t>
            </a:fld>
            <a:endParaRPr lang="en-DE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FA0AA-EA01-4A79-DDD8-09A43A0058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815FD-A21B-459D-93F6-732B9E0D163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295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D16BF-52D3-A060-3BDB-80CF2ABA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20607-EEBF-4810-0277-5930A667E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4024F-4F9B-E2AC-6145-F058BD82FA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5FD69-A02D-0E70-5EDB-54440AEF9AC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0F69C5-BB96-403C-9525-AE4012429FB7}" type="slidenum">
              <a:t>12</a:t>
            </a:fld>
            <a:endParaRPr lang="en-DE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C13AFC-10B6-BB32-020C-3BED0DBAC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815FD-A21B-459D-93F6-732B9E0D163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368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3DF9F-9627-3AD7-0861-DE90A5CFE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1E1C0-964C-6AD3-2AC1-455ED6C16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B1484-FFC3-D334-91E6-0BD8D64243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Ideal tool to study e-e interaction!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BE2AC-E592-BABB-B065-0366B4D5B9D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0F69C5-BB96-403C-9525-AE4012429FB7}" type="slidenum">
              <a:t>13</a:t>
            </a:fld>
            <a:endParaRPr lang="en-DE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064A0C-3418-0236-9B3D-17FF0C829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815FD-A21B-459D-93F6-732B9E0D163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51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F4ED3-B78A-0529-41A3-0A8C179F8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CFF0E9D-F299-CCA8-C5E9-E5EE4A4D4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5361F0-ACCA-D8FF-97DD-535D4C50F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measured DR rate coefficients in the energy range from 0 to 90 eV cover all of the DR resonances due to 3s → 3p and 3s → 3d (</a:t>
            </a:r>
            <a:r>
              <a:rPr lang="en-US" altLang="zh-CN" dirty="0" err="1"/>
              <a:t>Δn</a:t>
            </a:r>
            <a:r>
              <a:rPr lang="en-US" altLang="zh-CN" dirty="0"/>
              <a:t> = 0) transitions and part of the DR resonances from 3s → 4l (</a:t>
            </a:r>
            <a:r>
              <a:rPr lang="en-US" altLang="zh-CN" dirty="0" err="1"/>
              <a:t>Δn</a:t>
            </a:r>
            <a:r>
              <a:rPr lang="en-US" altLang="zh-CN" dirty="0"/>
              <a:t> = 1) core excitation.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937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3661-26FA-8FE9-9EFE-8915BE51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AE5FC1-47A8-6213-A377-C5E38A982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17B159-1B15-4A80-845E-DF6305DC1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1813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Furthermore, temperature-dependent plasma recombination rate  coefficients are derived from the measured DR rate coefficients over the temperature range of 103–108 K and are compared with previously available results in the literature.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The present results provide a benchmark data set for astrophysical modeling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504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7158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97B86-E38B-8F82-FCA1-F5D51B49A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CE887A-2236-1CC3-2B69-509727294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2D9FE86-B27D-E5F5-2155-F17678180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7833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668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36670-E8EF-5509-37E6-744486E34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85AF94E-384A-D7F3-8EE5-46EEDFF4D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354B97-64F3-5ED9-5631-97677B6D0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is the outline for the talk; I will mainly report recent progress on the benchmark  study of Expt. and </a:t>
            </a:r>
            <a:r>
              <a:rPr lang="en-US" altLang="zh-CN" dirty="0" err="1"/>
              <a:t>theo.</a:t>
            </a:r>
            <a:r>
              <a:rPr lang="en-US" altLang="zh-CN" dirty="0"/>
              <a:t> of DR of </a:t>
            </a:r>
            <a:r>
              <a:rPr lang="en-US" altLang="zh-CN" sz="1200" b="1" u="sng" dirty="0" err="1"/>
              <a:t>of</a:t>
            </a:r>
            <a:r>
              <a:rPr lang="en-US" altLang="zh-CN" sz="1200" b="1" u="sng" dirty="0"/>
              <a:t> astrophysical relevance ions</a:t>
            </a:r>
            <a:r>
              <a:rPr lang="en-US" altLang="zh-CN" dirty="0"/>
              <a:t>. Besides, a simulation study of hf-resolved DR resonance of interesting ions is given.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191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0556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We</a:t>
            </a:r>
            <a:r>
              <a:rPr lang="zh-CN" altLang="en-US" dirty="0"/>
              <a:t> used </a:t>
            </a:r>
            <a:r>
              <a:rPr lang="en-US" altLang="zh-CN" dirty="0"/>
              <a:t>the </a:t>
            </a:r>
            <a:r>
              <a:rPr lang="zh-CN" altLang="en-US" dirty="0"/>
              <a:t>MCDF method to </a:t>
            </a:r>
            <a:r>
              <a:rPr lang="en-US" altLang="zh-CN" dirty="0"/>
              <a:t>calculate</a:t>
            </a:r>
            <a:r>
              <a:rPr lang="zh-CN" altLang="en-US" dirty="0"/>
              <a:t> the multi-electron wavefunction, employing </a:t>
            </a:r>
            <a:r>
              <a:rPr lang="en-US" altLang="zh-CN" dirty="0"/>
              <a:t>the </a:t>
            </a:r>
            <a:r>
              <a:rPr lang="zh-CN" altLang="en-US" dirty="0"/>
              <a:t>Fermi model for nuclear charge distribution, without </a:t>
            </a:r>
            <a:r>
              <a:rPr lang="en-US" altLang="zh-CN" dirty="0"/>
              <a:t>considering</a:t>
            </a:r>
            <a:r>
              <a:rPr lang="zh-CN" altLang="en-US" dirty="0"/>
              <a:t> </a:t>
            </a:r>
            <a:r>
              <a:rPr lang="en-US" altLang="zh-CN" dirty="0"/>
              <a:t>the BW </a:t>
            </a:r>
            <a:r>
              <a:rPr lang="zh-CN" altLang="en-US" dirty="0"/>
              <a:t>correction and QED effects.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70750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19 </a:t>
                </a:r>
                <a:r>
                  <a:rPr lang="en-US" altLang="zh-CN" dirty="0"/>
                  <a:t>possible</a:t>
                </a:r>
                <a:r>
                  <a:rPr lang="zh-CN" altLang="en-US" dirty="0"/>
                  <a:t> total angular momentum values from j = 1/2 up to </a:t>
                </a:r>
                <a:endParaRPr lang="en-US" altLang="zh-CN" dirty="0"/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zh-CN" altLang="en-US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zh-CN" altLang="en-US" i="1" dirty="0">
                        <a:latin typeface="Cambria Math" panose="02040503050406030204" pitchFamily="18" charset="0"/>
                      </a:rPr>
                      <m:t> = 20×2 −</m:t>
                    </m:r>
                    <m:r>
                      <a:rPr lang="zh-CN" altLang="en-US" i="1" dirty="0">
                        <a:latin typeface="Cambria Math" panose="02040503050406030204" pitchFamily="18" charset="0"/>
                      </a:rPr>
                      <m:t> 1/2 = 39/2</m:t>
                    </m:r>
                  </m:oMath>
                </a14:m>
                <a:r>
                  <a:rPr lang="zh-CN" altLang="en-US" dirty="0"/>
                  <a:t>.</a:t>
                </a: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19 </a:t>
                </a:r>
                <a:r>
                  <a:rPr lang="en-US" altLang="zh-CN" dirty="0"/>
                  <a:t>possible</a:t>
                </a:r>
                <a:r>
                  <a:rPr lang="zh-CN" altLang="en-US" dirty="0"/>
                  <a:t> total angular momentum values from j = 1/2 up to </a:t>
                </a:r>
                <a:endParaRPr lang="en-US" altLang="zh-CN" dirty="0"/>
              </a:p>
              <a:p>
                <a:pPr>
                  <a:lnSpc>
                    <a:spcPct val="130000"/>
                  </a:lnSpc>
                </a:pPr>
                <a:r>
                  <a:rPr lang="en-US" altLang="zh-CN" i="0" dirty="0">
                    <a:latin typeface="Cambria Math" panose="02040503050406030204" pitchFamily="18" charset="0"/>
                  </a:rPr>
                  <a:t>      </a:t>
                </a:r>
                <a:r>
                  <a:rPr lang="zh-CN" altLang="en-US" i="0" dirty="0">
                    <a:latin typeface="Cambria Math" panose="02040503050406030204" pitchFamily="18" charset="0"/>
                  </a:rPr>
                  <a:t>𝑗 = 20</a:t>
                </a:r>
                <a:r>
                  <a:rPr lang="en-US" altLang="zh-CN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altLang="zh-CN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zh-CN" altLang="en-US" i="0" dirty="0">
                    <a:latin typeface="Cambria Math" panose="02040503050406030204" pitchFamily="18" charset="0"/>
                  </a:rPr>
                  <a:t> − 1/2 = 39/2</a:t>
                </a:r>
                <a:r>
                  <a:rPr lang="zh-CN" altLang="en-US" dirty="0"/>
                  <a:t>.</a:t>
                </a:r>
                <a:endParaRPr lang="en-US" altLang="zh-CN" dirty="0"/>
              </a:p>
              <a:p>
                <a:endParaRPr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127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dirty="0"/>
              <a:t>Take </a:t>
            </a:r>
            <a:r>
              <a:rPr lang="en-US" altLang="zh-CN" sz="1200" b="1" dirty="0">
                <a:solidFill>
                  <a:srgbClr val="E77032"/>
                </a:solidFill>
                <a:cs typeface="+mn-ea"/>
                <a:sym typeface="+mn-lt"/>
              </a:rPr>
              <a:t>(2p</a:t>
            </a:r>
            <a:r>
              <a:rPr lang="en-US" altLang="zh-CN" sz="1200" b="1" baseline="-25000" dirty="0">
                <a:solidFill>
                  <a:srgbClr val="E77032"/>
                </a:solidFill>
                <a:cs typeface="+mn-ea"/>
                <a:sym typeface="+mn-lt"/>
              </a:rPr>
              <a:t>1/2</a:t>
            </a:r>
            <a:r>
              <a:rPr lang="en-US" altLang="zh-CN" sz="1200" b="1" dirty="0">
                <a:solidFill>
                  <a:srgbClr val="E77032"/>
                </a:solidFill>
                <a:cs typeface="+mn-ea"/>
                <a:sym typeface="+mn-lt"/>
              </a:rPr>
              <a:t>20p</a:t>
            </a:r>
            <a:r>
              <a:rPr lang="en-US" altLang="zh-CN" sz="1200" b="1" baseline="-25000" dirty="0">
                <a:solidFill>
                  <a:srgbClr val="E77032"/>
                </a:solidFill>
                <a:cs typeface="+mn-ea"/>
                <a:sym typeface="+mn-lt"/>
              </a:rPr>
              <a:t>1/2</a:t>
            </a:r>
            <a:r>
              <a:rPr lang="en-US" altLang="zh-CN" sz="1200" b="1" dirty="0">
                <a:solidFill>
                  <a:srgbClr val="E77032"/>
                </a:solidFill>
                <a:cs typeface="+mn-ea"/>
                <a:sym typeface="+mn-lt"/>
              </a:rPr>
              <a:t>)</a:t>
            </a:r>
            <a:r>
              <a:rPr lang="en-US" altLang="zh-CN" sz="1200" b="1" baseline="-25000" dirty="0">
                <a:solidFill>
                  <a:srgbClr val="E77032"/>
                </a:solidFill>
                <a:cs typeface="+mn-ea"/>
                <a:sym typeface="+mn-lt"/>
              </a:rPr>
              <a:t>J=1 </a:t>
            </a:r>
            <a:r>
              <a:rPr lang="en-US" altLang="zh-CN" sz="1200" b="1" baseline="0" dirty="0">
                <a:solidFill>
                  <a:srgbClr val="E77032"/>
                </a:solidFill>
                <a:cs typeface="+mn-ea"/>
                <a:sym typeface="+mn-lt"/>
              </a:rPr>
              <a:t>as example:  (I, J)K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1200" b="1" baseline="0" dirty="0">
                <a:solidFill>
                  <a:srgbClr val="E77032"/>
                </a:solidFill>
                <a:cs typeface="+mn-ea"/>
                <a:sym typeface="+mn-lt"/>
              </a:rPr>
              <a:t> Assume laser excites  25% population from the F=9/2 states to F=11/2 states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1200" b="1" baseline="0" dirty="0">
                <a:solidFill>
                  <a:srgbClr val="E77032"/>
                </a:solidFill>
                <a:cs typeface="+mn-ea"/>
                <a:sym typeface="+mn-lt"/>
              </a:rPr>
              <a:t>Double peak structures, distinct hf structures of resonances with K=4,5,6 </a:t>
            </a:r>
            <a:endParaRPr lang="zh-CN" altLang="en-US" sz="1200" b="1" baseline="-25000" dirty="0">
              <a:solidFill>
                <a:srgbClr val="E77032"/>
              </a:solidFill>
              <a:cs typeface="+mn-ea"/>
              <a:sym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0622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B51C5-82C3-0A67-93CD-32DEDFA22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AF8C97-D52E-CAFE-AA73-E86EE276D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720D8B-4D40-4475-C0EA-023C6B4B3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1439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7824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871B41-594A-42EB-9960-72ECAC6CEF7B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215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The fast-moving ions experience a motional electric field due to the dipole magnet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The Rydberg electron with n&gt;</a:t>
            </a:r>
            <a:r>
              <a:rPr lang="en-US" altLang="zh-CN" dirty="0" err="1"/>
              <a:t>n_cut</a:t>
            </a:r>
            <a:r>
              <a:rPr lang="en-US" altLang="zh-CN" dirty="0"/>
              <a:t> will be kicked of from the recombined 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0841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0954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71B41-594A-42EB-9960-72ECAC6CEF7B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48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RR is a direct process where the target ion captures a free electron, and the excess energy is emitted as a photon.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On the contrary, DR </a:t>
            </a:r>
            <a:r>
              <a:rPr lang="en-US" altLang="zh-CN" sz="1200" b="0" i="0" u="none" strike="noStrike" kern="1200" cap="none" spc="0" baseline="0" dirty="0">
                <a:solidFill>
                  <a:srgbClr val="000000"/>
                </a:solidFill>
                <a:effectLst/>
                <a:uFillTx/>
                <a:latin typeface="Aptos"/>
              </a:rPr>
              <a:t>is </a:t>
            </a:r>
            <a:r>
              <a:rPr lang="en-US" altLang="zh-CN" dirty="0"/>
              <a:t>a two-step resonant process. Initially, an electron is captured resonantly from the continuum, resulting in the formation of a doubly excited ion in a lower charge state. This unstable state may either autoionize back to the initial continuum state or stabilize through radiative decay to a bound state below the first ionization threshold. The latter step completes the DR process.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sz="1200" b="0" i="0" u="none" strike="noStrike" kern="1200" cap="none" spc="0" baseline="0" dirty="0">
                <a:solidFill>
                  <a:srgbClr val="000000"/>
                </a:solidFill>
                <a:effectLst/>
                <a:uFillTx/>
                <a:latin typeface="Aptos"/>
              </a:rPr>
              <a:t>Resonant condition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sz="1200" b="0" i="0" u="none" strike="noStrike" kern="1200" cap="none" spc="0" baseline="0" dirty="0">
                <a:solidFill>
                  <a:srgbClr val="000000"/>
                </a:solidFill>
                <a:effectLst/>
                <a:uFillTx/>
                <a:latin typeface="Aptos"/>
              </a:rPr>
              <a:t>Scan … measured recombined ions to gain DR spectra.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9371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C78DE-08C2-3BD6-11D6-56D9AB738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CDDD7BE-A5E8-61AA-C635-89D9E49A5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9FD3930-B923-2063-ACF3-EC2E2B139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1FDAE2-A7B7-C27A-C4A5-12B1CFFE3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71B41-594A-42EB-9960-72ECAC6CEF7B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37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810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Generated by state-of-the art theories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But it is found that we need to </a:t>
            </a:r>
            <a:r>
              <a:rPr lang="en-US" altLang="zh-CN" b="1" dirty="0"/>
              <a:t>benchmark theoretical DR data</a:t>
            </a:r>
            <a:r>
              <a:rPr lang="en-US" altLang="zh-CN" dirty="0"/>
              <a:t>… using </a:t>
            </a:r>
            <a:r>
              <a:rPr lang="en-US" altLang="zh-CN" b="1" dirty="0"/>
              <a:t>laboratory measurements</a:t>
            </a:r>
            <a:r>
              <a:rPr lang="en-US" altLang="zh-CN" dirty="0"/>
              <a:t> … especially for </a:t>
            </a:r>
            <a:r>
              <a:rPr lang="en-US" altLang="zh-CN" b="1" dirty="0"/>
              <a:t>many-electron ions</a:t>
            </a:r>
            <a:r>
              <a:rPr lang="en-US" altLang="zh-CN" dirty="0"/>
              <a:t> … in order to provide </a:t>
            </a:r>
            <a:r>
              <a:rPr lang="en-US" altLang="zh-CN" b="1" dirty="0"/>
              <a:t>reliable and accurate atomic data</a:t>
            </a:r>
            <a:r>
              <a:rPr lang="en-US" altLang="zh-CN" dirty="0"/>
              <a:t> that meet the demands of </a:t>
            </a:r>
            <a:r>
              <a:rPr lang="en-US" altLang="zh-CN" b="1" dirty="0"/>
              <a:t>high-resolution X-ray astrophysics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33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zh-CN" dirty="0"/>
              <a:t>In last decades, the TSR has provided benchmark experimental DR datasets for a wide range of ions in astrophysical plasmas, thereby significantly advancing the development of state-of-the-art DR theories.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6922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Abundant ions Fe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dirty="0"/>
              <a:t>Fe15+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911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996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67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736A4-2AAE-935C-2749-FE6331CF4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32EBFBE-57C5-2257-935E-B2E718E30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ED390F-DC32-94B4-B7DB-9B0838D7A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263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E558-128A-2AEB-BADF-7D4B59240D4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10ADD-7DE5-3ED2-3973-DEBEA41D4B1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D8972-259D-9500-5EF9-E671DA852E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75591B-1A2A-4CB9-9FE8-00EC787B1DFF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2B32E-9A55-9513-85F5-DF473EEB19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3784C-2190-E94E-6D4F-1ECA44CBA3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9D088B-5C76-4F38-8C68-F2385E2022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8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1841-A581-2C29-6641-76AA4B787A9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AF46B-BC28-9FF0-6118-26503AF2433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DB3B3-A3E1-2865-6547-AE8B35F95A5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D501CB-A7A3-44A6-8480-4E2EB2DDCE82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9F172-9D53-0BB9-1C9A-EA961FF941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D9910-330E-67A7-48B1-B42D2C8DC0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7BCB70-3C1B-4DDA-A16B-2B47CCF1DA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88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E16BCB-282E-DA16-981F-0A73CE5F4C0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D8A9E-BC20-ECCF-7149-8EEC9F6C332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00CA9-B1F6-7EB0-6085-0E5945FFE4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20D223-F713-4D63-8AB2-34CE5953338F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B3D4E-3BA8-D9BC-78DE-F915113AD5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353FB-07A7-245B-CC45-FB6075F2D4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FE0978-4B9D-46B5-86BF-2FD551B85D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57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A4AD6AE-6BD6-40EA-D3E1-F0870B5D9337}"/>
              </a:ext>
            </a:extLst>
          </p:cNvPr>
          <p:cNvGrpSpPr/>
          <p:nvPr userDrawn="1"/>
        </p:nvGrpSpPr>
        <p:grpSpPr>
          <a:xfrm>
            <a:off x="165925" y="420955"/>
            <a:ext cx="11860149" cy="540000"/>
            <a:chOff x="127462" y="243841"/>
            <a:chExt cx="11860149" cy="540000"/>
          </a:xfrm>
        </p:grpSpPr>
        <p:pic>
          <p:nvPicPr>
            <p:cNvPr id="3" name="Picture 2" descr="1: Calculated electric field evolution of the laser pulses used in our experiment. (a) Pulse duration: 5 fs, central wavelength: 700 nm. (b) Pulse duration: 18 fs, central wavelength: 1800 nm.  ">
              <a:extLst>
                <a:ext uri="{FF2B5EF4-FFF2-40B4-BE49-F238E27FC236}">
                  <a16:creationId xmlns:a16="http://schemas.microsoft.com/office/drawing/2014/main" id="{FB65872B-5ADE-0297-B10B-A5A4F1423A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5" t="7717" r="5410" b="18765"/>
            <a:stretch/>
          </p:blipFill>
          <p:spPr bwMode="auto">
            <a:xfrm>
              <a:off x="11286897" y="243841"/>
              <a:ext cx="700714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DC822F8F-5145-7EF5-1760-8D2E9BCEC96D}"/>
                </a:ext>
              </a:extLst>
            </p:cNvPr>
            <p:cNvCxnSpPr>
              <a:cxnSpLocks/>
            </p:cNvCxnSpPr>
            <p:nvPr/>
          </p:nvCxnSpPr>
          <p:spPr>
            <a:xfrm>
              <a:off x="790647" y="513841"/>
              <a:ext cx="10374658" cy="0"/>
            </a:xfrm>
            <a:prstGeom prst="line">
              <a:avLst/>
            </a:prstGeom>
            <a:ln w="31750" cap="rnd">
              <a:gradFill>
                <a:gsLst>
                  <a:gs pos="0">
                    <a:srgbClr val="174994"/>
                  </a:gs>
                  <a:gs pos="100000">
                    <a:schemeClr val="bg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1A10FEEA-2275-1BBC-98FB-C1447704EDEC}"/>
                </a:ext>
              </a:extLst>
            </p:cNvPr>
            <p:cNvCxnSpPr>
              <a:cxnSpLocks/>
            </p:cNvCxnSpPr>
            <p:nvPr/>
          </p:nvCxnSpPr>
          <p:spPr>
            <a:xfrm>
              <a:off x="790647" y="621773"/>
              <a:ext cx="10374658" cy="0"/>
            </a:xfrm>
            <a:prstGeom prst="line">
              <a:avLst/>
            </a:prstGeom>
            <a:ln w="31750" cap="rnd">
              <a:gradFill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Complete Atom drawing">
              <a:extLst>
                <a:ext uri="{FF2B5EF4-FFF2-40B4-BE49-F238E27FC236}">
                  <a16:creationId xmlns:a16="http://schemas.microsoft.com/office/drawing/2014/main" id="{4720484B-D83E-FC72-D28E-45589CAD6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62" y="243841"/>
              <a:ext cx="54159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7434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4FAA-880A-1D98-3F37-C84B641D2B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E8C7E-3E90-E2DE-0580-75A5B66512B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B1D7C-0543-E0E4-B84A-180FF04976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12A719-25AF-45DC-8C4B-B7FFD2A430F7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1E102-76E1-C690-5240-037DAE5B16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4BE04-2DA5-9788-DEE5-9BC4074883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798986-51F9-424C-8178-82EE035811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2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41BD-62C3-F270-835E-2D6F6D6DC2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5540E-A0AB-48DC-07EE-CD3541EC9D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736B-D2BE-2B1C-C2BB-54C6FE5BA3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BCC7E2-F4D2-48D5-8760-D2CCDB018187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EED49-5395-8634-23D7-3A169AE018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BFEF2-742A-8BCA-2866-4E31410D11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CB788B-178E-4583-84A3-0B5F5ACAC9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D7F84-72C4-03A3-BF93-B98FE001187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D1E0A-FDC1-EEB8-FBA7-786CF0391A0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2E685-FBD4-29F6-F5B9-FF4283EEEC1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AD8E3-465C-1A09-0FEA-F3F40947E2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66FBE6-AF71-42EB-A10B-0CC0FD0C6CF0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440E4-B929-DB83-2B20-EB26049CE6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60675-1830-28AF-4F47-F64F9ADFBA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362BE4-EC35-41C6-A6E6-A2DA6CB5FB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8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5B88-7CF9-1221-415E-7A31A589FB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85475-3515-3D08-1C38-F289A85921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92409-D14F-9E09-29D8-2B5400427A0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9E4B1-C278-0702-E593-A0ECCFE256F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BB5CB-AA82-ECE5-275B-6B17B647B18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6DD0F-C977-4F57-D8EE-8FFE16F84EA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16ECA2-713F-4C46-A976-1CE7195B5018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B6A47-E5F8-1CCB-644E-EA7D13B42E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9ACC6C-9E9A-4900-F158-0A69DD0DC9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8C597F-E165-4CA1-836B-0F6F31D15C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9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9E95-B3F6-03EA-FC9C-243109A6982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79225-3158-EF55-9384-DFBE8D1460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2667A8-E473-4D4B-A767-9AD699EDED02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4C7E33-C0B9-B0BF-A31A-E7010E80C6E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33EBA-63AA-52EF-45E3-CDC01D4B6C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B2A060-E6A4-436C-86A9-14078C80840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EE8B7-9B34-D1B7-91C6-6AE03B300C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0231EE-4428-4711-8C06-FDB178314A19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DE838-25A9-DDCA-50DC-35C6B5D9DA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1084F-26D5-8BFC-00B6-AC07FDC3B8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F3C2C3-C281-4A0C-AA31-63F1DF2BEBE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6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2EB9-2E4E-5AF5-A3A0-F25A9092FE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89D0A-C9D0-3E28-184C-147224DFEC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24E74-FCD5-9F68-0876-C862C6FC06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84C89-3A6F-529D-B923-775DBF6034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E100AB-47FE-4C55-ACC7-4F1B6A125D6D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534B3-D158-B642-C7E7-240D86C061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87955-5B20-0837-348F-DA08F77F5A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FD64B0-A82B-486D-859A-77473E032F0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3F0F1-6B2E-16C9-C7A3-A1357C8180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7EED8-AD33-CC7A-051C-3733F8A7080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DE" sz="3200"/>
            </a:lvl1pPr>
          </a:lstStyle>
          <a:p>
            <a:pPr lvl="0"/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E5276-2215-DEB8-580F-8E6B427F071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906CE-C605-B6C9-880E-720D97BAD1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2DF2A2-55F6-4C1C-8312-3D1DF70B5120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75919-760C-3E40-1675-7FB916887B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 anchorCtr="0"/>
          <a:lstStyle>
            <a:lvl1pPr algn="l"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A9346-4407-56E1-29F5-EBE9409194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8E852-7578-4BD8-8FF5-B0DC4D38C3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6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47AD46-0DF8-488B-D8BA-BF2E0DEA8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C1CEA-416B-7A55-28B1-4AD842699A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C840A-C313-32BB-DBB2-ABC5252BB64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69102B86-8EAA-4DB4-8843-2D56F4F42D77}" type="datetime1">
              <a:rPr lang="en-US" altLang="zh-CN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18E3C-1CEF-90CD-3C46-86897D5D6D5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7AEFD-80FB-B5C6-9637-280ACB79010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BAE5CA60-7DCB-414D-A2D2-87B568585174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omic-theory.uni-jena.d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6.wmf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oleObject" Target="../embeddings/oleObject8.bin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70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6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50.png"/><Relationship Id="rId7" Type="http://schemas.openxmlformats.org/officeDocument/2006/relationships/image" Target="../media/image8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70.png"/><Relationship Id="rId4" Type="http://schemas.openxmlformats.org/officeDocument/2006/relationships/image" Target="../media/image6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7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11" Type="http://schemas.openxmlformats.org/officeDocument/2006/relationships/image" Target="../media/image95.png"/><Relationship Id="rId5" Type="http://schemas.openxmlformats.org/officeDocument/2006/relationships/image" Target="../media/image88.jpg"/><Relationship Id="rId10" Type="http://schemas.openxmlformats.org/officeDocument/2006/relationships/image" Target="../media/image93.png"/><Relationship Id="rId4" Type="http://schemas.openxmlformats.org/officeDocument/2006/relationships/image" Target="../media/image87.jpg"/><Relationship Id="rId9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B6221AE6-C237-E5F4-7B32-F39B2DFA841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cs typeface="+mn-ea"/>
              <a:sym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6010BD-4CA2-9647-2079-464E9411777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7484" y="1078173"/>
            <a:ext cx="12327759" cy="1282641"/>
          </a:xfrm>
        </p:spPr>
        <p:txBody>
          <a:bodyPr anchor="ctr" anchorCtr="0"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en-US" altLang="zh-CN" sz="3600" dirty="0">
                <a:latin typeface="+mn-lt"/>
                <a:ea typeface="+mn-ea"/>
                <a:cs typeface="+mn-ea"/>
                <a:sym typeface="+mn-lt"/>
              </a:rPr>
              <a:t>Dielectronic Recombination (DR) of Highly Charged Ions:</a:t>
            </a:r>
            <a:br>
              <a:rPr lang="en-US" altLang="zh-CN" sz="3600" dirty="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3600" dirty="0">
                <a:latin typeface="+mn-lt"/>
                <a:ea typeface="+mn-ea"/>
                <a:cs typeface="+mn-ea"/>
                <a:sym typeface="+mn-lt"/>
              </a:rPr>
              <a:t> Comparative Study of Theory and Experiment</a:t>
            </a:r>
            <a:endParaRPr lang="en-US" sz="3800" b="1" dirty="0">
              <a:solidFill>
                <a:srgbClr val="0066FF"/>
              </a:solidFill>
              <a:highlight>
                <a:srgbClr val="FFFF00"/>
              </a:highligh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C660C76-685F-0FF9-E0BE-57C6101A1916}"/>
              </a:ext>
            </a:extLst>
          </p:cNvPr>
          <p:cNvSpPr txBox="1"/>
          <p:nvPr/>
        </p:nvSpPr>
        <p:spPr>
          <a:xfrm>
            <a:off x="681644" y="2948825"/>
            <a:ext cx="11006051" cy="18004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261152" rtl="0" fontAlgn="auto" hangingPunct="1">
              <a:lnSpc>
                <a:spcPct val="100000"/>
              </a:lnSpc>
              <a:spcBef>
                <a:spcPts val="0"/>
              </a:spcBef>
              <a:spcAft>
                <a:spcPts val="61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Houke Huang </a:t>
            </a:r>
          </a:p>
          <a:p>
            <a:pPr lvl="0" algn="ctr" defTabSz="261152">
              <a:spcAft>
                <a:spcPts val="61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400" b="1" dirty="0">
                <a:solidFill>
                  <a:srgbClr val="0000FE"/>
                </a:solidFill>
                <a:cs typeface="+mn-ea"/>
                <a:sym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Relativistic Quantum Dynamics of Ions </a:t>
            </a:r>
            <a:r>
              <a:rPr lang="en-US" altLang="zh-CN" sz="2400" b="1" u="sng" dirty="0">
                <a:solidFill>
                  <a:srgbClr val="0000FE"/>
                </a:solidFill>
                <a:cs typeface="+mn-ea"/>
                <a:sym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 Beams</a:t>
            </a:r>
            <a:r>
              <a:rPr lang="en-US" altLang="zh-CN" sz="2400" b="1" u="sng" dirty="0">
                <a:solidFill>
                  <a:srgbClr val="0000FE"/>
                </a:solidFill>
                <a:cs typeface="+mn-ea"/>
                <a:sym typeface="+mn-lt"/>
              </a:rPr>
              <a:t> @Prof. S. </a:t>
            </a:r>
            <a:r>
              <a:rPr lang="en-US" altLang="zh-CN" sz="2400" b="1" u="sng" dirty="0" err="1">
                <a:solidFill>
                  <a:srgbClr val="0000FE"/>
                </a:solidFill>
                <a:cs typeface="+mn-ea"/>
                <a:sym typeface="+mn-lt"/>
              </a:rPr>
              <a:t>Fritzche</a:t>
            </a:r>
            <a:endParaRPr lang="en-US" sz="2400" u="sng" dirty="0">
              <a:solidFill>
                <a:srgbClr val="0000FE"/>
              </a:solidFill>
              <a:cs typeface="+mn-ea"/>
              <a:sym typeface="+mn-lt"/>
            </a:endParaRPr>
          </a:p>
          <a:p>
            <a:pPr lvl="0" algn="ctr" defTabSz="261152">
              <a:spcAft>
                <a:spcPts val="61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altLang="zh-CN" sz="2400" dirty="0">
                <a:cs typeface="+mn-ea"/>
                <a:sym typeface="+mn-lt"/>
              </a:rPr>
              <a:t>Annual Meeting of APPA</a:t>
            </a:r>
            <a:r>
              <a:rPr lang="en-US" sz="2400" i="0" u="none" strike="noStrike" kern="1200" cap="none" spc="0" baseline="0" dirty="0">
                <a:solidFill>
                  <a:srgbClr val="555555"/>
                </a:solidFill>
                <a:uFillTx/>
                <a:cs typeface="+mn-ea"/>
                <a:sym typeface="+mn-lt"/>
              </a:rPr>
              <a:t> </a:t>
            </a:r>
            <a:endParaRPr lang="de-DE" sz="2400" i="0" u="none" strike="noStrike" kern="1200" cap="none" spc="0" baseline="0" dirty="0">
              <a:solidFill>
                <a:srgbClr val="555555"/>
              </a:solidFill>
              <a:uFillTx/>
              <a:cs typeface="+mn-ea"/>
              <a:sym typeface="+mn-lt"/>
            </a:endParaRPr>
          </a:p>
          <a:p>
            <a:pPr marL="0" marR="0" lvl="0" indent="0" algn="ctr" defTabSz="261152" rtl="0" fontAlgn="auto" hangingPunct="1">
              <a:lnSpc>
                <a:spcPct val="100000"/>
              </a:lnSpc>
              <a:spcBef>
                <a:spcPts val="0"/>
              </a:spcBef>
              <a:spcAft>
                <a:spcPts val="61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 dirty="0">
                <a:solidFill>
                  <a:srgbClr val="555555"/>
                </a:solidFill>
                <a:uFillTx/>
                <a:cs typeface="+mn-ea"/>
                <a:sym typeface="+mn-lt"/>
              </a:rPr>
              <a:t>2026-02-23</a:t>
            </a:r>
            <a:endParaRPr lang="de-DE" sz="2400" b="0" i="0" u="none" strike="noStrike" kern="1200" cap="none" spc="0" baseline="0" dirty="0">
              <a:solidFill>
                <a:srgbClr val="FFFFFF"/>
              </a:solidFill>
              <a:uFillTx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56432F-C56D-8B85-1CC6-8BA85A23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52" y="4572168"/>
            <a:ext cx="2953176" cy="14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E9C2D76-1480-AA14-6212-73B51E24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04" y="4527704"/>
            <a:ext cx="4195200" cy="205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60D44-3EFF-C5E0-291B-1F08B649C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12EB15C-75EE-3D42-695E-FBEE36468593}"/>
                  </a:ext>
                </a:extLst>
              </p:cNvPr>
              <p:cNvSpPr txBox="1"/>
              <p:nvPr/>
            </p:nvSpPr>
            <p:spPr>
              <a:xfrm>
                <a:off x="653142" y="872451"/>
                <a:ext cx="11081657" cy="55676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FF"/>
                    </a:highlight>
                    <a:cs typeface="+mn-ea"/>
                    <a:sym typeface="+mn-lt"/>
                  </a:rPr>
                  <a:t> DR as a two-step process:</a:t>
                </a:r>
                <a:br>
                  <a:rPr lang="en-US" altLang="zh-CN" sz="2000" dirty="0">
                    <a:solidFill>
                      <a:schemeClr val="tx1"/>
                    </a:solidFill>
                    <a:highlight>
                      <a:srgbClr val="FFFFFF"/>
                    </a:highlight>
                    <a:cs typeface="+mn-ea"/>
                    <a:sym typeface="+mn-lt"/>
                  </a:rPr>
                </a:br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FF"/>
                    </a:highlight>
                    <a:cs typeface="+mn-ea"/>
                    <a:sym typeface="+mn-lt"/>
                  </a:rPr>
                  <a:t>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𝐴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𝑞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)+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</m:t>
                    </m:r>
                    <m:r>
                      <a:rPr lang="zh-CN" altLang="en-US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𝜀𝜅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)→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𝐴</m:t>
                        </m:r>
                      </m:e>
                      <m:sup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𝑞</m:t>
                            </m:r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1</m:t>
                            </m:r>
                          </m:e>
                        </m:d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+∗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𝑑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𝑑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)⟶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𝐴</m:t>
                        </m:r>
                      </m:e>
                      <m:sup>
                        <m:d>
                          <m:d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𝑞</m:t>
                            </m:r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1</m:t>
                            </m:r>
                          </m:e>
                        </m:d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∗</m:t>
                            </m:r>
                          </m:e>
                        </m:d>
                      </m:sup>
                    </m:s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𝑓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)+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ℏ</m:t>
                    </m:r>
                    <m:r>
                      <a:rPr lang="zh-CN" altLang="en-US" sz="2000" b="0" i="1" smtClean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𝜔</m:t>
                    </m:r>
                  </m:oMath>
                </a14:m>
                <a:endParaRPr lang="en-US" altLang="zh-CN" sz="2000" dirty="0">
                  <a:solidFill>
                    <a:schemeClr val="tx1"/>
                  </a:solidFill>
                  <a:highlight>
                    <a:srgbClr val="FFFFFF"/>
                  </a:highlight>
                  <a:cs typeface="+mn-ea"/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highlight>
                      <a:srgbClr val="FFFFFF"/>
                    </a:highlight>
                    <a:cs typeface="+mn-ea"/>
                    <a:sym typeface="+mn-lt"/>
                  </a:rPr>
                  <a:t>Independent process and isolated resonance approximation, partial DR strength for </a:t>
                </a:r>
                <a:br>
                  <a:rPr lang="en-US" altLang="zh-CN" sz="2000" dirty="0">
                    <a:highlight>
                      <a:srgbClr val="FFFFFF"/>
                    </a:highlight>
                    <a:cs typeface="+mn-ea"/>
                    <a:sym typeface="+mn-lt"/>
                  </a:rPr>
                </a:br>
                <a:r>
                  <a:rPr lang="en-US" altLang="zh-CN" sz="2000" dirty="0">
                    <a:highlight>
                      <a:srgbClr val="FFFFFF"/>
                    </a:highlight>
                    <a:cs typeface="+mn-ea"/>
                    <a:sym typeface="+mn-lt"/>
                  </a:rPr>
                  <a:t>pathway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𝑆</m:t>
                    </m:r>
                    <m:r>
                      <a:rPr lang="en-US" altLang="zh-CN" sz="2000" i="1" dirty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𝑖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𝑑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𝑓</m:t>
                    </m:r>
                    <m:r>
                      <a:rPr lang="en-US" altLang="zh-CN" sz="2000" i="1" dirty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) </m:t>
                    </m:r>
                  </m:oMath>
                </a14:m>
                <a:r>
                  <a:rPr lang="en-US" altLang="zh-CN" sz="2000" dirty="0">
                    <a:highlight>
                      <a:srgbClr val="FFFFFF"/>
                    </a:highlight>
                    <a:cs typeface="+mn-ea"/>
                    <a:sym typeface="+mn-lt"/>
                  </a:rPr>
                  <a:t>and total DR strength for passage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𝑆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𝑖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𝑑</m:t>
                    </m:r>
                    <m:r>
                      <a:rPr lang="en-US" altLang="zh-CN" sz="20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+mn-ea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FF"/>
                    </a:highlight>
                    <a:cs typeface="+mn-ea"/>
                    <a:sym typeface="+mn-lt"/>
                  </a:rPr>
                  <a:t>: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chemeClr val="tx1"/>
                  </a:solidFill>
                  <a:highlight>
                    <a:srgbClr val="FFFFFF"/>
                  </a:highlight>
                  <a:cs typeface="+mn-ea"/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chemeClr val="tx1"/>
                  </a:solidFill>
                  <a:highlight>
                    <a:srgbClr val="FFFFFF"/>
                  </a:highlight>
                  <a:cs typeface="+mn-ea"/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chemeClr val="tx1"/>
                  </a:solidFill>
                  <a:highlight>
                    <a:srgbClr val="FFFFFF"/>
                  </a:highlight>
                  <a:cs typeface="+mn-ea"/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chemeClr val="tx1"/>
                  </a:solidFill>
                  <a:highlight>
                    <a:srgbClr val="FFFFFF"/>
                  </a:highlight>
                  <a:cs typeface="+mn-ea"/>
                  <a:sym typeface="+mn-lt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altLang="zh-CN" sz="2000" dirty="0">
                  <a:solidFill>
                    <a:schemeClr val="tx1"/>
                  </a:solidFill>
                  <a:highlight>
                    <a:srgbClr val="FFFFFF"/>
                  </a:highlight>
                  <a:cs typeface="+mn-ea"/>
                  <a:sym typeface="+mn-lt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altLang="zh-CN" sz="2000" dirty="0">
                  <a:solidFill>
                    <a:schemeClr val="tx1"/>
                  </a:solidFill>
                  <a:highlight>
                    <a:srgbClr val="FFFFFF"/>
                  </a:highlight>
                  <a:cs typeface="+mn-ea"/>
                  <a:sym typeface="+mn-lt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highlight>
                      <a:srgbClr val="FFFFFF"/>
                    </a:highlight>
                    <a:cs typeface="+mn-ea"/>
                    <a:sym typeface="+mn-lt"/>
                  </a:rPr>
                  <a:t>Distorted wave approximation: all continuum orbitals are generated in a local potential(Dirac-Hartree-Slater or others) of the ionic core, and without the explicit treatment of the exchange interaction. </a:t>
                </a:r>
                <a:endParaRPr lang="zh-CN" altLang="en-US" sz="1400" dirty="0">
                  <a:solidFill>
                    <a:schemeClr val="tx1"/>
                  </a:solidFill>
                  <a:highlight>
                    <a:srgbClr val="FFFFFF"/>
                  </a:highlight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12EB15C-75EE-3D42-695E-FBEE36468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2" y="872451"/>
                <a:ext cx="11081657" cy="5567678"/>
              </a:xfrm>
              <a:prstGeom prst="rect">
                <a:avLst/>
              </a:prstGeom>
              <a:blipFill>
                <a:blip r:embed="rId3"/>
                <a:stretch>
                  <a:fillRect l="-495" r="-495" b="-8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C0DF3A1D-9A6C-9074-49B4-075EF4C84BBC}"/>
              </a:ext>
            </a:extLst>
          </p:cNvPr>
          <p:cNvSpPr txBox="1"/>
          <p:nvPr/>
        </p:nvSpPr>
        <p:spPr>
          <a:xfrm>
            <a:off x="0" y="891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DR as a “half-scattering" process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3EEAEA9-9005-F6AD-2501-B20984EAB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96" y="2945851"/>
            <a:ext cx="4851861" cy="24623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5CAF91-BAAE-FD12-DBC7-A399873CB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637" y="3026245"/>
            <a:ext cx="2546553" cy="562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4E2D46A-811B-BED8-DCB2-3A5F61151270}"/>
                  </a:ext>
                </a:extLst>
              </p:cNvPr>
              <p:cNvSpPr txBox="1"/>
              <p:nvPr/>
            </p:nvSpPr>
            <p:spPr>
              <a:xfrm>
                <a:off x="7322224" y="3630677"/>
                <a:ext cx="4615776" cy="1526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dirty="0">
                    <a:cs typeface="+mn-ea"/>
                    <a:sym typeface="+mn-lt"/>
                  </a:rPr>
                  <a:t>: Recombined ions are measured at the storage ring by using the merged-beam technology, thus final levels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zh-CN" altLang="en-US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𝛼</m:t>
                        </m:r>
                      </m:e>
                      <m:sub>
                        <m:r>
                          <a:rPr lang="en-US" altLang="zh-CN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altLang="zh-CN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</m:e>
                      <m:sub>
                        <m:r>
                          <a:rPr lang="en-US" altLang="zh-CN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dirty="0">
                    <a:cs typeface="+mn-ea"/>
                    <a:sym typeface="+mn-lt"/>
                  </a:rPr>
                  <a:t> are not observed explicitly…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4E2D46A-811B-BED8-DCB2-3A5F611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224" y="3630677"/>
                <a:ext cx="4615776" cy="1526572"/>
              </a:xfrm>
              <a:prstGeom prst="rect">
                <a:avLst/>
              </a:prstGeom>
              <a:blipFill>
                <a:blip r:embed="rId6"/>
                <a:stretch>
                  <a:fillRect l="-1057" b="-5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AD4CD9EB-CA36-D15C-6A09-0A582F06281E}"/>
              </a:ext>
            </a:extLst>
          </p:cNvPr>
          <p:cNvSpPr txBox="1"/>
          <p:nvPr/>
        </p:nvSpPr>
        <p:spPr>
          <a:xfrm>
            <a:off x="2844801" y="6455782"/>
            <a:ext cx="7293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highlight>
                  <a:srgbClr val="FFFFFF"/>
                </a:highlight>
                <a:cs typeface="+mn-ea"/>
                <a:sym typeface="+mn-lt"/>
              </a:rPr>
              <a:t>CPC  182,7  (2011); Rep. Prog. Phys. 60 691 (1997);</a:t>
            </a:r>
            <a:r>
              <a:rPr lang="pt-BR" altLang="zh-CN" sz="1600" dirty="0">
                <a:cs typeface="+mn-ea"/>
                <a:sym typeface="+mn-lt"/>
              </a:rPr>
              <a:t> A&amp;A 656, A163 (2021)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227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4538D-BA20-73A8-57DA-98DCD459D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61D50-8C0F-C069-4B8D-98532A26E3FA}"/>
              </a:ext>
            </a:extLst>
          </p:cNvPr>
          <p:cNvSpPr txBox="1"/>
          <p:nvPr/>
        </p:nvSpPr>
        <p:spPr>
          <a:xfrm>
            <a:off x="0" y="891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Building block: fine-structure levels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A8DC2D9-CA09-4B02-2010-03335B3F0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154" y="4672881"/>
            <a:ext cx="4866102" cy="946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2D5955-935F-2FCB-6567-4C9C4E8B6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90" y="1774839"/>
            <a:ext cx="4294482" cy="85699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5966D35-A8FF-506E-C9E1-8501B58F3634}"/>
              </a:ext>
            </a:extLst>
          </p:cNvPr>
          <p:cNvSpPr txBox="1"/>
          <p:nvPr/>
        </p:nvSpPr>
        <p:spPr>
          <a:xfrm>
            <a:off x="58761" y="1318044"/>
            <a:ext cx="6918039" cy="3657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cs typeface="+mn-ea"/>
                <a:sym typeface="+mn-lt"/>
              </a:rPr>
              <a:t>Dirac</a:t>
            </a:r>
            <a:r>
              <a:rPr lang="en-US" altLang="zh-CN" dirty="0">
                <a:cs typeface="+mn-ea"/>
                <a:sym typeface="+mn-lt"/>
              </a:rPr>
              <a:t>-</a:t>
            </a:r>
            <a:r>
              <a:rPr lang="zh-CN" altLang="en-US" dirty="0">
                <a:cs typeface="+mn-ea"/>
                <a:sym typeface="+mn-lt"/>
              </a:rPr>
              <a:t>Coulomb–Breit Hamiltonian   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en-US" altLang="zh-CN" dirty="0"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en-US" altLang="zh-CN" dirty="0"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en-US" altLang="zh-CN" dirty="0"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en-US" altLang="zh-CN" dirty="0"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cs typeface="+mn-ea"/>
                <a:sym typeface="+mn-lt"/>
              </a:rPr>
              <a:t> </a:t>
            </a:r>
            <a:r>
              <a:rPr lang="en-US" altLang="zh-CN" b="1" dirty="0">
                <a:cs typeface="+mn-ea"/>
                <a:sym typeface="+mn-lt"/>
              </a:rPr>
              <a:t>Atomic state function (ASF) </a:t>
            </a:r>
            <a:r>
              <a:rPr lang="en-US" altLang="zh-CN" dirty="0">
                <a:cs typeface="+mn-ea"/>
                <a:sym typeface="+mn-lt"/>
              </a:rPr>
              <a:t>is written within the MCDHF model as a linear combination of configuration state functions (CSF) with well-defined parity P, total angular momentum J, and its projection M:</a:t>
            </a:r>
            <a:r>
              <a:rPr lang="zh-CN" altLang="en-US" dirty="0">
                <a:cs typeface="+mn-ea"/>
                <a:sym typeface="+mn-lt"/>
              </a:rPr>
              <a:t>          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28256F-B499-29F7-C0A1-6934BAC2A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55" y="2616552"/>
            <a:ext cx="4046525" cy="5685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9E7814C-CF61-C23B-FEC0-7C489CBB33F0}"/>
              </a:ext>
            </a:extLst>
          </p:cNvPr>
          <p:cNvSpPr txBox="1"/>
          <p:nvPr/>
        </p:nvSpPr>
        <p:spPr>
          <a:xfrm>
            <a:off x="2538740" y="962209"/>
            <a:ext cx="78652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JAC@M</a:t>
            </a:r>
            <a:r>
              <a:rPr lang="zh-CN" altLang="en-US" sz="2000" dirty="0">
                <a:cs typeface="+mn-ea"/>
                <a:sym typeface="+mn-lt"/>
              </a:rPr>
              <a:t>ulticonfiguration Dirac–Hartree–Fock (MCDHF) method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4FE710D-19EE-70B2-ED87-4582E891E4E1}"/>
              </a:ext>
            </a:extLst>
          </p:cNvPr>
          <p:cNvSpPr txBox="1"/>
          <p:nvPr/>
        </p:nvSpPr>
        <p:spPr>
          <a:xfrm>
            <a:off x="275331" y="5623361"/>
            <a:ext cx="11575869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>
                <a:solidFill>
                  <a:srgbClr val="0000FE"/>
                </a:solidFill>
                <a:cs typeface="+mn-ea"/>
                <a:sym typeface="+mn-lt"/>
              </a:rPr>
              <a:t>The </a:t>
            </a:r>
            <a:r>
              <a:rPr lang="zh-CN" altLang="en-US" sz="2000" b="1" dirty="0">
                <a:solidFill>
                  <a:srgbClr val="0000FE"/>
                </a:solidFill>
                <a:cs typeface="+mn-ea"/>
                <a:sym typeface="+mn-lt"/>
              </a:rPr>
              <a:t>accuracy of any (atomic) computation </a:t>
            </a:r>
            <a:r>
              <a:rPr lang="en-US" altLang="zh-CN" sz="2000" b="1" dirty="0">
                <a:solidFill>
                  <a:srgbClr val="0000FE"/>
                </a:solidFill>
                <a:cs typeface="+mn-ea"/>
                <a:sym typeface="+mn-lt"/>
              </a:rPr>
              <a:t>also critically depends on the representation of </a:t>
            </a:r>
            <a:r>
              <a:rPr lang="zh-CN" altLang="en-US" sz="2000" b="1" dirty="0">
                <a:solidFill>
                  <a:srgbClr val="0000FE"/>
                </a:solidFill>
                <a:cs typeface="+mn-ea"/>
                <a:sym typeface="+mn-lt"/>
              </a:rPr>
              <a:t>atomic states and the explicit definition of the many-electron basis.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7F8B3E-4E6B-3C01-B0C6-EAEC1B4FA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582" y="1919530"/>
            <a:ext cx="4551308" cy="30014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5C5D27A-45E2-4FE3-C04A-C27D68CFC14B}"/>
              </a:ext>
            </a:extLst>
          </p:cNvPr>
          <p:cNvSpPr txBox="1"/>
          <p:nvPr/>
        </p:nvSpPr>
        <p:spPr>
          <a:xfrm>
            <a:off x="6459940" y="6502315"/>
            <a:ext cx="5732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>
                <a:cs typeface="+mn-ea"/>
                <a:sym typeface="+mn-lt"/>
              </a:rPr>
              <a:t>S.Fritzsche</a:t>
            </a:r>
            <a:r>
              <a:rPr lang="en-US" altLang="zh-CN" sz="1400" dirty="0">
                <a:cs typeface="+mn-ea"/>
                <a:sym typeface="+mn-lt"/>
              </a:rPr>
              <a:t>, </a:t>
            </a:r>
            <a:r>
              <a:rPr lang="zh-CN" altLang="en-US" sz="1400" dirty="0">
                <a:cs typeface="+mn-ea"/>
                <a:sym typeface="+mn-lt"/>
              </a:rPr>
              <a:t>Computer Physics Communications 240 (2019) 1–14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BC8ED88-58B7-4245-53A6-41E920F08AE8}"/>
              </a:ext>
            </a:extLst>
          </p:cNvPr>
          <p:cNvSpPr txBox="1"/>
          <p:nvPr/>
        </p:nvSpPr>
        <p:spPr>
          <a:xfrm>
            <a:off x="7642625" y="1560267"/>
            <a:ext cx="4179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highlight>
                  <a:srgbClr val="FFFF00"/>
                </a:highlight>
                <a:cs typeface="+mn-ea"/>
                <a:sym typeface="+mn-lt"/>
              </a:rPr>
              <a:t>Accurate atomic amplitude</a:t>
            </a:r>
            <a:endParaRPr lang="zh-CN" altLang="en-US" sz="2400" b="1" dirty="0">
              <a:highlight>
                <a:srgbClr val="FFFF00"/>
              </a:highligh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116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2445-5F81-AA17-BBEF-7D39453AC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2DCFD69-5515-048F-874E-37A7D7413593}"/>
              </a:ext>
            </a:extLst>
          </p:cNvPr>
          <p:cNvSpPr txBox="1"/>
          <p:nvPr/>
        </p:nvSpPr>
        <p:spPr>
          <a:xfrm>
            <a:off x="0" y="891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Building block: E1 transition rate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758A27D-7C21-2846-1B4B-EC691D1DB8F9}"/>
                  </a:ext>
                </a:extLst>
              </p:cNvPr>
              <p:cNvSpPr txBox="1"/>
              <p:nvPr/>
            </p:nvSpPr>
            <p:spPr>
              <a:xfrm>
                <a:off x="502024" y="937285"/>
                <a:ext cx="11421035" cy="5216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b="1" dirty="0">
                    <a:cs typeface="+mn-ea"/>
                    <a:sym typeface="+mn-lt"/>
                  </a:rPr>
                  <a:t>Electro-magnetic multipole transition amplitudes </a:t>
                </a:r>
                <a:r>
                  <a:rPr lang="en-US" altLang="zh-CN" b="1" dirty="0">
                    <a:cs typeface="+mn-ea"/>
                    <a:sym typeface="+mn-lt"/>
                  </a:rPr>
                  <a:t>and probabilities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cs typeface="+mn-ea"/>
                    <a:sym typeface="+mn-lt"/>
                  </a:rPr>
                  <a:t>Quantum notation and amplitudes</a:t>
                </a:r>
                <a:br>
                  <a:rPr lang="en-US" altLang="zh-CN" dirty="0">
                    <a:cs typeface="+mn-ea"/>
                    <a:sym typeface="+mn-lt"/>
                  </a:rPr>
                </a:br>
                <a:endParaRPr lang="en-US" altLang="zh-CN" dirty="0"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dirty="0"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dirty="0"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dirty="0">
                    <a:cs typeface="+mn-ea"/>
                    <a:sym typeface="+mn-lt"/>
                  </a:rPr>
                  <a:t>A multipole M ≡ (L, p) ≡ (L, electric/magnetic) = E1, M1, E2, ... hereby contains all information about its multipolarity (angular momentum) L and type magnetic (p = 0) or electric (p = 1) , respectively.</a:t>
                </a:r>
                <a:endParaRPr lang="en-US" altLang="zh-CN" dirty="0"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00FE"/>
                    </a:solidFill>
                    <a:cs typeface="+mn-ea"/>
                    <a:sym typeface="+mn-lt"/>
                  </a:rPr>
                  <a:t>E1-Dipole approximation (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𝜆</m:t>
                    </m:r>
                    <m:r>
                      <a:rPr lang="zh-CN" altLang="en-US" i="1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≫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FE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00FE"/>
                    </a:solidFill>
                    <a:cs typeface="+mn-ea"/>
                    <a:sym typeface="+mn-lt"/>
                  </a:rPr>
                  <a:t>):</a:t>
                </a:r>
                <a:r>
                  <a:rPr lang="zh-CN" altLang="en-US" dirty="0">
                    <a:solidFill>
                      <a:srgbClr val="0000FE"/>
                    </a:solidFill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𝑫</m:t>
                    </m:r>
                    <m:r>
                      <a:rPr lang="en-US" altLang="zh-CN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=−</m:t>
                    </m:r>
                    <m:r>
                      <a:rPr lang="en-US" altLang="zh-CN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𝑒𝑟</m:t>
                    </m:r>
                  </m:oMath>
                </a14:m>
                <a:endParaRPr lang="en-US" altLang="zh-CN" dirty="0">
                  <a:solidFill>
                    <a:srgbClr val="0000FE"/>
                  </a:solidFill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dirty="0">
                  <a:cs typeface="+mn-ea"/>
                  <a:sym typeface="+mn-lt"/>
                </a:endParaRPr>
              </a:p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758A27D-7C21-2846-1B4B-EC691D1DB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24" y="937285"/>
                <a:ext cx="11421035" cy="5216813"/>
              </a:xfrm>
              <a:prstGeom prst="rect">
                <a:avLst/>
              </a:prstGeom>
              <a:blipFill>
                <a:blip r:embed="rId3"/>
                <a:stretch>
                  <a:fillRect l="-3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E9A2424-32E9-E695-C63B-43BFB0EE3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75" y="2426989"/>
            <a:ext cx="10415070" cy="8899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32F2636-96A3-39D6-525C-4EE3CAEC6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43" y="1925528"/>
            <a:ext cx="3442406" cy="3769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99AB58-89C7-CFC5-09AA-73C8D4D3E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17" y="5537562"/>
            <a:ext cx="6655142" cy="4445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FDD388-3461-0E44-7FCF-36EBA06F9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983" y="5353047"/>
            <a:ext cx="3230606" cy="135234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88241F8-B860-609E-51E4-47C04B8C7EEE}"/>
              </a:ext>
            </a:extLst>
          </p:cNvPr>
          <p:cNvSpPr txBox="1"/>
          <p:nvPr/>
        </p:nvSpPr>
        <p:spPr>
          <a:xfrm>
            <a:off x="3128685" y="6114254"/>
            <a:ext cx="2294964" cy="707886"/>
          </a:xfrm>
          <a:prstGeom prst="rect">
            <a:avLst/>
          </a:prstGeom>
          <a:solidFill>
            <a:srgbClr val="FEFE48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highlight>
                  <a:srgbClr val="FFFF00"/>
                </a:highlight>
                <a:cs typeface="+mn-ea"/>
                <a:sym typeface="+mn-lt"/>
              </a:rPr>
              <a:t>electron-photo interaction</a:t>
            </a:r>
            <a:endParaRPr lang="zh-CN" altLang="en-US" sz="2000" b="1" dirty="0">
              <a:highlight>
                <a:srgbClr val="FFFF00"/>
              </a:highlight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B7FA7F5-DA23-EB74-1D33-F8A28BC84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7794" y="3441124"/>
            <a:ext cx="6261309" cy="7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6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CB12E-124C-ED4E-806D-9617EC323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9CB595B-BF77-E660-20CC-AAB9C5FF490D}"/>
              </a:ext>
            </a:extLst>
          </p:cNvPr>
          <p:cNvSpPr txBox="1"/>
          <p:nvPr/>
        </p:nvSpPr>
        <p:spPr>
          <a:xfrm>
            <a:off x="0" y="891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Building block: Auger rates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2F0CDA5-822D-4CEB-4B82-407C43AB2131}"/>
              </a:ext>
            </a:extLst>
          </p:cNvPr>
          <p:cNvSpPr txBox="1"/>
          <p:nvPr/>
        </p:nvSpPr>
        <p:spPr>
          <a:xfrm>
            <a:off x="3451989" y="879280"/>
            <a:ext cx="8139953" cy="5252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Auger electron emission (autoionization) of an atom or ion  </a:t>
            </a:r>
          </a:p>
          <a:p>
            <a:pPr algn="ctr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+mn-ea"/>
                <a:sym typeface="+mn-lt"/>
              </a:rPr>
              <a:t> Amplitude and rates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just">
              <a:lnSpc>
                <a:spcPct val="125000"/>
              </a:lnSpc>
            </a:pP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00FE"/>
                </a:solidFill>
                <a:cs typeface="+mn-ea"/>
                <a:sym typeface="+mn-lt"/>
              </a:rPr>
              <a:t>Wentze</a:t>
            </a:r>
            <a:r>
              <a:rPr lang="en-US" altLang="zh-CN" dirty="0">
                <a:solidFill>
                  <a:srgbClr val="0000FE"/>
                </a:solidFill>
                <a:cs typeface="+mn-ea"/>
                <a:sym typeface="+mn-lt"/>
              </a:rPr>
              <a:t>l’s</a:t>
            </a:r>
            <a:r>
              <a:rPr lang="zh-CN" altLang="en-US" dirty="0">
                <a:solidFill>
                  <a:srgbClr val="0000FE"/>
                </a:solidFill>
                <a:cs typeface="+mn-ea"/>
                <a:sym typeface="+mn-lt"/>
              </a:rPr>
              <a:t> ansatz:</a:t>
            </a:r>
            <a:r>
              <a:rPr lang="zh-CN" altLang="en-US" dirty="0">
                <a:cs typeface="+mn-ea"/>
                <a:sym typeface="+mn-lt"/>
              </a:rPr>
              <a:t> Autoionization is caused by electron-electron interactions</a:t>
            </a:r>
            <a:r>
              <a:rPr lang="en-US" altLang="zh-CN" dirty="0">
                <a:cs typeface="+mn-ea"/>
                <a:sym typeface="+mn-lt"/>
              </a:rPr>
              <a:t>,</a:t>
            </a:r>
            <a:r>
              <a:rPr lang="zh-CN" altLang="en-US" dirty="0">
                <a:cs typeface="+mn-ea"/>
                <a:sym typeface="+mn-lt"/>
              </a:rPr>
              <a:t> which cannot be considered in </a:t>
            </a:r>
            <a:r>
              <a:rPr lang="en-US" altLang="zh-CN" dirty="0">
                <a:cs typeface="+mn-ea"/>
                <a:sym typeface="+mn-lt"/>
              </a:rPr>
              <a:t>a</a:t>
            </a:r>
            <a:r>
              <a:rPr lang="zh-CN" altLang="en-US" dirty="0">
                <a:cs typeface="+mn-ea"/>
                <a:sym typeface="+mn-lt"/>
              </a:rPr>
              <a:t> one-particle picture</a:t>
            </a:r>
            <a:r>
              <a:rPr lang="en-US" altLang="zh-CN" dirty="0">
                <a:cs typeface="+mn-ea"/>
                <a:sym typeface="+mn-lt"/>
              </a:rPr>
              <a:t>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AE264A-BD21-CF11-0993-3DBDF0102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7" y="5347003"/>
            <a:ext cx="3257103" cy="9766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F0B352B-60DB-C5F9-EABB-6B77C4372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8" y="1246093"/>
            <a:ext cx="2670454" cy="158675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8850DC9-15FA-1451-C56A-4D64F414F355}"/>
              </a:ext>
            </a:extLst>
          </p:cNvPr>
          <p:cNvSpPr txBox="1"/>
          <p:nvPr/>
        </p:nvSpPr>
        <p:spPr>
          <a:xfrm>
            <a:off x="143437" y="3231341"/>
            <a:ext cx="2913529" cy="830997"/>
          </a:xfrm>
          <a:prstGeom prst="rect">
            <a:avLst/>
          </a:prstGeom>
          <a:solidFill>
            <a:srgbClr val="FEFE48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highlight>
                  <a:srgbClr val="FFFF00"/>
                </a:highlight>
                <a:cs typeface="+mn-ea"/>
                <a:sym typeface="+mn-lt"/>
              </a:rPr>
              <a:t>electron-electron interaction</a:t>
            </a:r>
            <a:endParaRPr lang="zh-CN" altLang="en-US" sz="2400" b="1" dirty="0">
              <a:highlight>
                <a:srgbClr val="FFFF00"/>
              </a:highlight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2A22E3-1B11-3C26-C606-62C98CD69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357" y="4588306"/>
            <a:ext cx="5804198" cy="590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D9A264-38EA-3D5E-0F68-30BBDDED9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013" y="2841474"/>
            <a:ext cx="8638072" cy="10299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A4A3CD-78BD-B33E-8F2E-82DE43C00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535" y="1781419"/>
            <a:ext cx="3257717" cy="361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138E7B-9B59-94C3-04FD-55C8CCE929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812" y="1364960"/>
            <a:ext cx="3975304" cy="4826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92391FA-E445-32C4-D3CB-F4D3D8579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6595" y="4024152"/>
            <a:ext cx="2498848" cy="5367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77DF8CA-334B-191B-67E4-056CCC7561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8647" y="3911181"/>
            <a:ext cx="3769139" cy="5806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94125D2-055E-AA8D-9B53-1AA991C7C5D5}"/>
              </a:ext>
            </a:extLst>
          </p:cNvPr>
          <p:cNvSpPr txBox="1"/>
          <p:nvPr/>
        </p:nvSpPr>
        <p:spPr>
          <a:xfrm>
            <a:off x="552736" y="6459141"/>
            <a:ext cx="115027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cs typeface="+mn-ea"/>
                <a:sym typeface="+mn-lt"/>
              </a:rPr>
              <a:t>Fritzsche S. JAC: User Guide, Compendium &amp; Theoretical Background.https://github.com/OpenJAC/JAC.jl; Unpublished (10.10.2025).</a:t>
            </a:r>
          </a:p>
        </p:txBody>
      </p:sp>
    </p:spTree>
    <p:extLst>
      <p:ext uri="{BB962C8B-B14F-4D97-AF65-F5344CB8AC3E}">
        <p14:creationId xmlns:p14="http://schemas.microsoft.com/office/powerpoint/2010/main" val="367296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47306-2244-6CF5-CC4C-725A51438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3141B26-7671-D035-10BC-936644EC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128" y="1588919"/>
            <a:ext cx="3324958" cy="178565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C81B8DF-71B6-ABB2-F108-612825E1249C}"/>
              </a:ext>
            </a:extLst>
          </p:cNvPr>
          <p:cNvSpPr txBox="1"/>
          <p:nvPr/>
        </p:nvSpPr>
        <p:spPr>
          <a:xfrm>
            <a:off x="0" y="808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Benchmark: Na-like Fe</a:t>
            </a:r>
            <a:r>
              <a:rPr lang="en-US" altLang="zh-CN" sz="3200" baseline="30000" dirty="0">
                <a:solidFill>
                  <a:srgbClr val="0000FE"/>
                </a:solidFill>
                <a:cs typeface="+mn-ea"/>
                <a:sym typeface="+mn-lt"/>
              </a:rPr>
              <a:t>15+</a:t>
            </a:r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@</a:t>
            </a:r>
            <a:r>
              <a:rPr lang="en-US" altLang="zh-CN" sz="3200" dirty="0" err="1">
                <a:solidFill>
                  <a:srgbClr val="0000FE"/>
                </a:solidFill>
                <a:cs typeface="+mn-ea"/>
                <a:sym typeface="+mn-lt"/>
              </a:rPr>
              <a:t>CSRm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9CC6CBA-B827-233C-AC7F-7840B8B9BBF4}"/>
              </a:ext>
            </a:extLst>
          </p:cNvPr>
          <p:cNvSpPr txBox="1"/>
          <p:nvPr/>
        </p:nvSpPr>
        <p:spPr>
          <a:xfrm flipH="1">
            <a:off x="8011885" y="1080547"/>
            <a:ext cx="4042229" cy="5667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it-IT" altLang="zh-CN" dirty="0">
                <a:cs typeface="+mn-ea"/>
                <a:sym typeface="+mn-lt"/>
              </a:rPr>
              <a:t>DR Channels</a:t>
            </a:r>
            <a:r>
              <a:rPr lang="zh-CN" altLang="en-US" dirty="0">
                <a:cs typeface="+mn-ea"/>
                <a:sym typeface="+mn-lt"/>
              </a:rPr>
              <a:t>：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>
                <a:cs typeface="+mn-ea"/>
                <a:sym typeface="+mn-lt"/>
              </a:rPr>
              <a:t>Rydberg formula</a:t>
            </a:r>
            <a:r>
              <a:rPr lang="zh-CN" altLang="en-US" dirty="0">
                <a:cs typeface="+mn-ea"/>
                <a:sym typeface="+mn-lt"/>
              </a:rPr>
              <a:t>：</a:t>
            </a:r>
            <a:endParaRPr lang="en-US" altLang="zh-CN" dirty="0">
              <a:cs typeface="+mn-ea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dirty="0">
              <a:cs typeface="+mn-ea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dirty="0">
              <a:cs typeface="+mn-ea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dirty="0">
              <a:cs typeface="+mn-ea"/>
              <a:sym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zh-CN" dirty="0">
              <a:cs typeface="+mn-ea"/>
              <a:sym typeface="+mn-lt"/>
            </a:endParaRP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cs typeface="+mn-ea"/>
                <a:sym typeface="+mn-lt"/>
              </a:rPr>
              <a:t>Excellent agreement is observed between the experiment and three state-of-the-art theories (AS, FAC, and JAC) over the 0–40 eV energy range. </a:t>
            </a:r>
            <a:endParaRPr lang="zh-CN" altLang="en-US" dirty="0">
              <a:cs typeface="+mn-ea"/>
              <a:sym typeface="+mn-lt"/>
            </a:endParaRPr>
          </a:p>
        </p:txBody>
      </p:sp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18B36E17-4385-72C4-7C6A-2C5009CC63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235472"/>
              </p:ext>
            </p:extLst>
          </p:nvPr>
        </p:nvGraphicFramePr>
        <p:xfrm>
          <a:off x="8624062" y="4067626"/>
          <a:ext cx="1847998" cy="662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200" imgH="419040" progId="Equation.DSMT4">
                  <p:embed/>
                </p:oleObj>
              </mc:Choice>
              <mc:Fallback>
                <p:oleObj name="Equation" r:id="rId4" imgW="1168200" imgH="41904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18B36E17-4385-72C4-7C6A-2C5009CC63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24062" y="4067626"/>
                        <a:ext cx="1847998" cy="662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 descr="图片包含 日程表&#10;&#10;AI 生成的内容可能不正确。">
            <a:extLst>
              <a:ext uri="{FF2B5EF4-FFF2-40B4-BE49-F238E27FC236}">
                <a16:creationId xmlns:a16="http://schemas.microsoft.com/office/drawing/2014/main" id="{23A2E5D9-075F-46E4-29A9-D1B036008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52" y="1016001"/>
            <a:ext cx="7953530" cy="537754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B565384-E35B-E913-510A-650092455E1C}"/>
              </a:ext>
            </a:extLst>
          </p:cNvPr>
          <p:cNvSpPr txBox="1"/>
          <p:nvPr/>
        </p:nvSpPr>
        <p:spPr>
          <a:xfrm>
            <a:off x="2517760" y="6519446"/>
            <a:ext cx="4158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cs typeface="+mn-ea"/>
                <a:sym typeface="+mn-lt"/>
              </a:rPr>
              <a:t>H.K. Huang, et al. APJS, 278:44 (2025)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2009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41BD1-586A-3B00-2601-B1D3EFE26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F23432E-EE57-E6D1-62CE-0E34ECD70210}"/>
              </a:ext>
            </a:extLst>
          </p:cNvPr>
          <p:cNvSpPr txBox="1"/>
          <p:nvPr/>
        </p:nvSpPr>
        <p:spPr>
          <a:xfrm>
            <a:off x="0" y="808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Benchmark: Na-like Fe</a:t>
            </a:r>
            <a:r>
              <a:rPr lang="en-US" altLang="zh-CN" sz="3200" baseline="30000" dirty="0">
                <a:solidFill>
                  <a:srgbClr val="0000FE"/>
                </a:solidFill>
                <a:cs typeface="+mn-ea"/>
                <a:sym typeface="+mn-lt"/>
              </a:rPr>
              <a:t>15+</a:t>
            </a:r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@</a:t>
            </a:r>
            <a:r>
              <a:rPr lang="en-US" altLang="zh-CN" sz="3200" dirty="0" err="1">
                <a:solidFill>
                  <a:srgbClr val="0000FE"/>
                </a:solidFill>
                <a:cs typeface="+mn-ea"/>
                <a:sym typeface="+mn-lt"/>
              </a:rPr>
              <a:t>CSRm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95525BC-8C6B-8824-9577-46DC892B6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424079"/>
            <a:ext cx="5661494" cy="419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dirty="0"/>
              <a:t>In the energy range 40-90 eV</a:t>
            </a:r>
            <a:r>
              <a:rPr lang="en-US" altLang="zh-CN" dirty="0">
                <a:cs typeface="+mn-ea"/>
                <a:sym typeface="+mn-lt"/>
              </a:rPr>
              <a:t>:</a:t>
            </a:r>
            <a:endParaRPr lang="en-US" altLang="zh-CN" dirty="0"/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contributing DR resonances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cs typeface="+mn-ea"/>
                <a:sym typeface="+mn-lt"/>
              </a:rPr>
              <a:t>                </a:t>
            </a:r>
            <a:r>
              <a:rPr lang="en-US" altLang="zh-CN" dirty="0">
                <a:highlight>
                  <a:srgbClr val="FFFF00"/>
                </a:highlight>
                <a:cs typeface="+mn-ea"/>
                <a:sym typeface="+mn-lt"/>
              </a:rPr>
              <a:t>4l4l’  resonances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Despite being state-of-the-art, the AS, FAC, and JAC theoretical models show significant discrepancies with the experimental energies and strengths of the 4l4l′ resonances.</a:t>
            </a: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cs typeface="+mn-ea"/>
                <a:sym typeface="+mn-lt"/>
              </a:rPr>
              <a:t>I</a:t>
            </a:r>
            <a:r>
              <a:rPr kumimoji="0" lang="zh-CN" altLang="zh-CN" sz="1800" i="0" u="none" strike="noStrike" cap="none" normalizeH="0" baseline="0" dirty="0">
                <a:ln>
                  <a:noFill/>
                </a:ln>
                <a:effectLst/>
                <a:cs typeface="+mn-ea"/>
                <a:sym typeface="+mn-lt"/>
              </a:rPr>
              <a:t>ndicating that 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cs typeface="+mn-ea"/>
                <a:sym typeface="+mn-lt"/>
              </a:rPr>
              <a:t>strong electron correlation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cs typeface="+mn-ea"/>
                <a:sym typeface="+mn-lt"/>
              </a:rPr>
              <a:t> effects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cs typeface="+mn-ea"/>
                <a:sym typeface="+mn-lt"/>
              </a:rPr>
              <a:t> in the 4l4l′ resonance states</a:t>
            </a:r>
            <a:r>
              <a:rPr kumimoji="0" lang="zh-CN" altLang="zh-CN" sz="1800" i="0" u="none" strike="noStrike" cap="none" normalizeH="0" baseline="0" dirty="0">
                <a:ln>
                  <a:noFill/>
                </a:ln>
                <a:effectLst/>
                <a:cs typeface="+mn-ea"/>
                <a:sym typeface="+mn-lt"/>
              </a:rPr>
              <a:t> poses a significant challenge to current theoretical models</a:t>
            </a:r>
            <a:r>
              <a:rPr kumimoji="0" lang="en-US" altLang="zh-CN" sz="1800" i="0" u="none" strike="noStrike" cap="none" normalizeH="0" baseline="0" dirty="0">
                <a:ln>
                  <a:noFill/>
                </a:ln>
                <a:effectLst/>
                <a:cs typeface="+mn-ea"/>
                <a:sym typeface="+mn-lt"/>
              </a:rPr>
              <a:t>.</a:t>
            </a:r>
            <a:endParaRPr kumimoji="0" lang="zh-CN" altLang="zh-CN" sz="1800" i="0" u="none" strike="noStrike" cap="none" normalizeH="0" baseline="0" dirty="0">
              <a:ln>
                <a:noFill/>
              </a:ln>
              <a:effectLst/>
              <a:cs typeface="+mn-ea"/>
              <a:sym typeface="+mn-lt"/>
            </a:endParaRPr>
          </a:p>
        </p:txBody>
      </p:sp>
      <p:pic>
        <p:nvPicPr>
          <p:cNvPr id="6" name="图片 5" descr="图片包含 图形用户界面&#10;&#10;AI 生成的内容可能不正确。">
            <a:extLst>
              <a:ext uri="{FF2B5EF4-FFF2-40B4-BE49-F238E27FC236}">
                <a16:creationId xmlns:a16="http://schemas.microsoft.com/office/drawing/2014/main" id="{2A017FBE-DF77-95A5-D3D0-BDD728CE4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71" y="766017"/>
            <a:ext cx="4840514" cy="600489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904A7EC-3F96-B861-A2CE-84E3BAF1C933}"/>
              </a:ext>
            </a:extLst>
          </p:cNvPr>
          <p:cNvSpPr txBox="1"/>
          <p:nvPr/>
        </p:nvSpPr>
        <p:spPr>
          <a:xfrm>
            <a:off x="7510674" y="6302253"/>
            <a:ext cx="4158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H.K. Huang, et al. APJS, 278:44 (2025)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3722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表&#10;&#10;AI 生成的内容可能不正确。">
            <a:extLst>
              <a:ext uri="{FF2B5EF4-FFF2-40B4-BE49-F238E27FC236}">
                <a16:creationId xmlns:a16="http://schemas.microsoft.com/office/drawing/2014/main" id="{D356B052-EBEE-C22A-2B5A-55C26B2F1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575" y="908616"/>
            <a:ext cx="4215556" cy="588149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7B07308-EA59-B13F-8E95-DC6DC0DA8507}"/>
              </a:ext>
            </a:extLst>
          </p:cNvPr>
          <p:cNvSpPr txBox="1"/>
          <p:nvPr/>
        </p:nvSpPr>
        <p:spPr>
          <a:xfrm>
            <a:off x="0" y="808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Astrophysical applications 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85AFBA-25B3-BCAD-C2FB-72BD6D42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30" y="1506449"/>
            <a:ext cx="3822303" cy="105058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BD82239-4A83-2FA4-79E6-616C04F61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187" y="3081298"/>
            <a:ext cx="3735813" cy="8868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9EBF136-309B-345C-553F-7B4BD5FC6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78" y="4178345"/>
            <a:ext cx="2739402" cy="994590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E39EA3CD-0A7A-966A-CFBE-ADD523483F69}"/>
              </a:ext>
            </a:extLst>
          </p:cNvPr>
          <p:cNvCxnSpPr>
            <a:cxnSpLocks/>
          </p:cNvCxnSpPr>
          <p:nvPr/>
        </p:nvCxnSpPr>
        <p:spPr>
          <a:xfrm flipH="1">
            <a:off x="653143" y="2287676"/>
            <a:ext cx="2017427" cy="224078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ABD8046-8E31-B089-DCAB-FA5FFC7D9741}"/>
              </a:ext>
            </a:extLst>
          </p:cNvPr>
          <p:cNvCxnSpPr>
            <a:cxnSpLocks/>
          </p:cNvCxnSpPr>
          <p:nvPr/>
        </p:nvCxnSpPr>
        <p:spPr>
          <a:xfrm>
            <a:off x="3259129" y="2230968"/>
            <a:ext cx="202528" cy="119803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46F81150-23FA-45D3-58BA-96D3102F5DB7}"/>
              </a:ext>
            </a:extLst>
          </p:cNvPr>
          <p:cNvSpPr txBox="1"/>
          <p:nvPr/>
        </p:nvSpPr>
        <p:spPr>
          <a:xfrm>
            <a:off x="1221053" y="1175321"/>
            <a:ext cx="326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Plasma rate </a:t>
            </a:r>
            <a:r>
              <a:rPr lang="en-US" altLang="zh-CN" sz="2800" b="1" dirty="0" err="1">
                <a:solidFill>
                  <a:srgbClr val="C00000"/>
                </a:solidFill>
              </a:rPr>
              <a:t>coeff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FD0D2A-CA84-3757-2AE4-778E4F237802}"/>
              </a:ext>
            </a:extLst>
          </p:cNvPr>
          <p:cNvSpPr txBox="1"/>
          <p:nvPr/>
        </p:nvSpPr>
        <p:spPr>
          <a:xfrm>
            <a:off x="159656" y="5247362"/>
            <a:ext cx="4934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Electron-ion recombination rate </a:t>
            </a:r>
            <a:r>
              <a:rPr lang="en-US" altLang="zh-CN" sz="2000" b="1" dirty="0" err="1">
                <a:solidFill>
                  <a:srgbClr val="C00000"/>
                </a:solidFill>
              </a:rPr>
              <a:t>coeff</a:t>
            </a:r>
            <a:r>
              <a:rPr lang="en-US" altLang="zh-CN" sz="2000" b="1" dirty="0">
                <a:solidFill>
                  <a:srgbClr val="C00000"/>
                </a:solidFill>
              </a:rPr>
              <a:t>.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7B145CB-1705-34A1-73A7-BB8136C9A31D}"/>
              </a:ext>
            </a:extLst>
          </p:cNvPr>
          <p:cNvSpPr txBox="1"/>
          <p:nvPr/>
        </p:nvSpPr>
        <p:spPr>
          <a:xfrm>
            <a:off x="2924605" y="3779461"/>
            <a:ext cx="3086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Maxwellian distribution 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4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8F1CD4-5EFA-9C31-F40C-962F00FE9A61}"/>
              </a:ext>
            </a:extLst>
          </p:cNvPr>
          <p:cNvSpPr txBox="1"/>
          <p:nvPr/>
        </p:nvSpPr>
        <p:spPr>
          <a:xfrm>
            <a:off x="375525" y="902263"/>
            <a:ext cx="11168742" cy="926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200" b="1" dirty="0">
                <a:solidFill>
                  <a:srgbClr val="0000FE"/>
                </a:solidFill>
              </a:rPr>
              <a:t>More benchmark studies of DR spectra for different ions suggest that JAC is a suitable tool for studying atomic processes in multiply and highly charged ions…</a:t>
            </a:r>
            <a:endParaRPr lang="zh-CN" altLang="en-US" sz="2200" b="1" dirty="0">
              <a:solidFill>
                <a:srgbClr val="0000F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D8B293-9273-8809-6614-B05EF760D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063" y="1891222"/>
            <a:ext cx="3834801" cy="42788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AFF320-7A43-662D-F6ED-9BE032E2E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0" y="2298084"/>
            <a:ext cx="6477802" cy="39863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DC0A0A2-9F26-CB1D-588D-E1ECDCD9FACE}"/>
              </a:ext>
            </a:extLst>
          </p:cNvPr>
          <p:cNvSpPr txBox="1"/>
          <p:nvPr/>
        </p:nvSpPr>
        <p:spPr>
          <a:xfrm>
            <a:off x="2591593" y="1985025"/>
            <a:ext cx="227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Be-like Ar</a:t>
            </a:r>
            <a:r>
              <a:rPr lang="en-US" altLang="zh-CN" sz="1600" baseline="30000" dirty="0"/>
              <a:t>14+ </a:t>
            </a:r>
            <a:r>
              <a:rPr lang="en-US" altLang="zh-CN" sz="1600" dirty="0"/>
              <a:t>at </a:t>
            </a:r>
            <a:r>
              <a:rPr lang="en-US" altLang="zh-CN" sz="1600" dirty="0" err="1"/>
              <a:t>CSRm</a:t>
            </a:r>
            <a:endParaRPr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86B191-76DB-369B-9F55-96DD62BA6AF0}"/>
              </a:ext>
            </a:extLst>
          </p:cNvPr>
          <p:cNvSpPr txBox="1"/>
          <p:nvPr/>
        </p:nvSpPr>
        <p:spPr>
          <a:xfrm>
            <a:off x="7270074" y="6136203"/>
            <a:ext cx="4517373" cy="60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>
                <a:cs typeface="+mn-ea"/>
                <a:sym typeface="+mn-lt"/>
              </a:rPr>
              <a:t>S. Fritzsche,</a:t>
            </a:r>
            <a:r>
              <a:rPr lang="zh-CN" altLang="en-US" sz="1400" dirty="0">
                <a:cs typeface="+mn-ea"/>
                <a:sym typeface="+mn-lt"/>
              </a:rPr>
              <a:t> </a:t>
            </a:r>
            <a:r>
              <a:rPr lang="en-US" altLang="zh-CN" sz="1400" dirty="0">
                <a:cs typeface="+mn-ea"/>
                <a:sym typeface="+mn-lt"/>
              </a:rPr>
              <a:t>H.K. Huang et al., </a:t>
            </a:r>
            <a:r>
              <a:rPr lang="fr-FR" altLang="zh-CN" sz="1400" dirty="0">
                <a:cs typeface="+mn-ea"/>
                <a:sym typeface="+mn-lt"/>
              </a:rPr>
              <a:t>EPJD(2025) 79 :22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cs typeface="+mn-ea"/>
                <a:sym typeface="+mn-lt"/>
              </a:rPr>
              <a:t>S. Schippers, et al., PRL. </a:t>
            </a:r>
            <a:r>
              <a:rPr lang="it-IT" altLang="zh-CN" sz="1400" dirty="0">
                <a:cs typeface="+mn-ea"/>
                <a:sym typeface="+mn-lt"/>
              </a:rPr>
              <a:t>135, 113001(2025)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EB8D3E-6877-3720-9760-479B040ECCB7}"/>
              </a:ext>
            </a:extLst>
          </p:cNvPr>
          <p:cNvSpPr txBox="1"/>
          <p:nvPr/>
        </p:nvSpPr>
        <p:spPr>
          <a:xfrm>
            <a:off x="1542010" y="6402162"/>
            <a:ext cx="6143104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>
                <a:cs typeface="+mn-ea"/>
                <a:sym typeface="+mn-lt"/>
              </a:rPr>
              <a:t>H.K. Huang, S. Fritzsche et al. , EPJD, 79(3), 18 (2025)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DE499B6-60BF-EFC1-4DB4-200F6CB3CCB3}"/>
              </a:ext>
            </a:extLst>
          </p:cNvPr>
          <p:cNvSpPr txBox="1"/>
          <p:nvPr/>
        </p:nvSpPr>
        <p:spPr>
          <a:xfrm>
            <a:off x="7759931" y="4457993"/>
            <a:ext cx="4085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Be-like Pb</a:t>
            </a:r>
            <a:r>
              <a:rPr lang="en-US" altLang="zh-CN" sz="1400" baseline="30000" dirty="0"/>
              <a:t>78+</a:t>
            </a:r>
            <a:r>
              <a:rPr lang="en-US" altLang="zh-CN" sz="1400" dirty="0"/>
              <a:t> ions at ESR@CRYRING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48787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7580A-FF71-9DF0-7F56-3ABCA172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3">
            <a:extLst>
              <a:ext uri="{FF2B5EF4-FFF2-40B4-BE49-F238E27FC236}">
                <a16:creationId xmlns:a16="http://schemas.microsoft.com/office/drawing/2014/main" id="{9D9162E8-0641-12F4-49C3-15067C8A05E7}"/>
              </a:ext>
            </a:extLst>
          </p:cNvPr>
          <p:cNvSpPr/>
          <p:nvPr/>
        </p:nvSpPr>
        <p:spPr>
          <a:xfrm>
            <a:off x="566770" y="2244157"/>
            <a:ext cx="1904750" cy="190457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904750"/>
              <a:gd name="f7" fmla="val 1904580"/>
              <a:gd name="f8" fmla="val 952290"/>
              <a:gd name="f9" fmla="val 426355"/>
              <a:gd name="f10" fmla="val 426393"/>
              <a:gd name="f11" fmla="val 952375"/>
              <a:gd name="f12" fmla="val 1478357"/>
              <a:gd name="f13" fmla="val 1478225"/>
              <a:gd name="f14" fmla="+- 0 0 -90"/>
              <a:gd name="f15" fmla="*/ f3 1 1904750"/>
              <a:gd name="f16" fmla="*/ f4 1 1904580"/>
              <a:gd name="f17" fmla="+- f7 0 f5"/>
              <a:gd name="f18" fmla="+- f6 0 f5"/>
              <a:gd name="f19" fmla="*/ f14 f0 1"/>
              <a:gd name="f20" fmla="*/ f18 1 1904750"/>
              <a:gd name="f21" fmla="*/ f17 1 1904580"/>
              <a:gd name="f22" fmla="*/ 0 f18 1"/>
              <a:gd name="f23" fmla="*/ 952290 f17 1"/>
              <a:gd name="f24" fmla="*/ 952375 f18 1"/>
              <a:gd name="f25" fmla="*/ 0 f17 1"/>
              <a:gd name="f26" fmla="*/ 1904750 f18 1"/>
              <a:gd name="f27" fmla="*/ 1904580 f17 1"/>
              <a:gd name="f28" fmla="*/ f19 1 f2"/>
              <a:gd name="f29" fmla="*/ f22 1 1904750"/>
              <a:gd name="f30" fmla="*/ f23 1 1904580"/>
              <a:gd name="f31" fmla="*/ f24 1 1904750"/>
              <a:gd name="f32" fmla="*/ f25 1 1904580"/>
              <a:gd name="f33" fmla="*/ f26 1 1904750"/>
              <a:gd name="f34" fmla="*/ f27 1 1904580"/>
              <a:gd name="f35" fmla="*/ f5 1 f20"/>
              <a:gd name="f36" fmla="*/ f6 1 f20"/>
              <a:gd name="f37" fmla="*/ f5 1 f21"/>
              <a:gd name="f38" fmla="*/ f7 1 f21"/>
              <a:gd name="f39" fmla="+- f28 0 f1"/>
              <a:gd name="f40" fmla="*/ f29 1 f20"/>
              <a:gd name="f41" fmla="*/ f30 1 f21"/>
              <a:gd name="f42" fmla="*/ f31 1 f20"/>
              <a:gd name="f43" fmla="*/ f32 1 f21"/>
              <a:gd name="f44" fmla="*/ f33 1 f20"/>
              <a:gd name="f45" fmla="*/ f34 1 f21"/>
              <a:gd name="f46" fmla="*/ f35 f15 1"/>
              <a:gd name="f47" fmla="*/ f36 f15 1"/>
              <a:gd name="f48" fmla="*/ f38 f16 1"/>
              <a:gd name="f49" fmla="*/ f37 f16 1"/>
              <a:gd name="f50" fmla="*/ f40 f15 1"/>
              <a:gd name="f51" fmla="*/ f41 f16 1"/>
              <a:gd name="f52" fmla="*/ f42 f15 1"/>
              <a:gd name="f53" fmla="*/ f43 f16 1"/>
              <a:gd name="f54" fmla="*/ f44 f15 1"/>
              <a:gd name="f55" fmla="*/ f45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50" y="f51"/>
              </a:cxn>
              <a:cxn ang="f39">
                <a:pos x="f52" y="f53"/>
              </a:cxn>
              <a:cxn ang="f39">
                <a:pos x="f54" y="f51"/>
              </a:cxn>
              <a:cxn ang="f39">
                <a:pos x="f52" y="f55"/>
              </a:cxn>
              <a:cxn ang="f39">
                <a:pos x="f50" y="f51"/>
              </a:cxn>
            </a:cxnLst>
            <a:rect l="f46" t="f49" r="f47" b="f48"/>
            <a:pathLst>
              <a:path w="1904750" h="1904580">
                <a:moveTo>
                  <a:pt x="f5" y="f8"/>
                </a:moveTo>
                <a:cubicBezTo>
                  <a:pt x="f5" y="f9"/>
                  <a:pt x="f10" y="f5"/>
                  <a:pt x="f11" y="f5"/>
                </a:cubicBezTo>
                <a:cubicBezTo>
                  <a:pt x="f12" y="f5"/>
                  <a:pt x="f6" y="f9"/>
                  <a:pt x="f6" y="f8"/>
                </a:cubicBezTo>
                <a:cubicBezTo>
                  <a:pt x="f6" y="f13"/>
                  <a:pt x="f12" y="f7"/>
                  <a:pt x="f11" y="f7"/>
                </a:cubicBezTo>
                <a:cubicBezTo>
                  <a:pt x="f10" y="f7"/>
                  <a:pt x="f5" y="f13"/>
                  <a:pt x="f5" y="f8"/>
                </a:cubicBezTo>
                <a:close/>
              </a:path>
            </a:pathLst>
          </a:custGeom>
          <a:solidFill>
            <a:srgbClr val="E97132"/>
          </a:solidFill>
          <a:ln cap="flat">
            <a:noFill/>
            <a:prstDash val="solid"/>
          </a:ln>
        </p:spPr>
        <p:txBody>
          <a:bodyPr vert="horz" wrap="square" lIns="310694" tIns="310667" rIns="310694" bIns="310667" anchor="ctr" anchorCtr="1" compatLnSpc="1">
            <a:noAutofit/>
          </a:bodyPr>
          <a:lstStyle/>
          <a:p>
            <a:pPr marL="0" marR="0" lvl="0" indent="0" algn="ctr" defTabSz="1111252" rtl="0" fontAlgn="auto" hangingPunct="1">
              <a:lnSpc>
                <a:spcPct val="90000"/>
              </a:lnSpc>
              <a:spcBef>
                <a:spcPts val="0"/>
              </a:spcBef>
              <a:spcAft>
                <a:spcPts val="11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 dirty="0">
                <a:solidFill>
                  <a:srgbClr val="FFFFFF"/>
                </a:solidFill>
                <a:uFillTx/>
                <a:cs typeface="+mn-ea"/>
                <a:sym typeface="+mn-lt"/>
              </a:rPr>
              <a:t>Overview</a:t>
            </a:r>
            <a:endParaRPr lang="en-DE" sz="2200" b="0" i="0" u="none" strike="noStrike" kern="1200" cap="none" spc="0" baseline="0" dirty="0">
              <a:solidFill>
                <a:srgbClr val="FFFFFF"/>
              </a:solidFill>
              <a:uFillTx/>
              <a:cs typeface="+mn-ea"/>
              <a:sym typeface="+mn-lt"/>
            </a:endParaRPr>
          </a:p>
        </p:txBody>
      </p:sp>
      <p:sp>
        <p:nvSpPr>
          <p:cNvPr id="3" name="Block Arc 14">
            <a:extLst>
              <a:ext uri="{FF2B5EF4-FFF2-40B4-BE49-F238E27FC236}">
                <a16:creationId xmlns:a16="http://schemas.microsoft.com/office/drawing/2014/main" id="{D2209143-742E-C974-B3D5-0935FD6E5F4B}"/>
              </a:ext>
            </a:extLst>
          </p:cNvPr>
          <p:cNvSpPr/>
          <p:nvPr/>
        </p:nvSpPr>
        <p:spPr>
          <a:xfrm>
            <a:off x="0" y="1247865"/>
            <a:ext cx="3180307" cy="400192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185"/>
              <a:gd name="f11" fmla="val 354"/>
              <a:gd name="f12" fmla="val 5240"/>
              <a:gd name="f13" fmla="+- 0 0 -275"/>
              <a:gd name="f14" fmla="+- 0 0 -264"/>
              <a:gd name="f15" fmla="+- 0 0 -269"/>
              <a:gd name="f16" fmla="abs f4"/>
              <a:gd name="f17" fmla="abs f5"/>
              <a:gd name="f18" fmla="abs f6"/>
              <a:gd name="f19" fmla="+- 0 0 f10"/>
              <a:gd name="f20" fmla="+- 0 0 f11"/>
              <a:gd name="f21" fmla="*/ f13 f0 1"/>
              <a:gd name="f22" fmla="*/ f14 f0 1"/>
              <a:gd name="f23" fmla="*/ f15 f0 1"/>
              <a:gd name="f24" fmla="?: f16 f4 1"/>
              <a:gd name="f25" fmla="?: f17 f5 1"/>
              <a:gd name="f26" fmla="?: f18 f6 1"/>
              <a:gd name="f27" fmla="*/ f19 f0 1"/>
              <a:gd name="f28" fmla="*/ f20 f0 1"/>
              <a:gd name="f29" fmla="*/ f21 1 f3"/>
              <a:gd name="f30" fmla="*/ f22 1 f3"/>
              <a:gd name="f31" fmla="*/ f23 1 f3"/>
              <a:gd name="f32" fmla="*/ f24 1 21600"/>
              <a:gd name="f33" fmla="*/ f25 1 21600"/>
              <a:gd name="f34" fmla="*/ 21600 f24 1"/>
              <a:gd name="f35" fmla="*/ 21600 f25 1"/>
              <a:gd name="f36" fmla="*/ f27 1 f3"/>
              <a:gd name="f37" fmla="*/ f28 1 f3"/>
              <a:gd name="f38" fmla="+- f29 0 f1"/>
              <a:gd name="f39" fmla="+- f30 0 f1"/>
              <a:gd name="f40" fmla="+- f31 0 f1"/>
              <a:gd name="f41" fmla="min f33 f32"/>
              <a:gd name="f42" fmla="*/ f34 1 f26"/>
              <a:gd name="f43" fmla="*/ f35 1 f26"/>
              <a:gd name="f44" fmla="+- f36 0 f1"/>
              <a:gd name="f45" fmla="+- f37 0 f1"/>
              <a:gd name="f46" fmla="val f42"/>
              <a:gd name="f47" fmla="val f43"/>
              <a:gd name="f48" fmla="+- 0 0 f44"/>
              <a:gd name="f49" fmla="+- 0 0 f45"/>
              <a:gd name="f50" fmla="+- f47 0 f7"/>
              <a:gd name="f51" fmla="+- f46 0 f7"/>
              <a:gd name="f52" fmla="+- f49 0 f48"/>
              <a:gd name="f53" fmla="+- f48 f1 0"/>
              <a:gd name="f54" fmla="+- f49 f1 0"/>
              <a:gd name="f55" fmla="+- 21600000 0 f48"/>
              <a:gd name="f56" fmla="+- f1 0 f48"/>
              <a:gd name="f57" fmla="+- 27000000 0 f48"/>
              <a:gd name="f58" fmla="+- f0 0 f48"/>
              <a:gd name="f59" fmla="+- 32400000 0 f48"/>
              <a:gd name="f60" fmla="+- f2 0 f48"/>
              <a:gd name="f61" fmla="+- 37800000 0 f48"/>
              <a:gd name="f62" fmla="*/ f50 1 2"/>
              <a:gd name="f63" fmla="*/ f51 1 2"/>
              <a:gd name="f64" fmla="min f51 f50"/>
              <a:gd name="f65" fmla="+- f52 21600000 0"/>
              <a:gd name="f66" fmla="?: f56 f56 f57"/>
              <a:gd name="f67" fmla="?: f58 f58 f59"/>
              <a:gd name="f68" fmla="?: f60 f60 f61"/>
              <a:gd name="f69" fmla="*/ f53 f8 1"/>
              <a:gd name="f70" fmla="*/ f54 f8 1"/>
              <a:gd name="f71" fmla="+- f7 f62 0"/>
              <a:gd name="f72" fmla="+- f7 f63 0"/>
              <a:gd name="f73" fmla="*/ f64 f12 1"/>
              <a:gd name="f74" fmla="?: f52 f52 f65"/>
              <a:gd name="f75" fmla="*/ f69 1 f0"/>
              <a:gd name="f76" fmla="*/ f70 1 f0"/>
              <a:gd name="f77" fmla="*/ f63 f41 1"/>
              <a:gd name="f78" fmla="*/ f62 f41 1"/>
              <a:gd name="f79" fmla="*/ f73 1 100000"/>
              <a:gd name="f80" fmla="+- 0 0 f74"/>
              <a:gd name="f81" fmla="+- f74 0 f55"/>
              <a:gd name="f82" fmla="+- f74 0 f66"/>
              <a:gd name="f83" fmla="+- f74 0 f67"/>
              <a:gd name="f84" fmla="+- f74 0 f68"/>
              <a:gd name="f85" fmla="+- 0 0 f75"/>
              <a:gd name="f86" fmla="+- 0 0 f76"/>
              <a:gd name="f87" fmla="*/ f72 f41 1"/>
              <a:gd name="f88" fmla="*/ f71 f41 1"/>
              <a:gd name="f89" fmla="+- f63 0 f79"/>
              <a:gd name="f90" fmla="+- f62 0 f79"/>
              <a:gd name="f91" fmla="+- 0 0 f85"/>
              <a:gd name="f92" fmla="+- 0 0 f86"/>
              <a:gd name="f93" fmla="*/ f91 f0 1"/>
              <a:gd name="f94" fmla="*/ f92 f0 1"/>
              <a:gd name="f95" fmla="*/ f89 f41 1"/>
              <a:gd name="f96" fmla="*/ f90 f41 1"/>
              <a:gd name="f97" fmla="*/ f93 1 f8"/>
              <a:gd name="f98" fmla="*/ f94 1 f8"/>
              <a:gd name="f99" fmla="+- f97 0 f1"/>
              <a:gd name="f100" fmla="+- f98 0 f1"/>
              <a:gd name="f101" fmla="sin 1 f99"/>
              <a:gd name="f102" fmla="cos 1 f99"/>
              <a:gd name="f103" fmla="sin 1 f100"/>
              <a:gd name="f104" fmla="cos 1 f100"/>
              <a:gd name="f105" fmla="+- 0 0 f101"/>
              <a:gd name="f106" fmla="+- 0 0 f102"/>
              <a:gd name="f107" fmla="+- 0 0 f103"/>
              <a:gd name="f108" fmla="+- 0 0 f104"/>
              <a:gd name="f109" fmla="+- 0 0 f105"/>
              <a:gd name="f110" fmla="+- 0 0 f106"/>
              <a:gd name="f111" fmla="+- 0 0 f107"/>
              <a:gd name="f112" fmla="+- 0 0 f108"/>
              <a:gd name="f113" fmla="val f109"/>
              <a:gd name="f114" fmla="val f110"/>
              <a:gd name="f115" fmla="val f111"/>
              <a:gd name="f116" fmla="val f112"/>
              <a:gd name="f117" fmla="*/ f113 f63 1"/>
              <a:gd name="f118" fmla="*/ f114 f62 1"/>
              <a:gd name="f119" fmla="*/ f115 f63 1"/>
              <a:gd name="f120" fmla="*/ f116 f62 1"/>
              <a:gd name="f121" fmla="*/ f115 f89 1"/>
              <a:gd name="f122" fmla="*/ f116 f90 1"/>
              <a:gd name="f123" fmla="*/ f113 f89 1"/>
              <a:gd name="f124" fmla="*/ f114 f90 1"/>
              <a:gd name="f125" fmla="+- 0 0 f118"/>
              <a:gd name="f126" fmla="+- 0 0 f117"/>
              <a:gd name="f127" fmla="+- 0 0 f120"/>
              <a:gd name="f128" fmla="+- 0 0 f119"/>
              <a:gd name="f129" fmla="+- 0 0 f122"/>
              <a:gd name="f130" fmla="+- 0 0 f121"/>
              <a:gd name="f131" fmla="+- 0 0 f124"/>
              <a:gd name="f132" fmla="+- 0 0 f123"/>
              <a:gd name="f133" fmla="+- 0 0 f125"/>
              <a:gd name="f134" fmla="+- 0 0 f126"/>
              <a:gd name="f135" fmla="+- 0 0 f127"/>
              <a:gd name="f136" fmla="+- 0 0 f128"/>
              <a:gd name="f137" fmla="+- 0 0 f129"/>
              <a:gd name="f138" fmla="+- 0 0 f130"/>
              <a:gd name="f139" fmla="+- 0 0 f131"/>
              <a:gd name="f140" fmla="+- 0 0 f132"/>
              <a:gd name="f141" fmla="at2 f133 f134"/>
              <a:gd name="f142" fmla="at2 f135 f136"/>
              <a:gd name="f143" fmla="at2 f137 f138"/>
              <a:gd name="f144" fmla="at2 f139 f140"/>
              <a:gd name="f145" fmla="+- f141 f1 0"/>
              <a:gd name="f146" fmla="+- f142 f1 0"/>
              <a:gd name="f147" fmla="+- f143 f1 0"/>
              <a:gd name="f148" fmla="+- f144 f1 0"/>
              <a:gd name="f149" fmla="*/ f145 f8 1"/>
              <a:gd name="f150" fmla="*/ f146 f8 1"/>
              <a:gd name="f151" fmla="*/ f147 f8 1"/>
              <a:gd name="f152" fmla="*/ f148 f8 1"/>
              <a:gd name="f153" fmla="*/ f149 1 f0"/>
              <a:gd name="f154" fmla="*/ f150 1 f0"/>
              <a:gd name="f155" fmla="*/ f151 1 f0"/>
              <a:gd name="f156" fmla="*/ f152 1 f0"/>
              <a:gd name="f157" fmla="+- 0 0 f153"/>
              <a:gd name="f158" fmla="+- 0 0 f154"/>
              <a:gd name="f159" fmla="+- 0 0 f155"/>
              <a:gd name="f160" fmla="+- 0 0 f156"/>
              <a:gd name="f161" fmla="val f157"/>
              <a:gd name="f162" fmla="val f158"/>
              <a:gd name="f163" fmla="val f159"/>
              <a:gd name="f164" fmla="val f160"/>
              <a:gd name="f165" fmla="+- 0 0 f161"/>
              <a:gd name="f166" fmla="+- 0 0 f162"/>
              <a:gd name="f167" fmla="+- 0 0 f163"/>
              <a:gd name="f168" fmla="+- 0 0 f164"/>
              <a:gd name="f169" fmla="*/ f165 f0 1"/>
              <a:gd name="f170" fmla="*/ f166 f0 1"/>
              <a:gd name="f171" fmla="*/ f167 f0 1"/>
              <a:gd name="f172" fmla="*/ f168 f0 1"/>
              <a:gd name="f173" fmla="*/ f169 1 f8"/>
              <a:gd name="f174" fmla="*/ f170 1 f8"/>
              <a:gd name="f175" fmla="*/ f171 1 f8"/>
              <a:gd name="f176" fmla="*/ f172 1 f8"/>
              <a:gd name="f177" fmla="+- f173 0 f1"/>
              <a:gd name="f178" fmla="+- f174 0 f1"/>
              <a:gd name="f179" fmla="+- f175 0 f1"/>
              <a:gd name="f180" fmla="+- f176 0 f1"/>
              <a:gd name="f181" fmla="+- f177 f1 0"/>
              <a:gd name="f182" fmla="+- f178 f1 0"/>
              <a:gd name="f183" fmla="+- f179 f1 0"/>
              <a:gd name="f184" fmla="+- f180 f1 0"/>
              <a:gd name="f185" fmla="*/ f181 f8 1"/>
              <a:gd name="f186" fmla="*/ f182 f8 1"/>
              <a:gd name="f187" fmla="*/ f183 f8 1"/>
              <a:gd name="f188" fmla="*/ f184 f8 1"/>
              <a:gd name="f189" fmla="*/ f185 1 f0"/>
              <a:gd name="f190" fmla="*/ f186 1 f0"/>
              <a:gd name="f191" fmla="*/ f187 1 f0"/>
              <a:gd name="f192" fmla="*/ f188 1 f0"/>
              <a:gd name="f193" fmla="+- 0 0 f189"/>
              <a:gd name="f194" fmla="+- 0 0 f190"/>
              <a:gd name="f195" fmla="+- 0 0 f191"/>
              <a:gd name="f196" fmla="+- 0 0 f192"/>
              <a:gd name="f197" fmla="+- 0 0 f193"/>
              <a:gd name="f198" fmla="+- 0 0 f194"/>
              <a:gd name="f199" fmla="+- 0 0 f195"/>
              <a:gd name="f200" fmla="+- 0 0 f196"/>
              <a:gd name="f201" fmla="*/ f197 f0 1"/>
              <a:gd name="f202" fmla="*/ f198 f0 1"/>
              <a:gd name="f203" fmla="*/ f199 f0 1"/>
              <a:gd name="f204" fmla="*/ f200 f0 1"/>
              <a:gd name="f205" fmla="*/ f201 1 f8"/>
              <a:gd name="f206" fmla="*/ f202 1 f8"/>
              <a:gd name="f207" fmla="*/ f203 1 f8"/>
              <a:gd name="f208" fmla="*/ f204 1 f8"/>
              <a:gd name="f209" fmla="+- f205 0 f1"/>
              <a:gd name="f210" fmla="+- f206 0 f1"/>
              <a:gd name="f211" fmla="+- f207 0 f1"/>
              <a:gd name="f212" fmla="+- f208 0 f1"/>
              <a:gd name="f213" fmla="cos 1 f209"/>
              <a:gd name="f214" fmla="sin 1 f209"/>
              <a:gd name="f215" fmla="cos 1 f210"/>
              <a:gd name="f216" fmla="sin 1 f210"/>
              <a:gd name="f217" fmla="cos 1 f211"/>
              <a:gd name="f218" fmla="sin 1 f211"/>
              <a:gd name="f219" fmla="cos 1 f212"/>
              <a:gd name="f220" fmla="sin 1 f212"/>
              <a:gd name="f221" fmla="+- 0 0 f213"/>
              <a:gd name="f222" fmla="+- 0 0 f214"/>
              <a:gd name="f223" fmla="+- 0 0 f215"/>
              <a:gd name="f224" fmla="+- 0 0 f216"/>
              <a:gd name="f225" fmla="+- 0 0 f217"/>
              <a:gd name="f226" fmla="+- 0 0 f218"/>
              <a:gd name="f227" fmla="+- 0 0 f219"/>
              <a:gd name="f228" fmla="+- 0 0 f220"/>
              <a:gd name="f229" fmla="+- 0 0 f221"/>
              <a:gd name="f230" fmla="+- 0 0 f222"/>
              <a:gd name="f231" fmla="+- 0 0 f223"/>
              <a:gd name="f232" fmla="+- 0 0 f224"/>
              <a:gd name="f233" fmla="+- 0 0 f225"/>
              <a:gd name="f234" fmla="+- 0 0 f226"/>
              <a:gd name="f235" fmla="+- 0 0 f227"/>
              <a:gd name="f236" fmla="+- 0 0 f228"/>
              <a:gd name="f237" fmla="val f229"/>
              <a:gd name="f238" fmla="val f230"/>
              <a:gd name="f239" fmla="val f231"/>
              <a:gd name="f240" fmla="val f232"/>
              <a:gd name="f241" fmla="val f233"/>
              <a:gd name="f242" fmla="val f234"/>
              <a:gd name="f243" fmla="val f235"/>
              <a:gd name="f244" fmla="val f236"/>
              <a:gd name="f245" fmla="+- 0 0 f237"/>
              <a:gd name="f246" fmla="+- 0 0 f238"/>
              <a:gd name="f247" fmla="+- 0 0 f239"/>
              <a:gd name="f248" fmla="+- 0 0 f240"/>
              <a:gd name="f249" fmla="+- 0 0 f241"/>
              <a:gd name="f250" fmla="+- 0 0 f242"/>
              <a:gd name="f251" fmla="+- 0 0 f243"/>
              <a:gd name="f252" fmla="+- 0 0 f244"/>
              <a:gd name="f253" fmla="*/ f9 f245 1"/>
              <a:gd name="f254" fmla="*/ f9 f246 1"/>
              <a:gd name="f255" fmla="*/ f9 f247 1"/>
              <a:gd name="f256" fmla="*/ f9 f248 1"/>
              <a:gd name="f257" fmla="*/ f9 f249 1"/>
              <a:gd name="f258" fmla="*/ f9 f250 1"/>
              <a:gd name="f259" fmla="*/ f9 f251 1"/>
              <a:gd name="f260" fmla="*/ f9 f252 1"/>
              <a:gd name="f261" fmla="*/ f253 f63 1"/>
              <a:gd name="f262" fmla="*/ f254 f62 1"/>
              <a:gd name="f263" fmla="*/ f255 f63 1"/>
              <a:gd name="f264" fmla="*/ f256 f62 1"/>
              <a:gd name="f265" fmla="*/ f257 f89 1"/>
              <a:gd name="f266" fmla="*/ f258 f90 1"/>
              <a:gd name="f267" fmla="*/ f259 f89 1"/>
              <a:gd name="f268" fmla="*/ f260 f90 1"/>
              <a:gd name="f269" fmla="+- f72 f261 0"/>
              <a:gd name="f270" fmla="+- f71 f262 0"/>
              <a:gd name="f271" fmla="+- f72 f263 0"/>
              <a:gd name="f272" fmla="+- f71 f264 0"/>
              <a:gd name="f273" fmla="+- f72 f265 0"/>
              <a:gd name="f274" fmla="+- f71 f266 0"/>
              <a:gd name="f275" fmla="+- f72 f267 0"/>
              <a:gd name="f276" fmla="+- f71 f268 0"/>
              <a:gd name="f277" fmla="max f269 f273"/>
              <a:gd name="f278" fmla="max f271 f275"/>
              <a:gd name="f279" fmla="max f270 f274"/>
              <a:gd name="f280" fmla="max f272 f276"/>
              <a:gd name="f281" fmla="min f269 f273"/>
              <a:gd name="f282" fmla="min f271 f275"/>
              <a:gd name="f283" fmla="min f270 f274"/>
              <a:gd name="f284" fmla="min f272 f276"/>
              <a:gd name="f285" fmla="+- f269 f275 0"/>
              <a:gd name="f286" fmla="+- f270 f276 0"/>
              <a:gd name="f287" fmla="+- f271 f273 0"/>
              <a:gd name="f288" fmla="+- f272 f274 0"/>
              <a:gd name="f289" fmla="*/ f269 f41 1"/>
              <a:gd name="f290" fmla="*/ f270 f41 1"/>
              <a:gd name="f291" fmla="*/ f273 f41 1"/>
              <a:gd name="f292" fmla="*/ f274 f41 1"/>
              <a:gd name="f293" fmla="max f277 f278"/>
              <a:gd name="f294" fmla="max f279 f280"/>
              <a:gd name="f295" fmla="min f281 f282"/>
              <a:gd name="f296" fmla="min f283 f284"/>
              <a:gd name="f297" fmla="*/ f285 1 2"/>
              <a:gd name="f298" fmla="*/ f286 1 2"/>
              <a:gd name="f299" fmla="*/ f287 1 2"/>
              <a:gd name="f300" fmla="*/ f288 1 2"/>
              <a:gd name="f301" fmla="?: f81 f46 f293"/>
              <a:gd name="f302" fmla="?: f82 f47 f294"/>
              <a:gd name="f303" fmla="?: f83 f7 f295"/>
              <a:gd name="f304" fmla="?: f84 f7 f296"/>
              <a:gd name="f305" fmla="*/ f297 f41 1"/>
              <a:gd name="f306" fmla="*/ f298 f41 1"/>
              <a:gd name="f307" fmla="*/ f299 f41 1"/>
              <a:gd name="f308" fmla="*/ f300 f41 1"/>
              <a:gd name="f309" fmla="*/ f303 f41 1"/>
              <a:gd name="f310" fmla="*/ f304 f41 1"/>
              <a:gd name="f311" fmla="*/ f301 f41 1"/>
              <a:gd name="f312" fmla="*/ f302 f4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305" y="f306"/>
              </a:cxn>
              <a:cxn ang="f39">
                <a:pos x="f307" y="f308"/>
              </a:cxn>
              <a:cxn ang="f40">
                <a:pos x="f87" y="f88"/>
              </a:cxn>
            </a:cxnLst>
            <a:rect l="f309" t="f310" r="f311" b="f312"/>
            <a:pathLst>
              <a:path>
                <a:moveTo>
                  <a:pt x="f289" y="f290"/>
                </a:moveTo>
                <a:arcTo wR="f77" hR="f78" stAng="f48" swAng="f74"/>
                <a:lnTo>
                  <a:pt x="f291" y="f292"/>
                </a:lnTo>
                <a:arcTo wR="f95" hR="f96" stAng="f49" swAng="f80"/>
                <a:close/>
              </a:path>
            </a:pathLst>
          </a:custGeom>
          <a:solidFill>
            <a:srgbClr val="196B2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DE" sz="1800" b="0" i="0" u="none" strike="noStrike" kern="1200" cap="none" spc="0" baseline="0" dirty="0">
              <a:solidFill>
                <a:srgbClr val="FFFFFF"/>
              </a:solidFill>
              <a:uFillTx/>
              <a:cs typeface="+mn-ea"/>
              <a:sym typeface="+mn-lt"/>
            </a:endParaRPr>
          </a:p>
        </p:txBody>
      </p:sp>
      <p:sp>
        <p:nvSpPr>
          <p:cNvPr id="7" name="Freeform: Shape 18">
            <a:extLst>
              <a:ext uri="{FF2B5EF4-FFF2-40B4-BE49-F238E27FC236}">
                <a16:creationId xmlns:a16="http://schemas.microsoft.com/office/drawing/2014/main" id="{729D9154-2D65-741B-A8C9-534B66A5364F}"/>
              </a:ext>
            </a:extLst>
          </p:cNvPr>
          <p:cNvSpPr/>
          <p:nvPr/>
        </p:nvSpPr>
        <p:spPr>
          <a:xfrm>
            <a:off x="5988707" y="2198254"/>
            <a:ext cx="4487137" cy="9877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66208"/>
              <a:gd name="f7" fmla="val 987753"/>
              <a:gd name="f8" fmla="+- 0 0 -90"/>
              <a:gd name="f9" fmla="*/ f3 1 1366208"/>
              <a:gd name="f10" fmla="*/ f4 1 987753"/>
              <a:gd name="f11" fmla="+- f7 0 f5"/>
              <a:gd name="f12" fmla="+- f6 0 f5"/>
              <a:gd name="f13" fmla="*/ f8 f0 1"/>
              <a:gd name="f14" fmla="*/ f12 1 1366208"/>
              <a:gd name="f15" fmla="*/ f11 1 987753"/>
              <a:gd name="f16" fmla="*/ 0 f12 1"/>
              <a:gd name="f17" fmla="*/ 0 f11 1"/>
              <a:gd name="f18" fmla="*/ 1366208 f12 1"/>
              <a:gd name="f19" fmla="*/ 987753 f11 1"/>
              <a:gd name="f20" fmla="*/ f13 1 f2"/>
              <a:gd name="f21" fmla="*/ f16 1 1366208"/>
              <a:gd name="f22" fmla="*/ f17 1 987753"/>
              <a:gd name="f23" fmla="*/ f18 1 1366208"/>
              <a:gd name="f24" fmla="*/ f19 1 987753"/>
              <a:gd name="f25" fmla="*/ f5 1 f14"/>
              <a:gd name="f26" fmla="*/ f6 1 f14"/>
              <a:gd name="f27" fmla="*/ f5 1 f15"/>
              <a:gd name="f28" fmla="*/ f7 1 f15"/>
              <a:gd name="f29" fmla="+- f20 0 f1"/>
              <a:gd name="f30" fmla="*/ f21 1 f14"/>
              <a:gd name="f31" fmla="*/ f22 1 f15"/>
              <a:gd name="f32" fmla="*/ f23 1 f14"/>
              <a:gd name="f33" fmla="*/ f24 1 f15"/>
              <a:gd name="f34" fmla="*/ f25 f9 1"/>
              <a:gd name="f35" fmla="*/ f26 f9 1"/>
              <a:gd name="f36" fmla="*/ f28 f10 1"/>
              <a:gd name="f37" fmla="*/ f27 f10 1"/>
              <a:gd name="f38" fmla="*/ f30 f9 1"/>
              <a:gd name="f39" fmla="*/ f31 f10 1"/>
              <a:gd name="f40" fmla="*/ f32 f9 1"/>
              <a:gd name="f41" fmla="*/ f3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8" y="f39"/>
              </a:cxn>
              <a:cxn ang="f29">
                <a:pos x="f40" y="f39"/>
              </a:cxn>
              <a:cxn ang="f29">
                <a:pos x="f40" y="f41"/>
              </a:cxn>
              <a:cxn ang="f29">
                <a:pos x="f38" y="f41"/>
              </a:cxn>
              <a:cxn ang="f29">
                <a:pos x="f38" y="f39"/>
              </a:cxn>
            </a:cxnLst>
            <a:rect l="f34" t="f37" r="f35" b="f36"/>
            <a:pathLst>
              <a:path w="1366208" h="987753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noFill/>
          <a:ln w="12701" cap="flat">
            <a:solidFill>
              <a:srgbClr val="000000">
                <a:alpha val="0"/>
              </a:srgbClr>
            </a:solidFill>
            <a:prstDash val="solid"/>
            <a:miter/>
          </a:ln>
        </p:spPr>
        <p:txBody>
          <a:bodyPr vert="horz" wrap="square" lIns="24131" tIns="24131" rIns="24131" bIns="24131" anchor="ctr" anchorCtr="0" compatLnSpc="1">
            <a:noAutofit/>
          </a:bodyPr>
          <a:lstStyle/>
          <a:p>
            <a:pPr lvl="0" defTabSz="844548">
              <a:lnSpc>
                <a:spcPct val="90000"/>
              </a:lnSpc>
              <a:spcAft>
                <a:spcPts val="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DE" sz="1900" b="0" i="0" u="none" strike="noStrike" kern="1200" cap="none" spc="0" baseline="0" dirty="0">
              <a:solidFill>
                <a:srgbClr val="000000"/>
              </a:solidFill>
              <a:uFillTx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8C428E6-7568-3AE0-2914-76D1507D4454}"/>
              </a:ext>
            </a:extLst>
          </p:cNvPr>
          <p:cNvSpPr txBox="1"/>
          <p:nvPr/>
        </p:nvSpPr>
        <p:spPr>
          <a:xfrm>
            <a:off x="4172857" y="1492924"/>
            <a:ext cx="6262916" cy="300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400" b="1" dirty="0">
                <a:cs typeface="+mn-ea"/>
                <a:sym typeface="+mn-lt"/>
              </a:rPr>
              <a:t>Introduction</a:t>
            </a: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400" b="1" dirty="0">
                <a:solidFill>
                  <a:srgbClr val="000000"/>
                </a:solidFill>
                <a:cs typeface="+mn-ea"/>
                <a:sym typeface="+mn-lt"/>
              </a:rPr>
              <a:t>Theory of electron-ion recombination</a:t>
            </a: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400" b="1" dirty="0">
                <a:solidFill>
                  <a:srgbClr val="000000"/>
                </a:solidFill>
                <a:highlight>
                  <a:srgbClr val="FFFF00"/>
                </a:highlight>
                <a:cs typeface="+mn-ea"/>
                <a:sym typeface="+mn-lt"/>
              </a:rPr>
              <a:t>Nuclear effects: Hyperfine-resolved</a:t>
            </a: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400" b="1" dirty="0">
                <a:solidFill>
                  <a:srgbClr val="000000"/>
                </a:solidFill>
                <a:cs typeface="+mn-ea"/>
                <a:sym typeface="+mn-lt"/>
              </a:rPr>
              <a:t>Summary and outlook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0A14F4-32EE-EAE4-0996-D7BD5DB1BE03}"/>
              </a:ext>
            </a:extLst>
          </p:cNvPr>
          <p:cNvSpPr txBox="1"/>
          <p:nvPr/>
        </p:nvSpPr>
        <p:spPr>
          <a:xfrm>
            <a:off x="1007223" y="5356439"/>
            <a:ext cx="11025120" cy="71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4548">
              <a:lnSpc>
                <a:spcPct val="200000"/>
              </a:lnSpc>
              <a:spcAft>
                <a:spcPts val="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400" b="1" dirty="0">
                <a:highlight>
                  <a:srgbClr val="FFFF00"/>
                </a:highlight>
              </a:rPr>
              <a:t>Simulated hyperfine-resolved DR spectrum for Li-like Sc</a:t>
            </a:r>
            <a:r>
              <a:rPr lang="en-US" altLang="zh-CN" sz="2400" b="1" baseline="30000" dirty="0">
                <a:highlight>
                  <a:srgbClr val="FFFF00"/>
                </a:highlight>
              </a:rPr>
              <a:t>18+</a:t>
            </a:r>
            <a:r>
              <a:rPr lang="en-US" altLang="zh-CN" sz="2400" b="1" dirty="0">
                <a:highlight>
                  <a:srgbClr val="FFFF00"/>
                </a:highlight>
              </a:rPr>
              <a:t> and Bi</a:t>
            </a:r>
            <a:r>
              <a:rPr lang="en-US" altLang="zh-CN" sz="2400" b="1" baseline="30000" dirty="0">
                <a:highlight>
                  <a:srgbClr val="FFFF00"/>
                </a:highlight>
              </a:rPr>
              <a:t>80+</a:t>
            </a:r>
            <a:r>
              <a:rPr lang="en-US" altLang="zh-CN" sz="2400" b="1" dirty="0">
                <a:highlight>
                  <a:srgbClr val="FFFF00"/>
                </a:highlight>
              </a:rPr>
              <a:t> ions.</a:t>
            </a:r>
            <a:endParaRPr lang="en-US" altLang="zh-CN" sz="2400" b="1" dirty="0">
              <a:solidFill>
                <a:srgbClr val="000000"/>
              </a:solidFill>
              <a:highlight>
                <a:srgbClr val="FFFF00"/>
              </a:highligh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374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30DB435-5AFB-BE35-71E0-9BFCAC2F8F3D}"/>
              </a:ext>
            </a:extLst>
          </p:cNvPr>
          <p:cNvSpPr/>
          <p:nvPr/>
        </p:nvSpPr>
        <p:spPr>
          <a:xfrm>
            <a:off x="0" y="72214"/>
            <a:ext cx="12192000" cy="576293"/>
          </a:xfrm>
          <a:prstGeom prst="rect">
            <a:avLst/>
          </a:prstGeom>
        </p:spPr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en-US" altLang="zh-CN" sz="2800" dirty="0">
                <a:solidFill>
                  <a:srgbClr val="0000FE"/>
                </a:solidFill>
                <a:cs typeface="+mn-ea"/>
                <a:sym typeface="+mn-lt"/>
              </a:rPr>
              <a:t>DR spectroscopy tool</a:t>
            </a:r>
            <a:endParaRPr lang="en-US" altLang="zh-CN" sz="2800" baseline="300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graphicFrame>
        <p:nvGraphicFramePr>
          <p:cNvPr id="5" name="Object 379">
            <a:extLst>
              <a:ext uri="{FF2B5EF4-FFF2-40B4-BE49-F238E27FC236}">
                <a16:creationId xmlns:a16="http://schemas.microsoft.com/office/drawing/2014/main" id="{F39F4E46-F704-8826-BC89-CBE1D8671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534860"/>
              </p:ext>
            </p:extLst>
          </p:nvPr>
        </p:nvGraphicFramePr>
        <p:xfrm>
          <a:off x="0" y="966788"/>
          <a:ext cx="5799138" cy="544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12692" imgH="3763518" progId="Origin50.Graph">
                  <p:embed/>
                </p:oleObj>
              </mc:Choice>
              <mc:Fallback>
                <p:oleObj name="Graph" r:id="rId3" imgW="4012692" imgH="3763518" progId="Origin50.Graph">
                  <p:embed/>
                  <p:pic>
                    <p:nvPicPr>
                      <p:cNvPr id="5" name="Object 379">
                        <a:extLst>
                          <a:ext uri="{FF2B5EF4-FFF2-40B4-BE49-F238E27FC236}">
                            <a16:creationId xmlns:a16="http://schemas.microsoft.com/office/drawing/2014/main" id="{F39F4E46-F704-8826-BC89-CBE1D8671C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66788"/>
                        <a:ext cx="5799138" cy="544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F73AA4AE-04FC-054A-2D17-39C90747E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591" y="1361722"/>
            <a:ext cx="4076757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900" b="1" dirty="0">
                <a:cs typeface="+mn-ea"/>
                <a:sym typeface="+mn-lt"/>
              </a:rPr>
              <a:t>hot cathode, thermionic emission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E4ECFD-0049-5DA0-64FD-F6593513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404" y="3712809"/>
            <a:ext cx="3951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 err="1">
                <a:solidFill>
                  <a:srgbClr val="0000FF"/>
                </a:solidFill>
                <a:cs typeface="+mn-ea"/>
                <a:sym typeface="+mn-lt"/>
              </a:rPr>
              <a:t>photocathode</a:t>
            </a:r>
            <a:r>
              <a:rPr lang="de-DE" sz="2000" b="1" dirty="0">
                <a:solidFill>
                  <a:srgbClr val="0000FF"/>
                </a:solidFill>
                <a:cs typeface="+mn-ea"/>
                <a:sym typeface="+mn-lt"/>
              </a:rPr>
              <a:t>, </a:t>
            </a:r>
            <a:r>
              <a:rPr lang="de-DE" sz="2000" b="1" dirty="0" err="1">
                <a:solidFill>
                  <a:srgbClr val="0000FF"/>
                </a:solidFill>
                <a:cs typeface="+mn-ea"/>
                <a:sym typeface="+mn-lt"/>
              </a:rPr>
              <a:t>cooled</a:t>
            </a:r>
            <a:r>
              <a:rPr lang="de-DE" sz="2000" b="1" dirty="0">
                <a:solidFill>
                  <a:srgbClr val="0000FF"/>
                </a:solidFill>
                <a:cs typeface="+mn-ea"/>
                <a:sym typeface="+mn-lt"/>
              </a:rPr>
              <a:t> </a:t>
            </a:r>
            <a:r>
              <a:rPr lang="de-DE" sz="2000" b="1" dirty="0" err="1">
                <a:solidFill>
                  <a:srgbClr val="0000FF"/>
                </a:solidFill>
                <a:cs typeface="+mn-ea"/>
                <a:sym typeface="+mn-lt"/>
              </a:rPr>
              <a:t>with</a:t>
            </a:r>
            <a:r>
              <a:rPr lang="de-DE" sz="2000" b="1" dirty="0">
                <a:solidFill>
                  <a:srgbClr val="0000FF"/>
                </a:solidFill>
                <a:cs typeface="+mn-ea"/>
                <a:sym typeface="+mn-lt"/>
              </a:rPr>
              <a:t> LN2</a:t>
            </a: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2BFCEB29-F5CD-2EC3-A909-E326BD01666F}"/>
              </a:ext>
            </a:extLst>
          </p:cNvPr>
          <p:cNvGrpSpPr>
            <a:grpSpLocks/>
          </p:cNvGrpSpPr>
          <p:nvPr/>
        </p:nvGrpSpPr>
        <p:grpSpPr bwMode="auto">
          <a:xfrm>
            <a:off x="1818554" y="4760562"/>
            <a:ext cx="1924050" cy="938213"/>
            <a:chOff x="1917" y="3112"/>
            <a:chExt cx="1212" cy="591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9F9C5F5A-1DB1-517E-2D5C-909F6A285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376"/>
              <a:ext cx="164" cy="3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>
                <a:cs typeface="+mn-ea"/>
                <a:sym typeface="+mn-lt"/>
              </a:endParaRP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85CCA17C-B499-6AD0-26C5-8789790C4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5" y="3112"/>
              <a:ext cx="10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FF0000"/>
                  </a:solidFill>
                  <a:cs typeface="+mn-ea"/>
                  <a:sym typeface="+mn-lt"/>
                </a:rPr>
                <a:t>HF-splitting</a:t>
              </a:r>
            </a:p>
          </p:txBody>
        </p:sp>
      </p:grpSp>
      <p:sp>
        <p:nvSpPr>
          <p:cNvPr id="11" name="Text Box 10">
            <a:extLst>
              <a:ext uri="{FF2B5EF4-FFF2-40B4-BE49-F238E27FC236}">
                <a16:creationId xmlns:a16="http://schemas.microsoft.com/office/drawing/2014/main" id="{34BF0470-5E7C-124D-3836-B3C90E48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81" y="922623"/>
            <a:ext cx="6030345" cy="34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6666"/>
                </a:solidFill>
                <a:cs typeface="+mn-ea"/>
                <a:sym typeface="+mn-lt"/>
              </a:rPr>
              <a:t>TSR electron cooler </a:t>
            </a:r>
            <a:r>
              <a:rPr lang="de-DE" sz="1600" dirty="0">
                <a:solidFill>
                  <a:srgbClr val="006666"/>
                </a:solidFill>
                <a:cs typeface="+mn-ea"/>
                <a:sym typeface="+mn-lt"/>
              </a:rPr>
              <a:t>S. Kieslich et al., PRA </a:t>
            </a:r>
            <a:r>
              <a:rPr lang="de-DE" sz="1600" b="1" dirty="0">
                <a:solidFill>
                  <a:srgbClr val="006666"/>
                </a:solidFill>
                <a:cs typeface="+mn-ea"/>
                <a:sym typeface="+mn-lt"/>
              </a:rPr>
              <a:t>70 </a:t>
            </a:r>
            <a:r>
              <a:rPr lang="de-DE" sz="1600" dirty="0">
                <a:solidFill>
                  <a:srgbClr val="006666"/>
                </a:solidFill>
                <a:cs typeface="+mn-ea"/>
                <a:sym typeface="+mn-lt"/>
              </a:rPr>
              <a:t>(2004) 042714 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8F28CF9B-1B0B-81FD-2F5B-CEBE1B9D8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66" y="6487996"/>
            <a:ext cx="64006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6666"/>
                </a:solidFill>
                <a:cs typeface="+mn-ea"/>
                <a:sym typeface="+mn-lt"/>
              </a:rPr>
              <a:t>TSR electron target </a:t>
            </a:r>
            <a:r>
              <a:rPr lang="de-DE" sz="1600" dirty="0">
                <a:solidFill>
                  <a:srgbClr val="006666"/>
                </a:solidFill>
                <a:cs typeface="+mn-ea"/>
                <a:sym typeface="+mn-lt"/>
              </a:rPr>
              <a:t>M. Lestinsky et al., PRL </a:t>
            </a:r>
            <a:r>
              <a:rPr lang="de-DE" sz="1600" b="1" dirty="0">
                <a:solidFill>
                  <a:srgbClr val="006666"/>
                </a:solidFill>
                <a:cs typeface="+mn-ea"/>
                <a:sym typeface="+mn-lt"/>
              </a:rPr>
              <a:t>100</a:t>
            </a:r>
            <a:r>
              <a:rPr lang="de-DE" sz="1600" dirty="0">
                <a:solidFill>
                  <a:srgbClr val="006666"/>
                </a:solidFill>
                <a:cs typeface="+mn-ea"/>
                <a:sym typeface="+mn-lt"/>
              </a:rPr>
              <a:t> (2008) 033001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3DAB8BED-BFC4-2A06-C1A5-ACF6108B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551" y="1789275"/>
            <a:ext cx="7729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i="1" dirty="0">
                <a:solidFill>
                  <a:srgbClr val="FF0000"/>
                </a:solidFill>
                <a:cs typeface="+mn-ea"/>
                <a:sym typeface="+mn-lt"/>
              </a:rPr>
              <a:t>Sc</a:t>
            </a:r>
            <a:r>
              <a:rPr lang="de-DE" sz="2000" i="1" baseline="30000" dirty="0">
                <a:solidFill>
                  <a:srgbClr val="FF0000"/>
                </a:solidFill>
                <a:cs typeface="+mn-ea"/>
                <a:sym typeface="+mn-lt"/>
              </a:rPr>
              <a:t>18+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FDCD08E8-6503-CEF8-3704-971F517F9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366" y="1934809"/>
            <a:ext cx="1497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i="1" dirty="0">
                <a:solidFill>
                  <a:srgbClr val="FF9900"/>
                </a:solidFill>
                <a:cs typeface="+mn-ea"/>
                <a:sym typeface="+mn-lt"/>
              </a:rPr>
              <a:t>2p</a:t>
            </a:r>
            <a:r>
              <a:rPr lang="de-DE" sz="2000" i="1" baseline="-25000" dirty="0">
                <a:solidFill>
                  <a:srgbClr val="FF9900"/>
                </a:solidFill>
                <a:cs typeface="+mn-ea"/>
                <a:sym typeface="+mn-lt"/>
              </a:rPr>
              <a:t>3/2</a:t>
            </a:r>
            <a:r>
              <a:rPr lang="de-DE" sz="2000" i="1" dirty="0">
                <a:solidFill>
                  <a:srgbClr val="FF9900"/>
                </a:solidFill>
                <a:cs typeface="+mn-ea"/>
                <a:sym typeface="+mn-lt"/>
              </a:rPr>
              <a:t>10l</a:t>
            </a:r>
            <a:r>
              <a:rPr lang="de-DE" sz="2000" i="1" baseline="-25000" dirty="0">
                <a:solidFill>
                  <a:srgbClr val="FF9900"/>
                </a:solidFill>
                <a:cs typeface="+mn-ea"/>
                <a:sym typeface="+mn-lt"/>
              </a:rPr>
              <a:t>j </a:t>
            </a:r>
          </a:p>
          <a:p>
            <a:r>
              <a:rPr lang="de-DE" sz="2000" i="1" dirty="0">
                <a:solidFill>
                  <a:srgbClr val="FF9900"/>
                </a:solidFill>
                <a:cs typeface="+mn-ea"/>
                <a:sym typeface="+mn-lt"/>
              </a:rPr>
              <a:t>resonances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E1618A8-0840-BE06-1651-032E8E59B993}"/>
              </a:ext>
            </a:extLst>
          </p:cNvPr>
          <p:cNvSpPr txBox="1"/>
          <p:nvPr/>
        </p:nvSpPr>
        <p:spPr>
          <a:xfrm>
            <a:off x="2574191" y="4114782"/>
            <a:ext cx="268535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  <a:cs typeface="+mn-ea"/>
                <a:sym typeface="+mn-lt"/>
              </a:rPr>
              <a:t>accuracy of resonance</a:t>
            </a:r>
          </a:p>
          <a:p>
            <a:pPr algn="ctr"/>
            <a:r>
              <a:rPr lang="de-DE" b="1" dirty="0">
                <a:solidFill>
                  <a:schemeClr val="tx1"/>
                </a:solidFill>
                <a:cs typeface="+mn-ea"/>
                <a:sym typeface="+mn-lt"/>
              </a:rPr>
              <a:t>energies on ppm level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B229938-625E-37AA-22D4-C9A179253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80" y="922623"/>
            <a:ext cx="4402637" cy="27349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DD3D8EC-FF49-FBC0-E9C6-BD74D2AC9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58" y="3845238"/>
            <a:ext cx="5052399" cy="26243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9D7968C-E7C3-218A-ECD3-CCF866A06161}"/>
                  </a:ext>
                </a:extLst>
              </p:cNvPr>
              <p:cNvSpPr txBox="1"/>
              <p:nvPr/>
            </p:nvSpPr>
            <p:spPr>
              <a:xfrm>
                <a:off x="8611116" y="977825"/>
                <a:ext cx="832879" cy="886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𝐼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7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CN" b="0" dirty="0">
                  <a:cs typeface="+mn-ea"/>
                  <a:sym typeface="+mn-lt"/>
                </a:endParaRPr>
              </a:p>
              <a:p>
                <a:r>
                  <a:rPr lang="en-US" altLang="zh-CN" dirty="0">
                    <a:cs typeface="+mn-ea"/>
                    <a:sym typeface="+mn-lt"/>
                  </a:rPr>
                  <a:t>(J,F)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9D7968C-E7C3-218A-ECD3-CCF866A06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116" y="977825"/>
                <a:ext cx="832879" cy="886076"/>
              </a:xfrm>
              <a:prstGeom prst="rect">
                <a:avLst/>
              </a:prstGeom>
              <a:blipFill>
                <a:blip r:embed="rId7"/>
                <a:stretch>
                  <a:fillRect l="-6618" b="-9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1483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364DE-0205-7856-4A11-A2914B841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3">
            <a:extLst>
              <a:ext uri="{FF2B5EF4-FFF2-40B4-BE49-F238E27FC236}">
                <a16:creationId xmlns:a16="http://schemas.microsoft.com/office/drawing/2014/main" id="{D3BEE467-8E5F-6F61-A0F6-EFEDA02E83E9}"/>
              </a:ext>
            </a:extLst>
          </p:cNvPr>
          <p:cNvSpPr/>
          <p:nvPr/>
        </p:nvSpPr>
        <p:spPr>
          <a:xfrm>
            <a:off x="887800" y="2135300"/>
            <a:ext cx="1889827" cy="190457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904750"/>
              <a:gd name="f7" fmla="val 1904580"/>
              <a:gd name="f8" fmla="val 952290"/>
              <a:gd name="f9" fmla="val 426355"/>
              <a:gd name="f10" fmla="val 426393"/>
              <a:gd name="f11" fmla="val 952375"/>
              <a:gd name="f12" fmla="val 1478357"/>
              <a:gd name="f13" fmla="val 1478225"/>
              <a:gd name="f14" fmla="+- 0 0 -90"/>
              <a:gd name="f15" fmla="*/ f3 1 1904750"/>
              <a:gd name="f16" fmla="*/ f4 1 1904580"/>
              <a:gd name="f17" fmla="+- f7 0 f5"/>
              <a:gd name="f18" fmla="+- f6 0 f5"/>
              <a:gd name="f19" fmla="*/ f14 f0 1"/>
              <a:gd name="f20" fmla="*/ f18 1 1904750"/>
              <a:gd name="f21" fmla="*/ f17 1 1904580"/>
              <a:gd name="f22" fmla="*/ 0 f18 1"/>
              <a:gd name="f23" fmla="*/ 952290 f17 1"/>
              <a:gd name="f24" fmla="*/ 952375 f18 1"/>
              <a:gd name="f25" fmla="*/ 0 f17 1"/>
              <a:gd name="f26" fmla="*/ 1904750 f18 1"/>
              <a:gd name="f27" fmla="*/ 1904580 f17 1"/>
              <a:gd name="f28" fmla="*/ f19 1 f2"/>
              <a:gd name="f29" fmla="*/ f22 1 1904750"/>
              <a:gd name="f30" fmla="*/ f23 1 1904580"/>
              <a:gd name="f31" fmla="*/ f24 1 1904750"/>
              <a:gd name="f32" fmla="*/ f25 1 1904580"/>
              <a:gd name="f33" fmla="*/ f26 1 1904750"/>
              <a:gd name="f34" fmla="*/ f27 1 1904580"/>
              <a:gd name="f35" fmla="*/ f5 1 f20"/>
              <a:gd name="f36" fmla="*/ f6 1 f20"/>
              <a:gd name="f37" fmla="*/ f5 1 f21"/>
              <a:gd name="f38" fmla="*/ f7 1 f21"/>
              <a:gd name="f39" fmla="+- f28 0 f1"/>
              <a:gd name="f40" fmla="*/ f29 1 f20"/>
              <a:gd name="f41" fmla="*/ f30 1 f21"/>
              <a:gd name="f42" fmla="*/ f31 1 f20"/>
              <a:gd name="f43" fmla="*/ f32 1 f21"/>
              <a:gd name="f44" fmla="*/ f33 1 f20"/>
              <a:gd name="f45" fmla="*/ f34 1 f21"/>
              <a:gd name="f46" fmla="*/ f35 f15 1"/>
              <a:gd name="f47" fmla="*/ f36 f15 1"/>
              <a:gd name="f48" fmla="*/ f38 f16 1"/>
              <a:gd name="f49" fmla="*/ f37 f16 1"/>
              <a:gd name="f50" fmla="*/ f40 f15 1"/>
              <a:gd name="f51" fmla="*/ f41 f16 1"/>
              <a:gd name="f52" fmla="*/ f42 f15 1"/>
              <a:gd name="f53" fmla="*/ f43 f16 1"/>
              <a:gd name="f54" fmla="*/ f44 f15 1"/>
              <a:gd name="f55" fmla="*/ f45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50" y="f51"/>
              </a:cxn>
              <a:cxn ang="f39">
                <a:pos x="f52" y="f53"/>
              </a:cxn>
              <a:cxn ang="f39">
                <a:pos x="f54" y="f51"/>
              </a:cxn>
              <a:cxn ang="f39">
                <a:pos x="f52" y="f55"/>
              </a:cxn>
              <a:cxn ang="f39">
                <a:pos x="f50" y="f51"/>
              </a:cxn>
            </a:cxnLst>
            <a:rect l="f46" t="f49" r="f47" b="f48"/>
            <a:pathLst>
              <a:path w="1904750" h="1904580">
                <a:moveTo>
                  <a:pt x="f5" y="f8"/>
                </a:moveTo>
                <a:cubicBezTo>
                  <a:pt x="f5" y="f9"/>
                  <a:pt x="f10" y="f5"/>
                  <a:pt x="f11" y="f5"/>
                </a:cubicBezTo>
                <a:cubicBezTo>
                  <a:pt x="f12" y="f5"/>
                  <a:pt x="f6" y="f9"/>
                  <a:pt x="f6" y="f8"/>
                </a:cubicBezTo>
                <a:cubicBezTo>
                  <a:pt x="f6" y="f13"/>
                  <a:pt x="f12" y="f7"/>
                  <a:pt x="f11" y="f7"/>
                </a:cubicBezTo>
                <a:cubicBezTo>
                  <a:pt x="f10" y="f7"/>
                  <a:pt x="f5" y="f13"/>
                  <a:pt x="f5" y="f8"/>
                </a:cubicBezTo>
                <a:close/>
              </a:path>
            </a:pathLst>
          </a:custGeom>
          <a:solidFill>
            <a:srgbClr val="E97132"/>
          </a:solidFill>
          <a:ln cap="flat">
            <a:noFill/>
            <a:prstDash val="solid"/>
          </a:ln>
        </p:spPr>
        <p:txBody>
          <a:bodyPr vert="horz" wrap="square" lIns="310694" tIns="310667" rIns="310694" bIns="310667" anchor="ctr" anchorCtr="1" compatLnSpc="1">
            <a:noAutofit/>
          </a:bodyPr>
          <a:lstStyle/>
          <a:p>
            <a:pPr marL="0" marR="0" lvl="0" indent="0" algn="ctr" defTabSz="1111252" rtl="0" fontAlgn="auto" hangingPunct="1">
              <a:lnSpc>
                <a:spcPct val="90000"/>
              </a:lnSpc>
              <a:spcBef>
                <a:spcPts val="0"/>
              </a:spcBef>
              <a:spcAft>
                <a:spcPts val="11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 dirty="0">
                <a:solidFill>
                  <a:srgbClr val="FFFFFF"/>
                </a:solidFill>
                <a:uFillTx/>
                <a:cs typeface="+mn-ea"/>
                <a:sym typeface="+mn-lt"/>
              </a:rPr>
              <a:t>Overview</a:t>
            </a:r>
            <a:endParaRPr lang="en-DE" sz="2200" b="0" i="0" u="none" strike="noStrike" kern="1200" cap="none" spc="0" baseline="0" dirty="0">
              <a:solidFill>
                <a:srgbClr val="FFFFFF"/>
              </a:solidFill>
              <a:uFillTx/>
              <a:cs typeface="+mn-ea"/>
              <a:sym typeface="+mn-lt"/>
            </a:endParaRPr>
          </a:p>
        </p:txBody>
      </p:sp>
      <p:sp>
        <p:nvSpPr>
          <p:cNvPr id="3" name="Block Arc 14">
            <a:extLst>
              <a:ext uri="{FF2B5EF4-FFF2-40B4-BE49-F238E27FC236}">
                <a16:creationId xmlns:a16="http://schemas.microsoft.com/office/drawing/2014/main" id="{E9897951-9F9D-EBBA-F2AE-559A796C3432}"/>
              </a:ext>
            </a:extLst>
          </p:cNvPr>
          <p:cNvSpPr/>
          <p:nvPr/>
        </p:nvSpPr>
        <p:spPr>
          <a:xfrm>
            <a:off x="-56341" y="1088207"/>
            <a:ext cx="3180307" cy="400192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185"/>
              <a:gd name="f11" fmla="val 354"/>
              <a:gd name="f12" fmla="val 5240"/>
              <a:gd name="f13" fmla="+- 0 0 -275"/>
              <a:gd name="f14" fmla="+- 0 0 -264"/>
              <a:gd name="f15" fmla="+- 0 0 -269"/>
              <a:gd name="f16" fmla="abs f4"/>
              <a:gd name="f17" fmla="abs f5"/>
              <a:gd name="f18" fmla="abs f6"/>
              <a:gd name="f19" fmla="+- 0 0 f10"/>
              <a:gd name="f20" fmla="+- 0 0 f11"/>
              <a:gd name="f21" fmla="*/ f13 f0 1"/>
              <a:gd name="f22" fmla="*/ f14 f0 1"/>
              <a:gd name="f23" fmla="*/ f15 f0 1"/>
              <a:gd name="f24" fmla="?: f16 f4 1"/>
              <a:gd name="f25" fmla="?: f17 f5 1"/>
              <a:gd name="f26" fmla="?: f18 f6 1"/>
              <a:gd name="f27" fmla="*/ f19 f0 1"/>
              <a:gd name="f28" fmla="*/ f20 f0 1"/>
              <a:gd name="f29" fmla="*/ f21 1 f3"/>
              <a:gd name="f30" fmla="*/ f22 1 f3"/>
              <a:gd name="f31" fmla="*/ f23 1 f3"/>
              <a:gd name="f32" fmla="*/ f24 1 21600"/>
              <a:gd name="f33" fmla="*/ f25 1 21600"/>
              <a:gd name="f34" fmla="*/ 21600 f24 1"/>
              <a:gd name="f35" fmla="*/ 21600 f25 1"/>
              <a:gd name="f36" fmla="*/ f27 1 f3"/>
              <a:gd name="f37" fmla="*/ f28 1 f3"/>
              <a:gd name="f38" fmla="+- f29 0 f1"/>
              <a:gd name="f39" fmla="+- f30 0 f1"/>
              <a:gd name="f40" fmla="+- f31 0 f1"/>
              <a:gd name="f41" fmla="min f33 f32"/>
              <a:gd name="f42" fmla="*/ f34 1 f26"/>
              <a:gd name="f43" fmla="*/ f35 1 f26"/>
              <a:gd name="f44" fmla="+- f36 0 f1"/>
              <a:gd name="f45" fmla="+- f37 0 f1"/>
              <a:gd name="f46" fmla="val f42"/>
              <a:gd name="f47" fmla="val f43"/>
              <a:gd name="f48" fmla="+- 0 0 f44"/>
              <a:gd name="f49" fmla="+- 0 0 f45"/>
              <a:gd name="f50" fmla="+- f47 0 f7"/>
              <a:gd name="f51" fmla="+- f46 0 f7"/>
              <a:gd name="f52" fmla="+- f49 0 f48"/>
              <a:gd name="f53" fmla="+- f48 f1 0"/>
              <a:gd name="f54" fmla="+- f49 f1 0"/>
              <a:gd name="f55" fmla="+- 21600000 0 f48"/>
              <a:gd name="f56" fmla="+- f1 0 f48"/>
              <a:gd name="f57" fmla="+- 27000000 0 f48"/>
              <a:gd name="f58" fmla="+- f0 0 f48"/>
              <a:gd name="f59" fmla="+- 32400000 0 f48"/>
              <a:gd name="f60" fmla="+- f2 0 f48"/>
              <a:gd name="f61" fmla="+- 37800000 0 f48"/>
              <a:gd name="f62" fmla="*/ f50 1 2"/>
              <a:gd name="f63" fmla="*/ f51 1 2"/>
              <a:gd name="f64" fmla="min f51 f50"/>
              <a:gd name="f65" fmla="+- f52 21600000 0"/>
              <a:gd name="f66" fmla="?: f56 f56 f57"/>
              <a:gd name="f67" fmla="?: f58 f58 f59"/>
              <a:gd name="f68" fmla="?: f60 f60 f61"/>
              <a:gd name="f69" fmla="*/ f53 f8 1"/>
              <a:gd name="f70" fmla="*/ f54 f8 1"/>
              <a:gd name="f71" fmla="+- f7 f62 0"/>
              <a:gd name="f72" fmla="+- f7 f63 0"/>
              <a:gd name="f73" fmla="*/ f64 f12 1"/>
              <a:gd name="f74" fmla="?: f52 f52 f65"/>
              <a:gd name="f75" fmla="*/ f69 1 f0"/>
              <a:gd name="f76" fmla="*/ f70 1 f0"/>
              <a:gd name="f77" fmla="*/ f63 f41 1"/>
              <a:gd name="f78" fmla="*/ f62 f41 1"/>
              <a:gd name="f79" fmla="*/ f73 1 100000"/>
              <a:gd name="f80" fmla="+- 0 0 f74"/>
              <a:gd name="f81" fmla="+- f74 0 f55"/>
              <a:gd name="f82" fmla="+- f74 0 f66"/>
              <a:gd name="f83" fmla="+- f74 0 f67"/>
              <a:gd name="f84" fmla="+- f74 0 f68"/>
              <a:gd name="f85" fmla="+- 0 0 f75"/>
              <a:gd name="f86" fmla="+- 0 0 f76"/>
              <a:gd name="f87" fmla="*/ f72 f41 1"/>
              <a:gd name="f88" fmla="*/ f71 f41 1"/>
              <a:gd name="f89" fmla="+- f63 0 f79"/>
              <a:gd name="f90" fmla="+- f62 0 f79"/>
              <a:gd name="f91" fmla="+- 0 0 f85"/>
              <a:gd name="f92" fmla="+- 0 0 f86"/>
              <a:gd name="f93" fmla="*/ f91 f0 1"/>
              <a:gd name="f94" fmla="*/ f92 f0 1"/>
              <a:gd name="f95" fmla="*/ f89 f41 1"/>
              <a:gd name="f96" fmla="*/ f90 f41 1"/>
              <a:gd name="f97" fmla="*/ f93 1 f8"/>
              <a:gd name="f98" fmla="*/ f94 1 f8"/>
              <a:gd name="f99" fmla="+- f97 0 f1"/>
              <a:gd name="f100" fmla="+- f98 0 f1"/>
              <a:gd name="f101" fmla="sin 1 f99"/>
              <a:gd name="f102" fmla="cos 1 f99"/>
              <a:gd name="f103" fmla="sin 1 f100"/>
              <a:gd name="f104" fmla="cos 1 f100"/>
              <a:gd name="f105" fmla="+- 0 0 f101"/>
              <a:gd name="f106" fmla="+- 0 0 f102"/>
              <a:gd name="f107" fmla="+- 0 0 f103"/>
              <a:gd name="f108" fmla="+- 0 0 f104"/>
              <a:gd name="f109" fmla="+- 0 0 f105"/>
              <a:gd name="f110" fmla="+- 0 0 f106"/>
              <a:gd name="f111" fmla="+- 0 0 f107"/>
              <a:gd name="f112" fmla="+- 0 0 f108"/>
              <a:gd name="f113" fmla="val f109"/>
              <a:gd name="f114" fmla="val f110"/>
              <a:gd name="f115" fmla="val f111"/>
              <a:gd name="f116" fmla="val f112"/>
              <a:gd name="f117" fmla="*/ f113 f63 1"/>
              <a:gd name="f118" fmla="*/ f114 f62 1"/>
              <a:gd name="f119" fmla="*/ f115 f63 1"/>
              <a:gd name="f120" fmla="*/ f116 f62 1"/>
              <a:gd name="f121" fmla="*/ f115 f89 1"/>
              <a:gd name="f122" fmla="*/ f116 f90 1"/>
              <a:gd name="f123" fmla="*/ f113 f89 1"/>
              <a:gd name="f124" fmla="*/ f114 f90 1"/>
              <a:gd name="f125" fmla="+- 0 0 f118"/>
              <a:gd name="f126" fmla="+- 0 0 f117"/>
              <a:gd name="f127" fmla="+- 0 0 f120"/>
              <a:gd name="f128" fmla="+- 0 0 f119"/>
              <a:gd name="f129" fmla="+- 0 0 f122"/>
              <a:gd name="f130" fmla="+- 0 0 f121"/>
              <a:gd name="f131" fmla="+- 0 0 f124"/>
              <a:gd name="f132" fmla="+- 0 0 f123"/>
              <a:gd name="f133" fmla="+- 0 0 f125"/>
              <a:gd name="f134" fmla="+- 0 0 f126"/>
              <a:gd name="f135" fmla="+- 0 0 f127"/>
              <a:gd name="f136" fmla="+- 0 0 f128"/>
              <a:gd name="f137" fmla="+- 0 0 f129"/>
              <a:gd name="f138" fmla="+- 0 0 f130"/>
              <a:gd name="f139" fmla="+- 0 0 f131"/>
              <a:gd name="f140" fmla="+- 0 0 f132"/>
              <a:gd name="f141" fmla="at2 f133 f134"/>
              <a:gd name="f142" fmla="at2 f135 f136"/>
              <a:gd name="f143" fmla="at2 f137 f138"/>
              <a:gd name="f144" fmla="at2 f139 f140"/>
              <a:gd name="f145" fmla="+- f141 f1 0"/>
              <a:gd name="f146" fmla="+- f142 f1 0"/>
              <a:gd name="f147" fmla="+- f143 f1 0"/>
              <a:gd name="f148" fmla="+- f144 f1 0"/>
              <a:gd name="f149" fmla="*/ f145 f8 1"/>
              <a:gd name="f150" fmla="*/ f146 f8 1"/>
              <a:gd name="f151" fmla="*/ f147 f8 1"/>
              <a:gd name="f152" fmla="*/ f148 f8 1"/>
              <a:gd name="f153" fmla="*/ f149 1 f0"/>
              <a:gd name="f154" fmla="*/ f150 1 f0"/>
              <a:gd name="f155" fmla="*/ f151 1 f0"/>
              <a:gd name="f156" fmla="*/ f152 1 f0"/>
              <a:gd name="f157" fmla="+- 0 0 f153"/>
              <a:gd name="f158" fmla="+- 0 0 f154"/>
              <a:gd name="f159" fmla="+- 0 0 f155"/>
              <a:gd name="f160" fmla="+- 0 0 f156"/>
              <a:gd name="f161" fmla="val f157"/>
              <a:gd name="f162" fmla="val f158"/>
              <a:gd name="f163" fmla="val f159"/>
              <a:gd name="f164" fmla="val f160"/>
              <a:gd name="f165" fmla="+- 0 0 f161"/>
              <a:gd name="f166" fmla="+- 0 0 f162"/>
              <a:gd name="f167" fmla="+- 0 0 f163"/>
              <a:gd name="f168" fmla="+- 0 0 f164"/>
              <a:gd name="f169" fmla="*/ f165 f0 1"/>
              <a:gd name="f170" fmla="*/ f166 f0 1"/>
              <a:gd name="f171" fmla="*/ f167 f0 1"/>
              <a:gd name="f172" fmla="*/ f168 f0 1"/>
              <a:gd name="f173" fmla="*/ f169 1 f8"/>
              <a:gd name="f174" fmla="*/ f170 1 f8"/>
              <a:gd name="f175" fmla="*/ f171 1 f8"/>
              <a:gd name="f176" fmla="*/ f172 1 f8"/>
              <a:gd name="f177" fmla="+- f173 0 f1"/>
              <a:gd name="f178" fmla="+- f174 0 f1"/>
              <a:gd name="f179" fmla="+- f175 0 f1"/>
              <a:gd name="f180" fmla="+- f176 0 f1"/>
              <a:gd name="f181" fmla="+- f177 f1 0"/>
              <a:gd name="f182" fmla="+- f178 f1 0"/>
              <a:gd name="f183" fmla="+- f179 f1 0"/>
              <a:gd name="f184" fmla="+- f180 f1 0"/>
              <a:gd name="f185" fmla="*/ f181 f8 1"/>
              <a:gd name="f186" fmla="*/ f182 f8 1"/>
              <a:gd name="f187" fmla="*/ f183 f8 1"/>
              <a:gd name="f188" fmla="*/ f184 f8 1"/>
              <a:gd name="f189" fmla="*/ f185 1 f0"/>
              <a:gd name="f190" fmla="*/ f186 1 f0"/>
              <a:gd name="f191" fmla="*/ f187 1 f0"/>
              <a:gd name="f192" fmla="*/ f188 1 f0"/>
              <a:gd name="f193" fmla="+- 0 0 f189"/>
              <a:gd name="f194" fmla="+- 0 0 f190"/>
              <a:gd name="f195" fmla="+- 0 0 f191"/>
              <a:gd name="f196" fmla="+- 0 0 f192"/>
              <a:gd name="f197" fmla="+- 0 0 f193"/>
              <a:gd name="f198" fmla="+- 0 0 f194"/>
              <a:gd name="f199" fmla="+- 0 0 f195"/>
              <a:gd name="f200" fmla="+- 0 0 f196"/>
              <a:gd name="f201" fmla="*/ f197 f0 1"/>
              <a:gd name="f202" fmla="*/ f198 f0 1"/>
              <a:gd name="f203" fmla="*/ f199 f0 1"/>
              <a:gd name="f204" fmla="*/ f200 f0 1"/>
              <a:gd name="f205" fmla="*/ f201 1 f8"/>
              <a:gd name="f206" fmla="*/ f202 1 f8"/>
              <a:gd name="f207" fmla="*/ f203 1 f8"/>
              <a:gd name="f208" fmla="*/ f204 1 f8"/>
              <a:gd name="f209" fmla="+- f205 0 f1"/>
              <a:gd name="f210" fmla="+- f206 0 f1"/>
              <a:gd name="f211" fmla="+- f207 0 f1"/>
              <a:gd name="f212" fmla="+- f208 0 f1"/>
              <a:gd name="f213" fmla="cos 1 f209"/>
              <a:gd name="f214" fmla="sin 1 f209"/>
              <a:gd name="f215" fmla="cos 1 f210"/>
              <a:gd name="f216" fmla="sin 1 f210"/>
              <a:gd name="f217" fmla="cos 1 f211"/>
              <a:gd name="f218" fmla="sin 1 f211"/>
              <a:gd name="f219" fmla="cos 1 f212"/>
              <a:gd name="f220" fmla="sin 1 f212"/>
              <a:gd name="f221" fmla="+- 0 0 f213"/>
              <a:gd name="f222" fmla="+- 0 0 f214"/>
              <a:gd name="f223" fmla="+- 0 0 f215"/>
              <a:gd name="f224" fmla="+- 0 0 f216"/>
              <a:gd name="f225" fmla="+- 0 0 f217"/>
              <a:gd name="f226" fmla="+- 0 0 f218"/>
              <a:gd name="f227" fmla="+- 0 0 f219"/>
              <a:gd name="f228" fmla="+- 0 0 f220"/>
              <a:gd name="f229" fmla="+- 0 0 f221"/>
              <a:gd name="f230" fmla="+- 0 0 f222"/>
              <a:gd name="f231" fmla="+- 0 0 f223"/>
              <a:gd name="f232" fmla="+- 0 0 f224"/>
              <a:gd name="f233" fmla="+- 0 0 f225"/>
              <a:gd name="f234" fmla="+- 0 0 f226"/>
              <a:gd name="f235" fmla="+- 0 0 f227"/>
              <a:gd name="f236" fmla="+- 0 0 f228"/>
              <a:gd name="f237" fmla="val f229"/>
              <a:gd name="f238" fmla="val f230"/>
              <a:gd name="f239" fmla="val f231"/>
              <a:gd name="f240" fmla="val f232"/>
              <a:gd name="f241" fmla="val f233"/>
              <a:gd name="f242" fmla="val f234"/>
              <a:gd name="f243" fmla="val f235"/>
              <a:gd name="f244" fmla="val f236"/>
              <a:gd name="f245" fmla="+- 0 0 f237"/>
              <a:gd name="f246" fmla="+- 0 0 f238"/>
              <a:gd name="f247" fmla="+- 0 0 f239"/>
              <a:gd name="f248" fmla="+- 0 0 f240"/>
              <a:gd name="f249" fmla="+- 0 0 f241"/>
              <a:gd name="f250" fmla="+- 0 0 f242"/>
              <a:gd name="f251" fmla="+- 0 0 f243"/>
              <a:gd name="f252" fmla="+- 0 0 f244"/>
              <a:gd name="f253" fmla="*/ f9 f245 1"/>
              <a:gd name="f254" fmla="*/ f9 f246 1"/>
              <a:gd name="f255" fmla="*/ f9 f247 1"/>
              <a:gd name="f256" fmla="*/ f9 f248 1"/>
              <a:gd name="f257" fmla="*/ f9 f249 1"/>
              <a:gd name="f258" fmla="*/ f9 f250 1"/>
              <a:gd name="f259" fmla="*/ f9 f251 1"/>
              <a:gd name="f260" fmla="*/ f9 f252 1"/>
              <a:gd name="f261" fmla="*/ f253 f63 1"/>
              <a:gd name="f262" fmla="*/ f254 f62 1"/>
              <a:gd name="f263" fmla="*/ f255 f63 1"/>
              <a:gd name="f264" fmla="*/ f256 f62 1"/>
              <a:gd name="f265" fmla="*/ f257 f89 1"/>
              <a:gd name="f266" fmla="*/ f258 f90 1"/>
              <a:gd name="f267" fmla="*/ f259 f89 1"/>
              <a:gd name="f268" fmla="*/ f260 f90 1"/>
              <a:gd name="f269" fmla="+- f72 f261 0"/>
              <a:gd name="f270" fmla="+- f71 f262 0"/>
              <a:gd name="f271" fmla="+- f72 f263 0"/>
              <a:gd name="f272" fmla="+- f71 f264 0"/>
              <a:gd name="f273" fmla="+- f72 f265 0"/>
              <a:gd name="f274" fmla="+- f71 f266 0"/>
              <a:gd name="f275" fmla="+- f72 f267 0"/>
              <a:gd name="f276" fmla="+- f71 f268 0"/>
              <a:gd name="f277" fmla="max f269 f273"/>
              <a:gd name="f278" fmla="max f271 f275"/>
              <a:gd name="f279" fmla="max f270 f274"/>
              <a:gd name="f280" fmla="max f272 f276"/>
              <a:gd name="f281" fmla="min f269 f273"/>
              <a:gd name="f282" fmla="min f271 f275"/>
              <a:gd name="f283" fmla="min f270 f274"/>
              <a:gd name="f284" fmla="min f272 f276"/>
              <a:gd name="f285" fmla="+- f269 f275 0"/>
              <a:gd name="f286" fmla="+- f270 f276 0"/>
              <a:gd name="f287" fmla="+- f271 f273 0"/>
              <a:gd name="f288" fmla="+- f272 f274 0"/>
              <a:gd name="f289" fmla="*/ f269 f41 1"/>
              <a:gd name="f290" fmla="*/ f270 f41 1"/>
              <a:gd name="f291" fmla="*/ f273 f41 1"/>
              <a:gd name="f292" fmla="*/ f274 f41 1"/>
              <a:gd name="f293" fmla="max f277 f278"/>
              <a:gd name="f294" fmla="max f279 f280"/>
              <a:gd name="f295" fmla="min f281 f282"/>
              <a:gd name="f296" fmla="min f283 f284"/>
              <a:gd name="f297" fmla="*/ f285 1 2"/>
              <a:gd name="f298" fmla="*/ f286 1 2"/>
              <a:gd name="f299" fmla="*/ f287 1 2"/>
              <a:gd name="f300" fmla="*/ f288 1 2"/>
              <a:gd name="f301" fmla="?: f81 f46 f293"/>
              <a:gd name="f302" fmla="?: f82 f47 f294"/>
              <a:gd name="f303" fmla="?: f83 f7 f295"/>
              <a:gd name="f304" fmla="?: f84 f7 f296"/>
              <a:gd name="f305" fmla="*/ f297 f41 1"/>
              <a:gd name="f306" fmla="*/ f298 f41 1"/>
              <a:gd name="f307" fmla="*/ f299 f41 1"/>
              <a:gd name="f308" fmla="*/ f300 f41 1"/>
              <a:gd name="f309" fmla="*/ f303 f41 1"/>
              <a:gd name="f310" fmla="*/ f304 f41 1"/>
              <a:gd name="f311" fmla="*/ f301 f41 1"/>
              <a:gd name="f312" fmla="*/ f302 f4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305" y="f306"/>
              </a:cxn>
              <a:cxn ang="f39">
                <a:pos x="f307" y="f308"/>
              </a:cxn>
              <a:cxn ang="f40">
                <a:pos x="f87" y="f88"/>
              </a:cxn>
            </a:cxnLst>
            <a:rect l="f309" t="f310" r="f311" b="f312"/>
            <a:pathLst>
              <a:path>
                <a:moveTo>
                  <a:pt x="f289" y="f290"/>
                </a:moveTo>
                <a:arcTo wR="f77" hR="f78" stAng="f48" swAng="f74"/>
                <a:lnTo>
                  <a:pt x="f291" y="f292"/>
                </a:lnTo>
                <a:arcTo wR="f95" hR="f96" stAng="f49" swAng="f80"/>
                <a:close/>
              </a:path>
            </a:pathLst>
          </a:custGeom>
          <a:solidFill>
            <a:srgbClr val="196B2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DE" sz="1800" b="0" i="0" u="none" strike="noStrike" kern="1200" cap="none" spc="0" baseline="0" dirty="0">
              <a:solidFill>
                <a:srgbClr val="FFFFFF"/>
              </a:solidFill>
              <a:uFillTx/>
              <a:cs typeface="+mn-ea"/>
              <a:sym typeface="+mn-lt"/>
            </a:endParaRPr>
          </a:p>
        </p:txBody>
      </p:sp>
      <p:sp>
        <p:nvSpPr>
          <p:cNvPr id="7" name="Freeform: Shape 18">
            <a:extLst>
              <a:ext uri="{FF2B5EF4-FFF2-40B4-BE49-F238E27FC236}">
                <a16:creationId xmlns:a16="http://schemas.microsoft.com/office/drawing/2014/main" id="{1C7071D3-22D7-EF46-4982-D68CD5863E32}"/>
              </a:ext>
            </a:extLst>
          </p:cNvPr>
          <p:cNvSpPr/>
          <p:nvPr/>
        </p:nvSpPr>
        <p:spPr>
          <a:xfrm>
            <a:off x="5988707" y="2198254"/>
            <a:ext cx="4487137" cy="9877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66208"/>
              <a:gd name="f7" fmla="val 987753"/>
              <a:gd name="f8" fmla="+- 0 0 -90"/>
              <a:gd name="f9" fmla="*/ f3 1 1366208"/>
              <a:gd name="f10" fmla="*/ f4 1 987753"/>
              <a:gd name="f11" fmla="+- f7 0 f5"/>
              <a:gd name="f12" fmla="+- f6 0 f5"/>
              <a:gd name="f13" fmla="*/ f8 f0 1"/>
              <a:gd name="f14" fmla="*/ f12 1 1366208"/>
              <a:gd name="f15" fmla="*/ f11 1 987753"/>
              <a:gd name="f16" fmla="*/ 0 f12 1"/>
              <a:gd name="f17" fmla="*/ 0 f11 1"/>
              <a:gd name="f18" fmla="*/ 1366208 f12 1"/>
              <a:gd name="f19" fmla="*/ 987753 f11 1"/>
              <a:gd name="f20" fmla="*/ f13 1 f2"/>
              <a:gd name="f21" fmla="*/ f16 1 1366208"/>
              <a:gd name="f22" fmla="*/ f17 1 987753"/>
              <a:gd name="f23" fmla="*/ f18 1 1366208"/>
              <a:gd name="f24" fmla="*/ f19 1 987753"/>
              <a:gd name="f25" fmla="*/ f5 1 f14"/>
              <a:gd name="f26" fmla="*/ f6 1 f14"/>
              <a:gd name="f27" fmla="*/ f5 1 f15"/>
              <a:gd name="f28" fmla="*/ f7 1 f15"/>
              <a:gd name="f29" fmla="+- f20 0 f1"/>
              <a:gd name="f30" fmla="*/ f21 1 f14"/>
              <a:gd name="f31" fmla="*/ f22 1 f15"/>
              <a:gd name="f32" fmla="*/ f23 1 f14"/>
              <a:gd name="f33" fmla="*/ f24 1 f15"/>
              <a:gd name="f34" fmla="*/ f25 f9 1"/>
              <a:gd name="f35" fmla="*/ f26 f9 1"/>
              <a:gd name="f36" fmla="*/ f28 f10 1"/>
              <a:gd name="f37" fmla="*/ f27 f10 1"/>
              <a:gd name="f38" fmla="*/ f30 f9 1"/>
              <a:gd name="f39" fmla="*/ f31 f10 1"/>
              <a:gd name="f40" fmla="*/ f32 f9 1"/>
              <a:gd name="f41" fmla="*/ f3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8" y="f39"/>
              </a:cxn>
              <a:cxn ang="f29">
                <a:pos x="f40" y="f39"/>
              </a:cxn>
              <a:cxn ang="f29">
                <a:pos x="f40" y="f41"/>
              </a:cxn>
              <a:cxn ang="f29">
                <a:pos x="f38" y="f41"/>
              </a:cxn>
              <a:cxn ang="f29">
                <a:pos x="f38" y="f39"/>
              </a:cxn>
            </a:cxnLst>
            <a:rect l="f34" t="f37" r="f35" b="f36"/>
            <a:pathLst>
              <a:path w="1366208" h="987753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noFill/>
          <a:ln w="12701" cap="flat">
            <a:solidFill>
              <a:srgbClr val="000000">
                <a:alpha val="0"/>
              </a:srgbClr>
            </a:solidFill>
            <a:prstDash val="solid"/>
            <a:miter/>
          </a:ln>
        </p:spPr>
        <p:txBody>
          <a:bodyPr vert="horz" wrap="square" lIns="24131" tIns="24131" rIns="24131" bIns="24131" anchor="ctr" anchorCtr="0" compatLnSpc="1">
            <a:noAutofit/>
          </a:bodyPr>
          <a:lstStyle/>
          <a:p>
            <a:pPr lvl="0" defTabSz="844548">
              <a:lnSpc>
                <a:spcPct val="90000"/>
              </a:lnSpc>
              <a:spcAft>
                <a:spcPts val="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DE" sz="1900" b="0" i="0" u="none" strike="noStrike" kern="1200" cap="none" spc="0" baseline="0" dirty="0">
              <a:solidFill>
                <a:srgbClr val="000000"/>
              </a:solidFill>
              <a:uFillTx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0B7C5D3-4449-FF18-AFEB-933E6B37F678}"/>
              </a:ext>
            </a:extLst>
          </p:cNvPr>
          <p:cNvSpPr txBox="1"/>
          <p:nvPr/>
        </p:nvSpPr>
        <p:spPr>
          <a:xfrm>
            <a:off x="3354988" y="674267"/>
            <a:ext cx="8688478" cy="5108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cs typeface="+mn-ea"/>
                <a:sym typeface="+mn-lt"/>
              </a:rPr>
              <a:t>Introduction</a:t>
            </a: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b="1" dirty="0">
                <a:solidFill>
                  <a:srgbClr val="000000"/>
                </a:solidFill>
                <a:cs typeface="+mn-ea"/>
                <a:sym typeface="+mn-lt"/>
              </a:rPr>
              <a:t>Theory of electron-ion recombination:</a:t>
            </a:r>
            <a:br>
              <a:rPr lang="en-US" altLang="zh-CN" sz="2800" b="1" dirty="0">
                <a:solidFill>
                  <a:srgbClr val="000000"/>
                </a:solidFill>
                <a:cs typeface="+mn-ea"/>
                <a:sym typeface="+mn-lt"/>
              </a:rPr>
            </a:br>
            <a:r>
              <a:rPr lang="en-US" altLang="zh-CN" sz="2500" b="1" u="sng" dirty="0">
                <a:solidFill>
                  <a:srgbClr val="000000"/>
                </a:solidFill>
                <a:cs typeface="+mn-ea"/>
                <a:sym typeface="+mn-lt"/>
              </a:rPr>
              <a:t>B</a:t>
            </a:r>
            <a:r>
              <a:rPr lang="en-US" altLang="zh-CN" sz="2500" b="1" u="sng" dirty="0"/>
              <a:t>enchmark study @CSRm @Jena Atomic calculator</a:t>
            </a:r>
            <a:endParaRPr lang="en-US" altLang="zh-CN" sz="2500" b="1" u="sng" dirty="0">
              <a:cs typeface="+mn-ea"/>
              <a:sym typeface="+mn-lt"/>
            </a:endParaRP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b="1" dirty="0">
                <a:solidFill>
                  <a:srgbClr val="000000"/>
                </a:solidFill>
                <a:cs typeface="+mn-ea"/>
                <a:sym typeface="+mn-lt"/>
              </a:rPr>
              <a:t>Nuclear effects:</a:t>
            </a:r>
          </a:p>
          <a:p>
            <a:pPr defTabSz="844548">
              <a:lnSpc>
                <a:spcPct val="200000"/>
              </a:lnSpc>
              <a:spcAft>
                <a:spcPts val="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400" b="1" dirty="0">
                <a:solidFill>
                  <a:srgbClr val="000000"/>
                </a:solidFill>
                <a:cs typeface="+mn-ea"/>
                <a:sym typeface="+mn-lt"/>
              </a:rPr>
              <a:t>    </a:t>
            </a:r>
            <a:r>
              <a:rPr lang="en-US" altLang="zh-CN" sz="2500" b="1" u="sng" dirty="0">
                <a:solidFill>
                  <a:srgbClr val="000000"/>
                </a:solidFill>
                <a:cs typeface="+mn-ea"/>
                <a:sym typeface="+mn-lt"/>
              </a:rPr>
              <a:t>Hyperfine-resolved DR resonances</a:t>
            </a: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b="1" dirty="0">
                <a:solidFill>
                  <a:srgbClr val="000000"/>
                </a:solidFill>
                <a:cs typeface="+mn-ea"/>
                <a:sym typeface="+mn-lt"/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7230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1D8ED3-F5BB-6392-76F9-2F6EEB315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604" y="997784"/>
            <a:ext cx="4765788" cy="541027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DA360F0-06DC-EA8F-FDFE-90B607AF49BB}"/>
              </a:ext>
            </a:extLst>
          </p:cNvPr>
          <p:cNvSpPr txBox="1"/>
          <p:nvPr/>
        </p:nvSpPr>
        <p:spPr>
          <a:xfrm>
            <a:off x="9012911" y="1655029"/>
            <a:ext cx="101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baseline="30000" dirty="0">
                <a:cs typeface="+mn-ea"/>
                <a:sym typeface="+mn-lt"/>
              </a:rPr>
              <a:t>45</a:t>
            </a:r>
            <a:r>
              <a:rPr lang="it-IT" altLang="zh-CN" dirty="0">
                <a:cs typeface="+mn-ea"/>
                <a:sym typeface="+mn-lt"/>
              </a:rPr>
              <a:t>Sc</a:t>
            </a:r>
            <a:r>
              <a:rPr lang="it-IT" altLang="zh-CN" baseline="30000" dirty="0">
                <a:cs typeface="+mn-ea"/>
                <a:sym typeface="+mn-lt"/>
              </a:rPr>
              <a:t>18+</a:t>
            </a:r>
            <a:endParaRPr lang="zh-CN" altLang="en-US" dirty="0">
              <a:highlight>
                <a:srgbClr val="FFFF00"/>
              </a:highlight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37A2BEB-6904-0A5C-38F5-48C71C734898}"/>
              </a:ext>
            </a:extLst>
          </p:cNvPr>
          <p:cNvSpPr txBox="1"/>
          <p:nvPr/>
        </p:nvSpPr>
        <p:spPr>
          <a:xfrm>
            <a:off x="904899" y="6314827"/>
            <a:ext cx="6398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Y. Yuan, H. K. Huang et al. Phys. Rev. A 113, 012815 (2026)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BDFA436-625D-EF28-0311-7C9C15D2E78D}"/>
              </a:ext>
            </a:extLst>
          </p:cNvPr>
          <p:cNvSpPr txBox="1"/>
          <p:nvPr/>
        </p:nvSpPr>
        <p:spPr>
          <a:xfrm>
            <a:off x="9159439" y="41498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cs typeface="+mn-ea"/>
                <a:sym typeface="+mn-lt"/>
              </a:rPr>
              <a:t>(J,F)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DCEDEEF-0336-83DE-0B70-837B13209197}"/>
              </a:ext>
            </a:extLst>
          </p:cNvPr>
          <p:cNvSpPr txBox="1"/>
          <p:nvPr/>
        </p:nvSpPr>
        <p:spPr>
          <a:xfrm>
            <a:off x="606830" y="5204639"/>
            <a:ext cx="470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1700072-393A-9B62-759C-65A322B69492}"/>
              </a:ext>
            </a:extLst>
          </p:cNvPr>
          <p:cNvSpPr txBox="1"/>
          <p:nvPr/>
        </p:nvSpPr>
        <p:spPr>
          <a:xfrm>
            <a:off x="646243" y="852765"/>
            <a:ext cx="6131928" cy="523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err="1">
                <a:cs typeface="+mn-ea"/>
                <a:sym typeface="+mn-lt"/>
              </a:rPr>
              <a:t>hfs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highlight>
                <a:srgbClr val="FFFF00"/>
              </a:highlight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highlight>
                <a:srgbClr val="FFFF00"/>
              </a:highlight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highlight>
                <a:srgbClr val="FFFF00"/>
              </a:highlight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highlight>
                <a:srgbClr val="FFFF00"/>
              </a:highlight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highlight>
                <a:srgbClr val="FFFF00"/>
              </a:highlight>
              <a:cs typeface="+mn-ea"/>
              <a:sym typeface="+mn-lt"/>
            </a:endParaRPr>
          </a:p>
          <a:p>
            <a:endParaRPr lang="en-US" altLang="zh-CN" dirty="0">
              <a:highlight>
                <a:srgbClr val="FFFF00"/>
              </a:highlight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highlight>
                <a:srgbClr val="FFFF00"/>
              </a:highlight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cs typeface="+mn-ea"/>
                <a:sym typeface="+mn-lt"/>
              </a:rPr>
              <a:t>Good candidate: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cs typeface="+mn-ea"/>
                <a:sym typeface="+mn-lt"/>
              </a:rPr>
              <a:t>DR resonances in the very low electron-ion collision energy range.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cs typeface="+mn-ea"/>
                <a:sym typeface="+mn-lt"/>
              </a:rPr>
              <a:t>Relative long-lived upper hyperfine states (&gt;40s), f</a:t>
            </a:r>
            <a:r>
              <a:rPr lang="zh-CN" altLang="en-US" sz="2000" dirty="0">
                <a:cs typeface="+mn-ea"/>
                <a:sym typeface="+mn-lt"/>
              </a:rPr>
              <a:t>or the F = 3, 4 hyperfine states</a:t>
            </a:r>
            <a:r>
              <a:rPr lang="en-US" altLang="zh-CN" sz="2000" dirty="0">
                <a:cs typeface="+mn-ea"/>
                <a:sym typeface="+mn-lt"/>
              </a:rPr>
              <a:t>,</a:t>
            </a:r>
            <a:r>
              <a:rPr lang="zh-CN" altLang="en-US" sz="2000" dirty="0">
                <a:cs typeface="+mn-ea"/>
                <a:sym typeface="+mn-lt"/>
              </a:rPr>
              <a:t> thermal populations at 300 K are used </a:t>
            </a:r>
            <a:r>
              <a:rPr lang="en-US" altLang="zh-CN" sz="2000" dirty="0">
                <a:cs typeface="+mn-ea"/>
                <a:sym typeface="+mn-lt"/>
              </a:rPr>
              <a:t>(50%,50%)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8EEC0CB-9110-E336-33E7-C4EA47E662EE}"/>
              </a:ext>
            </a:extLst>
          </p:cNvPr>
          <p:cNvSpPr txBox="1"/>
          <p:nvPr/>
        </p:nvSpPr>
        <p:spPr>
          <a:xfrm>
            <a:off x="-99753" y="74817"/>
            <a:ext cx="12192000" cy="523220"/>
          </a:xfrm>
          <a:prstGeom prst="rect">
            <a:avLst/>
          </a:prstGeom>
          <a:noFill/>
          <a:ln cap="flat">
            <a:noFill/>
          </a:ln>
          <a:effectLst>
            <a:outerShdw dist="12701" dir="5400000" algn="tl">
              <a:srgbClr val="000000"/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dirty="0">
                <a:solidFill>
                  <a:srgbClr val="0000FE"/>
                </a:solidFill>
                <a:cs typeface="+mn-ea"/>
                <a:sym typeface="+mn-lt"/>
              </a:rPr>
              <a:t>Li-like low-Z ions with long-lived upper hyperfine states</a:t>
            </a:r>
          </a:p>
        </p:txBody>
      </p:sp>
      <p:pic>
        <p:nvPicPr>
          <p:cNvPr id="7" name="图片 6" descr="文本&#10;&#10;AI 生成的内容可能不正确。">
            <a:extLst>
              <a:ext uri="{FF2B5EF4-FFF2-40B4-BE49-F238E27FC236}">
                <a16:creationId xmlns:a16="http://schemas.microsoft.com/office/drawing/2014/main" id="{B3279113-E2F7-2908-B023-ECCB40301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66" y="1468235"/>
            <a:ext cx="6639435" cy="1682289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13C47A2-3DA5-A297-1F42-B58C2266E3EC}"/>
              </a:ext>
            </a:extLst>
          </p:cNvPr>
          <p:cNvCxnSpPr/>
          <p:nvPr/>
        </p:nvCxnSpPr>
        <p:spPr>
          <a:xfrm>
            <a:off x="274320" y="3266902"/>
            <a:ext cx="64922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397F8212-7011-9AB9-70AC-9913635ADE71}"/>
              </a:ext>
            </a:extLst>
          </p:cNvPr>
          <p:cNvSpPr txBox="1"/>
          <p:nvPr/>
        </p:nvSpPr>
        <p:spPr>
          <a:xfrm>
            <a:off x="8287657" y="3646714"/>
            <a:ext cx="66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JAC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4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366D4DC-5558-73AE-AB75-2A0C02B20F6B}"/>
              </a:ext>
            </a:extLst>
          </p:cNvPr>
          <p:cNvSpPr txBox="1"/>
          <p:nvPr/>
        </p:nvSpPr>
        <p:spPr>
          <a:xfrm>
            <a:off x="1692320" y="6146094"/>
            <a:ext cx="11901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[8] M. Horst et al., Nat. Phys. 21, 1057 (2025); [27] N. Stone, Tech. Rep. 0794, IAEA Nuclear Data Section(2019).</a:t>
            </a:r>
          </a:p>
          <a:p>
            <a:r>
              <a:rPr lang="en-US" altLang="zh-CN" sz="1400" dirty="0"/>
              <a:t>[28] N. Stone, Tech. Rep. 0833, IAEA Nuclear Data Section(2021) ;</a:t>
            </a:r>
            <a:r>
              <a:rPr lang="it-IT" altLang="zh-CN" sz="1400" dirty="0"/>
              <a:t>[29] A. V. Volotka et al., Phys. Rev. Lett.108, 073001 (2012)</a:t>
            </a:r>
            <a:endParaRPr lang="zh-CN" altLang="en-US" sz="1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7AA013-5615-9644-7976-6F7651664104}"/>
              </a:ext>
            </a:extLst>
          </p:cNvPr>
          <p:cNvSpPr txBox="1"/>
          <p:nvPr/>
        </p:nvSpPr>
        <p:spPr>
          <a:xfrm>
            <a:off x="471715" y="873896"/>
            <a:ext cx="6563266" cy="1443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it-IT" altLang="zh-CN" dirty="0"/>
              <a:t>Dimitrios Zisis (Darmstadt, SPARC): </a:t>
            </a:r>
            <a:r>
              <a:rPr lang="en-US" altLang="zh-CN" b="1" dirty="0">
                <a:solidFill>
                  <a:srgbClr val="00B050"/>
                </a:solidFill>
              </a:rPr>
              <a:t>Dielectronic Recombination-Assisted </a:t>
            </a:r>
            <a:r>
              <a:rPr lang="en-US" altLang="zh-CN" dirty="0"/>
              <a:t>Laser  Spectroscopy: A new Tool to Investigate the  Hyperfine-Puzzle in Bi</a:t>
            </a:r>
            <a:r>
              <a:rPr lang="en-US" altLang="zh-CN" baseline="30000" dirty="0"/>
              <a:t>80+</a:t>
            </a:r>
            <a:r>
              <a:rPr lang="en-US" altLang="zh-CN" dirty="0"/>
              <a:t>]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Our MCDF calculations…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8E5424A-A143-7DB7-288D-A3911EC5518D}"/>
              </a:ext>
            </a:extLst>
          </p:cNvPr>
          <p:cNvSpPr txBox="1"/>
          <p:nvPr/>
        </p:nvSpPr>
        <p:spPr>
          <a:xfrm>
            <a:off x="-99753" y="74817"/>
            <a:ext cx="12192000" cy="523220"/>
          </a:xfrm>
          <a:prstGeom prst="rect">
            <a:avLst/>
          </a:prstGeom>
          <a:noFill/>
          <a:ln cap="flat">
            <a:noFill/>
          </a:ln>
          <a:effectLst>
            <a:outerShdw dist="12701" dir="5400000" algn="tl">
              <a:srgbClr val="000000"/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dirty="0">
                <a:solidFill>
                  <a:srgbClr val="0000FE"/>
                </a:solidFill>
                <a:cs typeface="+mn-ea"/>
                <a:sym typeface="+mn-lt"/>
              </a:rPr>
              <a:t>Transition energy and lifetime for HFS of </a:t>
            </a:r>
            <a:r>
              <a:rPr lang="en-US" altLang="zh-CN" sz="2800" baseline="30000" dirty="0">
                <a:solidFill>
                  <a:srgbClr val="0000FE"/>
                </a:solidFill>
                <a:cs typeface="+mn-ea"/>
                <a:sym typeface="+mn-lt"/>
              </a:rPr>
              <a:t>208,209</a:t>
            </a:r>
            <a:r>
              <a:rPr lang="en-US" altLang="zh-CN" sz="2800" dirty="0">
                <a:solidFill>
                  <a:srgbClr val="0000FE"/>
                </a:solidFill>
                <a:cs typeface="+mn-ea"/>
                <a:sym typeface="+mn-lt"/>
              </a:rPr>
              <a:t>Bi</a:t>
            </a:r>
            <a:r>
              <a:rPr lang="en-US" altLang="zh-CN" sz="2800" baseline="30000" dirty="0">
                <a:solidFill>
                  <a:srgbClr val="0000FE"/>
                </a:solidFill>
                <a:cs typeface="+mn-ea"/>
                <a:sym typeface="+mn-lt"/>
              </a:rPr>
              <a:t>80+</a:t>
            </a:r>
            <a:r>
              <a:rPr lang="en-US" altLang="zh-CN" sz="2800" dirty="0">
                <a:solidFill>
                  <a:srgbClr val="0000FE"/>
                </a:solidFill>
                <a:cs typeface="+mn-ea"/>
                <a:sym typeface="+mn-lt"/>
              </a:rPr>
              <a:t> ions</a:t>
            </a:r>
          </a:p>
        </p:txBody>
      </p:sp>
      <p:pic>
        <p:nvPicPr>
          <p:cNvPr id="14" name="图片 13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FCF125F5-4B13-51CD-ACB4-F9A56A26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94" y="2420461"/>
            <a:ext cx="10960640" cy="343419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6F72D84-B113-E5E2-2DE7-63582D85502B}"/>
              </a:ext>
            </a:extLst>
          </p:cNvPr>
          <p:cNvSpPr txBox="1"/>
          <p:nvPr/>
        </p:nvSpPr>
        <p:spPr>
          <a:xfrm>
            <a:off x="5079883" y="5080070"/>
            <a:ext cx="7112117" cy="75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solidFill>
                  <a:srgbClr val="0066FF"/>
                </a:solidFill>
              </a:rPr>
              <a:t>A more realistic determination of the HFS values would not alter the qualitative nature of the final results</a:t>
            </a:r>
            <a:r>
              <a:rPr lang="en-US" altLang="zh-CN" b="1" dirty="0">
                <a:solidFill>
                  <a:srgbClr val="0066FF"/>
                </a:solidFill>
              </a:rPr>
              <a:t> of DR of Bi</a:t>
            </a:r>
            <a:r>
              <a:rPr lang="en-US" altLang="zh-CN" b="1" baseline="30000" dirty="0">
                <a:solidFill>
                  <a:srgbClr val="0066FF"/>
                </a:solidFill>
              </a:rPr>
              <a:t>80+</a:t>
            </a:r>
            <a:r>
              <a:rPr lang="en-US" altLang="zh-CN" b="1" dirty="0">
                <a:solidFill>
                  <a:srgbClr val="0066FF"/>
                </a:solidFill>
              </a:rPr>
              <a:t> ions.</a:t>
            </a:r>
            <a:endParaRPr lang="zh-CN" altLang="en-US" b="1" dirty="0">
              <a:solidFill>
                <a:srgbClr val="0066FF"/>
              </a:solidFill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8059A6B-D0A2-3E41-6923-67C0E9C97863}"/>
              </a:ext>
            </a:extLst>
          </p:cNvPr>
          <p:cNvCxnSpPr>
            <a:cxnSpLocks/>
          </p:cNvCxnSpPr>
          <p:nvPr/>
        </p:nvCxnSpPr>
        <p:spPr>
          <a:xfrm>
            <a:off x="7630337" y="1263716"/>
            <a:ext cx="1373553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E799676-C57D-7235-1E5D-39D163B25560}"/>
              </a:ext>
            </a:extLst>
          </p:cNvPr>
          <p:cNvCxnSpPr>
            <a:cxnSpLocks/>
          </p:cNvCxnSpPr>
          <p:nvPr/>
        </p:nvCxnSpPr>
        <p:spPr>
          <a:xfrm>
            <a:off x="9376666" y="912744"/>
            <a:ext cx="698304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A04AE27-66F5-447A-DFB8-F9C9ECC03710}"/>
              </a:ext>
            </a:extLst>
          </p:cNvPr>
          <p:cNvCxnSpPr>
            <a:cxnSpLocks/>
          </p:cNvCxnSpPr>
          <p:nvPr/>
        </p:nvCxnSpPr>
        <p:spPr>
          <a:xfrm>
            <a:off x="9449433" y="1894111"/>
            <a:ext cx="698304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图片包含 室内, 小, 桌子, 板子&#10;&#10;AI 生成的内容可能不正确。">
            <a:extLst>
              <a:ext uri="{FF2B5EF4-FFF2-40B4-BE49-F238E27FC236}">
                <a16:creationId xmlns:a16="http://schemas.microsoft.com/office/drawing/2014/main" id="{5D768D3C-B02E-409E-3ABD-86F77F238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849" y="777727"/>
            <a:ext cx="1135622" cy="1623913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D5A9A16-AE83-D15E-86EC-E846098DD523}"/>
              </a:ext>
            </a:extLst>
          </p:cNvPr>
          <p:cNvCxnSpPr>
            <a:cxnSpLocks/>
          </p:cNvCxnSpPr>
          <p:nvPr/>
        </p:nvCxnSpPr>
        <p:spPr>
          <a:xfrm flipV="1">
            <a:off x="9012005" y="907026"/>
            <a:ext cx="360595" cy="34954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99BD45F-0DC9-B545-5111-A19AEB02EFBC}"/>
              </a:ext>
            </a:extLst>
          </p:cNvPr>
          <p:cNvCxnSpPr>
            <a:cxnSpLocks/>
          </p:cNvCxnSpPr>
          <p:nvPr/>
        </p:nvCxnSpPr>
        <p:spPr>
          <a:xfrm flipH="1" flipV="1">
            <a:off x="8997022" y="1256108"/>
            <a:ext cx="434572" cy="64643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D3B1EB2-2E91-A930-BACD-595D48AEF4B5}"/>
                  </a:ext>
                </a:extLst>
              </p:cNvPr>
              <p:cNvSpPr txBox="1"/>
              <p:nvPr/>
            </p:nvSpPr>
            <p:spPr>
              <a:xfrm>
                <a:off x="9918374" y="795926"/>
                <a:ext cx="164436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𝐹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=11/2</m:t>
                      </m:r>
                    </m:oMath>
                  </m:oMathPara>
                </a14:m>
                <a:endParaRPr lang="en-US" sz="1600" dirty="0">
                  <a:cs typeface="+mn-ea"/>
                  <a:sym typeface="+mn-lt"/>
                </a:endParaRPr>
              </a:p>
              <a:p>
                <a:endParaRPr lang="en-US" sz="1600" dirty="0">
                  <a:cs typeface="+mn-ea"/>
                  <a:sym typeface="+mn-lt"/>
                </a:endParaRPr>
              </a:p>
              <a:p>
                <a:r>
                  <a:rPr lang="en-US" sz="1600" dirty="0">
                    <a:cs typeface="+mn-ea"/>
                    <a:sym typeface="+mn-lt"/>
                  </a:rPr>
                  <a:t>          M1</a:t>
                </a:r>
              </a:p>
              <a:p>
                <a:endParaRPr lang="en-US" sz="1600" dirty="0">
                  <a:cs typeface="+mn-ea"/>
                  <a:sym typeface="+mn-lt"/>
                </a:endParaRPr>
              </a:p>
              <a:p>
                <a:r>
                  <a:rPr lang="en-US" sz="1600" dirty="0">
                    <a:cs typeface="+mn-ea"/>
                    <a:sym typeface="+mn-lt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𝐹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=  9/2</m:t>
                    </m:r>
                  </m:oMath>
                </a14:m>
                <a:endParaRPr sz="1600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D3B1EB2-2E91-A930-BACD-595D48AEF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374" y="795926"/>
                <a:ext cx="1644361" cy="1323439"/>
              </a:xfrm>
              <a:prstGeom prst="rect">
                <a:avLst/>
              </a:prstGeom>
              <a:blipFill>
                <a:blip r:embed="rId5"/>
                <a:stretch>
                  <a:fillRect b="-2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05367716-72E5-215C-1DED-829D9AC2A0B2}"/>
              </a:ext>
            </a:extLst>
          </p:cNvPr>
          <p:cNvCxnSpPr/>
          <p:nvPr/>
        </p:nvCxnSpPr>
        <p:spPr>
          <a:xfrm>
            <a:off x="9748684" y="951271"/>
            <a:ext cx="0" cy="9070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4E2EE9A-8FD5-72E2-473D-7195ED021A6C}"/>
                  </a:ext>
                </a:extLst>
              </p:cNvPr>
              <p:cNvSpPr txBox="1"/>
              <p:nvPr/>
            </p:nvSpPr>
            <p:spPr>
              <a:xfrm>
                <a:off x="8244084" y="1328972"/>
                <a:ext cx="730309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2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4E2EE9A-8FD5-72E2-473D-7195ED021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084" y="1328972"/>
                <a:ext cx="730309" cy="394210"/>
              </a:xfrm>
              <a:prstGeom prst="rect">
                <a:avLst/>
              </a:prstGeom>
              <a:blipFill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382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32841E12-9200-0E5B-3D47-40F2C5F5AEEF}"/>
                  </a:ext>
                </a:extLst>
              </p:cNvPr>
              <p:cNvSpPr txBox="1"/>
              <p:nvPr/>
            </p:nvSpPr>
            <p:spPr>
              <a:xfrm>
                <a:off x="906087" y="102910"/>
                <a:ext cx="10249593" cy="584775"/>
              </a:xfrm>
              <a:prstGeom prst="rect">
                <a:avLst/>
              </a:prstGeom>
              <a:noFill/>
              <a:ln cap="flat">
                <a:noFill/>
              </a:ln>
              <a:effectLst>
                <a:outerShdw dist="12701" dir="5400000" algn="tl">
                  <a:srgbClr val="000000"/>
                </a:outerShdw>
              </a:effectLst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altLang="zh-CN" sz="3000" dirty="0">
                    <a:solidFill>
                      <a:srgbClr val="0000FE"/>
                    </a:solidFill>
                    <a:cs typeface="+mn-ea"/>
                    <a:sym typeface="+mn-lt"/>
                  </a:rPr>
                  <a:t>DR resonances of Bi</a:t>
                </a:r>
                <a:r>
                  <a:rPr lang="en-US" altLang="zh-CN" sz="3000" baseline="30000" dirty="0">
                    <a:solidFill>
                      <a:srgbClr val="0000FE"/>
                    </a:solidFill>
                    <a:cs typeface="+mn-ea"/>
                    <a:sym typeface="+mn-lt"/>
                  </a:rPr>
                  <a:t>80+</a:t>
                </a:r>
                <a:r>
                  <a:rPr lang="en-US" altLang="zh-CN" sz="3000" dirty="0">
                    <a:solidFill>
                      <a:srgbClr val="0000FE"/>
                    </a:solidFill>
                    <a:cs typeface="+mn-ea"/>
                    <a:sym typeface="+mn-lt"/>
                  </a:rPr>
                  <a:t> with zero nuclear spin</a:t>
                </a:r>
                <a:r>
                  <a:rPr lang="en-US" altLang="zh-CN" sz="3200" dirty="0">
                    <a:solidFill>
                      <a:srgbClr val="0000FE"/>
                    </a:solidFill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0" i="0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</m:t>
                    </m:r>
                    <m:r>
                      <a:rPr lang="en-US" altLang="zh-CN" sz="3200" i="1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𝐼</m:t>
                    </m:r>
                    <m:r>
                      <a:rPr lang="en-US" altLang="zh-CN" sz="3200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r>
                      <a:rPr lang="en-US" altLang="zh-CN" sz="3200" i="1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0</m:t>
                    </m:r>
                    <m:r>
                      <a:rPr lang="en-US" altLang="zh-CN" sz="3200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3200" baseline="30000" dirty="0">
                    <a:solidFill>
                      <a:srgbClr val="0000FE"/>
                    </a:solidFill>
                    <a:cs typeface="+mn-ea"/>
                    <a:sym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32841E12-9200-0E5B-3D47-40F2C5F5A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87" y="102910"/>
                <a:ext cx="10249593" cy="584775"/>
              </a:xfrm>
              <a:prstGeom prst="rect">
                <a:avLst/>
              </a:prstGeom>
              <a:blipFill>
                <a:blip r:embed="rId3"/>
                <a:stretch>
                  <a:fillRect t="-1493"/>
                </a:stretch>
              </a:blipFill>
              <a:ln cap="flat">
                <a:noFill/>
              </a:ln>
              <a:effectLst>
                <a:outerShdw dist="12701" dir="5400000" algn="tl">
                  <a:srgbClr val="000000"/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F17FF4A6-F1FD-4D95-6A82-0D840A359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775842"/>
              </p:ext>
            </p:extLst>
          </p:nvPr>
        </p:nvGraphicFramePr>
        <p:xfrm>
          <a:off x="331633" y="2352621"/>
          <a:ext cx="6127225" cy="4033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65320" imgH="2546640" progId="Origin95.Graph">
                  <p:embed/>
                </p:oleObj>
              </mc:Choice>
              <mc:Fallback>
                <p:oleObj name="Graph" r:id="rId4" imgW="3865320" imgH="2546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633" y="2352621"/>
                        <a:ext cx="6127225" cy="4033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15AFF4C7-5C53-A3B5-A869-55F45AB1C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865478"/>
              </p:ext>
            </p:extLst>
          </p:nvPr>
        </p:nvGraphicFramePr>
        <p:xfrm>
          <a:off x="6583679" y="982317"/>
          <a:ext cx="4963642" cy="384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94743" imgH="3327889" progId="Origin95.Graph">
                  <p:embed/>
                </p:oleObj>
              </mc:Choice>
              <mc:Fallback>
                <p:oleObj name="Graph" r:id="rId6" imgW="4294743" imgH="3327889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83679" y="982317"/>
                        <a:ext cx="4963642" cy="3846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9EFE28DB-592D-274E-4958-AA1AAEE5B15B}"/>
              </a:ext>
            </a:extLst>
          </p:cNvPr>
          <p:cNvSpPr txBox="1"/>
          <p:nvPr/>
        </p:nvSpPr>
        <p:spPr>
          <a:xfrm>
            <a:off x="1230054" y="6236730"/>
            <a:ext cx="2739604" cy="41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High-j, hydrogen-like!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EA2E88-44BE-43DE-1EEA-6E08C79CC1A5}"/>
              </a:ext>
            </a:extLst>
          </p:cNvPr>
          <p:cNvSpPr txBox="1"/>
          <p:nvPr/>
        </p:nvSpPr>
        <p:spPr>
          <a:xfrm>
            <a:off x="7171806" y="5002620"/>
            <a:ext cx="4773584" cy="1855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Low-j: the</a:t>
            </a:r>
            <a:r>
              <a:rPr lang="zh-CN" altLang="en-US" dirty="0"/>
              <a:t> blue </a:t>
            </a:r>
            <a:r>
              <a:rPr lang="en-US" altLang="zh-CN" dirty="0"/>
              <a:t>vertical</a:t>
            </a:r>
            <a:r>
              <a:rPr lang="zh-CN" altLang="en-US" dirty="0"/>
              <a:t> lines indicate the DR resonance energies and strengths </a:t>
            </a:r>
            <a:r>
              <a:rPr lang="en-US" altLang="zh-CN" dirty="0"/>
              <a:t>corresponding</a:t>
            </a:r>
            <a:r>
              <a:rPr lang="zh-CN" altLang="en-US" dirty="0"/>
              <a:t> to the 2p</a:t>
            </a:r>
            <a:r>
              <a:rPr lang="zh-CN" altLang="en-US" baseline="-25000" dirty="0"/>
              <a:t>1/2</a:t>
            </a:r>
            <a:r>
              <a:rPr lang="zh-CN" altLang="en-US" dirty="0"/>
              <a:t>20s</a:t>
            </a:r>
            <a:r>
              <a:rPr lang="zh-CN" altLang="en-US" baseline="-25000" dirty="0"/>
              <a:t>1/2</a:t>
            </a:r>
            <a:r>
              <a:rPr lang="zh-CN" altLang="en-US" dirty="0"/>
              <a:t>[J = 0, 1], 2p</a:t>
            </a:r>
            <a:r>
              <a:rPr lang="zh-CN" altLang="en-US" baseline="-25000" dirty="0"/>
              <a:t>1/2</a:t>
            </a:r>
            <a:r>
              <a:rPr lang="zh-CN" altLang="en-US" dirty="0"/>
              <a:t>20p</a:t>
            </a:r>
            <a:r>
              <a:rPr lang="zh-CN" altLang="en-US" baseline="-25000" dirty="0"/>
              <a:t>1/2</a:t>
            </a:r>
            <a:r>
              <a:rPr lang="zh-CN" altLang="en-US" dirty="0"/>
              <a:t>[J = 1], and 2p</a:t>
            </a:r>
            <a:r>
              <a:rPr lang="zh-CN" altLang="en-US" baseline="-25000" dirty="0"/>
              <a:t>1/2</a:t>
            </a:r>
            <a:r>
              <a:rPr lang="zh-CN" altLang="en-US" dirty="0"/>
              <a:t>20p</a:t>
            </a:r>
            <a:r>
              <a:rPr lang="zh-CN" altLang="en-US" baseline="-25000" dirty="0"/>
              <a:t>1/2</a:t>
            </a:r>
            <a:r>
              <a:rPr lang="zh-CN" altLang="en-US" dirty="0"/>
              <a:t>[J = 0] resonances. </a:t>
            </a:r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C37A2A15-B2DA-93F6-38F2-1BFEE0B89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261" y="932503"/>
            <a:ext cx="5252961" cy="133730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E4C56C3-A97C-56EE-F7DA-CB19303A2767}"/>
              </a:ext>
            </a:extLst>
          </p:cNvPr>
          <p:cNvSpPr txBox="1"/>
          <p:nvPr/>
        </p:nvSpPr>
        <p:spPr>
          <a:xfrm>
            <a:off x="1099556" y="2927065"/>
            <a:ext cx="766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3FF"/>
                </a:solidFill>
              </a:rPr>
              <a:t>Dirac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730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F56DBC5-47E8-B9C4-DB0A-F385DBA46333}"/>
                  </a:ext>
                </a:extLst>
              </p:cNvPr>
              <p:cNvSpPr txBox="1"/>
              <p:nvPr/>
            </p:nvSpPr>
            <p:spPr>
              <a:xfrm>
                <a:off x="5076101" y="4372903"/>
                <a:ext cx="12972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𝐹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9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/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2</m:t>
                      </m:r>
                    </m:oMath>
                  </m:oMathPara>
                </a14:m>
                <a:endParaRPr sz="1600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F56DBC5-47E8-B9C4-DB0A-F385DBA46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101" y="4372903"/>
                <a:ext cx="1297215" cy="338554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A15E513-1264-97A6-7D79-5A98B2CCC457}"/>
              </a:ext>
            </a:extLst>
          </p:cNvPr>
          <p:cNvCxnSpPr>
            <a:cxnSpLocks/>
          </p:cNvCxnSpPr>
          <p:nvPr/>
        </p:nvCxnSpPr>
        <p:spPr>
          <a:xfrm>
            <a:off x="1767849" y="3903677"/>
            <a:ext cx="1860752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351A59D-90A0-C05F-5FC4-7CB3FBEC27A5}"/>
              </a:ext>
            </a:extLst>
          </p:cNvPr>
          <p:cNvCxnSpPr>
            <a:cxnSpLocks/>
          </p:cNvCxnSpPr>
          <p:nvPr/>
        </p:nvCxnSpPr>
        <p:spPr>
          <a:xfrm flipV="1">
            <a:off x="3614088" y="3250537"/>
            <a:ext cx="261235" cy="63862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1548DD4-4C63-117E-1F10-300643F4C9C7}"/>
              </a:ext>
            </a:extLst>
          </p:cNvPr>
          <p:cNvCxnSpPr>
            <a:cxnSpLocks/>
          </p:cNvCxnSpPr>
          <p:nvPr/>
        </p:nvCxnSpPr>
        <p:spPr>
          <a:xfrm>
            <a:off x="3875514" y="3250365"/>
            <a:ext cx="1146628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ECBE75B-E935-6AAB-BC0F-B4B254CEB0A3}"/>
              </a:ext>
            </a:extLst>
          </p:cNvPr>
          <p:cNvCxnSpPr>
            <a:cxnSpLocks/>
          </p:cNvCxnSpPr>
          <p:nvPr/>
        </p:nvCxnSpPr>
        <p:spPr>
          <a:xfrm>
            <a:off x="3904036" y="4563570"/>
            <a:ext cx="1146628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C29B9B7-841D-0266-01F2-01B104F3DF2B}"/>
              </a:ext>
            </a:extLst>
          </p:cNvPr>
          <p:cNvCxnSpPr>
            <a:cxnSpLocks/>
          </p:cNvCxnSpPr>
          <p:nvPr/>
        </p:nvCxnSpPr>
        <p:spPr>
          <a:xfrm flipH="1" flipV="1">
            <a:off x="3628601" y="3918192"/>
            <a:ext cx="283008" cy="63863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9B6B218-D5A8-0F03-D70C-CE618996F423}"/>
                  </a:ext>
                </a:extLst>
              </p:cNvPr>
              <p:cNvSpPr txBox="1"/>
              <p:nvPr/>
            </p:nvSpPr>
            <p:spPr>
              <a:xfrm>
                <a:off x="1961272" y="3858322"/>
                <a:ext cx="696686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2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1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/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9B6B218-D5A8-0F03-D70C-CE618996F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272" y="3858322"/>
                <a:ext cx="696686" cy="394210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7DDDBCE-5168-6D52-0AD9-1F7AAD8D81E1}"/>
                  </a:ext>
                </a:extLst>
              </p:cNvPr>
              <p:cNvSpPr txBox="1"/>
              <p:nvPr/>
            </p:nvSpPr>
            <p:spPr>
              <a:xfrm>
                <a:off x="5139897" y="3074551"/>
                <a:ext cx="12972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𝐹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11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/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2</m:t>
                      </m:r>
                    </m:oMath>
                  </m:oMathPara>
                </a14:m>
                <a:endParaRPr sz="1600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7DDDBCE-5168-6D52-0AD9-1F7AAD8D8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897" y="3074551"/>
                <a:ext cx="1297215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C6F8AA0E-F95A-F579-371F-452ED74D9490}"/>
              </a:ext>
            </a:extLst>
          </p:cNvPr>
          <p:cNvCxnSpPr>
            <a:cxnSpLocks/>
          </p:cNvCxnSpPr>
          <p:nvPr/>
        </p:nvCxnSpPr>
        <p:spPr>
          <a:xfrm>
            <a:off x="1834355" y="1697505"/>
            <a:ext cx="1773634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图片包含 室内, 小, 桌子, 板子&#10;&#10;AI 生成的内容可能不正确。">
            <a:extLst>
              <a:ext uri="{FF2B5EF4-FFF2-40B4-BE49-F238E27FC236}">
                <a16:creationId xmlns:a16="http://schemas.microsoft.com/office/drawing/2014/main" id="{13B29FF6-407E-8AB7-00C5-5F77599AC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89855"/>
            <a:ext cx="1864712" cy="2666495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043BC24-9114-9D48-316B-069217E4C4E1}"/>
              </a:ext>
            </a:extLst>
          </p:cNvPr>
          <p:cNvCxnSpPr>
            <a:cxnSpLocks/>
          </p:cNvCxnSpPr>
          <p:nvPr/>
        </p:nvCxnSpPr>
        <p:spPr>
          <a:xfrm flipV="1">
            <a:off x="3606830" y="1443508"/>
            <a:ext cx="290265" cy="26125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BACCB8B-BBA4-FFEB-55EC-67ACF84439F4}"/>
              </a:ext>
            </a:extLst>
          </p:cNvPr>
          <p:cNvCxnSpPr>
            <a:cxnSpLocks/>
          </p:cNvCxnSpPr>
          <p:nvPr/>
        </p:nvCxnSpPr>
        <p:spPr>
          <a:xfrm>
            <a:off x="3628602" y="1697505"/>
            <a:ext cx="261236" cy="6531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53FFCE4-117A-13F1-7E33-0CDBCBDF6A87}"/>
                  </a:ext>
                </a:extLst>
              </p:cNvPr>
              <p:cNvSpPr txBox="1"/>
              <p:nvPr/>
            </p:nvSpPr>
            <p:spPr>
              <a:xfrm>
                <a:off x="5174519" y="1296717"/>
                <a:ext cx="2778302" cy="1088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altLang="zh-CN" sz="160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pPr>
                        <m:e>
                          <m:r>
                            <a:rPr lang="zh-CN" altLang="ar-AE" sz="1600" i="1" dirty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𝐹</m:t>
                          </m:r>
                        </m:e>
                        <m:sup>
                          <m:r>
                            <a:rPr lang="ar-AE" altLang="zh-CN" sz="1600" i="1" dirty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′</m:t>
                          </m:r>
                        </m:sup>
                      </m:sSup>
                      <m:r>
                        <a:rPr lang="ar-AE" altLang="zh-CN" sz="1600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ar-AE" altLang="zh-CN" sz="160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11</m:t>
                          </m:r>
                        </m:num>
                        <m:den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CN" sz="1600" b="0" dirty="0">
                  <a:cs typeface="+mn-ea"/>
                  <a:sym typeface="+mn-lt"/>
                </a:endParaRPr>
              </a:p>
              <a:p>
                <a:r>
                  <a:rPr lang="en-US" sz="1600" dirty="0">
                    <a:cs typeface="+mn-ea"/>
                    <a:sym typeface="+mn-lt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</m:t>
                    </m:r>
                    <m:r>
                      <a:rPr lang="en-US" sz="1600" i="1" dirty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9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2</m:t>
                    </m:r>
                  </m:oMath>
                </a14:m>
                <a:endParaRPr lang="ar-AE" sz="1600" dirty="0">
                  <a:cs typeface="+mn-ea"/>
                  <a:sym typeface="+mn-lt"/>
                </a:endParaRPr>
              </a:p>
              <a:p>
                <a:endParaRPr lang="ar-AE" sz="1600" dirty="0">
                  <a:cs typeface="+mn-ea"/>
                  <a:sym typeface="+mn-lt"/>
                </a:endParaRPr>
              </a:p>
              <a:p>
                <a:endParaRPr sz="1600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53FFCE4-117A-13F1-7E33-0CDBCBDF6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519" y="1296717"/>
                <a:ext cx="2778302" cy="1088183"/>
              </a:xfrm>
              <a:prstGeom prst="rect">
                <a:avLst/>
              </a:prstGeom>
              <a:blipFill>
                <a:blip r:embed="rId7"/>
                <a:stretch>
                  <a:fillRect t="-303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72BE1DD-DB13-E1D0-E260-84F55988AEAB}"/>
              </a:ext>
            </a:extLst>
          </p:cNvPr>
          <p:cNvCxnSpPr>
            <a:cxnSpLocks/>
          </p:cNvCxnSpPr>
          <p:nvPr/>
        </p:nvCxnSpPr>
        <p:spPr>
          <a:xfrm>
            <a:off x="3889859" y="1458020"/>
            <a:ext cx="1146628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3F1DF6B-E3CD-788C-8A8C-3EC00FBD555D}"/>
              </a:ext>
            </a:extLst>
          </p:cNvPr>
          <p:cNvCxnSpPr>
            <a:cxnSpLocks/>
          </p:cNvCxnSpPr>
          <p:nvPr/>
        </p:nvCxnSpPr>
        <p:spPr>
          <a:xfrm>
            <a:off x="3889859" y="1755562"/>
            <a:ext cx="1146628" cy="0"/>
          </a:xfrm>
          <a:prstGeom prst="line">
            <a:avLst/>
          </a:prstGeom>
          <a:ln w="38100">
            <a:solidFill>
              <a:srgbClr val="001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DA688E5-378D-4D9B-EC80-7ECFB58881B8}"/>
              </a:ext>
            </a:extLst>
          </p:cNvPr>
          <p:cNvCxnSpPr>
            <a:cxnSpLocks/>
          </p:cNvCxnSpPr>
          <p:nvPr/>
        </p:nvCxnSpPr>
        <p:spPr>
          <a:xfrm>
            <a:off x="1900857" y="2684477"/>
            <a:ext cx="231898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FB8746E-906A-39DC-F9F1-E96FA00CF86E}"/>
                  </a:ext>
                </a:extLst>
              </p:cNvPr>
              <p:cNvSpPr txBox="1"/>
              <p:nvPr/>
            </p:nvSpPr>
            <p:spPr>
              <a:xfrm>
                <a:off x="4984459" y="2102094"/>
                <a:ext cx="12972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dirty="0" smtClean="0">
                          <a:solidFill>
                            <a:srgbClr val="FF6000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𝐾</m:t>
                      </m:r>
                      <m:r>
                        <a:rPr lang="en-US" altLang="zh-CN" sz="1600" b="0" i="1" dirty="0" smtClean="0">
                          <a:solidFill>
                            <a:srgbClr val="FF6000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</m:t>
                      </m:r>
                      <m:r>
                        <a:rPr lang="en-US" altLang="zh-CN" sz="1600" b="0" i="1" dirty="0" smtClean="0">
                          <a:solidFill>
                            <a:srgbClr val="FF6000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6</m:t>
                      </m:r>
                    </m:oMath>
                  </m:oMathPara>
                </a14:m>
                <a:endParaRPr lang="en-US" altLang="zh-CN" sz="1600" b="0" i="1" dirty="0">
                  <a:solidFill>
                    <a:srgbClr val="FF6000"/>
                  </a:solidFill>
                  <a:cs typeface="+mn-ea"/>
                  <a:sym typeface="+mn-lt"/>
                </a:endParaRPr>
              </a:p>
              <a:p>
                <a:r>
                  <a:rPr lang="en-US" altLang="zh-CN" sz="1600" b="0" dirty="0">
                    <a:solidFill>
                      <a:srgbClr val="FF6000"/>
                    </a:solidFill>
                    <a:cs typeface="+mn-ea"/>
                    <a:sym typeface="+mn-lt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zh-CN" sz="1600" b="0" i="0" dirty="0" smtClean="0">
                        <a:solidFill>
                          <a:srgbClr val="FF6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 </m:t>
                    </m:r>
                    <m:r>
                      <a:rPr lang="en-US" altLang="zh-CN" sz="1600" b="0" i="1" dirty="0" smtClean="0">
                        <a:solidFill>
                          <a:srgbClr val="FF6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5</m:t>
                    </m:r>
                  </m:oMath>
                </a14:m>
                <a:endParaRPr lang="en-US" altLang="zh-CN" sz="1600" b="0" i="1" dirty="0">
                  <a:solidFill>
                    <a:srgbClr val="FF6000"/>
                  </a:solidFill>
                  <a:cs typeface="+mn-ea"/>
                  <a:sym typeface="+mn-lt"/>
                </a:endParaRPr>
              </a:p>
              <a:p>
                <a:r>
                  <a:rPr lang="en-US" altLang="zh-CN" sz="1600" b="0" dirty="0">
                    <a:solidFill>
                      <a:srgbClr val="FF6000"/>
                    </a:solidFill>
                    <a:cs typeface="+mn-ea"/>
                    <a:sym typeface="+mn-lt"/>
                  </a:rPr>
                  <a:t>            4</a:t>
                </a: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FB8746E-906A-39DC-F9F1-E96FA00CF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459" y="2102094"/>
                <a:ext cx="1297215" cy="830997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722EA346-C61E-B39E-39A9-DF958F72A88B}"/>
              </a:ext>
            </a:extLst>
          </p:cNvPr>
          <p:cNvSpPr txBox="1"/>
          <p:nvPr/>
        </p:nvSpPr>
        <p:spPr>
          <a:xfrm>
            <a:off x="2431152" y="2118813"/>
            <a:ext cx="1741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E77032"/>
                </a:solidFill>
                <a:cs typeface="+mn-ea"/>
                <a:sym typeface="+mn-lt"/>
              </a:rPr>
              <a:t>(2p</a:t>
            </a:r>
            <a:r>
              <a:rPr lang="en-US" altLang="zh-CN" sz="1600" b="1" baseline="-25000" dirty="0">
                <a:solidFill>
                  <a:srgbClr val="E77032"/>
                </a:solidFill>
                <a:cs typeface="+mn-ea"/>
                <a:sym typeface="+mn-lt"/>
              </a:rPr>
              <a:t>1/2</a:t>
            </a:r>
            <a:r>
              <a:rPr lang="en-US" altLang="zh-CN" sz="1600" b="1" dirty="0">
                <a:solidFill>
                  <a:srgbClr val="E77032"/>
                </a:solidFill>
                <a:cs typeface="+mn-ea"/>
                <a:sym typeface="+mn-lt"/>
              </a:rPr>
              <a:t>20p</a:t>
            </a:r>
            <a:r>
              <a:rPr lang="en-US" altLang="zh-CN" sz="1600" b="1" baseline="-25000" dirty="0">
                <a:solidFill>
                  <a:srgbClr val="E77032"/>
                </a:solidFill>
                <a:cs typeface="+mn-ea"/>
                <a:sym typeface="+mn-lt"/>
              </a:rPr>
              <a:t>1/2</a:t>
            </a:r>
            <a:r>
              <a:rPr lang="en-US" altLang="zh-CN" sz="1600" b="1" dirty="0">
                <a:solidFill>
                  <a:srgbClr val="E77032"/>
                </a:solidFill>
                <a:cs typeface="+mn-ea"/>
                <a:sym typeface="+mn-lt"/>
              </a:rPr>
              <a:t>)</a:t>
            </a:r>
            <a:r>
              <a:rPr lang="en-US" altLang="zh-CN" sz="1600" b="1" baseline="-25000" dirty="0">
                <a:solidFill>
                  <a:srgbClr val="E77032"/>
                </a:solidFill>
                <a:cs typeface="+mn-ea"/>
                <a:sym typeface="+mn-lt"/>
              </a:rPr>
              <a:t>J=1 </a:t>
            </a:r>
            <a:endParaRPr lang="zh-CN" altLang="en-US" sz="1600" b="1" baseline="-25000" dirty="0">
              <a:solidFill>
                <a:srgbClr val="E77032"/>
              </a:solidFill>
              <a:cs typeface="+mn-ea"/>
              <a:sym typeface="+mn-lt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C6557DF-3CE7-9AA1-7756-A49EEF0361F4}"/>
              </a:ext>
            </a:extLst>
          </p:cNvPr>
          <p:cNvCxnSpPr>
            <a:cxnSpLocks/>
          </p:cNvCxnSpPr>
          <p:nvPr/>
        </p:nvCxnSpPr>
        <p:spPr>
          <a:xfrm flipV="1">
            <a:off x="4085801" y="2285337"/>
            <a:ext cx="174151" cy="39913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BB1C133-D3F8-7475-01A6-A9F0A792FB6E}"/>
              </a:ext>
            </a:extLst>
          </p:cNvPr>
          <p:cNvCxnSpPr>
            <a:cxnSpLocks/>
          </p:cNvCxnSpPr>
          <p:nvPr/>
        </p:nvCxnSpPr>
        <p:spPr>
          <a:xfrm flipH="1" flipV="1">
            <a:off x="4100295" y="2691737"/>
            <a:ext cx="152400" cy="23948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02E63102-B4BA-9F55-A841-38557064B674}"/>
              </a:ext>
            </a:extLst>
          </p:cNvPr>
          <p:cNvCxnSpPr>
            <a:cxnSpLocks/>
          </p:cNvCxnSpPr>
          <p:nvPr/>
        </p:nvCxnSpPr>
        <p:spPr>
          <a:xfrm>
            <a:off x="4259973" y="2299848"/>
            <a:ext cx="69847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58D3E653-5066-2347-11B1-EDCB08560D4F}"/>
              </a:ext>
            </a:extLst>
          </p:cNvPr>
          <p:cNvCxnSpPr>
            <a:cxnSpLocks/>
          </p:cNvCxnSpPr>
          <p:nvPr/>
        </p:nvCxnSpPr>
        <p:spPr>
          <a:xfrm>
            <a:off x="4261787" y="2553383"/>
            <a:ext cx="72387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3165000-198C-A6DA-DC01-F2987C762280}"/>
              </a:ext>
            </a:extLst>
          </p:cNvPr>
          <p:cNvCxnSpPr>
            <a:cxnSpLocks/>
          </p:cNvCxnSpPr>
          <p:nvPr/>
        </p:nvCxnSpPr>
        <p:spPr>
          <a:xfrm>
            <a:off x="4252885" y="2924131"/>
            <a:ext cx="72025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8F8C61C7-55DC-9529-9D08-99EC62F5C492}"/>
              </a:ext>
            </a:extLst>
          </p:cNvPr>
          <p:cNvCxnSpPr>
            <a:cxnSpLocks/>
          </p:cNvCxnSpPr>
          <p:nvPr/>
        </p:nvCxnSpPr>
        <p:spPr>
          <a:xfrm flipV="1">
            <a:off x="4383324" y="2292595"/>
            <a:ext cx="0" cy="224130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42E8E510-A8CC-C87B-B3F3-613015E09796}"/>
              </a:ext>
            </a:extLst>
          </p:cNvPr>
          <p:cNvCxnSpPr>
            <a:cxnSpLocks/>
          </p:cNvCxnSpPr>
          <p:nvPr/>
        </p:nvCxnSpPr>
        <p:spPr>
          <a:xfrm flipV="1">
            <a:off x="4443195" y="2566551"/>
            <a:ext cx="0" cy="197823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5D1DDD4E-E6C7-111D-4135-239462C25022}"/>
              </a:ext>
            </a:extLst>
          </p:cNvPr>
          <p:cNvCxnSpPr>
            <a:cxnSpLocks/>
          </p:cNvCxnSpPr>
          <p:nvPr/>
        </p:nvCxnSpPr>
        <p:spPr>
          <a:xfrm flipV="1">
            <a:off x="4506696" y="2923967"/>
            <a:ext cx="0" cy="163714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4EE729BA-0C53-D4F3-8E4C-B440CFFA0ECC}"/>
              </a:ext>
            </a:extLst>
          </p:cNvPr>
          <p:cNvCxnSpPr>
            <a:cxnSpLocks/>
          </p:cNvCxnSpPr>
          <p:nvPr/>
        </p:nvCxnSpPr>
        <p:spPr>
          <a:xfrm flipV="1">
            <a:off x="4756558" y="2325251"/>
            <a:ext cx="0" cy="9144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FFD25853-F201-4B26-C16B-9451736C751C}"/>
              </a:ext>
            </a:extLst>
          </p:cNvPr>
          <p:cNvCxnSpPr>
            <a:cxnSpLocks/>
          </p:cNvCxnSpPr>
          <p:nvPr/>
        </p:nvCxnSpPr>
        <p:spPr>
          <a:xfrm flipV="1">
            <a:off x="4812667" y="2557480"/>
            <a:ext cx="0" cy="69668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165C910-0E00-43F5-7B58-E23CAD322786}"/>
              </a:ext>
            </a:extLst>
          </p:cNvPr>
          <p:cNvCxnSpPr>
            <a:cxnSpLocks/>
          </p:cNvCxnSpPr>
          <p:nvPr/>
        </p:nvCxnSpPr>
        <p:spPr>
          <a:xfrm flipV="1">
            <a:off x="4868776" y="2912354"/>
            <a:ext cx="0" cy="35124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B06C35F7-1334-E838-7CB7-28E84988C033}"/>
              </a:ext>
            </a:extLst>
          </p:cNvPr>
          <p:cNvCxnSpPr/>
          <p:nvPr/>
        </p:nvCxnSpPr>
        <p:spPr>
          <a:xfrm>
            <a:off x="2075419" y="1695793"/>
            <a:ext cx="0" cy="989215"/>
          </a:xfrm>
          <a:prstGeom prst="straightConnector1">
            <a:avLst/>
          </a:prstGeom>
          <a:ln w="38100">
            <a:solidFill>
              <a:srgbClr val="E7703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6C6A4361-7B3C-9AF6-1CA6-73B95247E5AB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302634" y="2704403"/>
            <a:ext cx="6981" cy="115391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12CC22E1-C421-A554-34F9-2D006AD6D7A9}"/>
                  </a:ext>
                </a:extLst>
              </p:cNvPr>
              <p:cNvSpPr txBox="1"/>
              <p:nvPr/>
            </p:nvSpPr>
            <p:spPr>
              <a:xfrm>
                <a:off x="1036329" y="1895299"/>
                <a:ext cx="1090665" cy="458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E77032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solidFill>
                                <a:srgbClr val="E77032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𝑬</m:t>
                          </m:r>
                        </m:e>
                        <m:sub>
                          <m:d>
                            <m:dPr>
                              <m:ctrlPr>
                                <a:rPr lang="en-US" altLang="zh-CN" sz="1600" b="1" i="1" smtClean="0">
                                  <a:solidFill>
                                    <a:srgbClr val="E77032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dPr>
                            <m:e>
                              <m:r>
                                <a:rPr lang="en-US" altLang="zh-CN" sz="1600" b="1" i="1" smtClean="0">
                                  <a:solidFill>
                                    <a:srgbClr val="E77032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𝒏</m:t>
                              </m:r>
                              <m:sSub>
                                <m:sSubPr>
                                  <m:ctrlPr>
                                    <a:rPr lang="en-US" altLang="zh-CN" sz="1600" b="1" i="1" smtClean="0">
                                      <a:solidFill>
                                        <a:srgbClr val="E77032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smtClean="0">
                                      <a:solidFill>
                                        <a:srgbClr val="E77032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1600" b="1" i="1" smtClean="0">
                                          <a:solidFill>
                                            <a:srgbClr val="E77032"/>
                                          </a:solidFill>
                                          <a:latin typeface="Cambria Math" panose="02040503050406030204" pitchFamily="18" charset="0"/>
                                          <a:cs typeface="+mn-ea"/>
                                          <a:sym typeface="+mn-l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1" i="1" smtClean="0">
                                          <a:solidFill>
                                            <a:srgbClr val="E77032"/>
                                          </a:solidFill>
                                          <a:latin typeface="Cambria Math" panose="02040503050406030204" pitchFamily="18" charset="0"/>
                                          <a:cs typeface="+mn-ea"/>
                                          <a:sym typeface="+mn-lt"/>
                                        </a:rPr>
                                        <m:t>𝒋</m:t>
                                      </m:r>
                                    </m:e>
                                    <m:sub>
                                      <m:r>
                                        <a:rPr lang="en-US" altLang="zh-CN" sz="1600" b="1" i="1" smtClean="0">
                                          <a:solidFill>
                                            <a:srgbClr val="E77032"/>
                                          </a:solidFill>
                                          <a:latin typeface="Cambria Math" panose="02040503050406030204" pitchFamily="18" charset="0"/>
                                          <a:cs typeface="+mn-ea"/>
                                          <a:sym typeface="+mn-lt"/>
                                        </a:rPr>
                                        <m:t>𝟐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altLang="zh-CN" sz="1600" b="1" i="1" smtClean="0">
                              <a:solidFill>
                                <a:srgbClr val="E77032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𝑱</m:t>
                          </m:r>
                        </m:sub>
                      </m:sSub>
                    </m:oMath>
                  </m:oMathPara>
                </a14:m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12CC22E1-C421-A554-34F9-2D006AD6D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9" y="1895299"/>
                <a:ext cx="1090665" cy="4582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FCAB67F2-E1AB-ACB0-99AE-8920C062590F}"/>
                  </a:ext>
                </a:extLst>
              </p:cNvPr>
              <p:cNvSpPr txBox="1"/>
              <p:nvPr/>
            </p:nvSpPr>
            <p:spPr>
              <a:xfrm>
                <a:off x="2316489" y="3125582"/>
                <a:ext cx="676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𝒓𝒆𝒔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FCAB67F2-E1AB-ACB0-99AE-8920C0625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489" y="3125582"/>
                <a:ext cx="6767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文本框 56">
            <a:extLst>
              <a:ext uri="{FF2B5EF4-FFF2-40B4-BE49-F238E27FC236}">
                <a16:creationId xmlns:a16="http://schemas.microsoft.com/office/drawing/2014/main" id="{BC485770-EA0E-8A65-059D-FE75CAEAEFAD}"/>
              </a:ext>
            </a:extLst>
          </p:cNvPr>
          <p:cNvSpPr txBox="1"/>
          <p:nvPr/>
        </p:nvSpPr>
        <p:spPr>
          <a:xfrm>
            <a:off x="326073" y="1394163"/>
            <a:ext cx="7953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(a)                                                                                                      (b)</a:t>
            </a:r>
            <a:endParaRPr lang="zh-CN" altLang="en-US" sz="2000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39C10D41-F7D5-3BE8-7AB9-C47C2AE3CE06}"/>
                  </a:ext>
                </a:extLst>
              </p:cNvPr>
              <p:cNvSpPr txBox="1"/>
              <p:nvPr/>
            </p:nvSpPr>
            <p:spPr>
              <a:xfrm>
                <a:off x="1057955" y="1392213"/>
                <a:ext cx="696686" cy="360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2</m:t>
                      </m:r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1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/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600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39C10D41-F7D5-3BE8-7AB9-C47C2AE3C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955" y="1392213"/>
                <a:ext cx="696686" cy="360676"/>
              </a:xfrm>
              <a:prstGeom prst="rect">
                <a:avLst/>
              </a:prstGeom>
              <a:blipFill>
                <a:blip r:embed="rId1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E5FBADE8-6327-2B1B-32E2-EB7D361E3B82}"/>
              </a:ext>
            </a:extLst>
          </p:cNvPr>
          <p:cNvCxnSpPr>
            <a:cxnSpLocks/>
          </p:cNvCxnSpPr>
          <p:nvPr/>
        </p:nvCxnSpPr>
        <p:spPr>
          <a:xfrm flipV="1">
            <a:off x="4216430" y="2550222"/>
            <a:ext cx="39893" cy="13969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A6CBCC18-7EC6-E051-5182-BF69573B4F75}"/>
              </a:ext>
            </a:extLst>
          </p:cNvPr>
          <p:cNvCxnSpPr>
            <a:cxnSpLocks/>
          </p:cNvCxnSpPr>
          <p:nvPr/>
        </p:nvCxnSpPr>
        <p:spPr>
          <a:xfrm>
            <a:off x="1755818" y="3204982"/>
            <a:ext cx="114387" cy="677363"/>
          </a:xfrm>
          <a:prstGeom prst="straightConnector1">
            <a:avLst/>
          </a:prstGeom>
          <a:ln>
            <a:solidFill>
              <a:srgbClr val="FF6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对象 61">
            <a:extLst>
              <a:ext uri="{FF2B5EF4-FFF2-40B4-BE49-F238E27FC236}">
                <a16:creationId xmlns:a16="http://schemas.microsoft.com/office/drawing/2014/main" id="{C81D5174-88D9-62D4-B680-882D9ADEED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593361"/>
              </p:ext>
            </p:extLst>
          </p:nvPr>
        </p:nvGraphicFramePr>
        <p:xfrm>
          <a:off x="6264841" y="1013387"/>
          <a:ext cx="5868970" cy="4560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603240" imgH="2798640" progId="Origin95.Graph">
                  <p:embed/>
                </p:oleObj>
              </mc:Choice>
              <mc:Fallback>
                <p:oleObj name="Graph" r:id="rId12" imgW="3603240" imgH="2798640" progId="Origin95.Graph">
                  <p:embed/>
                  <p:pic>
                    <p:nvPicPr>
                      <p:cNvPr id="62" name="对象 61">
                        <a:extLst>
                          <a:ext uri="{FF2B5EF4-FFF2-40B4-BE49-F238E27FC236}">
                            <a16:creationId xmlns:a16="http://schemas.microsoft.com/office/drawing/2014/main" id="{C81D5174-88D9-62D4-B680-882D9ADEED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64841" y="1013387"/>
                        <a:ext cx="5868970" cy="4560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5BB3A8F8-1356-0A2F-B981-2BF9A7F5710C}"/>
                  </a:ext>
                </a:extLst>
              </p:cNvPr>
              <p:cNvSpPr txBox="1"/>
              <p:nvPr/>
            </p:nvSpPr>
            <p:spPr>
              <a:xfrm>
                <a:off x="9012984" y="3075046"/>
                <a:ext cx="676724" cy="369332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𝒓𝒆𝒔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5BB3A8F8-1356-0A2F-B981-2BF9A7F57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984" y="3075046"/>
                <a:ext cx="67672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CBF74523-3922-E2AD-ACA5-DED2F6A70807}"/>
                  </a:ext>
                </a:extLst>
              </p:cNvPr>
              <p:cNvSpPr txBox="1"/>
              <p:nvPr/>
            </p:nvSpPr>
            <p:spPr>
              <a:xfrm>
                <a:off x="205563" y="77972"/>
                <a:ext cx="12192000" cy="553998"/>
              </a:xfrm>
              <a:prstGeom prst="rect">
                <a:avLst/>
              </a:prstGeom>
              <a:noFill/>
              <a:ln cap="flat">
                <a:noFill/>
              </a:ln>
              <a:effectLst>
                <a:outerShdw dist="12701" dir="5400000" algn="tl">
                  <a:srgbClr val="000000"/>
                </a:outerShdw>
              </a:effectLst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3000" dirty="0">
                    <a:solidFill>
                      <a:srgbClr val="0000FE"/>
                    </a:solidFill>
                    <a:cs typeface="+mn-ea"/>
                    <a:sym typeface="+mn-lt"/>
                  </a:rPr>
                  <a:t>Hyperf</a:t>
                </a:r>
                <a:r>
                  <a:rPr lang="en-US" altLang="zh-CN" sz="3000" dirty="0">
                    <a:solidFill>
                      <a:srgbClr val="0000FE"/>
                    </a:solidFill>
                    <a:cs typeface="+mn-ea"/>
                    <a:sym typeface="+mn-lt"/>
                  </a:rPr>
                  <a:t>ine-resolved Rydberg DR resonances(</a:t>
                </a:r>
                <a14:m>
                  <m:oMath xmlns:m="http://schemas.openxmlformats.org/officeDocument/2006/math">
                    <m:r>
                      <a:rPr lang="en-US" altLang="zh-CN" sz="3000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𝐼</m:t>
                    </m:r>
                    <m:r>
                      <a:rPr lang="en-US" altLang="zh-CN" sz="3000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≠</m:t>
                    </m:r>
                    <m:r>
                      <a:rPr lang="en-US" altLang="zh-CN" sz="3000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0</m:t>
                    </m:r>
                  </m:oMath>
                </a14:m>
                <a:r>
                  <a:rPr lang="en-US" altLang="zh-CN" sz="3000" dirty="0">
                    <a:solidFill>
                      <a:srgbClr val="0000FE"/>
                    </a:solidFill>
                    <a:cs typeface="+mn-ea"/>
                    <a:sym typeface="+mn-lt"/>
                  </a:rPr>
                  <a:t>)</a:t>
                </a:r>
                <a:endParaRPr lang="en-US" altLang="zh-CN" sz="3200" baseline="30000" dirty="0">
                  <a:solidFill>
                    <a:srgbClr val="0000FE"/>
                  </a:solidFill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CBF74523-3922-E2AD-ACA5-DED2F6A7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63" y="77972"/>
                <a:ext cx="12192000" cy="553998"/>
              </a:xfrm>
              <a:prstGeom prst="rect">
                <a:avLst/>
              </a:prstGeom>
              <a:blipFill>
                <a:blip r:embed="rId15"/>
                <a:stretch>
                  <a:fillRect t="-1493"/>
                </a:stretch>
              </a:blipFill>
              <a:ln cap="flat">
                <a:noFill/>
              </a:ln>
              <a:effectLst>
                <a:outerShdw dist="12701" dir="5400000" algn="tl">
                  <a:srgbClr val="000000"/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7C55ED7-E903-1577-B3EE-50397D4BDB02}"/>
              </a:ext>
            </a:extLst>
          </p:cNvPr>
          <p:cNvCxnSpPr/>
          <p:nvPr/>
        </p:nvCxnSpPr>
        <p:spPr>
          <a:xfrm>
            <a:off x="4231179" y="3350029"/>
            <a:ext cx="0" cy="11887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AD64D2B5-022D-E804-7579-74349E9B5026}"/>
              </a:ext>
            </a:extLst>
          </p:cNvPr>
          <p:cNvSpPr txBox="1"/>
          <p:nvPr/>
        </p:nvSpPr>
        <p:spPr>
          <a:xfrm rot="5400000">
            <a:off x="3416531" y="37573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M1~60 </a:t>
            </a:r>
            <a:r>
              <a:rPr lang="en-US" altLang="zh-CN" dirty="0" err="1"/>
              <a:t>ms</a:t>
            </a:r>
            <a:endParaRPr lang="zh-CN" altLang="en-US" dirty="0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AB29C111-36F3-B023-7A7D-7F4C2D573DC3}"/>
              </a:ext>
            </a:extLst>
          </p:cNvPr>
          <p:cNvCxnSpPr>
            <a:cxnSpLocks/>
          </p:cNvCxnSpPr>
          <p:nvPr/>
        </p:nvCxnSpPr>
        <p:spPr>
          <a:xfrm flipV="1">
            <a:off x="4688378" y="3275215"/>
            <a:ext cx="0" cy="1230283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A6C6A9FE-487F-1996-3B4E-9F22EDBB0DDF}"/>
              </a:ext>
            </a:extLst>
          </p:cNvPr>
          <p:cNvSpPr txBox="1"/>
          <p:nvPr/>
        </p:nvSpPr>
        <p:spPr>
          <a:xfrm>
            <a:off x="4671753" y="3773978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4EA72E"/>
                </a:solidFill>
              </a:rPr>
              <a:t>Laser exc. ~25%</a:t>
            </a:r>
            <a:endParaRPr lang="zh-CN" altLang="en-US" dirty="0">
              <a:solidFill>
                <a:srgbClr val="4EA72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455E033-3F2C-D9C7-2C3F-8D9F224EE620}"/>
                  </a:ext>
                </a:extLst>
              </p:cNvPr>
              <p:cNvSpPr txBox="1"/>
              <p:nvPr/>
            </p:nvSpPr>
            <p:spPr>
              <a:xfrm>
                <a:off x="1843843" y="4838800"/>
                <a:ext cx="2225866" cy="1287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𝑑</m:t>
                          </m:r>
                        </m:sub>
                      </m:sSub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(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𝐽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)→</m:t>
                      </m:r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𝑑</m:t>
                          </m:r>
                        </m:sub>
                      </m:sSub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(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𝐽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𝐹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𝐾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)</m:t>
                      </m:r>
                    </m:oMath>
                  </m:oMathPara>
                </a14:m>
                <a:endParaRPr lang="en-US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S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(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𝐽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)→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𝑆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 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(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𝐽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,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𝐹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,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𝐾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cs typeface="+mn-ea"/>
                    <a:sym typeface="+mn-lt"/>
                  </a:rPr>
                  <a:t>    </a:t>
                </a:r>
                <a:r>
                  <a:rPr lang="en-US" altLang="zh-CN" dirty="0"/>
                  <a:t>Racah algebra</a:t>
                </a:r>
                <a:endParaRPr lang="en-US" altLang="zh-CN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455E033-3F2C-D9C7-2C3F-8D9F224EE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843" y="4838800"/>
                <a:ext cx="2225866" cy="1287532"/>
              </a:xfrm>
              <a:prstGeom prst="rect">
                <a:avLst/>
              </a:prstGeom>
              <a:blipFill>
                <a:blip r:embed="rId16"/>
                <a:stretch>
                  <a:fillRect b="-71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3E8FDC10-21C1-4F82-5762-39693DE26292}"/>
              </a:ext>
            </a:extLst>
          </p:cNvPr>
          <p:cNvSpPr txBox="1"/>
          <p:nvPr/>
        </p:nvSpPr>
        <p:spPr>
          <a:xfrm>
            <a:off x="2635796" y="6373941"/>
            <a:ext cx="8170750" cy="342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cs typeface="+mn-ea"/>
                <a:sym typeface="+mn-lt"/>
              </a:rPr>
              <a:t>A. Wolf, et al., </a:t>
            </a:r>
            <a:r>
              <a:rPr lang="zh-CN" altLang="en-US" sz="1600" dirty="0">
                <a:solidFill>
                  <a:srgbClr val="FF0000"/>
                </a:solidFill>
                <a:cs typeface="+mn-ea"/>
                <a:sym typeface="+mn-lt"/>
              </a:rPr>
              <a:t>Hyperfine Interact 172:111–124 (2006)</a:t>
            </a:r>
            <a:r>
              <a:rPr lang="zh-CN" altLang="en-US" sz="1600" dirty="0"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967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96E08-B558-6978-5FC7-7F0AA6754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F44A0D0D-28DB-DCB2-91FE-9EBDA2CA9FAE}"/>
              </a:ext>
            </a:extLst>
          </p:cNvPr>
          <p:cNvSpPr txBox="1"/>
          <p:nvPr/>
        </p:nvSpPr>
        <p:spPr>
          <a:xfrm>
            <a:off x="317873" y="951318"/>
            <a:ext cx="1155625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cs typeface="+mn-ea"/>
                <a:sym typeface="+mn-lt"/>
              </a:rPr>
              <a:t>Hyperfine-resolved DR resonances in the low electron-ion collision energy range 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527455CB-2E51-2768-1FDF-608EB0B33F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356314"/>
              </p:ext>
            </p:extLst>
          </p:nvPr>
        </p:nvGraphicFramePr>
        <p:xfrm>
          <a:off x="461109" y="1516058"/>
          <a:ext cx="8522533" cy="5217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288320" imgH="2625480" progId="Origin95.Graph">
                  <p:embed/>
                </p:oleObj>
              </mc:Choice>
              <mc:Fallback>
                <p:oleObj name="Graph" r:id="rId3" imgW="4288320" imgH="26254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109" y="1516058"/>
                        <a:ext cx="8522533" cy="5217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34782D8-CC8E-A562-40AC-8C473EBE0460}"/>
                  </a:ext>
                </a:extLst>
              </p:cNvPr>
              <p:cNvSpPr txBox="1"/>
              <p:nvPr/>
            </p:nvSpPr>
            <p:spPr>
              <a:xfrm>
                <a:off x="8599715" y="2751701"/>
                <a:ext cx="3516548" cy="149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ctr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:r>
                  <a:rPr lang="it-IT" altLang="zh-CN" sz="1800" dirty="0">
                    <a:cs typeface="+mn-ea"/>
                    <a:sym typeface="+mn-lt"/>
                  </a:rPr>
                  <a:t>Hyperfine-resolved DR fingerprints</a:t>
                </a:r>
              </a:p>
              <a:p>
                <a:pPr marL="342900" indent="-342900" algn="ctr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:r>
                  <a:rPr lang="it-IT" altLang="zh-CN" dirty="0">
                    <a:cs typeface="+mn-ea"/>
                    <a:sym typeface="+mn-lt"/>
                  </a:rPr>
                  <a:t>High-resolution</a:t>
                </a:r>
                <a14:m>
                  <m:oMath xmlns:m="http://schemas.openxmlformats.org/officeDocument/2006/math">
                    <m:r>
                      <a:rPr lang="it-IT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</m:oMath>
                </a14:m>
                <a:r>
                  <a:rPr lang="it-IT" altLang="zh-CN" dirty="0">
                    <a:cs typeface="+mn-ea"/>
                    <a:sym typeface="+mn-lt"/>
                  </a:rPr>
                  <a:t> hyperfine-structure of Rydberg states </a:t>
                </a:r>
                <a:endParaRPr lang="it-IT" altLang="zh-CN" sz="1800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34782D8-CC8E-A562-40AC-8C473EBE0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5" y="2751701"/>
                <a:ext cx="3516548" cy="1495281"/>
              </a:xfrm>
              <a:prstGeom prst="rect">
                <a:avLst/>
              </a:prstGeom>
              <a:blipFill>
                <a:blip r:embed="rId5"/>
                <a:stretch>
                  <a:fillRect b="-5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3">
                <a:extLst>
                  <a:ext uri="{FF2B5EF4-FFF2-40B4-BE49-F238E27FC236}">
                    <a16:creationId xmlns:a16="http://schemas.microsoft.com/office/drawing/2014/main" id="{2164599C-B400-F806-F7BB-705778AA6670}"/>
                  </a:ext>
                </a:extLst>
              </p:cNvPr>
              <p:cNvSpPr txBox="1"/>
              <p:nvPr/>
            </p:nvSpPr>
            <p:spPr>
              <a:xfrm>
                <a:off x="205563" y="77972"/>
                <a:ext cx="12192000" cy="553998"/>
              </a:xfrm>
              <a:prstGeom prst="rect">
                <a:avLst/>
              </a:prstGeom>
              <a:noFill/>
              <a:ln cap="flat">
                <a:noFill/>
              </a:ln>
              <a:effectLst>
                <a:outerShdw dist="12701" dir="5400000" algn="tl">
                  <a:srgbClr val="000000"/>
                </a:outerShdw>
              </a:effectLst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3000" dirty="0">
                    <a:solidFill>
                      <a:srgbClr val="0000FE"/>
                    </a:solidFill>
                    <a:cs typeface="+mn-ea"/>
                    <a:sym typeface="+mn-lt"/>
                  </a:rPr>
                  <a:t>Hyperf</a:t>
                </a:r>
                <a:r>
                  <a:rPr lang="en-US" altLang="zh-CN" sz="3000" dirty="0">
                    <a:solidFill>
                      <a:srgbClr val="0000FE"/>
                    </a:solidFill>
                    <a:cs typeface="+mn-ea"/>
                    <a:sym typeface="+mn-lt"/>
                  </a:rPr>
                  <a:t>ine-resolved Rydberg DR resonances(</a:t>
                </a:r>
                <a14:m>
                  <m:oMath xmlns:m="http://schemas.openxmlformats.org/officeDocument/2006/math">
                    <m:r>
                      <a:rPr lang="en-US" altLang="zh-CN" sz="3000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𝐼</m:t>
                    </m:r>
                    <m:r>
                      <a:rPr lang="en-US" altLang="zh-CN" sz="3000" b="0" i="1" smtClean="0">
                        <a:solidFill>
                          <a:srgbClr val="0000F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≠0</m:t>
                    </m:r>
                  </m:oMath>
                </a14:m>
                <a:r>
                  <a:rPr lang="en-US" altLang="zh-CN" sz="3000" dirty="0">
                    <a:solidFill>
                      <a:srgbClr val="0000FE"/>
                    </a:solidFill>
                    <a:cs typeface="+mn-ea"/>
                    <a:sym typeface="+mn-lt"/>
                  </a:rPr>
                  <a:t>)</a:t>
                </a:r>
                <a:endParaRPr lang="en-US" altLang="zh-CN" sz="3200" baseline="30000" dirty="0">
                  <a:solidFill>
                    <a:srgbClr val="0000FE"/>
                  </a:solidFill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5" name="TextBox 3">
                <a:extLst>
                  <a:ext uri="{FF2B5EF4-FFF2-40B4-BE49-F238E27FC236}">
                    <a16:creationId xmlns:a16="http://schemas.microsoft.com/office/drawing/2014/main" id="{2164599C-B400-F806-F7BB-705778AA6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63" y="77972"/>
                <a:ext cx="12192000" cy="553998"/>
              </a:xfrm>
              <a:prstGeom prst="rect">
                <a:avLst/>
              </a:prstGeom>
              <a:blipFill>
                <a:blip r:embed="rId6"/>
                <a:stretch>
                  <a:fillRect t="-1493"/>
                </a:stretch>
              </a:blipFill>
              <a:ln cap="flat">
                <a:noFill/>
              </a:ln>
              <a:effectLst>
                <a:outerShdw dist="12701" dir="5400000" algn="tl">
                  <a:srgbClr val="000000"/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597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42A0B-F818-3060-73B0-9C70A7AE4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AE093AD-5D65-E0CD-093A-D2CC3AE18DFA}"/>
              </a:ext>
            </a:extLst>
          </p:cNvPr>
          <p:cNvSpPr txBox="1"/>
          <p:nvPr/>
        </p:nvSpPr>
        <p:spPr>
          <a:xfrm>
            <a:off x="903185" y="821784"/>
            <a:ext cx="10939549" cy="436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cs typeface="+mn-ea"/>
                <a:sym typeface="+mn-lt"/>
              </a:rPr>
              <a:t> Benchmark study between experiment and theory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cs typeface="+mn-ea"/>
                <a:sym typeface="+mn-lt"/>
              </a:rPr>
              <a:t>Astrophysics relevance ions: </a:t>
            </a:r>
            <a:br>
              <a:rPr lang="en-US" altLang="zh-CN" sz="2400" dirty="0">
                <a:cs typeface="+mn-ea"/>
                <a:sym typeface="+mn-lt"/>
              </a:rPr>
            </a:br>
            <a:r>
              <a:rPr lang="en-US" altLang="zh-CN" sz="2400" b="1" kern="100" dirty="0">
                <a:solidFill>
                  <a:srgbClr val="4141B9"/>
                </a:solidFill>
                <a:cs typeface="+mn-ea"/>
                <a:sym typeface="+mn-lt"/>
              </a:rPr>
              <a:t>DR of many-electron ions still challenges the-state-of-art theories! The e-e correlation mainly is still the troublemaker.</a:t>
            </a:r>
            <a:endParaRPr lang="en-US" altLang="zh-CN" sz="2400" dirty="0"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cs typeface="+mn-ea"/>
                <a:sym typeface="+mn-lt"/>
              </a:rPr>
              <a:t> Theoretical simulation of hyperfine-resolved DR spectrum</a:t>
            </a:r>
            <a:br>
              <a:rPr lang="en-US" altLang="zh-CN" sz="2400" b="1" dirty="0">
                <a:cs typeface="+mn-ea"/>
                <a:sym typeface="+mn-lt"/>
              </a:rPr>
            </a:br>
            <a:r>
              <a:rPr lang="en-US" altLang="zh-CN" sz="2000" dirty="0">
                <a:cs typeface="+mn-ea"/>
                <a:sym typeface="+mn-lt"/>
              </a:rPr>
              <a:t>(Funded by the GET−</a:t>
            </a:r>
            <a:r>
              <a:rPr lang="en-US" altLang="zh-CN" sz="2000" dirty="0" err="1">
                <a:cs typeface="+mn-ea"/>
                <a:sym typeface="+mn-lt"/>
              </a:rPr>
              <a:t>INvolved</a:t>
            </a:r>
            <a:r>
              <a:rPr lang="en-US" altLang="zh-CN" sz="2000" dirty="0">
                <a:cs typeface="+mn-ea"/>
                <a:sym typeface="+mn-lt"/>
              </a:rPr>
              <a:t> </a:t>
            </a:r>
            <a:r>
              <a:rPr lang="en-US" altLang="zh-CN" sz="2000" dirty="0" err="1">
                <a:cs typeface="+mn-ea"/>
                <a:sym typeface="+mn-lt"/>
              </a:rPr>
              <a:t>Programme</a:t>
            </a:r>
            <a:r>
              <a:rPr lang="en-US" altLang="zh-CN" sz="2000" dirty="0">
                <a:cs typeface="+mn-ea"/>
                <a:sym typeface="+mn-lt"/>
              </a:rPr>
              <a:t> of GSI GmbH)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altLang="zh-CN" sz="2400" dirty="0">
                <a:cs typeface="+mn-ea"/>
                <a:sym typeface="+mn-lt"/>
              </a:rPr>
              <a:t>Li-like Sc</a:t>
            </a:r>
            <a:r>
              <a:rPr lang="it-IT" altLang="zh-CN" sz="2400" baseline="30000" dirty="0">
                <a:cs typeface="+mn-ea"/>
                <a:sym typeface="+mn-lt"/>
              </a:rPr>
              <a:t>18+</a:t>
            </a:r>
            <a:r>
              <a:rPr lang="en-US" altLang="zh-CN" sz="2400" baseline="30000" dirty="0">
                <a:cs typeface="+mn-ea"/>
                <a:sym typeface="+mn-lt"/>
              </a:rPr>
              <a:t>  </a:t>
            </a:r>
            <a:r>
              <a:rPr lang="en-US" altLang="zh-CN" sz="2400" dirty="0">
                <a:cs typeface="+mn-ea"/>
                <a:sym typeface="+mn-lt"/>
              </a:rPr>
              <a:t>&amp; </a:t>
            </a:r>
            <a:r>
              <a:rPr lang="it-IT" altLang="zh-CN" sz="2400" dirty="0">
                <a:cs typeface="+mn-ea"/>
                <a:sym typeface="+mn-lt"/>
              </a:rPr>
              <a:t>Bi</a:t>
            </a:r>
            <a:r>
              <a:rPr lang="it-IT" altLang="zh-CN" sz="2400" baseline="30000" dirty="0">
                <a:cs typeface="+mn-ea"/>
                <a:sym typeface="+mn-lt"/>
              </a:rPr>
              <a:t>80+</a:t>
            </a:r>
            <a:r>
              <a:rPr lang="it-IT" altLang="zh-CN" sz="2400" dirty="0">
                <a:cs typeface="+mn-ea"/>
                <a:sym typeface="+mn-lt"/>
              </a:rPr>
              <a:t> 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it-IT" altLang="zh-CN" sz="2400" dirty="0">
                <a:cs typeface="+mn-ea"/>
                <a:sym typeface="+mn-lt"/>
              </a:rPr>
              <a:t>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193F4-7A18-7355-8C80-A423EC53CD81}"/>
              </a:ext>
            </a:extLst>
          </p:cNvPr>
          <p:cNvSpPr txBox="1"/>
          <p:nvPr/>
        </p:nvSpPr>
        <p:spPr>
          <a:xfrm>
            <a:off x="1" y="0"/>
            <a:ext cx="12192000" cy="584775"/>
          </a:xfrm>
          <a:prstGeom prst="rect">
            <a:avLst/>
          </a:prstGeom>
          <a:noFill/>
          <a:ln cap="flat">
            <a:noFill/>
          </a:ln>
          <a:effectLst>
            <a:outerShdw dist="12701" dir="5400000" algn="tl">
              <a:srgbClr val="000000"/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i="0" u="none" strike="noStrike" kern="1200" cap="none" spc="0" baseline="0" dirty="0">
                <a:solidFill>
                  <a:srgbClr val="0000FE"/>
                </a:solidFill>
                <a:uFillTx/>
                <a:cs typeface="+mn-ea"/>
                <a:sym typeface="+mn-lt"/>
              </a:rPr>
              <a:t>Summary and outlook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6DA4B5C-5A5E-B988-6BEE-36A899566847}"/>
              </a:ext>
            </a:extLst>
          </p:cNvPr>
          <p:cNvSpPr txBox="1"/>
          <p:nvPr/>
        </p:nvSpPr>
        <p:spPr>
          <a:xfrm>
            <a:off x="2735944" y="4956628"/>
            <a:ext cx="926924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FE"/>
                </a:solidFill>
              </a:rPr>
              <a:t>1. DR theory (JAC) for low-charged astrophysical relevance ions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FE"/>
                </a:solidFill>
              </a:rPr>
              <a:t>2. DR at FIAR-CRYRING@ESR</a:t>
            </a:r>
            <a:endParaRPr lang="zh-CN" altLang="en-US" sz="2400" dirty="0">
              <a:solidFill>
                <a:srgbClr val="0000F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FE"/>
                </a:solidFill>
              </a:rPr>
              <a:t>              HIAF-</a:t>
            </a:r>
            <a:r>
              <a:rPr lang="en-US" altLang="zh-CN" sz="2400" dirty="0" err="1">
                <a:solidFill>
                  <a:srgbClr val="0000FE"/>
                </a:solidFill>
              </a:rPr>
              <a:t>SRing</a:t>
            </a:r>
            <a:r>
              <a:rPr lang="en-US" altLang="zh-CN" sz="2400" dirty="0">
                <a:solidFill>
                  <a:srgbClr val="0000FE"/>
                </a:solidFill>
              </a:rPr>
              <a:t>: electron cooler + electron target </a:t>
            </a:r>
          </a:p>
        </p:txBody>
      </p:sp>
    </p:spTree>
    <p:extLst>
      <p:ext uri="{BB962C8B-B14F-4D97-AF65-F5344CB8AC3E}">
        <p14:creationId xmlns:p14="http://schemas.microsoft.com/office/powerpoint/2010/main" val="1563182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90"/>
            <a:ext cx="12192000" cy="710552"/>
          </a:xfrm>
          <a:prstGeom prst="rect">
            <a:avLst/>
          </a:prstGeom>
        </p:spPr>
        <p:txBody>
          <a:bodyPr wrap="square" tIns="108000" bIns="108000">
            <a:spAutoFit/>
          </a:bodyPr>
          <a:lstStyle/>
          <a:p>
            <a:pPr algn="ctr">
              <a:defRPr/>
            </a:pPr>
            <a:r>
              <a:rPr lang="it-IT" altLang="zh-CN" sz="3200" b="1" dirty="0">
                <a:solidFill>
                  <a:srgbClr val="0000FE"/>
                </a:solidFill>
                <a:cs typeface="+mn-ea"/>
                <a:sym typeface="+mn-lt"/>
              </a:rPr>
              <a:t>Acknowledgments: </a:t>
            </a:r>
            <a:r>
              <a:rPr lang="en-US" altLang="zh-CN" sz="3200" b="1" dirty="0">
                <a:cs typeface="+mn-ea"/>
                <a:sym typeface="+mn-lt"/>
              </a:rPr>
              <a:t>DR</a:t>
            </a:r>
            <a:r>
              <a:rPr lang="zh-CN" altLang="en-US" sz="3200" b="1" dirty="0">
                <a:cs typeface="+mn-ea"/>
                <a:sym typeface="+mn-lt"/>
              </a:rPr>
              <a:t> </a:t>
            </a:r>
            <a:r>
              <a:rPr lang="en-US" altLang="zh-CN" sz="3200" b="1" dirty="0">
                <a:cs typeface="+mn-ea"/>
                <a:sym typeface="+mn-lt"/>
              </a:rPr>
              <a:t>International collaboration</a:t>
            </a:r>
            <a:endParaRPr lang="zh-CN" altLang="en-US" sz="3200" b="1" dirty="0">
              <a:cs typeface="+mn-ea"/>
              <a:sym typeface="+mn-l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928899"/>
              </p:ext>
            </p:extLst>
          </p:nvPr>
        </p:nvGraphicFramePr>
        <p:xfrm>
          <a:off x="741879" y="769200"/>
          <a:ext cx="11039900" cy="5126754"/>
        </p:xfrm>
        <a:graphic>
          <a:graphicData uri="http://schemas.openxmlformats.org/drawingml/2006/table">
            <a:tbl>
              <a:tblPr firstRow="1" firstCol="1" bandRow="1">
                <a:effectLst/>
                <a:tableStyleId>{073A0DAA-6AF3-43AB-8588-CEC1D06C72B9}</a:tableStyleId>
              </a:tblPr>
              <a:tblGrid>
                <a:gridCol w="3240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9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63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IMP</a:t>
                      </a:r>
                      <a:r>
                        <a:rPr lang="en-US" altLang="zh-CN" sz="1800" kern="100" baseline="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CAS</a:t>
                      </a:r>
                      <a:r>
                        <a:rPr lang="en-US" altLang="zh-CN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Lanzhou </a:t>
                      </a:r>
                      <a:endParaRPr lang="zh-CN" alt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33B3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u="none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Z.K. Huang, </a:t>
                      </a:r>
                      <a:r>
                        <a:rPr lang="en-US" altLang="zh-CN" sz="1800" b="1" u="sng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W.Q. Wen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H.B. Wang, Houke Huang, D.Y. Chen, </a:t>
                      </a: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X.L. Zhu</a:t>
                      </a:r>
                      <a:r>
                        <a:rPr lang="fr-FR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D.M. Zhao, L.J. Mao</a:t>
                      </a:r>
                      <a:r>
                        <a:rPr lang="fr-FR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J. Li</a:t>
                      </a:r>
                      <a:r>
                        <a:rPr lang="fr-FR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X.M. Ma</a:t>
                      </a:r>
                      <a:r>
                        <a:rPr lang="fr-FR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T.M. Tang, D.Y. Yin, </a:t>
                      </a: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Y.J. Yuan</a:t>
                      </a:r>
                      <a:r>
                        <a:rPr lang="fr-FR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J.C. Yang,</a:t>
                      </a:r>
                      <a:r>
                        <a:rPr lang="fr-FR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b="1" u="sng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X. Ma*</a:t>
                      </a:r>
                      <a:r>
                        <a:rPr lang="zh-CN" altLang="en-US" sz="1800" b="1" u="sng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fr-FR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;</a:t>
                      </a:r>
                      <a:endParaRPr lang="zh-CN" sz="1800" b="1" kern="100" baseline="0" dirty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zh-CN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USTC,</a:t>
                      </a:r>
                      <a:r>
                        <a:rPr lang="en-US" altLang="zh-CN" sz="1800" kern="100" baseline="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Hefei</a:t>
                      </a:r>
                      <a:endParaRPr 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S.X. Wang</a:t>
                      </a:r>
                      <a:r>
                        <a:rPr lang="en-US" altLang="zh-CN" sz="1800" b="1" u="sng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altLang="zh-CN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X.</a:t>
                      </a: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Xu, </a:t>
                      </a:r>
                      <a:r>
                        <a:rPr lang="en-US" altLang="zh-CN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W.L Ma</a:t>
                      </a: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altLang="zh-CN" sz="1800" b="1" u="sng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L.</a:t>
                      </a:r>
                      <a:r>
                        <a:rPr lang="en-US" altLang="zh-CN" sz="1800" b="1" u="sng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F. Zhu;</a:t>
                      </a:r>
                    </a:p>
                  </a:txBody>
                  <a:tcPr marL="68570" marR="6857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zh-CN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Uni. Fudan,</a:t>
                      </a:r>
                      <a:r>
                        <a:rPr lang="en-US" altLang="zh-CN" sz="1800" kern="100" baseline="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Shanghai</a:t>
                      </a:r>
                      <a:endParaRPr 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33B3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K. Yao, C.Y. Chen;</a:t>
                      </a:r>
                    </a:p>
                  </a:txBody>
                  <a:tcPr marL="68570" marR="68570" marT="0" marB="0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GSI, Darmstadt</a:t>
                      </a:r>
                      <a:endParaRPr 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Stephen </a:t>
                      </a:r>
                      <a:r>
                        <a:rPr lang="en-US" sz="1800" b="1" kern="1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Fritzsche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Th. </a:t>
                      </a:r>
                      <a:r>
                        <a:rPr lang="en-US" sz="1800" b="1" kern="1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Stöhlker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C. Brandau, A. </a:t>
                      </a:r>
                      <a:r>
                        <a:rPr lang="en-US" sz="1800" b="1" kern="100" dirty="0" err="1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Gumberidze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Yu. Litvinov, M. </a:t>
                      </a:r>
                      <a:r>
                        <a:rPr lang="en-US" sz="1800" b="1" kern="100" dirty="0" err="1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Steck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;</a:t>
                      </a:r>
                      <a:endParaRPr lang="zh-CN" sz="1800" b="1" kern="100" dirty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Uni. Giessen</a:t>
                      </a:r>
                      <a:endParaRPr 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33B3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altLang="zh-CN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A. 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Müller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S. </a:t>
                      </a:r>
                      <a:r>
                        <a:rPr lang="en-US" sz="1800" b="1" kern="1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Schippers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;</a:t>
                      </a:r>
                    </a:p>
                  </a:txBody>
                  <a:tcPr marL="68570" marR="6857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BINP, Novosibirsk</a:t>
                      </a:r>
                      <a:endParaRPr 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V. V. Parkhomchuk</a:t>
                      </a:r>
                      <a:r>
                        <a:rPr lang="fr-FR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V. B. Reva</a:t>
                      </a:r>
                      <a:r>
                        <a:rPr lang="fr-FR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;</a:t>
                      </a:r>
                      <a:endParaRPr lang="zh-CN" sz="1800" b="1" kern="100" dirty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4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zh-CN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IAPCM</a:t>
                      </a:r>
                      <a:r>
                        <a:rPr lang="en-US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Beijing</a:t>
                      </a:r>
                      <a:endParaRPr 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33B3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X.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Y. Han</a:t>
                      </a:r>
                      <a:r>
                        <a:rPr lang="fr-FR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J.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G. Wang;</a:t>
                      </a:r>
                      <a:endParaRPr lang="zh-CN" sz="1800" b="1" kern="100" dirty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zh-CN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NWNU,</a:t>
                      </a:r>
                      <a:r>
                        <a:rPr lang="en-US" altLang="zh-CN" sz="1800" kern="100" baseline="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Lanzhou</a:t>
                      </a:r>
                      <a:endParaRPr 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L.</a:t>
                      </a: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Y. </a:t>
                      </a:r>
                      <a:r>
                        <a:rPr lang="en-US" altLang="zh-CN" sz="1800" b="1" kern="100" baseline="0" dirty="0" err="1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Xie</a:t>
                      </a: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D.H. Zhang, </a:t>
                      </a:r>
                      <a:r>
                        <a:rPr lang="en-US" altLang="zh-CN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C.</a:t>
                      </a: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Z. Dong,</a:t>
                      </a:r>
                      <a:r>
                        <a:rPr lang="zh-CN" alt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;</a:t>
                      </a:r>
                      <a:endParaRPr lang="zh-CN" sz="1800" b="1" kern="100" dirty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4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Uni. </a:t>
                      </a:r>
                      <a:r>
                        <a:rPr lang="en-US" sz="1800" kern="100" dirty="0" err="1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Strathclyde</a:t>
                      </a:r>
                      <a:r>
                        <a:rPr lang="en-US" sz="1800" kern="100" dirty="0">
                          <a:solidFill>
                            <a:srgbClr val="CC0066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Glasgow</a:t>
                      </a:r>
                      <a:endParaRPr lang="zh-CN" sz="1800" kern="100" dirty="0">
                        <a:solidFill>
                          <a:srgbClr val="CC0066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rgbClr val="33B3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N.R. </a:t>
                      </a:r>
                      <a:r>
                        <a:rPr lang="en-US" sz="1800" b="1" kern="100" dirty="0" err="1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Badnell</a:t>
                      </a:r>
                      <a:r>
                        <a:rPr lang="en-US" sz="1800" b="1" kern="1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, Simon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sz="1800" b="1" kern="100" baseline="0" dirty="0" err="1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Preval</a:t>
                      </a:r>
                      <a:r>
                        <a:rPr lang="en-US" sz="1800" b="1" kern="100" baseline="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;</a:t>
                      </a:r>
                      <a:endParaRPr lang="zh-CN" sz="1800" b="1" kern="100" dirty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70" marR="6857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图片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85" y="5946020"/>
            <a:ext cx="753278" cy="7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68" y="6095928"/>
            <a:ext cx="1237723" cy="54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05" y="6029631"/>
            <a:ext cx="1408055" cy="6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93" y="6065093"/>
            <a:ext cx="675904" cy="6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49" y="6019730"/>
            <a:ext cx="710636" cy="70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25" y="6095928"/>
            <a:ext cx="1835487" cy="58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566" y="6017106"/>
            <a:ext cx="911819" cy="6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9" y="5892143"/>
            <a:ext cx="812937" cy="80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72" y="6017106"/>
            <a:ext cx="708618" cy="70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16851" r="16081" b="12431"/>
          <a:stretch/>
        </p:blipFill>
        <p:spPr>
          <a:xfrm>
            <a:off x="7341127" y="6131435"/>
            <a:ext cx="1168973" cy="56570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C4492C2-4654-50E3-561C-AE1AFC07DD14}"/>
              </a:ext>
            </a:extLst>
          </p:cNvPr>
          <p:cNvSpPr txBox="1"/>
          <p:nvPr/>
        </p:nvSpPr>
        <p:spPr>
          <a:xfrm>
            <a:off x="0" y="808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E"/>
                </a:solidFill>
                <a:cs typeface="+mn-ea"/>
                <a:sym typeface="+mn-lt"/>
              </a:rPr>
              <a:t>Benchmark: Li-like Ar</a:t>
            </a:r>
            <a:r>
              <a:rPr lang="en-US" altLang="zh-CN" sz="3200" b="1" baseline="30000" dirty="0">
                <a:solidFill>
                  <a:srgbClr val="0000FE"/>
                </a:solidFill>
                <a:cs typeface="+mn-ea"/>
                <a:sym typeface="+mn-lt"/>
              </a:rPr>
              <a:t>15+</a:t>
            </a:r>
            <a:r>
              <a:rPr lang="en-US" altLang="zh-CN" sz="3200" b="1" dirty="0">
                <a:solidFill>
                  <a:srgbClr val="0000FE"/>
                </a:solidFill>
                <a:cs typeface="+mn-ea"/>
                <a:sym typeface="+mn-lt"/>
              </a:rPr>
              <a:t>@</a:t>
            </a:r>
            <a:r>
              <a:rPr lang="en-US" altLang="zh-CN" sz="3200" b="1" dirty="0" err="1">
                <a:solidFill>
                  <a:srgbClr val="0000FE"/>
                </a:solidFill>
                <a:cs typeface="+mn-ea"/>
                <a:sym typeface="+mn-lt"/>
              </a:rPr>
              <a:t>CSRm</a:t>
            </a:r>
            <a:endParaRPr lang="zh-CN" altLang="en-US" sz="3200" b="1" dirty="0">
              <a:solidFill>
                <a:srgbClr val="0000FE"/>
              </a:solidFill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7F9720-9311-597E-8EE4-57F6A23F87A5}"/>
                  </a:ext>
                </a:extLst>
              </p:cNvPr>
              <p:cNvSpPr txBox="1"/>
              <p:nvPr/>
            </p:nvSpPr>
            <p:spPr>
              <a:xfrm>
                <a:off x="750504" y="5566649"/>
                <a:ext cx="4127941" cy="113774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zh-CN" altLang="en-US" sz="1400" b="1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zh-CN" altLang="en-US" sz="1400" b="1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a:rPr lang="zh-CN" altLang="en-US" sz="1400" b="1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𝑨</m:t>
                              </m:r>
                              <m:r>
                                <a:rPr lang="zh-CN" altLang="en-US" sz="1400" b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𝐫</m:t>
                              </m:r>
                            </m:e>
                            <m:sup>
                              <m:r>
                                <a:rPr lang="zh-CN" altLang="en-US" sz="1400" b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𝟏</m:t>
                              </m:r>
                              <m:r>
                                <a:rPr lang="en-US" altLang="zh-CN" sz="1400" b="1" i="0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𝟓</m:t>
                              </m:r>
                              <m:r>
                                <a:rPr lang="zh-CN" altLang="en-US" sz="1400" b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+</m:t>
                              </m:r>
                            </m:sup>
                          </m:sSup>
                        </m:fName>
                        <m:e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[</m:t>
                          </m:r>
                          <m:r>
                            <a:rPr lang="zh-CN" altLang="en-US" sz="1400" b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𝟐</m:t>
                          </m:r>
                          <m:r>
                            <a:rPr lang="en-US" altLang="zh-CN" sz="1400" b="1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𝒔</m:t>
                          </m:r>
                          <m:sSup>
                            <m:sSupPr>
                              <m:ctrlPr>
                                <a:rPr lang="zh-CN" altLang="en-US" sz="14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a:rPr lang="zh-CN" altLang="en-US" sz="1400" b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altLang="zh-CN" sz="14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zh-CN" altLang="en-US" sz="14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zh-CN" altLang="en-US" sz="14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14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𝟏</m:t>
                              </m:r>
                              <m:r>
                                <a:rPr lang="en-US" altLang="zh-CN" sz="14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/</m:t>
                              </m:r>
                              <m:r>
                                <a:rPr lang="en-US" altLang="zh-CN" sz="14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]</m:t>
                          </m:r>
                        </m:e>
                      </m:func>
                      <m:r>
                        <a:rPr lang="zh-CN" altLang="en-US" sz="1400" b="1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+</m:t>
                      </m:r>
                      <m:sSup>
                        <m:sSupPr>
                          <m:ctrlPr>
                            <a:rPr lang="zh-CN" altLang="en-US" sz="1400" b="1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pPr>
                        <m:e>
                          <m:r>
                            <a:rPr lang="zh-CN" altLang="en-US" sz="1400" b="1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𝒆</m:t>
                          </m:r>
                        </m:e>
                        <m:sup>
                          <m:r>
                            <a:rPr lang="zh-CN" altLang="en-US" sz="1400" b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−</m:t>
                          </m:r>
                        </m:sup>
                      </m:sSup>
                      <m:r>
                        <a:rPr lang="zh-CN" altLang="en-US" sz="1400" b="1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zh-CN" altLang="en-US" sz="1400" b="1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sz="1400" b="1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zh-CN" altLang="en-US" sz="1400" b="1" i="1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1400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𝐀𝐫</m:t>
                                        </m:r>
                                      </m:e>
                                      <m:sup>
                                        <m:r>
                                          <a:rPr lang="zh-CN" altLang="en-US" sz="1400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𝟏</m:t>
                                        </m:r>
                                        <m:r>
                                          <a:rPr lang="en-US" altLang="zh-CN" sz="1400" b="1" i="0" smtClean="0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𝟒</m:t>
                                        </m:r>
                                        <m:r>
                                          <a:rPr lang="zh-CN" altLang="en-US" sz="1400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zh-CN" altLang="en-US" sz="1400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𝟐</m:t>
                                        </m:r>
                                        <m: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𝒑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en-US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zh-CN" altLang="en-US" sz="1400" b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 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zh-CN" altLang="en-US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zh-CN" altLang="en-US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𝑷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altLang="zh-CN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altLang="zh-CN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1400" b="1" i="1" smtClean="0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sz="1400" b="1" i="1" smtClean="0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𝟑𝟏</m:t>
                                            </m:r>
                                            <m:r>
                                              <a:rPr lang="en-US" altLang="zh-CN" sz="1400" b="1" i="1" smtClean="0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zh-CN" sz="1400" b="1" i="1" smtClean="0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𝟖𝟔𝟔𝟖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  <m:t>(</m:t>
                                    </m:r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  <m:t>𝟏𝟎</m:t>
                                    </m:r>
                                    <m:r>
                                      <a:rPr lang="zh-CN" altLang="en-US" sz="1400" b="1" i="1" smtClean="0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  <m:t>𝓵</m:t>
                                    </m:r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  <m:t>𝟏𝟏</m:t>
                                    </m:r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  <m:t>𝓵</m:t>
                                    </m:r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  <m:t>+…)</m:t>
                                    </m:r>
                                  </m:e>
                                </m:func>
                                <m:r>
                                  <a:rPr lang="zh-CN" altLang="en-US" sz="1400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,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zh-CN" altLang="en-US" sz="1400" b="1" i="1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1400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𝐀𝐫</m:t>
                                        </m:r>
                                      </m:e>
                                      <m:sup>
                                        <m:r>
                                          <a:rPr lang="zh-CN" altLang="en-US" sz="1400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𝟏</m:t>
                                        </m:r>
                                        <m:r>
                                          <a:rPr lang="en-US" altLang="zh-CN" sz="1400" b="1" i="0" smtClean="0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𝟒</m:t>
                                        </m:r>
                                        <m:r>
                                          <a:rPr lang="zh-CN" altLang="en-US" sz="1400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zh-CN" altLang="en-US" sz="1400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𝟐</m:t>
                                        </m:r>
                                        <m: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𝒑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en-US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zh-CN" altLang="en-US" sz="1400" b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 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zh-CN" altLang="en-US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zh-CN" altLang="en-US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𝑷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𝟑</m:t>
                                            </m:r>
                                            <m:r>
                                              <a:rPr lang="en-US" altLang="zh-CN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altLang="zh-CN" sz="1400" b="1" i="1">
                                                <a:highlight>
                                                  <a:srgbClr val="FFFF00"/>
                                                </a:highlight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1400" b="1" i="1" smtClean="0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sz="1400" b="1" i="1" smtClean="0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𝟑𝟓</m:t>
                                            </m:r>
                                            <m:r>
                                              <a:rPr lang="en-US" altLang="zh-CN" sz="1400" b="1" i="1" smtClean="0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zh-CN" sz="1400" b="1" i="1" smtClean="0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𝟎𝟑𝟕𝟕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  <m:r>
                                  <a:rPr lang="en-US" altLang="zh-CN" sz="1400" b="1" i="1" smtClean="0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(</m:t>
                                </m:r>
                                <m:r>
                                  <a:rPr lang="en-US" altLang="zh-CN" sz="1400" b="1" i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𝟏𝟎</m:t>
                                </m:r>
                                <m:r>
                                  <a:rPr lang="zh-CN" altLang="en-US" sz="1400" b="1" i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𝓵</m:t>
                                </m:r>
                                <m:r>
                                  <a:rPr lang="en-US" altLang="zh-CN" sz="1400" b="1" i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+</m:t>
                                </m:r>
                                <m:r>
                                  <a:rPr lang="en-US" altLang="zh-CN" sz="1400" b="1" i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𝟏𝟏</m:t>
                                </m:r>
                                <m:r>
                                  <a:rPr lang="zh-CN" altLang="en-US" sz="1400" b="1" i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𝓵</m:t>
                                </m:r>
                                <m:r>
                                  <a:rPr lang="en-US" altLang="zh-CN" sz="1400" b="1" i="1" smtClean="0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+…)</m:t>
                                </m:r>
                              </m:e>
                            </m:mr>
                            <m:mr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lang="en-US" altLang="zh-CN" b="1" dirty="0">
                  <a:ln w="12700">
                    <a:solidFill>
                      <a:schemeClr val="tx1"/>
                    </a:solidFill>
                  </a:ln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7F9720-9311-597E-8EE4-57F6A23F8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04" y="5566649"/>
                <a:ext cx="4127941" cy="11377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5C2D78D-9C25-9439-5CF1-676DF02FDB34}"/>
                  </a:ext>
                </a:extLst>
              </p:cNvPr>
              <p:cNvSpPr txBox="1"/>
              <p:nvPr/>
            </p:nvSpPr>
            <p:spPr>
              <a:xfrm flipH="1">
                <a:off x="98905" y="1038249"/>
                <a:ext cx="5539894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1600" dirty="0">
                    <a:cs typeface="+mn-ea"/>
                    <a:sym typeface="+mn-lt"/>
                  </a:rPr>
                  <a:t>A simple structure system,</a:t>
                </a:r>
                <a:r>
                  <a:rPr lang="zh-CN" altLang="en-US" sz="1600" dirty="0">
                    <a:cs typeface="+mn-ea"/>
                    <a:sym typeface="+mn-lt"/>
                  </a:rPr>
                  <a:t> </a:t>
                </a:r>
                <a:r>
                  <a:rPr lang="en-US" altLang="zh-CN" sz="1600" dirty="0">
                    <a:cs typeface="+mn-ea"/>
                    <a:sym typeface="+mn-lt"/>
                  </a:rPr>
                  <a:t>structure:</a:t>
                </a: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endParaRPr lang="en-US" altLang="zh-CN" sz="1600" dirty="0">
                  <a:cs typeface="+mn-ea"/>
                  <a:sym typeface="+mn-lt"/>
                </a:endParaRPr>
              </a:p>
              <a:p>
                <a:endParaRPr lang="en-US" altLang="zh-CN" sz="1600" dirty="0">
                  <a:cs typeface="+mn-ea"/>
                  <a:sym typeface="+mn-lt"/>
                </a:endParaRPr>
              </a:p>
              <a:p>
                <a:endParaRPr lang="en-US" altLang="zh-CN" sz="1600" dirty="0">
                  <a:cs typeface="+mn-ea"/>
                  <a:sym typeface="+mn-lt"/>
                </a:endParaRPr>
              </a:p>
              <a:p>
                <a:endParaRPr lang="en-US" altLang="zh-CN" sz="1600" dirty="0">
                  <a:cs typeface="+mn-ea"/>
                  <a:sym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1600" dirty="0">
                    <a:cs typeface="+mn-ea"/>
                    <a:sym typeface="+mn-lt"/>
                  </a:rPr>
                  <a:t>DR channel associated with core transition </a:t>
                </a:r>
                <a14:m>
                  <m:oMath xmlns:m="http://schemas.openxmlformats.org/officeDocument/2006/math">
                    <m:r>
                      <a:rPr lang="zh-CN" altLang="en-US" sz="1600" i="1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∆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𝑛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=0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:</m:t>
                    </m:r>
                  </m:oMath>
                </a14:m>
                <a:endParaRPr lang="zh-CN" altLang="en-US" sz="1600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5C2D78D-9C25-9439-5CF1-676DF02FD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905" y="1038249"/>
                <a:ext cx="5539894" cy="4524315"/>
              </a:xfrm>
              <a:prstGeom prst="rect">
                <a:avLst/>
              </a:prstGeom>
              <a:blipFill>
                <a:blip r:embed="rId4"/>
                <a:stretch>
                  <a:fillRect l="-440" t="-404" b="-8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9032241-5181-19D0-1FC2-F8078234E14A}"/>
                  </a:ext>
                </a:extLst>
              </p:cNvPr>
              <p:cNvSpPr txBox="1"/>
              <p:nvPr/>
            </p:nvSpPr>
            <p:spPr>
              <a:xfrm>
                <a:off x="6106886" y="5729806"/>
                <a:ext cx="5867400" cy="1128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2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𝑝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1/2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𝑛𝑙</m:t>
                    </m:r>
                  </m:oMath>
                </a14:m>
                <a:r>
                  <a:rPr lang="zh-CN" altLang="en-US" dirty="0">
                    <a:cs typeface="+mn-ea"/>
                    <a:sym typeface="+mn-lt"/>
                  </a:rPr>
                  <a:t> </a:t>
                </a:r>
                <a:r>
                  <a:rPr lang="en-US" altLang="zh-CN" dirty="0">
                    <a:cs typeface="+mn-ea"/>
                    <a:sym typeface="+mn-lt"/>
                  </a:rPr>
                  <a:t>&amp; 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2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b="0" i="1" dirty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𝑝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3</m:t>
                        </m:r>
                        <m:r>
                          <a:rPr lang="en-US" altLang="zh-CN" b="0" i="1" dirty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/2</m:t>
                        </m:r>
                      </m:sub>
                    </m:sSub>
                    <m:r>
                      <a:rPr lang="en-US" altLang="zh-CN" b="0" i="1" dirty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𝑛𝑙</m:t>
                    </m:r>
                  </m:oMath>
                </a14:m>
                <a:r>
                  <a:rPr lang="zh-CN" altLang="en-US" dirty="0">
                    <a:cs typeface="+mn-ea"/>
                    <a:sym typeface="+mn-lt"/>
                  </a:rPr>
                  <a:t> （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=10, 11</m:t>
                    </m:r>
                  </m:oMath>
                </a14:m>
                <a:r>
                  <a:rPr lang="zh-CN" altLang="en-US" dirty="0">
                    <a:cs typeface="+mn-ea"/>
                    <a:sym typeface="+mn-lt"/>
                  </a:rPr>
                  <a:t>）</a:t>
                </a:r>
                <a:r>
                  <a:rPr lang="en-US" altLang="zh-CN" dirty="0">
                    <a:cs typeface="+mn-ea"/>
                    <a:sym typeface="+mn-lt"/>
                  </a:rPr>
                  <a:t>DR resonances are </a:t>
                </a:r>
                <a:r>
                  <a:rPr lang="en-US" altLang="zh-CN" dirty="0">
                    <a:highlight>
                      <a:srgbClr val="FFFF00"/>
                    </a:highlight>
                    <a:cs typeface="+mn-ea"/>
                    <a:sym typeface="+mn-lt"/>
                  </a:rPr>
                  <a:t>partially fine-structure resolved. 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00FE"/>
                    </a:solidFill>
                    <a:cs typeface="+mn-ea"/>
                    <a:sym typeface="+mn-lt"/>
                  </a:rPr>
                  <a:t>JAC has a good agreement with the experiment</a:t>
                </a:r>
                <a:r>
                  <a:rPr lang="en-US" altLang="zh-CN" b="1" dirty="0">
                    <a:solidFill>
                      <a:srgbClr val="0000FE"/>
                    </a:solidFill>
                    <a:cs typeface="+mn-ea"/>
                    <a:sym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9032241-5181-19D0-1FC2-F8078234E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886" y="5729806"/>
                <a:ext cx="5867400" cy="1128194"/>
              </a:xfrm>
              <a:prstGeom prst="rect">
                <a:avLst/>
              </a:prstGeom>
              <a:blipFill>
                <a:blip r:embed="rId5"/>
                <a:stretch>
                  <a:fillRect l="-728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B3646242-D940-6025-91BF-46EE1D770F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7270" y="924277"/>
          <a:ext cx="5520238" cy="496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1077120" imgH="968400" progId="Origin95.Graph">
                  <p:embed/>
                </p:oleObj>
              </mc:Choice>
              <mc:Fallback>
                <p:oleObj name="Graph" r:id="rId6" imgW="1077120" imgH="968400" progId="Origin95.Graph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B3646242-D940-6025-91BF-46EE1D770F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87270" y="924277"/>
                        <a:ext cx="5520238" cy="4961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 descr="图示&#10;&#10;AI 生成的内容可能不正确。">
            <a:extLst>
              <a:ext uri="{FF2B5EF4-FFF2-40B4-BE49-F238E27FC236}">
                <a16:creationId xmlns:a16="http://schemas.microsoft.com/office/drawing/2014/main" id="{62443ECF-ACE0-552A-F528-69D0E88A2E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623" y="1469950"/>
            <a:ext cx="5418606" cy="35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50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E3D6031-739B-5B09-5CB5-085DD0D04320}"/>
              </a:ext>
            </a:extLst>
          </p:cNvPr>
          <p:cNvSpPr txBox="1"/>
          <p:nvPr/>
        </p:nvSpPr>
        <p:spPr>
          <a:xfrm>
            <a:off x="5895227" y="1018596"/>
            <a:ext cx="6024629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highlight>
                  <a:srgbClr val="FFFF00"/>
                </a:highlight>
                <a:cs typeface="+mn-ea"/>
                <a:sym typeface="+mn-lt"/>
              </a:rPr>
              <a:t>Challenge of Many-electron ions :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B2AC59-06E0-8DF3-EF28-737CBD628042}"/>
              </a:ext>
            </a:extLst>
          </p:cNvPr>
          <p:cNvSpPr txBox="1"/>
          <p:nvPr/>
        </p:nvSpPr>
        <p:spPr>
          <a:xfrm>
            <a:off x="0" y="891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E"/>
                </a:solidFill>
                <a:cs typeface="+mn-ea"/>
                <a:sym typeface="+mn-lt"/>
              </a:rPr>
              <a:t>The challenge for the state-of-the-art DR calculations </a:t>
            </a:r>
            <a:endParaRPr lang="zh-CN" altLang="en-US" sz="3200" b="1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543DF9-8EC3-3E09-C345-31BB9F3BD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758" y="1630163"/>
            <a:ext cx="5806464" cy="357320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2A7B3EA-8FE7-114A-ADE7-F346E43C4662}"/>
              </a:ext>
            </a:extLst>
          </p:cNvPr>
          <p:cNvSpPr txBox="1"/>
          <p:nvPr/>
        </p:nvSpPr>
        <p:spPr>
          <a:xfrm>
            <a:off x="6733309" y="6322520"/>
            <a:ext cx="496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Houke Huang, et al. , EPJD, 79(3), 18 (2025)</a:t>
            </a:r>
            <a:endParaRPr lang="zh-CN" altLang="en-US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D7F774C-3526-9D73-99B8-AB46D017E0AE}"/>
                  </a:ext>
                </a:extLst>
              </p:cNvPr>
              <p:cNvSpPr txBox="1"/>
              <p:nvPr/>
            </p:nvSpPr>
            <p:spPr>
              <a:xfrm>
                <a:off x="797905" y="5163501"/>
                <a:ext cx="5140661" cy="149630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zh-CN" altLang="en-US" b="1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zh-CN" altLang="en-US" b="1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𝑨</m:t>
                              </m:r>
                              <m:r>
                                <a:rPr lang="zh-CN" altLang="en-US" b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𝐫</m:t>
                              </m:r>
                            </m:e>
                            <m:sup>
                              <m:r>
                                <a:rPr lang="zh-CN" altLang="en-US" b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𝟏𝟒</m:t>
                              </m:r>
                              <m:r>
                                <a:rPr lang="zh-CN" altLang="en-US" b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+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zh-CN" altLang="en-US" b="1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dPr>
                            <m:e>
                              <m:r>
                                <a:rPr lang="zh-CN" altLang="en-US" b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𝟐</m:t>
                              </m:r>
                              <m:sSup>
                                <m:sSupPr>
                                  <m:ctrlPr>
                                    <a:rPr lang="zh-CN" altLang="en-US" b="1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1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zh-CN" altLang="en-US" b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CN" altLang="en-US" b="1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zh-CN" altLang="en-US" b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zh-CN" altLang="en-US" b="1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zh-CN" altLang="en-US" b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zh-CN" altLang="en-US" b="1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+</m:t>
                      </m:r>
                      <m:sSup>
                        <m:sSupPr>
                          <m:ctrlPr>
                            <a:rPr lang="zh-CN" altLang="en-US" b="1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𝒆</m:t>
                          </m:r>
                        </m:e>
                        <m:sup>
                          <m:r>
                            <a:rPr lang="zh-CN" altLang="en-US" b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−</m:t>
                          </m:r>
                        </m:sup>
                      </m:sSup>
                      <m:r>
                        <a:rPr lang="zh-CN" altLang="en-US" b="1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zh-CN" altLang="en-US" b="1" i="1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b="1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zh-CN" altLang="en-US" b="1" i="1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𝐀𝐫</m:t>
                                        </m:r>
                                      </m:e>
                                      <m:sup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𝟏𝟑</m:t>
                                        </m:r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𝟐</m:t>
                                        </m:r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𝒔</m:t>
                                        </m:r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𝟐</m:t>
                                        </m:r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𝒑</m:t>
                                        </m:r>
                                        <m:d>
                                          <m:dPr>
                                            <m:ctrlP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 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𝑷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𝟎</m:t>
                                                </m:r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𝟏</m:t>
                                                </m:r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𝟐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𝒏𝒍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,</m:t>
                                </m:r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𝒏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⩾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𝟏𝟎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,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𝐃𝐑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;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zh-CN" altLang="en-US" b="1" i="1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𝐀𝐫</m:t>
                                        </m:r>
                                      </m:e>
                                      <m:sup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𝟏𝟑</m:t>
                                        </m:r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𝟐</m:t>
                                        </m:r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𝒔</m:t>
                                        </m:r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𝟐</m:t>
                                        </m:r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𝒑</m:t>
                                        </m:r>
                                        <m:d>
                                          <m:dPr>
                                            <m:ctrlP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 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𝑷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𝟏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𝒏𝒍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,</m:t>
                                </m:r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𝒏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⩾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𝟕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,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𝐃𝐑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;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zh-CN" altLang="en-US" b="1" i="1">
                                        <a:latin typeface="Cambria Math" panose="02040503050406030204" pitchFamily="18" charset="0"/>
                                        <a:cs typeface="+mn-ea"/>
                                        <a:sym typeface="+mn-lt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𝐀𝐫</m:t>
                                        </m:r>
                                      </m:e>
                                      <m:sup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𝟏𝟑</m:t>
                                        </m:r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zh-CN" altLang="en-US" b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𝟐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𝒑</m:t>
                                            </m:r>
                                          </m:e>
                                          <m:sup>
                                            <m:r>
                                              <a:rPr lang="zh-CN" altLang="en-US" b="1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  <m:d>
                                          <m:dPr>
                                            <m:ctrlPr>
                                              <a:rPr lang="zh-CN" altLang="en-US" b="1" i="1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 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𝑷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𝟎</m:t>
                                                </m:r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𝟏</m:t>
                                                </m:r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𝟐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zh-CN" altLang="en-US" b="1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;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 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𝑫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𝟐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zh-CN" altLang="en-US" b="1">
                                                <a:latin typeface="Cambria Math" panose="02040503050406030204" pitchFamily="18" charset="0"/>
                                                <a:cs typeface="+mn-ea"/>
                                                <a:sym typeface="+mn-lt"/>
                                              </a:rPr>
                                              <m:t>;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 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zh-CN" altLang="en-US" b="1" i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𝑺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zh-CN" altLang="en-US" b="1">
                                                    <a:latin typeface="Cambria Math" panose="02040503050406030204" pitchFamily="18" charset="0"/>
                                                    <a:cs typeface="+mn-ea"/>
                                                    <a:sym typeface="+mn-lt"/>
                                                  </a:rPr>
                                                  <m:t>𝟎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zh-CN" altLang="en-US" b="1" i="1">
                                            <a:latin typeface="Cambria Math" panose="02040503050406030204" pitchFamily="18" charset="0"/>
                                            <a:cs typeface="+mn-ea"/>
                                            <a:sym typeface="+mn-lt"/>
                                          </a:rPr>
                                          <m:t>𝒏𝒍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,</m:t>
                                </m:r>
                                <m:r>
                                  <a:rPr lang="zh-CN" altLang="en-US" b="1" i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𝒏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⩾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𝟔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,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𝐓𝐑</m:t>
                                </m:r>
                                <m:r>
                                  <a:rPr lang="zh-CN" altLang="en-US" b="1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;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b="1" dirty="0">
                  <a:ln w="12700">
                    <a:solidFill>
                      <a:schemeClr val="tx1"/>
                    </a:solidFill>
                  </a:ln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D7F774C-3526-9D73-99B8-AB46D017E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905" y="5163501"/>
                <a:ext cx="5140661" cy="1496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E1AF329E-4F05-9864-85BC-9CCCBFFF5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19" y="862035"/>
            <a:ext cx="5204496" cy="373291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088D9C1-51AA-0D5B-5CDE-7A9743ADFE74}"/>
              </a:ext>
            </a:extLst>
          </p:cNvPr>
          <p:cNvSpPr txBox="1"/>
          <p:nvPr/>
        </p:nvSpPr>
        <p:spPr>
          <a:xfrm>
            <a:off x="1444370" y="4566973"/>
            <a:ext cx="360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  <a:cs typeface="+mn-ea"/>
                <a:sym typeface="+mn-lt"/>
              </a:rPr>
              <a:t>Phy</a:t>
            </a:r>
            <a:r>
              <a:rPr lang="en-US" altLang="zh-CN" dirty="0">
                <a:solidFill>
                  <a:srgbClr val="0000FF"/>
                </a:solidFill>
                <a:cs typeface="+mn-ea"/>
                <a:sym typeface="+mn-lt"/>
              </a:rPr>
              <a:t>. Rev.  A 101, 032508 (2020)</a:t>
            </a:r>
            <a:endParaRPr lang="zh-CN" altLang="en-US" dirty="0">
              <a:solidFill>
                <a:srgbClr val="0000FF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D2DA15-3350-5240-C41A-9C4F39FAA425}"/>
              </a:ext>
            </a:extLst>
          </p:cNvPr>
          <p:cNvSpPr txBox="1"/>
          <p:nvPr/>
        </p:nvSpPr>
        <p:spPr>
          <a:xfrm>
            <a:off x="6497122" y="5408110"/>
            <a:ext cx="5496823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cs typeface="+mn-ea"/>
                <a:sym typeface="+mn-lt"/>
              </a:rPr>
              <a:t>Strong e</a:t>
            </a:r>
            <a:r>
              <a:rPr lang="en-US" altLang="zh-CN" b="1" dirty="0">
                <a:cs typeface="+mn-ea"/>
                <a:sym typeface="+mn-lt"/>
              </a:rPr>
              <a:t>-e </a:t>
            </a:r>
            <a:r>
              <a:rPr lang="zh-CN" altLang="en-US" b="1" dirty="0">
                <a:cs typeface="+mn-ea"/>
                <a:sym typeface="+mn-lt"/>
              </a:rPr>
              <a:t>correlation effect</a:t>
            </a:r>
            <a:r>
              <a:rPr lang="en-US" altLang="zh-CN" b="1" dirty="0">
                <a:cs typeface="+mn-ea"/>
                <a:sym typeface="+mn-lt"/>
              </a:rPr>
              <a:t>:</a:t>
            </a:r>
            <a:br>
              <a:rPr lang="en-US" altLang="zh-CN" b="1" dirty="0">
                <a:cs typeface="+mn-ea"/>
                <a:sym typeface="+mn-lt"/>
              </a:rPr>
            </a:br>
            <a:r>
              <a:rPr lang="it-IT" altLang="zh-CN" b="1" dirty="0">
                <a:cs typeface="+mn-ea"/>
                <a:sym typeface="+mn-lt"/>
              </a:rPr>
              <a:t>tri-electronic recombination </a:t>
            </a:r>
            <a:r>
              <a:rPr lang="zh-CN" altLang="en-US" b="1" dirty="0">
                <a:cs typeface="+mn-ea"/>
                <a:sym typeface="+mn-lt"/>
              </a:rPr>
              <a:t>process</a:t>
            </a:r>
            <a:r>
              <a:rPr lang="en-US" altLang="zh-CN" b="1" dirty="0">
                <a:cs typeface="+mn-ea"/>
                <a:sym typeface="+mn-lt"/>
              </a:rPr>
              <a:t>,</a:t>
            </a:r>
            <a:r>
              <a:rPr lang="zh-CN" altLang="en-US" b="1" dirty="0">
                <a:cs typeface="+mn-ea"/>
                <a:sym typeface="+mn-lt"/>
              </a:rPr>
              <a:t> TR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A9BC06-5FA0-F7E8-22DB-243D45D13996}"/>
              </a:ext>
            </a:extLst>
          </p:cNvPr>
          <p:cNvSpPr txBox="1"/>
          <p:nvPr/>
        </p:nvSpPr>
        <p:spPr>
          <a:xfrm>
            <a:off x="3570514" y="1175658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Z=5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FE85D7E-ED51-BB96-4002-63942BC0666A}"/>
              </a:ext>
            </a:extLst>
          </p:cNvPr>
          <p:cNvSpPr txBox="1"/>
          <p:nvPr/>
        </p:nvSpPr>
        <p:spPr>
          <a:xfrm>
            <a:off x="3955143" y="186508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Z=18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1538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20B9C47-A9A9-30A2-DA99-4FBB32E74C73}"/>
              </a:ext>
            </a:extLst>
          </p:cNvPr>
          <p:cNvSpPr txBox="1"/>
          <p:nvPr/>
        </p:nvSpPr>
        <p:spPr>
          <a:xfrm>
            <a:off x="259231" y="508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Tests of QED in HCIs via </a:t>
            </a:r>
            <a:r>
              <a:rPr lang="en-US" altLang="zh-CN" sz="3200" dirty="0" err="1">
                <a:solidFill>
                  <a:srgbClr val="0000FE"/>
                </a:solidFill>
                <a:cs typeface="+mn-ea"/>
                <a:sym typeface="+mn-lt"/>
              </a:rPr>
              <a:t>hfs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D0669C-826C-E2F0-CC26-738B34DFE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543" y="717858"/>
            <a:ext cx="10566400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Problem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Theoretical uncertainty is dominated by nuclear magnetization distribution (Bohr-Weisskopf effect, BW).</a:t>
            </a: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Solution (Shabaev et al., 2001)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Consider the 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specific difference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between ground-state hyperfine splittings of Li-like and H-like ions</a:t>
            </a:r>
            <a:r>
              <a:rPr lang="en-US" altLang="zh-CN" sz="2000" dirty="0">
                <a:latin typeface="Arial" panose="020B0604020202020204" pitchFamily="34" charset="0"/>
              </a:rPr>
              <a:t>, for the same nucleus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                       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Δ′E=ΔE(2s)−ξΔE(1s)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Parameter 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ξ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</a:t>
            </a:r>
            <a:r>
              <a:rPr lang="el-GR" altLang="zh-CN" sz="2000" b="1" dirty="0"/>
              <a:t> 0.16886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 chosen to 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cancel the BW effect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can be calculated with high precision.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Theoretical Progress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Volotka et al. improved the two-photon exchange corrections for Li-like Bi (Z=83), achieving a relative uncertainty of ~10⁻⁴ in the specific difference.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Precision measurements of H-like and Li-like Bi at the 10⁻⁶ level enable probing 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many-body QED effects at a few percent level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06620B3-405A-39A4-C3A2-57180750C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991" y="1536725"/>
            <a:ext cx="4207009" cy="7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7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4ECCC-59DA-6AAA-8CBD-736FE0D29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D6E94CB-EF13-6257-F19E-B168D9019DBA}"/>
              </a:ext>
            </a:extLst>
          </p:cNvPr>
          <p:cNvSpPr txBox="1"/>
          <p:nvPr/>
        </p:nvSpPr>
        <p:spPr>
          <a:xfrm>
            <a:off x="814700" y="0"/>
            <a:ext cx="9984642" cy="584775"/>
          </a:xfrm>
          <a:prstGeom prst="rect">
            <a:avLst/>
          </a:prstGeom>
          <a:noFill/>
          <a:ln cap="flat">
            <a:noFill/>
          </a:ln>
          <a:effectLst>
            <a:outerShdw dist="12701" dir="5400000" algn="tl">
              <a:srgbClr val="000000"/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i="0" u="none" strike="noStrike" kern="1200" cap="none" spc="0" baseline="0" dirty="0">
                <a:solidFill>
                  <a:srgbClr val="0066FF"/>
                </a:solidFill>
                <a:uFillTx/>
                <a:cs typeface="+mn-ea"/>
                <a:sym typeface="+mn-lt"/>
              </a:rPr>
              <a:t>Electron-ion recombination process</a:t>
            </a:r>
            <a:endParaRPr lang="en-DE" sz="3200" i="0" u="none" strike="noStrike" kern="1200" cap="none" spc="0" baseline="0" dirty="0">
              <a:solidFill>
                <a:srgbClr val="0066FF"/>
              </a:solidFill>
              <a:uFillTx/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3BAB131-5DB5-8776-1596-05A8CBEC69CA}"/>
              </a:ext>
            </a:extLst>
          </p:cNvPr>
          <p:cNvGrpSpPr/>
          <p:nvPr/>
        </p:nvGrpSpPr>
        <p:grpSpPr>
          <a:xfrm>
            <a:off x="4116844" y="1344372"/>
            <a:ext cx="7986123" cy="5265509"/>
            <a:chOff x="4231887" y="1142354"/>
            <a:chExt cx="7986123" cy="526550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19F3746-0BFF-A454-FD4D-62CBA3321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052"/>
            <a:stretch/>
          </p:blipFill>
          <p:spPr>
            <a:xfrm>
              <a:off x="4231887" y="1142354"/>
              <a:ext cx="7986123" cy="4309347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860BE83-F56D-B0DF-1F58-C263BB6859B8}"/>
                </a:ext>
              </a:extLst>
            </p:cNvPr>
            <p:cNvGrpSpPr/>
            <p:nvPr/>
          </p:nvGrpSpPr>
          <p:grpSpPr>
            <a:xfrm>
              <a:off x="6039109" y="5294982"/>
              <a:ext cx="5810267" cy="1112881"/>
              <a:chOff x="6039109" y="5294982"/>
              <a:chExt cx="5810267" cy="1112881"/>
            </a:xfrm>
          </p:grpSpPr>
          <p:sp>
            <p:nvSpPr>
              <p:cNvPr id="8" name="文本框 108">
                <a:extLst>
                  <a:ext uri="{FF2B5EF4-FFF2-40B4-BE49-F238E27FC236}">
                    <a16:creationId xmlns:a16="http://schemas.microsoft.com/office/drawing/2014/main" id="{BEFE5DD9-5499-C8C6-111A-CA026D0EC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39109" y="5405490"/>
                <a:ext cx="54964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000" dirty="0">
                    <a:latin typeface="+mn-lt"/>
                    <a:cs typeface="+mn-ea"/>
                    <a:sym typeface="+mn-lt"/>
                  </a:rPr>
                  <a:t>(a)</a:t>
                </a:r>
                <a:endParaRPr lang="zh-CN" altLang="en-US" sz="2000" dirty="0"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9" name="文本框 109">
                <a:extLst>
                  <a:ext uri="{FF2B5EF4-FFF2-40B4-BE49-F238E27FC236}">
                    <a16:creationId xmlns:a16="http://schemas.microsoft.com/office/drawing/2014/main" id="{234142BF-9B5A-1CE1-45D2-07CDCC5467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2548" y="5405490"/>
                <a:ext cx="57464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000">
                    <a:latin typeface="+mn-lt"/>
                    <a:cs typeface="+mn-ea"/>
                    <a:sym typeface="+mn-lt"/>
                  </a:rPr>
                  <a:t>(b)</a:t>
                </a:r>
                <a:endParaRPr lang="zh-CN" altLang="en-US" sz="2000">
                  <a:latin typeface="+mn-lt"/>
                  <a:cs typeface="+mn-ea"/>
                  <a:sym typeface="+mn-lt"/>
                </a:endParaRPr>
              </a:p>
            </p:txBody>
          </p:sp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8BC74A31-7D62-F18A-D875-A589B5DBB4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583111" y="5636494"/>
                <a:ext cx="189379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本框 41">
                <a:extLst>
                  <a:ext uri="{FF2B5EF4-FFF2-40B4-BE49-F238E27FC236}">
                    <a16:creationId xmlns:a16="http://schemas.microsoft.com/office/drawing/2014/main" id="{3DB5DA06-D5CF-3DB5-9CE6-315B5665D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23634" y="5296278"/>
                <a:ext cx="2176598" cy="315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400" b="1" dirty="0">
                    <a:latin typeface="+mn-lt"/>
                    <a:cs typeface="+mn-ea"/>
                    <a:sym typeface="+mn-lt"/>
                  </a:rPr>
                  <a:t>Dielectronic capture</a:t>
                </a:r>
                <a:endParaRPr lang="zh-CN" altLang="en-US" sz="1400" b="1" dirty="0">
                  <a:latin typeface="+mn-lt"/>
                  <a:cs typeface="+mn-ea"/>
                  <a:sym typeface="+mn-lt"/>
                </a:endParaRPr>
              </a:p>
            </p:txBody>
          </p:sp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18F5790C-112C-9CF0-51DF-A9D399FEB755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 bwMode="auto">
              <a:xfrm>
                <a:off x="9057192" y="5605545"/>
                <a:ext cx="1825772" cy="309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文本框 148">
                <a:extLst>
                  <a:ext uri="{FF2B5EF4-FFF2-40B4-BE49-F238E27FC236}">
                    <a16:creationId xmlns:a16="http://schemas.microsoft.com/office/drawing/2014/main" id="{61B27668-60DB-52FF-4CA9-E8FDF35511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593" y="5294982"/>
                <a:ext cx="245577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altLang="zh-CN" sz="1400" b="1" dirty="0">
                    <a:latin typeface="+mn-lt"/>
                    <a:cs typeface="+mn-ea"/>
                    <a:sym typeface="+mn-lt"/>
                  </a:rPr>
                  <a:t>Radiative stabilization </a:t>
                </a:r>
                <a:endParaRPr lang="zh-CN" altLang="en-US" sz="1400" b="1" dirty="0"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14" name="文本框 110">
                <a:extLst>
                  <a:ext uri="{FF2B5EF4-FFF2-40B4-BE49-F238E27FC236}">
                    <a16:creationId xmlns:a16="http://schemas.microsoft.com/office/drawing/2014/main" id="{2721EB7C-1F7E-96A5-E05C-9D3C6A7ADC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82964" y="5338118"/>
                <a:ext cx="67491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000" dirty="0">
                    <a:latin typeface="+mn-lt"/>
                    <a:cs typeface="+mn-ea"/>
                    <a:sym typeface="+mn-lt"/>
                  </a:rPr>
                  <a:t>(c)</a:t>
                </a:r>
                <a:endParaRPr lang="zh-CN" altLang="en-US" sz="2000" dirty="0"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FB8E26F-64A0-1A5B-0B71-A08710C56B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3929" y="5946198"/>
                <a:ext cx="55354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dirty="0">
                    <a:latin typeface="+mn-lt"/>
                    <a:cs typeface="+mn-ea"/>
                    <a:sym typeface="+mn-lt"/>
                  </a:rPr>
                  <a:t>Dielectronic recombination</a:t>
                </a:r>
                <a:r>
                  <a:rPr lang="zh-CN" altLang="en-US" sz="2400" b="1" dirty="0">
                    <a:latin typeface="+mn-lt"/>
                    <a:cs typeface="+mn-ea"/>
                    <a:sym typeface="+mn-lt"/>
                  </a:rPr>
                  <a:t>（</a:t>
                </a:r>
                <a:r>
                  <a:rPr lang="en-US" altLang="zh-CN" sz="2400" b="1" dirty="0">
                    <a:latin typeface="+mn-lt"/>
                    <a:cs typeface="+mn-ea"/>
                    <a:sym typeface="+mn-lt"/>
                  </a:rPr>
                  <a:t>DR</a:t>
                </a:r>
                <a:r>
                  <a:rPr lang="zh-CN" altLang="en-US" sz="2400" b="1" dirty="0">
                    <a:latin typeface="+mn-lt"/>
                    <a:cs typeface="+mn-ea"/>
                    <a:sym typeface="+mn-lt"/>
                  </a:rPr>
                  <a:t>）</a:t>
                </a: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CCA7E8F-918D-C193-8969-D87A47E823BD}"/>
              </a:ext>
            </a:extLst>
          </p:cNvPr>
          <p:cNvGrpSpPr/>
          <p:nvPr/>
        </p:nvGrpSpPr>
        <p:grpSpPr>
          <a:xfrm>
            <a:off x="395418" y="5548955"/>
            <a:ext cx="4943589" cy="1060926"/>
            <a:chOff x="558444" y="5346937"/>
            <a:chExt cx="4943589" cy="1060926"/>
          </a:xfrm>
        </p:grpSpPr>
        <p:sp>
          <p:nvSpPr>
            <p:cNvPr id="17" name="文本框 88">
              <a:extLst>
                <a:ext uri="{FF2B5EF4-FFF2-40B4-BE49-F238E27FC236}">
                  <a16:creationId xmlns:a16="http://schemas.microsoft.com/office/drawing/2014/main" id="{A7A17789-3FAB-B59E-349E-D5F070342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44" y="5946198"/>
              <a:ext cx="49435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 dirty="0">
                  <a:latin typeface="+mn-lt"/>
                  <a:cs typeface="+mn-ea"/>
                  <a:sym typeface="+mn-lt"/>
                </a:rPr>
                <a:t>Radiative recombination(RR)</a:t>
              </a:r>
              <a:endParaRPr lang="zh-CN" altLang="en-US" sz="2400" b="1" dirty="0"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8" name="文本框 108">
              <a:extLst>
                <a:ext uri="{FF2B5EF4-FFF2-40B4-BE49-F238E27FC236}">
                  <a16:creationId xmlns:a16="http://schemas.microsoft.com/office/drawing/2014/main" id="{EAE68F0A-65D0-13B5-FA43-14832511F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648" y="5346937"/>
              <a:ext cx="5496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 dirty="0">
                  <a:latin typeface="+mn-lt"/>
                  <a:cs typeface="+mn-ea"/>
                  <a:sym typeface="+mn-lt"/>
                </a:rPr>
                <a:t>(a)</a:t>
              </a:r>
              <a:endParaRPr lang="zh-CN" altLang="en-US" sz="2000" dirty="0"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19" name="文本框 109">
              <a:extLst>
                <a:ext uri="{FF2B5EF4-FFF2-40B4-BE49-F238E27FC236}">
                  <a16:creationId xmlns:a16="http://schemas.microsoft.com/office/drawing/2014/main" id="{FD905B0C-6795-9985-D6C8-8B1BD50EE4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2087" y="5346937"/>
              <a:ext cx="574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 dirty="0">
                  <a:latin typeface="+mn-lt"/>
                  <a:cs typeface="+mn-ea"/>
                  <a:sym typeface="+mn-lt"/>
                </a:rPr>
                <a:t>(b)</a:t>
              </a:r>
              <a:endParaRPr lang="zh-CN" altLang="en-US" sz="2000" dirty="0">
                <a:latin typeface="+mn-lt"/>
                <a:cs typeface="+mn-ea"/>
                <a:sym typeface="+mn-lt"/>
              </a:endParaRP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47C408D5-9EE8-4D43-637D-AE5E1EDD4C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408720" y="5636494"/>
              <a:ext cx="1825772" cy="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A8818A46-A1A7-580B-11AC-F24D0C61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87" y="1349638"/>
            <a:ext cx="4236409" cy="430934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A801114-4371-8ADB-E916-C53E3DDF6434}"/>
              </a:ext>
            </a:extLst>
          </p:cNvPr>
          <p:cNvGrpSpPr/>
          <p:nvPr/>
        </p:nvGrpSpPr>
        <p:grpSpPr>
          <a:xfrm>
            <a:off x="686287" y="1341236"/>
            <a:ext cx="3709483" cy="5069089"/>
            <a:chOff x="8183385" y="1377950"/>
            <a:chExt cx="3709483" cy="5069089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89DED76-8C4D-1B1F-EE03-EB5345C95C99}"/>
                </a:ext>
              </a:extLst>
            </p:cNvPr>
            <p:cNvSpPr/>
            <p:nvPr/>
          </p:nvSpPr>
          <p:spPr bwMode="auto">
            <a:xfrm>
              <a:off x="9996488" y="1377950"/>
              <a:ext cx="1439862" cy="14398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zh-CN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ea"/>
                <a:sym typeface="+mn-lt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D2E31B67-0B42-A1FF-0D50-D57147951ACB}"/>
                </a:ext>
              </a:extLst>
            </p:cNvPr>
            <p:cNvCxnSpPr/>
            <p:nvPr/>
          </p:nvCxnSpPr>
          <p:spPr bwMode="auto">
            <a:xfrm flipV="1">
              <a:off x="9998075" y="2828925"/>
              <a:ext cx="14398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84590B70-2B31-CDAF-611B-269C92059F29}"/>
                </a:ext>
              </a:extLst>
            </p:cNvPr>
            <p:cNvCxnSpPr/>
            <p:nvPr/>
          </p:nvCxnSpPr>
          <p:spPr bwMode="auto">
            <a:xfrm flipV="1">
              <a:off x="9998075" y="2905125"/>
              <a:ext cx="14398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04E39786-484C-4207-D310-0E82F0CB6D8B}"/>
                </a:ext>
              </a:extLst>
            </p:cNvPr>
            <p:cNvCxnSpPr/>
            <p:nvPr/>
          </p:nvCxnSpPr>
          <p:spPr bwMode="auto">
            <a:xfrm flipV="1">
              <a:off x="9996488" y="3046413"/>
              <a:ext cx="14398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28CF7F3-BF5E-0F9C-FECC-B585B45D3FEA}"/>
                </a:ext>
              </a:extLst>
            </p:cNvPr>
            <p:cNvCxnSpPr/>
            <p:nvPr/>
          </p:nvCxnSpPr>
          <p:spPr bwMode="auto">
            <a:xfrm flipV="1">
              <a:off x="9996488" y="3317875"/>
              <a:ext cx="14398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D77FFCFA-0140-22C2-2C6A-3B563A5485A0}"/>
                </a:ext>
              </a:extLst>
            </p:cNvPr>
            <p:cNvCxnSpPr/>
            <p:nvPr/>
          </p:nvCxnSpPr>
          <p:spPr bwMode="auto">
            <a:xfrm flipV="1">
              <a:off x="9996488" y="3862388"/>
              <a:ext cx="14398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C4475B00-5CCD-6156-9775-1689E30CBB87}"/>
                </a:ext>
              </a:extLst>
            </p:cNvPr>
            <p:cNvCxnSpPr/>
            <p:nvPr/>
          </p:nvCxnSpPr>
          <p:spPr bwMode="auto">
            <a:xfrm flipV="1">
              <a:off x="9996488" y="4951413"/>
              <a:ext cx="14398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合 164">
              <a:extLst>
                <a:ext uri="{FF2B5EF4-FFF2-40B4-BE49-F238E27FC236}">
                  <a16:creationId xmlns:a16="http://schemas.microsoft.com/office/drawing/2014/main" id="{73F724DF-3A9F-5723-E149-A6AE4E2C3F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96571" y="2108790"/>
              <a:ext cx="163289" cy="1280488"/>
              <a:chOff x="10032571" y="1853602"/>
              <a:chExt cx="163286" cy="1280520"/>
            </a:xfrm>
          </p:grpSpPr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114F00AF-9531-A431-FEF6-930F91E54565}"/>
                  </a:ext>
                </a:extLst>
              </p:cNvPr>
              <p:cNvCxnSpPr>
                <a:stCxn id="42" idx="4"/>
              </p:cNvCxnSpPr>
              <p:nvPr/>
            </p:nvCxnSpPr>
            <p:spPr>
              <a:xfrm>
                <a:off x="10115073" y="2016529"/>
                <a:ext cx="0" cy="10207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89921DB5-A48F-72D7-B25D-1C21C78E8D94}"/>
                  </a:ext>
                </a:extLst>
              </p:cNvPr>
              <p:cNvSpPr/>
              <p:nvPr/>
            </p:nvSpPr>
            <p:spPr>
              <a:xfrm>
                <a:off x="10032525" y="1853012"/>
                <a:ext cx="163510" cy="16351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7599304-7238-8512-32C2-BB9954C82BD9}"/>
                  </a:ext>
                </a:extLst>
              </p:cNvPr>
              <p:cNvSpPr/>
              <p:nvPr/>
            </p:nvSpPr>
            <p:spPr>
              <a:xfrm>
                <a:off x="10032525" y="2970640"/>
                <a:ext cx="163510" cy="16351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</p:grp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625ADE7-5821-537F-5FB8-7CD0479F93EF}"/>
                </a:ext>
              </a:extLst>
            </p:cNvPr>
            <p:cNvSpPr/>
            <p:nvPr/>
          </p:nvSpPr>
          <p:spPr bwMode="auto">
            <a:xfrm>
              <a:off x="11039475" y="4868863"/>
              <a:ext cx="163513" cy="1635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zh-CN" altLang="en-US" sz="1600">
                <a:solidFill>
                  <a:srgbClr val="FFFFFF"/>
                </a:solidFill>
                <a:latin typeface="+mn-lt"/>
                <a:cs typeface="+mn-ea"/>
                <a:sym typeface="+mn-lt"/>
              </a:endParaRPr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1C567C86-EA6D-DF91-CA2F-92A9A377022B}"/>
                </a:ext>
              </a:extLst>
            </p:cNvPr>
            <p:cNvCxnSpPr>
              <a:endCxn id="33" idx="4"/>
            </p:cNvCxnSpPr>
            <p:nvPr/>
          </p:nvCxnSpPr>
          <p:spPr bwMode="auto">
            <a:xfrm flipH="1" flipV="1">
              <a:off x="11112500" y="3927475"/>
              <a:ext cx="9525" cy="1004888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26A9317-3C94-83FD-9A3A-2570B1966544}"/>
                </a:ext>
              </a:extLst>
            </p:cNvPr>
            <p:cNvSpPr/>
            <p:nvPr/>
          </p:nvSpPr>
          <p:spPr bwMode="auto">
            <a:xfrm>
              <a:off x="11029950" y="3763963"/>
              <a:ext cx="163513" cy="1635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zh-CN" altLang="en-US" sz="1600">
                <a:solidFill>
                  <a:srgbClr val="FFFFFF"/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4" name="文本框 198">
              <a:extLst>
                <a:ext uri="{FF2B5EF4-FFF2-40B4-BE49-F238E27FC236}">
                  <a16:creationId xmlns:a16="http://schemas.microsoft.com/office/drawing/2014/main" id="{14F5D5B0-59F4-5BD1-65C8-BFEDD7C38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3283" y="5027926"/>
              <a:ext cx="16529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>
                  <a:latin typeface="+mn-lt"/>
                  <a:cs typeface="+mn-ea"/>
                  <a:sym typeface="+mn-lt"/>
                </a:rPr>
                <a:t>[X</a:t>
              </a:r>
              <a:r>
                <a:rPr lang="en-US" altLang="zh-CN" sz="2000" baseline="30000">
                  <a:latin typeface="+mn-lt"/>
                  <a:cs typeface="+mn-ea"/>
                  <a:sym typeface="+mn-lt"/>
                </a:rPr>
                <a:t>(q-1)+</a:t>
              </a:r>
              <a:r>
                <a:rPr lang="en-US" altLang="zh-CN" sz="2000">
                  <a:latin typeface="+mn-lt"/>
                  <a:cs typeface="+mn-ea"/>
                  <a:sym typeface="+mn-lt"/>
                </a:rPr>
                <a:t>]**</a:t>
              </a:r>
              <a:endParaRPr lang="zh-CN" altLang="en-US" sz="2000" baseline="30000">
                <a:latin typeface="+mn-lt"/>
                <a:cs typeface="+mn-ea"/>
                <a:sym typeface="+mn-lt"/>
              </a:endParaRP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E63ACD51-9ADA-A447-5298-FB8A0712B63E}"/>
                </a:ext>
              </a:extLst>
            </p:cNvPr>
            <p:cNvCxnSpPr/>
            <p:nvPr/>
          </p:nvCxnSpPr>
          <p:spPr bwMode="auto">
            <a:xfrm>
              <a:off x="10377488" y="2814638"/>
              <a:ext cx="0" cy="52863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DB3C83E7-0D4B-5980-B6B2-36CF78A76F60}"/>
                </a:ext>
              </a:extLst>
            </p:cNvPr>
            <p:cNvCxnSpPr>
              <a:stCxn id="42" idx="4"/>
            </p:cNvCxnSpPr>
            <p:nvPr/>
          </p:nvCxnSpPr>
          <p:spPr bwMode="auto">
            <a:xfrm>
              <a:off x="10377488" y="2271713"/>
              <a:ext cx="0" cy="561975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202">
              <a:extLst>
                <a:ext uri="{FF2B5EF4-FFF2-40B4-BE49-F238E27FC236}">
                  <a16:creationId xmlns:a16="http://schemas.microsoft.com/office/drawing/2014/main" id="{7F976BCB-8CF6-5154-F1DA-8A06BBC7C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6693" y="4315276"/>
              <a:ext cx="7761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600" b="1" i="1" dirty="0">
                  <a:solidFill>
                    <a:srgbClr val="00B050"/>
                  </a:solidFill>
                  <a:latin typeface="+mn-lt"/>
                  <a:cs typeface="+mn-ea"/>
                  <a:sym typeface="+mn-lt"/>
                </a:rPr>
                <a:t>△</a:t>
              </a:r>
              <a:r>
                <a:rPr lang="en-US" altLang="zh-CN" sz="1600" b="1" i="1" dirty="0" err="1">
                  <a:solidFill>
                    <a:srgbClr val="00B050"/>
                  </a:solidFill>
                  <a:latin typeface="+mn-lt"/>
                  <a:cs typeface="+mn-ea"/>
                  <a:sym typeface="+mn-lt"/>
                </a:rPr>
                <a:t>E</a:t>
              </a:r>
              <a:r>
                <a:rPr lang="en-US" altLang="zh-CN" sz="1600" b="1" i="1" baseline="-25000" dirty="0" err="1">
                  <a:solidFill>
                    <a:srgbClr val="00B050"/>
                  </a:solidFill>
                  <a:latin typeface="+mn-lt"/>
                  <a:cs typeface="+mn-ea"/>
                  <a:sym typeface="+mn-lt"/>
                </a:rPr>
                <a:t>core</a:t>
              </a:r>
              <a:endParaRPr lang="zh-CN" altLang="en-US" sz="1600" b="1" dirty="0">
                <a:solidFill>
                  <a:srgbClr val="00B050"/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8" name="矩形 203">
              <a:extLst>
                <a:ext uri="{FF2B5EF4-FFF2-40B4-BE49-F238E27FC236}">
                  <a16:creationId xmlns:a16="http://schemas.microsoft.com/office/drawing/2014/main" id="{01AA5C92-12F4-1726-54DD-F9FEA7981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1192" y="2247770"/>
              <a:ext cx="5261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600" b="1" i="1" dirty="0">
                  <a:solidFill>
                    <a:srgbClr val="FFFF00"/>
                  </a:solidFill>
                  <a:latin typeface="+mn-lt"/>
                  <a:cs typeface="+mn-ea"/>
                  <a:sym typeface="+mn-lt"/>
                </a:rPr>
                <a:t>E</a:t>
              </a:r>
              <a:r>
                <a:rPr lang="en-US" altLang="zh-CN" sz="1600" b="1" i="1" baseline="-25000" dirty="0">
                  <a:solidFill>
                    <a:srgbClr val="FFFF00"/>
                  </a:solidFill>
                  <a:latin typeface="+mn-lt"/>
                  <a:cs typeface="+mn-ea"/>
                  <a:sym typeface="+mn-lt"/>
                </a:rPr>
                <a:t>rel </a:t>
              </a:r>
              <a:endParaRPr lang="zh-CN" altLang="en-US" sz="1600" b="1" dirty="0">
                <a:solidFill>
                  <a:srgbClr val="FFFF00"/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9" name="矩形 209">
              <a:extLst>
                <a:ext uri="{FF2B5EF4-FFF2-40B4-BE49-F238E27FC236}">
                  <a16:creationId xmlns:a16="http://schemas.microsoft.com/office/drawing/2014/main" id="{0743B13A-1341-F581-E355-6E6B98DF6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609" y="2962141"/>
              <a:ext cx="8862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600" b="1" i="1" dirty="0" err="1">
                  <a:solidFill>
                    <a:srgbClr val="FF0000"/>
                  </a:solidFill>
                  <a:latin typeface="+mn-lt"/>
                  <a:cs typeface="+mn-ea"/>
                  <a:sym typeface="+mn-lt"/>
                </a:rPr>
                <a:t>E</a:t>
              </a:r>
              <a:r>
                <a:rPr lang="en-US" altLang="zh-CN" sz="1600" b="1" i="1" baseline="-25000" dirty="0" err="1">
                  <a:solidFill>
                    <a:srgbClr val="FF0000"/>
                  </a:solidFill>
                  <a:latin typeface="+mn-lt"/>
                  <a:cs typeface="+mn-ea"/>
                  <a:sym typeface="+mn-lt"/>
                </a:rPr>
                <a:t>Rydberg</a:t>
              </a:r>
              <a:endParaRPr lang="zh-CN" altLang="en-US" sz="1600" b="1" dirty="0">
                <a:solidFill>
                  <a:srgbClr val="FF0000"/>
                </a:solidFill>
                <a:latin typeface="+mn-lt"/>
                <a:cs typeface="+mn-ea"/>
                <a:sym typeface="+mn-lt"/>
              </a:endParaRPr>
            </a:p>
          </p:txBody>
        </p:sp>
        <p:graphicFrame>
          <p:nvGraphicFramePr>
            <p:cNvPr id="40" name="对象 39">
              <a:extLst>
                <a:ext uri="{FF2B5EF4-FFF2-40B4-BE49-F238E27FC236}">
                  <a16:creationId xmlns:a16="http://schemas.microsoft.com/office/drawing/2014/main" id="{39D4E708-5C99-5485-F034-BD91CF8BEBF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1775970"/>
                </p:ext>
              </p:extLst>
            </p:nvPr>
          </p:nvGraphicFramePr>
          <p:xfrm>
            <a:off x="8183385" y="5826327"/>
            <a:ext cx="3424237" cy="620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320480" imgH="241200" progId="Equation.DSMT4">
                    <p:embed/>
                  </p:oleObj>
                </mc:Choice>
                <mc:Fallback>
                  <p:oleObj name="Equation" r:id="rId5" imgW="1320480" imgH="241200" progId="Equation.DSMT4">
                    <p:embed/>
                    <p:pic>
                      <p:nvPicPr>
                        <p:cNvPr id="40" name="对象 39">
                          <a:extLst>
                            <a:ext uri="{FF2B5EF4-FFF2-40B4-BE49-F238E27FC236}">
                              <a16:creationId xmlns:a16="http://schemas.microsoft.com/office/drawing/2014/main" id="{39D4E708-5C99-5485-F034-BD91CF8BEBF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83385" y="5826327"/>
                          <a:ext cx="3424237" cy="620712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C54FB57-5CFF-6AD5-7B0B-8FDA6C688F1A}"/>
              </a:ext>
            </a:extLst>
          </p:cNvPr>
          <p:cNvGrpSpPr/>
          <p:nvPr/>
        </p:nvGrpSpPr>
        <p:grpSpPr>
          <a:xfrm>
            <a:off x="2649688" y="1585711"/>
            <a:ext cx="939800" cy="2328863"/>
            <a:chOff x="10133013" y="1593850"/>
            <a:chExt cx="939800" cy="2328863"/>
          </a:xfrm>
        </p:grpSpPr>
        <p:grpSp>
          <p:nvGrpSpPr>
            <p:cNvPr id="45" name="组合 163">
              <a:extLst>
                <a:ext uri="{FF2B5EF4-FFF2-40B4-BE49-F238E27FC236}">
                  <a16:creationId xmlns:a16="http://schemas.microsoft.com/office/drawing/2014/main" id="{1E2CB231-D23D-A672-5265-24897E4BBF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3013" y="2641600"/>
              <a:ext cx="163512" cy="1281113"/>
              <a:chOff x="10032301" y="1853259"/>
              <a:chExt cx="163509" cy="1281145"/>
            </a:xfrm>
          </p:grpSpPr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15F60F6C-DA35-EE1A-A302-66AE360C0AC4}"/>
                  </a:ext>
                </a:extLst>
              </p:cNvPr>
              <p:cNvCxnSpPr>
                <a:cxnSpLocks/>
                <a:stCxn id="59" idx="4"/>
                <a:endCxn id="60" idx="0"/>
              </p:cNvCxnSpPr>
              <p:nvPr/>
            </p:nvCxnSpPr>
            <p:spPr>
              <a:xfrm>
                <a:off x="10114056" y="2016776"/>
                <a:ext cx="0" cy="95411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7AD9F302-A8E9-A5CC-0E7F-E23AC45531F5}"/>
                  </a:ext>
                </a:extLst>
              </p:cNvPr>
              <p:cNvSpPr/>
              <p:nvPr/>
            </p:nvSpPr>
            <p:spPr>
              <a:xfrm>
                <a:off x="10032301" y="1853259"/>
                <a:ext cx="163509" cy="16351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551B5FA3-B841-84C0-3694-1968FD6DA65B}"/>
                  </a:ext>
                </a:extLst>
              </p:cNvPr>
              <p:cNvSpPr/>
              <p:nvPr/>
            </p:nvSpPr>
            <p:spPr>
              <a:xfrm>
                <a:off x="10032301" y="2970887"/>
                <a:ext cx="163509" cy="16351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165">
              <a:extLst>
                <a:ext uri="{FF2B5EF4-FFF2-40B4-BE49-F238E27FC236}">
                  <a16:creationId xmlns:a16="http://schemas.microsoft.com/office/drawing/2014/main" id="{F028C755-50D2-6323-6DBF-E6A392AD0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4013" y="1822450"/>
              <a:ext cx="165950" cy="1281113"/>
              <a:chOff x="10036721" y="1853048"/>
              <a:chExt cx="165947" cy="128114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C6BFB16C-99C4-B47F-989C-A26E3D7F34C1}"/>
                  </a:ext>
                </a:extLst>
              </p:cNvPr>
              <p:cNvCxnSpPr>
                <a:cxnSpLocks/>
                <a:stCxn id="56" idx="4"/>
                <a:endCxn id="57" idx="0"/>
              </p:cNvCxnSpPr>
              <p:nvPr/>
            </p:nvCxnSpPr>
            <p:spPr>
              <a:xfrm>
                <a:off x="10116095" y="2016565"/>
                <a:ext cx="7200" cy="95411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B4566EF4-9AE5-7179-50DE-70800474815C}"/>
                  </a:ext>
                </a:extLst>
              </p:cNvPr>
              <p:cNvSpPr/>
              <p:nvPr/>
            </p:nvSpPr>
            <p:spPr>
              <a:xfrm>
                <a:off x="10036721" y="1853048"/>
                <a:ext cx="158747" cy="16351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5D37F8EB-0C65-879C-C665-E7D0D2EAA2EB}"/>
                  </a:ext>
                </a:extLst>
              </p:cNvPr>
              <p:cNvSpPr/>
              <p:nvPr/>
            </p:nvSpPr>
            <p:spPr>
              <a:xfrm>
                <a:off x="10043921" y="2970676"/>
                <a:ext cx="158747" cy="16351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166">
              <a:extLst>
                <a:ext uri="{FF2B5EF4-FFF2-40B4-BE49-F238E27FC236}">
                  <a16:creationId xmlns:a16="http://schemas.microsoft.com/office/drawing/2014/main" id="{5FFA1685-DF7D-2352-5B05-2E81000046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96575" y="1700213"/>
              <a:ext cx="158750" cy="1281112"/>
              <a:chOff x="10036718" y="1853234"/>
              <a:chExt cx="158747" cy="1281144"/>
            </a:xfrm>
          </p:grpSpPr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0B199E57-1F9B-27A7-39C9-34F075595180}"/>
                  </a:ext>
                </a:extLst>
              </p:cNvPr>
              <p:cNvCxnSpPr>
                <a:cxnSpLocks/>
                <a:stCxn id="53" idx="4"/>
                <a:endCxn id="54" idx="0"/>
              </p:cNvCxnSpPr>
              <p:nvPr/>
            </p:nvCxnSpPr>
            <p:spPr>
              <a:xfrm>
                <a:off x="10116092" y="2016750"/>
                <a:ext cx="0" cy="9541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401EE771-985B-8D07-0EEF-751D048F4895}"/>
                  </a:ext>
                </a:extLst>
              </p:cNvPr>
              <p:cNvSpPr/>
              <p:nvPr/>
            </p:nvSpPr>
            <p:spPr>
              <a:xfrm>
                <a:off x="10036718" y="1853234"/>
                <a:ext cx="158747" cy="16351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B0753500-BAEE-AAD2-5BCC-C95B698CF7C8}"/>
                  </a:ext>
                </a:extLst>
              </p:cNvPr>
              <p:cNvSpPr/>
              <p:nvPr/>
            </p:nvSpPr>
            <p:spPr>
              <a:xfrm>
                <a:off x="10036718" y="2970862"/>
                <a:ext cx="158747" cy="16351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</p:grpSp>
        <p:grpSp>
          <p:nvGrpSpPr>
            <p:cNvPr id="48" name="组合 167">
              <a:extLst>
                <a:ext uri="{FF2B5EF4-FFF2-40B4-BE49-F238E27FC236}">
                  <a16:creationId xmlns:a16="http://schemas.microsoft.com/office/drawing/2014/main" id="{C16777D4-5422-6755-0004-CFDBA90E1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09300" y="1593850"/>
              <a:ext cx="163513" cy="1281113"/>
              <a:chOff x="10032324" y="1853056"/>
              <a:chExt cx="163510" cy="1281145"/>
            </a:xfrm>
          </p:grpSpPr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E427CCAA-4432-2E2B-BEFE-28858651471D}"/>
                  </a:ext>
                </a:extLst>
              </p:cNvPr>
              <p:cNvCxnSpPr>
                <a:cxnSpLocks/>
                <a:stCxn id="50" idx="4"/>
              </p:cNvCxnSpPr>
              <p:nvPr/>
            </p:nvCxnSpPr>
            <p:spPr>
              <a:xfrm>
                <a:off x="10114080" y="2016573"/>
                <a:ext cx="793" cy="9541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F27E97A1-A967-0647-F333-67557128E118}"/>
                  </a:ext>
                </a:extLst>
              </p:cNvPr>
              <p:cNvSpPr/>
              <p:nvPr/>
            </p:nvSpPr>
            <p:spPr>
              <a:xfrm>
                <a:off x="10032324" y="1853056"/>
                <a:ext cx="163510" cy="16351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F2EA41C8-AC74-3E25-A246-1EEE6F6CA3BD}"/>
                  </a:ext>
                </a:extLst>
              </p:cNvPr>
              <p:cNvSpPr/>
              <p:nvPr/>
            </p:nvSpPr>
            <p:spPr>
              <a:xfrm>
                <a:off x="10032324" y="2970684"/>
                <a:ext cx="163510" cy="16351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zh-CN" altLang="en-US" sz="1600">
                  <a:solidFill>
                    <a:srgbClr val="FFFFFF"/>
                  </a:solidFill>
                  <a:latin typeface="+mn-lt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814E3282-2755-0EF5-B342-1A4F00003679}"/>
              </a:ext>
            </a:extLst>
          </p:cNvPr>
          <p:cNvGrpSpPr/>
          <p:nvPr/>
        </p:nvGrpSpPr>
        <p:grpSpPr>
          <a:xfrm>
            <a:off x="342572" y="1066600"/>
            <a:ext cx="3078641" cy="2212974"/>
            <a:chOff x="7825897" y="1074739"/>
            <a:chExt cx="3078641" cy="2212974"/>
          </a:xfrm>
        </p:grpSpPr>
        <p:grpSp>
          <p:nvGrpSpPr>
            <p:cNvPr id="62" name="组合 92">
              <a:extLst>
                <a:ext uri="{FF2B5EF4-FFF2-40B4-BE49-F238E27FC236}">
                  <a16:creationId xmlns:a16="http://schemas.microsoft.com/office/drawing/2014/main" id="{2EDF8BCE-370F-114D-536C-B22D9A11BA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4677" y="1291707"/>
              <a:ext cx="1830425" cy="1603335"/>
              <a:chOff x="7725540" y="516254"/>
              <a:chExt cx="1829389" cy="1603823"/>
            </a:xfrm>
          </p:grpSpPr>
          <p:cxnSp>
            <p:nvCxnSpPr>
              <p:cNvPr id="74" name="直接箭头连接符 73">
                <a:extLst>
                  <a:ext uri="{FF2B5EF4-FFF2-40B4-BE49-F238E27FC236}">
                    <a16:creationId xmlns:a16="http://schemas.microsoft.com/office/drawing/2014/main" id="{FA33B963-FA1E-3F2A-1B0F-6EDA731E4D7D}"/>
                  </a:ext>
                </a:extLst>
              </p:cNvPr>
              <p:cNvCxnSpPr/>
              <p:nvPr/>
            </p:nvCxnSpPr>
            <p:spPr>
              <a:xfrm flipV="1">
                <a:off x="9543746" y="516772"/>
                <a:ext cx="0" cy="160386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箭头连接符 74">
                <a:extLst>
                  <a:ext uri="{FF2B5EF4-FFF2-40B4-BE49-F238E27FC236}">
                    <a16:creationId xmlns:a16="http://schemas.microsoft.com/office/drawing/2014/main" id="{8F7B0E12-5C9D-C548-CBB8-6C194ADBB3C9}"/>
                  </a:ext>
                </a:extLst>
              </p:cNvPr>
              <p:cNvCxnSpPr/>
              <p:nvPr/>
            </p:nvCxnSpPr>
            <p:spPr>
              <a:xfrm flipH="1">
                <a:off x="7725501" y="2120635"/>
                <a:ext cx="182935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任意多边形 97">
                <a:extLst>
                  <a:ext uri="{FF2B5EF4-FFF2-40B4-BE49-F238E27FC236}">
                    <a16:creationId xmlns:a16="http://schemas.microsoft.com/office/drawing/2014/main" id="{6801C502-C727-F88E-1430-71568F1A1D3E}"/>
                  </a:ext>
                </a:extLst>
              </p:cNvPr>
              <p:cNvSpPr/>
              <p:nvPr/>
            </p:nvSpPr>
            <p:spPr>
              <a:xfrm rot="16200000">
                <a:off x="8656001" y="1155070"/>
                <a:ext cx="96867" cy="1659585"/>
              </a:xfrm>
              <a:custGeom>
                <a:avLst/>
                <a:gdLst>
                  <a:gd name="connsiteX0" fmla="*/ 0 w 272955"/>
                  <a:gd name="connsiteY0" fmla="*/ 1924978 h 1924978"/>
                  <a:gd name="connsiteX1" fmla="*/ 109182 w 272955"/>
                  <a:gd name="connsiteY1" fmla="*/ 1447306 h 1924978"/>
                  <a:gd name="connsiteX2" fmla="*/ 191069 w 272955"/>
                  <a:gd name="connsiteY2" fmla="*/ 644 h 1924978"/>
                  <a:gd name="connsiteX3" fmla="*/ 218364 w 272955"/>
                  <a:gd name="connsiteY3" fmla="*/ 1638375 h 1924978"/>
                  <a:gd name="connsiteX4" fmla="*/ 272955 w 272955"/>
                  <a:gd name="connsiteY4" fmla="*/ 1884035 h 192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5" h="1924978">
                    <a:moveTo>
                      <a:pt x="0" y="1924978"/>
                    </a:moveTo>
                    <a:cubicBezTo>
                      <a:pt x="38668" y="1846503"/>
                      <a:pt x="77337" y="1768028"/>
                      <a:pt x="109182" y="1447306"/>
                    </a:cubicBezTo>
                    <a:cubicBezTo>
                      <a:pt x="141027" y="1126584"/>
                      <a:pt x="172872" y="-31201"/>
                      <a:pt x="191069" y="644"/>
                    </a:cubicBezTo>
                    <a:cubicBezTo>
                      <a:pt x="209266" y="32489"/>
                      <a:pt x="204716" y="1324476"/>
                      <a:pt x="218364" y="1638375"/>
                    </a:cubicBezTo>
                    <a:cubicBezTo>
                      <a:pt x="232012" y="1952274"/>
                      <a:pt x="252483" y="1918154"/>
                      <a:pt x="272955" y="188403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77" name="任意多边形 98">
                <a:extLst>
                  <a:ext uri="{FF2B5EF4-FFF2-40B4-BE49-F238E27FC236}">
                    <a16:creationId xmlns:a16="http://schemas.microsoft.com/office/drawing/2014/main" id="{557EC06D-50C9-0C80-F81C-7B02BF809CA6}"/>
                  </a:ext>
                </a:extLst>
              </p:cNvPr>
              <p:cNvSpPr/>
              <p:nvPr/>
            </p:nvSpPr>
            <p:spPr>
              <a:xfrm rot="16200000">
                <a:off x="8942382" y="909475"/>
                <a:ext cx="96866" cy="1080476"/>
              </a:xfrm>
              <a:custGeom>
                <a:avLst/>
                <a:gdLst>
                  <a:gd name="connsiteX0" fmla="*/ 0 w 272955"/>
                  <a:gd name="connsiteY0" fmla="*/ 1924978 h 1924978"/>
                  <a:gd name="connsiteX1" fmla="*/ 109182 w 272955"/>
                  <a:gd name="connsiteY1" fmla="*/ 1447306 h 1924978"/>
                  <a:gd name="connsiteX2" fmla="*/ 191069 w 272955"/>
                  <a:gd name="connsiteY2" fmla="*/ 644 h 1924978"/>
                  <a:gd name="connsiteX3" fmla="*/ 218364 w 272955"/>
                  <a:gd name="connsiteY3" fmla="*/ 1638375 h 1924978"/>
                  <a:gd name="connsiteX4" fmla="*/ 272955 w 272955"/>
                  <a:gd name="connsiteY4" fmla="*/ 1884035 h 192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5" h="1924978">
                    <a:moveTo>
                      <a:pt x="0" y="1924978"/>
                    </a:moveTo>
                    <a:cubicBezTo>
                      <a:pt x="38668" y="1846503"/>
                      <a:pt x="77337" y="1768028"/>
                      <a:pt x="109182" y="1447306"/>
                    </a:cubicBezTo>
                    <a:cubicBezTo>
                      <a:pt x="141027" y="1126584"/>
                      <a:pt x="172872" y="-31201"/>
                      <a:pt x="191069" y="644"/>
                    </a:cubicBezTo>
                    <a:cubicBezTo>
                      <a:pt x="209266" y="32489"/>
                      <a:pt x="204716" y="1324476"/>
                      <a:pt x="218364" y="1638375"/>
                    </a:cubicBezTo>
                    <a:cubicBezTo>
                      <a:pt x="232012" y="1952274"/>
                      <a:pt x="252483" y="1918154"/>
                      <a:pt x="272955" y="188403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78" name="任意多边形 99">
                <a:extLst>
                  <a:ext uri="{FF2B5EF4-FFF2-40B4-BE49-F238E27FC236}">
                    <a16:creationId xmlns:a16="http://schemas.microsoft.com/office/drawing/2014/main" id="{42A82F86-78B2-71E1-62E4-444A3C66FAEE}"/>
                  </a:ext>
                </a:extLst>
              </p:cNvPr>
              <p:cNvSpPr/>
              <p:nvPr/>
            </p:nvSpPr>
            <p:spPr>
              <a:xfrm rot="16200000">
                <a:off x="9163723" y="671899"/>
                <a:ext cx="73047" cy="683825"/>
              </a:xfrm>
              <a:custGeom>
                <a:avLst/>
                <a:gdLst>
                  <a:gd name="connsiteX0" fmla="*/ 0 w 272955"/>
                  <a:gd name="connsiteY0" fmla="*/ 1924978 h 1924978"/>
                  <a:gd name="connsiteX1" fmla="*/ 109182 w 272955"/>
                  <a:gd name="connsiteY1" fmla="*/ 1447306 h 1924978"/>
                  <a:gd name="connsiteX2" fmla="*/ 191069 w 272955"/>
                  <a:gd name="connsiteY2" fmla="*/ 644 h 1924978"/>
                  <a:gd name="connsiteX3" fmla="*/ 218364 w 272955"/>
                  <a:gd name="connsiteY3" fmla="*/ 1638375 h 1924978"/>
                  <a:gd name="connsiteX4" fmla="*/ 272955 w 272955"/>
                  <a:gd name="connsiteY4" fmla="*/ 1884035 h 192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5" h="1924978">
                    <a:moveTo>
                      <a:pt x="0" y="1924978"/>
                    </a:moveTo>
                    <a:cubicBezTo>
                      <a:pt x="38668" y="1846503"/>
                      <a:pt x="77337" y="1768028"/>
                      <a:pt x="109182" y="1447306"/>
                    </a:cubicBezTo>
                    <a:cubicBezTo>
                      <a:pt x="141027" y="1126584"/>
                      <a:pt x="172872" y="-31201"/>
                      <a:pt x="191069" y="644"/>
                    </a:cubicBezTo>
                    <a:cubicBezTo>
                      <a:pt x="209266" y="32489"/>
                      <a:pt x="204716" y="1324476"/>
                      <a:pt x="218364" y="1638375"/>
                    </a:cubicBezTo>
                    <a:cubicBezTo>
                      <a:pt x="232012" y="1952274"/>
                      <a:pt x="252483" y="1918154"/>
                      <a:pt x="272955" y="188403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79" name="任意多边形 100">
                <a:extLst>
                  <a:ext uri="{FF2B5EF4-FFF2-40B4-BE49-F238E27FC236}">
                    <a16:creationId xmlns:a16="http://schemas.microsoft.com/office/drawing/2014/main" id="{92E14F77-6A99-5BE5-5CCB-4715C695D813}"/>
                  </a:ext>
                </a:extLst>
              </p:cNvPr>
              <p:cNvSpPr/>
              <p:nvPr/>
            </p:nvSpPr>
            <p:spPr>
              <a:xfrm rot="16200000">
                <a:off x="9094698" y="756903"/>
                <a:ext cx="90516" cy="791714"/>
              </a:xfrm>
              <a:custGeom>
                <a:avLst/>
                <a:gdLst>
                  <a:gd name="connsiteX0" fmla="*/ 0 w 272955"/>
                  <a:gd name="connsiteY0" fmla="*/ 1924978 h 1924978"/>
                  <a:gd name="connsiteX1" fmla="*/ 109182 w 272955"/>
                  <a:gd name="connsiteY1" fmla="*/ 1447306 h 1924978"/>
                  <a:gd name="connsiteX2" fmla="*/ 191069 w 272955"/>
                  <a:gd name="connsiteY2" fmla="*/ 644 h 1924978"/>
                  <a:gd name="connsiteX3" fmla="*/ 218364 w 272955"/>
                  <a:gd name="connsiteY3" fmla="*/ 1638375 h 1924978"/>
                  <a:gd name="connsiteX4" fmla="*/ 272955 w 272955"/>
                  <a:gd name="connsiteY4" fmla="*/ 1884035 h 192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5" h="1924978">
                    <a:moveTo>
                      <a:pt x="0" y="1924978"/>
                    </a:moveTo>
                    <a:cubicBezTo>
                      <a:pt x="38668" y="1846503"/>
                      <a:pt x="77337" y="1768028"/>
                      <a:pt x="109182" y="1447306"/>
                    </a:cubicBezTo>
                    <a:cubicBezTo>
                      <a:pt x="141027" y="1126584"/>
                      <a:pt x="172872" y="-31201"/>
                      <a:pt x="191069" y="644"/>
                    </a:cubicBezTo>
                    <a:cubicBezTo>
                      <a:pt x="209266" y="32489"/>
                      <a:pt x="204716" y="1324476"/>
                      <a:pt x="218364" y="1638375"/>
                    </a:cubicBezTo>
                    <a:cubicBezTo>
                      <a:pt x="232012" y="1952274"/>
                      <a:pt x="252483" y="1918154"/>
                      <a:pt x="272955" y="188403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80" name="任意多边形 101">
                <a:extLst>
                  <a:ext uri="{FF2B5EF4-FFF2-40B4-BE49-F238E27FC236}">
                    <a16:creationId xmlns:a16="http://schemas.microsoft.com/office/drawing/2014/main" id="{39E2D398-C61E-B8D0-8FEA-CF54F6AE4283}"/>
                  </a:ext>
                </a:extLst>
              </p:cNvPr>
              <p:cNvSpPr/>
              <p:nvPr/>
            </p:nvSpPr>
            <p:spPr>
              <a:xfrm rot="16200000">
                <a:off x="9239881" y="624180"/>
                <a:ext cx="71460" cy="504539"/>
              </a:xfrm>
              <a:custGeom>
                <a:avLst/>
                <a:gdLst>
                  <a:gd name="connsiteX0" fmla="*/ 0 w 272955"/>
                  <a:gd name="connsiteY0" fmla="*/ 1924978 h 1924978"/>
                  <a:gd name="connsiteX1" fmla="*/ 109182 w 272955"/>
                  <a:gd name="connsiteY1" fmla="*/ 1447306 h 1924978"/>
                  <a:gd name="connsiteX2" fmla="*/ 191069 w 272955"/>
                  <a:gd name="connsiteY2" fmla="*/ 644 h 1924978"/>
                  <a:gd name="connsiteX3" fmla="*/ 218364 w 272955"/>
                  <a:gd name="connsiteY3" fmla="*/ 1638375 h 1924978"/>
                  <a:gd name="connsiteX4" fmla="*/ 272955 w 272955"/>
                  <a:gd name="connsiteY4" fmla="*/ 1884035 h 192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5" h="1924978">
                    <a:moveTo>
                      <a:pt x="0" y="1924978"/>
                    </a:moveTo>
                    <a:cubicBezTo>
                      <a:pt x="38668" y="1846503"/>
                      <a:pt x="77337" y="1768028"/>
                      <a:pt x="109182" y="1447306"/>
                    </a:cubicBezTo>
                    <a:cubicBezTo>
                      <a:pt x="141027" y="1126584"/>
                      <a:pt x="172872" y="-31201"/>
                      <a:pt x="191069" y="644"/>
                    </a:cubicBezTo>
                    <a:cubicBezTo>
                      <a:pt x="209266" y="32489"/>
                      <a:pt x="204716" y="1324476"/>
                      <a:pt x="218364" y="1638375"/>
                    </a:cubicBezTo>
                    <a:cubicBezTo>
                      <a:pt x="232012" y="1952274"/>
                      <a:pt x="252483" y="1918154"/>
                      <a:pt x="272955" y="188403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BE66633-A218-C5E8-DD68-2BFA0A8AC99D}"/>
                </a:ext>
              </a:extLst>
            </p:cNvPr>
            <p:cNvGrpSpPr/>
            <p:nvPr/>
          </p:nvGrpSpPr>
          <p:grpSpPr>
            <a:xfrm>
              <a:off x="7825897" y="1074739"/>
              <a:ext cx="3078641" cy="2212974"/>
              <a:chOff x="7825897" y="1074739"/>
              <a:chExt cx="3078641" cy="2212974"/>
            </a:xfrm>
          </p:grpSpPr>
          <p:grpSp>
            <p:nvGrpSpPr>
              <p:cNvPr id="64" name="组合 7180">
                <a:extLst>
                  <a:ext uri="{FF2B5EF4-FFF2-40B4-BE49-F238E27FC236}">
                    <a16:creationId xmlns:a16="http://schemas.microsoft.com/office/drawing/2014/main" id="{D6177659-0CE9-FBE4-8605-53061D9A00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25897" y="1074739"/>
                <a:ext cx="2078517" cy="2212974"/>
                <a:chOff x="7825756" y="1075306"/>
                <a:chExt cx="2078475" cy="2213029"/>
              </a:xfrm>
            </p:grpSpPr>
            <p:sp>
              <p:nvSpPr>
                <p:cNvPr id="70" name="文本框 12">
                  <a:extLst>
                    <a:ext uri="{FF2B5EF4-FFF2-40B4-BE49-F238E27FC236}">
                      <a16:creationId xmlns:a16="http://schemas.microsoft.com/office/drawing/2014/main" id="{C65A138C-37DF-4F46-D543-917471FEDA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7922408" y="2935437"/>
                  <a:ext cx="1802514" cy="3077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1400" b="1">
                      <a:latin typeface="+mn-lt"/>
                      <a:cs typeface="+mn-ea"/>
                      <a:sym typeface="+mn-lt"/>
                    </a:rPr>
                    <a:t>Rate coefficients</a:t>
                  </a:r>
                  <a:endParaRPr lang="zh-CN" altLang="en-US" sz="1400" b="1">
                    <a:latin typeface="+mn-lt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文本框 114">
                  <a:extLst>
                    <a:ext uri="{FF2B5EF4-FFF2-40B4-BE49-F238E27FC236}">
                      <a16:creationId xmlns:a16="http://schemas.microsoft.com/office/drawing/2014/main" id="{02E0AB6E-1200-005D-2795-4081D2C3B6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241961" y="1187391"/>
                  <a:ext cx="531942" cy="3077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1400" b="1" i="1">
                      <a:latin typeface="+mn-lt"/>
                      <a:cs typeface="+mn-ea"/>
                      <a:sym typeface="+mn-lt"/>
                    </a:rPr>
                    <a:t>E</a:t>
                  </a:r>
                  <a:r>
                    <a:rPr lang="en-US" altLang="zh-CN" sz="1400" b="1" i="1" baseline="-25000">
                      <a:latin typeface="+mn-lt"/>
                      <a:cs typeface="+mn-ea"/>
                      <a:sym typeface="+mn-lt"/>
                    </a:rPr>
                    <a:t>rel</a:t>
                  </a:r>
                  <a:endParaRPr lang="zh-CN" altLang="en-US" sz="1400" b="1" i="1" baseline="-25000">
                    <a:latin typeface="+mn-lt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矩形 71">
                  <a:extLst>
                    <a:ext uri="{FF2B5EF4-FFF2-40B4-BE49-F238E27FC236}">
                      <a16:creationId xmlns:a16="http://schemas.microsoft.com/office/drawing/2014/main" id="{3A3BC594-1672-D6A1-0BDD-F60C31F7EBAA}"/>
                    </a:ext>
                  </a:extLst>
                </p:cNvPr>
                <p:cNvSpPr/>
                <p:nvPr/>
              </p:nvSpPr>
              <p:spPr>
                <a:xfrm>
                  <a:off x="7850047" y="1105468"/>
                  <a:ext cx="2054184" cy="218286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defRPr/>
                  </a:pPr>
                  <a:endParaRPr lang="zh-CN" altLang="en-US" sz="1600">
                    <a:solidFill>
                      <a:srgbClr val="FFFFFF"/>
                    </a:solidFill>
                    <a:latin typeface="+mn-lt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文本框 27">
                  <a:extLst>
                    <a:ext uri="{FF2B5EF4-FFF2-40B4-BE49-F238E27FC236}">
                      <a16:creationId xmlns:a16="http://schemas.microsoft.com/office/drawing/2014/main" id="{410A80A5-ACA4-31E2-75F3-E51A8A201B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7248023" y="1688558"/>
                  <a:ext cx="1494014" cy="3385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1600" b="1">
                      <a:solidFill>
                        <a:srgbClr val="FF0000"/>
                      </a:solidFill>
                      <a:latin typeface="+mn-lt"/>
                      <a:cs typeface="+mn-ea"/>
                      <a:sym typeface="+mn-lt"/>
                    </a:rPr>
                    <a:t>DR spectrum</a:t>
                  </a:r>
                  <a:endParaRPr lang="zh-CN" altLang="en-US" sz="1600" b="1">
                    <a:solidFill>
                      <a:srgbClr val="FF0000"/>
                    </a:solidFill>
                    <a:latin typeface="+mn-lt"/>
                    <a:cs typeface="+mn-ea"/>
                    <a:sym typeface="+mn-lt"/>
                  </a:endParaRPr>
                </a:p>
              </p:txBody>
            </p:sp>
          </p:grp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0C5F9405-213A-EBF8-05DB-8D1EF393BF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713110" y="2729968"/>
                <a:ext cx="406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62409942-8B3E-15F4-39C6-BE64688A89F9}"/>
                  </a:ext>
                </a:extLst>
              </p:cNvPr>
              <p:cNvCxnSpPr/>
              <p:nvPr/>
            </p:nvCxnSpPr>
            <p:spPr bwMode="auto">
              <a:xfrm>
                <a:off x="9726613" y="2203450"/>
                <a:ext cx="5699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9B00188A-B707-F4A1-6ED5-E3E8745C90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712325" y="1910183"/>
                <a:ext cx="7842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9A009925-AE56-3EEE-4767-34850760AE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731376" y="1784349"/>
                <a:ext cx="9667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92BACBA2-FDC2-3F58-9FDB-279FA92FFE95}"/>
                  </a:ext>
                </a:extLst>
              </p:cNvPr>
              <p:cNvCxnSpPr/>
              <p:nvPr/>
            </p:nvCxnSpPr>
            <p:spPr bwMode="auto">
              <a:xfrm>
                <a:off x="9726613" y="1665288"/>
                <a:ext cx="11779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941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52E1C-DCB0-EA42-C3F3-3C4F2B777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3CEA57A-9899-75A1-769E-26DD11A92049}"/>
              </a:ext>
            </a:extLst>
          </p:cNvPr>
          <p:cNvSpPr txBox="1"/>
          <p:nvPr/>
        </p:nvSpPr>
        <p:spPr>
          <a:xfrm>
            <a:off x="8506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Tests of QED in HCIs via </a:t>
            </a:r>
            <a:r>
              <a:rPr lang="en-US" altLang="zh-CN" sz="3200" dirty="0" err="1">
                <a:solidFill>
                  <a:srgbClr val="0000FE"/>
                </a:solidFill>
                <a:cs typeface="+mn-ea"/>
                <a:sym typeface="+mn-lt"/>
              </a:rPr>
              <a:t>hfs</a:t>
            </a:r>
            <a:endParaRPr lang="zh-CN" altLang="en-US" sz="32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36C1302-32F5-1141-48B7-0831843BBDC2}"/>
              </a:ext>
            </a:extLst>
          </p:cNvPr>
          <p:cNvSpPr txBox="1"/>
          <p:nvPr/>
        </p:nvSpPr>
        <p:spPr>
          <a:xfrm>
            <a:off x="137094" y="1230404"/>
            <a:ext cx="5905863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zh-CN" b="1" dirty="0"/>
              <a:t>   </a:t>
            </a:r>
            <a:r>
              <a:rPr lang="it-IT" altLang="zh-CN" b="1" baseline="30000" dirty="0"/>
              <a:t>209</a:t>
            </a:r>
            <a:r>
              <a:rPr lang="it-IT" altLang="zh-CN" b="1" dirty="0"/>
              <a:t>Bi Measurements [Ullmann et al., 2017</a:t>
            </a:r>
            <a:r>
              <a:rPr lang="it-IT" altLang="zh-CN" b="1" dirty="0">
                <a:cs typeface="+mn-ea"/>
                <a:sym typeface="+mn-lt"/>
              </a:rPr>
              <a:t>]</a:t>
            </a:r>
            <a:endParaRPr lang="it-IT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altLang="zh-CN" dirty="0"/>
              <a:t>Measured </a:t>
            </a:r>
            <a:r>
              <a:rPr lang="it-IT" altLang="zh-CN" b="1" dirty="0"/>
              <a:t>specific difference</a:t>
            </a:r>
            <a:r>
              <a:rPr lang="it-IT" altLang="zh-CN" dirty="0"/>
              <a:t> for </a:t>
            </a:r>
            <a:r>
              <a:rPr lang="it-IT" altLang="zh-CN" baseline="30000" dirty="0"/>
              <a:t>209</a:t>
            </a:r>
            <a:r>
              <a:rPr lang="it-IT" altLang="zh-CN" dirty="0"/>
              <a:t>Bi</a:t>
            </a:r>
            <a:r>
              <a:rPr lang="it-IT" altLang="zh-CN" baseline="30000" dirty="0"/>
              <a:t>82+</a:t>
            </a:r>
            <a:r>
              <a:rPr lang="it-IT" altLang="zh-CN" dirty="0"/>
              <a:t> (H-like) and </a:t>
            </a:r>
            <a:r>
              <a:rPr lang="it-IT" altLang="zh-CN" baseline="30000" dirty="0"/>
              <a:t>209</a:t>
            </a:r>
            <a:r>
              <a:rPr lang="it-IT" altLang="zh-CN" dirty="0"/>
              <a:t>Bi</a:t>
            </a:r>
            <a:r>
              <a:rPr lang="it-IT" altLang="zh-CN" baseline="30000" dirty="0"/>
              <a:t>80+</a:t>
            </a:r>
            <a:r>
              <a:rPr lang="it-IT" altLang="zh-CN" dirty="0"/>
              <a:t> (Li-like)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altLang="zh-CN" dirty="0"/>
              <a:t>ξ = 0.16886 </a:t>
            </a:r>
            <a:r>
              <a:rPr lang="it-IT" altLang="zh-CN" dirty="0"/>
              <a:t>used to cancel BW correction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altLang="zh-CN" b="1" dirty="0"/>
              <a:t>Results</a:t>
            </a:r>
            <a:r>
              <a:rPr lang="it-IT" altLang="zh-CN" dirty="0"/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it-IT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it-IT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it-IT" altLang="zh-CN" dirty="0"/>
          </a:p>
          <a:p>
            <a:pPr>
              <a:lnSpc>
                <a:spcPct val="150000"/>
              </a:lnSpc>
            </a:pPr>
            <a:endParaRPr lang="it-IT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altLang="zh-CN" dirty="0"/>
              <a:t>Discrepancy: </a:t>
            </a:r>
            <a:r>
              <a:rPr lang="it-IT" altLang="zh-CN" b="1" dirty="0"/>
              <a:t>7</a:t>
            </a:r>
            <a:r>
              <a:rPr lang="el-GR" altLang="zh-CN" b="1" dirty="0"/>
              <a:t>σ</a:t>
            </a:r>
            <a:r>
              <a:rPr lang="el-GR" altLang="zh-CN" dirty="0"/>
              <a:t>, </a:t>
            </a:r>
            <a:r>
              <a:rPr lang="it-IT" altLang="zh-CN" dirty="0"/>
              <a:t>the largest reported in strong-field QED test (</a:t>
            </a:r>
            <a:r>
              <a:rPr lang="en-US" altLang="zh-CN" dirty="0">
                <a:solidFill>
                  <a:srgbClr val="000000"/>
                </a:solidFill>
                <a:highlight>
                  <a:srgbClr val="FFFF00"/>
                </a:highlight>
                <a:cs typeface="+mn-ea"/>
                <a:sym typeface="+mn-lt"/>
              </a:rPr>
              <a:t>Hyperfine Puzzle in Bi ions</a:t>
            </a:r>
            <a:r>
              <a:rPr lang="it-IT" altLang="zh-CN" dirty="0"/>
              <a:t>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F87320D-AF9C-8CEF-7F3C-2C4619BA2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9" y="3335080"/>
            <a:ext cx="4570699" cy="17180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C6551D9-D6EA-164E-C0A5-AEF8C775B8C3}"/>
              </a:ext>
            </a:extLst>
          </p:cNvPr>
          <p:cNvSpPr txBox="1"/>
          <p:nvPr/>
        </p:nvSpPr>
        <p:spPr>
          <a:xfrm>
            <a:off x="440576" y="5999257"/>
            <a:ext cx="5852160" cy="7750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/>
              <a:t>Bohr–Weisskopf correction + precise experimental data on the nuclear magnetic moments?</a:t>
            </a:r>
            <a:endParaRPr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7132E15-987C-DA96-22E1-5F60C2E5EBA3}"/>
              </a:ext>
            </a:extLst>
          </p:cNvPr>
          <p:cNvSpPr txBox="1"/>
          <p:nvPr/>
        </p:nvSpPr>
        <p:spPr>
          <a:xfrm>
            <a:off x="2940857" y="793861"/>
            <a:ext cx="8743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FE"/>
                </a:solidFill>
                <a:cs typeface="+mn-ea"/>
                <a:sym typeface="+mn-lt"/>
              </a:rPr>
              <a:t>Collinear laser spectroscopy at storage rings ESR, GSI</a:t>
            </a:r>
            <a:endParaRPr lang="zh-CN" altLang="en-US" sz="2400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279B35D-F88E-C266-19C8-6C0164730CD0}"/>
              </a:ext>
            </a:extLst>
          </p:cNvPr>
          <p:cNvCxnSpPr>
            <a:cxnSpLocks/>
          </p:cNvCxnSpPr>
          <p:nvPr/>
        </p:nvCxnSpPr>
        <p:spPr>
          <a:xfrm>
            <a:off x="6370979" y="1249153"/>
            <a:ext cx="0" cy="48025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660D561-C191-F7CD-D9ED-D77CB6954765}"/>
              </a:ext>
            </a:extLst>
          </p:cNvPr>
          <p:cNvSpPr txBox="1"/>
          <p:nvPr/>
        </p:nvSpPr>
        <p:spPr>
          <a:xfrm>
            <a:off x="6531034" y="1231593"/>
            <a:ext cx="5660966" cy="544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zh-CN" b="1" dirty="0"/>
              <a:t>   </a:t>
            </a:r>
            <a:r>
              <a:rPr lang="it-IT" altLang="zh-CN" b="1" baseline="30000" dirty="0"/>
              <a:t>208</a:t>
            </a:r>
            <a:r>
              <a:rPr lang="it-IT" altLang="zh-CN" b="1" dirty="0"/>
              <a:t>Bi Measurements </a:t>
            </a:r>
          </a:p>
          <a:p>
            <a:pPr algn="ctr">
              <a:lnSpc>
                <a:spcPct val="150000"/>
              </a:lnSpc>
            </a:pPr>
            <a:r>
              <a:rPr lang="it-IT" altLang="zh-CN" b="1" dirty="0"/>
              <a:t>[</a:t>
            </a:r>
            <a:r>
              <a:rPr lang="en-US" altLang="zh-CN" dirty="0"/>
              <a:t>M. Horst et al., Nat. Phys. 21, 1057 (2025)] </a:t>
            </a:r>
            <a:endParaRPr lang="it-IT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altLang="zh-CN" dirty="0"/>
              <a:t>Hfs</a:t>
            </a:r>
            <a:r>
              <a:rPr lang="it-IT" altLang="zh-CN" baseline="-25000" dirty="0"/>
              <a:t> </a:t>
            </a:r>
            <a:r>
              <a:rPr lang="it-IT" altLang="zh-CN" dirty="0"/>
              <a:t>of </a:t>
            </a:r>
            <a:r>
              <a:rPr lang="it-IT" altLang="zh-CN" baseline="30000" dirty="0"/>
              <a:t>209, 208</a:t>
            </a:r>
            <a:r>
              <a:rPr lang="it-IT" altLang="zh-CN" dirty="0"/>
              <a:t>Bi</a:t>
            </a:r>
            <a:r>
              <a:rPr lang="it-IT" altLang="zh-CN" baseline="30000" dirty="0"/>
              <a:t>82+</a:t>
            </a:r>
            <a:r>
              <a:rPr lang="it-IT" altLang="zh-CN" dirty="0"/>
              <a:t> (H-like)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altLang="zh-CN" b="1" dirty="0"/>
              <a:t>Results</a:t>
            </a:r>
            <a:r>
              <a:rPr lang="it-IT" altLang="zh-CN" dirty="0"/>
              <a:t>: Good agrement with </a:t>
            </a:r>
          </a:p>
          <a:p>
            <a:pPr>
              <a:lnSpc>
                <a:spcPct val="150000"/>
              </a:lnSpc>
            </a:pPr>
            <a:r>
              <a:rPr lang="it-IT" altLang="zh-CN" dirty="0"/>
              <a:t>Skripnikov, L. V. et al. New nuclear magnetic moment of </a:t>
            </a:r>
            <a:r>
              <a:rPr lang="it-IT" altLang="zh-CN" baseline="30000" dirty="0"/>
              <a:t>209</a:t>
            </a:r>
            <a:r>
              <a:rPr lang="it-IT" altLang="zh-CN" dirty="0"/>
              <a:t>Bi: resolving the bismuth hyperfine puzzle. Phys. Rev. Lett. 120, 093001 (2018): </a:t>
            </a:r>
            <a:r>
              <a:rPr lang="el-GR" altLang="zh-CN" dirty="0">
                <a:solidFill>
                  <a:srgbClr val="FF0000"/>
                </a:solidFill>
              </a:rPr>
              <a:t>μ(</a:t>
            </a:r>
            <a:r>
              <a:rPr lang="el-GR" altLang="zh-CN" baseline="30000" dirty="0">
                <a:solidFill>
                  <a:srgbClr val="FF0000"/>
                </a:solidFill>
              </a:rPr>
              <a:t>209</a:t>
            </a:r>
            <a:r>
              <a:rPr lang="it-IT" altLang="zh-CN" dirty="0">
                <a:solidFill>
                  <a:srgbClr val="FF0000"/>
                </a:solidFill>
              </a:rPr>
              <a:t>Bi) _new = 4.092(2)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it-IT" altLang="zh-CN" baseline="-25000" dirty="0">
                <a:solidFill>
                  <a:srgbClr val="FF0000"/>
                </a:solidFill>
              </a:rPr>
              <a:t>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altLang="zh-CN" dirty="0"/>
              <a:t>Outlook: Li-like </a:t>
            </a:r>
            <a:r>
              <a:rPr lang="it-IT" altLang="zh-CN" baseline="30000" dirty="0"/>
              <a:t>208</a:t>
            </a:r>
            <a:r>
              <a:rPr lang="it-IT" altLang="zh-CN" dirty="0"/>
              <a:t>Bi</a:t>
            </a:r>
            <a:r>
              <a:rPr lang="it-IT" altLang="zh-CN" baseline="30000" dirty="0"/>
              <a:t>80+ </a:t>
            </a:r>
            <a:r>
              <a:rPr lang="it-IT" altLang="zh-CN" dirty="0"/>
              <a:t>ions? Laser spectroscopy and DR tool? 22nd SPARC Topical Workshop</a:t>
            </a:r>
            <a:br>
              <a:rPr lang="it-IT" altLang="zh-CN" dirty="0"/>
            </a:br>
            <a:r>
              <a:rPr lang="it-IT" altLang="zh-CN" dirty="0"/>
              <a:t>    [S. Rodolfo et al., </a:t>
            </a:r>
            <a:r>
              <a:rPr lang="en-US" altLang="zh-CN" dirty="0"/>
              <a:t>Dielectronic Recombination-Assisted Laser  Spectroscopy: A new Tool to Investigate the  Hyperfine-Puzzle in Bi</a:t>
            </a:r>
            <a:r>
              <a:rPr lang="en-US" altLang="zh-CN" baseline="30000" dirty="0"/>
              <a:t>80+</a:t>
            </a:r>
            <a:r>
              <a:rPr lang="en-US" altLang="zh-CN" dirty="0"/>
              <a:t>]</a:t>
            </a:r>
            <a:endParaRPr lang="it-IT" altLang="zh-CN" dirty="0"/>
          </a:p>
        </p:txBody>
      </p:sp>
    </p:spTree>
    <p:extLst>
      <p:ext uri="{BB962C8B-B14F-4D97-AF65-F5344CB8AC3E}">
        <p14:creationId xmlns:p14="http://schemas.microsoft.com/office/powerpoint/2010/main" val="553588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81FBB2D2-DE85-D6BB-19BA-09D65E20F331}"/>
              </a:ext>
            </a:extLst>
          </p:cNvPr>
          <p:cNvSpPr txBox="1"/>
          <p:nvPr/>
        </p:nvSpPr>
        <p:spPr>
          <a:xfrm>
            <a:off x="3732839" y="2862158"/>
            <a:ext cx="98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kern="100" baseline="0" dirty="0">
                <a:solidFill>
                  <a:srgbClr val="003399"/>
                </a:solidFill>
                <a:effectLst/>
                <a:cs typeface="+mn-ea"/>
                <a:sym typeface="+mn-lt"/>
              </a:rPr>
              <a:t>X. Ma</a:t>
            </a:r>
          </a:p>
          <a:p>
            <a:r>
              <a:rPr lang="en-US" altLang="zh-CN" sz="2400" b="1" u="sng" kern="100" dirty="0">
                <a:solidFill>
                  <a:srgbClr val="003399"/>
                </a:solidFill>
                <a:cs typeface="+mn-ea"/>
                <a:sym typeface="+mn-lt"/>
              </a:rPr>
              <a:t>Prof.</a:t>
            </a:r>
            <a:endParaRPr lang="en-US" altLang="zh-CN" sz="2400" dirty="0"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F8F0FC-F487-0B8A-7D61-D2B7BA774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88" y="1093095"/>
            <a:ext cx="1269407" cy="1666609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5419D4F1-3612-5217-89B0-5C969C2EB6D1}"/>
              </a:ext>
            </a:extLst>
          </p:cNvPr>
          <p:cNvSpPr txBox="1"/>
          <p:nvPr/>
        </p:nvSpPr>
        <p:spPr>
          <a:xfrm>
            <a:off x="1305232" y="2862159"/>
            <a:ext cx="1791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kern="100" baseline="0" dirty="0">
                <a:solidFill>
                  <a:srgbClr val="003399"/>
                </a:solidFill>
                <a:effectLst/>
                <a:cs typeface="+mn-ea"/>
                <a:sym typeface="+mn-lt"/>
              </a:rPr>
              <a:t>W.Q. Wen</a:t>
            </a:r>
          </a:p>
          <a:p>
            <a:r>
              <a:rPr lang="en-US" altLang="zh-CN" sz="2400" b="1" u="sng" kern="100" dirty="0">
                <a:solidFill>
                  <a:srgbClr val="003399"/>
                </a:solidFill>
                <a:cs typeface="+mn-ea"/>
                <a:sym typeface="+mn-lt"/>
              </a:rPr>
              <a:t>Prof.</a:t>
            </a:r>
            <a:endParaRPr lang="en-US" altLang="zh-CN" sz="2400" b="1" u="sng" kern="100" baseline="0" dirty="0">
              <a:solidFill>
                <a:srgbClr val="003399"/>
              </a:solidFill>
              <a:effectLst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C8E82C-E7D2-CA55-8CBE-89721056D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3" y="3661749"/>
            <a:ext cx="1417320" cy="18608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655088-E39C-CE14-93C6-2A97054D5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73" y="3661749"/>
            <a:ext cx="1417320" cy="1860804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48AB9921-AE20-6C2F-387B-4CB1A326612B}"/>
              </a:ext>
            </a:extLst>
          </p:cNvPr>
          <p:cNvSpPr txBox="1"/>
          <p:nvPr/>
        </p:nvSpPr>
        <p:spPr>
          <a:xfrm>
            <a:off x="135330" y="5684387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Zhong Kui Huang</a:t>
            </a:r>
            <a:r>
              <a:rPr lang="zh-CN" altLang="en-US" dirty="0">
                <a:cs typeface="+mn-ea"/>
                <a:sym typeface="+mn-lt"/>
              </a:rPr>
              <a:t> </a:t>
            </a:r>
            <a:endParaRPr lang="en-US" altLang="zh-CN" dirty="0">
              <a:cs typeface="+mn-ea"/>
              <a:sym typeface="+mn-lt"/>
            </a:endParaRPr>
          </a:p>
          <a:p>
            <a:pPr algn="ctr"/>
            <a:r>
              <a:rPr lang="en-US" altLang="zh-CN" dirty="0">
                <a:cs typeface="+mn-ea"/>
                <a:sym typeface="+mn-lt"/>
              </a:rPr>
              <a:t>Associate. Prof.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0A1B261-93E9-7F21-0845-1A5FC97AEADF}"/>
              </a:ext>
            </a:extLst>
          </p:cNvPr>
          <p:cNvSpPr txBox="1"/>
          <p:nvPr/>
        </p:nvSpPr>
        <p:spPr>
          <a:xfrm>
            <a:off x="2477320" y="572419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Han Bin Wang</a:t>
            </a:r>
          </a:p>
          <a:p>
            <a:pPr algn="ctr"/>
            <a:r>
              <a:rPr lang="en-US" altLang="zh-CN" dirty="0">
                <a:cs typeface="+mn-ea"/>
                <a:sym typeface="+mn-lt"/>
              </a:rPr>
              <a:t>Associate. Prof.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66A2798-64C9-711D-A488-8EBFE9AB1961}"/>
              </a:ext>
            </a:extLst>
          </p:cNvPr>
          <p:cNvSpPr txBox="1"/>
          <p:nvPr/>
        </p:nvSpPr>
        <p:spPr>
          <a:xfrm>
            <a:off x="4562704" y="5764813"/>
            <a:ext cx="19330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Dong Yang Chen</a:t>
            </a:r>
          </a:p>
          <a:p>
            <a:pPr algn="ctr"/>
            <a:r>
              <a:rPr lang="en-US" altLang="zh-CN" dirty="0">
                <a:cs typeface="+mn-ea"/>
                <a:sym typeface="+mn-lt"/>
              </a:rPr>
              <a:t>Postdoc </a:t>
            </a:r>
          </a:p>
          <a:p>
            <a:pPr algn="ctr"/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0411A5D-B743-E88B-04C6-DFB4E3AC1B3A}"/>
              </a:ext>
            </a:extLst>
          </p:cNvPr>
          <p:cNvSpPr txBox="1"/>
          <p:nvPr/>
        </p:nvSpPr>
        <p:spPr>
          <a:xfrm>
            <a:off x="8508039" y="584451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Yang Yuan</a:t>
            </a:r>
          </a:p>
          <a:p>
            <a:pPr algn="ctr"/>
            <a:r>
              <a:rPr lang="en-US" altLang="zh-CN" dirty="0">
                <a:cs typeface="+mn-ea"/>
                <a:sym typeface="+mn-lt"/>
              </a:rPr>
              <a:t>Master(2025-)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63B2A9-6617-FFFD-F686-8FB753C6F0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2" t="25557" r="49728" b="57777"/>
          <a:stretch/>
        </p:blipFill>
        <p:spPr>
          <a:xfrm>
            <a:off x="4423529" y="3661749"/>
            <a:ext cx="1484775" cy="1914465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6863422F-9DA4-73F3-D646-4EBFB854C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5797" y="1093095"/>
            <a:ext cx="1312445" cy="164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5E20B45-D2C0-45E1-7E0A-0D2C0FCFB6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76" y="3661749"/>
            <a:ext cx="1435288" cy="191446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6409488-01F5-3269-2F92-5BF8D259BE30}"/>
              </a:ext>
            </a:extLst>
          </p:cNvPr>
          <p:cNvSpPr txBox="1"/>
          <p:nvPr/>
        </p:nvSpPr>
        <p:spPr>
          <a:xfrm>
            <a:off x="6481010" y="5724195"/>
            <a:ext cx="190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Houke Huang</a:t>
            </a:r>
          </a:p>
          <a:p>
            <a:pPr algn="ctr"/>
            <a:r>
              <a:rPr lang="en-US" altLang="zh-CN" dirty="0">
                <a:cs typeface="+mn-ea"/>
                <a:sym typeface="+mn-lt"/>
              </a:rPr>
              <a:t>PhD (2021-2025)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428C3DE-AF82-8228-BA86-69280033B559}"/>
              </a:ext>
            </a:extLst>
          </p:cNvPr>
          <p:cNvSpPr txBox="1"/>
          <p:nvPr/>
        </p:nvSpPr>
        <p:spPr>
          <a:xfrm>
            <a:off x="10375490" y="5813092"/>
            <a:ext cx="187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Meng Yu Wang </a:t>
            </a:r>
          </a:p>
          <a:p>
            <a:pPr algn="ctr"/>
            <a:r>
              <a:rPr lang="en-US" altLang="zh-CN" dirty="0">
                <a:cs typeface="+mn-ea"/>
                <a:sym typeface="+mn-lt"/>
              </a:rPr>
              <a:t>Master(2025-)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C8BB5D8-E181-A106-BC12-1BE4F2C51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192" y="3694406"/>
            <a:ext cx="1238808" cy="191446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5D8673F-5B6F-54B8-1593-47D2109AAD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1543" y="3628243"/>
            <a:ext cx="1434105" cy="19278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36AF28F-5ACD-3D51-283B-05AC4031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21" y="339567"/>
            <a:ext cx="10649779" cy="646992"/>
          </a:xfrm>
        </p:spPr>
        <p:txBody>
          <a:bodyPr>
            <a:noAutofit/>
          </a:bodyPr>
          <a:lstStyle/>
          <a:p>
            <a:r>
              <a:rPr lang="en-US" altLang="zh-CN" sz="2800" dirty="0" err="1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  <a:cs typeface="+mn-ea"/>
                <a:sym typeface="+mn-lt"/>
              </a:rPr>
              <a:t>CSRm</a:t>
            </a:r>
            <a:r>
              <a:rPr lang="en-US" altLang="zh-CN" sz="2800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  <a:cs typeface="+mn-ea"/>
                <a:sym typeface="+mn-lt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  <a:cs typeface="+mn-ea"/>
                <a:sym typeface="+mn-lt"/>
              </a:rPr>
              <a:t>CSRe</a:t>
            </a:r>
            <a:r>
              <a:rPr lang="en-US" altLang="zh-CN" sz="2800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  <a:cs typeface="+mn-ea"/>
                <a:sym typeface="+mn-lt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  <a:cs typeface="+mn-ea"/>
                <a:sym typeface="+mn-lt"/>
              </a:rPr>
              <a:t>@IMP in Lanzhou: electron-cooler</a:t>
            </a:r>
            <a:b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  <a:cs typeface="+mn-ea"/>
                <a:sym typeface="+mn-lt"/>
              </a:rPr>
            </a:br>
            <a:r>
              <a:rPr lang="en-US" altLang="zh-CN" sz="2800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  <a:cs typeface="+mn-ea"/>
                <a:sym typeface="+mn-lt"/>
              </a:rPr>
              <a:t>HIAF-</a:t>
            </a:r>
            <a:r>
              <a:rPr lang="en-US" altLang="zh-CN" sz="2800" dirty="0" err="1">
                <a:solidFill>
                  <a:srgbClr val="C00000"/>
                </a:solidFill>
                <a:highlight>
                  <a:srgbClr val="FFFF00"/>
                </a:highlight>
                <a:latin typeface="+mn-ea"/>
                <a:ea typeface="+mn-ea"/>
                <a:cs typeface="+mn-ea"/>
                <a:sym typeface="+mn-lt"/>
              </a:rPr>
              <a:t>SRing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  <a:cs typeface="+mn-ea"/>
                <a:sym typeface="+mn-lt"/>
              </a:rPr>
              <a:t> @IMP  in Huizhou: electron-cooler + electron target</a:t>
            </a:r>
            <a:endParaRPr lang="zh-CN" altLang="en-US" sz="2800" dirty="0">
              <a:solidFill>
                <a:srgbClr val="C00000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FED8B6-F7A9-5120-AE23-FE9173B03F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78" y="1301704"/>
            <a:ext cx="3757585" cy="218629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8273227-0F16-6C9F-B95F-AD379B116FC6}"/>
              </a:ext>
            </a:extLst>
          </p:cNvPr>
          <p:cNvSpPr txBox="1"/>
          <p:nvPr/>
        </p:nvSpPr>
        <p:spPr>
          <a:xfrm>
            <a:off x="636386" y="315751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00FE"/>
                </a:solidFill>
                <a:highlight>
                  <a:srgbClr val="FFFF00"/>
                </a:highlight>
              </a:rPr>
              <a:t>DR</a:t>
            </a:r>
            <a:endParaRPr lang="zh-CN" altLang="en-US" sz="3600" b="1" dirty="0">
              <a:solidFill>
                <a:srgbClr val="0000FE"/>
              </a:solidFill>
              <a:highlight>
                <a:srgbClr val="FFFF00"/>
              </a:highlight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4FE5EC84-B2DA-63A4-DD39-7793BB2E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57" y="1084006"/>
            <a:ext cx="3525224" cy="234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153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FF2F83B-DDCF-4B7C-A2F6-11CDF96D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66" y="2129785"/>
            <a:ext cx="4278682" cy="32077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A93CA6-C469-1CF9-F752-C38F304AD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5" y="1878418"/>
            <a:ext cx="5117804" cy="38383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86602D5-FFBF-7C2B-BFA2-28FD53A99E6A}"/>
              </a:ext>
            </a:extLst>
          </p:cNvPr>
          <p:cNvSpPr txBox="1"/>
          <p:nvPr/>
        </p:nvSpPr>
        <p:spPr>
          <a:xfrm>
            <a:off x="2190307" y="134679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Electron cooler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9A2BD77-ABCD-AAAD-D712-257DB258FA0E}"/>
              </a:ext>
            </a:extLst>
          </p:cNvPr>
          <p:cNvSpPr txBox="1"/>
          <p:nvPr/>
        </p:nvSpPr>
        <p:spPr>
          <a:xfrm>
            <a:off x="8304027" y="159842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Electron target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0908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FC2B003-F0C7-5440-3368-3C4A3783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8" t="34503" b="7687"/>
          <a:stretch>
            <a:fillRect/>
          </a:stretch>
        </p:blipFill>
        <p:spPr bwMode="auto">
          <a:xfrm>
            <a:off x="6226588" y="1762940"/>
            <a:ext cx="2606614" cy="27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DFEA53C-4678-BD1F-DEEE-65CFE3BA36A5}"/>
              </a:ext>
            </a:extLst>
          </p:cNvPr>
          <p:cNvSpPr txBox="1">
            <a:spLocks noChangeArrowheads="1"/>
          </p:cNvSpPr>
          <p:nvPr/>
        </p:nvSpPr>
        <p:spPr>
          <a:xfrm>
            <a:off x="510363" y="847899"/>
            <a:ext cx="11327217" cy="872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altLang="sv-SE" dirty="0">
                <a:solidFill>
                  <a:srgbClr val="0033CC"/>
                </a:solidFill>
                <a:latin typeface="+mn-lt"/>
                <a:ea typeface="+mn-ea"/>
                <a:cs typeface="+mn-ea"/>
                <a:sym typeface="+mn-lt"/>
              </a:rPr>
              <a:t>In order to model the spectra emitted from astrophysical plasmas, one needs “reliable” atomic data of:	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DBC3534-94A6-4B09-21B9-F1B79BDFF753}"/>
              </a:ext>
            </a:extLst>
          </p:cNvPr>
          <p:cNvSpPr txBox="1">
            <a:spLocks noChangeArrowheads="1"/>
          </p:cNvSpPr>
          <p:nvPr/>
        </p:nvSpPr>
        <p:spPr>
          <a:xfrm>
            <a:off x="265795" y="1783243"/>
            <a:ext cx="6030238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sv-SE" sz="2000" dirty="0">
                <a:solidFill>
                  <a:srgbClr val="009900"/>
                </a:solidFill>
                <a:latin typeface="+mn-lt"/>
                <a:cs typeface="+mn-ea"/>
                <a:sym typeface="+mn-lt"/>
              </a:rPr>
              <a:t>Photoionization cross sections</a:t>
            </a:r>
          </a:p>
          <a:p>
            <a:r>
              <a:rPr lang="en-US" altLang="sv-SE" sz="2000" dirty="0">
                <a:solidFill>
                  <a:srgbClr val="009900"/>
                </a:solidFill>
                <a:latin typeface="+mn-lt"/>
                <a:cs typeface="+mn-ea"/>
                <a:sym typeface="+mn-lt"/>
              </a:rPr>
              <a:t>Radiative recombination (RR) rate coefficients</a:t>
            </a:r>
          </a:p>
          <a:p>
            <a:r>
              <a:rPr lang="en-US" altLang="sv-SE" sz="2000" dirty="0">
                <a:solidFill>
                  <a:srgbClr val="4141B9"/>
                </a:solidFill>
                <a:latin typeface="+mn-lt"/>
                <a:cs typeface="+mn-ea"/>
                <a:sym typeface="+mn-lt"/>
              </a:rPr>
              <a:t>Dielectronic recombination (DR) rate coefficients</a:t>
            </a:r>
          </a:p>
          <a:p>
            <a:r>
              <a:rPr lang="en-US" altLang="sv-SE" sz="2000" dirty="0">
                <a:solidFill>
                  <a:srgbClr val="009900"/>
                </a:solidFill>
                <a:latin typeface="+mn-lt"/>
                <a:cs typeface="+mn-ea"/>
                <a:sym typeface="+mn-lt"/>
              </a:rPr>
              <a:t>Electron impact ionization (EII) rate coefficients </a:t>
            </a:r>
          </a:p>
          <a:p>
            <a:r>
              <a:rPr lang="en-US" altLang="sv-SE" sz="2000" dirty="0">
                <a:solidFill>
                  <a:srgbClr val="009900"/>
                </a:solidFill>
                <a:latin typeface="+mn-lt"/>
                <a:cs typeface="+mn-ea"/>
                <a:sym typeface="+mn-lt"/>
              </a:rPr>
              <a:t>Charge transfer rate coefficients with H, He,…</a:t>
            </a:r>
          </a:p>
          <a:p>
            <a:r>
              <a:rPr lang="en-US" altLang="sv-SE" sz="2000" dirty="0">
                <a:solidFill>
                  <a:srgbClr val="009900"/>
                </a:solidFill>
                <a:latin typeface="+mn-lt"/>
                <a:cs typeface="+mn-ea"/>
                <a:sym typeface="+mn-lt"/>
              </a:rPr>
              <a:t>Three body recombination</a:t>
            </a:r>
          </a:p>
          <a:p>
            <a:r>
              <a:rPr lang="en-US" altLang="sv-SE" sz="2000" dirty="0">
                <a:solidFill>
                  <a:srgbClr val="009900"/>
                </a:solidFill>
                <a:latin typeface="+mn-lt"/>
                <a:cs typeface="+mn-ea"/>
                <a:sym typeface="+mn-lt"/>
              </a:rPr>
              <a:t>Other processes</a:t>
            </a:r>
            <a:r>
              <a:rPr lang="en-US" altLang="sv-SE" dirty="0">
                <a:solidFill>
                  <a:srgbClr val="009900"/>
                </a:solidFill>
                <a:latin typeface="+mn-lt"/>
                <a:cs typeface="+mn-ea"/>
                <a:sym typeface="+mn-lt"/>
              </a:rPr>
              <a:t>….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42418F2-908D-2984-D7E2-F3956BEBD740}"/>
              </a:ext>
            </a:extLst>
          </p:cNvPr>
          <p:cNvSpPr/>
          <p:nvPr/>
        </p:nvSpPr>
        <p:spPr>
          <a:xfrm>
            <a:off x="133003" y="4589489"/>
            <a:ext cx="11742233" cy="904012"/>
          </a:xfrm>
          <a:prstGeom prst="rect">
            <a:avLst/>
          </a:prstGeom>
        </p:spPr>
        <p:txBody>
          <a:bodyPr wrap="square" tIns="72000" bIns="7200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000" dirty="0"/>
              <a:t>DR is widely recognized as playing a crucial role in determining </a:t>
            </a:r>
            <a:r>
              <a:rPr lang="en-US" altLang="zh-CN" sz="2000" b="1" dirty="0"/>
              <a:t>ionization balance and level populations</a:t>
            </a:r>
            <a:r>
              <a:rPr lang="en-US" altLang="zh-CN" sz="2000" dirty="0"/>
              <a:t> over a broad temperature range.</a:t>
            </a:r>
            <a:endParaRPr lang="zh-CN" altLang="en-US" sz="2000" b="1" dirty="0">
              <a:solidFill>
                <a:schemeClr val="tx2"/>
              </a:solidFill>
              <a:highlight>
                <a:srgbClr val="FFFF00"/>
              </a:highlight>
              <a:cs typeface="+mn-ea"/>
              <a:sym typeface="+mn-lt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58FE125F-99C6-EB91-12C7-FC565E8F0652}"/>
              </a:ext>
            </a:extLst>
          </p:cNvPr>
          <p:cNvSpPr txBox="1"/>
          <p:nvPr/>
        </p:nvSpPr>
        <p:spPr>
          <a:xfrm>
            <a:off x="1135897" y="108857"/>
            <a:ext cx="9984642" cy="584775"/>
          </a:xfrm>
          <a:prstGeom prst="rect">
            <a:avLst/>
          </a:prstGeom>
          <a:noFill/>
          <a:ln cap="flat">
            <a:noFill/>
          </a:ln>
          <a:effectLst>
            <a:outerShdw dist="12701" dir="5400000" algn="tl">
              <a:srgbClr val="000000"/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>
                <a:solidFill>
                  <a:srgbClr val="0066FF"/>
                </a:solidFill>
                <a:cs typeface="+mn-ea"/>
                <a:sym typeface="+mn-lt"/>
              </a:rPr>
              <a:t>The role of DR@</a:t>
            </a:r>
            <a:r>
              <a:rPr lang="en-US" altLang="zh-CN" sz="3200" dirty="0">
                <a:solidFill>
                  <a:srgbClr val="0066FF"/>
                </a:solidFill>
                <a:cs typeface="+mn-ea"/>
                <a:sym typeface="+mn-lt"/>
              </a:rPr>
              <a:t> Atomic data for modeling in plasmas</a:t>
            </a:r>
            <a:endParaRPr lang="en-DE" sz="3200" dirty="0">
              <a:solidFill>
                <a:srgbClr val="0066FF"/>
              </a:solidFill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67D39A7-E5EA-E58A-2B8B-20E0567C2268}"/>
              </a:ext>
            </a:extLst>
          </p:cNvPr>
          <p:cNvSpPr txBox="1"/>
          <p:nvPr/>
        </p:nvSpPr>
        <p:spPr>
          <a:xfrm>
            <a:off x="4832359" y="6379933"/>
            <a:ext cx="6966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D.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Savin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JPCS 88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(2007)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012071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; Nature Astronomy 2, 608–609 (2018)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AA8B2E-5418-F198-C04B-5E6C92FF4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2" r="1626" b="-1"/>
          <a:stretch/>
        </p:blipFill>
        <p:spPr>
          <a:xfrm>
            <a:off x="8844688" y="1756413"/>
            <a:ext cx="3124282" cy="262360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00C6A3B-A7AD-58C3-838D-24FA3642DBA2}"/>
              </a:ext>
            </a:extLst>
          </p:cNvPr>
          <p:cNvSpPr txBox="1"/>
          <p:nvPr/>
        </p:nvSpPr>
        <p:spPr>
          <a:xfrm>
            <a:off x="3666690" y="5706378"/>
            <a:ext cx="4506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sv-SE" sz="2400" b="1" dirty="0">
                <a:solidFill>
                  <a:srgbClr val="0033CC"/>
                </a:solidFill>
                <a:latin typeface="+mn-lt"/>
                <a:ea typeface="+mn-ea"/>
                <a:cs typeface="+mn-ea"/>
                <a:sym typeface="+mn-lt"/>
              </a:rPr>
              <a:t>Reliable data?</a:t>
            </a:r>
            <a:r>
              <a:rPr lang="en-US" altLang="sv-SE" sz="2400" b="1" dirty="0">
                <a:solidFill>
                  <a:srgbClr val="0033CC"/>
                </a:solidFill>
                <a:cs typeface="+mn-ea"/>
                <a:sym typeface="+mn-lt"/>
              </a:rPr>
              <a:t> </a:t>
            </a:r>
            <a:r>
              <a:rPr lang="en-US" altLang="sv-SE" sz="2400" b="1" dirty="0">
                <a:solidFill>
                  <a:srgbClr val="0033CC"/>
                </a:solidFill>
                <a:latin typeface="+mn-lt"/>
                <a:ea typeface="+mn-ea"/>
                <a:cs typeface="+mn-ea"/>
                <a:sym typeface="+mn-lt"/>
              </a:rPr>
              <a:t>Benchmark!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2916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A8E39DA-983E-14F4-ECF8-0B49F2E21C50}"/>
              </a:ext>
            </a:extLst>
          </p:cNvPr>
          <p:cNvSpPr txBox="1">
            <a:spLocks/>
          </p:cNvSpPr>
          <p:nvPr/>
        </p:nvSpPr>
        <p:spPr>
          <a:xfrm>
            <a:off x="1389821" y="119828"/>
            <a:ext cx="7525579" cy="646992"/>
          </a:xfrm>
          <a:prstGeom prst="round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Aptos Display"/>
              </a:defRPr>
            </a:lvl1pPr>
          </a:lstStyle>
          <a:p>
            <a:r>
              <a:rPr lang="it-IT" altLang="zh-CN" dirty="0">
                <a:solidFill>
                  <a:srgbClr val="0000FE"/>
                </a:solidFill>
                <a:latin typeface="+mn-lt"/>
                <a:cs typeface="+mn-ea"/>
                <a:sym typeface="+mn-lt"/>
              </a:rPr>
              <a:t>TSR @ MPIK in Heidelberg</a:t>
            </a:r>
          </a:p>
        </p:txBody>
      </p:sp>
      <p:graphicFrame>
        <p:nvGraphicFramePr>
          <p:cNvPr id="5" name="Objekt 25">
            <a:extLst>
              <a:ext uri="{FF2B5EF4-FFF2-40B4-BE49-F238E27FC236}">
                <a16:creationId xmlns:a16="http://schemas.microsoft.com/office/drawing/2014/main" id="{73A1F936-C0EC-4278-BE59-07B2AC464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528721"/>
              </p:ext>
            </p:extLst>
          </p:nvPr>
        </p:nvGraphicFramePr>
        <p:xfrm>
          <a:off x="285441" y="959600"/>
          <a:ext cx="4059451" cy="365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6110443" imgH="5495011" progId="CorelDRAW.Graphic.13">
                  <p:embed/>
                </p:oleObj>
              </mc:Choice>
              <mc:Fallback>
                <p:oleObj name="CorelDRAW" r:id="rId3" imgW="6110443" imgH="5495011" progId="CorelDRAW.Graphic.13">
                  <p:embed/>
                  <p:pic>
                    <p:nvPicPr>
                      <p:cNvPr id="5" name="Objekt 25">
                        <a:extLst>
                          <a:ext uri="{FF2B5EF4-FFF2-40B4-BE49-F238E27FC236}">
                            <a16:creationId xmlns:a16="http://schemas.microsoft.com/office/drawing/2014/main" id="{73A1F936-C0EC-4278-BE59-07B2AC4642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441" y="959600"/>
                        <a:ext cx="4059451" cy="36507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77550F63-C836-4DC1-8ADB-BB718009EE4C}"/>
              </a:ext>
            </a:extLst>
          </p:cNvPr>
          <p:cNvSpPr txBox="1"/>
          <p:nvPr/>
        </p:nvSpPr>
        <p:spPr>
          <a:xfrm>
            <a:off x="1252718" y="2444961"/>
            <a:ext cx="154689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cs typeface="+mn-ea"/>
                <a:sym typeface="+mn-lt"/>
              </a:rPr>
              <a:t>TSR@MPIK,</a:t>
            </a:r>
            <a:r>
              <a:rPr lang="zh-CN" altLang="en-US" sz="2000" b="1" dirty="0">
                <a:solidFill>
                  <a:srgbClr val="0000FF"/>
                </a:solidFill>
                <a:cs typeface="+mn-ea"/>
                <a:sym typeface="+mn-lt"/>
              </a:rPr>
              <a:t> </a:t>
            </a:r>
            <a:endParaRPr lang="en-US" altLang="zh-CN" sz="2000" b="1" dirty="0">
              <a:solidFill>
                <a:srgbClr val="0000FF"/>
              </a:solidFill>
              <a:cs typeface="+mn-ea"/>
              <a:sym typeface="+mn-lt"/>
            </a:endParaRPr>
          </a:p>
          <a:p>
            <a:r>
              <a:rPr lang="en-US" altLang="zh-CN" sz="2000" b="1" dirty="0">
                <a:solidFill>
                  <a:srgbClr val="0000FF"/>
                </a:solidFill>
                <a:cs typeface="+mn-ea"/>
                <a:sym typeface="+mn-lt"/>
              </a:rPr>
              <a:t>Heidelberg</a:t>
            </a:r>
            <a:endParaRPr lang="zh-CN" altLang="en-US" sz="2000" b="1" dirty="0">
              <a:solidFill>
                <a:srgbClr val="0000FF"/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5D4075B-EC89-4586-9435-4B1836A71340}"/>
              </a:ext>
            </a:extLst>
          </p:cNvPr>
          <p:cNvSpPr/>
          <p:nvPr/>
        </p:nvSpPr>
        <p:spPr>
          <a:xfrm>
            <a:off x="67971" y="4735952"/>
            <a:ext cx="4163008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err="1">
                <a:cs typeface="+mn-ea"/>
                <a:sym typeface="+mn-lt"/>
              </a:rPr>
              <a:t>Kilgus</a:t>
            </a:r>
            <a:r>
              <a:rPr lang="en-US" altLang="zh-CN" sz="1600" b="1" dirty="0">
                <a:cs typeface="+mn-ea"/>
                <a:sym typeface="+mn-lt"/>
              </a:rPr>
              <a:t>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PRL 64, 737 (1990)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cs typeface="+mn-ea"/>
                <a:sym typeface="+mn-lt"/>
              </a:rPr>
              <a:t>Schnell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PRL 91, 043001 (2003)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cs typeface="+mn-ea"/>
                <a:sym typeface="+mn-lt"/>
              </a:rPr>
              <a:t>Schippers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PRL 98, 033001 (2007)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 err="1">
                <a:cs typeface="+mn-ea"/>
                <a:sym typeface="+mn-lt"/>
              </a:rPr>
              <a:t>Lestinsky</a:t>
            </a:r>
            <a:r>
              <a:rPr lang="en-US" altLang="zh-CN" sz="1600" b="1" dirty="0">
                <a:cs typeface="+mn-ea"/>
                <a:sym typeface="+mn-lt"/>
              </a:rPr>
              <a:t>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PRL 100, 033001 (2008)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cs typeface="+mn-ea"/>
                <a:sym typeface="+mn-lt"/>
              </a:rPr>
              <a:t>Schippers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NIMB 350, 61 (2015)</a:t>
            </a:r>
          </a:p>
        </p:txBody>
      </p:sp>
      <p:pic>
        <p:nvPicPr>
          <p:cNvPr id="4139" name="Picture 43" descr="查看源图像">
            <a:extLst>
              <a:ext uri="{FF2B5EF4-FFF2-40B4-BE49-F238E27FC236}">
                <a16:creationId xmlns:a16="http://schemas.microsoft.com/office/drawing/2014/main" id="{DB7E9F26-4C1D-419C-975D-45ED80AB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58" y="1367605"/>
            <a:ext cx="1656113" cy="24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1" name="Picture 45" descr="查看源图像">
            <a:extLst>
              <a:ext uri="{FF2B5EF4-FFF2-40B4-BE49-F238E27FC236}">
                <a16:creationId xmlns:a16="http://schemas.microsoft.com/office/drawing/2014/main" id="{7BCFFA3C-159A-40F3-97A6-209E8E4E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58" y="1367603"/>
            <a:ext cx="1810602" cy="247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3" name="Picture 47" descr="查看源图像">
            <a:extLst>
              <a:ext uri="{FF2B5EF4-FFF2-40B4-BE49-F238E27FC236}">
                <a16:creationId xmlns:a16="http://schemas.microsoft.com/office/drawing/2014/main" id="{FFDC2815-9AE9-4E51-849F-8DC76F4D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504" y="1364719"/>
            <a:ext cx="1939800" cy="247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4D1C1EE-FFFF-44EC-B55B-55558006101B}"/>
              </a:ext>
            </a:extLst>
          </p:cNvPr>
          <p:cNvSpPr/>
          <p:nvPr/>
        </p:nvSpPr>
        <p:spPr>
          <a:xfrm>
            <a:off x="4416125" y="404869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i="0" dirty="0">
                <a:solidFill>
                  <a:srgbClr val="002E5F"/>
                </a:solidFill>
                <a:effectLst/>
                <a:cs typeface="+mn-ea"/>
                <a:sym typeface="+mn-lt"/>
              </a:rPr>
              <a:t>Stefan Schippers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81A25C4-7327-4BE6-B0A5-89375CC452C4}"/>
              </a:ext>
            </a:extLst>
          </p:cNvPr>
          <p:cNvSpPr/>
          <p:nvPr/>
        </p:nvSpPr>
        <p:spPr>
          <a:xfrm>
            <a:off x="6354118" y="4048693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i="0" dirty="0">
                <a:solidFill>
                  <a:srgbClr val="002E5F"/>
                </a:solidFill>
                <a:effectLst/>
                <a:cs typeface="+mn-ea"/>
                <a:sym typeface="+mn-lt"/>
              </a:rPr>
              <a:t>Alfred Müller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9226667-DECF-4B9F-AEF4-E46BEF37EA7E}"/>
              </a:ext>
            </a:extLst>
          </p:cNvPr>
          <p:cNvSpPr/>
          <p:nvPr/>
        </p:nvSpPr>
        <p:spPr>
          <a:xfrm>
            <a:off x="8335327" y="4048693"/>
            <a:ext cx="166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i="0" dirty="0">
                <a:solidFill>
                  <a:srgbClr val="002E5F"/>
                </a:solidFill>
                <a:effectLst/>
                <a:cs typeface="+mn-ea"/>
                <a:sym typeface="+mn-lt"/>
              </a:rPr>
              <a:t>Andreas Wolf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CC96D4-A422-4219-AC3E-249F07FD9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942" y="1364719"/>
            <a:ext cx="1817508" cy="247181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C65E693-6B9E-4CC6-AA34-98996336167A}"/>
              </a:ext>
            </a:extLst>
          </p:cNvPr>
          <p:cNvSpPr/>
          <p:nvPr/>
        </p:nvSpPr>
        <p:spPr>
          <a:xfrm>
            <a:off x="10384192" y="4048693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i="0" dirty="0">
                <a:solidFill>
                  <a:srgbClr val="002E5F"/>
                </a:solidFill>
                <a:effectLst/>
                <a:cs typeface="+mn-ea"/>
                <a:sym typeface="+mn-lt"/>
              </a:rPr>
              <a:t>Daniel </a:t>
            </a:r>
            <a:r>
              <a:rPr lang="en-US" altLang="zh-CN" b="1" i="0" dirty="0" err="1">
                <a:solidFill>
                  <a:srgbClr val="002E5F"/>
                </a:solidFill>
                <a:effectLst/>
                <a:cs typeface="+mn-ea"/>
                <a:sym typeface="+mn-lt"/>
              </a:rPr>
              <a:t>Savin</a:t>
            </a:r>
            <a:endParaRPr lang="en-US" altLang="zh-CN" b="1" i="0" dirty="0">
              <a:solidFill>
                <a:srgbClr val="002E5F"/>
              </a:solidFill>
              <a:effectLst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2B20AD-BAF0-4BEB-B6CD-0DC8A4ED0AFF}"/>
              </a:ext>
            </a:extLst>
          </p:cNvPr>
          <p:cNvSpPr txBox="1"/>
          <p:nvPr/>
        </p:nvSpPr>
        <p:spPr>
          <a:xfrm>
            <a:off x="5893211" y="966944"/>
            <a:ext cx="51523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b="1" dirty="0">
                <a:cs typeface="+mn-ea"/>
                <a:sym typeface="+mn-lt"/>
              </a:rPr>
              <a:t>Electron cooler + </a:t>
            </a:r>
            <a:r>
              <a:rPr lang="en-US" altLang="zh-CN" sz="2400" b="1" dirty="0">
                <a:highlight>
                  <a:srgbClr val="FFFF00"/>
                </a:highlight>
                <a:cs typeface="+mn-ea"/>
                <a:sym typeface="+mn-lt"/>
              </a:rPr>
              <a:t>Electron target</a:t>
            </a:r>
            <a:endParaRPr lang="zh-CN" altLang="en-US" sz="2400" b="1" dirty="0">
              <a:highlight>
                <a:srgbClr val="FFFF00"/>
              </a:highlight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225901-CB1C-5B1E-510F-69B160628557}"/>
              </a:ext>
            </a:extLst>
          </p:cNvPr>
          <p:cNvSpPr txBox="1"/>
          <p:nvPr/>
        </p:nvSpPr>
        <p:spPr>
          <a:xfrm>
            <a:off x="4214554" y="4793562"/>
            <a:ext cx="7946968" cy="17054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i="0" dirty="0">
                <a:effectLst/>
                <a:cs typeface="+mn-ea"/>
                <a:sym typeface="+mn-lt"/>
              </a:rPr>
              <a:t>D</a:t>
            </a:r>
            <a:r>
              <a:rPr lang="en-US" altLang="zh-CN" b="1" dirty="0">
                <a:cs typeface="+mn-ea"/>
                <a:sym typeface="+mn-lt"/>
              </a:rPr>
              <a:t>.</a:t>
            </a:r>
            <a:r>
              <a:rPr lang="en-US" altLang="zh-CN" b="1" i="0" dirty="0">
                <a:effectLst/>
                <a:cs typeface="+mn-ea"/>
                <a:sym typeface="+mn-lt"/>
              </a:rPr>
              <a:t> W. Savin receives the 2026 LAD </a:t>
            </a:r>
            <a:r>
              <a:rPr lang="en-US" altLang="zh-CN" b="1" i="0" dirty="0">
                <a:solidFill>
                  <a:srgbClr val="0000FE"/>
                </a:solidFill>
                <a:effectLst/>
                <a:cs typeface="+mn-ea"/>
                <a:sym typeface="+mn-lt"/>
              </a:rPr>
              <a:t>Laboratory Astrophysics</a:t>
            </a:r>
            <a:r>
              <a:rPr lang="en-US" altLang="zh-CN" b="1" i="0" dirty="0">
                <a:effectLst/>
                <a:cs typeface="+mn-ea"/>
                <a:sym typeface="+mn-lt"/>
              </a:rPr>
              <a:t> Prize:</a:t>
            </a:r>
            <a:r>
              <a:rPr lang="en-US" altLang="zh-CN" b="1" dirty="0">
                <a:cs typeface="+mn-ea"/>
                <a:sym typeface="+mn-lt"/>
              </a:rPr>
              <a:t> </a:t>
            </a:r>
            <a:br>
              <a:rPr lang="en-US" altLang="zh-CN" b="1" dirty="0">
                <a:cs typeface="+mn-ea"/>
                <a:sym typeface="+mn-lt"/>
              </a:rPr>
            </a:br>
            <a:r>
              <a:rPr lang="en-US" altLang="zh-CN" b="1" i="0" dirty="0">
                <a:solidFill>
                  <a:srgbClr val="4EA72E"/>
                </a:solidFill>
                <a:effectLst/>
                <a:cs typeface="+mn-ea"/>
                <a:sym typeface="+mn-lt"/>
              </a:rPr>
              <a:t>H</a:t>
            </a:r>
            <a:r>
              <a:rPr lang="en-US" altLang="zh-CN" b="1" dirty="0">
                <a:solidFill>
                  <a:srgbClr val="4EA72E"/>
                </a:solidFill>
                <a:cs typeface="+mn-ea"/>
                <a:sym typeface="+mn-lt"/>
              </a:rPr>
              <a:t>e led a 21-year project measuring dielectronic recombination, the dominant electron-ion recombination process for most atomic ions in astrophysical plasmas.</a:t>
            </a:r>
          </a:p>
        </p:txBody>
      </p:sp>
    </p:spTree>
    <p:extLst>
      <p:ext uri="{BB962C8B-B14F-4D97-AF65-F5344CB8AC3E}">
        <p14:creationId xmlns:p14="http://schemas.microsoft.com/office/powerpoint/2010/main" val="325634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D28E8CF-27E2-2925-D9E0-E53972FBD8E8}"/>
              </a:ext>
            </a:extLst>
          </p:cNvPr>
          <p:cNvSpPr txBox="1"/>
          <p:nvPr/>
        </p:nvSpPr>
        <p:spPr>
          <a:xfrm>
            <a:off x="2892828" y="0"/>
            <a:ext cx="7190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00FE"/>
                </a:solidFill>
                <a:cs typeface="+mn-ea"/>
                <a:sym typeface="+mn-lt"/>
              </a:rPr>
              <a:t>DR experiments at storage rings</a:t>
            </a:r>
            <a:r>
              <a:rPr lang="en-US" altLang="zh-CN" sz="2800" dirty="0">
                <a:solidFill>
                  <a:srgbClr val="0000FE"/>
                </a:solidFill>
                <a:cs typeface="+mn-ea"/>
                <a:sym typeface="+mn-lt"/>
              </a:rPr>
              <a:t>…</a:t>
            </a:r>
            <a:endParaRPr lang="zh-CN" altLang="en-US" sz="2800" dirty="0">
              <a:solidFill>
                <a:srgbClr val="0000FE"/>
              </a:solidFill>
              <a:cs typeface="+mn-ea"/>
              <a:sym typeface="+mn-lt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536395E8-79CC-8174-CA50-064B465AD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81" y="875672"/>
            <a:ext cx="5234247" cy="3956842"/>
          </a:xfrm>
          <a:prstGeom prst="rect">
            <a:avLst/>
          </a:prstGeom>
        </p:spPr>
      </p:pic>
      <p:sp>
        <p:nvSpPr>
          <p:cNvPr id="5" name="文本框 535">
            <a:extLst>
              <a:ext uri="{FF2B5EF4-FFF2-40B4-BE49-F238E27FC236}">
                <a16:creationId xmlns:a16="http://schemas.microsoft.com/office/drawing/2014/main" id="{437D432F-21DD-A74D-6A33-858B8A0B3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219" y="4832650"/>
            <a:ext cx="5170517" cy="181489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1800" dirty="0">
              <a:latin typeface="+mn-lt"/>
              <a:cs typeface="+mn-ea"/>
              <a:sym typeface="+mn-lt"/>
            </a:endParaRPr>
          </a:p>
        </p:txBody>
      </p:sp>
      <p:sp>
        <p:nvSpPr>
          <p:cNvPr id="7" name="矩形 39">
            <a:extLst>
              <a:ext uri="{FF2B5EF4-FFF2-40B4-BE49-F238E27FC236}">
                <a16:creationId xmlns:a16="http://schemas.microsoft.com/office/drawing/2014/main" id="{01BA8842-0255-EBB0-FAEE-0C4793DF1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300" y="5288340"/>
            <a:ext cx="49904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600" i="1" dirty="0">
                <a:latin typeface="+mn-lt"/>
                <a:cs typeface="+mn-ea"/>
                <a:sym typeface="+mn-lt"/>
              </a:rPr>
              <a:t>Ni 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: </a:t>
            </a:r>
            <a:r>
              <a:rPr lang="en-US" altLang="zh-CN" sz="1600" i="1" dirty="0">
                <a:latin typeface="+mn-lt"/>
                <a:cs typeface="+mn-ea"/>
                <a:sym typeface="+mn-lt"/>
              </a:rPr>
              <a:t>Number of stored ions in the ring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600" i="1" dirty="0">
                <a:latin typeface="+mn-lt"/>
                <a:cs typeface="+mn-ea"/>
                <a:sym typeface="+mn-lt"/>
              </a:rPr>
              <a:t>n</a:t>
            </a:r>
            <a:r>
              <a:rPr lang="en-US" altLang="zh-CN" sz="1600" i="1" baseline="-25000" dirty="0">
                <a:latin typeface="+mn-lt"/>
                <a:cs typeface="+mn-ea"/>
                <a:sym typeface="+mn-lt"/>
              </a:rPr>
              <a:t>e 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: </a:t>
            </a:r>
            <a:r>
              <a:rPr lang="en-US" altLang="zh-CN" sz="1600" i="1" dirty="0">
                <a:latin typeface="+mn-lt"/>
                <a:cs typeface="+mn-ea"/>
                <a:sym typeface="+mn-lt"/>
              </a:rPr>
              <a:t>Density of electrons at the merged section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600" i="1" dirty="0">
                <a:latin typeface="+mn-lt"/>
                <a:cs typeface="+mn-ea"/>
                <a:sym typeface="+mn-lt"/>
              </a:rPr>
              <a:t> L 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: </a:t>
            </a:r>
            <a:r>
              <a:rPr lang="en-US" altLang="zh-CN" sz="1600" i="1" dirty="0">
                <a:latin typeface="+mn-lt"/>
                <a:cs typeface="+mn-ea"/>
                <a:sym typeface="+mn-lt"/>
              </a:rPr>
              <a:t>Interaction length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600" dirty="0">
                <a:latin typeface="+mn-lt"/>
                <a:cs typeface="+mn-ea"/>
                <a:sym typeface="+mn-lt"/>
              </a:rPr>
              <a:t>C:  </a:t>
            </a:r>
            <a:r>
              <a:rPr lang="en-US" altLang="zh-CN" sz="1600" i="1" dirty="0">
                <a:latin typeface="+mn-lt"/>
                <a:cs typeface="+mn-ea"/>
                <a:sym typeface="+mn-lt"/>
              </a:rPr>
              <a:t>Length for the circumference of </a:t>
            </a:r>
            <a:r>
              <a:rPr lang="en-US" altLang="zh-CN" sz="1600" i="1" dirty="0" err="1">
                <a:latin typeface="+mn-lt"/>
                <a:cs typeface="+mn-ea"/>
                <a:sym typeface="+mn-lt"/>
              </a:rPr>
              <a:t>CSRm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zh-CN" sz="1600" i="1" dirty="0">
                <a:latin typeface="+mn-lt"/>
                <a:cs typeface="+mn-ea"/>
                <a:sym typeface="+mn-lt"/>
              </a:rPr>
              <a:t>β </a:t>
            </a:r>
            <a:r>
              <a:rPr lang="en-US" altLang="zh-CN" sz="1600" i="1" baseline="-25000" dirty="0">
                <a:latin typeface="+mn-lt"/>
                <a:cs typeface="+mn-ea"/>
                <a:sym typeface="+mn-lt"/>
              </a:rPr>
              <a:t>e </a:t>
            </a:r>
            <a:r>
              <a:rPr lang="en-US" altLang="zh-CN" sz="1600" i="1" dirty="0">
                <a:latin typeface="+mn-lt"/>
                <a:cs typeface="+mn-ea"/>
                <a:sym typeface="+mn-lt"/>
              </a:rPr>
              <a:t>, </a:t>
            </a:r>
            <a:r>
              <a:rPr lang="el-GR" altLang="zh-CN" sz="1600" i="1" dirty="0">
                <a:latin typeface="+mn-lt"/>
                <a:cs typeface="+mn-ea"/>
                <a:sym typeface="+mn-lt"/>
              </a:rPr>
              <a:t>β</a:t>
            </a:r>
            <a:r>
              <a:rPr lang="en-US" altLang="zh-CN" sz="1600" i="1" baseline="-25000" dirty="0">
                <a:latin typeface="+mn-lt"/>
                <a:cs typeface="+mn-ea"/>
                <a:sym typeface="+mn-lt"/>
              </a:rPr>
              <a:t>i</a:t>
            </a:r>
            <a:r>
              <a:rPr lang="en-US" altLang="zh-CN" sz="1600" i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:</a:t>
            </a:r>
            <a:r>
              <a:rPr lang="en-US" altLang="zh-CN" sz="1600" i="1" dirty="0">
                <a:latin typeface="+mn-lt"/>
                <a:cs typeface="+mn-ea"/>
                <a:sym typeface="+mn-lt"/>
              </a:rPr>
              <a:t>Relativistic factor for electron and ion beam</a:t>
            </a:r>
            <a:r>
              <a:rPr lang="en-US" altLang="zh-CN" sz="1600" dirty="0">
                <a:latin typeface="+mn-lt"/>
                <a:cs typeface="+mn-ea"/>
                <a:sym typeface="+mn-lt"/>
              </a:rPr>
              <a:t>;</a:t>
            </a:r>
          </a:p>
        </p:txBody>
      </p:sp>
      <p:graphicFrame>
        <p:nvGraphicFramePr>
          <p:cNvPr id="8" name="对象 537">
            <a:extLst>
              <a:ext uri="{FF2B5EF4-FFF2-40B4-BE49-F238E27FC236}">
                <a16:creationId xmlns:a16="http://schemas.microsoft.com/office/drawing/2014/main" id="{CF23D64A-F120-586E-3AE2-ECCB32A8D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126265"/>
              </p:ext>
            </p:extLst>
          </p:nvPr>
        </p:nvGraphicFramePr>
        <p:xfrm>
          <a:off x="8065026" y="4855111"/>
          <a:ext cx="2132403" cy="498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760" imgH="431640" progId="Equation.DSMT4">
                  <p:embed/>
                </p:oleObj>
              </mc:Choice>
              <mc:Fallback>
                <p:oleObj name="Equation" r:id="rId4" imgW="1904760" imgH="431640" progId="Equation.DSMT4">
                  <p:embed/>
                  <p:pic>
                    <p:nvPicPr>
                      <p:cNvPr id="7" name="对象 537">
                        <a:extLst>
                          <a:ext uri="{FF2B5EF4-FFF2-40B4-BE49-F238E27FC236}">
                            <a16:creationId xmlns:a16="http://schemas.microsoft.com/office/drawing/2014/main" id="{CF23D64A-F120-586E-3AE2-ECCB32A8D1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5026" y="4855111"/>
                        <a:ext cx="2132403" cy="498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01381E3B-4AA5-3D3B-8748-0584E1FD1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4" y="3022481"/>
            <a:ext cx="6068098" cy="32198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979779-6BF4-E70C-1D2F-7C91AD478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430" y="951600"/>
            <a:ext cx="4756117" cy="217752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8488C4-3864-56CC-432F-1C98FED8ECCE}"/>
              </a:ext>
            </a:extLst>
          </p:cNvPr>
          <p:cNvSpPr txBox="1"/>
          <p:nvPr/>
        </p:nvSpPr>
        <p:spPr>
          <a:xfrm>
            <a:off x="1185049" y="6211669"/>
            <a:ext cx="4722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cs typeface="+mn-ea"/>
                <a:sym typeface="+mn-lt"/>
              </a:rPr>
              <a:t>Ar</a:t>
            </a:r>
            <a:r>
              <a:rPr lang="en-US" altLang="zh-CN" b="1" baseline="30000" dirty="0">
                <a:cs typeface="+mn-ea"/>
                <a:sym typeface="+mn-lt"/>
              </a:rPr>
              <a:t>12+,13+,</a:t>
            </a:r>
            <a:r>
              <a:rPr lang="en-US" altLang="zh-CN" b="1" baseline="30000" dirty="0">
                <a:solidFill>
                  <a:srgbClr val="FF0000"/>
                </a:solidFill>
                <a:cs typeface="+mn-ea"/>
                <a:sym typeface="+mn-lt"/>
              </a:rPr>
              <a:t>14+, </a:t>
            </a:r>
            <a:r>
              <a:rPr lang="en-US" altLang="zh-CN" b="1" baseline="30000" dirty="0">
                <a:cs typeface="+mn-ea"/>
                <a:sym typeface="+mn-lt"/>
              </a:rPr>
              <a:t>15+</a:t>
            </a:r>
            <a:r>
              <a:rPr lang="en-US" altLang="zh-CN" b="1" kern="100" dirty="0">
                <a:solidFill>
                  <a:srgbClr val="FF0000"/>
                </a:solidFill>
                <a:cs typeface="+mn-ea"/>
                <a:sym typeface="+mn-lt"/>
              </a:rPr>
              <a:t>, </a:t>
            </a:r>
            <a:r>
              <a:rPr lang="en-US" altLang="zh-CN" b="1" dirty="0">
                <a:cs typeface="+mn-ea"/>
                <a:sym typeface="+mn-lt"/>
              </a:rPr>
              <a:t>Ca</a:t>
            </a:r>
            <a:r>
              <a:rPr lang="en-US" altLang="zh-CN" b="1" baseline="30000" dirty="0">
                <a:cs typeface="+mn-ea"/>
                <a:sym typeface="+mn-lt"/>
              </a:rPr>
              <a:t>14+,16+,17+</a:t>
            </a:r>
            <a:r>
              <a:rPr lang="en-US" altLang="zh-CN" b="1" kern="100" dirty="0">
                <a:cs typeface="+mn-ea"/>
                <a:sym typeface="+mn-lt"/>
              </a:rPr>
              <a:t>,</a:t>
            </a:r>
            <a:r>
              <a:rPr lang="en-US" altLang="zh-CN" b="1" kern="100" baseline="30000" dirty="0">
                <a:cs typeface="+mn-ea"/>
                <a:sym typeface="+mn-lt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cs typeface="+mn-ea"/>
                <a:sym typeface="+mn-lt"/>
              </a:rPr>
              <a:t>Fe</a:t>
            </a:r>
            <a:r>
              <a:rPr lang="en-US" altLang="zh-CN" b="1" kern="100" baseline="30000" dirty="0">
                <a:solidFill>
                  <a:srgbClr val="FF0000"/>
                </a:solidFill>
                <a:cs typeface="+mn-ea"/>
                <a:sym typeface="+mn-lt"/>
              </a:rPr>
              <a:t>15+</a:t>
            </a:r>
            <a:r>
              <a:rPr lang="en-US" altLang="zh-CN" b="1" kern="100" baseline="30000" dirty="0">
                <a:cs typeface="+mn-ea"/>
                <a:sym typeface="+mn-lt"/>
              </a:rPr>
              <a:t>, 17+</a:t>
            </a:r>
            <a:r>
              <a:rPr lang="en-US" altLang="zh-CN" b="1" kern="100" dirty="0">
                <a:cs typeface="+mn-ea"/>
                <a:sym typeface="+mn-lt"/>
              </a:rPr>
              <a:t>,Ni</a:t>
            </a:r>
            <a:r>
              <a:rPr lang="en-US" altLang="zh-CN" b="1" kern="100" baseline="30000" dirty="0">
                <a:cs typeface="+mn-ea"/>
                <a:sym typeface="+mn-lt"/>
              </a:rPr>
              <a:t>19+</a:t>
            </a:r>
            <a:r>
              <a:rPr lang="en-US" altLang="zh-CN" b="1" kern="100" dirty="0">
                <a:cs typeface="+mn-ea"/>
                <a:sym typeface="+mn-lt"/>
              </a:rPr>
              <a:t>, </a:t>
            </a:r>
          </a:p>
          <a:p>
            <a:pPr algn="ctr"/>
            <a:r>
              <a:rPr lang="en-US" altLang="zh-CN" b="1" kern="100" dirty="0">
                <a:cs typeface="+mn-ea"/>
                <a:sym typeface="+mn-lt"/>
              </a:rPr>
              <a:t>  </a:t>
            </a:r>
            <a:r>
              <a:rPr lang="en-US" altLang="zh-CN" b="1" dirty="0">
                <a:cs typeface="+mn-ea"/>
                <a:sym typeface="+mn-lt"/>
              </a:rPr>
              <a:t>Kr</a:t>
            </a:r>
            <a:r>
              <a:rPr lang="en-US" altLang="zh-CN" b="1" baseline="30000" dirty="0">
                <a:cs typeface="+mn-ea"/>
                <a:sym typeface="+mn-lt"/>
              </a:rPr>
              <a:t>19+, 25+, 30+</a:t>
            </a:r>
            <a:r>
              <a:rPr lang="en-US" altLang="zh-CN" b="1" kern="100" dirty="0">
                <a:cs typeface="+mn-ea"/>
                <a:sym typeface="+mn-lt"/>
              </a:rPr>
              <a:t>, Sn</a:t>
            </a:r>
            <a:r>
              <a:rPr lang="en-US" altLang="zh-CN" b="1" kern="100" baseline="30000" dirty="0">
                <a:cs typeface="+mn-ea"/>
                <a:sym typeface="+mn-lt"/>
              </a:rPr>
              <a:t>35+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08DAA8-0741-7928-1A98-337FDF45A57D}"/>
              </a:ext>
            </a:extLst>
          </p:cNvPr>
          <p:cNvSpPr txBox="1"/>
          <p:nvPr/>
        </p:nvSpPr>
        <p:spPr>
          <a:xfrm>
            <a:off x="1995613" y="3224776"/>
            <a:ext cx="336960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cs typeface="+mn-ea"/>
                <a:sym typeface="+mn-lt"/>
              </a:rPr>
              <a:t>All ions are equally important. ...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  <a:cs typeface="+mn-ea"/>
                <a:sym typeface="+mn-lt"/>
              </a:rPr>
              <a:t>but some are more equal than others.</a:t>
            </a:r>
            <a:endParaRPr lang="zh-CN" alt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1F1EAD-40F1-9387-C37E-8FFADD5460AA}"/>
              </a:ext>
            </a:extLst>
          </p:cNvPr>
          <p:cNvSpPr txBox="1"/>
          <p:nvPr/>
        </p:nvSpPr>
        <p:spPr>
          <a:xfrm>
            <a:off x="4288465" y="223283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E"/>
                </a:solidFill>
              </a:rPr>
              <a:t>@TSR</a:t>
            </a:r>
            <a:endParaRPr lang="zh-CN" altLang="en-US" dirty="0">
              <a:solidFill>
                <a:srgbClr val="0000F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B6EE89-AA24-9654-A906-DC1C5E98A9C8}"/>
              </a:ext>
            </a:extLst>
          </p:cNvPr>
          <p:cNvSpPr txBox="1"/>
          <p:nvPr/>
        </p:nvSpPr>
        <p:spPr>
          <a:xfrm>
            <a:off x="9753599" y="1305098"/>
            <a:ext cx="2017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kern="1200" cap="none" spc="0" baseline="0" dirty="0">
                <a:solidFill>
                  <a:srgbClr val="C00000"/>
                </a:solidFill>
                <a:uFillTx/>
                <a:latin typeface="+mn-ea"/>
                <a:cs typeface="+mn-ea"/>
                <a:sym typeface="+mn-lt"/>
              </a:rPr>
              <a:t>@IMP in Lanzhou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239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FC54C5-61A0-7EB8-F976-53ECE49FFE53}"/>
              </a:ext>
            </a:extLst>
          </p:cNvPr>
          <p:cNvSpPr txBox="1">
            <a:spLocks/>
          </p:cNvSpPr>
          <p:nvPr/>
        </p:nvSpPr>
        <p:spPr>
          <a:xfrm>
            <a:off x="1389821" y="119828"/>
            <a:ext cx="8973379" cy="646992"/>
          </a:xfrm>
          <a:prstGeom prst="round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Aptos Display"/>
              </a:defRPr>
            </a:lvl1pPr>
          </a:lstStyle>
          <a:p>
            <a:r>
              <a:rPr lang="it-IT" altLang="zh-CN" dirty="0">
                <a:solidFill>
                  <a:srgbClr val="0000FE"/>
                </a:solidFill>
                <a:latin typeface="+mn-lt"/>
                <a:cs typeface="+mn-ea"/>
                <a:sym typeface="+mn-lt"/>
              </a:rPr>
              <a:t>CRYRING @ MSL in Stockholm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1E785B-C642-9204-CE2E-17A106A6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8" y="1306534"/>
            <a:ext cx="3691493" cy="302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feld 21">
            <a:extLst>
              <a:ext uri="{FF2B5EF4-FFF2-40B4-BE49-F238E27FC236}">
                <a16:creationId xmlns:a16="http://schemas.microsoft.com/office/drawing/2014/main" id="{19A864A4-C043-22E6-7F8D-BD8498B6BE8A}"/>
              </a:ext>
            </a:extLst>
          </p:cNvPr>
          <p:cNvSpPr txBox="1"/>
          <p:nvPr/>
        </p:nvSpPr>
        <p:spPr>
          <a:xfrm>
            <a:off x="2143830" y="2209477"/>
            <a:ext cx="1601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  <a:cs typeface="+mn-ea"/>
                <a:sym typeface="+mn-lt"/>
              </a:rPr>
              <a:t>CRYRING </a:t>
            </a:r>
          </a:p>
          <a:p>
            <a:r>
              <a:rPr lang="de-DE" sz="2000" b="1" dirty="0">
                <a:solidFill>
                  <a:srgbClr val="0000FF"/>
                </a:solidFill>
                <a:cs typeface="+mn-ea"/>
                <a:sym typeface="+mn-lt"/>
              </a:rPr>
              <a:t>@ GSI/FAIR</a:t>
            </a:r>
          </a:p>
        </p:txBody>
      </p:sp>
      <p:sp>
        <p:nvSpPr>
          <p:cNvPr id="5" name="Textfeld 23">
            <a:extLst>
              <a:ext uri="{FF2B5EF4-FFF2-40B4-BE49-F238E27FC236}">
                <a16:creationId xmlns:a16="http://schemas.microsoft.com/office/drawing/2014/main" id="{82ECDB34-6D7C-4189-24B9-6A4E14B45A8A}"/>
              </a:ext>
            </a:extLst>
          </p:cNvPr>
          <p:cNvSpPr txBox="1"/>
          <p:nvPr/>
        </p:nvSpPr>
        <p:spPr>
          <a:xfrm>
            <a:off x="1961290" y="3002257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cs typeface="+mn-ea"/>
                <a:sym typeface="+mn-lt"/>
              </a:rPr>
              <a:t>formerly @ MSL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F681ED-C993-5875-2E1D-F3272B4F6EEB}"/>
              </a:ext>
            </a:extLst>
          </p:cNvPr>
          <p:cNvSpPr/>
          <p:nvPr/>
        </p:nvSpPr>
        <p:spPr>
          <a:xfrm>
            <a:off x="1210884" y="4638667"/>
            <a:ext cx="3371260" cy="16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cs typeface="+mn-ea"/>
                <a:sym typeface="+mn-lt"/>
              </a:rPr>
              <a:t>DeWitt </a:t>
            </a:r>
            <a:r>
              <a:rPr lang="en-US" altLang="zh-CN" sz="1400" b="1" i="1" dirty="0">
                <a:cs typeface="+mn-ea"/>
                <a:sym typeface="+mn-lt"/>
              </a:rPr>
              <a:t>et al</a:t>
            </a:r>
            <a:r>
              <a:rPr lang="en-US" altLang="zh-CN" sz="1400" b="1" dirty="0">
                <a:cs typeface="+mn-ea"/>
                <a:sym typeface="+mn-lt"/>
              </a:rPr>
              <a:t>., PRA 50, 1257 (1994)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cs typeface="+mn-ea"/>
                <a:sym typeface="+mn-lt"/>
              </a:rPr>
              <a:t>Bartsch </a:t>
            </a:r>
            <a:r>
              <a:rPr lang="en-US" altLang="zh-CN" sz="1400" b="1" i="1" dirty="0">
                <a:cs typeface="+mn-ea"/>
                <a:sym typeface="+mn-lt"/>
              </a:rPr>
              <a:t>et al</a:t>
            </a:r>
            <a:r>
              <a:rPr lang="en-US" altLang="zh-CN" sz="1400" b="1" dirty="0">
                <a:cs typeface="+mn-ea"/>
                <a:sym typeface="+mn-lt"/>
              </a:rPr>
              <a:t>., PRL 79, 2233 (1997)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 err="1">
                <a:cs typeface="+mn-ea"/>
                <a:sym typeface="+mn-lt"/>
              </a:rPr>
              <a:t>Mannervik</a:t>
            </a:r>
            <a:r>
              <a:rPr lang="en-US" altLang="zh-CN" sz="1400" b="1" dirty="0">
                <a:cs typeface="+mn-ea"/>
                <a:sym typeface="+mn-lt"/>
              </a:rPr>
              <a:t> </a:t>
            </a:r>
            <a:r>
              <a:rPr lang="en-US" altLang="zh-CN" sz="1400" b="1" i="1" dirty="0">
                <a:cs typeface="+mn-ea"/>
                <a:sym typeface="+mn-lt"/>
              </a:rPr>
              <a:t>et al</a:t>
            </a:r>
            <a:r>
              <a:rPr lang="en-US" altLang="zh-CN" sz="1400" b="1" dirty="0">
                <a:cs typeface="+mn-ea"/>
                <a:sym typeface="+mn-lt"/>
              </a:rPr>
              <a:t>., PRL 81, 313 (1998)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 err="1">
                <a:cs typeface="+mn-ea"/>
                <a:sym typeface="+mn-lt"/>
              </a:rPr>
              <a:t>Lindroth</a:t>
            </a:r>
            <a:r>
              <a:rPr lang="en-US" altLang="zh-CN" sz="1400" b="1" dirty="0">
                <a:cs typeface="+mn-ea"/>
                <a:sym typeface="+mn-lt"/>
              </a:rPr>
              <a:t> </a:t>
            </a:r>
            <a:r>
              <a:rPr lang="en-US" altLang="zh-CN" sz="1400" b="1" i="1" dirty="0">
                <a:cs typeface="+mn-ea"/>
                <a:sym typeface="+mn-lt"/>
              </a:rPr>
              <a:t>et al</a:t>
            </a:r>
            <a:r>
              <a:rPr lang="en-US" altLang="zh-CN" sz="1400" b="1" dirty="0">
                <a:cs typeface="+mn-ea"/>
                <a:sym typeface="+mn-lt"/>
              </a:rPr>
              <a:t>., PRL 86, 5027 (2001)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 err="1">
                <a:cs typeface="+mn-ea"/>
                <a:sym typeface="+mn-lt"/>
              </a:rPr>
              <a:t>Schuch</a:t>
            </a:r>
            <a:r>
              <a:rPr lang="en-US" altLang="zh-CN" sz="1400" b="1" dirty="0">
                <a:cs typeface="+mn-ea"/>
                <a:sym typeface="+mn-lt"/>
              </a:rPr>
              <a:t> </a:t>
            </a:r>
            <a:r>
              <a:rPr lang="en-US" altLang="zh-CN" sz="1400" b="1" i="1" dirty="0">
                <a:cs typeface="+mn-ea"/>
                <a:sym typeface="+mn-lt"/>
              </a:rPr>
              <a:t>et al</a:t>
            </a:r>
            <a:r>
              <a:rPr lang="en-US" altLang="zh-CN" sz="1400" b="1" dirty="0">
                <a:cs typeface="+mn-ea"/>
                <a:sym typeface="+mn-lt"/>
              </a:rPr>
              <a:t>., PRL 95, 183003 (2005)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7905BC-784A-CB70-4E95-5BA4B8E37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843" y="3329678"/>
            <a:ext cx="1671006" cy="2546294"/>
          </a:xfrm>
          <a:prstGeom prst="rect">
            <a:avLst/>
          </a:prstGeom>
        </p:spPr>
      </p:pic>
      <p:pic>
        <p:nvPicPr>
          <p:cNvPr id="8" name="Picture 2" descr="查看源图像">
            <a:extLst>
              <a:ext uri="{FF2B5EF4-FFF2-40B4-BE49-F238E27FC236}">
                <a16:creationId xmlns:a16="http://schemas.microsoft.com/office/drawing/2014/main" id="{7710CEFE-972E-807C-C9E8-96153158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82" y="3329678"/>
            <a:ext cx="2546294" cy="25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6FE1086-1930-30C2-4DEC-B171029AEAAB}"/>
              </a:ext>
            </a:extLst>
          </p:cNvPr>
          <p:cNvSpPr/>
          <p:nvPr/>
        </p:nvSpPr>
        <p:spPr>
          <a:xfrm>
            <a:off x="6307228" y="6011266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002E5F"/>
                </a:solidFill>
                <a:cs typeface="+mn-ea"/>
                <a:sym typeface="+mn-lt"/>
              </a:rPr>
              <a:t>Reinhold Schuch</a:t>
            </a:r>
            <a:endParaRPr lang="en-US" altLang="zh-CN" b="1" i="0" dirty="0">
              <a:solidFill>
                <a:srgbClr val="002E5F"/>
              </a:solidFill>
              <a:effectLst/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CB78FBF-60F7-6D8E-F333-578E280AA91A}"/>
              </a:ext>
            </a:extLst>
          </p:cNvPr>
          <p:cNvSpPr/>
          <p:nvPr/>
        </p:nvSpPr>
        <p:spPr>
          <a:xfrm>
            <a:off x="9563843" y="6011266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002E5F"/>
                </a:solidFill>
                <a:cs typeface="+mn-ea"/>
                <a:sym typeface="+mn-lt"/>
              </a:rPr>
              <a:t>Eva </a:t>
            </a:r>
            <a:r>
              <a:rPr lang="en-US" altLang="zh-CN" b="1" dirty="0" err="1">
                <a:solidFill>
                  <a:srgbClr val="002E5F"/>
                </a:solidFill>
                <a:cs typeface="+mn-ea"/>
                <a:sym typeface="+mn-lt"/>
              </a:rPr>
              <a:t>Lindroth</a:t>
            </a:r>
            <a:endParaRPr lang="en-US" altLang="zh-CN" b="1" i="0" dirty="0">
              <a:solidFill>
                <a:srgbClr val="002E5F"/>
              </a:solidFill>
              <a:effectLst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4C22C8-1D1E-9876-18D5-154A507E7B92}"/>
              </a:ext>
            </a:extLst>
          </p:cNvPr>
          <p:cNvSpPr txBox="1"/>
          <p:nvPr/>
        </p:nvSpPr>
        <p:spPr>
          <a:xfrm>
            <a:off x="7085875" y="2291825"/>
            <a:ext cx="334867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b="1" dirty="0">
                <a:highlight>
                  <a:srgbClr val="FFFF00"/>
                </a:highlight>
                <a:cs typeface="+mn-ea"/>
                <a:sym typeface="+mn-lt"/>
              </a:rPr>
              <a:t>High energy resolution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82B0EA7-3A43-372C-3540-84AD2A1A6356}"/>
              </a:ext>
            </a:extLst>
          </p:cNvPr>
          <p:cNvSpPr txBox="1"/>
          <p:nvPr/>
        </p:nvSpPr>
        <p:spPr>
          <a:xfrm>
            <a:off x="9434946" y="6375862"/>
            <a:ext cx="169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RMBPT theory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512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221614-8203-4A66-9ADE-D7725F57D64A}"/>
              </a:ext>
            </a:extLst>
          </p:cNvPr>
          <p:cNvSpPr txBox="1">
            <a:spLocks/>
          </p:cNvSpPr>
          <p:nvPr/>
        </p:nvSpPr>
        <p:spPr>
          <a:xfrm>
            <a:off x="1389821" y="119828"/>
            <a:ext cx="6741808" cy="646992"/>
          </a:xfrm>
          <a:prstGeom prst="round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Aptos Display"/>
              </a:defRPr>
            </a:lvl1pPr>
          </a:lstStyle>
          <a:p>
            <a:r>
              <a:rPr lang="it-IT" altLang="zh-CN" dirty="0">
                <a:solidFill>
                  <a:srgbClr val="0000FE"/>
                </a:solidFill>
                <a:latin typeface="+mn-lt"/>
                <a:cs typeface="+mn-ea"/>
                <a:sym typeface="+mn-lt"/>
              </a:rPr>
              <a:t>ESR @ GSI in Darmstadt</a:t>
            </a:r>
          </a:p>
        </p:txBody>
      </p:sp>
      <p:pic>
        <p:nvPicPr>
          <p:cNvPr id="3" name="Picture 2" descr="Schematic view of the Experimental Storage Ring (ESR) at GSI with ...">
            <a:extLst>
              <a:ext uri="{FF2B5EF4-FFF2-40B4-BE49-F238E27FC236}">
                <a16:creationId xmlns:a16="http://schemas.microsoft.com/office/drawing/2014/main" id="{4533B5AF-2D64-4981-AD87-90CCF64C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8" y="1434815"/>
            <a:ext cx="3673571" cy="26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0C306E-3712-488C-A71B-09D0107B71A2}"/>
              </a:ext>
            </a:extLst>
          </p:cNvPr>
          <p:cNvSpPr txBox="1"/>
          <p:nvPr/>
        </p:nvSpPr>
        <p:spPr>
          <a:xfrm>
            <a:off x="1850965" y="2328945"/>
            <a:ext cx="1449352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cs typeface="+mn-ea"/>
                <a:sym typeface="+mn-lt"/>
              </a:rPr>
              <a:t>ESR@GSI, Darmstadt</a:t>
            </a:r>
            <a:endParaRPr lang="zh-CN" altLang="en-US" sz="2000" b="1" dirty="0">
              <a:solidFill>
                <a:srgbClr val="0000FF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31D871-209B-4ECB-8A93-8B7223224634}"/>
              </a:ext>
            </a:extLst>
          </p:cNvPr>
          <p:cNvSpPr/>
          <p:nvPr/>
        </p:nvSpPr>
        <p:spPr>
          <a:xfrm>
            <a:off x="261257" y="4546797"/>
            <a:ext cx="4354285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cs typeface="+mn-ea"/>
                <a:sym typeface="+mn-lt"/>
              </a:rPr>
              <a:t>Spies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PRL 69, 2768 (1992)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 err="1">
                <a:cs typeface="+mn-ea"/>
                <a:sym typeface="+mn-lt"/>
              </a:rPr>
              <a:t>Brandau</a:t>
            </a:r>
            <a:r>
              <a:rPr lang="en-US" altLang="zh-CN" sz="1600" b="1" dirty="0">
                <a:cs typeface="+mn-ea"/>
                <a:sym typeface="+mn-lt"/>
              </a:rPr>
              <a:t>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PRL 89, 053201 (2002)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 err="1">
                <a:cs typeface="+mn-ea"/>
                <a:sym typeface="+mn-lt"/>
              </a:rPr>
              <a:t>Brandau</a:t>
            </a:r>
            <a:r>
              <a:rPr lang="en-US" altLang="zh-CN" sz="1600" b="1" dirty="0">
                <a:cs typeface="+mn-ea"/>
                <a:sym typeface="+mn-lt"/>
              </a:rPr>
              <a:t>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PRL 91, 073202 (2003)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 err="1">
                <a:cs typeface="+mn-ea"/>
                <a:sym typeface="+mn-lt"/>
              </a:rPr>
              <a:t>Brandau</a:t>
            </a:r>
            <a:r>
              <a:rPr lang="en-US" altLang="zh-CN" sz="1600" b="1" dirty="0">
                <a:cs typeface="+mn-ea"/>
                <a:sym typeface="+mn-lt"/>
              </a:rPr>
              <a:t>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PRL 100, 073201 (2008)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cs typeface="+mn-ea"/>
                <a:sym typeface="+mn-lt"/>
              </a:rPr>
              <a:t>Bernhardt </a:t>
            </a:r>
            <a:r>
              <a:rPr lang="en-US" altLang="zh-CN" sz="1600" b="1" i="1" dirty="0">
                <a:cs typeface="+mn-ea"/>
                <a:sym typeface="+mn-lt"/>
              </a:rPr>
              <a:t>et al</a:t>
            </a:r>
            <a:r>
              <a:rPr lang="en-US" altLang="zh-CN" sz="1600" b="1" dirty="0">
                <a:cs typeface="+mn-ea"/>
                <a:sym typeface="+mn-lt"/>
              </a:rPr>
              <a:t>., PRA 83, 020701 (2011)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5173F68-902C-45B3-AD88-00A17C30B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72" y="1395735"/>
            <a:ext cx="6276513" cy="387784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40FB3B0-E4A4-4E37-96F2-53594927B933}"/>
              </a:ext>
            </a:extLst>
          </p:cNvPr>
          <p:cNvSpPr txBox="1"/>
          <p:nvPr/>
        </p:nvSpPr>
        <p:spPr>
          <a:xfrm>
            <a:off x="6030339" y="1007426"/>
            <a:ext cx="391453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b="1" dirty="0">
                <a:cs typeface="+mn-ea"/>
                <a:sym typeface="+mn-lt"/>
              </a:rPr>
              <a:t>Heavy highly-charged ions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ECAF72-D1CC-4925-95F3-261704B721D0}"/>
              </a:ext>
            </a:extLst>
          </p:cNvPr>
          <p:cNvSpPr txBox="1"/>
          <p:nvPr/>
        </p:nvSpPr>
        <p:spPr>
          <a:xfrm>
            <a:off x="6497688" y="1728644"/>
            <a:ext cx="17107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Carsten </a:t>
            </a:r>
            <a:r>
              <a:rPr lang="en-US" altLang="zh-CN" sz="1600" b="1" dirty="0" err="1">
                <a:solidFill>
                  <a:schemeClr val="bg1"/>
                </a:solidFill>
                <a:cs typeface="+mn-ea"/>
                <a:sym typeface="+mn-lt"/>
              </a:rPr>
              <a:t>Brandau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178076-A764-571F-1106-8DA3F9073335}"/>
              </a:ext>
            </a:extLst>
          </p:cNvPr>
          <p:cNvSpPr txBox="1"/>
          <p:nvPr/>
        </p:nvSpPr>
        <p:spPr>
          <a:xfrm>
            <a:off x="5068744" y="5295547"/>
            <a:ext cx="6877357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cs typeface="+mn-ea"/>
                <a:sym typeface="+mn-lt"/>
              </a:rPr>
              <a:t>Note: The CRYRING has been moved to GSI and combined with the ESR </a:t>
            </a:r>
            <a:r>
              <a:rPr lang="zh-CN" altLang="en-US" dirty="0">
                <a:cs typeface="+mn-ea"/>
                <a:sym typeface="+mn-lt"/>
              </a:rPr>
              <a:t>：                         </a:t>
            </a:r>
            <a:r>
              <a:rPr lang="en-US" altLang="zh-CN" dirty="0">
                <a:highlight>
                  <a:srgbClr val="FFFF00"/>
                </a:highlight>
                <a:cs typeface="+mn-ea"/>
                <a:sym typeface="+mn-lt"/>
              </a:rPr>
              <a:t>CRYRING@ESR</a:t>
            </a:r>
            <a:br>
              <a:rPr lang="en-US" altLang="zh-CN" dirty="0">
                <a:cs typeface="+mn-ea"/>
                <a:sym typeface="+mn-lt"/>
              </a:rPr>
            </a:b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4578224-00D9-9054-32AE-AFB2CDFD2101}"/>
              </a:ext>
            </a:extLst>
          </p:cNvPr>
          <p:cNvSpPr txBox="1"/>
          <p:nvPr/>
        </p:nvSpPr>
        <p:spPr>
          <a:xfrm>
            <a:off x="4550228" y="6113250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@Mirko </a:t>
            </a:r>
            <a:r>
              <a:rPr lang="en-US" altLang="zh-CN" b="1" dirty="0" err="1"/>
              <a:t>Looshorn</a:t>
            </a:r>
            <a:r>
              <a:rPr lang="en-US" altLang="zh-CN" b="1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Gießen</a:t>
            </a:r>
            <a:r>
              <a:rPr lang="en-US" altLang="zh-CN" dirty="0"/>
              <a:t>, SPARC): Testing QED by Electron-Ion Collision Spectroscopy of Highly Charged Ions at CRYRING@ESR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407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29F12-2BAF-2898-1D9D-5FBFCB70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3">
            <a:extLst>
              <a:ext uri="{FF2B5EF4-FFF2-40B4-BE49-F238E27FC236}">
                <a16:creationId xmlns:a16="http://schemas.microsoft.com/office/drawing/2014/main" id="{B0CEC028-DA8B-50C5-E735-43509F5367D0}"/>
              </a:ext>
            </a:extLst>
          </p:cNvPr>
          <p:cNvSpPr/>
          <p:nvPr/>
        </p:nvSpPr>
        <p:spPr>
          <a:xfrm>
            <a:off x="261970" y="2200614"/>
            <a:ext cx="1904750" cy="190457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904750"/>
              <a:gd name="f7" fmla="val 1904580"/>
              <a:gd name="f8" fmla="val 952290"/>
              <a:gd name="f9" fmla="val 426355"/>
              <a:gd name="f10" fmla="val 426393"/>
              <a:gd name="f11" fmla="val 952375"/>
              <a:gd name="f12" fmla="val 1478357"/>
              <a:gd name="f13" fmla="val 1478225"/>
              <a:gd name="f14" fmla="+- 0 0 -90"/>
              <a:gd name="f15" fmla="*/ f3 1 1904750"/>
              <a:gd name="f16" fmla="*/ f4 1 1904580"/>
              <a:gd name="f17" fmla="+- f7 0 f5"/>
              <a:gd name="f18" fmla="+- f6 0 f5"/>
              <a:gd name="f19" fmla="*/ f14 f0 1"/>
              <a:gd name="f20" fmla="*/ f18 1 1904750"/>
              <a:gd name="f21" fmla="*/ f17 1 1904580"/>
              <a:gd name="f22" fmla="*/ 0 f18 1"/>
              <a:gd name="f23" fmla="*/ 952290 f17 1"/>
              <a:gd name="f24" fmla="*/ 952375 f18 1"/>
              <a:gd name="f25" fmla="*/ 0 f17 1"/>
              <a:gd name="f26" fmla="*/ 1904750 f18 1"/>
              <a:gd name="f27" fmla="*/ 1904580 f17 1"/>
              <a:gd name="f28" fmla="*/ f19 1 f2"/>
              <a:gd name="f29" fmla="*/ f22 1 1904750"/>
              <a:gd name="f30" fmla="*/ f23 1 1904580"/>
              <a:gd name="f31" fmla="*/ f24 1 1904750"/>
              <a:gd name="f32" fmla="*/ f25 1 1904580"/>
              <a:gd name="f33" fmla="*/ f26 1 1904750"/>
              <a:gd name="f34" fmla="*/ f27 1 1904580"/>
              <a:gd name="f35" fmla="*/ f5 1 f20"/>
              <a:gd name="f36" fmla="*/ f6 1 f20"/>
              <a:gd name="f37" fmla="*/ f5 1 f21"/>
              <a:gd name="f38" fmla="*/ f7 1 f21"/>
              <a:gd name="f39" fmla="+- f28 0 f1"/>
              <a:gd name="f40" fmla="*/ f29 1 f20"/>
              <a:gd name="f41" fmla="*/ f30 1 f21"/>
              <a:gd name="f42" fmla="*/ f31 1 f20"/>
              <a:gd name="f43" fmla="*/ f32 1 f21"/>
              <a:gd name="f44" fmla="*/ f33 1 f20"/>
              <a:gd name="f45" fmla="*/ f34 1 f21"/>
              <a:gd name="f46" fmla="*/ f35 f15 1"/>
              <a:gd name="f47" fmla="*/ f36 f15 1"/>
              <a:gd name="f48" fmla="*/ f38 f16 1"/>
              <a:gd name="f49" fmla="*/ f37 f16 1"/>
              <a:gd name="f50" fmla="*/ f40 f15 1"/>
              <a:gd name="f51" fmla="*/ f41 f16 1"/>
              <a:gd name="f52" fmla="*/ f42 f15 1"/>
              <a:gd name="f53" fmla="*/ f43 f16 1"/>
              <a:gd name="f54" fmla="*/ f44 f15 1"/>
              <a:gd name="f55" fmla="*/ f45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50" y="f51"/>
              </a:cxn>
              <a:cxn ang="f39">
                <a:pos x="f52" y="f53"/>
              </a:cxn>
              <a:cxn ang="f39">
                <a:pos x="f54" y="f51"/>
              </a:cxn>
              <a:cxn ang="f39">
                <a:pos x="f52" y="f55"/>
              </a:cxn>
              <a:cxn ang="f39">
                <a:pos x="f50" y="f51"/>
              </a:cxn>
            </a:cxnLst>
            <a:rect l="f46" t="f49" r="f47" b="f48"/>
            <a:pathLst>
              <a:path w="1904750" h="1904580">
                <a:moveTo>
                  <a:pt x="f5" y="f8"/>
                </a:moveTo>
                <a:cubicBezTo>
                  <a:pt x="f5" y="f9"/>
                  <a:pt x="f10" y="f5"/>
                  <a:pt x="f11" y="f5"/>
                </a:cubicBezTo>
                <a:cubicBezTo>
                  <a:pt x="f12" y="f5"/>
                  <a:pt x="f6" y="f9"/>
                  <a:pt x="f6" y="f8"/>
                </a:cubicBezTo>
                <a:cubicBezTo>
                  <a:pt x="f6" y="f13"/>
                  <a:pt x="f12" y="f7"/>
                  <a:pt x="f11" y="f7"/>
                </a:cubicBezTo>
                <a:cubicBezTo>
                  <a:pt x="f10" y="f7"/>
                  <a:pt x="f5" y="f13"/>
                  <a:pt x="f5" y="f8"/>
                </a:cubicBezTo>
                <a:close/>
              </a:path>
            </a:pathLst>
          </a:custGeom>
          <a:solidFill>
            <a:srgbClr val="E97132"/>
          </a:solidFill>
          <a:ln cap="flat">
            <a:noFill/>
            <a:prstDash val="solid"/>
          </a:ln>
        </p:spPr>
        <p:txBody>
          <a:bodyPr vert="horz" wrap="square" lIns="310694" tIns="310667" rIns="310694" bIns="310667" anchor="ctr" anchorCtr="1" compatLnSpc="1">
            <a:noAutofit/>
          </a:bodyPr>
          <a:lstStyle/>
          <a:p>
            <a:pPr marL="0" marR="0" lvl="0" indent="0" algn="ctr" defTabSz="1111252" rtl="0" fontAlgn="auto" hangingPunct="1">
              <a:lnSpc>
                <a:spcPct val="90000"/>
              </a:lnSpc>
              <a:spcBef>
                <a:spcPts val="0"/>
              </a:spcBef>
              <a:spcAft>
                <a:spcPts val="11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 dirty="0">
                <a:solidFill>
                  <a:srgbClr val="FFFFFF"/>
                </a:solidFill>
                <a:uFillTx/>
                <a:cs typeface="+mn-ea"/>
                <a:sym typeface="+mn-lt"/>
              </a:rPr>
              <a:t>Overview</a:t>
            </a:r>
            <a:endParaRPr lang="en-DE" sz="2200" b="0" i="0" u="none" strike="noStrike" kern="1200" cap="none" spc="0" baseline="0" dirty="0">
              <a:solidFill>
                <a:srgbClr val="FFFFFF"/>
              </a:solidFill>
              <a:uFillTx/>
              <a:cs typeface="+mn-ea"/>
              <a:sym typeface="+mn-lt"/>
            </a:endParaRPr>
          </a:p>
        </p:txBody>
      </p:sp>
      <p:sp>
        <p:nvSpPr>
          <p:cNvPr id="3" name="Block Arc 14">
            <a:extLst>
              <a:ext uri="{FF2B5EF4-FFF2-40B4-BE49-F238E27FC236}">
                <a16:creationId xmlns:a16="http://schemas.microsoft.com/office/drawing/2014/main" id="{998BA7B9-C993-8167-6DEC-AA98D8F00B8D}"/>
              </a:ext>
            </a:extLst>
          </p:cNvPr>
          <p:cNvSpPr/>
          <p:nvPr/>
        </p:nvSpPr>
        <p:spPr>
          <a:xfrm>
            <a:off x="-631371" y="1189808"/>
            <a:ext cx="3180307" cy="400192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185"/>
              <a:gd name="f11" fmla="val 354"/>
              <a:gd name="f12" fmla="val 5240"/>
              <a:gd name="f13" fmla="+- 0 0 -275"/>
              <a:gd name="f14" fmla="+- 0 0 -264"/>
              <a:gd name="f15" fmla="+- 0 0 -269"/>
              <a:gd name="f16" fmla="abs f4"/>
              <a:gd name="f17" fmla="abs f5"/>
              <a:gd name="f18" fmla="abs f6"/>
              <a:gd name="f19" fmla="+- 0 0 f10"/>
              <a:gd name="f20" fmla="+- 0 0 f11"/>
              <a:gd name="f21" fmla="*/ f13 f0 1"/>
              <a:gd name="f22" fmla="*/ f14 f0 1"/>
              <a:gd name="f23" fmla="*/ f15 f0 1"/>
              <a:gd name="f24" fmla="?: f16 f4 1"/>
              <a:gd name="f25" fmla="?: f17 f5 1"/>
              <a:gd name="f26" fmla="?: f18 f6 1"/>
              <a:gd name="f27" fmla="*/ f19 f0 1"/>
              <a:gd name="f28" fmla="*/ f20 f0 1"/>
              <a:gd name="f29" fmla="*/ f21 1 f3"/>
              <a:gd name="f30" fmla="*/ f22 1 f3"/>
              <a:gd name="f31" fmla="*/ f23 1 f3"/>
              <a:gd name="f32" fmla="*/ f24 1 21600"/>
              <a:gd name="f33" fmla="*/ f25 1 21600"/>
              <a:gd name="f34" fmla="*/ 21600 f24 1"/>
              <a:gd name="f35" fmla="*/ 21600 f25 1"/>
              <a:gd name="f36" fmla="*/ f27 1 f3"/>
              <a:gd name="f37" fmla="*/ f28 1 f3"/>
              <a:gd name="f38" fmla="+- f29 0 f1"/>
              <a:gd name="f39" fmla="+- f30 0 f1"/>
              <a:gd name="f40" fmla="+- f31 0 f1"/>
              <a:gd name="f41" fmla="min f33 f32"/>
              <a:gd name="f42" fmla="*/ f34 1 f26"/>
              <a:gd name="f43" fmla="*/ f35 1 f26"/>
              <a:gd name="f44" fmla="+- f36 0 f1"/>
              <a:gd name="f45" fmla="+- f37 0 f1"/>
              <a:gd name="f46" fmla="val f42"/>
              <a:gd name="f47" fmla="val f43"/>
              <a:gd name="f48" fmla="+- 0 0 f44"/>
              <a:gd name="f49" fmla="+- 0 0 f45"/>
              <a:gd name="f50" fmla="+- f47 0 f7"/>
              <a:gd name="f51" fmla="+- f46 0 f7"/>
              <a:gd name="f52" fmla="+- f49 0 f48"/>
              <a:gd name="f53" fmla="+- f48 f1 0"/>
              <a:gd name="f54" fmla="+- f49 f1 0"/>
              <a:gd name="f55" fmla="+- 21600000 0 f48"/>
              <a:gd name="f56" fmla="+- f1 0 f48"/>
              <a:gd name="f57" fmla="+- 27000000 0 f48"/>
              <a:gd name="f58" fmla="+- f0 0 f48"/>
              <a:gd name="f59" fmla="+- 32400000 0 f48"/>
              <a:gd name="f60" fmla="+- f2 0 f48"/>
              <a:gd name="f61" fmla="+- 37800000 0 f48"/>
              <a:gd name="f62" fmla="*/ f50 1 2"/>
              <a:gd name="f63" fmla="*/ f51 1 2"/>
              <a:gd name="f64" fmla="min f51 f50"/>
              <a:gd name="f65" fmla="+- f52 21600000 0"/>
              <a:gd name="f66" fmla="?: f56 f56 f57"/>
              <a:gd name="f67" fmla="?: f58 f58 f59"/>
              <a:gd name="f68" fmla="?: f60 f60 f61"/>
              <a:gd name="f69" fmla="*/ f53 f8 1"/>
              <a:gd name="f70" fmla="*/ f54 f8 1"/>
              <a:gd name="f71" fmla="+- f7 f62 0"/>
              <a:gd name="f72" fmla="+- f7 f63 0"/>
              <a:gd name="f73" fmla="*/ f64 f12 1"/>
              <a:gd name="f74" fmla="?: f52 f52 f65"/>
              <a:gd name="f75" fmla="*/ f69 1 f0"/>
              <a:gd name="f76" fmla="*/ f70 1 f0"/>
              <a:gd name="f77" fmla="*/ f63 f41 1"/>
              <a:gd name="f78" fmla="*/ f62 f41 1"/>
              <a:gd name="f79" fmla="*/ f73 1 100000"/>
              <a:gd name="f80" fmla="+- 0 0 f74"/>
              <a:gd name="f81" fmla="+- f74 0 f55"/>
              <a:gd name="f82" fmla="+- f74 0 f66"/>
              <a:gd name="f83" fmla="+- f74 0 f67"/>
              <a:gd name="f84" fmla="+- f74 0 f68"/>
              <a:gd name="f85" fmla="+- 0 0 f75"/>
              <a:gd name="f86" fmla="+- 0 0 f76"/>
              <a:gd name="f87" fmla="*/ f72 f41 1"/>
              <a:gd name="f88" fmla="*/ f71 f41 1"/>
              <a:gd name="f89" fmla="+- f63 0 f79"/>
              <a:gd name="f90" fmla="+- f62 0 f79"/>
              <a:gd name="f91" fmla="+- 0 0 f85"/>
              <a:gd name="f92" fmla="+- 0 0 f86"/>
              <a:gd name="f93" fmla="*/ f91 f0 1"/>
              <a:gd name="f94" fmla="*/ f92 f0 1"/>
              <a:gd name="f95" fmla="*/ f89 f41 1"/>
              <a:gd name="f96" fmla="*/ f90 f41 1"/>
              <a:gd name="f97" fmla="*/ f93 1 f8"/>
              <a:gd name="f98" fmla="*/ f94 1 f8"/>
              <a:gd name="f99" fmla="+- f97 0 f1"/>
              <a:gd name="f100" fmla="+- f98 0 f1"/>
              <a:gd name="f101" fmla="sin 1 f99"/>
              <a:gd name="f102" fmla="cos 1 f99"/>
              <a:gd name="f103" fmla="sin 1 f100"/>
              <a:gd name="f104" fmla="cos 1 f100"/>
              <a:gd name="f105" fmla="+- 0 0 f101"/>
              <a:gd name="f106" fmla="+- 0 0 f102"/>
              <a:gd name="f107" fmla="+- 0 0 f103"/>
              <a:gd name="f108" fmla="+- 0 0 f104"/>
              <a:gd name="f109" fmla="+- 0 0 f105"/>
              <a:gd name="f110" fmla="+- 0 0 f106"/>
              <a:gd name="f111" fmla="+- 0 0 f107"/>
              <a:gd name="f112" fmla="+- 0 0 f108"/>
              <a:gd name="f113" fmla="val f109"/>
              <a:gd name="f114" fmla="val f110"/>
              <a:gd name="f115" fmla="val f111"/>
              <a:gd name="f116" fmla="val f112"/>
              <a:gd name="f117" fmla="*/ f113 f63 1"/>
              <a:gd name="f118" fmla="*/ f114 f62 1"/>
              <a:gd name="f119" fmla="*/ f115 f63 1"/>
              <a:gd name="f120" fmla="*/ f116 f62 1"/>
              <a:gd name="f121" fmla="*/ f115 f89 1"/>
              <a:gd name="f122" fmla="*/ f116 f90 1"/>
              <a:gd name="f123" fmla="*/ f113 f89 1"/>
              <a:gd name="f124" fmla="*/ f114 f90 1"/>
              <a:gd name="f125" fmla="+- 0 0 f118"/>
              <a:gd name="f126" fmla="+- 0 0 f117"/>
              <a:gd name="f127" fmla="+- 0 0 f120"/>
              <a:gd name="f128" fmla="+- 0 0 f119"/>
              <a:gd name="f129" fmla="+- 0 0 f122"/>
              <a:gd name="f130" fmla="+- 0 0 f121"/>
              <a:gd name="f131" fmla="+- 0 0 f124"/>
              <a:gd name="f132" fmla="+- 0 0 f123"/>
              <a:gd name="f133" fmla="+- 0 0 f125"/>
              <a:gd name="f134" fmla="+- 0 0 f126"/>
              <a:gd name="f135" fmla="+- 0 0 f127"/>
              <a:gd name="f136" fmla="+- 0 0 f128"/>
              <a:gd name="f137" fmla="+- 0 0 f129"/>
              <a:gd name="f138" fmla="+- 0 0 f130"/>
              <a:gd name="f139" fmla="+- 0 0 f131"/>
              <a:gd name="f140" fmla="+- 0 0 f132"/>
              <a:gd name="f141" fmla="at2 f133 f134"/>
              <a:gd name="f142" fmla="at2 f135 f136"/>
              <a:gd name="f143" fmla="at2 f137 f138"/>
              <a:gd name="f144" fmla="at2 f139 f140"/>
              <a:gd name="f145" fmla="+- f141 f1 0"/>
              <a:gd name="f146" fmla="+- f142 f1 0"/>
              <a:gd name="f147" fmla="+- f143 f1 0"/>
              <a:gd name="f148" fmla="+- f144 f1 0"/>
              <a:gd name="f149" fmla="*/ f145 f8 1"/>
              <a:gd name="f150" fmla="*/ f146 f8 1"/>
              <a:gd name="f151" fmla="*/ f147 f8 1"/>
              <a:gd name="f152" fmla="*/ f148 f8 1"/>
              <a:gd name="f153" fmla="*/ f149 1 f0"/>
              <a:gd name="f154" fmla="*/ f150 1 f0"/>
              <a:gd name="f155" fmla="*/ f151 1 f0"/>
              <a:gd name="f156" fmla="*/ f152 1 f0"/>
              <a:gd name="f157" fmla="+- 0 0 f153"/>
              <a:gd name="f158" fmla="+- 0 0 f154"/>
              <a:gd name="f159" fmla="+- 0 0 f155"/>
              <a:gd name="f160" fmla="+- 0 0 f156"/>
              <a:gd name="f161" fmla="val f157"/>
              <a:gd name="f162" fmla="val f158"/>
              <a:gd name="f163" fmla="val f159"/>
              <a:gd name="f164" fmla="val f160"/>
              <a:gd name="f165" fmla="+- 0 0 f161"/>
              <a:gd name="f166" fmla="+- 0 0 f162"/>
              <a:gd name="f167" fmla="+- 0 0 f163"/>
              <a:gd name="f168" fmla="+- 0 0 f164"/>
              <a:gd name="f169" fmla="*/ f165 f0 1"/>
              <a:gd name="f170" fmla="*/ f166 f0 1"/>
              <a:gd name="f171" fmla="*/ f167 f0 1"/>
              <a:gd name="f172" fmla="*/ f168 f0 1"/>
              <a:gd name="f173" fmla="*/ f169 1 f8"/>
              <a:gd name="f174" fmla="*/ f170 1 f8"/>
              <a:gd name="f175" fmla="*/ f171 1 f8"/>
              <a:gd name="f176" fmla="*/ f172 1 f8"/>
              <a:gd name="f177" fmla="+- f173 0 f1"/>
              <a:gd name="f178" fmla="+- f174 0 f1"/>
              <a:gd name="f179" fmla="+- f175 0 f1"/>
              <a:gd name="f180" fmla="+- f176 0 f1"/>
              <a:gd name="f181" fmla="+- f177 f1 0"/>
              <a:gd name="f182" fmla="+- f178 f1 0"/>
              <a:gd name="f183" fmla="+- f179 f1 0"/>
              <a:gd name="f184" fmla="+- f180 f1 0"/>
              <a:gd name="f185" fmla="*/ f181 f8 1"/>
              <a:gd name="f186" fmla="*/ f182 f8 1"/>
              <a:gd name="f187" fmla="*/ f183 f8 1"/>
              <a:gd name="f188" fmla="*/ f184 f8 1"/>
              <a:gd name="f189" fmla="*/ f185 1 f0"/>
              <a:gd name="f190" fmla="*/ f186 1 f0"/>
              <a:gd name="f191" fmla="*/ f187 1 f0"/>
              <a:gd name="f192" fmla="*/ f188 1 f0"/>
              <a:gd name="f193" fmla="+- 0 0 f189"/>
              <a:gd name="f194" fmla="+- 0 0 f190"/>
              <a:gd name="f195" fmla="+- 0 0 f191"/>
              <a:gd name="f196" fmla="+- 0 0 f192"/>
              <a:gd name="f197" fmla="+- 0 0 f193"/>
              <a:gd name="f198" fmla="+- 0 0 f194"/>
              <a:gd name="f199" fmla="+- 0 0 f195"/>
              <a:gd name="f200" fmla="+- 0 0 f196"/>
              <a:gd name="f201" fmla="*/ f197 f0 1"/>
              <a:gd name="f202" fmla="*/ f198 f0 1"/>
              <a:gd name="f203" fmla="*/ f199 f0 1"/>
              <a:gd name="f204" fmla="*/ f200 f0 1"/>
              <a:gd name="f205" fmla="*/ f201 1 f8"/>
              <a:gd name="f206" fmla="*/ f202 1 f8"/>
              <a:gd name="f207" fmla="*/ f203 1 f8"/>
              <a:gd name="f208" fmla="*/ f204 1 f8"/>
              <a:gd name="f209" fmla="+- f205 0 f1"/>
              <a:gd name="f210" fmla="+- f206 0 f1"/>
              <a:gd name="f211" fmla="+- f207 0 f1"/>
              <a:gd name="f212" fmla="+- f208 0 f1"/>
              <a:gd name="f213" fmla="cos 1 f209"/>
              <a:gd name="f214" fmla="sin 1 f209"/>
              <a:gd name="f215" fmla="cos 1 f210"/>
              <a:gd name="f216" fmla="sin 1 f210"/>
              <a:gd name="f217" fmla="cos 1 f211"/>
              <a:gd name="f218" fmla="sin 1 f211"/>
              <a:gd name="f219" fmla="cos 1 f212"/>
              <a:gd name="f220" fmla="sin 1 f212"/>
              <a:gd name="f221" fmla="+- 0 0 f213"/>
              <a:gd name="f222" fmla="+- 0 0 f214"/>
              <a:gd name="f223" fmla="+- 0 0 f215"/>
              <a:gd name="f224" fmla="+- 0 0 f216"/>
              <a:gd name="f225" fmla="+- 0 0 f217"/>
              <a:gd name="f226" fmla="+- 0 0 f218"/>
              <a:gd name="f227" fmla="+- 0 0 f219"/>
              <a:gd name="f228" fmla="+- 0 0 f220"/>
              <a:gd name="f229" fmla="+- 0 0 f221"/>
              <a:gd name="f230" fmla="+- 0 0 f222"/>
              <a:gd name="f231" fmla="+- 0 0 f223"/>
              <a:gd name="f232" fmla="+- 0 0 f224"/>
              <a:gd name="f233" fmla="+- 0 0 f225"/>
              <a:gd name="f234" fmla="+- 0 0 f226"/>
              <a:gd name="f235" fmla="+- 0 0 f227"/>
              <a:gd name="f236" fmla="+- 0 0 f228"/>
              <a:gd name="f237" fmla="val f229"/>
              <a:gd name="f238" fmla="val f230"/>
              <a:gd name="f239" fmla="val f231"/>
              <a:gd name="f240" fmla="val f232"/>
              <a:gd name="f241" fmla="val f233"/>
              <a:gd name="f242" fmla="val f234"/>
              <a:gd name="f243" fmla="val f235"/>
              <a:gd name="f244" fmla="val f236"/>
              <a:gd name="f245" fmla="+- 0 0 f237"/>
              <a:gd name="f246" fmla="+- 0 0 f238"/>
              <a:gd name="f247" fmla="+- 0 0 f239"/>
              <a:gd name="f248" fmla="+- 0 0 f240"/>
              <a:gd name="f249" fmla="+- 0 0 f241"/>
              <a:gd name="f250" fmla="+- 0 0 f242"/>
              <a:gd name="f251" fmla="+- 0 0 f243"/>
              <a:gd name="f252" fmla="+- 0 0 f244"/>
              <a:gd name="f253" fmla="*/ f9 f245 1"/>
              <a:gd name="f254" fmla="*/ f9 f246 1"/>
              <a:gd name="f255" fmla="*/ f9 f247 1"/>
              <a:gd name="f256" fmla="*/ f9 f248 1"/>
              <a:gd name="f257" fmla="*/ f9 f249 1"/>
              <a:gd name="f258" fmla="*/ f9 f250 1"/>
              <a:gd name="f259" fmla="*/ f9 f251 1"/>
              <a:gd name="f260" fmla="*/ f9 f252 1"/>
              <a:gd name="f261" fmla="*/ f253 f63 1"/>
              <a:gd name="f262" fmla="*/ f254 f62 1"/>
              <a:gd name="f263" fmla="*/ f255 f63 1"/>
              <a:gd name="f264" fmla="*/ f256 f62 1"/>
              <a:gd name="f265" fmla="*/ f257 f89 1"/>
              <a:gd name="f266" fmla="*/ f258 f90 1"/>
              <a:gd name="f267" fmla="*/ f259 f89 1"/>
              <a:gd name="f268" fmla="*/ f260 f90 1"/>
              <a:gd name="f269" fmla="+- f72 f261 0"/>
              <a:gd name="f270" fmla="+- f71 f262 0"/>
              <a:gd name="f271" fmla="+- f72 f263 0"/>
              <a:gd name="f272" fmla="+- f71 f264 0"/>
              <a:gd name="f273" fmla="+- f72 f265 0"/>
              <a:gd name="f274" fmla="+- f71 f266 0"/>
              <a:gd name="f275" fmla="+- f72 f267 0"/>
              <a:gd name="f276" fmla="+- f71 f268 0"/>
              <a:gd name="f277" fmla="max f269 f273"/>
              <a:gd name="f278" fmla="max f271 f275"/>
              <a:gd name="f279" fmla="max f270 f274"/>
              <a:gd name="f280" fmla="max f272 f276"/>
              <a:gd name="f281" fmla="min f269 f273"/>
              <a:gd name="f282" fmla="min f271 f275"/>
              <a:gd name="f283" fmla="min f270 f274"/>
              <a:gd name="f284" fmla="min f272 f276"/>
              <a:gd name="f285" fmla="+- f269 f275 0"/>
              <a:gd name="f286" fmla="+- f270 f276 0"/>
              <a:gd name="f287" fmla="+- f271 f273 0"/>
              <a:gd name="f288" fmla="+- f272 f274 0"/>
              <a:gd name="f289" fmla="*/ f269 f41 1"/>
              <a:gd name="f290" fmla="*/ f270 f41 1"/>
              <a:gd name="f291" fmla="*/ f273 f41 1"/>
              <a:gd name="f292" fmla="*/ f274 f41 1"/>
              <a:gd name="f293" fmla="max f277 f278"/>
              <a:gd name="f294" fmla="max f279 f280"/>
              <a:gd name="f295" fmla="min f281 f282"/>
              <a:gd name="f296" fmla="min f283 f284"/>
              <a:gd name="f297" fmla="*/ f285 1 2"/>
              <a:gd name="f298" fmla="*/ f286 1 2"/>
              <a:gd name="f299" fmla="*/ f287 1 2"/>
              <a:gd name="f300" fmla="*/ f288 1 2"/>
              <a:gd name="f301" fmla="?: f81 f46 f293"/>
              <a:gd name="f302" fmla="?: f82 f47 f294"/>
              <a:gd name="f303" fmla="?: f83 f7 f295"/>
              <a:gd name="f304" fmla="?: f84 f7 f296"/>
              <a:gd name="f305" fmla="*/ f297 f41 1"/>
              <a:gd name="f306" fmla="*/ f298 f41 1"/>
              <a:gd name="f307" fmla="*/ f299 f41 1"/>
              <a:gd name="f308" fmla="*/ f300 f41 1"/>
              <a:gd name="f309" fmla="*/ f303 f41 1"/>
              <a:gd name="f310" fmla="*/ f304 f41 1"/>
              <a:gd name="f311" fmla="*/ f301 f41 1"/>
              <a:gd name="f312" fmla="*/ f302 f4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305" y="f306"/>
              </a:cxn>
              <a:cxn ang="f39">
                <a:pos x="f307" y="f308"/>
              </a:cxn>
              <a:cxn ang="f40">
                <a:pos x="f87" y="f88"/>
              </a:cxn>
            </a:cxnLst>
            <a:rect l="f309" t="f310" r="f311" b="f312"/>
            <a:pathLst>
              <a:path>
                <a:moveTo>
                  <a:pt x="f289" y="f290"/>
                </a:moveTo>
                <a:arcTo wR="f77" hR="f78" stAng="f48" swAng="f74"/>
                <a:lnTo>
                  <a:pt x="f291" y="f292"/>
                </a:lnTo>
                <a:arcTo wR="f95" hR="f96" stAng="f49" swAng="f80"/>
                <a:close/>
              </a:path>
            </a:pathLst>
          </a:custGeom>
          <a:solidFill>
            <a:srgbClr val="196B2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DE" sz="1800" b="0" i="0" u="none" strike="noStrike" kern="1200" cap="none" spc="0" baseline="0" dirty="0">
              <a:solidFill>
                <a:srgbClr val="FFFFFF"/>
              </a:solidFill>
              <a:uFillTx/>
              <a:cs typeface="+mn-ea"/>
              <a:sym typeface="+mn-lt"/>
            </a:endParaRPr>
          </a:p>
        </p:txBody>
      </p:sp>
      <p:sp>
        <p:nvSpPr>
          <p:cNvPr id="7" name="Freeform: Shape 18">
            <a:extLst>
              <a:ext uri="{FF2B5EF4-FFF2-40B4-BE49-F238E27FC236}">
                <a16:creationId xmlns:a16="http://schemas.microsoft.com/office/drawing/2014/main" id="{C790362F-53E9-4E1E-6090-15C020FF003D}"/>
              </a:ext>
            </a:extLst>
          </p:cNvPr>
          <p:cNvSpPr/>
          <p:nvPr/>
        </p:nvSpPr>
        <p:spPr>
          <a:xfrm>
            <a:off x="5988707" y="2198254"/>
            <a:ext cx="4487137" cy="9877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66208"/>
              <a:gd name="f7" fmla="val 987753"/>
              <a:gd name="f8" fmla="+- 0 0 -90"/>
              <a:gd name="f9" fmla="*/ f3 1 1366208"/>
              <a:gd name="f10" fmla="*/ f4 1 987753"/>
              <a:gd name="f11" fmla="+- f7 0 f5"/>
              <a:gd name="f12" fmla="+- f6 0 f5"/>
              <a:gd name="f13" fmla="*/ f8 f0 1"/>
              <a:gd name="f14" fmla="*/ f12 1 1366208"/>
              <a:gd name="f15" fmla="*/ f11 1 987753"/>
              <a:gd name="f16" fmla="*/ 0 f12 1"/>
              <a:gd name="f17" fmla="*/ 0 f11 1"/>
              <a:gd name="f18" fmla="*/ 1366208 f12 1"/>
              <a:gd name="f19" fmla="*/ 987753 f11 1"/>
              <a:gd name="f20" fmla="*/ f13 1 f2"/>
              <a:gd name="f21" fmla="*/ f16 1 1366208"/>
              <a:gd name="f22" fmla="*/ f17 1 987753"/>
              <a:gd name="f23" fmla="*/ f18 1 1366208"/>
              <a:gd name="f24" fmla="*/ f19 1 987753"/>
              <a:gd name="f25" fmla="*/ f5 1 f14"/>
              <a:gd name="f26" fmla="*/ f6 1 f14"/>
              <a:gd name="f27" fmla="*/ f5 1 f15"/>
              <a:gd name="f28" fmla="*/ f7 1 f15"/>
              <a:gd name="f29" fmla="+- f20 0 f1"/>
              <a:gd name="f30" fmla="*/ f21 1 f14"/>
              <a:gd name="f31" fmla="*/ f22 1 f15"/>
              <a:gd name="f32" fmla="*/ f23 1 f14"/>
              <a:gd name="f33" fmla="*/ f24 1 f15"/>
              <a:gd name="f34" fmla="*/ f25 f9 1"/>
              <a:gd name="f35" fmla="*/ f26 f9 1"/>
              <a:gd name="f36" fmla="*/ f28 f10 1"/>
              <a:gd name="f37" fmla="*/ f27 f10 1"/>
              <a:gd name="f38" fmla="*/ f30 f9 1"/>
              <a:gd name="f39" fmla="*/ f31 f10 1"/>
              <a:gd name="f40" fmla="*/ f32 f9 1"/>
              <a:gd name="f41" fmla="*/ f3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8" y="f39"/>
              </a:cxn>
              <a:cxn ang="f29">
                <a:pos x="f40" y="f39"/>
              </a:cxn>
              <a:cxn ang="f29">
                <a:pos x="f40" y="f41"/>
              </a:cxn>
              <a:cxn ang="f29">
                <a:pos x="f38" y="f41"/>
              </a:cxn>
              <a:cxn ang="f29">
                <a:pos x="f38" y="f39"/>
              </a:cxn>
            </a:cxnLst>
            <a:rect l="f34" t="f37" r="f35" b="f36"/>
            <a:pathLst>
              <a:path w="1366208" h="987753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noFill/>
          <a:ln w="12701" cap="flat">
            <a:solidFill>
              <a:srgbClr val="000000">
                <a:alpha val="0"/>
              </a:srgbClr>
            </a:solidFill>
            <a:prstDash val="solid"/>
            <a:miter/>
          </a:ln>
        </p:spPr>
        <p:txBody>
          <a:bodyPr vert="horz" wrap="square" lIns="24131" tIns="24131" rIns="24131" bIns="24131" anchor="ctr" anchorCtr="0" compatLnSpc="1">
            <a:noAutofit/>
          </a:bodyPr>
          <a:lstStyle/>
          <a:p>
            <a:pPr lvl="0" defTabSz="844548">
              <a:lnSpc>
                <a:spcPct val="90000"/>
              </a:lnSpc>
              <a:spcAft>
                <a:spcPts val="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DE" sz="1900" b="0" i="0" u="none" strike="noStrike" kern="1200" cap="none" spc="0" baseline="0" dirty="0">
              <a:solidFill>
                <a:srgbClr val="000000"/>
              </a:solidFill>
              <a:uFillTx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9A6FACC-2620-6DAE-D137-3A07FDEFD563}"/>
              </a:ext>
            </a:extLst>
          </p:cNvPr>
          <p:cNvSpPr txBox="1"/>
          <p:nvPr/>
        </p:nvSpPr>
        <p:spPr>
          <a:xfrm>
            <a:off x="2794000" y="1110012"/>
            <a:ext cx="8895829" cy="428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b="1" i="0" u="none" strike="noStrike" kern="1200" cap="none" spc="0" baseline="0" dirty="0">
                <a:solidFill>
                  <a:srgbClr val="000000"/>
                </a:solidFill>
                <a:uFillTx/>
                <a:cs typeface="+mn-ea"/>
                <a:sym typeface="+mn-lt"/>
              </a:rPr>
              <a:t>Introduction</a:t>
            </a: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b="1" dirty="0">
                <a:solidFill>
                  <a:srgbClr val="000000"/>
                </a:solidFill>
                <a:highlight>
                  <a:srgbClr val="FFFF00"/>
                </a:highlight>
                <a:cs typeface="+mn-ea"/>
                <a:sym typeface="+mn-lt"/>
              </a:rPr>
              <a:t>Theory of electron-ion recombination</a:t>
            </a:r>
            <a:br>
              <a:rPr lang="en-US" altLang="zh-CN" sz="2800" b="1" dirty="0">
                <a:solidFill>
                  <a:srgbClr val="000000"/>
                </a:solidFill>
                <a:highlight>
                  <a:srgbClr val="FFFF00"/>
                </a:highlight>
                <a:cs typeface="+mn-ea"/>
                <a:sym typeface="+mn-lt"/>
              </a:rPr>
            </a:br>
            <a:r>
              <a:rPr lang="en-US" altLang="zh-CN" sz="2600" b="1" dirty="0">
                <a:solidFill>
                  <a:srgbClr val="000000"/>
                </a:solidFill>
                <a:highlight>
                  <a:srgbClr val="FFFF00"/>
                </a:highlight>
                <a:cs typeface="+mn-ea"/>
                <a:sym typeface="+mn-lt"/>
              </a:rPr>
              <a:t>(</a:t>
            </a:r>
            <a:r>
              <a:rPr lang="en-US" altLang="zh-CN" sz="2600" b="1" dirty="0">
                <a:highlight>
                  <a:srgbClr val="FFFF00"/>
                </a:highlight>
              </a:rPr>
              <a:t>Benchmark study @CSRm @Jena Atomic calculator)</a:t>
            </a:r>
            <a:r>
              <a:rPr lang="en-US" altLang="zh-CN" sz="2600" dirty="0">
                <a:highlight>
                  <a:srgbClr val="FFFF00"/>
                </a:highlight>
              </a:rPr>
              <a:t>  </a:t>
            </a:r>
            <a:endParaRPr lang="en-US" altLang="zh-CN" sz="2600" b="1" dirty="0">
              <a:solidFill>
                <a:srgbClr val="000000"/>
              </a:solidFill>
              <a:highlight>
                <a:srgbClr val="FFFF00"/>
              </a:highlight>
              <a:cs typeface="+mn-ea"/>
              <a:sym typeface="+mn-lt"/>
            </a:endParaRP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b="1" dirty="0">
                <a:solidFill>
                  <a:srgbClr val="000000"/>
                </a:solidFill>
                <a:cs typeface="+mn-ea"/>
                <a:sym typeface="+mn-lt"/>
              </a:rPr>
              <a:t>Nuclear effects: Hyperfine-resolved</a:t>
            </a:r>
          </a:p>
          <a:p>
            <a:pPr marL="342900" indent="-342900" defTabSz="844548">
              <a:lnSpc>
                <a:spcPct val="200000"/>
              </a:lnSpc>
              <a:spcAft>
                <a:spcPts val="200"/>
              </a:spcAft>
              <a:buFont typeface="Wingdings" panose="05000000000000000000" pitchFamily="2" charset="2"/>
              <a:buChar char="l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CN" sz="2800" b="1" dirty="0">
                <a:solidFill>
                  <a:srgbClr val="000000"/>
                </a:solidFill>
                <a:cs typeface="+mn-ea"/>
                <a:sym typeface="+mn-lt"/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422212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39fa4c8-4595-4289-bb6f-adc9de93ba90">
      <a:majorFont>
        <a:latin typeface="Arial" panose="02110004020202020204"/>
        <a:ea typeface="Arial"/>
        <a:cs typeface=""/>
      </a:majorFont>
      <a:minorFont>
        <a:latin typeface="Arial" panose="02110004020202020204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27696</TotalTime>
  <Words>3336</Words>
  <Application>Microsoft Office PowerPoint</Application>
  <PresentationFormat>宽屏</PresentationFormat>
  <Paragraphs>397</Paragraphs>
  <Slides>32</Slides>
  <Notes>31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微软雅黑</vt:lpstr>
      <vt:lpstr>等线</vt:lpstr>
      <vt:lpstr>Aptos</vt:lpstr>
      <vt:lpstr>Aptos Display</vt:lpstr>
      <vt:lpstr>Arial</vt:lpstr>
      <vt:lpstr>Cambria Math</vt:lpstr>
      <vt:lpstr>Wingdings</vt:lpstr>
      <vt:lpstr>Office Theme</vt:lpstr>
      <vt:lpstr>Equation</vt:lpstr>
      <vt:lpstr>CorelDRAW</vt:lpstr>
      <vt:lpstr>Graph</vt:lpstr>
      <vt:lpstr>Dielectronic Recombination (DR) of Highly Charged Ions:  Comparative Study of Theory and Experiment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CSRm, CSRe @IMP in Lanzhou: electron-cooler HIAF-SRing @IMP  in Huizhou: electron-cooler + electron target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Electrons at Play in the Theater of Intense Light</dc:title>
  <dc:creator>Danish Furekh Dar</dc:creator>
  <cp:lastModifiedBy>Allen Bob</cp:lastModifiedBy>
  <cp:revision>1112</cp:revision>
  <dcterms:created xsi:type="dcterms:W3CDTF">2024-04-03T15:43:32Z</dcterms:created>
  <dcterms:modified xsi:type="dcterms:W3CDTF">2026-01-23T12:29:30Z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