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15" r:id="rId5"/>
    <p:sldId id="313" r:id="rId6"/>
    <p:sldId id="316" r:id="rId7"/>
    <p:sldId id="318" r:id="rId8"/>
    <p:sldId id="319" r:id="rId9"/>
    <p:sldId id="329" r:id="rId10"/>
    <p:sldId id="330" r:id="rId11"/>
    <p:sldId id="331" r:id="rId12"/>
    <p:sldId id="333" r:id="rId13"/>
    <p:sldId id="334" r:id="rId14"/>
    <p:sldId id="335" r:id="rId15"/>
    <p:sldId id="336" r:id="rId16"/>
    <p:sldId id="337" r:id="rId17"/>
    <p:sldId id="295" r:id="rId18"/>
    <p:sldId id="332" r:id="rId1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B00"/>
    <a:srgbClr val="E8B100"/>
    <a:srgbClr val="D4A200"/>
    <a:srgbClr val="F5DA69"/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388" autoAdjust="0"/>
  </p:normalViewPr>
  <p:slideViewPr>
    <p:cSldViewPr snapToGrid="0">
      <p:cViewPr varScale="1">
        <p:scale>
          <a:sx n="134" d="100"/>
          <a:sy n="134" d="100"/>
        </p:scale>
        <p:origin x="156" y="5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3882" y="1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917EB2FE-A4FF-479F-A79E-DC4A7C309F00}" type="datetime1">
              <a:rPr lang="de-DE" smtClean="0"/>
              <a:t>22.01.2026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7AF8A362-CAFC-4987-9A50-4757052839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CA8E1AB1-BF4D-4EFE-89BE-06ABF2D2014B}" type="datetime1">
              <a:rPr lang="de-DE" smtClean="0"/>
              <a:t>22.01.2026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54EEB602-95FC-483A-B12D-216A7AD7EA2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89862-2EE2-1073-5BBF-6F9985901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3C7E88-E835-81DB-3F3A-61DD9EA38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8C4E734-A516-CDE9-FEAD-E2AC81C7D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C548B0-5823-8243-FDDB-F2B29A59B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6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B47E5-1B96-9628-B521-6BA394B14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586D5C1-DB3C-664C-74E4-D9CB6FA9D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4E6E3DE-6875-562A-B18A-BE2B9B254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E959A-E221-F9F0-3204-46033736F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45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1DA13-BEF3-D25C-B0D3-53FEC8389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ECE661-987F-F92B-123B-6739289C6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0E0E9B-7F05-D382-37B5-3CCE270D9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7B0211-0384-C7F8-F4CB-32AB408F9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429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EE803-A9F3-A403-B0DF-33D88D4F1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B213ADD-1206-33F7-2D45-239AA4FF6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F3F93C-7BCF-0F05-2B7B-B54DFFB4C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C4CE0F-6D01-A618-2A3F-843FC4D69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82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07F282E-55F5-4803-B60F-09BA4600E53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CA0CA-8F47-1C72-F203-0BF92EE0C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5645A5-E9E5-57EB-4E8D-4163B8F69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29469DB-111F-5451-5715-0C58BA108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FFAC0A-7DCC-02D1-F216-A23EACD95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1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91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23138-3B24-8146-8ACF-AFB038676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910DDF-17A8-0CC4-085D-E5C194D4D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924F7D-966D-0DDC-B5CD-5B1085943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C0055-E635-B394-FBD6-B14A7C27D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37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C2635-7782-7B84-2302-050F2D6F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F998EC5-05E5-EFEF-7408-9F7FE3634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0762FBA-5052-3A14-F7A9-E7729122A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615296-548E-720C-4BD0-2C7C594A5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20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38662-6231-8333-8628-8CEE9966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9D60F5-361E-2905-942E-AA727588D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4CA7B9-DCA4-3116-AC61-C124A2420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15A7D3-49F2-C98F-F7C3-6D86A88B0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130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F18AD-324E-7F68-E6A3-74BE1669D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C97A76-57A1-FFD8-7A4C-17D00E6B7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120B180-C235-A88F-66B3-DFE31A2BC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C06627-2207-300D-5E8A-E70E08190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66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43304-95D8-93B2-C616-5BD649AE7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E2DF9E4-EB0E-87BD-4C6D-C2CF438B5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B178387-7564-31EA-A5B1-F5F9E9969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22A0B2-185E-26AF-B15C-9B41C5648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65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7737D-0481-D0D7-1516-70FEFD17C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426A9E8-E40E-6E0B-71D3-6B4C2B288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7D97BE-BAFC-D3DF-08A5-38D8F6849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71FD6A-6BE1-1A10-B396-FBA33D9E6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361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8F0ED-6EEB-AF4B-81E1-A323DB71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E4DC160-C72F-658E-B2F6-E3D81B344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BFED202-E7CE-3450-BAE5-6A63A49FB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7C683B-DA66-D466-959C-73E337B42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4EEB602-95FC-483A-B12D-216A7AD7EA2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09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hteck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rtlCol="0" anchor="ctr" anchorCtr="0">
            <a:noAutofit/>
          </a:bodyPr>
          <a:lstStyle>
            <a:lvl1pPr algn="l">
              <a:lnSpc>
                <a:spcPct val="100000"/>
              </a:lnSpc>
              <a:defRPr lang="de-DE" sz="4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sz="4400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2 Inhalte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eck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de-DE"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F875EEC-3E6C-5B97-FFE8-0D1ECAAAE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35372" y="462243"/>
            <a:ext cx="3098425" cy="3866324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de-DE" sz="1800" b="0"/>
            </a:lvl1pPr>
            <a:lvl2pPr marL="281178" indent="0">
              <a:lnSpc>
                <a:spcPct val="125000"/>
              </a:lnSpc>
              <a:spcAft>
                <a:spcPts val="600"/>
              </a:spcAft>
              <a:buNone/>
              <a:defRPr lang="de-DE" sz="1800"/>
            </a:lvl2pPr>
            <a:lvl3pPr marL="566928" indent="0">
              <a:lnSpc>
                <a:spcPct val="125000"/>
              </a:lnSpc>
              <a:spcAft>
                <a:spcPts val="600"/>
              </a:spcAft>
              <a:buNone/>
              <a:defRPr lang="de-DE" sz="1800"/>
            </a:lvl3pPr>
            <a:lvl4pPr marL="850392" indent="0">
              <a:lnSpc>
                <a:spcPct val="125000"/>
              </a:lnSpc>
              <a:spcAft>
                <a:spcPts val="600"/>
              </a:spcAft>
              <a:buNone/>
              <a:defRPr lang="de-DE" sz="1800"/>
            </a:lvl4pPr>
            <a:lvl5pPr marL="1133856" indent="0">
              <a:lnSpc>
                <a:spcPct val="125000"/>
              </a:lnSpc>
              <a:spcAft>
                <a:spcPts val="600"/>
              </a:spcAft>
              <a:buNone/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3" name="Tabellenplatzhalter 7">
            <a:extLst>
              <a:ext uri="{FF2B5EF4-FFF2-40B4-BE49-F238E27FC236}">
                <a16:creationId xmlns:a16="http://schemas.microsoft.com/office/drawing/2014/main" id="{0C5070DA-50C2-065D-00B0-3B12070D77E7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075238" y="461735"/>
            <a:ext cx="6473842" cy="3867150"/>
          </a:xfrm>
        </p:spPr>
        <p:txBody>
          <a:bodyPr rtlCol="0" anchor="t"/>
          <a:lstStyle>
            <a:lvl1pPr marL="0" indent="0" algn="ctr">
              <a:buNone/>
              <a:defRPr lang="de-DE"/>
            </a:lvl1pPr>
          </a:lstStyle>
          <a:p>
            <a:pPr rtl="0"/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2F8DD265-980F-4708-EDDF-3130F434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 rtlCol="0"/>
          <a:lstStyle>
            <a:lvl1pPr algn="l">
              <a:defRPr lang="de-DE"/>
            </a:lvl1pPr>
          </a:lstStyle>
          <a:p>
            <a:pPr rtl="0"/>
            <a:r>
              <a:rPr lang="en-US"/>
              <a:t>January 23, 2026</a:t>
            </a:r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Mirko Looshorn ErUM-FSP APPA 2026, Darmstadt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de-DE" sz="1200" b="0"/>
            </a:lvl1pPr>
          </a:lstStyle>
          <a:p>
            <a:pPr rtl="0"/>
            <a:fld id="{FAEF9944-A4F6-4C59-AEBD-678D6480B8EA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9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eck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940" y="30511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20"/>
            <a:ext cx="12192000" cy="49957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48" y="6319450"/>
            <a:ext cx="4679660" cy="53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de-DE"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rtlCol="0"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lang="de-DE" sz="1800" b="0"/>
            </a:lvl1pPr>
            <a:lvl2pPr>
              <a:lnSpc>
                <a:spcPct val="125000"/>
              </a:lnSpc>
              <a:spcAft>
                <a:spcPts val="600"/>
              </a:spcAft>
              <a:defRPr lang="de-DE" sz="1800"/>
            </a:lvl2pPr>
            <a:lvl3pPr>
              <a:lnSpc>
                <a:spcPct val="125000"/>
              </a:lnSpc>
              <a:spcAft>
                <a:spcPts val="600"/>
              </a:spcAft>
              <a:defRPr lang="de-DE" sz="1800"/>
            </a:lvl3pPr>
            <a:lvl4pPr>
              <a:lnSpc>
                <a:spcPct val="125000"/>
              </a:lnSpc>
              <a:spcAft>
                <a:spcPts val="600"/>
              </a:spcAft>
              <a:defRPr lang="de-DE" sz="1800"/>
            </a:lvl4pPr>
            <a:lvl5pPr>
              <a:lnSpc>
                <a:spcPct val="125000"/>
              </a:lnSpc>
              <a:spcAft>
                <a:spcPts val="600"/>
              </a:spcAft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19449"/>
            <a:ext cx="12188952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0" name="Datumsplatzhalt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6168" y="6675540"/>
            <a:ext cx="1406772" cy="172460"/>
          </a:xfrm>
        </p:spPr>
        <p:txBody>
          <a:bodyPr rtlCol="0"/>
          <a:lstStyle>
            <a:lvl1pPr>
              <a:defRPr lang="en-US" sz="1050" kern="1200" spc="15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January 23, 2026</a:t>
            </a:r>
            <a:endParaRPr lang="de-DE" sz="1050" dirty="0"/>
          </a:p>
        </p:txBody>
      </p:sp>
      <p:sp>
        <p:nvSpPr>
          <p:cNvPr id="12" name="Foliennummernplatzhalt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9836" y="6400798"/>
            <a:ext cx="979879" cy="457200"/>
          </a:xfrm>
        </p:spPr>
        <p:txBody>
          <a:bodyPr rtlCol="0"/>
          <a:lstStyle>
            <a:lvl1pPr>
              <a:defRPr lang="en-GB" sz="1200" b="0" kern="1200" spc="15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AEF9944-A4F6-4C59-AEBD-678D6480B8E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339781"/>
            <a:ext cx="92802" cy="5182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de-DE"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lang="de-DE" sz="1800"/>
            </a:lvl2pPr>
            <a:lvl3pPr marL="566928">
              <a:lnSpc>
                <a:spcPct val="125000"/>
              </a:lnSpc>
              <a:spcAft>
                <a:spcPts val="600"/>
              </a:spcAft>
              <a:defRPr lang="de-DE" sz="1800"/>
            </a:lvl3pPr>
            <a:lvl4pPr marL="850392">
              <a:lnSpc>
                <a:spcPct val="125000"/>
              </a:lnSpc>
              <a:spcAft>
                <a:spcPts val="600"/>
              </a:spcAft>
              <a:defRPr lang="de-DE"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lang="de-DE" sz="1800"/>
            </a:lvl5pPr>
          </a:lstStyle>
          <a:p>
            <a:pPr lvl="0" rtl="0"/>
            <a:r>
              <a:rPr lang="de-DE" dirty="0"/>
              <a:t>Klicken Sie, um Text hinzuzufügen.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72CCA0-ACC3-7765-3F2B-65EE1693B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" y="6471040"/>
            <a:ext cx="866940" cy="3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1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hteck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de-DE"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4" name="Tabellenplatzhalter 3">
            <a:extLst>
              <a:ext uri="{FF2B5EF4-FFF2-40B4-BE49-F238E27FC236}">
                <a16:creationId xmlns:a16="http://schemas.microsoft.com/office/drawing/2014/main" id="{74D0E84D-2B51-9F8D-82CE-C086143DC60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630363" y="2757951"/>
            <a:ext cx="9918700" cy="3387579"/>
          </a:xfrm>
        </p:spPr>
        <p:txBody>
          <a:bodyPr rtlCol="0" anchor="t"/>
          <a:lstStyle>
            <a:lvl1pPr marL="0" indent="0" algn="ctr">
              <a:buNone/>
              <a:defRPr lang="de-DE"/>
            </a:lvl1pPr>
          </a:lstStyle>
          <a:p>
            <a:pPr rtl="0"/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0DB9557B-D9D3-4FA9-2D64-D2F91957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Mirko Looshorn ErUM-FSP APPA 2026, Darmstadt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3BC3F5B3-7690-C0DA-4084-5EFE50E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de-DE" sz="1200" b="0"/>
            </a:lvl1pPr>
          </a:lstStyle>
          <a:p>
            <a:pPr rtl="0"/>
            <a:fld id="{FAEF9944-A4F6-4C59-AEBD-678D6480B8EA}" type="slidenum">
              <a:rPr lang="de-DE" smtClean="0"/>
              <a:pPr rtl="0"/>
              <a:t>‹Nr.›</a:t>
            </a:fld>
            <a:endParaRPr lang="de-DE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99E56FFE-09D7-3078-C9E8-DFE8CF6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 rtlCol="0"/>
          <a:lstStyle>
            <a:lvl1pPr algn="l">
              <a:defRPr lang="de-DE"/>
            </a:lvl1pPr>
          </a:lstStyle>
          <a:p>
            <a:pPr rtl="0"/>
            <a:r>
              <a:rPr lang="en-US"/>
              <a:t>January 23, 2026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hteck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de-DE" sz="32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0"/>
            </a:lvl1pPr>
          </a:lstStyle>
          <a:p>
            <a:pPr rtl="0"/>
            <a:r>
              <a:rPr lang="de-DE"/>
              <a:t>Klicken Sie, um Text hinzuzufügen.</a:t>
            </a:r>
          </a:p>
        </p:txBody>
      </p:sp>
      <p:sp>
        <p:nvSpPr>
          <p:cNvPr id="17" name="Fußzeilenplatzhalt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>
            <a:lvl1pPr>
              <a:defRPr lang="de-DE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/>
              <a:t>Mirko Looshorn ErUM-FSP APPA 2026, Darmstadt</a:t>
            </a: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9" name="Datumsplatzhalt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en-US"/>
              <a:t>January 23, 2026</a:t>
            </a:r>
            <a:endParaRPr lang="de-DE"/>
          </a:p>
        </p:txBody>
      </p:sp>
      <p:sp>
        <p:nvSpPr>
          <p:cNvPr id="20" name="Foliennummernplatzhalt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de-DE" sz="1200" b="0"/>
            </a:lvl1pPr>
          </a:lstStyle>
          <a:p>
            <a:pPr rtl="0"/>
            <a:fld id="{FAEF9944-A4F6-4C59-AEBD-678D6480B8EA}" type="slidenum">
              <a:rPr lang="de-DE" smtClean="0"/>
              <a:pPr rtl="0"/>
              <a:t>‹Nr.›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hteck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rtlCol="0" anchor="b" anchorCtr="0">
            <a:noAutofit/>
          </a:bodyPr>
          <a:lstStyle>
            <a:lvl1pPr>
              <a:lnSpc>
                <a:spcPct val="100000"/>
              </a:lnSpc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rtlCol="0"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de-DE" sz="2000" b="0"/>
            </a:lvl1pPr>
            <a:lvl2pPr>
              <a:lnSpc>
                <a:spcPct val="125000"/>
              </a:lnSpc>
              <a:spcAft>
                <a:spcPts val="600"/>
              </a:spcAft>
              <a:defRPr lang="de-DE"/>
            </a:lvl2pPr>
            <a:lvl3pPr>
              <a:lnSpc>
                <a:spcPct val="125000"/>
              </a:lnSpc>
              <a:spcAft>
                <a:spcPts val="600"/>
              </a:spcAft>
              <a:defRPr lang="de-DE"/>
            </a:lvl3pPr>
            <a:lvl4pPr>
              <a:lnSpc>
                <a:spcPct val="125000"/>
              </a:lnSpc>
              <a:spcAft>
                <a:spcPts val="600"/>
              </a:spcAft>
              <a:defRPr lang="de-DE"/>
            </a:lvl4pPr>
            <a:lvl5pPr>
              <a:lnSpc>
                <a:spcPct val="125000"/>
              </a:lnSpc>
              <a:spcAft>
                <a:spcPts val="600"/>
              </a:spcAft>
              <a:defRPr lang="de-DE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7" name="Fußzeilenplatzhalt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>
            <a:lvl1pPr>
              <a:defRPr lang="de-DE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Mirko Looshorn ErUM-FSP APPA 2026, Darmstadt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en-US"/>
              <a:t>January 23, 2026</a:t>
            </a:r>
            <a:endParaRPr lang="de-DE"/>
          </a:p>
        </p:txBody>
      </p:sp>
      <p:sp>
        <p:nvSpPr>
          <p:cNvPr id="20" name="Foliennummernplatzhalt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de-DE" sz="1200" b="0"/>
            </a:lvl1pPr>
          </a:lstStyle>
          <a:p>
            <a:pPr rtl="0"/>
            <a:fld id="{FAEF9944-A4F6-4C59-AEBD-678D6480B8EA}" type="slidenum">
              <a:rPr lang="de-DE" smtClean="0"/>
              <a:pPr rtl="0"/>
              <a:t>‹Nr.›</a:t>
            </a:fld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hteck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de-DE"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sz="4400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65" name="Bildplatzhalt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marL="0" indent="0" algn="ctr">
              <a:buNone/>
              <a:defRPr lang="de-DE" sz="14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3026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hteck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rtlCol="0" anchor="b"/>
          <a:lstStyle>
            <a:lvl1pPr>
              <a:lnSpc>
                <a:spcPct val="100000"/>
              </a:lnSpc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0" name="Untertitel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DE" sz="2000" b="0"/>
            </a:lvl1pPr>
          </a:lstStyle>
          <a:p>
            <a:pPr rtl="0"/>
            <a:r>
              <a:rPr lang="de-DE" sz="2000">
                <a:solidFill>
                  <a:schemeClr val="tx2"/>
                </a:solidFill>
              </a:rPr>
              <a:t>Untertitel durch Klicken hinzufügen</a:t>
            </a:r>
          </a:p>
        </p:txBody>
      </p:sp>
      <p:sp>
        <p:nvSpPr>
          <p:cNvPr id="40" name="Bildplatzhalt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099" y="1095509"/>
            <a:ext cx="6391656" cy="50168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de-DE" sz="14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hteck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rtlCol="0" anchor="b" anchorCtr="0">
            <a:noAutofit/>
          </a:bodyPr>
          <a:lstStyle>
            <a:lvl1pPr>
              <a:lnSpc>
                <a:spcPct val="100000"/>
              </a:lnSpc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 rtlCol="0"/>
          <a:lstStyle>
            <a:lvl1pPr>
              <a:defRPr lang="de-DE"/>
            </a:lvl1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0"/>
            </a:lvl1pPr>
            <a:lvl2pPr>
              <a:lnSpc>
                <a:spcPct val="100000"/>
              </a:lnSpc>
              <a:spcAft>
                <a:spcPts val="600"/>
              </a:spcAft>
              <a:defRPr lang="de-DE" sz="1800"/>
            </a:lvl2pPr>
            <a:lvl3pPr>
              <a:lnSpc>
                <a:spcPct val="100000"/>
              </a:lnSpc>
              <a:spcAft>
                <a:spcPts val="600"/>
              </a:spcAft>
              <a:defRPr lang="de-DE" sz="1800"/>
            </a:lvl3pPr>
            <a:lvl4pPr>
              <a:lnSpc>
                <a:spcPct val="100000"/>
              </a:lnSpc>
              <a:spcAft>
                <a:spcPts val="600"/>
              </a:spcAft>
              <a:defRPr lang="de-DE" sz="1800"/>
            </a:lvl4pPr>
            <a:lvl5pPr>
              <a:lnSpc>
                <a:spcPct val="100000"/>
              </a:lnSpc>
              <a:spcAft>
                <a:spcPts val="600"/>
              </a:spcAft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 rtlCol="0"/>
          <a:lstStyle>
            <a:lvl1pPr algn="ctr">
              <a:defRPr lang="de-DE">
                <a:effectLst/>
              </a:defRPr>
            </a:lvl1pPr>
          </a:lstStyle>
          <a:p>
            <a:pPr algn="l" rtl="0"/>
            <a:r>
              <a:rPr lang="de-DE"/>
              <a:t>Mirko Looshorn ErUM-FSP APPA 2026, Darmstadt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 rtlCol="0"/>
          <a:lstStyle>
            <a:lvl1pPr algn="ctr">
              <a:defRPr lang="de-DE">
                <a:effectLst/>
              </a:defRPr>
            </a:lvl1pPr>
          </a:lstStyle>
          <a:p>
            <a:pPr rtl="0"/>
            <a:r>
              <a:rPr lang="en-US"/>
              <a:t>January 23, 2026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de-DE" sz="1200" b="0"/>
            </a:lvl1pPr>
          </a:lstStyle>
          <a:p>
            <a:pPr rtl="0"/>
            <a:fld id="{FAEF9944-A4F6-4C59-AEBD-678D6480B8EA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0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hteck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rtlCol="0" anchor="b" anchorCtr="0">
            <a:noAutofit/>
          </a:bodyPr>
          <a:lstStyle>
            <a:lvl1pPr algn="l">
              <a:lnSpc>
                <a:spcPct val="100000"/>
              </a:lnSpc>
              <a:defRPr lang="de-DE" sz="4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sz="4400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lang="de-DE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2 Inhalte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eck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de-DE"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de-DE"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lang="de-DE" sz="1800"/>
            </a:lvl2pPr>
            <a:lvl3pPr marL="566928">
              <a:lnSpc>
                <a:spcPct val="125000"/>
              </a:lnSpc>
              <a:spcAft>
                <a:spcPts val="600"/>
              </a:spcAft>
              <a:defRPr lang="de-DE" sz="1800"/>
            </a:lvl3pPr>
            <a:lvl4pPr marL="850392">
              <a:lnSpc>
                <a:spcPct val="125000"/>
              </a:lnSpc>
              <a:spcAft>
                <a:spcPts val="600"/>
              </a:spcAft>
              <a:defRPr lang="de-DE"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de-DE"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lang="de-DE" sz="1800"/>
            </a:lvl2pPr>
            <a:lvl3pPr marL="566928">
              <a:lnSpc>
                <a:spcPct val="125000"/>
              </a:lnSpc>
              <a:spcAft>
                <a:spcPts val="600"/>
              </a:spcAft>
              <a:defRPr lang="de-DE" sz="1800"/>
            </a:lvl3pPr>
            <a:lvl4pPr marL="850392">
              <a:lnSpc>
                <a:spcPct val="125000"/>
              </a:lnSpc>
              <a:spcAft>
                <a:spcPts val="600"/>
              </a:spcAft>
              <a:defRPr lang="de-DE"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Mirko Looshorn ErUM-FSP APPA 2026, Darmstadt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 rtlCol="0"/>
          <a:lstStyle>
            <a:lvl1pPr algn="l">
              <a:defRPr lang="de-DE"/>
            </a:lvl1pPr>
          </a:lstStyle>
          <a:p>
            <a:pPr rtl="0"/>
            <a:r>
              <a:rPr lang="en-US"/>
              <a:t>January 23, 2026</a:t>
            </a:r>
            <a:endParaRPr 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de-DE" sz="1200" b="0"/>
            </a:lvl1pPr>
          </a:lstStyle>
          <a:p>
            <a:pPr rtl="0"/>
            <a:fld id="{FAEF9944-A4F6-4C59-AEBD-678D6480B8EA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94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hteck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de-DE"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de-DE"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lang="de-DE" sz="1800"/>
            </a:lvl2pPr>
            <a:lvl3pPr marL="566928">
              <a:lnSpc>
                <a:spcPct val="125000"/>
              </a:lnSpc>
              <a:spcAft>
                <a:spcPts val="600"/>
              </a:spcAft>
              <a:defRPr lang="de-DE" sz="1800"/>
            </a:lvl3pPr>
            <a:lvl4pPr marL="850392">
              <a:lnSpc>
                <a:spcPct val="125000"/>
              </a:lnSpc>
              <a:spcAft>
                <a:spcPts val="600"/>
              </a:spcAft>
              <a:defRPr lang="de-DE"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rtlCol="0"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lang="de-DE" sz="1800" b="0"/>
            </a:lvl1pPr>
            <a:lvl2pPr>
              <a:lnSpc>
                <a:spcPct val="125000"/>
              </a:lnSpc>
              <a:spcAft>
                <a:spcPts val="600"/>
              </a:spcAft>
              <a:defRPr lang="de-DE" sz="1800"/>
            </a:lvl2pPr>
            <a:lvl3pPr>
              <a:lnSpc>
                <a:spcPct val="125000"/>
              </a:lnSpc>
              <a:spcAft>
                <a:spcPts val="600"/>
              </a:spcAft>
              <a:defRPr lang="de-DE" sz="1800"/>
            </a:lvl3pPr>
            <a:lvl4pPr>
              <a:lnSpc>
                <a:spcPct val="125000"/>
              </a:lnSpc>
              <a:spcAft>
                <a:spcPts val="600"/>
              </a:spcAft>
              <a:defRPr lang="de-DE" sz="1800"/>
            </a:lvl4pPr>
            <a:lvl5pPr>
              <a:lnSpc>
                <a:spcPct val="125000"/>
              </a:lnSpc>
              <a:spcAft>
                <a:spcPts val="600"/>
              </a:spcAft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Mirko Looshorn ErUM-FSP APPA 2026, Darmstadt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de-DE" sz="1200" b="0"/>
            </a:lvl1pPr>
          </a:lstStyle>
          <a:p>
            <a:pPr rtl="0"/>
            <a:fld id="{FAEF9944-A4F6-4C59-AEBD-678D6480B8EA}" type="slidenum">
              <a:rPr lang="de-DE" smtClean="0"/>
              <a:pPr rtl="0"/>
              <a:t>‹Nr.›</a:t>
            </a:fld>
            <a:endParaRPr lang="de-DE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 rtlCol="0"/>
          <a:lstStyle>
            <a:lvl1pPr algn="l">
              <a:defRPr lang="de-DE"/>
            </a:lvl1pPr>
          </a:lstStyle>
          <a:p>
            <a:pPr rtl="0"/>
            <a:r>
              <a:rPr lang="en-US"/>
              <a:t>January 23, 2026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77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hteck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16188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8518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511" y="1393926"/>
            <a:ext cx="7042570" cy="1626225"/>
          </a:xfrm>
        </p:spPr>
        <p:txBody>
          <a:bodyPr rtlCol="0" anchor="b" anchorCtr="0">
            <a:noAutofit/>
          </a:bodyPr>
          <a:lstStyle>
            <a:lvl1pPr>
              <a:lnSpc>
                <a:spcPct val="100000"/>
              </a:lnSpc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EF27B53-079D-232F-8AA5-ED461B34E8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06741" y="3153103"/>
            <a:ext cx="7042335" cy="2648312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de-DE" sz="1800" b="0"/>
            </a:lvl1pPr>
            <a:lvl2pPr>
              <a:lnSpc>
                <a:spcPct val="125000"/>
              </a:lnSpc>
              <a:spcAft>
                <a:spcPts val="600"/>
              </a:spcAft>
              <a:defRPr lang="de-DE" sz="1800"/>
            </a:lvl2pPr>
            <a:lvl3pPr>
              <a:lnSpc>
                <a:spcPct val="125000"/>
              </a:lnSpc>
              <a:spcAft>
                <a:spcPts val="600"/>
              </a:spcAft>
              <a:defRPr lang="de-DE" sz="1800"/>
            </a:lvl3pPr>
            <a:lvl4pPr>
              <a:lnSpc>
                <a:spcPct val="125000"/>
              </a:lnSpc>
              <a:spcAft>
                <a:spcPts val="600"/>
              </a:spcAft>
              <a:defRPr lang="de-DE" sz="1800"/>
            </a:lvl4pPr>
            <a:lvl5pPr>
              <a:lnSpc>
                <a:spcPct val="125000"/>
              </a:lnSpc>
              <a:spcAft>
                <a:spcPts val="600"/>
              </a:spcAft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1913" y="6144405"/>
            <a:ext cx="8150087" cy="71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6412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4F4FDF97-2780-775F-9416-96F7A906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2" y="6309360"/>
            <a:ext cx="4280135" cy="457200"/>
          </a:xfrm>
        </p:spPr>
        <p:txBody>
          <a:bodyPr rtlCol="0"/>
          <a:lstStyle>
            <a:lvl1pPr algn="ctr">
              <a:defRPr lang="de-DE">
                <a:effectLst/>
              </a:defRPr>
            </a:lvl1pPr>
          </a:lstStyle>
          <a:p>
            <a:pPr rtl="0"/>
            <a:r>
              <a:rPr lang="de-DE"/>
              <a:t>Mirko Looshorn ErUM-FSP APPA 2026, Darmstadt</a:t>
            </a:r>
            <a:endParaRPr lang="de-DE" dirty="0"/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03787D1-4AB7-2166-D4DB-A3878CBB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6511" y="6309360"/>
            <a:ext cx="1513289" cy="457200"/>
          </a:xfrm>
        </p:spPr>
        <p:txBody>
          <a:bodyPr rtlCol="0"/>
          <a:lstStyle>
            <a:lvl1pPr>
              <a:defRPr lang="de-DE">
                <a:effectLst/>
              </a:defRPr>
            </a:lvl1pPr>
          </a:lstStyle>
          <a:p>
            <a:pPr rtl="0"/>
            <a:r>
              <a:rPr lang="en-US"/>
              <a:t>January 23, 2026</a:t>
            </a:r>
            <a:endParaRPr lang="de-DE" dirty="0"/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4F8C5CD2-BF99-0846-2E4A-179E6C45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de-DE" sz="1200" b="0"/>
            </a:lvl1pPr>
          </a:lstStyle>
          <a:p>
            <a:pPr rtl="0"/>
            <a:fld id="{FAEF9944-A4F6-4C59-AEBD-678D6480B8EA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20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lang="de-DE"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US"/>
              <a:t>January 23, 2026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lang="de-DE"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/>
              <a:t>Mirko Looshorn ErUM-FSP APPA 2026, Darmstadt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lang="de-DE"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de-DE" smtClean="0"/>
              <a:pPr rtl="0"/>
              <a:t>‹Nr.›</a:t>
            </a:fld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81" r:id="rId3"/>
    <p:sldLayoutId id="2147483664" r:id="rId4"/>
    <p:sldLayoutId id="2147483678" r:id="rId5"/>
    <p:sldLayoutId id="2147483661" r:id="rId6"/>
    <p:sldLayoutId id="2147483676" r:id="rId7"/>
    <p:sldLayoutId id="2147483677" r:id="rId8"/>
    <p:sldLayoutId id="2147483679" r:id="rId9"/>
    <p:sldLayoutId id="2147483685" r:id="rId10"/>
    <p:sldLayoutId id="2147483675" r:id="rId11"/>
    <p:sldLayoutId id="2147483666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lang="de-DE"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5750" algn="l" defTabSz="914400" rtl="0" eaLnBrk="1" latinLnBrk="0" hangingPunct="1">
        <a:lnSpc>
          <a:spcPct val="140000"/>
        </a:lnSpc>
        <a:spcBef>
          <a:spcPts val="930"/>
        </a:spcBef>
        <a:buFont typeface="Wingdings" panose="05000000000000000000" pitchFamily="2" charset="2"/>
        <a:buChar char="§"/>
        <a:defRPr lang="de-DE"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6928" indent="-285750" algn="l" defTabSz="914400" rtl="0" eaLnBrk="1" latinLnBrk="0" hangingPunct="1">
        <a:lnSpc>
          <a:spcPct val="140000"/>
        </a:lnSpc>
        <a:spcBef>
          <a:spcPts val="930"/>
        </a:spcBef>
        <a:buFont typeface="Wingdings" panose="05000000000000000000" pitchFamily="2" charset="2"/>
        <a:buChar char="§"/>
        <a:defRPr lang="de-DE" sz="1600" i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83464" algn="l" defTabSz="914400" rtl="0" eaLnBrk="1" latinLnBrk="0" hangingPunct="1">
        <a:lnSpc>
          <a:spcPct val="100000"/>
        </a:lnSpc>
        <a:spcBef>
          <a:spcPts val="930"/>
        </a:spcBef>
        <a:buFont typeface="Wingdings" panose="05000000000000000000" pitchFamily="2" charset="2"/>
        <a:buChar char="§"/>
        <a:defRPr lang="de-DE" sz="1400" i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33856" indent="-283464" algn="l" defTabSz="914400" rtl="0" eaLnBrk="1" latinLnBrk="0" hangingPunct="1">
        <a:lnSpc>
          <a:spcPct val="140000"/>
        </a:lnSpc>
        <a:spcBef>
          <a:spcPts val="930"/>
        </a:spcBef>
        <a:buFont typeface="Wingdings" panose="05000000000000000000" pitchFamily="2" charset="2"/>
        <a:buChar char="§"/>
        <a:defRPr lang="de-DE" sz="1400" i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283464" algn="l" defTabSz="914400" rtl="0" eaLnBrk="1" latinLnBrk="0" hangingPunct="1">
        <a:lnSpc>
          <a:spcPct val="140000"/>
        </a:lnSpc>
        <a:spcBef>
          <a:spcPts val="930"/>
        </a:spcBef>
        <a:buFont typeface="Wingdings" panose="05000000000000000000" pitchFamily="2" charset="2"/>
        <a:buChar char="§"/>
        <a:defRPr lang="de-DE" sz="1400" i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lang="de-DE"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lang="de-DE"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lang="de-DE"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lang="de-DE"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036351D-52EF-A193-9A6D-BAC519A588FC}"/>
              </a:ext>
            </a:extLst>
          </p:cNvPr>
          <p:cNvSpPr/>
          <p:nvPr/>
        </p:nvSpPr>
        <p:spPr>
          <a:xfrm>
            <a:off x="1524000" y="2796360"/>
            <a:ext cx="91440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a typeface="Linux Biolinum G" panose="02000503000000000000" pitchFamily="2" charset="0"/>
                <a:cs typeface="Calibri" panose="020F0502020204030204" pitchFamily="34" charset="0"/>
              </a:rPr>
              <a:t>Mirko Looshorn</a:t>
            </a:r>
            <a:endParaRPr lang="en-US" sz="2800" baseline="30000" dirty="0">
              <a:solidFill>
                <a:schemeClr val="bg1"/>
              </a:solidFill>
              <a:ea typeface="Linux Biolinum G" panose="02000503000000000000" pitchFamily="2" charset="0"/>
              <a:cs typeface="Calibri" panose="020F050202020403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ea typeface="Linux Biolinum G" panose="02000503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ea typeface="Linux Biolinum G" panose="02000503000000000000" pitchFamily="2" charset="0"/>
                <a:cs typeface="Calibri" panose="020F0502020204030204" pitchFamily="34" charset="0"/>
              </a:rPr>
              <a:t>(mirko-dieter.looshorn@physik.uni-giessen.de)</a:t>
            </a:r>
          </a:p>
          <a:p>
            <a:pPr algn="ctr"/>
            <a:endParaRPr lang="en-US" sz="2000" baseline="30000" dirty="0">
              <a:solidFill>
                <a:schemeClr val="bg1"/>
              </a:solidFill>
              <a:ea typeface="Linux Biolinum G" panose="02000503000000000000" pitchFamily="2" charset="0"/>
              <a:cs typeface="Calibri" panose="020F0502020204030204" pitchFamily="34" charset="0"/>
            </a:endParaRPr>
          </a:p>
          <a:p>
            <a:pPr algn="ctr"/>
            <a:endParaRPr lang="en-US" sz="2000" baseline="30000" dirty="0">
              <a:solidFill>
                <a:schemeClr val="bg1"/>
              </a:solidFill>
              <a:ea typeface="Linux Biolinum G" panose="02000503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de-DE" i="1" dirty="0">
                <a:solidFill>
                  <a:schemeClr val="bg1"/>
                </a:solidFill>
              </a:rPr>
              <a:t>Atom- und Molekülphysik</a:t>
            </a:r>
          </a:p>
          <a:p>
            <a:pPr algn="ctr"/>
            <a:r>
              <a:rPr lang="de-DE" i="1" dirty="0">
                <a:solidFill>
                  <a:schemeClr val="bg1"/>
                </a:solidFill>
              </a:rPr>
              <a:t>I. Physikalisches Institut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EC4DC4-A454-2C56-CE4B-032A3E89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834"/>
            <a:ext cx="12192000" cy="22436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288000" bIns="28800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Testing strong-field QED by Electron-Ion Collision Spectroscopy of Highly Charged Ions at CRYRING@ESR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67F6CD1-C42C-DA88-71A6-FEF5621A8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1" y="4720793"/>
            <a:ext cx="2707538" cy="992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AA1900-5E4C-C06C-71C9-6AFE2D2DC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09576"/>
            <a:ext cx="2108726" cy="9182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9AA2911-FF0E-2F93-B2D3-9C21C0538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74" y="3781246"/>
            <a:ext cx="1911494" cy="11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EF0B0-36F3-7A05-274F-923BDEA63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CA980B-A3BD-B0BC-DD3E-5F16F83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90" y="106230"/>
            <a:ext cx="10637100" cy="1168739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Preliminary Results of the Au</a:t>
            </a:r>
            <a:r>
              <a:rPr lang="de-DE" baseline="30000" dirty="0"/>
              <a:t>75+</a:t>
            </a:r>
            <a:r>
              <a:rPr lang="de-DE" dirty="0"/>
              <a:t> Experiment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63BA8-28F0-82CB-A8AF-6EA7C3BB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52314BA-CBE7-3B0D-E3FD-89C60810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10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FB23A004-BDE5-04E2-BC70-A5D8F1ECA1D3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pic>
        <p:nvPicPr>
          <p:cNvPr id="11" name="Grafik 10" descr="Ein Bild, das Text, Diagramm, Entwurf, Zeichnung enthält.&#10;&#10;KI-generierte Inhalte können fehlerhaft sein.">
            <a:extLst>
              <a:ext uri="{FF2B5EF4-FFF2-40B4-BE49-F238E27FC236}">
                <a16:creationId xmlns:a16="http://schemas.microsoft.com/office/drawing/2014/main" id="{890D2010-27B3-6214-7926-E968FE17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94" t="4927" r="5236" b="51111"/>
          <a:stretch>
            <a:fillRect/>
          </a:stretch>
        </p:blipFill>
        <p:spPr>
          <a:xfrm>
            <a:off x="363695" y="1630694"/>
            <a:ext cx="5559912" cy="4073687"/>
          </a:xfrm>
          <a:prstGeom prst="rect">
            <a:avLst/>
          </a:prstGeom>
        </p:spPr>
      </p:pic>
      <p:pic>
        <p:nvPicPr>
          <p:cNvPr id="18" name="Grafik 17" descr="Ein Bild, das Tex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27615BE7-D0F1-CD24-C148-C05E2F9306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53" t="43017" r="5097" b="12603"/>
          <a:stretch>
            <a:fillRect/>
          </a:stretch>
        </p:blipFill>
        <p:spPr>
          <a:xfrm>
            <a:off x="6268394" y="1630694"/>
            <a:ext cx="5601321" cy="40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3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7D93C-75AC-3164-1D51-68C7C565C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484E0FF-D7DF-2D4A-8D61-C099341AD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6265"/>
          <a:stretch/>
        </p:blipFill>
        <p:spPr>
          <a:xfrm>
            <a:off x="1250737" y="1430647"/>
            <a:ext cx="9690526" cy="47972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F256E5A-45E4-F5F2-06DF-18A7E09B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90" y="106230"/>
            <a:ext cx="10637100" cy="1168739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Preliminary Results of the Au</a:t>
            </a:r>
            <a:r>
              <a:rPr lang="de-DE" baseline="30000" dirty="0"/>
              <a:t>75+</a:t>
            </a:r>
            <a:r>
              <a:rPr lang="de-DE" dirty="0"/>
              <a:t> Experiment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A2169E-1AC8-A30F-CB9F-D0682DA3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23A308-589A-A9A3-84B0-E366A622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11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44A5A616-52C3-4DE0-3431-98E4A9B454DE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790DA49C-6169-2559-DC35-C722DB20D5F0}"/>
              </a:ext>
            </a:extLst>
          </p:cNvPr>
          <p:cNvSpPr txBox="1">
            <a:spLocks/>
          </p:cNvSpPr>
          <p:nvPr/>
        </p:nvSpPr>
        <p:spPr>
          <a:xfrm>
            <a:off x="5712959" y="3538262"/>
            <a:ext cx="4998209" cy="1459006"/>
          </a:xfrm>
          <a:prstGeom prst="rect">
            <a:avLst/>
          </a:prstGeom>
          <a:solidFill>
            <a:schemeClr val="bg1"/>
          </a:solidFill>
          <a:ln w="25400">
            <a:solidFill>
              <a:srgbClr val="E8B100"/>
            </a:solidFill>
          </a:ln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X-ray spectrum from an alpha source (</a:t>
            </a:r>
            <a:r>
              <a:rPr lang="en-US" sz="1700" baseline="30000" dirty="0"/>
              <a:t>241</a:t>
            </a:r>
            <a:r>
              <a:rPr lang="en-US" sz="1700" dirty="0"/>
              <a:t>Am) was used for calibration 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Peak positions for L-RR are determined by the ionization energy of B-like Au (~21.92 keV)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6B2002BC-1FC4-B127-6059-DCF859AE6BF2}"/>
              </a:ext>
            </a:extLst>
          </p:cNvPr>
          <p:cNvSpPr txBox="1">
            <a:spLocks/>
          </p:cNvSpPr>
          <p:nvPr/>
        </p:nvSpPr>
        <p:spPr>
          <a:xfrm>
            <a:off x="3993457" y="1424991"/>
            <a:ext cx="4053764" cy="381550"/>
          </a:xfrm>
          <a:prstGeom prst="rect">
            <a:avLst/>
          </a:prstGeom>
          <a:solidFill>
            <a:schemeClr val="bg1"/>
          </a:solidFill>
          <a:ln w="25400">
            <a:solidFill>
              <a:srgbClr val="E8B100"/>
            </a:solidFill>
          </a:ln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CC9B00"/>
                </a:solidFill>
              </a:rPr>
              <a:t>X-rays detected during Au</a:t>
            </a:r>
            <a:r>
              <a:rPr lang="en-US" sz="1700" baseline="30000" dirty="0">
                <a:solidFill>
                  <a:srgbClr val="CC9B00"/>
                </a:solidFill>
              </a:rPr>
              <a:t>75+ </a:t>
            </a:r>
            <a:r>
              <a:rPr lang="en-US" sz="1700" dirty="0">
                <a:solidFill>
                  <a:srgbClr val="CC9B00"/>
                </a:solidFill>
              </a:rPr>
              <a:t>experiment</a:t>
            </a:r>
            <a:endParaRPr lang="en-US" sz="1700" baseline="30000" dirty="0">
              <a:solidFill>
                <a:srgbClr val="CC9B00"/>
              </a:solidFill>
            </a:endParaRP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C601A7C-3417-633E-12B3-6AC069480DED}"/>
              </a:ext>
            </a:extLst>
          </p:cNvPr>
          <p:cNvSpPr txBox="1">
            <a:spLocks/>
          </p:cNvSpPr>
          <p:nvPr/>
        </p:nvSpPr>
        <p:spPr>
          <a:xfrm>
            <a:off x="7561459" y="5875574"/>
            <a:ext cx="710350" cy="28489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dirty="0"/>
              <a:t>59,5keV</a:t>
            </a:r>
            <a:endParaRPr lang="en-US" sz="1100" baseline="30000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172EEAE-8BDF-C305-EF52-A82F6A2C7132}"/>
              </a:ext>
            </a:extLst>
          </p:cNvPr>
          <p:cNvSpPr txBox="1">
            <a:spLocks/>
          </p:cNvSpPr>
          <p:nvPr/>
        </p:nvSpPr>
        <p:spPr>
          <a:xfrm>
            <a:off x="3382501" y="1806541"/>
            <a:ext cx="789407" cy="28489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Balmer</a:t>
            </a:r>
            <a:endParaRPr lang="en-US" baseline="30000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68BCCA3F-830E-BE41-77CB-D382DDEFDFB1}"/>
              </a:ext>
            </a:extLst>
          </p:cNvPr>
          <p:cNvSpPr txBox="1">
            <a:spLocks/>
          </p:cNvSpPr>
          <p:nvPr/>
        </p:nvSpPr>
        <p:spPr>
          <a:xfrm>
            <a:off x="4244357" y="4428838"/>
            <a:ext cx="598205" cy="28489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L-RR</a:t>
            </a:r>
            <a:endParaRPr lang="en-US" baseline="30000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A3660635-B9E7-D5AA-726D-73E7D8AA5015}"/>
              </a:ext>
            </a:extLst>
          </p:cNvPr>
          <p:cNvSpPr txBox="1">
            <a:spLocks/>
          </p:cNvSpPr>
          <p:nvPr/>
        </p:nvSpPr>
        <p:spPr>
          <a:xfrm rot="16200000">
            <a:off x="4255053" y="4997786"/>
            <a:ext cx="469709" cy="28489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000" dirty="0"/>
              <a:t>j=3/2</a:t>
            </a:r>
            <a:endParaRPr lang="en-US" sz="1000" baseline="30000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38730464-E862-7721-B88E-0719D45EE88F}"/>
              </a:ext>
            </a:extLst>
          </p:cNvPr>
          <p:cNvSpPr txBox="1">
            <a:spLocks/>
          </p:cNvSpPr>
          <p:nvPr/>
        </p:nvSpPr>
        <p:spPr>
          <a:xfrm rot="16200000">
            <a:off x="4373605" y="4812793"/>
            <a:ext cx="469709" cy="28489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000" dirty="0"/>
              <a:t>j=1/2</a:t>
            </a:r>
            <a:endParaRPr 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250358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947C5-2B6F-B6AE-DCBC-81EFDA9A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6E2F26E-6DA4-E9CC-8DAB-41EB62B8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935" y="80105"/>
            <a:ext cx="9234010" cy="1168739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Follow-</a:t>
            </a:r>
            <a:r>
              <a:rPr lang="de-DE" dirty="0" err="1"/>
              <a:t>up</a:t>
            </a:r>
            <a:r>
              <a:rPr lang="de-DE" dirty="0"/>
              <a:t> Proposal: DR of Be-like U</a:t>
            </a:r>
            <a:r>
              <a:rPr lang="de-DE" baseline="30000" dirty="0"/>
              <a:t>88+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112D04-A0F7-F5A2-AEFD-7519A392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E0547F-0086-0D91-BC6F-57830E54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12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FFC27CCD-2530-1593-9475-B8F98A5963B5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FD6FF6-5EEF-DE7C-AC41-C15B6FAB4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84" y="1546451"/>
            <a:ext cx="6212904" cy="43631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40D1DC-E53B-2684-9514-E099090DD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20" y="3093929"/>
            <a:ext cx="3855936" cy="281567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BAD0684-EF04-D414-4070-5AF2FDE65000}"/>
              </a:ext>
            </a:extLst>
          </p:cNvPr>
          <p:cNvSpPr txBox="1"/>
          <p:nvPr/>
        </p:nvSpPr>
        <p:spPr>
          <a:xfrm>
            <a:off x="7500196" y="1608026"/>
            <a:ext cx="3847820" cy="1034394"/>
          </a:xfrm>
          <a:prstGeom prst="rect">
            <a:avLst/>
          </a:prstGeom>
          <a:noFill/>
          <a:ln w="25400">
            <a:solidFill>
              <a:srgbClr val="E8B1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low energies, the experimental 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power is largest,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experimental 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is lowest.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CC9E7E-7179-2F58-9B96-FFC652844501}"/>
              </a:ext>
            </a:extLst>
          </p:cNvPr>
          <p:cNvSpPr txBox="1"/>
          <p:nvPr/>
        </p:nvSpPr>
        <p:spPr>
          <a:xfrm>
            <a:off x="613085" y="5972739"/>
            <a:ext cx="685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9B00"/>
                </a:solidFill>
              </a:rPr>
              <a:t>Low-energy resonances calculated using AUTOSTRUCTRUE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C10DC2C-5B7A-49BA-3958-2AF54E66A63B}"/>
              </a:ext>
            </a:extLst>
          </p:cNvPr>
          <p:cNvCxnSpPr>
            <a:cxnSpLocks/>
          </p:cNvCxnSpPr>
          <p:nvPr/>
        </p:nvCxnSpPr>
        <p:spPr>
          <a:xfrm flipH="1">
            <a:off x="8298493" y="2755726"/>
            <a:ext cx="1183710" cy="1853852"/>
          </a:xfrm>
          <a:prstGeom prst="straightConnector1">
            <a:avLst/>
          </a:prstGeom>
          <a:solidFill>
            <a:srgbClr val="000066"/>
          </a:solidFill>
          <a:ln w="50800" cap="flat" cmpd="sng" algn="ctr">
            <a:solidFill>
              <a:srgbClr val="E8B1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72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527BC-6179-5CCF-48C9-B569A6F11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CBBA377-7AD1-FB7E-42BB-1B03312C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329" y="80105"/>
            <a:ext cx="2457342" cy="1168739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Summary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D88236-66FF-E7E8-8906-85B3DA24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A9288F-3D5A-3A09-4CF1-8D38316F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13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61CC37C9-9190-60FB-2C16-54C4E3216CC3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9F52B180-E1D0-13EE-ED23-6513B488A5A2}"/>
              </a:ext>
            </a:extLst>
          </p:cNvPr>
          <p:cNvSpPr txBox="1">
            <a:spLocks/>
          </p:cNvSpPr>
          <p:nvPr/>
        </p:nvSpPr>
        <p:spPr>
          <a:xfrm>
            <a:off x="833643" y="1833860"/>
            <a:ext cx="10984664" cy="457200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Published work on resonant electron-ion recombination of berylliumlike Pb</a:t>
            </a:r>
            <a:r>
              <a:rPr lang="en-US" sz="1700" baseline="30000" dirty="0"/>
              <a:t>78+</a:t>
            </a:r>
            <a:r>
              <a:rPr lang="en-US" sz="1700" dirty="0"/>
              <a:t> ions (</a:t>
            </a:r>
            <a:r>
              <a:rPr lang="de-DE" sz="1200" dirty="0">
                <a:latin typeface="Arial Narrow" panose="020B0606020202030204" pitchFamily="34" charset="0"/>
                <a:cs typeface="+mn-cs"/>
              </a:rPr>
              <a:t>S. Schippers et al., PRL 135, 113001 (2025)</a:t>
            </a:r>
            <a:r>
              <a:rPr lang="de-DE" sz="1700" dirty="0"/>
              <a:t>)</a:t>
            </a:r>
            <a:endParaRPr lang="en-US" sz="1700" dirty="0"/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Grafik 4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A865D583-8BB6-FAF5-B0DD-C6EDCD54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909" y="2258608"/>
            <a:ext cx="6548859" cy="1992955"/>
          </a:xfrm>
          <a:prstGeom prst="rect">
            <a:avLst/>
          </a:prstGeom>
        </p:spPr>
      </p:pic>
      <p:sp>
        <p:nvSpPr>
          <p:cNvPr id="6" name="Textplatzhalter 6">
            <a:extLst>
              <a:ext uri="{FF2B5EF4-FFF2-40B4-BE49-F238E27FC236}">
                <a16:creationId xmlns:a16="http://schemas.microsoft.com/office/drawing/2014/main" id="{4FEFC2BA-3260-F84D-27CB-480899EB5B96}"/>
              </a:ext>
            </a:extLst>
          </p:cNvPr>
          <p:cNvSpPr txBox="1">
            <a:spLocks/>
          </p:cNvSpPr>
          <p:nvPr/>
        </p:nvSpPr>
        <p:spPr>
          <a:xfrm>
            <a:off x="833643" y="4417430"/>
            <a:ext cx="10621409" cy="182803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DR collision spectroscopy of Be-like </a:t>
            </a:r>
            <a:r>
              <a:rPr lang="en-US" sz="1700" baseline="30000" dirty="0"/>
              <a:t>197</a:t>
            </a:r>
            <a:r>
              <a:rPr lang="en-US" sz="1700" dirty="0"/>
              <a:t>Au</a:t>
            </a:r>
            <a:r>
              <a:rPr lang="en-US" sz="1700" baseline="30000" dirty="0"/>
              <a:t>75+ </a:t>
            </a:r>
            <a:r>
              <a:rPr lang="en-US" sz="1700" dirty="0"/>
              <a:t>ions at 12 MeV/u in CRYRING@ESR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Second experiment using the full GSI accelerator chain after E131 / First with integrated FC20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Peak positions and peak strengths must be compared with theoretical calculations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Beam temperatures must be obtained from a Monte Carlo approach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AD684BB4-0810-D80B-C02E-FCF4C1BBEFBE}"/>
              </a:ext>
            </a:extLst>
          </p:cNvPr>
          <p:cNvSpPr txBox="1">
            <a:spLocks/>
          </p:cNvSpPr>
          <p:nvPr/>
        </p:nvSpPr>
        <p:spPr>
          <a:xfrm>
            <a:off x="833643" y="1455238"/>
            <a:ext cx="10715354" cy="37862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High resolution DR collision spectroscopy: </a:t>
            </a:r>
            <a:r>
              <a:rPr lang="en-US" sz="1700" dirty="0"/>
              <a:t>successful spectroscopic tool for testing QED in strong fields</a:t>
            </a:r>
          </a:p>
        </p:txBody>
      </p:sp>
    </p:spTree>
    <p:extLst>
      <p:ext uri="{BB962C8B-B14F-4D97-AF65-F5344CB8AC3E}">
        <p14:creationId xmlns:p14="http://schemas.microsoft.com/office/powerpoint/2010/main" val="404727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848455"/>
            <a:ext cx="5102365" cy="2601914"/>
          </a:xfrm>
        </p:spPr>
        <p:txBody>
          <a:bodyPr rtlCol="0"/>
          <a:lstStyle>
            <a:defPPr>
              <a:defRPr lang="de-DE"/>
            </a:defPPr>
          </a:lstStyle>
          <a:p>
            <a:pPr algn="ctr" rtl="0"/>
            <a:r>
              <a:rPr lang="de-DE" dirty="0"/>
              <a:t>Thanks TO ALL COLLABORATORS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528618B-D074-112F-5334-C4C47DAB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January 23, 2026</a:t>
            </a:r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B742DF-8610-1D53-23D9-5179B33C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Mirko Looshorn ErUM-FSP APPA 2026, Darmstadt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0AE2F20-2630-3A86-837B-1C72B8FC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de-DE" smtClean="0"/>
              <a:pPr rtl="0"/>
              <a:t>14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0137535-C582-78EF-667C-D761174BC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5" y="5335585"/>
            <a:ext cx="1626485" cy="70827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84D9C6-B07A-92D3-36D2-BB58F7FC6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59" y="4544614"/>
            <a:ext cx="1238707" cy="76139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7B2DA49-F2FB-A032-8BFF-9280002E0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23" y="5282469"/>
            <a:ext cx="1171377" cy="76139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1C8F5FA-CC65-D492-0919-EDCEBCC1AC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13432" r="12646" b="12179"/>
          <a:stretch/>
        </p:blipFill>
        <p:spPr>
          <a:xfrm>
            <a:off x="1173585" y="3660642"/>
            <a:ext cx="1626485" cy="100305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24F224B-225D-C468-EFC4-66092830CC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22" y="3891002"/>
            <a:ext cx="1171377" cy="411656"/>
          </a:xfrm>
          <a:prstGeom prst="rect">
            <a:avLst/>
          </a:prstGeom>
        </p:spPr>
      </p:pic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DE21762-BCC9-B5EB-8404-26768DDCCE65}"/>
              </a:ext>
            </a:extLst>
          </p:cNvPr>
          <p:cNvSpPr txBox="1">
            <a:spLocks/>
          </p:cNvSpPr>
          <p:nvPr/>
        </p:nvSpPr>
        <p:spPr>
          <a:xfrm>
            <a:off x="6952756" y="349362"/>
            <a:ext cx="5193180" cy="283224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S. Schippers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 1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,2</a:t>
            </a:r>
            <a:r>
              <a:rPr lang="en-US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C. Brandau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 S. Fuchs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1,2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M. Fogle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4</a:t>
            </a:r>
            <a:r>
              <a:rPr lang="en-US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J. Glorius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E. O. Hanu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3,5,6</a:t>
            </a:r>
            <a:r>
              <a:rPr lang="en-US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V. Hannen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7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F. Herfurth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P.-M. Hillenbrand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C. Krantz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M Lestinsky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E. B. Menz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3,8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R. Schuch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9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U. Spillmann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M. Tatsch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K. Ueberholz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7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S.-X. Wang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1,2</a:t>
            </a:r>
            <a:r>
              <a:rPr lang="en-US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, T. Stöhlker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3,5,10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N. R. Badnell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A. Borovik Jr.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1,5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Z. Harman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C. Y. Zhang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Y. Zhang</a:t>
            </a:r>
            <a:r>
              <a:rPr lang="en-US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12,13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Z. Andelkovic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R. Heß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A. Kalinin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C. Kozhuharov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S. Litvinov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3,8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B. Lorentz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M. Steck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G. Vorobyev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D. Banas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S. Fritzsche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 3,5,10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E. Lindroth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X. Ma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A. Müller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A. Surzhykov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16,17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M. Trassinelli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C. Weinheimer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aseline="30000" dirty="0">
              <a:latin typeface="Arial" panose="020B0604020202020204" pitchFamily="34" charset="0"/>
              <a:ea typeface="Linux Biolinum G" panose="02000503000000000000" pitchFamily="2" charset="0"/>
              <a:cs typeface="Arial" panose="020B0604020202020204" pitchFamily="34" charset="0"/>
            </a:endParaRPr>
          </a:p>
          <a:p>
            <a:endParaRPr lang="en-US" sz="1600" baseline="30000" dirty="0">
              <a:latin typeface="Arial" panose="020B0604020202020204" pitchFamily="34" charset="0"/>
              <a:ea typeface="Linux Biolinum G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0A86AEB2-FF4F-B7CF-B60A-37E244E792FE}"/>
              </a:ext>
            </a:extLst>
          </p:cNvPr>
          <p:cNvSpPr txBox="1">
            <a:spLocks/>
          </p:cNvSpPr>
          <p:nvPr/>
        </p:nvSpPr>
        <p:spPr>
          <a:xfrm>
            <a:off x="7009166" y="3813946"/>
            <a:ext cx="5004003" cy="249541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JLU Gießen, 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HFHF, 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GSI, 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4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Auburn University, 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5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HI Jena, 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6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Goethe University Frankfurt, 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7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WWU Münster, 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8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Universität zu Köln, 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9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Stockholm University, </a:t>
            </a:r>
            <a:r>
              <a:rPr lang="de-DE" sz="1600" baseline="300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10</a:t>
            </a:r>
            <a:r>
              <a:rPr lang="de-DE" sz="1600" dirty="0">
                <a:latin typeface="Arial" panose="020B0604020202020204" pitchFamily="34" charset="0"/>
                <a:ea typeface="Linux Biolinum G" panose="02000503000000000000" pitchFamily="2" charset="0"/>
                <a:cs typeface="Arial" panose="020B0604020202020204" pitchFamily="34" charset="0"/>
              </a:rPr>
              <a:t>FSU Jena, </a:t>
            </a:r>
            <a:r>
              <a:rPr lang="de-DE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Strathclyde, </a:t>
            </a:r>
            <a:r>
              <a:rPr lang="de-DE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MPIK Heidelberg,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Xian Jiantong University,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JKU Kielce,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IMPCAS Lanzhou,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PTB Braunschweig,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TU Braunschweig, 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UMPC Paris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80D52-6F56-B05E-1668-07318F2F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575DCCB-6A32-B5D2-A8FC-7E04953B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90" y="106230"/>
            <a:ext cx="10637100" cy="1168739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Preliminary Results of the Au</a:t>
            </a:r>
            <a:r>
              <a:rPr lang="de-DE" baseline="30000" dirty="0"/>
              <a:t>75+</a:t>
            </a:r>
            <a:r>
              <a:rPr lang="de-DE" dirty="0"/>
              <a:t> Experiment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291AD-D418-FD2C-CDF1-9A575E55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A4BF54F-08AB-8667-D592-56656908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15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5D3DD47D-CA02-851D-8B38-6E59964F4414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57EDE2-3F66-7F6F-455B-3086863A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59" y="1542278"/>
            <a:ext cx="5374778" cy="4545481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77DAB0D-DA04-7581-F5CF-CCB4345D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06847"/>
              </p:ext>
            </p:extLst>
          </p:nvPr>
        </p:nvGraphicFramePr>
        <p:xfrm>
          <a:off x="5830956" y="1879484"/>
          <a:ext cx="5903843" cy="326372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77696">
                  <a:extLst>
                    <a:ext uri="{9D8B030D-6E8A-4147-A177-3AD203B41FA5}">
                      <a16:colId xmlns:a16="http://schemas.microsoft.com/office/drawing/2014/main" val="2007940435"/>
                    </a:ext>
                  </a:extLst>
                </a:gridCol>
                <a:gridCol w="551189">
                  <a:extLst>
                    <a:ext uri="{9D8B030D-6E8A-4147-A177-3AD203B41FA5}">
                      <a16:colId xmlns:a16="http://schemas.microsoft.com/office/drawing/2014/main" val="109149850"/>
                    </a:ext>
                  </a:extLst>
                </a:gridCol>
                <a:gridCol w="465449">
                  <a:extLst>
                    <a:ext uri="{9D8B030D-6E8A-4147-A177-3AD203B41FA5}">
                      <a16:colId xmlns:a16="http://schemas.microsoft.com/office/drawing/2014/main" val="874882457"/>
                    </a:ext>
                  </a:extLst>
                </a:gridCol>
                <a:gridCol w="428704">
                  <a:extLst>
                    <a:ext uri="{9D8B030D-6E8A-4147-A177-3AD203B41FA5}">
                      <a16:colId xmlns:a16="http://schemas.microsoft.com/office/drawing/2014/main" val="1167669752"/>
                    </a:ext>
                  </a:extLst>
                </a:gridCol>
                <a:gridCol w="502194">
                  <a:extLst>
                    <a:ext uri="{9D8B030D-6E8A-4147-A177-3AD203B41FA5}">
                      <a16:colId xmlns:a16="http://schemas.microsoft.com/office/drawing/2014/main" val="2929578054"/>
                    </a:ext>
                  </a:extLst>
                </a:gridCol>
                <a:gridCol w="404205">
                  <a:extLst>
                    <a:ext uri="{9D8B030D-6E8A-4147-A177-3AD203B41FA5}">
                      <a16:colId xmlns:a16="http://schemas.microsoft.com/office/drawing/2014/main" val="1620716848"/>
                    </a:ext>
                  </a:extLst>
                </a:gridCol>
                <a:gridCol w="734918">
                  <a:extLst>
                    <a:ext uri="{9D8B030D-6E8A-4147-A177-3AD203B41FA5}">
                      <a16:colId xmlns:a16="http://schemas.microsoft.com/office/drawing/2014/main" val="2299783789"/>
                    </a:ext>
                  </a:extLst>
                </a:gridCol>
                <a:gridCol w="1053382">
                  <a:extLst>
                    <a:ext uri="{9D8B030D-6E8A-4147-A177-3AD203B41FA5}">
                      <a16:colId xmlns:a16="http://schemas.microsoft.com/office/drawing/2014/main" val="3849222376"/>
                    </a:ext>
                  </a:extLst>
                </a:gridCol>
                <a:gridCol w="612432">
                  <a:extLst>
                    <a:ext uri="{9D8B030D-6E8A-4147-A177-3AD203B41FA5}">
                      <a16:colId xmlns:a16="http://schemas.microsoft.com/office/drawing/2014/main" val="4081040822"/>
                    </a:ext>
                  </a:extLst>
                </a:gridCol>
                <a:gridCol w="673674">
                  <a:extLst>
                    <a:ext uri="{9D8B030D-6E8A-4147-A177-3AD203B41FA5}">
                      <a16:colId xmlns:a16="http://schemas.microsoft.com/office/drawing/2014/main" val="806009500"/>
                    </a:ext>
                  </a:extLst>
                </a:gridCol>
              </a:tblGrid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Iset_mA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Iread_mA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Ierr_mA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Uset_V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Uread_V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Uerr_V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scpot_V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scerr_V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theocen_V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theoedge_V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381800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6693.9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31.38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575774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6692.5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6691.1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598838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6688.6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26.12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581175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6687.5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6686.3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23.59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306004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 dirty="0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6683.7</a:t>
                      </a:r>
                      <a:endParaRPr lang="en-GB" sz="900" b="0" i="0" u="none" strike="noStrike" dirty="0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 dirty="0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 dirty="0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14.74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714517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6682.3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6681.1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 dirty="0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 dirty="0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18.39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708232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6679.6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6678.2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15.66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68337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6677.0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 dirty="0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6675.8</a:t>
                      </a:r>
                      <a:endParaRPr lang="en-GB" sz="900" b="0" i="0" u="none" strike="noStrike" dirty="0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9.16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066115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6674.0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6672.8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7.19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348307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6671.0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6669.9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 dirty="0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7.51</a:t>
                      </a:r>
                      <a:endParaRPr lang="en-GB" sz="900" b="0" i="0" u="none" strike="noStrike" dirty="0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9417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6667.8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6666.6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 dirty="0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3.13</a:t>
                      </a:r>
                      <a:endParaRPr lang="en-GB" sz="900" b="0" i="0" u="none" strike="noStrike" dirty="0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22253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6666.5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6665.3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136558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 dirty="0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900" b="0" i="0" u="none" strike="noStrike" dirty="0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6665.4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6664.1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 dirty="0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0.5099019513593</a:t>
                      </a:r>
                      <a:endParaRPr lang="en-GB" sz="900" b="0" i="0" u="none" strike="noStrike" dirty="0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</a:t>
                      </a:r>
                      <a:endParaRPr lang="en-GB" sz="900" b="0" i="0" u="none" strike="noStrike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u="none" strike="noStrike" dirty="0">
                          <a:solidFill>
                            <a:schemeClr val="dk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</a:t>
                      </a:r>
                      <a:endParaRPr lang="en-GB" sz="900" b="0" i="0" u="none" strike="noStrike" dirty="0">
                        <a:solidFill>
                          <a:srgbClr val="000000">
                            <a:alpha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036170"/>
                  </a:ext>
                </a:extLst>
              </a:tr>
            </a:tbl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4D87AE64-828E-2FDE-97C0-0955A0B6027D}"/>
              </a:ext>
            </a:extLst>
          </p:cNvPr>
          <p:cNvSpPr/>
          <p:nvPr/>
        </p:nvSpPr>
        <p:spPr>
          <a:xfrm>
            <a:off x="5830956" y="1879484"/>
            <a:ext cx="5903843" cy="3263722"/>
          </a:xfrm>
          <a:prstGeom prst="rect">
            <a:avLst/>
          </a:prstGeom>
          <a:noFill/>
          <a:ln w="25400">
            <a:solidFill>
              <a:srgbClr val="CC9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C9ADFE8A-E704-EE6F-4716-25C17A58D132}"/>
              </a:ext>
            </a:extLst>
          </p:cNvPr>
          <p:cNvCxnSpPr/>
          <p:nvPr/>
        </p:nvCxnSpPr>
        <p:spPr>
          <a:xfrm>
            <a:off x="5830956" y="2107745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14302D9-DE92-3280-E43F-996A8FA3C166}"/>
              </a:ext>
            </a:extLst>
          </p:cNvPr>
          <p:cNvCxnSpPr/>
          <p:nvPr/>
        </p:nvCxnSpPr>
        <p:spPr>
          <a:xfrm>
            <a:off x="5830956" y="2352910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2D16C6F-AB14-FF60-5D5C-C3877A593637}"/>
              </a:ext>
            </a:extLst>
          </p:cNvPr>
          <p:cNvCxnSpPr/>
          <p:nvPr/>
        </p:nvCxnSpPr>
        <p:spPr>
          <a:xfrm>
            <a:off x="5830956" y="2578197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0A7C588-F189-B770-5A11-018DE5DB10B3}"/>
              </a:ext>
            </a:extLst>
          </p:cNvPr>
          <p:cNvCxnSpPr/>
          <p:nvPr/>
        </p:nvCxnSpPr>
        <p:spPr>
          <a:xfrm>
            <a:off x="5830956" y="2816737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351CC23-F758-F58F-0D05-8AEF06AE504B}"/>
              </a:ext>
            </a:extLst>
          </p:cNvPr>
          <p:cNvCxnSpPr/>
          <p:nvPr/>
        </p:nvCxnSpPr>
        <p:spPr>
          <a:xfrm>
            <a:off x="5830956" y="3048649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C9D3DB2E-EC7C-2E85-561A-3BD66C75040D}"/>
              </a:ext>
            </a:extLst>
          </p:cNvPr>
          <p:cNvCxnSpPr/>
          <p:nvPr/>
        </p:nvCxnSpPr>
        <p:spPr>
          <a:xfrm>
            <a:off x="5830956" y="3280563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6BF8B45A-0425-DD86-C357-043A6D3AE099}"/>
              </a:ext>
            </a:extLst>
          </p:cNvPr>
          <p:cNvCxnSpPr/>
          <p:nvPr/>
        </p:nvCxnSpPr>
        <p:spPr>
          <a:xfrm>
            <a:off x="5830956" y="3509162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E71041E1-7D5F-C1AC-B0CF-DADD6915109C}"/>
              </a:ext>
            </a:extLst>
          </p:cNvPr>
          <p:cNvCxnSpPr/>
          <p:nvPr/>
        </p:nvCxnSpPr>
        <p:spPr>
          <a:xfrm>
            <a:off x="5830956" y="3737762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1D0B055-7595-BE1D-2F0B-7B8D8196E9E7}"/>
              </a:ext>
            </a:extLst>
          </p:cNvPr>
          <p:cNvCxnSpPr/>
          <p:nvPr/>
        </p:nvCxnSpPr>
        <p:spPr>
          <a:xfrm>
            <a:off x="5830956" y="3976301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1876478-A606-4970-362F-A05EE818BA5E}"/>
              </a:ext>
            </a:extLst>
          </p:cNvPr>
          <p:cNvCxnSpPr/>
          <p:nvPr/>
        </p:nvCxnSpPr>
        <p:spPr>
          <a:xfrm>
            <a:off x="5830956" y="4214841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218FA392-C861-D6AC-4530-7849E99067D0}"/>
              </a:ext>
            </a:extLst>
          </p:cNvPr>
          <p:cNvCxnSpPr/>
          <p:nvPr/>
        </p:nvCxnSpPr>
        <p:spPr>
          <a:xfrm>
            <a:off x="5830956" y="4440127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02FB68C2-0C44-CF63-0781-B9A6E4D46FC1}"/>
              </a:ext>
            </a:extLst>
          </p:cNvPr>
          <p:cNvCxnSpPr/>
          <p:nvPr/>
        </p:nvCxnSpPr>
        <p:spPr>
          <a:xfrm>
            <a:off x="5830956" y="4678667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2DF1720A-6C6E-29A9-DAC4-F5849D25CCC0}"/>
              </a:ext>
            </a:extLst>
          </p:cNvPr>
          <p:cNvCxnSpPr/>
          <p:nvPr/>
        </p:nvCxnSpPr>
        <p:spPr>
          <a:xfrm>
            <a:off x="5830956" y="4917206"/>
            <a:ext cx="590384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1F6C6EAC-E57D-FC60-47B8-70A0200BB3A5}"/>
              </a:ext>
            </a:extLst>
          </p:cNvPr>
          <p:cNvCxnSpPr/>
          <p:nvPr/>
        </p:nvCxnSpPr>
        <p:spPr>
          <a:xfrm>
            <a:off x="6302523" y="1879484"/>
            <a:ext cx="0" cy="3263722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1038B5B-2165-A4D6-0F0D-1F88ACEA30B9}"/>
              </a:ext>
            </a:extLst>
          </p:cNvPr>
          <p:cNvCxnSpPr/>
          <p:nvPr/>
        </p:nvCxnSpPr>
        <p:spPr>
          <a:xfrm>
            <a:off x="6865740" y="1879484"/>
            <a:ext cx="0" cy="3263722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EEBE7D7-9716-03AB-EAC9-77E0B6374653}"/>
              </a:ext>
            </a:extLst>
          </p:cNvPr>
          <p:cNvCxnSpPr/>
          <p:nvPr/>
        </p:nvCxnSpPr>
        <p:spPr>
          <a:xfrm>
            <a:off x="7329567" y="1879484"/>
            <a:ext cx="0" cy="3263722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93760A2E-D249-9013-7C63-7CAE725262DF}"/>
              </a:ext>
            </a:extLst>
          </p:cNvPr>
          <p:cNvCxnSpPr/>
          <p:nvPr/>
        </p:nvCxnSpPr>
        <p:spPr>
          <a:xfrm>
            <a:off x="7760262" y="1879484"/>
            <a:ext cx="0" cy="3263722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07FDFA98-90EE-71A6-1B2C-3B934DF51AD9}"/>
              </a:ext>
            </a:extLst>
          </p:cNvPr>
          <p:cNvCxnSpPr/>
          <p:nvPr/>
        </p:nvCxnSpPr>
        <p:spPr>
          <a:xfrm>
            <a:off x="8257219" y="1879484"/>
            <a:ext cx="0" cy="3263722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FB0250AC-0E0C-A517-B836-8104F46F9F2E}"/>
              </a:ext>
            </a:extLst>
          </p:cNvPr>
          <p:cNvCxnSpPr/>
          <p:nvPr/>
        </p:nvCxnSpPr>
        <p:spPr>
          <a:xfrm>
            <a:off x="8661410" y="1879484"/>
            <a:ext cx="0" cy="3263722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D1A82654-6C6A-F367-74E0-1B995E9B7F62}"/>
              </a:ext>
            </a:extLst>
          </p:cNvPr>
          <p:cNvCxnSpPr/>
          <p:nvPr/>
        </p:nvCxnSpPr>
        <p:spPr>
          <a:xfrm>
            <a:off x="9396906" y="1879484"/>
            <a:ext cx="0" cy="3263722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1A64128E-C768-2AC9-A757-B73CE060B92D}"/>
              </a:ext>
            </a:extLst>
          </p:cNvPr>
          <p:cNvCxnSpPr/>
          <p:nvPr/>
        </p:nvCxnSpPr>
        <p:spPr>
          <a:xfrm>
            <a:off x="10443827" y="1879484"/>
            <a:ext cx="0" cy="3263722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C625919-6CF9-D557-C21B-B239DB383874}"/>
              </a:ext>
            </a:extLst>
          </p:cNvPr>
          <p:cNvCxnSpPr/>
          <p:nvPr/>
        </p:nvCxnSpPr>
        <p:spPr>
          <a:xfrm>
            <a:off x="11066680" y="1877301"/>
            <a:ext cx="0" cy="3263722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A153619-02A4-031F-F1CB-9170886E769F}"/>
              </a:ext>
            </a:extLst>
          </p:cNvPr>
          <p:cNvCxnSpPr/>
          <p:nvPr/>
        </p:nvCxnSpPr>
        <p:spPr>
          <a:xfrm>
            <a:off x="5830956" y="4917206"/>
            <a:ext cx="5903843" cy="0"/>
          </a:xfrm>
          <a:prstGeom prst="line">
            <a:avLst/>
          </a:prstGeom>
          <a:ln w="25400">
            <a:solidFill>
              <a:srgbClr val="CC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25F29444-017B-C312-8E48-B72B4110BF78}"/>
              </a:ext>
            </a:extLst>
          </p:cNvPr>
          <p:cNvSpPr txBox="1"/>
          <p:nvPr/>
        </p:nvSpPr>
        <p:spPr>
          <a:xfrm>
            <a:off x="5790538" y="5397357"/>
            <a:ext cx="211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9B00"/>
                </a:solidFill>
                <a:latin typeface="Calibri" panose="020F0502020204030204"/>
              </a:rPr>
              <a:t>As far as we know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CC9B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DBD3EEB3-824D-58E3-C1CC-D4215B50F607}"/>
              </a:ext>
            </a:extLst>
          </p:cNvPr>
          <p:cNvCxnSpPr>
            <a:cxnSpLocks/>
          </p:cNvCxnSpPr>
          <p:nvPr/>
        </p:nvCxnSpPr>
        <p:spPr>
          <a:xfrm>
            <a:off x="7901757" y="5614301"/>
            <a:ext cx="406521" cy="0"/>
          </a:xfrm>
          <a:prstGeom prst="straightConnector1">
            <a:avLst/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5FC8435-55AB-820B-112A-F84889F34B57}"/>
              </a:ext>
            </a:extLst>
          </p:cNvPr>
          <p:cNvSpPr txBox="1"/>
          <p:nvPr/>
        </p:nvSpPr>
        <p:spPr>
          <a:xfrm>
            <a:off x="8308278" y="5305060"/>
            <a:ext cx="3869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9B00"/>
                </a:solidFill>
                <a:latin typeface="Calibri" panose="020F0502020204030204"/>
              </a:rPr>
              <a:t>Best agreement of experiment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C9B00"/>
                </a:solidFill>
                <a:latin typeface="Calibri" panose="020F0502020204030204"/>
              </a:rPr>
              <a:t>theory at the CRYRING cooler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CC9B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071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27" y="98205"/>
            <a:ext cx="10900146" cy="1168739"/>
          </a:xfrm>
        </p:spPr>
        <p:txBody>
          <a:bodyPr rtlCol="0"/>
          <a:lstStyle>
            <a:defPPr>
              <a:defRPr lang="de-DE"/>
            </a:defPPr>
          </a:lstStyle>
          <a:p>
            <a:pPr algn="ctr" rtl="0"/>
            <a:r>
              <a:rPr lang="de-DE" dirty="0"/>
              <a:t>Dielectronic Recombination (DR) of </a:t>
            </a:r>
            <a:br>
              <a:rPr lang="de-DE" dirty="0"/>
            </a:br>
            <a:r>
              <a:rPr lang="de-DE" dirty="0"/>
              <a:t>Be-like Ions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E6D98A5-3D54-06D0-CC1E-46670ABCD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3" y="1556077"/>
            <a:ext cx="4774399" cy="2495114"/>
          </a:xfrm>
          <a:prstGeom prst="rect">
            <a:avLst/>
          </a:prstGeom>
        </p:spPr>
      </p:pic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80FD2A9-2989-E915-D9F7-8FB7772A1B1A}"/>
              </a:ext>
            </a:extLst>
          </p:cNvPr>
          <p:cNvSpPr txBox="1">
            <a:spLocks/>
          </p:cNvSpPr>
          <p:nvPr/>
        </p:nvSpPr>
        <p:spPr>
          <a:xfrm>
            <a:off x="1043975" y="4167428"/>
            <a:ext cx="3885342" cy="1813539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time inverse Auger process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resonant capture of free electron </a:t>
            </a:r>
          </a:p>
          <a:p>
            <a:pPr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700" dirty="0"/>
              <a:t>	→ double-excited state of ion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E</a:t>
            </a:r>
            <a:r>
              <a:rPr lang="en-US" sz="1700" baseline="-25000" dirty="0"/>
              <a:t>rel</a:t>
            </a:r>
            <a:r>
              <a:rPr lang="en-US" sz="1700" dirty="0"/>
              <a:t> + E</a:t>
            </a:r>
            <a:r>
              <a:rPr lang="en-US" sz="1700" baseline="-25000" dirty="0"/>
              <a:t>bind</a:t>
            </a:r>
            <a:r>
              <a:rPr lang="en-US" sz="1700" dirty="0"/>
              <a:t> = E</a:t>
            </a:r>
            <a:r>
              <a:rPr lang="en-US" sz="1700" baseline="-25000" dirty="0"/>
              <a:t>exc</a:t>
            </a:r>
            <a:endParaRPr lang="en-US" sz="1700" dirty="0"/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de-excitation by photon emission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4A5FC82-327C-6DA9-C199-E6910CDD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0909" y="6652258"/>
            <a:ext cx="1621323" cy="228605"/>
          </a:xfrm>
        </p:spPr>
        <p:txBody>
          <a:bodyPr/>
          <a:lstStyle/>
          <a:p>
            <a:r>
              <a:rPr lang="en-US" sz="1000" dirty="0"/>
              <a:t>January 23, 2026</a:t>
            </a:r>
            <a:endParaRPr lang="de-DE" sz="1000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EE37E96B-633C-291F-B26D-569045F9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b="0" smtClean="0"/>
              <a:pPr/>
              <a:t>2</a:t>
            </a:fld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ußzeilenplatzhalter 8">
            <a:extLst>
              <a:ext uri="{FF2B5EF4-FFF2-40B4-BE49-F238E27FC236}">
                <a16:creationId xmlns:a16="http://schemas.microsoft.com/office/drawing/2014/main" id="{52BE14CD-0F0B-CBD8-4BA6-8AED07DCD72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750909" y="6377933"/>
            <a:ext cx="2538861" cy="320045"/>
          </a:xfrm>
        </p:spPr>
        <p:txBody>
          <a:bodyPr/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E80A327-5232-7BA6-9E4A-601DD607D0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69" y="3995746"/>
            <a:ext cx="1651025" cy="2164091"/>
          </a:xfrm>
          <a:prstGeom prst="rect">
            <a:avLst/>
          </a:prstGeom>
        </p:spPr>
      </p:pic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9CEEF664-0F8C-9828-9AF8-30C94CEBB2AD}"/>
              </a:ext>
            </a:extLst>
          </p:cNvPr>
          <p:cNvSpPr txBox="1">
            <a:spLocks/>
          </p:cNvSpPr>
          <p:nvPr/>
        </p:nvSpPr>
        <p:spPr>
          <a:xfrm>
            <a:off x="7289770" y="4353290"/>
            <a:ext cx="4852655" cy="158363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700" noProof="0" dirty="0"/>
              <a:t>Excitation from ground state in Be-like systems:</a:t>
            </a:r>
          </a:p>
          <a:p>
            <a:pPr algn="ctr">
              <a:lnSpc>
                <a:spcPct val="120000"/>
              </a:lnSpc>
            </a:pPr>
            <a:r>
              <a:rPr lang="en-US" sz="1700" noProof="0" dirty="0">
                <a:solidFill>
                  <a:srgbClr val="2626FF"/>
                </a:solidFill>
              </a:rPr>
              <a:t>2</a:t>
            </a:r>
            <a:r>
              <a:rPr lang="en-US" sz="1700" i="1" noProof="0" dirty="0">
                <a:solidFill>
                  <a:srgbClr val="2626FF"/>
                </a:solidFill>
              </a:rPr>
              <a:t>s</a:t>
            </a:r>
            <a:r>
              <a:rPr lang="en-US" sz="1700" baseline="30000" noProof="0" dirty="0">
                <a:solidFill>
                  <a:srgbClr val="2626FF"/>
                </a:solidFill>
              </a:rPr>
              <a:t>2</a:t>
            </a:r>
            <a:r>
              <a:rPr lang="en-US" sz="1700" noProof="0" dirty="0">
                <a:solidFill>
                  <a:srgbClr val="2626FF"/>
                </a:solidFill>
              </a:rPr>
              <a:t> </a:t>
            </a:r>
            <a:r>
              <a:rPr lang="en-US" sz="1700" baseline="30000" noProof="0" dirty="0">
                <a:solidFill>
                  <a:srgbClr val="2626FF"/>
                </a:solidFill>
              </a:rPr>
              <a:t>1</a:t>
            </a:r>
            <a:r>
              <a:rPr lang="en-US" sz="1700" i="1" noProof="0" dirty="0">
                <a:solidFill>
                  <a:srgbClr val="2626FF"/>
                </a:solidFill>
              </a:rPr>
              <a:t>S</a:t>
            </a:r>
            <a:r>
              <a:rPr lang="en-US" sz="1700" baseline="-25000" noProof="0" dirty="0">
                <a:solidFill>
                  <a:srgbClr val="2626FF"/>
                </a:solidFill>
              </a:rPr>
              <a:t>0</a:t>
            </a:r>
            <a:r>
              <a:rPr lang="en-US" sz="1700" noProof="0" dirty="0">
                <a:solidFill>
                  <a:srgbClr val="2626FF"/>
                </a:solidFill>
              </a:rPr>
              <a:t> → 2</a:t>
            </a:r>
            <a:r>
              <a:rPr lang="en-US" sz="1700" i="1" noProof="0" dirty="0">
                <a:solidFill>
                  <a:srgbClr val="2626FF"/>
                </a:solidFill>
              </a:rPr>
              <a:t>s</a:t>
            </a:r>
            <a:r>
              <a:rPr lang="en-US" sz="1700" noProof="0" dirty="0">
                <a:solidFill>
                  <a:srgbClr val="2626FF"/>
                </a:solidFill>
              </a:rPr>
              <a:t>2</a:t>
            </a:r>
            <a:r>
              <a:rPr lang="en-US" sz="1700" i="1" noProof="0" dirty="0">
                <a:solidFill>
                  <a:srgbClr val="2626FF"/>
                </a:solidFill>
              </a:rPr>
              <a:t>p</a:t>
            </a:r>
            <a:r>
              <a:rPr lang="en-US" sz="1700" noProof="0" dirty="0">
                <a:solidFill>
                  <a:srgbClr val="2626FF"/>
                </a:solidFill>
              </a:rPr>
              <a:t> (</a:t>
            </a:r>
            <a:r>
              <a:rPr lang="en-US" sz="1700" baseline="30000" noProof="0" dirty="0">
                <a:solidFill>
                  <a:srgbClr val="2626FF"/>
                </a:solidFill>
              </a:rPr>
              <a:t>3</a:t>
            </a:r>
            <a:r>
              <a:rPr lang="en-US" sz="1700" i="1" noProof="0" dirty="0">
                <a:solidFill>
                  <a:srgbClr val="2626FF"/>
                </a:solidFill>
              </a:rPr>
              <a:t>P</a:t>
            </a:r>
            <a:r>
              <a:rPr lang="en-US" sz="1700" baseline="-25000" noProof="0" dirty="0">
                <a:solidFill>
                  <a:srgbClr val="2626FF"/>
                </a:solidFill>
              </a:rPr>
              <a:t>1</a:t>
            </a:r>
            <a:r>
              <a:rPr lang="en-US" sz="1700" noProof="0" dirty="0">
                <a:solidFill>
                  <a:srgbClr val="2626FF"/>
                </a:solidFill>
              </a:rPr>
              <a:t>) nl</a:t>
            </a:r>
            <a:r>
              <a:rPr lang="en-US" sz="1700" baseline="-25000" noProof="0" dirty="0">
                <a:solidFill>
                  <a:srgbClr val="2626FF"/>
                </a:solidFill>
              </a:rPr>
              <a:t>j</a:t>
            </a:r>
            <a:r>
              <a:rPr lang="en-US" sz="1700" noProof="0" dirty="0"/>
              <a:t> series for n ≥ 19</a:t>
            </a:r>
          </a:p>
          <a:p>
            <a:pPr algn="ctr">
              <a:lnSpc>
                <a:spcPct val="120000"/>
              </a:lnSpc>
            </a:pPr>
            <a:r>
              <a:rPr lang="en-US" sz="1700" noProof="0" dirty="0">
                <a:solidFill>
                  <a:srgbClr val="FF00FF"/>
                </a:solidFill>
              </a:rPr>
              <a:t>2</a:t>
            </a:r>
            <a:r>
              <a:rPr lang="en-US" sz="1700" i="1" noProof="0" dirty="0">
                <a:solidFill>
                  <a:srgbClr val="FF00FF"/>
                </a:solidFill>
              </a:rPr>
              <a:t>s</a:t>
            </a:r>
            <a:r>
              <a:rPr lang="en-US" sz="1700" baseline="30000" noProof="0" dirty="0">
                <a:solidFill>
                  <a:srgbClr val="FF00FF"/>
                </a:solidFill>
              </a:rPr>
              <a:t>2</a:t>
            </a:r>
            <a:r>
              <a:rPr lang="en-US" sz="1700" noProof="0" dirty="0">
                <a:solidFill>
                  <a:srgbClr val="FF00FF"/>
                </a:solidFill>
              </a:rPr>
              <a:t> </a:t>
            </a:r>
            <a:r>
              <a:rPr lang="en-US" sz="1700" baseline="30000" noProof="0" dirty="0">
                <a:solidFill>
                  <a:srgbClr val="FF00FF"/>
                </a:solidFill>
              </a:rPr>
              <a:t>1</a:t>
            </a:r>
            <a:r>
              <a:rPr lang="en-US" sz="1700" i="1" noProof="0" dirty="0">
                <a:solidFill>
                  <a:srgbClr val="FF00FF"/>
                </a:solidFill>
              </a:rPr>
              <a:t>S</a:t>
            </a:r>
            <a:r>
              <a:rPr lang="en-US" sz="1700" baseline="-25000" noProof="0" dirty="0">
                <a:solidFill>
                  <a:srgbClr val="FF00FF"/>
                </a:solidFill>
              </a:rPr>
              <a:t>0</a:t>
            </a:r>
            <a:r>
              <a:rPr lang="en-US" sz="1700" noProof="0" dirty="0">
                <a:solidFill>
                  <a:srgbClr val="FF00FF"/>
                </a:solidFill>
              </a:rPr>
              <a:t> → 2</a:t>
            </a:r>
            <a:r>
              <a:rPr lang="en-US" sz="1700" i="1" noProof="0" dirty="0">
                <a:solidFill>
                  <a:srgbClr val="FF00FF"/>
                </a:solidFill>
              </a:rPr>
              <a:t>s</a:t>
            </a:r>
            <a:r>
              <a:rPr lang="en-US" sz="1700" noProof="0" dirty="0">
                <a:solidFill>
                  <a:srgbClr val="FF00FF"/>
                </a:solidFill>
              </a:rPr>
              <a:t>2</a:t>
            </a:r>
            <a:r>
              <a:rPr lang="en-US" sz="1700" i="1" noProof="0" dirty="0">
                <a:solidFill>
                  <a:srgbClr val="FF00FF"/>
                </a:solidFill>
              </a:rPr>
              <a:t>p</a:t>
            </a:r>
            <a:r>
              <a:rPr lang="en-US" sz="1700" noProof="0" dirty="0">
                <a:solidFill>
                  <a:srgbClr val="FF00FF"/>
                </a:solidFill>
              </a:rPr>
              <a:t> (</a:t>
            </a:r>
            <a:r>
              <a:rPr lang="en-US" sz="1700" baseline="30000" noProof="0" dirty="0">
                <a:solidFill>
                  <a:srgbClr val="FF00FF"/>
                </a:solidFill>
              </a:rPr>
              <a:t>3</a:t>
            </a:r>
            <a:r>
              <a:rPr lang="en-US" sz="1700" i="1" noProof="0" dirty="0">
                <a:solidFill>
                  <a:srgbClr val="FF00FF"/>
                </a:solidFill>
              </a:rPr>
              <a:t>P</a:t>
            </a:r>
            <a:r>
              <a:rPr lang="en-US" sz="1700" baseline="-25000" noProof="0" dirty="0">
                <a:solidFill>
                  <a:srgbClr val="FF00FF"/>
                </a:solidFill>
              </a:rPr>
              <a:t>0</a:t>
            </a:r>
            <a:r>
              <a:rPr lang="en-US" sz="1700" noProof="0" dirty="0">
                <a:solidFill>
                  <a:srgbClr val="FF00FF"/>
                </a:solidFill>
              </a:rPr>
              <a:t>) nl</a:t>
            </a:r>
            <a:r>
              <a:rPr lang="en-US" sz="1700" baseline="-25000" noProof="0" dirty="0">
                <a:solidFill>
                  <a:srgbClr val="FF00FF"/>
                </a:solidFill>
              </a:rPr>
              <a:t>j</a:t>
            </a:r>
            <a:r>
              <a:rPr lang="en-US" sz="1700" noProof="0" dirty="0">
                <a:solidFill>
                  <a:srgbClr val="FF00FF"/>
                </a:solidFill>
              </a:rPr>
              <a:t> </a:t>
            </a:r>
            <a:r>
              <a:rPr lang="en-US" sz="1700" noProof="0" dirty="0"/>
              <a:t>series for n ≥ 20</a:t>
            </a:r>
          </a:p>
          <a:p>
            <a:pPr algn="ctr">
              <a:lnSpc>
                <a:spcPct val="120000"/>
              </a:lnSpc>
            </a:pPr>
            <a:r>
              <a:rPr lang="en-US" sz="1700" noProof="0" dirty="0">
                <a:solidFill>
                  <a:srgbClr val="FF9900"/>
                </a:solidFill>
              </a:rPr>
              <a:t>2</a:t>
            </a:r>
            <a:r>
              <a:rPr lang="en-US" sz="1700" i="1" noProof="0" dirty="0">
                <a:solidFill>
                  <a:srgbClr val="FF9900"/>
                </a:solidFill>
              </a:rPr>
              <a:t>s</a:t>
            </a:r>
            <a:r>
              <a:rPr lang="en-US" sz="1700" baseline="30000" noProof="0" dirty="0">
                <a:solidFill>
                  <a:srgbClr val="FF9900"/>
                </a:solidFill>
              </a:rPr>
              <a:t>2</a:t>
            </a:r>
            <a:r>
              <a:rPr lang="en-US" sz="1700" noProof="0" dirty="0">
                <a:solidFill>
                  <a:srgbClr val="FF9900"/>
                </a:solidFill>
              </a:rPr>
              <a:t> </a:t>
            </a:r>
            <a:r>
              <a:rPr lang="en-US" sz="1700" baseline="30000" noProof="0" dirty="0">
                <a:solidFill>
                  <a:srgbClr val="FF9900"/>
                </a:solidFill>
              </a:rPr>
              <a:t>1</a:t>
            </a:r>
            <a:r>
              <a:rPr lang="en-US" sz="1700" i="1" noProof="0" dirty="0">
                <a:solidFill>
                  <a:srgbClr val="FF9900"/>
                </a:solidFill>
              </a:rPr>
              <a:t>S</a:t>
            </a:r>
            <a:r>
              <a:rPr lang="en-US" sz="1700" baseline="-25000" noProof="0" dirty="0">
                <a:solidFill>
                  <a:srgbClr val="FF9900"/>
                </a:solidFill>
              </a:rPr>
              <a:t>0</a:t>
            </a:r>
            <a:r>
              <a:rPr lang="en-US" sz="1700" noProof="0" dirty="0">
                <a:solidFill>
                  <a:srgbClr val="FF9900"/>
                </a:solidFill>
              </a:rPr>
              <a:t> → 2</a:t>
            </a:r>
            <a:r>
              <a:rPr lang="en-US" sz="1700" i="1" noProof="0" dirty="0">
                <a:solidFill>
                  <a:srgbClr val="FF9900"/>
                </a:solidFill>
              </a:rPr>
              <a:t>s</a:t>
            </a:r>
            <a:r>
              <a:rPr lang="en-US" sz="1700" noProof="0" dirty="0">
                <a:solidFill>
                  <a:srgbClr val="FF9900"/>
                </a:solidFill>
              </a:rPr>
              <a:t>2</a:t>
            </a:r>
            <a:r>
              <a:rPr lang="en-US" sz="1700" i="1" noProof="0" dirty="0">
                <a:solidFill>
                  <a:srgbClr val="FF9900"/>
                </a:solidFill>
              </a:rPr>
              <a:t>p</a:t>
            </a:r>
            <a:r>
              <a:rPr lang="en-US" sz="1700" noProof="0" dirty="0">
                <a:solidFill>
                  <a:srgbClr val="FF9900"/>
                </a:solidFill>
              </a:rPr>
              <a:t> (</a:t>
            </a:r>
            <a:r>
              <a:rPr lang="en-US" sz="1700" baseline="30000" noProof="0" dirty="0">
                <a:solidFill>
                  <a:srgbClr val="FF9900"/>
                </a:solidFill>
              </a:rPr>
              <a:t>1</a:t>
            </a:r>
            <a:r>
              <a:rPr lang="en-US" sz="1700" i="1" noProof="0" dirty="0">
                <a:solidFill>
                  <a:srgbClr val="FF9900"/>
                </a:solidFill>
              </a:rPr>
              <a:t>P</a:t>
            </a:r>
            <a:r>
              <a:rPr lang="en-US" sz="1700" baseline="-25000" noProof="0" dirty="0">
                <a:solidFill>
                  <a:srgbClr val="FF9900"/>
                </a:solidFill>
              </a:rPr>
              <a:t>1</a:t>
            </a:r>
            <a:r>
              <a:rPr lang="en-US" sz="1700" noProof="0" dirty="0">
                <a:solidFill>
                  <a:srgbClr val="FF9900"/>
                </a:solidFill>
              </a:rPr>
              <a:t>) nl</a:t>
            </a:r>
            <a:r>
              <a:rPr lang="en-US" sz="1700" baseline="-25000" noProof="0" dirty="0">
                <a:solidFill>
                  <a:srgbClr val="FF9900"/>
                </a:solidFill>
              </a:rPr>
              <a:t>j</a:t>
            </a:r>
            <a:r>
              <a:rPr lang="en-US" sz="1700" noProof="0" dirty="0">
                <a:solidFill>
                  <a:srgbClr val="FF9900"/>
                </a:solidFill>
              </a:rPr>
              <a:t> </a:t>
            </a:r>
            <a:r>
              <a:rPr lang="en-US" sz="1700" noProof="0" dirty="0"/>
              <a:t>series for n ≥ 6</a:t>
            </a:r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59E2D253-8EF0-A8A9-9298-AE98CD875D5D}"/>
              </a:ext>
            </a:extLst>
          </p:cNvPr>
          <p:cNvSpPr txBox="1">
            <a:spLocks/>
          </p:cNvSpPr>
          <p:nvPr/>
        </p:nvSpPr>
        <p:spPr>
          <a:xfrm>
            <a:off x="6024962" y="1953541"/>
            <a:ext cx="5681915" cy="185836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test of QED in strong fields</a:t>
            </a:r>
          </a:p>
          <a:p>
            <a:pPr marL="285750" lvl="1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investigations of nuclear properties via isotope shift</a:t>
            </a:r>
          </a:p>
          <a:p>
            <a:pPr marL="285750" lvl="1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lifetime studies</a:t>
            </a:r>
          </a:p>
          <a:p>
            <a:pPr marL="285750" lvl="1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measurement of input data for plasma modelling and astrophysics (e.g.: Ne</a:t>
            </a:r>
            <a:r>
              <a:rPr lang="en-US" sz="1700" baseline="30000" dirty="0">
                <a:solidFill>
                  <a:schemeClr val="tx1"/>
                </a:solidFill>
              </a:rPr>
              <a:t>2+</a:t>
            </a:r>
            <a:r>
              <a:rPr lang="en-US" sz="1700" dirty="0">
                <a:solidFill>
                  <a:schemeClr val="tx1"/>
                </a:solidFill>
              </a:rPr>
              <a:t>, Ne</a:t>
            </a:r>
            <a:r>
              <a:rPr lang="en-US" sz="1700" baseline="30000" dirty="0">
                <a:solidFill>
                  <a:schemeClr val="tx1"/>
                </a:solidFill>
              </a:rPr>
              <a:t>3+</a:t>
            </a:r>
            <a:r>
              <a:rPr lang="en-US" sz="1700" dirty="0">
                <a:solidFill>
                  <a:schemeClr val="tx1"/>
                </a:solidFill>
              </a:rPr>
              <a:t>, O</a:t>
            </a:r>
            <a:r>
              <a:rPr lang="en-US" sz="1700" baseline="30000" dirty="0">
                <a:solidFill>
                  <a:schemeClr val="tx1"/>
                </a:solidFill>
              </a:rPr>
              <a:t>2+</a:t>
            </a:r>
            <a:r>
              <a:rPr lang="en-US" sz="17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0A08BAB-9EB0-5DD1-974A-1FD412139B0B}"/>
              </a:ext>
            </a:extLst>
          </p:cNvPr>
          <p:cNvCxnSpPr>
            <a:cxnSpLocks/>
          </p:cNvCxnSpPr>
          <p:nvPr/>
        </p:nvCxnSpPr>
        <p:spPr>
          <a:xfrm>
            <a:off x="8362950" y="1803902"/>
            <a:ext cx="406521" cy="0"/>
          </a:xfrm>
          <a:prstGeom prst="straightConnector1">
            <a:avLst/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BEB45BAF-0535-8502-13DC-59E24D784EF5}"/>
              </a:ext>
            </a:extLst>
          </p:cNvPr>
          <p:cNvSpPr txBox="1">
            <a:spLocks/>
          </p:cNvSpPr>
          <p:nvPr/>
        </p:nvSpPr>
        <p:spPr>
          <a:xfrm>
            <a:off x="5625069" y="1584851"/>
            <a:ext cx="2666843" cy="44529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CC9B00"/>
                </a:solidFill>
              </a:rPr>
              <a:t>DR collision spectroscopy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C37DF91C-680C-848D-3EB9-7CFF810094E8}"/>
              </a:ext>
            </a:extLst>
          </p:cNvPr>
          <p:cNvSpPr txBox="1">
            <a:spLocks/>
          </p:cNvSpPr>
          <p:nvPr/>
        </p:nvSpPr>
        <p:spPr>
          <a:xfrm>
            <a:off x="8871107" y="1581256"/>
            <a:ext cx="3111343" cy="44529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CC9B00"/>
                </a:solidFill>
              </a:rPr>
              <a:t>successful spectroscopic tool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0461821-C42F-7D73-BFDD-BA72E8193F03}"/>
              </a:ext>
            </a:extLst>
          </p:cNvPr>
          <p:cNvSpPr txBox="1"/>
          <p:nvPr/>
        </p:nvSpPr>
        <p:spPr>
          <a:xfrm>
            <a:off x="7289770" y="5883867"/>
            <a:ext cx="2655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Arial Narrow" panose="020B0606020202030204" pitchFamily="34" charset="0"/>
              </a:rPr>
              <a:t>S. Schippers et al., PRL </a:t>
            </a:r>
            <a:r>
              <a:rPr lang="de-DE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135</a:t>
            </a:r>
            <a:r>
              <a:rPr lang="de-DE" sz="1200" dirty="0">
                <a:solidFill>
                  <a:schemeClr val="tx1"/>
                </a:solidFill>
                <a:latin typeface="Arial Narrow" panose="020B0606020202030204" pitchFamily="34" charset="0"/>
              </a:rPr>
              <a:t>, 113001 (2025)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8A2BE75-73B4-4B39-E858-D87942EB9003}"/>
              </a:ext>
            </a:extLst>
          </p:cNvPr>
          <p:cNvSpPr/>
          <p:nvPr/>
        </p:nvSpPr>
        <p:spPr>
          <a:xfrm>
            <a:off x="7716033" y="4766154"/>
            <a:ext cx="3990844" cy="324044"/>
          </a:xfrm>
          <a:prstGeom prst="roundRect">
            <a:avLst/>
          </a:prstGeom>
          <a:noFill/>
          <a:ln w="25400">
            <a:solidFill>
              <a:srgbClr val="E8B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1A347FC9-D59F-1B7E-24E6-6389E4FEE9EF}"/>
              </a:ext>
            </a:extLst>
          </p:cNvPr>
          <p:cNvSpPr/>
          <p:nvPr/>
        </p:nvSpPr>
        <p:spPr>
          <a:xfrm>
            <a:off x="6149009" y="4813198"/>
            <a:ext cx="223223" cy="1145719"/>
          </a:xfrm>
          <a:prstGeom prst="roundRect">
            <a:avLst/>
          </a:prstGeom>
          <a:noFill/>
          <a:ln w="25400">
            <a:solidFill>
              <a:srgbClr val="CC9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 build="allAtOnce"/>
      <p:bldP spid="21" grpId="0" build="allAtOnce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59522-1EFA-5B84-DC2C-F8C09209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858116D0-FB3E-B5A1-6D4F-0095F82F9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53" y="1867037"/>
            <a:ext cx="4954525" cy="41869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7E9DD1-AE82-70B5-7B41-351F5DDD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943" y="83653"/>
            <a:ext cx="6373992" cy="1168739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Heavy-Ion Storage Rings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3F73ED68-A988-D536-ED49-5EBA2DD6F774}"/>
              </a:ext>
            </a:extLst>
          </p:cNvPr>
          <p:cNvSpPr txBox="1">
            <a:spLocks/>
          </p:cNvSpPr>
          <p:nvPr/>
        </p:nvSpPr>
        <p:spPr>
          <a:xfrm>
            <a:off x="3911876" y="1430849"/>
            <a:ext cx="1122399" cy="40511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UNILAC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F69D5E8-961A-FE8F-61B3-655EB6C1475F}"/>
              </a:ext>
            </a:extLst>
          </p:cNvPr>
          <p:cNvSpPr txBox="1">
            <a:spLocks/>
          </p:cNvSpPr>
          <p:nvPr/>
        </p:nvSpPr>
        <p:spPr>
          <a:xfrm>
            <a:off x="258369" y="2016128"/>
            <a:ext cx="2936988" cy="137813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ESR: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Deceleration and cooling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Up to 2x10</a:t>
            </a:r>
            <a:r>
              <a:rPr lang="en-US" sz="1700" baseline="30000" dirty="0"/>
              <a:t>7</a:t>
            </a:r>
            <a:r>
              <a:rPr lang="en-US" sz="1700" dirty="0"/>
              <a:t> ions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BF4F98A0-7B74-7F16-9BB9-01C25B9433FC}"/>
              </a:ext>
            </a:extLst>
          </p:cNvPr>
          <p:cNvSpPr txBox="1">
            <a:spLocks/>
          </p:cNvSpPr>
          <p:nvPr/>
        </p:nvSpPr>
        <p:spPr>
          <a:xfrm>
            <a:off x="206454" y="3678215"/>
            <a:ext cx="3349127" cy="204772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CRYRING: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Ion beam energy: ~12 MeV/u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Ion beam lifetime: &gt; 30 s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Up to 7x10</a:t>
            </a:r>
            <a:r>
              <a:rPr lang="en-US" sz="1700" baseline="30000" dirty="0"/>
              <a:t>6</a:t>
            </a:r>
            <a:r>
              <a:rPr lang="en-US" sz="1700" dirty="0"/>
              <a:t> ions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Detector count rate: up to 260 kHz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B02FF1F-D34F-F763-4E81-383CA6DE683E}"/>
              </a:ext>
            </a:extLst>
          </p:cNvPr>
          <p:cNvSpPr txBox="1">
            <a:spLocks/>
          </p:cNvSpPr>
          <p:nvPr/>
        </p:nvSpPr>
        <p:spPr>
          <a:xfrm rot="21048508">
            <a:off x="3934301" y="4239864"/>
            <a:ext cx="1285684" cy="38411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C9B00"/>
                </a:solidFill>
              </a:rPr>
              <a:t>Be-like 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CC9B00"/>
              </a:solidFill>
            </a:endParaRP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C64162F-4905-E60E-8362-86B489FA2E2C}"/>
              </a:ext>
            </a:extLst>
          </p:cNvPr>
          <p:cNvSpPr txBox="1">
            <a:spLocks/>
          </p:cNvSpPr>
          <p:nvPr/>
        </p:nvSpPr>
        <p:spPr>
          <a:xfrm>
            <a:off x="8900718" y="2143102"/>
            <a:ext cx="3175087" cy="137813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SIS18: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Generation of the desired charge state q (Pb</a:t>
            </a:r>
            <a:r>
              <a:rPr lang="en-US" sz="1700" baseline="30000" dirty="0"/>
              <a:t>78+</a:t>
            </a:r>
            <a:r>
              <a:rPr lang="en-US" sz="1700" dirty="0"/>
              <a:t>, Au</a:t>
            </a:r>
            <a:r>
              <a:rPr lang="en-US" sz="1700" baseline="30000" dirty="0"/>
              <a:t>75+</a:t>
            </a:r>
            <a:r>
              <a:rPr lang="en-US" sz="1700" dirty="0"/>
              <a:t>)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Up to 1x10</a:t>
            </a:r>
            <a:r>
              <a:rPr lang="en-US" sz="1700" baseline="30000" dirty="0"/>
              <a:t>9</a:t>
            </a:r>
            <a:r>
              <a:rPr lang="en-US" sz="1700" dirty="0"/>
              <a:t> ions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D88261C-3778-8A28-17FD-9868EA7B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6CBE28A-DA59-A0F3-9EFC-01449278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3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ußzeilenplatzhalter 8">
            <a:extLst>
              <a:ext uri="{FF2B5EF4-FFF2-40B4-BE49-F238E27FC236}">
                <a16:creationId xmlns:a16="http://schemas.microsoft.com/office/drawing/2014/main" id="{E251ABE2-9796-8653-DBB1-2CC715460EC9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pic>
        <p:nvPicPr>
          <p:cNvPr id="32" name="Grafik 31" descr="Ein Bild, das Im Haus, Industrie, Bautechnik, Fabrik enthält.&#10;&#10;KI-generierte Inhalte können fehlerhaft sein.">
            <a:extLst>
              <a:ext uri="{FF2B5EF4-FFF2-40B4-BE49-F238E27FC236}">
                <a16:creationId xmlns:a16="http://schemas.microsoft.com/office/drawing/2014/main" id="{AE03D177-74F2-F4B9-64E4-6F47811B1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937" y="4181242"/>
            <a:ext cx="2681115" cy="178741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BBE196E-60DE-2B21-ABC3-30602A34FC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76" y="251357"/>
            <a:ext cx="999995" cy="833329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048B54B-C23C-4144-2391-C822C4EEA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07" y="501296"/>
            <a:ext cx="999995" cy="318180"/>
          </a:xfrm>
          <a:prstGeom prst="rect">
            <a:avLst/>
          </a:prstGeom>
        </p:spPr>
      </p:pic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130C98DE-CB09-8906-E157-2974CCEDB062}"/>
              </a:ext>
            </a:extLst>
          </p:cNvPr>
          <p:cNvSpPr txBox="1">
            <a:spLocks/>
          </p:cNvSpPr>
          <p:nvPr/>
        </p:nvSpPr>
        <p:spPr>
          <a:xfrm>
            <a:off x="5792414" y="1423143"/>
            <a:ext cx="924611" cy="40511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/>
              <a:t>→ </a:t>
            </a:r>
            <a:r>
              <a:rPr lang="en-US" sz="17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8894E7DA-546A-F9BB-1B30-603762C292DB}"/>
              </a:ext>
            </a:extLst>
          </p:cNvPr>
          <p:cNvSpPr txBox="1">
            <a:spLocks/>
          </p:cNvSpPr>
          <p:nvPr/>
        </p:nvSpPr>
        <p:spPr>
          <a:xfrm>
            <a:off x="4807226" y="1426996"/>
            <a:ext cx="1122399" cy="40511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/>
              <a:t>→ </a:t>
            </a:r>
            <a:r>
              <a:rPr lang="en-US" sz="17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SIS18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A9B088D3-1506-E109-7991-538969F892AB}"/>
              </a:ext>
            </a:extLst>
          </p:cNvPr>
          <p:cNvSpPr txBox="1">
            <a:spLocks/>
          </p:cNvSpPr>
          <p:nvPr/>
        </p:nvSpPr>
        <p:spPr>
          <a:xfrm>
            <a:off x="6605214" y="1423143"/>
            <a:ext cx="1458011" cy="40511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/>
              <a:t>→ </a:t>
            </a:r>
            <a:r>
              <a:rPr lang="en-US" sz="17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CRYRING</a:t>
            </a:r>
          </a:p>
          <a:p>
            <a:pPr>
              <a:lnSpc>
                <a:spcPct val="120000"/>
              </a:lnSpc>
            </a:pPr>
            <a:endParaRPr lang="en-US" sz="17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542EE6B7-2480-5CF0-13E0-675515A6CD0E}"/>
              </a:ext>
            </a:extLst>
          </p:cNvPr>
          <p:cNvSpPr/>
          <p:nvPr/>
        </p:nvSpPr>
        <p:spPr>
          <a:xfrm>
            <a:off x="4473075" y="2334299"/>
            <a:ext cx="874179" cy="322762"/>
          </a:xfrm>
          <a:prstGeom prst="roundRect">
            <a:avLst/>
          </a:prstGeom>
          <a:noFill/>
          <a:ln w="22225">
            <a:solidFill>
              <a:srgbClr val="CC9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5DA69"/>
              </a:solidFill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561DD5E8-DB15-0F03-7B41-67D1F8A17128}"/>
              </a:ext>
            </a:extLst>
          </p:cNvPr>
          <p:cNvSpPr/>
          <p:nvPr/>
        </p:nvSpPr>
        <p:spPr>
          <a:xfrm>
            <a:off x="5499887" y="2334299"/>
            <a:ext cx="755142" cy="322762"/>
          </a:xfrm>
          <a:prstGeom prst="roundRect">
            <a:avLst/>
          </a:prstGeom>
          <a:noFill/>
          <a:ln w="22225">
            <a:solidFill>
              <a:srgbClr val="CC9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5DA69"/>
              </a:solidFill>
            </a:endParaRPr>
          </a:p>
        </p:txBody>
      </p:sp>
      <p:cxnSp>
        <p:nvCxnSpPr>
          <p:cNvPr id="41" name="Gekrümmter Verbinder 14">
            <a:extLst>
              <a:ext uri="{FF2B5EF4-FFF2-40B4-BE49-F238E27FC236}">
                <a16:creationId xmlns:a16="http://schemas.microsoft.com/office/drawing/2014/main" id="{E2994767-50BB-9B00-3F2F-1858D599B93E}"/>
              </a:ext>
            </a:extLst>
          </p:cNvPr>
          <p:cNvCxnSpPr>
            <a:cxnSpLocks/>
          </p:cNvCxnSpPr>
          <p:nvPr/>
        </p:nvCxnSpPr>
        <p:spPr bwMode="auto">
          <a:xfrm>
            <a:off x="2544411" y="2878961"/>
            <a:ext cx="2844016" cy="812906"/>
          </a:xfrm>
          <a:prstGeom prst="curvedConnector3">
            <a:avLst>
              <a:gd name="adj1" fmla="val 50000"/>
            </a:avLst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85501591-34A0-D0AD-02E2-694932E2C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69" y="1541762"/>
            <a:ext cx="3557249" cy="258081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B7966BA2-220B-B4FD-A023-741A8EE748F4}"/>
              </a:ext>
            </a:extLst>
          </p:cNvPr>
          <p:cNvSpPr txBox="1"/>
          <p:nvPr/>
        </p:nvSpPr>
        <p:spPr>
          <a:xfrm>
            <a:off x="9330855" y="5968652"/>
            <a:ext cx="25388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J. Hosan / GSI Helmholtzzentrum GmbH</a:t>
            </a:r>
          </a:p>
        </p:txBody>
      </p:sp>
      <p:cxnSp>
        <p:nvCxnSpPr>
          <p:cNvPr id="51" name="Gekrümmter Verbinder 14">
            <a:extLst>
              <a:ext uri="{FF2B5EF4-FFF2-40B4-BE49-F238E27FC236}">
                <a16:creationId xmlns:a16="http://schemas.microsoft.com/office/drawing/2014/main" id="{942FDD9C-6C5B-BBF7-A9E8-5357BB0C3156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463704" y="2782169"/>
            <a:ext cx="3730401" cy="1328910"/>
          </a:xfrm>
          <a:prstGeom prst="curvedConnector3">
            <a:avLst>
              <a:gd name="adj1" fmla="val 28174"/>
            </a:avLst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850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35" grpId="0"/>
      <p:bldP spid="36" grpId="0"/>
      <p:bldP spid="37" grpId="0"/>
      <p:bldP spid="39" grpId="0" animBg="1"/>
      <p:bldP spid="40" grpId="0" animBg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30EA7-880D-CD81-22F4-7AE1931F6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1A80684D-6B5C-514B-AE46-4C2441844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22" y="1395332"/>
            <a:ext cx="9883509" cy="48819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13AB9B-B5D9-ABA7-5A25-120BD8E9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33" y="99905"/>
            <a:ext cx="10255533" cy="1168739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Experimental Setup at the CRYRING cooler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44B6DB82-9ED9-D945-0131-1B45C4C8B6E5}"/>
              </a:ext>
            </a:extLst>
          </p:cNvPr>
          <p:cNvSpPr txBox="1">
            <a:spLocks/>
          </p:cNvSpPr>
          <p:nvPr/>
        </p:nvSpPr>
        <p:spPr>
          <a:xfrm>
            <a:off x="0" y="2752963"/>
            <a:ext cx="2299641" cy="2951614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controlled by raspi and microcontrollers via local network with fiber optics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fairly independent from accelerator control (just uses trigger signals</a:t>
            </a:r>
            <a:r>
              <a:rPr lang="en-US" sz="1600" dirty="0"/>
              <a:t>)</a:t>
            </a:r>
          </a:p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762AAF-B3A8-69EE-4F81-16449FC0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154CDD4D-1FE3-2CD6-5DA8-1D86B578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4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ußzeilenplatzhalter 8">
            <a:extLst>
              <a:ext uri="{FF2B5EF4-FFF2-40B4-BE49-F238E27FC236}">
                <a16:creationId xmlns:a16="http://schemas.microsoft.com/office/drawing/2014/main" id="{4C8820CA-7132-62CB-B869-0617713667DD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1E6A6B2-40B9-59C5-9AE1-E84BD8089FEE}"/>
              </a:ext>
            </a:extLst>
          </p:cNvPr>
          <p:cNvGrpSpPr/>
          <p:nvPr/>
        </p:nvGrpSpPr>
        <p:grpSpPr>
          <a:xfrm>
            <a:off x="60069" y="1476489"/>
            <a:ext cx="4506017" cy="1234972"/>
            <a:chOff x="60069" y="1476489"/>
            <a:chExt cx="4506017" cy="1234972"/>
          </a:xfrm>
        </p:grpSpPr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48E967E0-DA72-3395-9F90-64C69F7674A5}"/>
                </a:ext>
              </a:extLst>
            </p:cNvPr>
            <p:cNvGrpSpPr/>
            <p:nvPr/>
          </p:nvGrpSpPr>
          <p:grpSpPr>
            <a:xfrm>
              <a:off x="60069" y="1476489"/>
              <a:ext cx="4506017" cy="1234972"/>
              <a:chOff x="60069" y="1476489"/>
              <a:chExt cx="4506017" cy="1234972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4858D86C-6455-4210-4B02-AEC464F41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69" y="1526931"/>
                <a:ext cx="2066411" cy="1102300"/>
              </a:xfrm>
              <a:prstGeom prst="rect">
                <a:avLst/>
              </a:prstGeom>
            </p:spPr>
          </p:pic>
          <p:sp>
            <p:nvSpPr>
              <p:cNvPr id="16" name="Textplatzhalter 6">
                <a:extLst>
                  <a:ext uri="{FF2B5EF4-FFF2-40B4-BE49-F238E27FC236}">
                    <a16:creationId xmlns:a16="http://schemas.microsoft.com/office/drawing/2014/main" id="{A93D1B85-624E-5D15-D138-64D062D152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5216" y="1476489"/>
                <a:ext cx="2310870" cy="123497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3429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None/>
                  <a:defRPr sz="1400" b="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557213" indent="-214313" algn="l" defTabSz="3429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Char char="§"/>
                  <a:defRPr sz="1500" kern="1200">
                    <a:solidFill>
                      <a:srgbClr val="333333"/>
                    </a:solidFill>
                    <a:latin typeface="Arial"/>
                    <a:ea typeface="+mn-ea"/>
                    <a:cs typeface="Arial"/>
                  </a:defRPr>
                </a:lvl2pPr>
                <a:lvl3pPr marL="857250" indent="-171450" algn="l" defTabSz="3429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Char char="§"/>
                  <a:defRPr sz="1350" kern="1200">
                    <a:solidFill>
                      <a:srgbClr val="333333"/>
                    </a:solidFill>
                    <a:latin typeface="Arial"/>
                    <a:ea typeface="+mn-ea"/>
                    <a:cs typeface="Arial"/>
                  </a:defRPr>
                </a:lvl3pPr>
                <a:lvl4pPr marL="1200150" indent="-171450" algn="l" defTabSz="3429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Char char="§"/>
                  <a:defRPr sz="1200" kern="1200">
                    <a:solidFill>
                      <a:srgbClr val="333333"/>
                    </a:solidFill>
                    <a:latin typeface="Arial"/>
                    <a:ea typeface="+mn-ea"/>
                    <a:cs typeface="Arial"/>
                  </a:defRPr>
                </a:lvl4pPr>
                <a:lvl5pPr marL="1543050" indent="-171450" algn="l" defTabSz="3429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Char char="§"/>
                  <a:defRPr sz="1050" kern="1200">
                    <a:solidFill>
                      <a:srgbClr val="333333"/>
                    </a:solidFill>
                    <a:latin typeface="Arial"/>
                    <a:ea typeface="+mn-ea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700" dirty="0">
                    <a:solidFill>
                      <a:srgbClr val="CC9B00"/>
                    </a:solidFill>
                  </a:rPr>
                  <a:t>KEPCO</a:t>
                </a:r>
              </a:p>
              <a:p>
                <a:r>
                  <a:rPr lang="en-US" sz="1700" dirty="0"/>
                  <a:t>HV amplifier for fast changes of the cooler cathode voltage</a:t>
                </a:r>
              </a:p>
              <a:p>
                <a:pPr marL="285750" indent="-285750" algn="ct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p:grp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9094E5CC-61F6-1CDA-40EE-97246DC9590B}"/>
                </a:ext>
              </a:extLst>
            </p:cNvPr>
            <p:cNvSpPr/>
            <p:nvPr/>
          </p:nvSpPr>
          <p:spPr>
            <a:xfrm>
              <a:off x="60069" y="1520146"/>
              <a:ext cx="2066411" cy="1109085"/>
            </a:xfrm>
            <a:prstGeom prst="rect">
              <a:avLst/>
            </a:prstGeom>
            <a:noFill/>
            <a:ln w="25400">
              <a:solidFill>
                <a:srgbClr val="CC9B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4FA1A3CE-2532-FBE7-DD24-BF0214E94B82}"/>
              </a:ext>
            </a:extLst>
          </p:cNvPr>
          <p:cNvSpPr/>
          <p:nvPr/>
        </p:nvSpPr>
        <p:spPr>
          <a:xfrm>
            <a:off x="5268641" y="4369579"/>
            <a:ext cx="217759" cy="288560"/>
          </a:xfrm>
          <a:prstGeom prst="rect">
            <a:avLst/>
          </a:prstGeom>
          <a:noFill/>
          <a:ln w="25400">
            <a:solidFill>
              <a:srgbClr val="CC9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67163F1-FF44-E2DE-C84A-71399AAA5C44}"/>
              </a:ext>
            </a:extLst>
          </p:cNvPr>
          <p:cNvSpPr/>
          <p:nvPr/>
        </p:nvSpPr>
        <p:spPr>
          <a:xfrm>
            <a:off x="5093076" y="4171790"/>
            <a:ext cx="1950454" cy="711636"/>
          </a:xfrm>
          <a:prstGeom prst="rect">
            <a:avLst/>
          </a:prstGeom>
          <a:noFill/>
          <a:ln w="25400">
            <a:solidFill>
              <a:srgbClr val="CC9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8E63B74-4A0C-76A3-9F09-88FBF66F85DF}"/>
              </a:ext>
            </a:extLst>
          </p:cNvPr>
          <p:cNvSpPr/>
          <p:nvPr/>
        </p:nvSpPr>
        <p:spPr>
          <a:xfrm>
            <a:off x="8250380" y="4706459"/>
            <a:ext cx="343655" cy="1329906"/>
          </a:xfrm>
          <a:prstGeom prst="rect">
            <a:avLst/>
          </a:prstGeom>
          <a:noFill/>
          <a:ln w="25400">
            <a:solidFill>
              <a:srgbClr val="CC9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7883BC70-91A0-C87C-CA99-326D66BCD884}"/>
              </a:ext>
            </a:extLst>
          </p:cNvPr>
          <p:cNvSpPr/>
          <p:nvPr/>
        </p:nvSpPr>
        <p:spPr>
          <a:xfrm>
            <a:off x="8628485" y="4171790"/>
            <a:ext cx="1018033" cy="902795"/>
          </a:xfrm>
          <a:prstGeom prst="rect">
            <a:avLst/>
          </a:prstGeom>
          <a:noFill/>
          <a:ln w="25400">
            <a:solidFill>
              <a:srgbClr val="CC9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2FAA698E-9953-D373-A5EB-6016319C83FD}"/>
              </a:ext>
            </a:extLst>
          </p:cNvPr>
          <p:cNvSpPr/>
          <p:nvPr/>
        </p:nvSpPr>
        <p:spPr>
          <a:xfrm rot="19865992">
            <a:off x="10399410" y="3371293"/>
            <a:ext cx="343655" cy="1329906"/>
          </a:xfrm>
          <a:prstGeom prst="rect">
            <a:avLst/>
          </a:prstGeom>
          <a:noFill/>
          <a:ln w="25400">
            <a:solidFill>
              <a:srgbClr val="CC9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76F74137-D774-ADF4-AE23-7AA179D62CB4}"/>
              </a:ext>
            </a:extLst>
          </p:cNvPr>
          <p:cNvSpPr txBox="1">
            <a:spLocks/>
          </p:cNvSpPr>
          <p:nvPr/>
        </p:nvSpPr>
        <p:spPr>
          <a:xfrm>
            <a:off x="5183272" y="5044269"/>
            <a:ext cx="1697857" cy="351697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dirty="0">
                <a:solidFill>
                  <a:srgbClr val="CC9B00"/>
                </a:solidFill>
              </a:rPr>
              <a:t>Electron</a:t>
            </a:r>
            <a:r>
              <a:rPr lang="en-US" sz="1700" dirty="0">
                <a:solidFill>
                  <a:srgbClr val="F5DA69"/>
                </a:solidFill>
              </a:rPr>
              <a:t> </a:t>
            </a:r>
            <a:r>
              <a:rPr lang="en-US" sz="1700" dirty="0">
                <a:solidFill>
                  <a:srgbClr val="CC9B00"/>
                </a:solidFill>
              </a:rPr>
              <a:t>cooler</a:t>
            </a:r>
          </a:p>
          <a:p>
            <a:endParaRPr lang="en-US" sz="1700" dirty="0">
              <a:solidFill>
                <a:srgbClr val="F5DA69"/>
              </a:solidFill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F5AC68F2-92CA-AE28-1CC4-238E6CD3A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475" y="5352150"/>
            <a:ext cx="999995" cy="833329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9419F86B-61E2-5136-6B91-B22EE113B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475" y="4867700"/>
            <a:ext cx="999995" cy="31818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F90CFD0-33F2-34F1-AA9B-E932B4C0E661}"/>
              </a:ext>
            </a:extLst>
          </p:cNvPr>
          <p:cNvGrpSpPr/>
          <p:nvPr/>
        </p:nvGrpSpPr>
        <p:grpSpPr>
          <a:xfrm>
            <a:off x="4548063" y="2175840"/>
            <a:ext cx="3023881" cy="1232603"/>
            <a:chOff x="4548063" y="2175840"/>
            <a:chExt cx="3023881" cy="1232603"/>
          </a:xfrm>
        </p:grpSpPr>
        <p:sp>
          <p:nvSpPr>
            <p:cNvPr id="25" name="Textplatzhalter 6">
              <a:extLst>
                <a:ext uri="{FF2B5EF4-FFF2-40B4-BE49-F238E27FC236}">
                  <a16:creationId xmlns:a16="http://schemas.microsoft.com/office/drawing/2014/main" id="{E3E19376-3E83-17DC-F002-8D1E26E0728F}"/>
                </a:ext>
              </a:extLst>
            </p:cNvPr>
            <p:cNvSpPr txBox="1">
              <a:spLocks/>
            </p:cNvSpPr>
            <p:nvPr/>
          </p:nvSpPr>
          <p:spPr>
            <a:xfrm>
              <a:off x="4548063" y="2175840"/>
              <a:ext cx="3023881" cy="1195774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None/>
                <a:defRPr sz="1400" b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700" dirty="0">
                  <a:solidFill>
                    <a:srgbClr val="CC9B00"/>
                  </a:solidFill>
                </a:rPr>
                <a:t>Scintillation detector</a:t>
              </a:r>
            </a:p>
            <a:p>
              <a:pPr marL="285750" indent="-285750">
                <a:buClr>
                  <a:schemeClr val="accent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700" dirty="0"/>
                <a:t>q &lt; 20</a:t>
              </a:r>
            </a:p>
            <a:p>
              <a:pPr marL="285750" indent="-285750">
                <a:buClr>
                  <a:schemeClr val="accent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700" dirty="0"/>
                <a:t>used for O</a:t>
              </a:r>
              <a:r>
                <a:rPr lang="en-US" sz="1700" baseline="30000" dirty="0"/>
                <a:t>2+</a:t>
              </a:r>
              <a:r>
                <a:rPr lang="en-US" sz="1700" dirty="0"/>
                <a:t>/F</a:t>
              </a:r>
              <a:r>
                <a:rPr lang="en-US" sz="1700" baseline="30000" dirty="0"/>
                <a:t>6+</a:t>
              </a:r>
              <a:r>
                <a:rPr lang="en-US" sz="1700" dirty="0"/>
                <a:t> (2025) and S</a:t>
              </a:r>
              <a:r>
                <a:rPr lang="en-US" sz="1700" baseline="30000" dirty="0"/>
                <a:t>3+</a:t>
              </a:r>
              <a:r>
                <a:rPr lang="en-US" sz="1700" dirty="0"/>
                <a:t> beamtime (2024)</a:t>
              </a:r>
            </a:p>
            <a:p>
              <a:endParaRPr lang="en-US" sz="1600" dirty="0">
                <a:solidFill>
                  <a:srgbClr val="FF9900"/>
                </a:solidFill>
              </a:endParaRP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1DA07DA8-3B5C-7561-1C69-34A85F758B38}"/>
                </a:ext>
              </a:extLst>
            </p:cNvPr>
            <p:cNvSpPr/>
            <p:nvPr/>
          </p:nvSpPr>
          <p:spPr>
            <a:xfrm>
              <a:off x="4592488" y="2212669"/>
              <a:ext cx="2881737" cy="1195774"/>
            </a:xfrm>
            <a:prstGeom prst="rect">
              <a:avLst/>
            </a:prstGeom>
            <a:noFill/>
            <a:ln w="25400">
              <a:solidFill>
                <a:srgbClr val="CC9B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C1687E8-B9D3-8468-70D8-CDF525F120E4}"/>
              </a:ext>
            </a:extLst>
          </p:cNvPr>
          <p:cNvGrpSpPr/>
          <p:nvPr/>
        </p:nvGrpSpPr>
        <p:grpSpPr>
          <a:xfrm>
            <a:off x="7693886" y="1423414"/>
            <a:ext cx="2242898" cy="1804440"/>
            <a:chOff x="7693886" y="1423414"/>
            <a:chExt cx="2242898" cy="1804440"/>
          </a:xfrm>
        </p:grpSpPr>
        <p:sp>
          <p:nvSpPr>
            <p:cNvPr id="26" name="Textplatzhalter 6">
              <a:extLst>
                <a:ext uri="{FF2B5EF4-FFF2-40B4-BE49-F238E27FC236}">
                  <a16:creationId xmlns:a16="http://schemas.microsoft.com/office/drawing/2014/main" id="{B1159A31-5C30-CC6E-3536-406F0766EC66}"/>
                </a:ext>
              </a:extLst>
            </p:cNvPr>
            <p:cNvSpPr txBox="1">
              <a:spLocks/>
            </p:cNvSpPr>
            <p:nvPr/>
          </p:nvSpPr>
          <p:spPr>
            <a:xfrm>
              <a:off x="7693886" y="1423414"/>
              <a:ext cx="2242898" cy="1804440"/>
            </a:xfrm>
            <a:prstGeom prst="rect">
              <a:avLst/>
            </a:prstGeom>
          </p:spPr>
          <p:txBody>
            <a:bodyPr/>
            <a:lstStyle>
              <a:lvl1pPr marL="0" indent="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None/>
                <a:defRPr sz="1400" b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700" dirty="0">
                  <a:solidFill>
                    <a:srgbClr val="CC9B00"/>
                  </a:solidFill>
                </a:rPr>
                <a:t>Channeltron detector</a:t>
              </a:r>
            </a:p>
            <a:p>
              <a:pPr marL="285750" indent="-285750">
                <a:buClr>
                  <a:schemeClr val="accent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700" dirty="0"/>
                <a:t>q &gt; 30</a:t>
              </a:r>
            </a:p>
            <a:p>
              <a:pPr marL="285750" indent="-285750">
                <a:buClr>
                  <a:schemeClr val="accent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700" dirty="0"/>
                <a:t>used for Pb</a:t>
              </a:r>
              <a:r>
                <a:rPr lang="en-US" sz="1700" baseline="30000" dirty="0"/>
                <a:t>78+ </a:t>
              </a:r>
              <a:r>
                <a:rPr lang="en-US" sz="1700" dirty="0"/>
                <a:t>(2021) and Au</a:t>
              </a:r>
              <a:r>
                <a:rPr lang="en-US" sz="1700" baseline="30000" dirty="0"/>
                <a:t>75+</a:t>
              </a:r>
              <a:r>
                <a:rPr lang="en-US" sz="1700" dirty="0"/>
                <a:t> beamtime (2024)</a:t>
              </a:r>
            </a:p>
            <a:p>
              <a:endParaRPr lang="en-US" sz="1600" dirty="0">
                <a:solidFill>
                  <a:srgbClr val="FF9900"/>
                </a:solidFill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E28F51FC-8FA4-3A63-CA5B-C8192F18ADEF}"/>
                </a:ext>
              </a:extLst>
            </p:cNvPr>
            <p:cNvSpPr/>
            <p:nvPr/>
          </p:nvSpPr>
          <p:spPr>
            <a:xfrm>
              <a:off x="7756763" y="1457163"/>
              <a:ext cx="2114822" cy="1478193"/>
            </a:xfrm>
            <a:prstGeom prst="rect">
              <a:avLst/>
            </a:prstGeom>
            <a:noFill/>
            <a:ln w="25400">
              <a:solidFill>
                <a:srgbClr val="CC9B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7B98C194-AF66-CB07-9CB6-F00F7659FA4E}"/>
              </a:ext>
            </a:extLst>
          </p:cNvPr>
          <p:cNvGrpSpPr/>
          <p:nvPr/>
        </p:nvGrpSpPr>
        <p:grpSpPr>
          <a:xfrm>
            <a:off x="4981189" y="5408848"/>
            <a:ext cx="2099323" cy="848742"/>
            <a:chOff x="4981189" y="5408848"/>
            <a:chExt cx="2099323" cy="848742"/>
          </a:xfrm>
        </p:grpSpPr>
        <p:sp>
          <p:nvSpPr>
            <p:cNvPr id="22" name="Textplatzhalter 6">
              <a:extLst>
                <a:ext uri="{FF2B5EF4-FFF2-40B4-BE49-F238E27FC236}">
                  <a16:creationId xmlns:a16="http://schemas.microsoft.com/office/drawing/2014/main" id="{2C659231-85FC-4390-273C-022EB3FD61D6}"/>
                </a:ext>
              </a:extLst>
            </p:cNvPr>
            <p:cNvSpPr txBox="1">
              <a:spLocks/>
            </p:cNvSpPr>
            <p:nvPr/>
          </p:nvSpPr>
          <p:spPr>
            <a:xfrm>
              <a:off x="4981189" y="5408848"/>
              <a:ext cx="2099323" cy="814281"/>
            </a:xfrm>
            <a:prstGeom prst="rect">
              <a:avLst/>
            </a:prstGeom>
          </p:spPr>
          <p:txBody>
            <a:bodyPr/>
            <a:lstStyle>
              <a:lvl1pPr marL="0" indent="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None/>
                <a:defRPr sz="1400" b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700" dirty="0">
                  <a:solidFill>
                    <a:srgbClr val="CC9B00"/>
                  </a:solidFill>
                </a:rPr>
                <a:t>High purity germanium x-ray detector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20B1E388-2890-B890-0864-EAC887027530}"/>
                </a:ext>
              </a:extLst>
            </p:cNvPr>
            <p:cNvSpPr/>
            <p:nvPr/>
          </p:nvSpPr>
          <p:spPr>
            <a:xfrm>
              <a:off x="5114357" y="5479446"/>
              <a:ext cx="1856498" cy="778144"/>
            </a:xfrm>
            <a:prstGeom prst="rect">
              <a:avLst/>
            </a:prstGeom>
            <a:noFill/>
            <a:ln w="25400">
              <a:solidFill>
                <a:srgbClr val="CC9B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B3BB6466-FACB-4DFF-D125-19A952D1A87D}"/>
              </a:ext>
            </a:extLst>
          </p:cNvPr>
          <p:cNvCxnSpPr>
            <a:cxnSpLocks/>
          </p:cNvCxnSpPr>
          <p:nvPr/>
        </p:nvCxnSpPr>
        <p:spPr>
          <a:xfrm>
            <a:off x="3682056" y="2673907"/>
            <a:ext cx="1506282" cy="1726390"/>
          </a:xfrm>
          <a:prstGeom prst="straightConnector1">
            <a:avLst/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8202D258-B167-8348-5599-1CA4A30C66DA}"/>
              </a:ext>
            </a:extLst>
          </p:cNvPr>
          <p:cNvCxnSpPr>
            <a:cxnSpLocks/>
          </p:cNvCxnSpPr>
          <p:nvPr/>
        </p:nvCxnSpPr>
        <p:spPr>
          <a:xfrm>
            <a:off x="7297546" y="3486387"/>
            <a:ext cx="980040" cy="1171752"/>
          </a:xfrm>
          <a:prstGeom prst="straightConnector1">
            <a:avLst/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8B651997-1040-569B-588C-8C8353041B6F}"/>
              </a:ext>
            </a:extLst>
          </p:cNvPr>
          <p:cNvCxnSpPr>
            <a:cxnSpLocks/>
          </p:cNvCxnSpPr>
          <p:nvPr/>
        </p:nvCxnSpPr>
        <p:spPr>
          <a:xfrm>
            <a:off x="9583433" y="3016097"/>
            <a:ext cx="595557" cy="378027"/>
          </a:xfrm>
          <a:prstGeom prst="straightConnector1">
            <a:avLst/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Verbinder: gekrümmt 72">
            <a:extLst>
              <a:ext uri="{FF2B5EF4-FFF2-40B4-BE49-F238E27FC236}">
                <a16:creationId xmlns:a16="http://schemas.microsoft.com/office/drawing/2014/main" id="{7AE638D9-E521-89D1-5ADD-0AE39DE0100D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7149879" y="4623188"/>
            <a:ext cx="2496639" cy="1553398"/>
          </a:xfrm>
          <a:prstGeom prst="curvedConnector3">
            <a:avLst>
              <a:gd name="adj1" fmla="val 113933"/>
            </a:avLst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0852C81F-E131-62E3-FADE-C4DB680A851F}"/>
              </a:ext>
            </a:extLst>
          </p:cNvPr>
          <p:cNvSpPr txBox="1"/>
          <p:nvPr/>
        </p:nvSpPr>
        <p:spPr>
          <a:xfrm>
            <a:off x="2164058" y="6037977"/>
            <a:ext cx="346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C. Brandau et al., Chin. Phys C </a:t>
            </a:r>
            <a:r>
              <a:rPr lang="de-DE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49</a:t>
            </a:r>
            <a:r>
              <a:rPr lang="de-DE" sz="1200" dirty="0">
                <a:solidFill>
                  <a:schemeClr val="tx1"/>
                </a:solidFill>
                <a:latin typeface="Arial Narrow" panose="020B0606020202030204" pitchFamily="34" charset="0"/>
              </a:rPr>
              <a:t>, 064001 (2025)</a:t>
            </a:r>
          </a:p>
        </p:txBody>
      </p:sp>
    </p:spTree>
    <p:extLst>
      <p:ext uri="{BB962C8B-B14F-4D97-AF65-F5344CB8AC3E}">
        <p14:creationId xmlns:p14="http://schemas.microsoft.com/office/powerpoint/2010/main" val="25268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 animBg="1"/>
      <p:bldP spid="43" grpId="0" animBg="1"/>
      <p:bldP spid="44" grpId="0" animBg="1"/>
      <p:bldP spid="46" grpId="0" animBg="1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D5B3E-3624-20D3-CA63-8EBDFED18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53344D2-4F9A-149F-95CC-0358CA1C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24" y="119396"/>
            <a:ext cx="5235030" cy="1168739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Merged-beams Setup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F3D37A-3278-475E-F33E-3883F1A4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D517448-F62A-6203-BDCE-E9DEC334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5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9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86A32097-1F39-555A-19BC-3E6218588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/>
        </p:blipFill>
        <p:spPr>
          <a:xfrm>
            <a:off x="0" y="1352811"/>
            <a:ext cx="12192000" cy="4122077"/>
          </a:xfrm>
          <a:prstGeom prst="rect">
            <a:avLst/>
          </a:prstGeom>
          <a:ln w="38100">
            <a:noFill/>
          </a:ln>
        </p:spPr>
      </p:pic>
      <p:sp useBgFill="1">
        <p:nvSpPr>
          <p:cNvPr id="10" name="Textfeld 9">
            <a:extLst>
              <a:ext uri="{FF2B5EF4-FFF2-40B4-BE49-F238E27FC236}">
                <a16:creationId xmlns:a16="http://schemas.microsoft.com/office/drawing/2014/main" id="{4CB94137-AE80-CBEA-B454-DF11B6DFBB6C}"/>
              </a:ext>
            </a:extLst>
          </p:cNvPr>
          <p:cNvSpPr txBox="1"/>
          <p:nvPr/>
        </p:nvSpPr>
        <p:spPr>
          <a:xfrm>
            <a:off x="2297271" y="1383112"/>
            <a:ext cx="7744171" cy="646331"/>
          </a:xfrm>
          <a:prstGeom prst="rect">
            <a:avLst/>
          </a:prstGeom>
          <a:ln w="25400">
            <a:solidFill>
              <a:srgbClr val="CC9B00"/>
            </a:solidFill>
          </a:ln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CC9B00"/>
                </a:solidFill>
              </a:rPr>
              <a:t>Au</a:t>
            </a:r>
            <a:r>
              <a:rPr lang="de-DE" sz="3600" b="1" baseline="30000" dirty="0">
                <a:solidFill>
                  <a:srgbClr val="CC9B00"/>
                </a:solidFill>
              </a:rPr>
              <a:t>75+</a:t>
            </a:r>
            <a:r>
              <a:rPr lang="de-DE" sz="3600" b="1" dirty="0">
                <a:solidFill>
                  <a:srgbClr val="CC9B00"/>
                </a:solidFill>
              </a:rPr>
              <a:t> + e</a:t>
            </a:r>
            <a:r>
              <a:rPr lang="de-DE" sz="3600" b="1" baseline="30000" dirty="0">
                <a:solidFill>
                  <a:srgbClr val="CC9B00"/>
                </a:solidFill>
              </a:rPr>
              <a:t>-   </a:t>
            </a:r>
            <a:r>
              <a:rPr lang="de-DE" sz="3600" b="1" dirty="0">
                <a:solidFill>
                  <a:srgbClr val="CC9B00"/>
                </a:solidFill>
                <a:latin typeface="Symbol" panose="05050102010706020507" pitchFamily="18" charset="2"/>
                <a:ea typeface="Batang" panose="02030600000101010101" pitchFamily="18" charset="-127"/>
              </a:rPr>
              <a:t>®   </a:t>
            </a:r>
            <a:r>
              <a:rPr lang="de-DE" sz="3600" b="1" dirty="0">
                <a:solidFill>
                  <a:srgbClr val="CC9B00"/>
                </a:solidFill>
              </a:rPr>
              <a:t>Au</a:t>
            </a:r>
            <a:r>
              <a:rPr lang="de-DE" sz="3600" b="1" baseline="30000" dirty="0">
                <a:solidFill>
                  <a:srgbClr val="CC9B00"/>
                </a:solidFill>
              </a:rPr>
              <a:t>74+</a:t>
            </a:r>
            <a:r>
              <a:rPr lang="de-DE" sz="3600" b="1" dirty="0">
                <a:solidFill>
                  <a:srgbClr val="CC9B00"/>
                </a:solidFill>
              </a:rPr>
              <a:t> + photons</a:t>
            </a: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19430E13-D77F-07A1-E0CF-B9C1CB6E234E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EE3E423-76FA-7428-349C-812AF365B874}"/>
              </a:ext>
            </a:extLst>
          </p:cNvPr>
          <p:cNvGrpSpPr/>
          <p:nvPr/>
        </p:nvGrpSpPr>
        <p:grpSpPr>
          <a:xfrm>
            <a:off x="3051276" y="4425118"/>
            <a:ext cx="6183327" cy="1823464"/>
            <a:chOff x="3051276" y="4425118"/>
            <a:chExt cx="6183327" cy="1823464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3A69EBB-9FF5-17AF-7B7F-918722796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1276" y="4425118"/>
              <a:ext cx="6183327" cy="1823464"/>
            </a:xfrm>
            <a:prstGeom prst="rect">
              <a:avLst/>
            </a:prstGeom>
          </p:spPr>
        </p:pic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78C574FE-6572-B2C7-1F25-DF36C583F2A9}"/>
                </a:ext>
              </a:extLst>
            </p:cNvPr>
            <p:cNvSpPr/>
            <p:nvPr/>
          </p:nvSpPr>
          <p:spPr>
            <a:xfrm>
              <a:off x="8030817" y="4863548"/>
              <a:ext cx="372364" cy="225287"/>
            </a:xfrm>
            <a:custGeom>
              <a:avLst/>
              <a:gdLst>
                <a:gd name="csX0" fmla="*/ 225287 w 372364"/>
                <a:gd name="csY0" fmla="*/ 33130 h 225287"/>
                <a:gd name="csX1" fmla="*/ 192157 w 372364"/>
                <a:gd name="csY1" fmla="*/ 26504 h 225287"/>
                <a:gd name="csX2" fmla="*/ 79513 w 372364"/>
                <a:gd name="csY2" fmla="*/ 39756 h 225287"/>
                <a:gd name="csX3" fmla="*/ 59635 w 372364"/>
                <a:gd name="csY3" fmla="*/ 53009 h 225287"/>
                <a:gd name="csX4" fmla="*/ 39757 w 372364"/>
                <a:gd name="csY4" fmla="*/ 86139 h 225287"/>
                <a:gd name="csX5" fmla="*/ 13253 w 372364"/>
                <a:gd name="csY5" fmla="*/ 139148 h 225287"/>
                <a:gd name="csX6" fmla="*/ 0 w 372364"/>
                <a:gd name="csY6" fmla="*/ 185530 h 225287"/>
                <a:gd name="csX7" fmla="*/ 13253 w 372364"/>
                <a:gd name="csY7" fmla="*/ 218661 h 225287"/>
                <a:gd name="csX8" fmla="*/ 33131 w 372364"/>
                <a:gd name="csY8" fmla="*/ 225287 h 225287"/>
                <a:gd name="csX9" fmla="*/ 92766 w 372364"/>
                <a:gd name="csY9" fmla="*/ 218661 h 225287"/>
                <a:gd name="csX10" fmla="*/ 145774 w 372364"/>
                <a:gd name="csY10" fmla="*/ 205409 h 225287"/>
                <a:gd name="csX11" fmla="*/ 185531 w 372364"/>
                <a:gd name="csY11" fmla="*/ 178904 h 225287"/>
                <a:gd name="csX12" fmla="*/ 205409 w 372364"/>
                <a:gd name="csY12" fmla="*/ 159026 h 225287"/>
                <a:gd name="csX13" fmla="*/ 278296 w 372364"/>
                <a:gd name="csY13" fmla="*/ 152400 h 225287"/>
                <a:gd name="csX14" fmla="*/ 304800 w 372364"/>
                <a:gd name="csY14" fmla="*/ 145774 h 225287"/>
                <a:gd name="csX15" fmla="*/ 337931 w 372364"/>
                <a:gd name="csY15" fmla="*/ 125895 h 225287"/>
                <a:gd name="csX16" fmla="*/ 364435 w 372364"/>
                <a:gd name="csY16" fmla="*/ 86139 h 225287"/>
                <a:gd name="csX17" fmla="*/ 364435 w 372364"/>
                <a:gd name="csY17" fmla="*/ 19878 h 225287"/>
                <a:gd name="csX18" fmla="*/ 331305 w 372364"/>
                <a:gd name="csY18" fmla="*/ 0 h 225287"/>
                <a:gd name="csX19" fmla="*/ 245166 w 372364"/>
                <a:gd name="csY19" fmla="*/ 6626 h 225287"/>
                <a:gd name="csX20" fmla="*/ 225287 w 372364"/>
                <a:gd name="csY20" fmla="*/ 33130 h 2252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72364" h="225287">
                  <a:moveTo>
                    <a:pt x="225287" y="33130"/>
                  </a:moveTo>
                  <a:cubicBezTo>
                    <a:pt x="216452" y="36443"/>
                    <a:pt x="203419" y="26504"/>
                    <a:pt x="192157" y="26504"/>
                  </a:cubicBezTo>
                  <a:cubicBezTo>
                    <a:pt x="113797" y="26504"/>
                    <a:pt x="123986" y="24932"/>
                    <a:pt x="79513" y="39756"/>
                  </a:cubicBezTo>
                  <a:cubicBezTo>
                    <a:pt x="72887" y="44174"/>
                    <a:pt x="64818" y="46962"/>
                    <a:pt x="59635" y="53009"/>
                  </a:cubicBezTo>
                  <a:cubicBezTo>
                    <a:pt x="51254" y="62787"/>
                    <a:pt x="45863" y="74800"/>
                    <a:pt x="39757" y="86139"/>
                  </a:cubicBezTo>
                  <a:cubicBezTo>
                    <a:pt x="30391" y="103533"/>
                    <a:pt x="18045" y="119983"/>
                    <a:pt x="13253" y="139148"/>
                  </a:cubicBezTo>
                  <a:cubicBezTo>
                    <a:pt x="4932" y="172428"/>
                    <a:pt x="9506" y="157013"/>
                    <a:pt x="0" y="185530"/>
                  </a:cubicBezTo>
                  <a:cubicBezTo>
                    <a:pt x="4418" y="196574"/>
                    <a:pt x="5638" y="209523"/>
                    <a:pt x="13253" y="218661"/>
                  </a:cubicBezTo>
                  <a:cubicBezTo>
                    <a:pt x="17724" y="224027"/>
                    <a:pt x="26147" y="225287"/>
                    <a:pt x="33131" y="225287"/>
                  </a:cubicBezTo>
                  <a:cubicBezTo>
                    <a:pt x="53132" y="225287"/>
                    <a:pt x="72888" y="220870"/>
                    <a:pt x="92766" y="218661"/>
                  </a:cubicBezTo>
                  <a:cubicBezTo>
                    <a:pt x="110435" y="214244"/>
                    <a:pt x="135672" y="220563"/>
                    <a:pt x="145774" y="205409"/>
                  </a:cubicBezTo>
                  <a:cubicBezTo>
                    <a:pt x="164077" y="177952"/>
                    <a:pt x="151300" y="187461"/>
                    <a:pt x="185531" y="178904"/>
                  </a:cubicBezTo>
                  <a:cubicBezTo>
                    <a:pt x="192157" y="172278"/>
                    <a:pt x="196399" y="161600"/>
                    <a:pt x="205409" y="159026"/>
                  </a:cubicBezTo>
                  <a:cubicBezTo>
                    <a:pt x="228866" y="152324"/>
                    <a:pt x="254114" y="155624"/>
                    <a:pt x="278296" y="152400"/>
                  </a:cubicBezTo>
                  <a:cubicBezTo>
                    <a:pt x="287323" y="151196"/>
                    <a:pt x="295965" y="147983"/>
                    <a:pt x="304800" y="145774"/>
                  </a:cubicBezTo>
                  <a:cubicBezTo>
                    <a:pt x="315844" y="139148"/>
                    <a:pt x="328824" y="135002"/>
                    <a:pt x="337931" y="125895"/>
                  </a:cubicBezTo>
                  <a:cubicBezTo>
                    <a:pt x="349193" y="114633"/>
                    <a:pt x="364435" y="86139"/>
                    <a:pt x="364435" y="86139"/>
                  </a:cubicBezTo>
                  <a:cubicBezTo>
                    <a:pt x="369815" y="64621"/>
                    <a:pt x="379204" y="42032"/>
                    <a:pt x="364435" y="19878"/>
                  </a:cubicBezTo>
                  <a:cubicBezTo>
                    <a:pt x="357291" y="9162"/>
                    <a:pt x="342348" y="6626"/>
                    <a:pt x="331305" y="0"/>
                  </a:cubicBezTo>
                  <a:cubicBezTo>
                    <a:pt x="302592" y="2209"/>
                    <a:pt x="273471" y="1319"/>
                    <a:pt x="245166" y="6626"/>
                  </a:cubicBezTo>
                  <a:cubicBezTo>
                    <a:pt x="167953" y="21103"/>
                    <a:pt x="234122" y="29817"/>
                    <a:pt x="225287" y="33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52AA34B-9B12-084C-7AFE-03FED07B3363}"/>
                </a:ext>
              </a:extLst>
            </p:cNvPr>
            <p:cNvSpPr/>
            <p:nvPr/>
          </p:nvSpPr>
          <p:spPr>
            <a:xfrm>
              <a:off x="7956173" y="4444222"/>
              <a:ext cx="465771" cy="177253"/>
            </a:xfrm>
            <a:custGeom>
              <a:avLst/>
              <a:gdLst>
                <a:gd name="csX0" fmla="*/ 107775 w 465771"/>
                <a:gd name="csY0" fmla="*/ 8508 h 177253"/>
                <a:gd name="csX1" fmla="*/ 140905 w 465771"/>
                <a:gd name="csY1" fmla="*/ 15135 h 177253"/>
                <a:gd name="csX2" fmla="*/ 260175 w 465771"/>
                <a:gd name="csY2" fmla="*/ 1882 h 177253"/>
                <a:gd name="csX3" fmla="*/ 445705 w 465771"/>
                <a:gd name="csY3" fmla="*/ 35013 h 177253"/>
                <a:gd name="csX4" fmla="*/ 458957 w 465771"/>
                <a:gd name="csY4" fmla="*/ 54891 h 177253"/>
                <a:gd name="csX5" fmla="*/ 465584 w 465771"/>
                <a:gd name="csY5" fmla="*/ 81395 h 177253"/>
                <a:gd name="csX6" fmla="*/ 432453 w 465771"/>
                <a:gd name="csY6" fmla="*/ 107900 h 177253"/>
                <a:gd name="csX7" fmla="*/ 405949 w 465771"/>
                <a:gd name="csY7" fmla="*/ 121152 h 177253"/>
                <a:gd name="csX8" fmla="*/ 333062 w 465771"/>
                <a:gd name="csY8" fmla="*/ 134404 h 177253"/>
                <a:gd name="csX9" fmla="*/ 107775 w 465771"/>
                <a:gd name="csY9" fmla="*/ 167535 h 177253"/>
                <a:gd name="csX10" fmla="*/ 87897 w 465771"/>
                <a:gd name="csY10" fmla="*/ 160908 h 177253"/>
                <a:gd name="csX11" fmla="*/ 68018 w 465771"/>
                <a:gd name="csY11" fmla="*/ 147656 h 177253"/>
                <a:gd name="csX12" fmla="*/ 41514 w 465771"/>
                <a:gd name="csY12" fmla="*/ 141030 h 177253"/>
                <a:gd name="csX13" fmla="*/ 15010 w 465771"/>
                <a:gd name="csY13" fmla="*/ 121152 h 177253"/>
                <a:gd name="csX14" fmla="*/ 15010 w 465771"/>
                <a:gd name="csY14" fmla="*/ 48265 h 177253"/>
                <a:gd name="csX15" fmla="*/ 34888 w 465771"/>
                <a:gd name="csY15" fmla="*/ 41639 h 177253"/>
                <a:gd name="csX16" fmla="*/ 61392 w 465771"/>
                <a:gd name="csY16" fmla="*/ 35013 h 177253"/>
                <a:gd name="csX17" fmla="*/ 107775 w 465771"/>
                <a:gd name="csY17" fmla="*/ 8508 h 1772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465771" h="177253">
                  <a:moveTo>
                    <a:pt x="107775" y="8508"/>
                  </a:moveTo>
                  <a:cubicBezTo>
                    <a:pt x="121027" y="5195"/>
                    <a:pt x="129643" y="15135"/>
                    <a:pt x="140905" y="15135"/>
                  </a:cubicBezTo>
                  <a:cubicBezTo>
                    <a:pt x="225991" y="15135"/>
                    <a:pt x="213272" y="17516"/>
                    <a:pt x="260175" y="1882"/>
                  </a:cubicBezTo>
                  <a:cubicBezTo>
                    <a:pt x="372836" y="10895"/>
                    <a:pt x="397202" y="-23191"/>
                    <a:pt x="445705" y="35013"/>
                  </a:cubicBezTo>
                  <a:cubicBezTo>
                    <a:pt x="450803" y="41131"/>
                    <a:pt x="454540" y="48265"/>
                    <a:pt x="458957" y="54891"/>
                  </a:cubicBezTo>
                  <a:cubicBezTo>
                    <a:pt x="461166" y="63726"/>
                    <a:pt x="466872" y="72380"/>
                    <a:pt x="465584" y="81395"/>
                  </a:cubicBezTo>
                  <a:cubicBezTo>
                    <a:pt x="462338" y="104115"/>
                    <a:pt x="447712" y="101360"/>
                    <a:pt x="432453" y="107900"/>
                  </a:cubicBezTo>
                  <a:cubicBezTo>
                    <a:pt x="423374" y="111791"/>
                    <a:pt x="415198" y="117684"/>
                    <a:pt x="405949" y="121152"/>
                  </a:cubicBezTo>
                  <a:cubicBezTo>
                    <a:pt x="386724" y="128361"/>
                    <a:pt x="349991" y="131986"/>
                    <a:pt x="333062" y="134404"/>
                  </a:cubicBezTo>
                  <a:cubicBezTo>
                    <a:pt x="210043" y="195914"/>
                    <a:pt x="283151" y="175507"/>
                    <a:pt x="107775" y="167535"/>
                  </a:cubicBezTo>
                  <a:cubicBezTo>
                    <a:pt x="101149" y="165326"/>
                    <a:pt x="94144" y="164032"/>
                    <a:pt x="87897" y="160908"/>
                  </a:cubicBezTo>
                  <a:cubicBezTo>
                    <a:pt x="80774" y="157346"/>
                    <a:pt x="75338" y="150793"/>
                    <a:pt x="68018" y="147656"/>
                  </a:cubicBezTo>
                  <a:cubicBezTo>
                    <a:pt x="59648" y="144069"/>
                    <a:pt x="50349" y="143239"/>
                    <a:pt x="41514" y="141030"/>
                  </a:cubicBezTo>
                  <a:cubicBezTo>
                    <a:pt x="32679" y="134404"/>
                    <a:pt x="22819" y="128961"/>
                    <a:pt x="15010" y="121152"/>
                  </a:cubicBezTo>
                  <a:cubicBezTo>
                    <a:pt x="-7301" y="98842"/>
                    <a:pt x="-2567" y="79903"/>
                    <a:pt x="15010" y="48265"/>
                  </a:cubicBezTo>
                  <a:cubicBezTo>
                    <a:pt x="18402" y="42160"/>
                    <a:pt x="28172" y="43558"/>
                    <a:pt x="34888" y="41639"/>
                  </a:cubicBezTo>
                  <a:cubicBezTo>
                    <a:pt x="43644" y="39137"/>
                    <a:pt x="52636" y="37515"/>
                    <a:pt x="61392" y="35013"/>
                  </a:cubicBezTo>
                  <a:cubicBezTo>
                    <a:pt x="68108" y="33094"/>
                    <a:pt x="94523" y="11821"/>
                    <a:pt x="107775" y="85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5A9792A4-68CE-17FD-9723-A0C760F0E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05" y="5415253"/>
            <a:ext cx="999995" cy="83332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102EF2F-9AD6-4CDA-9809-0FD991265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45" y="5722523"/>
            <a:ext cx="999995" cy="3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A72D-62F1-0C41-6A48-606C163DD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0F47EB9C-2370-142D-08CF-A54BECF2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800" y="112770"/>
            <a:ext cx="7626280" cy="1168739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Predefined Scanning Sequence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77BF00-5237-5006-A6DF-B8EC8BC5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C1741A4-A5CD-02D2-A046-92E2D9FD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1CE31FBF-A081-C1F6-2948-41E4FD45C23F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D6B7D7-BCB6-D823-3718-698E5136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07" y="1579116"/>
            <a:ext cx="5896002" cy="413974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6D7D304-A510-5C8C-1C94-428771A86B3C}"/>
              </a:ext>
            </a:extLst>
          </p:cNvPr>
          <p:cNvSpPr txBox="1"/>
          <p:nvPr/>
        </p:nvSpPr>
        <p:spPr>
          <a:xfrm>
            <a:off x="9044001" y="5718862"/>
            <a:ext cx="3063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400" dirty="0">
                <a:solidFill>
                  <a:schemeClr val="tx1"/>
                </a:solidFill>
                <a:latin typeface="Arial Narrow" panose="020B0606020202030204" pitchFamily="34" charset="0"/>
              </a:rPr>
              <a:t>S. Schippers et al., PRL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135</a:t>
            </a:r>
            <a:r>
              <a:rPr lang="de-DE" sz="1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de-DE" sz="1200" dirty="0">
                <a:solidFill>
                  <a:schemeClr val="tx1"/>
                </a:solidFill>
                <a:latin typeface="Arial Narrow" panose="020B0606020202030204" pitchFamily="34" charset="0"/>
              </a:rPr>
              <a:t>113001</a:t>
            </a:r>
            <a:r>
              <a:rPr lang="de-DE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(2025)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F818129-3ADB-7E4C-53C2-4FF1F850815F}"/>
              </a:ext>
            </a:extLst>
          </p:cNvPr>
          <p:cNvGrpSpPr/>
          <p:nvPr/>
        </p:nvGrpSpPr>
        <p:grpSpPr>
          <a:xfrm>
            <a:off x="117058" y="1579116"/>
            <a:ext cx="5940747" cy="4139746"/>
            <a:chOff x="117058" y="1579116"/>
            <a:chExt cx="5940747" cy="4139746"/>
          </a:xfrm>
        </p:grpSpPr>
        <p:pic>
          <p:nvPicPr>
            <p:cNvPr id="20" name="Grafik 19" descr="Ein Bild, das Text, Reihe, Screenshot, Diagramm enthält.&#10;&#10;KI-generierte Inhalte können fehlerhaft sein.">
              <a:extLst>
                <a:ext uri="{FF2B5EF4-FFF2-40B4-BE49-F238E27FC236}">
                  <a16:creationId xmlns:a16="http://schemas.microsoft.com/office/drawing/2014/main" id="{4C68A37B-A355-2C62-943E-733B4B3E5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958" t="9428" r="2633" b="9187"/>
            <a:stretch>
              <a:fillRect/>
            </a:stretch>
          </p:blipFill>
          <p:spPr>
            <a:xfrm>
              <a:off x="117058" y="1579116"/>
              <a:ext cx="5940747" cy="4139746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252365A-1FE0-8DA6-826F-B5802E7BCE94}"/>
                </a:ext>
              </a:extLst>
            </p:cNvPr>
            <p:cNvSpPr txBox="1"/>
            <p:nvPr/>
          </p:nvSpPr>
          <p:spPr>
            <a:xfrm rot="16200000">
              <a:off x="4307767" y="3228945"/>
              <a:ext cx="30250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i="0" u="none" strike="noStrike" kern="1200" cap="none" spc="0" normalizeH="0" baseline="0" noProof="0" dirty="0">
                  <a:ln>
                    <a:noFill/>
                  </a:ln>
                  <a:solidFill>
                    <a:srgbClr val="CC9B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de-DE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CC9B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</a:t>
              </a:r>
              <a:r>
                <a:rPr kumimoji="0" lang="de-DE" sz="2000" i="0" u="none" strike="noStrike" kern="1200" cap="none" spc="0" normalizeH="0" baseline="0" noProof="0" dirty="0">
                  <a:ln>
                    <a:noFill/>
                  </a:ln>
                  <a:solidFill>
                    <a:srgbClr val="CC9B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(eV)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C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0549D-8398-CD93-0DE3-DCD2C3A9E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D868FA6-7E62-2DE2-0475-AAE958A6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27" y="136652"/>
            <a:ext cx="9021823" cy="1168739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Final Result of the Pb</a:t>
            </a:r>
            <a:r>
              <a:rPr lang="de-DE" baseline="30000" dirty="0"/>
              <a:t>78+</a:t>
            </a:r>
            <a:r>
              <a:rPr lang="de-DE" dirty="0"/>
              <a:t> Experiment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BA3A0C-10C2-2C00-017B-7BB3D38D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452155-C92A-6EE3-5F7B-B4BBCD82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7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0B62E774-5113-D2AD-813D-E2E6E9618BFD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CE19D0-849C-C087-2C52-2A36FB54B781}"/>
              </a:ext>
            </a:extLst>
          </p:cNvPr>
          <p:cNvSpPr txBox="1"/>
          <p:nvPr/>
        </p:nvSpPr>
        <p:spPr>
          <a:xfrm>
            <a:off x="1056727" y="1597638"/>
            <a:ext cx="4772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CC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Decelerated Be-like Pb</a:t>
            </a:r>
            <a:r>
              <a:rPr kumimoji="0" lang="de-DE" sz="2000" i="0" u="none" strike="noStrike" kern="1200" cap="none" spc="0" normalizeH="0" baseline="30000" noProof="0" dirty="0">
                <a:ln>
                  <a:noFill/>
                </a:ln>
                <a:solidFill>
                  <a:srgbClr val="CC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78+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CC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ions from the ESR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CC9B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D2D0FB-3852-2427-5C59-4395D4CE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0" y="2105659"/>
            <a:ext cx="5489452" cy="38823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1809D82-CF45-5DBE-DB50-1452250A3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739" y="2151613"/>
            <a:ext cx="5253792" cy="383640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61B18F-117C-55CE-9EDA-119F64565334}"/>
              </a:ext>
            </a:extLst>
          </p:cNvPr>
          <p:cNvSpPr txBox="1"/>
          <p:nvPr/>
        </p:nvSpPr>
        <p:spPr>
          <a:xfrm>
            <a:off x="7088553" y="1443750"/>
            <a:ext cx="4275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C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 low experimental uncertainty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C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thanks to the ultra-cold electron beam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28888B3-8115-91D3-5508-24DD7E32A7F8}"/>
              </a:ext>
            </a:extLst>
          </p:cNvPr>
          <p:cNvSpPr txBox="1"/>
          <p:nvPr/>
        </p:nvSpPr>
        <p:spPr>
          <a:xfrm>
            <a:off x="1392027" y="3275742"/>
            <a:ext cx="3186385" cy="923330"/>
          </a:xfrm>
          <a:prstGeom prst="rect">
            <a:avLst/>
          </a:prstGeom>
          <a:solidFill>
            <a:srgbClr val="C5C5FF">
              <a:alpha val="67059"/>
            </a:srgbClr>
          </a:solidFill>
          <a:ln w="38100">
            <a:solidFill>
              <a:srgbClr val="C5C5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2s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®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2s2p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excitation energy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Experiment: 244.937(30) eV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Theory:         244.942(52) eV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EF5CA1F-8FE4-A1C6-4A63-B88549543E45}"/>
              </a:ext>
            </a:extLst>
          </p:cNvPr>
          <p:cNvSpPr txBox="1"/>
          <p:nvPr/>
        </p:nvSpPr>
        <p:spPr>
          <a:xfrm>
            <a:off x="78770" y="6021801"/>
            <a:ext cx="2655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Arial Narrow" panose="020B0606020202030204" pitchFamily="34" charset="0"/>
              </a:rPr>
              <a:t>S. Schippers et al., PRL </a:t>
            </a:r>
            <a:r>
              <a:rPr lang="de-DE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135</a:t>
            </a:r>
            <a:r>
              <a:rPr lang="de-DE" sz="1200" dirty="0">
                <a:solidFill>
                  <a:schemeClr val="tx1"/>
                </a:solidFill>
                <a:latin typeface="Arial Narrow" panose="020B0606020202030204" pitchFamily="34" charset="0"/>
              </a:rPr>
              <a:t>, 113001 (2025)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B828A03-7F27-CC3C-5545-92CFD180184C}"/>
              </a:ext>
            </a:extLst>
          </p:cNvPr>
          <p:cNvCxnSpPr>
            <a:cxnSpLocks/>
          </p:cNvCxnSpPr>
          <p:nvPr/>
        </p:nvCxnSpPr>
        <p:spPr>
          <a:xfrm>
            <a:off x="6740814" y="1952983"/>
            <a:ext cx="406521" cy="0"/>
          </a:xfrm>
          <a:prstGeom prst="straightConnector1">
            <a:avLst/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0D1FF4B0-01EF-6E20-903B-43124C017E94}"/>
              </a:ext>
            </a:extLst>
          </p:cNvPr>
          <p:cNvSpPr txBox="1"/>
          <p:nvPr/>
        </p:nvSpPr>
        <p:spPr>
          <a:xfrm>
            <a:off x="1283321" y="5792968"/>
            <a:ext cx="4059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Related theoretical work: A. Malyshev et al., PRA </a:t>
            </a:r>
            <a:r>
              <a:rPr lang="en-US" sz="1200" b="1" dirty="0">
                <a:latin typeface="Arial Narrow" panose="020B0606020202030204" pitchFamily="34" charset="0"/>
              </a:rPr>
              <a:t>110</a:t>
            </a:r>
            <a:r>
              <a:rPr lang="en-US" sz="1200" dirty="0">
                <a:latin typeface="Arial Narrow" panose="020B0606020202030204" pitchFamily="34" charset="0"/>
              </a:rPr>
              <a:t>, 062824 (2024)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1D8C04F-B5C8-7BE6-8558-A4C26F08B7F8}"/>
              </a:ext>
            </a:extLst>
          </p:cNvPr>
          <p:cNvGrpSpPr/>
          <p:nvPr/>
        </p:nvGrpSpPr>
        <p:grpSpPr>
          <a:xfrm rot="1416510">
            <a:off x="8561251" y="2338831"/>
            <a:ext cx="1329874" cy="2797153"/>
            <a:chOff x="10698889" y="2338830"/>
            <a:chExt cx="1329874" cy="2797153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28E49CA-BE82-1EF8-7662-8122C5618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889" y="2338830"/>
              <a:ext cx="1329874" cy="2797153"/>
            </a:xfrm>
            <a:prstGeom prst="rect">
              <a:avLst/>
            </a:prstGeom>
            <a:ln w="25400">
              <a:solidFill>
                <a:srgbClr val="CC9B00"/>
              </a:solidFill>
            </a:ln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2EF92F8B-1565-6139-B256-A62170EF609F}"/>
                </a:ext>
              </a:extLst>
            </p:cNvPr>
            <p:cNvSpPr txBox="1"/>
            <p:nvPr/>
          </p:nvSpPr>
          <p:spPr>
            <a:xfrm>
              <a:off x="11015333" y="2425833"/>
              <a:ext cx="696986" cy="40011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CC9B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i="0" u="none" strike="noStrike" kern="1200" cap="none" spc="0" normalizeH="0" baseline="0" noProof="0" dirty="0">
                  <a:ln>
                    <a:noFill/>
                  </a:ln>
                  <a:solidFill>
                    <a:srgbClr val="CC9B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FC20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C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7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98416-4574-87A3-00B5-50FFA1EE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6AEF04C-1881-8EC6-BE99-FFDDD998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62" y="83474"/>
            <a:ext cx="11158675" cy="1168739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Integration of FC20 for the Au</a:t>
            </a:r>
            <a:r>
              <a:rPr lang="de-DE" baseline="30000" dirty="0"/>
              <a:t>75+</a:t>
            </a:r>
            <a:r>
              <a:rPr lang="de-DE" dirty="0"/>
              <a:t> Experiment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8467B3-7843-E227-74C0-0E7BB2D9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5836DF-8021-54D5-365A-2801450F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8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FDC36B53-5089-D8B3-B03E-6B1F67ADDC6E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5508A10-02A7-460B-C700-306E08EA3607}"/>
              </a:ext>
            </a:extLst>
          </p:cNvPr>
          <p:cNvGrpSpPr/>
          <p:nvPr/>
        </p:nvGrpSpPr>
        <p:grpSpPr>
          <a:xfrm>
            <a:off x="416412" y="1790426"/>
            <a:ext cx="1329874" cy="2797153"/>
            <a:chOff x="10698889" y="2338830"/>
            <a:chExt cx="1329874" cy="279715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C70F6BA-A0DC-D7FF-AE57-CE4318C1B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889" y="2338830"/>
              <a:ext cx="1329874" cy="2797153"/>
            </a:xfrm>
            <a:prstGeom prst="rect">
              <a:avLst/>
            </a:prstGeom>
            <a:ln w="25400">
              <a:solidFill>
                <a:srgbClr val="CC9B00"/>
              </a:solidFill>
            </a:ln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BB1C757-85BB-53AF-80B7-6CA269B90E76}"/>
                </a:ext>
              </a:extLst>
            </p:cNvPr>
            <p:cNvSpPr txBox="1"/>
            <p:nvPr/>
          </p:nvSpPr>
          <p:spPr>
            <a:xfrm>
              <a:off x="11015333" y="2425833"/>
              <a:ext cx="696986" cy="40011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CC9B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i="0" u="none" strike="noStrike" kern="1200" cap="none" spc="0" normalizeH="0" baseline="0" noProof="0" dirty="0">
                  <a:ln>
                    <a:noFill/>
                  </a:ln>
                  <a:solidFill>
                    <a:srgbClr val="CC9B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FC20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C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8FD2CB44-1BB9-B170-E96E-C16E03736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2" y="4621510"/>
            <a:ext cx="1598375" cy="42773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D6790CF-EDB1-A6F5-31A7-5A2F043C3143}"/>
              </a:ext>
            </a:extLst>
          </p:cNvPr>
          <p:cNvSpPr txBox="1"/>
          <p:nvPr/>
        </p:nvSpPr>
        <p:spPr>
          <a:xfrm>
            <a:off x="121153" y="1328761"/>
            <a:ext cx="216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T. Dirkes V. Hannen, K. Ueberholz, </a:t>
            </a:r>
          </a:p>
          <a:p>
            <a:pPr algn="ctr"/>
            <a:r>
              <a:rPr lang="en-US" sz="1200" dirty="0">
                <a:latin typeface="Arial Narrow" panose="020B0606020202030204" pitchFamily="34" charset="0"/>
              </a:rPr>
              <a:t>C. Weinheimer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DCE34E-D0D9-3943-CB68-EFD8F8976864}"/>
              </a:ext>
            </a:extLst>
          </p:cNvPr>
          <p:cNvSpPr txBox="1"/>
          <p:nvPr/>
        </p:nvSpPr>
        <p:spPr>
          <a:xfrm>
            <a:off x="7362656" y="5428305"/>
            <a:ext cx="2806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Arnold: Giessen HV divider </a:t>
            </a:r>
          </a:p>
          <a:p>
            <a:pPr algn="l"/>
            <a:r>
              <a:rPr lang="en-US" sz="17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700" baseline="300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17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rel. uncertainty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   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0AE8EF9-B472-802C-89C0-EF33B1E0D2FD}"/>
              </a:ext>
            </a:extLst>
          </p:cNvPr>
          <p:cNvSpPr txBox="1"/>
          <p:nvPr/>
        </p:nvSpPr>
        <p:spPr>
          <a:xfrm>
            <a:off x="4355517" y="5434161"/>
            <a:ext cx="28063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FC20: Münster HV divider</a:t>
            </a:r>
          </a:p>
          <a:p>
            <a:pPr algn="r"/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</a:t>
            </a:r>
            <a:r>
              <a:rPr lang="en-US" sz="17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rel. uncertainty</a:t>
            </a:r>
          </a:p>
          <a:p>
            <a:pPr algn="l"/>
            <a:r>
              <a:rPr lang="en-US" dirty="0">
                <a:solidFill>
                  <a:srgbClr val="FF8000"/>
                </a:solidFill>
              </a:rPr>
              <a:t>   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2125215A-13CB-E192-8FAF-241A00621810}"/>
              </a:ext>
            </a:extLst>
          </p:cNvPr>
          <p:cNvSpPr txBox="1">
            <a:spLocks/>
          </p:cNvSpPr>
          <p:nvPr/>
        </p:nvSpPr>
        <p:spPr>
          <a:xfrm>
            <a:off x="633176" y="5141557"/>
            <a:ext cx="3051797" cy="59327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dirty="0"/>
              <a:t>Scale factor measurement 6.3.2024:</a:t>
            </a:r>
            <a:br>
              <a:rPr lang="de-DE" dirty="0"/>
            </a:br>
            <a:r>
              <a:rPr lang="de-DE" dirty="0"/>
              <a:t>scale factor = 1027.7698+/-0.0004</a:t>
            </a:r>
            <a:endParaRPr lang="en-US" dirty="0"/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E3D3BD15-9EE5-C34F-07D3-D71DA42646DB}"/>
              </a:ext>
            </a:extLst>
          </p:cNvPr>
          <p:cNvSpPr txBox="1">
            <a:spLocks/>
          </p:cNvSpPr>
          <p:nvPr/>
        </p:nvSpPr>
        <p:spPr>
          <a:xfrm>
            <a:off x="633176" y="5652720"/>
            <a:ext cx="3122385" cy="59327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dirty="0"/>
              <a:t>Scale factor measurement 18.3.2024</a:t>
            </a:r>
            <a:br>
              <a:rPr lang="de-DE" dirty="0"/>
            </a:br>
            <a:r>
              <a:rPr lang="de-DE" dirty="0"/>
              <a:t>scale factor = 1027.7694+/-0.0004</a:t>
            </a:r>
            <a:endParaRPr lang="en-US" dirty="0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DC55DFF4-9B99-1798-6E53-921155F33D5A}"/>
              </a:ext>
            </a:extLst>
          </p:cNvPr>
          <p:cNvCxnSpPr>
            <a:cxnSpLocks/>
          </p:cNvCxnSpPr>
          <p:nvPr/>
        </p:nvCxnSpPr>
        <p:spPr>
          <a:xfrm>
            <a:off x="233912" y="5305783"/>
            <a:ext cx="406521" cy="0"/>
          </a:xfrm>
          <a:prstGeom prst="straightConnector1">
            <a:avLst/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526B0F9-5599-189D-14C0-20DB4339A4A2}"/>
              </a:ext>
            </a:extLst>
          </p:cNvPr>
          <p:cNvCxnSpPr>
            <a:cxnSpLocks/>
          </p:cNvCxnSpPr>
          <p:nvPr/>
        </p:nvCxnSpPr>
        <p:spPr>
          <a:xfrm>
            <a:off x="233912" y="5834091"/>
            <a:ext cx="406521" cy="0"/>
          </a:xfrm>
          <a:prstGeom prst="straightConnector1">
            <a:avLst/>
          </a:prstGeom>
          <a:solidFill>
            <a:srgbClr val="000066"/>
          </a:solidFill>
          <a:ln w="50800" cap="flat" cmpd="sng" algn="ctr">
            <a:solidFill>
              <a:srgbClr val="CC9B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Grafik 29" descr="Ein Bild, das Text, Screenshot, Reihe, parallel enthält.&#10;&#10;KI-generierte Inhalte können fehlerhaft sein.">
            <a:extLst>
              <a:ext uri="{FF2B5EF4-FFF2-40B4-BE49-F238E27FC236}">
                <a16:creationId xmlns:a16="http://schemas.microsoft.com/office/drawing/2014/main" id="{9343E877-DD4E-0EBD-B202-E07CB1037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17" y="1639428"/>
            <a:ext cx="4532946" cy="3422374"/>
          </a:xfrm>
          <a:prstGeom prst="rect">
            <a:avLst/>
          </a:prstGeom>
          <a:ln w="25400">
            <a:solidFill>
              <a:srgbClr val="CC9B00"/>
            </a:solidFill>
          </a:ln>
        </p:spPr>
      </p:pic>
      <p:pic>
        <p:nvPicPr>
          <p:cNvPr id="32" name="Grafik 31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9A9485C7-8E34-8786-FDD4-CB7D66290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656" y="1632802"/>
            <a:ext cx="4690195" cy="3432405"/>
          </a:xfrm>
          <a:prstGeom prst="rect">
            <a:avLst/>
          </a:prstGeom>
          <a:ln w="25400">
            <a:solidFill>
              <a:srgbClr val="CC9B00"/>
            </a:solidFill>
          </a:ln>
        </p:spPr>
      </p:pic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DBB5CA1B-28DD-461E-25FF-3C1E9F5EC702}"/>
              </a:ext>
            </a:extLst>
          </p:cNvPr>
          <p:cNvSpPr txBox="1">
            <a:spLocks/>
          </p:cNvSpPr>
          <p:nvPr/>
        </p:nvSpPr>
        <p:spPr>
          <a:xfrm>
            <a:off x="4301309" y="5103906"/>
            <a:ext cx="5406444" cy="304093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dirty="0">
                <a:solidFill>
                  <a:srgbClr val="CC9B00"/>
                </a:solidFill>
              </a:rPr>
              <a:t>Ramp parameter: </a:t>
            </a:r>
            <a:r>
              <a:rPr lang="de-DE" dirty="0"/>
              <a:t>E</a:t>
            </a:r>
            <a:r>
              <a:rPr lang="de-DE" baseline="-25000" dirty="0"/>
              <a:t>cm</a:t>
            </a:r>
            <a:r>
              <a:rPr lang="de-DE" dirty="0"/>
              <a:t>, E</a:t>
            </a:r>
            <a:r>
              <a:rPr lang="de-DE" baseline="-25000" dirty="0"/>
              <a:t>rel </a:t>
            </a:r>
            <a:r>
              <a:rPr lang="de-DE" dirty="0"/>
              <a:t>= [-260,-125]eV, E</a:t>
            </a:r>
            <a:r>
              <a:rPr lang="de-DE" baseline="-25000" dirty="0"/>
              <a:t>ref </a:t>
            </a:r>
            <a:r>
              <a:rPr lang="de-DE" dirty="0"/>
              <a:t>= 250eV, Meas-Ref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9346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F50E9-ACEE-FFFE-9DE5-9E2BBAD7D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137D9E7-951B-B820-EB26-165342DF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90" y="106230"/>
            <a:ext cx="10637100" cy="1168739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Preliminary Results of the Au</a:t>
            </a:r>
            <a:r>
              <a:rPr lang="de-DE" baseline="30000" dirty="0"/>
              <a:t>75+</a:t>
            </a:r>
            <a:r>
              <a:rPr lang="de-DE" dirty="0"/>
              <a:t> Experiment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AFC3BF-83DD-6023-AB0F-C1BD8B48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D8769C-0834-163D-BED4-93B6DDEF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GB" smtClean="0"/>
              <a:pPr/>
              <a:t>9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78A261A7-8B7E-B86B-3D59-E171A27D08D8}"/>
              </a:ext>
            </a:extLst>
          </p:cNvPr>
          <p:cNvSpPr txBox="1">
            <a:spLocks/>
          </p:cNvSpPr>
          <p:nvPr/>
        </p:nvSpPr>
        <p:spPr>
          <a:xfrm>
            <a:off x="4750909" y="6377933"/>
            <a:ext cx="2538861" cy="32004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de-DE"/>
            </a:defPPr>
            <a:lvl1pPr marL="0" algn="l" defTabSz="914400" rtl="0" eaLnBrk="1" latinLnBrk="0" hangingPunct="1">
              <a:defRPr lang="de-DE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Mirko Looshorn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ErUM-FSP APPA 2026, Darmstadt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4F8F7256-1C72-A79A-DE4E-FCC3D030DB05}"/>
              </a:ext>
            </a:extLst>
          </p:cNvPr>
          <p:cNvSpPr txBox="1">
            <a:spLocks/>
          </p:cNvSpPr>
          <p:nvPr/>
        </p:nvSpPr>
        <p:spPr>
          <a:xfrm>
            <a:off x="4665736" y="1449027"/>
            <a:ext cx="3167470" cy="39054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CC9B00"/>
                </a:solidFill>
              </a:rPr>
              <a:t>Recombination rate coefficient: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31444E-B288-8B8A-3DAA-9DD9C8813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34" y="1904157"/>
            <a:ext cx="2027560" cy="659304"/>
          </a:xfrm>
          <a:prstGeom prst="rect">
            <a:avLst/>
          </a:prstGeom>
          <a:ln w="25400">
            <a:solidFill>
              <a:srgbClr val="CC9B00"/>
            </a:solidFill>
          </a:ln>
        </p:spPr>
      </p:pic>
      <p:pic>
        <p:nvPicPr>
          <p:cNvPr id="10" name="Grafik 9" descr="Ein Bild, das Tex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6FD7966-071C-D9A6-14C9-0B66297E83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53" t="9276" r="11464" b="4734"/>
          <a:stretch>
            <a:fillRect/>
          </a:stretch>
        </p:blipFill>
        <p:spPr>
          <a:xfrm>
            <a:off x="72940" y="1842055"/>
            <a:ext cx="4980831" cy="4104574"/>
          </a:xfrm>
          <a:prstGeom prst="rect">
            <a:avLst/>
          </a:prstGeom>
        </p:spPr>
      </p:pic>
      <p:pic>
        <p:nvPicPr>
          <p:cNvPr id="13" name="Grafik 12" descr="Ein Bild, das Text, Schrif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EA7D141C-7386-5B67-C90B-DDA311E9A0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762" t="9468" r="12869" b="5604"/>
          <a:stretch>
            <a:fillRect/>
          </a:stretch>
        </p:blipFill>
        <p:spPr>
          <a:xfrm>
            <a:off x="7211949" y="1839569"/>
            <a:ext cx="4881438" cy="4102088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F878F80-8268-A216-2CD3-CCD88556B221}"/>
              </a:ext>
            </a:extLst>
          </p:cNvPr>
          <p:cNvSpPr txBox="1">
            <a:spLocks/>
          </p:cNvSpPr>
          <p:nvPr/>
        </p:nvSpPr>
        <p:spPr>
          <a:xfrm>
            <a:off x="5034727" y="2628049"/>
            <a:ext cx="2122545" cy="250769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i="1" dirty="0"/>
              <a:t>R</a:t>
            </a:r>
            <a:r>
              <a:rPr lang="en-US" sz="1200" dirty="0"/>
              <a:t> … count rate (with substracted background signal)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i="1" dirty="0"/>
              <a:t>N</a:t>
            </a:r>
            <a:r>
              <a:rPr lang="en-US" sz="1200" i="1" baseline="-25000" dirty="0"/>
              <a:t>i</a:t>
            </a:r>
            <a:r>
              <a:rPr lang="en-US" sz="1200" dirty="0"/>
              <a:t> … number of stored ions (from fit of ion current signal)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i="1" dirty="0"/>
              <a:t>n</a:t>
            </a:r>
            <a:r>
              <a:rPr lang="en-US" sz="1200" i="1" baseline="-25000" dirty="0"/>
              <a:t>e</a:t>
            </a:r>
            <a:r>
              <a:rPr lang="en-US" sz="1200" dirty="0"/>
              <a:t> … electron density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i="1" dirty="0"/>
              <a:t>L</a:t>
            </a:r>
            <a:r>
              <a:rPr lang="en-US" sz="1200" dirty="0"/>
              <a:t> … length of interaction region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i="1" dirty="0"/>
              <a:t>U</a:t>
            </a:r>
            <a:r>
              <a:rPr lang="en-US" sz="1200" dirty="0"/>
              <a:t> … ring circumference</a:t>
            </a:r>
          </a:p>
        </p:txBody>
      </p:sp>
    </p:spTree>
    <p:extLst>
      <p:ext uri="{BB962C8B-B14F-4D97-AF65-F5344CB8AC3E}">
        <p14:creationId xmlns:p14="http://schemas.microsoft.com/office/powerpoint/2010/main" val="348387029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922_TF56000440_Win32" id="{A466CB4A-1582-4AFE-9AAA-0D65AD61718F}" vid="{E09758AE-43FA-4D59-B481-DA15A913BE9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Design für Shoji</Template>
  <TotalTime>0</TotalTime>
  <Words>1385</Words>
  <Application>Microsoft Office PowerPoint</Application>
  <PresentationFormat>Breitbild</PresentationFormat>
  <Paragraphs>330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Meiryo</vt:lpstr>
      <vt:lpstr>Arial</vt:lpstr>
      <vt:lpstr>Arial Narrow</vt:lpstr>
      <vt:lpstr>Calibri</vt:lpstr>
      <vt:lpstr>Corbel</vt:lpstr>
      <vt:lpstr>Linux Biolinum G</vt:lpstr>
      <vt:lpstr>Symbol</vt:lpstr>
      <vt:lpstr>Univers Condensed</vt:lpstr>
      <vt:lpstr>Wingdings</vt:lpstr>
      <vt:lpstr>Benutzerdefiniert</vt:lpstr>
      <vt:lpstr>PowerPoint-Präsentation</vt:lpstr>
      <vt:lpstr>Dielectronic Recombination (DR) of  Be-like Ions</vt:lpstr>
      <vt:lpstr>Heavy-Ion Storage Rings</vt:lpstr>
      <vt:lpstr>Experimental Setup at the CRYRING cooler</vt:lpstr>
      <vt:lpstr>Merged-beams Setup</vt:lpstr>
      <vt:lpstr>Predefined Scanning Sequence</vt:lpstr>
      <vt:lpstr>Final Result of the Pb78+ Experiment</vt:lpstr>
      <vt:lpstr>Integration of FC20 for the Au75+ Experiment </vt:lpstr>
      <vt:lpstr>Preliminary Results of the Au75+ Experiment</vt:lpstr>
      <vt:lpstr>Preliminary Results of the Au75+ Experiment</vt:lpstr>
      <vt:lpstr>Preliminary Results of the Au75+ Experiment</vt:lpstr>
      <vt:lpstr>Follow-up Proposal: DR of Be-like U88+</vt:lpstr>
      <vt:lpstr>Summary</vt:lpstr>
      <vt:lpstr>Thanks TO ALL COLLABORATORS</vt:lpstr>
      <vt:lpstr>Preliminary Results of the Au75+ 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Mirko Looshorn</dc:creator>
  <cp:lastModifiedBy>Mirko Looshorn</cp:lastModifiedBy>
  <cp:revision>98</cp:revision>
  <dcterms:created xsi:type="dcterms:W3CDTF">2025-10-22T16:04:33Z</dcterms:created>
  <dcterms:modified xsi:type="dcterms:W3CDTF">2026-01-23T11:22:02Z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