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917" r:id="rId3"/>
    <p:sldId id="918" r:id="rId4"/>
    <p:sldId id="919" r:id="rId5"/>
    <p:sldId id="920" r:id="rId6"/>
    <p:sldId id="921" r:id="rId7"/>
    <p:sldId id="922" r:id="rId8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4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80F8A-5718-469E-921E-5185BFD927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899CB8-2A46-419E-B087-9503535AE1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D4E2F9-D751-4693-9496-A7E31DE69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2FE29-2C11-4559-AE9E-80C288B4A9E6}" type="datetimeFigureOut">
              <a:rPr lang="en-DE" smtClean="0"/>
              <a:t>17/02/2026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E19B8C-23B8-4BC2-A995-4852A36AF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D257C0-2275-4C35-B098-133F0A024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053AE-24D4-44B1-91B0-C231D035814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149929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DF7D2-2CC4-4966-9C52-2EA277381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01419C-A9F5-4904-BF97-55740E7AF2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0AA0DB-9C05-4863-9132-DB6A1BFE7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2FE29-2C11-4559-AE9E-80C288B4A9E6}" type="datetimeFigureOut">
              <a:rPr lang="en-DE" smtClean="0"/>
              <a:t>17/02/2026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B3E5B-4768-4B78-8763-59C90748D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F0996-A3AC-4C96-A183-D57948725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053AE-24D4-44B1-91B0-C231D035814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228492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9C07E3-E317-43C1-BC8D-0AE42801A2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C2D918-3310-4D21-AAAA-15196483A4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436CBF-9A0E-4D52-87DC-C6A255F61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2FE29-2C11-4559-AE9E-80C288B4A9E6}" type="datetimeFigureOut">
              <a:rPr lang="en-DE" smtClean="0"/>
              <a:t>17/02/2026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BF4A02-0BB2-4C97-A7A2-783F5C39D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52ACD9-F122-4F6A-A209-A3ACF36A5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053AE-24D4-44B1-91B0-C231D035814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073348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1E0D321-FB7D-4C64-AD8D-E4F566146C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477" y="202768"/>
            <a:ext cx="9228764" cy="500016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072664"/>
                </a:solidFill>
                <a:latin typeface="Futurium" panose="020B0504020101010102" pitchFamily="34" charset="0"/>
                <a:cs typeface="Futurium" panose="020B0504020101010102" pitchFamily="34" charset="0"/>
              </a:defRPr>
            </a:lvl1pPr>
          </a:lstStyle>
          <a:p>
            <a:r>
              <a:rPr lang="en-US"/>
              <a:t>Title of the slide</a:t>
            </a:r>
            <a:endParaRPr lang="de-DE"/>
          </a:p>
        </p:txBody>
      </p:sp>
      <p:pic>
        <p:nvPicPr>
          <p:cNvPr id="6" name="Google Shape;57;p13">
            <a:extLst>
              <a:ext uri="{FF2B5EF4-FFF2-40B4-BE49-F238E27FC236}">
                <a16:creationId xmlns:a16="http://schemas.microsoft.com/office/drawing/2014/main" id="{A030B97B-435A-4A5D-A106-694D136A657B}"/>
              </a:ext>
            </a:extLst>
          </p:cNvPr>
          <p:cNvPicPr preferRelativeResize="0"/>
          <p:nvPr userDrawn="1"/>
        </p:nvPicPr>
        <p:blipFill>
          <a:blip r:embed="rId2">
            <a:alphaModFix amt="84000"/>
          </a:blip>
          <a:stretch>
            <a:fillRect/>
          </a:stretch>
        </p:blipFill>
        <p:spPr>
          <a:xfrm>
            <a:off x="10701735" y="97241"/>
            <a:ext cx="1133803" cy="7110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1227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8D615-930C-49AF-919C-12CC9F175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651BA-F488-4319-BB99-4C7311DB7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EEBA9B-EA9B-489D-ADF6-456F40B90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2FE29-2C11-4559-AE9E-80C288B4A9E6}" type="datetimeFigureOut">
              <a:rPr lang="en-DE" smtClean="0"/>
              <a:t>17/02/2026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FD9C17-4301-4AB4-861F-04FCFB73D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DC9A4-62A6-4778-8D70-CFBD015EC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053AE-24D4-44B1-91B0-C231D035814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602674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EB7B1-DCDD-4146-AB98-2145FDDB3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39C949-E2DB-45E2-8E65-5ABA51DC49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AA4937-B9E2-4E8B-81AE-102FF3C94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2FE29-2C11-4559-AE9E-80C288B4A9E6}" type="datetimeFigureOut">
              <a:rPr lang="en-DE" smtClean="0"/>
              <a:t>17/02/2026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4A8452-DDDF-4D80-A5EF-4D6AFA4B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504BF-109C-41A5-AC3C-EA47892A0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053AE-24D4-44B1-91B0-C231D035814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768601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AD531-4917-4281-BADE-D923CC386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9FBB1-4F93-4BDD-948F-13684CBDB2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6871A4-1909-4642-85B1-6943ACB56C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F3D428-DC7F-4D96-9A64-68FA4522C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2FE29-2C11-4559-AE9E-80C288B4A9E6}" type="datetimeFigureOut">
              <a:rPr lang="en-DE" smtClean="0"/>
              <a:t>17/02/2026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C6D4-DCC5-4D4D-A839-79C069CFC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FCE734-1414-4B16-B01B-B0B70A777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053AE-24D4-44B1-91B0-C231D035814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268087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D679A-25D0-4B0A-8457-09AC76D74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70B2C-720B-40BE-854C-3DD1FE6A2A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E3A00A-D9B4-402C-A239-EC60E73217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5F71A1-2F0F-4972-97CE-E243D128D9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A968C3-5AF4-4123-A509-77C19E16B6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18B242-FEF0-4858-860A-3F5551E11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2FE29-2C11-4559-AE9E-80C288B4A9E6}" type="datetimeFigureOut">
              <a:rPr lang="en-DE" smtClean="0"/>
              <a:t>17/02/2026</a:t>
            </a:fld>
            <a:endParaRPr lang="en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8A2EA0-042D-40C4-AE6F-6026FD9EA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586F41-62FB-4D11-8A53-A97656C37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053AE-24D4-44B1-91B0-C231D035814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575350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FF986-F36B-4BA8-BCCC-AC481A8E6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02E8F-AC45-4C2F-B266-953327E76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2FE29-2C11-4559-AE9E-80C288B4A9E6}" type="datetimeFigureOut">
              <a:rPr lang="en-DE" smtClean="0"/>
              <a:t>17/02/2026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1A9BA6-3302-483F-856D-D97E5848F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1F377F-67DA-402F-A5D2-33DFF9FA7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053AE-24D4-44B1-91B0-C231D035814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898508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E6158E-9394-47ED-8A84-1FE740058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2FE29-2C11-4559-AE9E-80C288B4A9E6}" type="datetimeFigureOut">
              <a:rPr lang="en-DE" smtClean="0"/>
              <a:t>17/02/2026</a:t>
            </a:fld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F6AB54-8738-445F-B3C9-F3B576174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51110-04C3-4EE7-B323-C0FE0B7BD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053AE-24D4-44B1-91B0-C231D035814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804668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1E000-381F-4D92-8089-19F57FF56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D679A-CA1F-486C-8276-DE731774B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9712D0-48A6-4B4B-B14D-1C4CD5994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F0AE66-BD84-40A1-8351-96ACCBF52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2FE29-2C11-4559-AE9E-80C288B4A9E6}" type="datetimeFigureOut">
              <a:rPr lang="en-DE" smtClean="0"/>
              <a:t>17/02/2026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F5705A-14D7-42E3-A7FF-3D06A79F8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51E418-94B1-46F7-B829-DD5FC2D12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053AE-24D4-44B1-91B0-C231D035814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056619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A1370-9CA7-4512-8C61-501D3F534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906000-B5D3-4B6D-B8DC-193BF7866D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2CEE5-FBC9-4F83-B281-9F0E520CB7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03F358-0C11-43F8-9908-D7482C471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2FE29-2C11-4559-AE9E-80C288B4A9E6}" type="datetimeFigureOut">
              <a:rPr lang="en-DE" smtClean="0"/>
              <a:t>17/02/2026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0FF8DE-45AB-4D00-A543-02950836B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5CF732-463D-4B2F-B1F7-B8B80DF9A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053AE-24D4-44B1-91B0-C231D035814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708240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889320-1511-4050-B171-7FE6D1293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CEC06E-C1B5-4416-8C21-29A2940F6A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7409D-B5F9-47CC-B762-B1A03DCED7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2FE29-2C11-4559-AE9E-80C288B4A9E6}" type="datetimeFigureOut">
              <a:rPr lang="en-DE" smtClean="0"/>
              <a:t>17/02/2026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649F1F-2DC5-446C-B42C-880749943B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DDED6-56FE-42EE-BC5B-9458CA7E62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053AE-24D4-44B1-91B0-C231D035814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73185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BBE0E-75E5-4D68-8C09-DB4C948599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Discussion Power Abuse AGBR</a:t>
            </a:r>
            <a:endParaRPr lang="en-D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CCEB4C-98F4-4E0F-9C5B-8A78C8925F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302540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55742F-3B75-6A2A-6F11-0977070D7B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82B6DD3-ACB3-F118-49A9-58CCCF879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477" y="202768"/>
            <a:ext cx="9228764" cy="500016"/>
          </a:xfrm>
        </p:spPr>
        <p:txBody>
          <a:bodyPr>
            <a:normAutofit/>
          </a:bodyPr>
          <a:lstStyle/>
          <a:p>
            <a:r>
              <a:rPr lang="en-US" sz="2500">
                <a:solidFill>
                  <a:schemeClr val="accent1"/>
                </a:solidFill>
                <a:latin typeface="Futurium"/>
                <a:cs typeface="Futurium"/>
              </a:rPr>
              <a:t>Data PA Survey 2025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722FD4A-E1C8-F329-2521-F4B541FADCB8}"/>
              </a:ext>
            </a:extLst>
          </p:cNvPr>
          <p:cNvSpPr txBox="1">
            <a:spLocks/>
          </p:cNvSpPr>
          <p:nvPr/>
        </p:nvSpPr>
        <p:spPr>
          <a:xfrm>
            <a:off x="234482" y="702784"/>
            <a:ext cx="9228764" cy="329569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72664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BBBBDA"/>
                </a:solidFill>
                <a:effectLst/>
                <a:uLnTx/>
                <a:uFillTx/>
                <a:latin typeface="Aptos" panose="02110004020202020204"/>
                <a:ea typeface="+mn-lt"/>
                <a:cs typeface="+mn-lt"/>
              </a:rPr>
              <a:t>SHARED STORIES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BBBBDA"/>
                </a:solidFill>
                <a:effectLst/>
                <a:uLnTx/>
                <a:uFillTx/>
                <a:latin typeface="Aptos" panose="02110004020202020204"/>
                <a:ea typeface="+mn-lt"/>
                <a:cs typeface="+mn-lt"/>
              </a:rPr>
              <a:t>(103 total, 72 with consent for use)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72664"/>
              </a:solidFill>
              <a:effectLst/>
              <a:uLnTx/>
              <a:uFillTx/>
              <a:latin typeface="Aptos" panose="02110004020202020204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D4500E-4344-4298-6279-3AFD597CD2B2}"/>
              </a:ext>
            </a:extLst>
          </p:cNvPr>
          <p:cNvSpPr txBox="1"/>
          <p:nvPr/>
        </p:nvSpPr>
        <p:spPr>
          <a:xfrm>
            <a:off x="237443" y="1441016"/>
            <a:ext cx="4977712" cy="33650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Arial"/>
              </a:rPr>
              <a:t>The perpetrator: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Arial"/>
              </a:rPr>
              <a:t>1. has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Aptos"/>
                <a:ea typeface="+mn-ea"/>
                <a:cs typeface="Arial"/>
              </a:rPr>
              <a:t>Dark Personality traits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Arial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Arial"/>
              </a:rPr>
              <a:t>         Machiavellianism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Arial"/>
              </a:rPr>
              <a:t>         Narcissism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Arial"/>
              </a:rPr>
              <a:t>         Psychopathy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Arial"/>
              </a:rPr>
              <a:t>2.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Arial"/>
              </a:rPr>
              <a:t>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96B24"/>
                </a:solidFill>
                <a:effectLst/>
                <a:uLnTx/>
                <a:uFillTx/>
                <a:latin typeface="Aptos"/>
                <a:ea typeface="+mn-ea"/>
                <a:cs typeface="Arial"/>
              </a:rPr>
              <a:t>lacks supervision skills/motivation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Arial"/>
              </a:rPr>
              <a:t>3. does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A02B93"/>
                </a:solidFill>
                <a:effectLst/>
                <a:uLnTx/>
                <a:uFillTx/>
                <a:latin typeface="Aptos"/>
                <a:ea typeface="+mn-ea"/>
                <a:cs typeface="Arial"/>
              </a:rPr>
              <a:t>not respect contracts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636517-C64B-65F4-D4CA-C9C036437705}"/>
              </a:ext>
            </a:extLst>
          </p:cNvPr>
          <p:cNvSpPr txBox="1"/>
          <p:nvPr/>
        </p:nvSpPr>
        <p:spPr>
          <a:xfrm>
            <a:off x="236838" y="4994190"/>
            <a:ext cx="4973595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A02B93"/>
                </a:solidFill>
                <a:effectLst/>
                <a:uLnTx/>
                <a:uFillTx/>
                <a:latin typeface="Aptos"/>
                <a:ea typeface="Calibri"/>
                <a:cs typeface="Calibri"/>
              </a:rPr>
              <a:t>"According to our </a:t>
            </a:r>
            <a:r>
              <a:rPr kumimoji="0" lang="en-US" sz="1600" b="1" i="1" u="none" strike="noStrike" kern="1200" cap="none" spc="0" normalizeH="0" baseline="0" noProof="0">
                <a:ln>
                  <a:noFill/>
                </a:ln>
                <a:solidFill>
                  <a:srgbClr val="A02B93"/>
                </a:solidFill>
                <a:effectLst/>
                <a:uLnTx/>
                <a:uFillTx/>
                <a:latin typeface="Aptos"/>
                <a:ea typeface="Calibri"/>
                <a:cs typeface="Calibri"/>
              </a:rPr>
              <a:t>head of department</a:t>
            </a: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A02B93"/>
                </a:solidFill>
                <a:effectLst/>
                <a:uLnTx/>
                <a:uFillTx/>
                <a:latin typeface="Aptos"/>
                <a:ea typeface="Calibri"/>
                <a:cs typeface="Calibri"/>
              </a:rPr>
              <a:t> it is normal to work everyday </a:t>
            </a:r>
            <a:r>
              <a:rPr kumimoji="0" lang="en-US" sz="1600" b="1" i="1" u="none" strike="noStrike" kern="1200" cap="none" spc="0" normalizeH="0" baseline="0" noProof="0">
                <a:ln>
                  <a:noFill/>
                </a:ln>
                <a:solidFill>
                  <a:srgbClr val="A02B93"/>
                </a:solidFill>
                <a:effectLst/>
                <a:uLnTx/>
                <a:uFillTx/>
                <a:latin typeface="Aptos"/>
                <a:ea typeface="Calibri"/>
                <a:cs typeface="Calibri"/>
              </a:rPr>
              <a:t>more than the normal 8 hours</a:t>
            </a: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A02B93"/>
                </a:solidFill>
                <a:effectLst/>
                <a:uLnTx/>
                <a:uFillTx/>
                <a:latin typeface="Aptos"/>
                <a:ea typeface="Calibri"/>
                <a:cs typeface="Calibri"/>
              </a:rPr>
              <a:t> and also on the </a:t>
            </a:r>
            <a:r>
              <a:rPr kumimoji="0" lang="en-US" sz="1600" b="1" i="1" u="none" strike="noStrike" kern="1200" cap="none" spc="0" normalizeH="0" baseline="0" noProof="0">
                <a:ln>
                  <a:noFill/>
                </a:ln>
                <a:solidFill>
                  <a:srgbClr val="A02B93"/>
                </a:solidFill>
                <a:effectLst/>
                <a:uLnTx/>
                <a:uFillTx/>
                <a:latin typeface="Aptos"/>
                <a:ea typeface="Calibri"/>
                <a:cs typeface="Calibri"/>
              </a:rPr>
              <a:t>weekends</a:t>
            </a: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A02B93"/>
                </a:solidFill>
                <a:effectLst/>
                <a:uLnTx/>
                <a:uFillTx/>
                <a:latin typeface="Aptos"/>
                <a:ea typeface="Calibri"/>
                <a:cs typeface="Calibri"/>
              </a:rPr>
              <a:t>, and if you don't do so, you should think if a PhD is really something for you or not, because you will never be able to get your PhD if it doesn't </a:t>
            </a:r>
            <a:r>
              <a:rPr kumimoji="0" lang="en-US" sz="1600" b="1" i="1" u="none" strike="noStrike" kern="1200" cap="none" spc="0" normalizeH="0" baseline="0" noProof="0">
                <a:ln>
                  <a:noFill/>
                </a:ln>
                <a:solidFill>
                  <a:srgbClr val="A02B93"/>
                </a:solidFill>
                <a:effectLst/>
                <a:uLnTx/>
                <a:uFillTx/>
                <a:latin typeface="Aptos"/>
                <a:ea typeface="Calibri"/>
                <a:cs typeface="Calibri"/>
              </a:rPr>
              <a:t>consume your life</a:t>
            </a: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A02B93"/>
                </a:solidFill>
                <a:effectLst/>
                <a:uLnTx/>
                <a:uFillTx/>
                <a:latin typeface="Aptos"/>
                <a:ea typeface="Calibri"/>
                <a:cs typeface="Calibri"/>
              </a:rPr>
              <a:t>."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B0BF9E-07F1-A491-DA32-C4D05E975EB2}"/>
              </a:ext>
            </a:extLst>
          </p:cNvPr>
          <p:cNvSpPr txBox="1"/>
          <p:nvPr/>
        </p:nvSpPr>
        <p:spPr>
          <a:xfrm>
            <a:off x="5436973" y="1453978"/>
            <a:ext cx="5951838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1" u="none" strike="noStrike" kern="1200" cap="none" spc="0" normalizeH="0" baseline="0" noProof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Aptos"/>
                <a:ea typeface="Calibri"/>
                <a:cs typeface="Calibri"/>
              </a:rPr>
              <a:t>"</a:t>
            </a:r>
            <a:r>
              <a:rPr kumimoji="0" lang="en-GB" sz="1600" b="1" i="1" u="none" strike="noStrike" kern="1200" cap="none" spc="0" normalizeH="0" baseline="0" noProof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Aptos"/>
                <a:ea typeface="Calibri"/>
                <a:cs typeface="Calibri"/>
              </a:rPr>
              <a:t>Sexism and Gaslighting</a:t>
            </a:r>
            <a:r>
              <a:rPr kumimoji="0" lang="en-GB" sz="1600" b="0" i="1" u="none" strike="noStrike" kern="1200" cap="none" spc="0" normalizeH="0" baseline="0" noProof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Aptos"/>
                <a:ea typeface="Calibri"/>
                <a:cs typeface="Calibri"/>
              </a:rPr>
              <a:t>: When I addressed a sexist comment made in a public setting, I tried to handle it privately to avoid escalation. However, instead of reflection, </a:t>
            </a:r>
            <a:r>
              <a:rPr kumimoji="0" lang="en-GB" sz="1600" b="1" i="1" u="none" strike="noStrike" kern="1200" cap="none" spc="0" normalizeH="0" baseline="0" noProof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Aptos"/>
                <a:ea typeface="Calibri"/>
                <a:cs typeface="Calibri"/>
              </a:rPr>
              <a:t>he became defensive,</a:t>
            </a:r>
            <a:r>
              <a:rPr kumimoji="0" lang="en-GB" sz="1600" b="0" i="1" u="none" strike="noStrike" kern="1200" cap="none" spc="0" normalizeH="0" baseline="0" noProof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Aptos"/>
                <a:ea typeface="Calibri"/>
                <a:cs typeface="Calibri"/>
              </a:rPr>
              <a:t> excused his </a:t>
            </a:r>
            <a:r>
              <a:rPr kumimoji="0" lang="en-GB" sz="1600" b="0" i="1" u="none" strike="noStrike" kern="1200" cap="none" spc="0" normalizeH="0" baseline="0" noProof="0" err="1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Aptos"/>
                <a:ea typeface="Calibri"/>
                <a:cs typeface="Calibri"/>
              </a:rPr>
              <a:t>behavior</a:t>
            </a:r>
            <a:r>
              <a:rPr kumimoji="0" lang="en-GB" sz="1600" b="0" i="1" u="none" strike="noStrike" kern="1200" cap="none" spc="0" normalizeH="0" baseline="0" noProof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Aptos"/>
                <a:ea typeface="Calibri"/>
                <a:cs typeface="Calibri"/>
              </a:rPr>
              <a:t>, and </a:t>
            </a:r>
            <a:r>
              <a:rPr kumimoji="0" lang="en-GB" sz="1600" b="1" i="1" u="none" strike="noStrike" kern="1200" cap="none" spc="0" normalizeH="0" baseline="0" noProof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Aptos"/>
                <a:ea typeface="Calibri"/>
                <a:cs typeface="Calibri"/>
              </a:rPr>
              <a:t>shifted the blame to me</a:t>
            </a:r>
            <a:r>
              <a:rPr kumimoji="0" lang="en-GB" sz="1600" b="0" i="1" u="none" strike="noStrike" kern="1200" cap="none" spc="0" normalizeH="0" baseline="0" noProof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Aptos"/>
                <a:ea typeface="Calibri"/>
                <a:cs typeface="Calibri"/>
              </a:rPr>
              <a:t>, suggesting that feeling harassed is a personal choice. He </a:t>
            </a:r>
            <a:r>
              <a:rPr kumimoji="0" lang="en-GB" sz="1600" b="1" i="1" u="none" strike="noStrike" kern="1200" cap="none" spc="0" normalizeH="0" baseline="0" noProof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Aptos"/>
                <a:ea typeface="Calibri"/>
                <a:cs typeface="Calibri"/>
              </a:rPr>
              <a:t>manipulated</a:t>
            </a:r>
            <a:r>
              <a:rPr kumimoji="0" lang="en-GB" sz="1600" b="0" i="1" u="none" strike="noStrike" kern="1200" cap="none" spc="0" normalizeH="0" baseline="0" noProof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Aptos"/>
                <a:ea typeface="Calibri"/>
                <a:cs typeface="Calibri"/>
              </a:rPr>
              <a:t> the situation by framing my complaint as an attempt to control him and </a:t>
            </a:r>
            <a:r>
              <a:rPr kumimoji="0" lang="en-GB" sz="1600" b="1" i="1" u="none" strike="noStrike" kern="1200" cap="none" spc="0" normalizeH="0" baseline="0" noProof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Aptos"/>
                <a:ea typeface="Calibri"/>
                <a:cs typeface="Calibri"/>
              </a:rPr>
              <a:t>threatened to</a:t>
            </a:r>
            <a:r>
              <a:rPr kumimoji="0" lang="en-GB" sz="1600" b="0" i="1" u="none" strike="noStrike" kern="1200" cap="none" spc="0" normalizeH="0" baseline="0" noProof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Aptos"/>
                <a:ea typeface="Calibri"/>
                <a:cs typeface="Calibri"/>
              </a:rPr>
              <a:t> make the issue public to </a:t>
            </a:r>
            <a:r>
              <a:rPr kumimoji="0" lang="en-GB" sz="1600" b="1" i="1" u="none" strike="noStrike" kern="1200" cap="none" spc="0" normalizeH="0" baseline="0" noProof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Aptos"/>
                <a:ea typeface="Calibri"/>
                <a:cs typeface="Calibri"/>
              </a:rPr>
              <a:t>discredit me</a:t>
            </a:r>
            <a:r>
              <a:rPr kumimoji="0" lang="en-GB" sz="1600" b="0" i="1" u="none" strike="noStrike" kern="1200" cap="none" spc="0" normalizeH="0" baseline="0" noProof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Aptos"/>
                <a:ea typeface="Calibri"/>
                <a:cs typeface="Calibri"/>
              </a:rPr>
              <a:t>. He openly admitted he might repeat such </a:t>
            </a:r>
            <a:r>
              <a:rPr kumimoji="0" lang="en-GB" sz="1600" b="0" i="1" u="none" strike="noStrike" kern="1200" cap="none" spc="0" normalizeH="0" baseline="0" noProof="0" err="1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Aptos"/>
                <a:ea typeface="Calibri"/>
                <a:cs typeface="Calibri"/>
              </a:rPr>
              <a:t>behavior</a:t>
            </a:r>
            <a:r>
              <a:rPr kumimoji="0" lang="en-GB" sz="1600" b="0" i="1" u="none" strike="noStrike" kern="1200" cap="none" spc="0" normalizeH="0" baseline="0" noProof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Aptos"/>
                <a:ea typeface="Calibri"/>
                <a:cs typeface="Calibri"/>
              </a:rPr>
              <a:t>, claiming he "cannot promise it won’t happen again," which left me feeling powerless and disrespected. […]"</a:t>
            </a:r>
            <a:endParaRPr kumimoji="0" lang="en-US" sz="1600" b="0" i="1" u="none" strike="noStrike" kern="1200" cap="none" spc="0" normalizeH="0" baseline="0" noProof="0">
              <a:ln>
                <a:noFill/>
              </a:ln>
              <a:solidFill>
                <a:srgbClr val="156082"/>
              </a:solidFill>
              <a:effectLst/>
              <a:uLnTx/>
              <a:uFillTx/>
              <a:latin typeface="Aptos"/>
              <a:ea typeface="Calibri"/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2B1A86-E538-FD4D-0FE9-027172C744AC}"/>
              </a:ext>
            </a:extLst>
          </p:cNvPr>
          <p:cNvSpPr txBox="1"/>
          <p:nvPr/>
        </p:nvSpPr>
        <p:spPr>
          <a:xfrm>
            <a:off x="7136027" y="4118919"/>
            <a:ext cx="4355757" cy="233910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196B24"/>
                </a:solidFill>
                <a:effectLst/>
                <a:uLnTx/>
                <a:uFillTx/>
                <a:latin typeface="Aptos"/>
                <a:ea typeface="Arial"/>
                <a:cs typeface="Arial"/>
              </a:rPr>
              <a:t>"The PI of my lab had absolutely </a:t>
            </a:r>
            <a:r>
              <a:rPr kumimoji="0" lang="en-US" sz="1600" b="1" i="1" u="none" strike="noStrike" kern="1200" cap="none" spc="0" normalizeH="0" baseline="0" noProof="0">
                <a:ln>
                  <a:noFill/>
                </a:ln>
                <a:solidFill>
                  <a:srgbClr val="196B24"/>
                </a:solidFill>
                <a:effectLst/>
                <a:uLnTx/>
                <a:uFillTx/>
                <a:latin typeface="Aptos"/>
                <a:ea typeface="Arial"/>
                <a:cs typeface="Arial"/>
              </a:rPr>
              <a:t>unrealistic expectations</a:t>
            </a: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196B24"/>
                </a:solidFill>
                <a:effectLst/>
                <a:uLnTx/>
                <a:uFillTx/>
                <a:latin typeface="Aptos"/>
                <a:ea typeface="Arial"/>
                <a:cs typeface="Arial"/>
              </a:rPr>
              <a:t> and didn't really know what he was talking about. </a:t>
            </a:r>
            <a:r>
              <a:rPr kumimoji="0" lang="en-US" sz="1600" b="1" i="1" u="none" strike="noStrike" kern="1200" cap="none" spc="0" normalizeH="0" baseline="0" noProof="0">
                <a:ln>
                  <a:noFill/>
                </a:ln>
                <a:solidFill>
                  <a:srgbClr val="196B24"/>
                </a:solidFill>
                <a:effectLst/>
                <a:uLnTx/>
                <a:uFillTx/>
                <a:latin typeface="Aptos"/>
                <a:ea typeface="Arial"/>
                <a:cs typeface="Arial"/>
              </a:rPr>
              <a:t>All faults were always on his employees but never his</a:t>
            </a: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196B24"/>
                </a:solidFill>
                <a:effectLst/>
                <a:uLnTx/>
                <a:uFillTx/>
                <a:latin typeface="Aptos"/>
                <a:ea typeface="Arial"/>
                <a:cs typeface="Arial"/>
              </a:rPr>
              <a:t> even when he told people what to do. He was claiming to be able to do everything better and faster but didn't show it and </a:t>
            </a:r>
            <a:r>
              <a:rPr kumimoji="0" lang="en-US" sz="1600" b="1" i="1" u="none" strike="noStrike" kern="1200" cap="none" spc="0" normalizeH="0" baseline="0" noProof="0">
                <a:ln>
                  <a:noFill/>
                </a:ln>
                <a:solidFill>
                  <a:srgbClr val="196B24"/>
                </a:solidFill>
                <a:effectLst/>
                <a:uLnTx/>
                <a:uFillTx/>
                <a:latin typeface="Aptos"/>
                <a:ea typeface="Arial"/>
                <a:cs typeface="Arial"/>
              </a:rPr>
              <a:t>didn't teach me anything</a:t>
            </a: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196B24"/>
                </a:solidFill>
                <a:effectLst/>
                <a:uLnTx/>
                <a:uFillTx/>
                <a:latin typeface="Aptos"/>
                <a:ea typeface="Arial"/>
                <a:cs typeface="Arial"/>
              </a:rPr>
              <a:t>, </a:t>
            </a:r>
            <a:r>
              <a:rPr kumimoji="0" lang="en-US" sz="1600" b="0" i="1" u="none" strike="noStrike" kern="1200" cap="none" spc="0" normalizeH="0" baseline="0" noProof="0" err="1">
                <a:ln>
                  <a:noFill/>
                </a:ln>
                <a:solidFill>
                  <a:srgbClr val="196B24"/>
                </a:solidFill>
                <a:effectLst/>
                <a:uLnTx/>
                <a:uFillTx/>
                <a:latin typeface="Aptos"/>
                <a:ea typeface="Arial"/>
                <a:cs typeface="Arial"/>
              </a:rPr>
              <a:t>everytime</a:t>
            </a: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196B24"/>
                </a:solidFill>
                <a:effectLst/>
                <a:uLnTx/>
                <a:uFillTx/>
                <a:latin typeface="Aptos"/>
                <a:ea typeface="Arial"/>
                <a:cs typeface="Arial"/>
              </a:rPr>
              <a:t> he tried he failed miserably. […]"</a:t>
            </a:r>
            <a:endParaRPr kumimoji="0" lang="en-US" sz="1600" b="0" i="1" u="none" strike="noStrike" kern="1200" cap="none" spc="0" normalizeH="0" baseline="0" noProof="0">
              <a:ln>
                <a:noFill/>
              </a:ln>
              <a:solidFill>
                <a:srgbClr val="196B24"/>
              </a:solidFill>
              <a:effectLst/>
              <a:uLnTx/>
              <a:uFillTx/>
              <a:latin typeface="Aptos"/>
              <a:ea typeface="Calibri"/>
              <a:cs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96B24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FFDDFEA-ADBE-0201-ABE6-430C081C2986}"/>
              </a:ext>
            </a:extLst>
          </p:cNvPr>
          <p:cNvCxnSpPr/>
          <p:nvPr/>
        </p:nvCxnSpPr>
        <p:spPr>
          <a:xfrm flipV="1">
            <a:off x="3409470" y="1655414"/>
            <a:ext cx="2007226" cy="4477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68880DE-9E40-596B-4CF1-4247D7885253}"/>
              </a:ext>
            </a:extLst>
          </p:cNvPr>
          <p:cNvCxnSpPr/>
          <p:nvPr/>
        </p:nvCxnSpPr>
        <p:spPr>
          <a:xfrm flipH="1">
            <a:off x="1444648" y="4369991"/>
            <a:ext cx="1" cy="6211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2630BE1-65B3-C1F8-E177-8721E40C6FDE}"/>
              </a:ext>
            </a:extLst>
          </p:cNvPr>
          <p:cNvCxnSpPr/>
          <p:nvPr/>
        </p:nvCxnSpPr>
        <p:spPr>
          <a:xfrm>
            <a:off x="4351723" y="3852902"/>
            <a:ext cx="2493148" cy="6070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91886C7-8761-C64B-0EAB-88B01AE7CA7F}"/>
              </a:ext>
            </a:extLst>
          </p:cNvPr>
          <p:cNvSpPr txBox="1"/>
          <p:nvPr/>
        </p:nvSpPr>
        <p:spPr>
          <a:xfrm>
            <a:off x="8511933" y="6553767"/>
            <a:ext cx="3677727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BBBBDA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10th General Assembly, October 2025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521279B-CF55-441C-AEBE-FB0A9F82F6FB}"/>
              </a:ext>
            </a:extLst>
          </p:cNvPr>
          <p:cNvGrpSpPr/>
          <p:nvPr/>
        </p:nvGrpSpPr>
        <p:grpSpPr>
          <a:xfrm>
            <a:off x="10527107" y="872704"/>
            <a:ext cx="1547005" cy="554968"/>
            <a:chOff x="8514271" y="1850365"/>
            <a:chExt cx="2596550" cy="914401"/>
          </a:xfrm>
        </p:grpSpPr>
        <p:pic>
          <p:nvPicPr>
            <p:cNvPr id="17" name="Graphic 16" descr="Lights On outline">
              <a:extLst>
                <a:ext uri="{FF2B5EF4-FFF2-40B4-BE49-F238E27FC236}">
                  <a16:creationId xmlns:a16="http://schemas.microsoft.com/office/drawing/2014/main" id="{5BDB931B-6142-1751-C266-C380859061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510801" y="2014975"/>
              <a:ext cx="594140" cy="594140"/>
            </a:xfrm>
            <a:prstGeom prst="rect">
              <a:avLst/>
            </a:prstGeom>
          </p:spPr>
        </p:pic>
        <p:pic>
          <p:nvPicPr>
            <p:cNvPr id="18" name="Graphic 17" descr="Open book outline">
              <a:extLst>
                <a:ext uri="{FF2B5EF4-FFF2-40B4-BE49-F238E27FC236}">
                  <a16:creationId xmlns:a16="http://schemas.microsoft.com/office/drawing/2014/main" id="{E35B2E0F-035E-5F34-4620-5D59EA5202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514271" y="1850366"/>
              <a:ext cx="914400" cy="914400"/>
            </a:xfrm>
            <a:prstGeom prst="rect">
              <a:avLst/>
            </a:prstGeom>
          </p:spPr>
        </p:pic>
        <p:pic>
          <p:nvPicPr>
            <p:cNvPr id="19" name="Graphic 18" descr="Telescope outline">
              <a:extLst>
                <a:ext uri="{FF2B5EF4-FFF2-40B4-BE49-F238E27FC236}">
                  <a16:creationId xmlns:a16="http://schemas.microsoft.com/office/drawing/2014/main" id="{4976C520-08F9-2163-CA29-AAEFEEA517E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196421" y="1850365"/>
              <a:ext cx="914400" cy="914400"/>
            </a:xfrm>
            <a:prstGeom prst="rect">
              <a:avLst/>
            </a:prstGeom>
          </p:spPr>
        </p:pic>
      </p:grpSp>
      <p:pic>
        <p:nvPicPr>
          <p:cNvPr id="22" name="Picture 21" descr="A green and grey stick figure&#10;&#10;AI-generated content may be incorrect.">
            <a:extLst>
              <a:ext uri="{FF2B5EF4-FFF2-40B4-BE49-F238E27FC236}">
                <a16:creationId xmlns:a16="http://schemas.microsoft.com/office/drawing/2014/main" id="{4430D433-8015-A8BC-FFC9-D412AD8FF7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07258" y="5111262"/>
            <a:ext cx="1577487" cy="145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951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A5AB70-421E-0AD7-D325-11E1E485E9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B98EAC4-16F9-F52A-ADC3-F99EDEBCF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477" y="202768"/>
            <a:ext cx="9228764" cy="500016"/>
          </a:xfrm>
        </p:spPr>
        <p:txBody>
          <a:bodyPr>
            <a:normAutofit/>
          </a:bodyPr>
          <a:lstStyle/>
          <a:p>
            <a:r>
              <a:rPr lang="en-US" sz="2500">
                <a:solidFill>
                  <a:schemeClr val="accent1"/>
                </a:solidFill>
                <a:latin typeface="Futurium"/>
                <a:cs typeface="Futurium"/>
              </a:rPr>
              <a:t>Data PA Survey 2025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EBD9E64-197A-15A0-135E-C41B082F57F3}"/>
              </a:ext>
            </a:extLst>
          </p:cNvPr>
          <p:cNvSpPr txBox="1">
            <a:spLocks/>
          </p:cNvSpPr>
          <p:nvPr/>
        </p:nvSpPr>
        <p:spPr>
          <a:xfrm>
            <a:off x="234482" y="702784"/>
            <a:ext cx="9228764" cy="329569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72664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BBBBDA"/>
                </a:solidFill>
                <a:effectLst/>
                <a:uLnTx/>
                <a:uFillTx/>
                <a:latin typeface="Aptos" panose="02110004020202020204"/>
                <a:ea typeface="+mn-lt"/>
                <a:cs typeface="+mn-lt"/>
              </a:rPr>
              <a:t>SHARED STORIES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BBBBDA"/>
                </a:solidFill>
                <a:effectLst/>
                <a:uLnTx/>
                <a:uFillTx/>
                <a:latin typeface="Aptos" panose="02110004020202020204"/>
                <a:ea typeface="+mn-lt"/>
                <a:cs typeface="+mn-lt"/>
              </a:rPr>
              <a:t>(103 total, 72 with consent for use)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BBBBDA"/>
              </a:solidFill>
              <a:effectLst/>
              <a:uLnTx/>
              <a:uFillTx/>
              <a:latin typeface="Aptos" panose="02110004020202020204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B1C1FD-0387-3BE0-FD91-8B2818D03C8B}"/>
              </a:ext>
            </a:extLst>
          </p:cNvPr>
          <p:cNvSpPr txBox="1"/>
          <p:nvPr/>
        </p:nvSpPr>
        <p:spPr>
          <a:xfrm>
            <a:off x="237443" y="1441016"/>
            <a:ext cx="4977712" cy="41960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Arial"/>
              </a:rPr>
              <a:t>b. The DRs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Arial"/>
              </a:rPr>
              <a:t> are (consequently):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/>
                <a:ea typeface="+mn-ea"/>
                <a:cs typeface="Arial"/>
              </a:rPr>
              <a:t>Overworked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/>
                <a:ea typeface="+mn-ea"/>
                <a:cs typeface="Arial"/>
              </a:rPr>
              <a:t>Afraid/anxious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/>
                <a:ea typeface="+mn-ea"/>
                <a:cs typeface="Arial"/>
              </a:rPr>
              <a:t>Marginalized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/>
                <a:ea typeface="+mn-ea"/>
                <a:cs typeface="Arial"/>
              </a:rPr>
              <a:t>Intimidated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/>
                <a:ea typeface="+mn-ea"/>
                <a:cs typeface="Arial"/>
              </a:rPr>
              <a:t>Helpless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/>
                <a:ea typeface="+mn-ea"/>
                <a:cs typeface="Arial"/>
              </a:rPr>
              <a:t>Stressed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/>
                <a:ea typeface="+mn-ea"/>
                <a:cs typeface="Arial"/>
              </a:rPr>
              <a:t>Depressed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/>
                <a:ea typeface="+mn-ea"/>
                <a:cs typeface="Arial"/>
              </a:rPr>
              <a:t>Physically ill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210787-1814-2BDA-065D-638EB74B1AB3}"/>
              </a:ext>
            </a:extLst>
          </p:cNvPr>
          <p:cNvSpPr txBox="1"/>
          <p:nvPr/>
        </p:nvSpPr>
        <p:spPr>
          <a:xfrm>
            <a:off x="4850027" y="1493108"/>
            <a:ext cx="5725296" cy="48013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Calibri"/>
                <a:cs typeface="Calibri"/>
              </a:rPr>
              <a:t>"</a:t>
            </a:r>
            <a:r>
              <a:rPr kumimoji="0" lang="en-GB" sz="1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Calibri"/>
                <a:cs typeface="Calibri"/>
              </a:rPr>
              <a:t>Public Humiliation and Rule by Fear</a:t>
            </a:r>
            <a:r>
              <a:rPr kumimoji="0" lang="en-GB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Calibri"/>
                <a:cs typeface="Calibri"/>
              </a:rPr>
              <a:t>: In meetings, he publicly humiliated me in front of multiple male supervisors, </a:t>
            </a:r>
            <a:r>
              <a:rPr kumimoji="0" lang="en-GB" sz="1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Calibri"/>
                <a:cs typeface="Calibri"/>
              </a:rPr>
              <a:t>putting me on the spot </a:t>
            </a:r>
            <a:r>
              <a:rPr kumimoji="0" lang="en-GB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Calibri"/>
                <a:cs typeface="Calibri"/>
              </a:rPr>
              <a:t>with complex technical tasks without prior warning, knowing I was unprepared. When I struggled, he escalated the humiliation by </a:t>
            </a:r>
            <a:r>
              <a:rPr kumimoji="0" lang="en-GB" sz="1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Calibri"/>
                <a:cs typeface="Calibri"/>
              </a:rPr>
              <a:t>leaving me alone</a:t>
            </a:r>
            <a:r>
              <a:rPr kumimoji="0" lang="en-GB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Calibri"/>
                <a:cs typeface="Calibri"/>
              </a:rPr>
              <a:t> at the board, </a:t>
            </a:r>
            <a:r>
              <a:rPr kumimoji="0" lang="en-GB" sz="1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Calibri"/>
                <a:cs typeface="Calibri"/>
              </a:rPr>
              <a:t>increasing my anxiety and distress</a:t>
            </a:r>
            <a:r>
              <a:rPr kumimoji="0" lang="en-GB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Calibri"/>
                <a:cs typeface="Calibri"/>
              </a:rPr>
              <a:t>. Afterward, he continued to </a:t>
            </a:r>
            <a:r>
              <a:rPr kumimoji="0" lang="en-GB" sz="1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Calibri"/>
                <a:cs typeface="Calibri"/>
              </a:rPr>
              <a:t>undermine </a:t>
            </a:r>
            <a:r>
              <a:rPr kumimoji="0" lang="en-GB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Calibri"/>
                <a:cs typeface="Calibri"/>
              </a:rPr>
              <a:t>me during my talk by asking aggressive and </a:t>
            </a:r>
            <a:r>
              <a:rPr kumimoji="0" lang="en-GB" sz="1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Calibri"/>
                <a:cs typeface="Calibri"/>
              </a:rPr>
              <a:t>belittling questions</a:t>
            </a:r>
            <a:r>
              <a:rPr kumimoji="0" lang="en-GB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Calibri"/>
                <a:cs typeface="Calibri"/>
              </a:rPr>
              <a:t> in front of the audience, </a:t>
            </a:r>
            <a:r>
              <a:rPr kumimoji="0" lang="en-GB" sz="1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Calibri"/>
                <a:cs typeface="Calibri"/>
              </a:rPr>
              <a:t>damaging my professional credibility</a:t>
            </a:r>
            <a:r>
              <a:rPr kumimoji="0" lang="en-GB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Calibri"/>
                <a:cs typeface="Calibri"/>
              </a:rPr>
              <a:t>. My attempts to prepare for the next meeting were dismissed, as he set even higher expectations without guidance. </a:t>
            </a:r>
            <a:r>
              <a:rPr kumimoji="0" lang="en-GB" sz="1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Calibri"/>
                <a:cs typeface="Calibri"/>
              </a:rPr>
              <a:t>Seeking help from other supervisors was futile</a:t>
            </a:r>
            <a:r>
              <a:rPr kumimoji="0" lang="en-GB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Calibri"/>
                <a:cs typeface="Calibri"/>
              </a:rPr>
              <a:t>, as they distanced themselves and provided no support. The relentless pressure and public humiliation led to severe </a:t>
            </a:r>
            <a:r>
              <a:rPr kumimoji="0" lang="en-GB" sz="1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Calibri"/>
                <a:cs typeface="Calibri"/>
              </a:rPr>
              <a:t>stress</a:t>
            </a:r>
            <a:r>
              <a:rPr kumimoji="0" lang="en-GB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Calibri"/>
                <a:cs typeface="Calibri"/>
              </a:rPr>
              <a:t>, ultimately causing me to fall </a:t>
            </a:r>
            <a:r>
              <a:rPr kumimoji="0" lang="en-GB" sz="1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Calibri"/>
                <a:cs typeface="Calibri"/>
              </a:rPr>
              <a:t>physically ill from anxiety</a:t>
            </a:r>
            <a:r>
              <a:rPr kumimoji="0" lang="en-GB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Calibri"/>
                <a:cs typeface="Calibri"/>
              </a:rPr>
              <a:t>."</a:t>
            </a: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Calibri"/>
              <a:cs typeface="Calibri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830191EC-3782-0A05-322D-ED6EC30BD416}"/>
              </a:ext>
            </a:extLst>
          </p:cNvPr>
          <p:cNvSpPr txBox="1"/>
          <p:nvPr/>
        </p:nvSpPr>
        <p:spPr>
          <a:xfrm>
            <a:off x="8511933" y="6553767"/>
            <a:ext cx="3677727" cy="30777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BBBBDA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10th General Assembly, October 2025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63960C2-81C9-925A-C482-118FD41259EC}"/>
              </a:ext>
            </a:extLst>
          </p:cNvPr>
          <p:cNvGrpSpPr/>
          <p:nvPr/>
        </p:nvGrpSpPr>
        <p:grpSpPr>
          <a:xfrm>
            <a:off x="10527107" y="872704"/>
            <a:ext cx="1547005" cy="554968"/>
            <a:chOff x="8514271" y="1850365"/>
            <a:chExt cx="2596550" cy="914401"/>
          </a:xfrm>
        </p:grpSpPr>
        <p:pic>
          <p:nvPicPr>
            <p:cNvPr id="12" name="Graphic 11" descr="Lights On outline">
              <a:extLst>
                <a:ext uri="{FF2B5EF4-FFF2-40B4-BE49-F238E27FC236}">
                  <a16:creationId xmlns:a16="http://schemas.microsoft.com/office/drawing/2014/main" id="{B53003DE-33FC-96B0-468A-C729977826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510801" y="2014975"/>
              <a:ext cx="594140" cy="594140"/>
            </a:xfrm>
            <a:prstGeom prst="rect">
              <a:avLst/>
            </a:prstGeom>
          </p:spPr>
        </p:pic>
        <p:pic>
          <p:nvPicPr>
            <p:cNvPr id="13" name="Graphic 12" descr="Open book outline">
              <a:extLst>
                <a:ext uri="{FF2B5EF4-FFF2-40B4-BE49-F238E27FC236}">
                  <a16:creationId xmlns:a16="http://schemas.microsoft.com/office/drawing/2014/main" id="{A414CC26-1E2E-DCE4-A548-E3124DAA89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514271" y="1850366"/>
              <a:ext cx="914400" cy="914400"/>
            </a:xfrm>
            <a:prstGeom prst="rect">
              <a:avLst/>
            </a:prstGeom>
          </p:spPr>
        </p:pic>
        <p:pic>
          <p:nvPicPr>
            <p:cNvPr id="14" name="Graphic 13" descr="Telescope outline">
              <a:extLst>
                <a:ext uri="{FF2B5EF4-FFF2-40B4-BE49-F238E27FC236}">
                  <a16:creationId xmlns:a16="http://schemas.microsoft.com/office/drawing/2014/main" id="{AAE21F2D-8E00-10CE-BB73-84BB1AEE36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196421" y="1850365"/>
              <a:ext cx="914400" cy="914400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A4390801-5B73-18B6-88BE-BEE55DF7825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19" r="-4219" b="2860"/>
          <a:stretch/>
        </p:blipFill>
        <p:spPr>
          <a:xfrm>
            <a:off x="2247280" y="3792480"/>
            <a:ext cx="2509667" cy="250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474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7017DE-80DD-F8C9-5A35-DCF9B122A7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841D491-EFE2-8E19-0230-052855F12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477" y="202768"/>
            <a:ext cx="9228764" cy="500016"/>
          </a:xfrm>
        </p:spPr>
        <p:txBody>
          <a:bodyPr>
            <a:normAutofit/>
          </a:bodyPr>
          <a:lstStyle/>
          <a:p>
            <a:r>
              <a:rPr lang="en-US" sz="2500">
                <a:solidFill>
                  <a:schemeClr val="accent1"/>
                </a:solidFill>
                <a:latin typeface="Futurium"/>
                <a:cs typeface="Futurium"/>
              </a:rPr>
              <a:t>Data PA Survey 2025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41EDD94-4861-DB9E-6A88-7F9146741C3C}"/>
              </a:ext>
            </a:extLst>
          </p:cNvPr>
          <p:cNvSpPr txBox="1">
            <a:spLocks/>
          </p:cNvSpPr>
          <p:nvPr/>
        </p:nvSpPr>
        <p:spPr>
          <a:xfrm>
            <a:off x="234482" y="702784"/>
            <a:ext cx="9228764" cy="329569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72664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BBBBDA"/>
                </a:solidFill>
                <a:effectLst/>
                <a:uLnTx/>
                <a:uFillTx/>
                <a:latin typeface="Aptos" panose="02110004020202020204"/>
                <a:ea typeface="+mn-lt"/>
                <a:cs typeface="+mn-lt"/>
              </a:rPr>
              <a:t>SHARED STORIES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BBBBDA"/>
                </a:solidFill>
                <a:effectLst/>
                <a:uLnTx/>
                <a:uFillTx/>
                <a:latin typeface="Aptos" panose="02110004020202020204"/>
                <a:ea typeface="+mn-lt"/>
                <a:cs typeface="+mn-lt"/>
              </a:rPr>
              <a:t>(103 total, 72 with consent for use)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BBBBDA"/>
              </a:solidFill>
              <a:effectLst/>
              <a:uLnTx/>
              <a:uFillTx/>
              <a:latin typeface="Aptos" panose="02110004020202020204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004E54-769D-E628-8EA9-D7D74D5764F7}"/>
              </a:ext>
            </a:extLst>
          </p:cNvPr>
          <p:cNvSpPr txBox="1"/>
          <p:nvPr/>
        </p:nvSpPr>
        <p:spPr>
          <a:xfrm>
            <a:off x="237443" y="1441016"/>
            <a:ext cx="4977712" cy="17030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Arial"/>
              </a:rPr>
              <a:t>c. The support structures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Arial"/>
              </a:rPr>
              <a:t> fail due to: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Arial"/>
              </a:rPr>
              <a:t>The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Aptos"/>
                <a:ea typeface="+mn-ea"/>
                <a:cs typeface="Arial"/>
              </a:rPr>
              <a:t>anonymity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Aptos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Arial"/>
              </a:rPr>
              <a:t>impasse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Arial"/>
              </a:rPr>
              <a:t>The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96B24"/>
                </a:solidFill>
                <a:effectLst/>
                <a:uLnTx/>
                <a:uFillTx/>
                <a:latin typeface="Aptos"/>
                <a:ea typeface="+mn-ea"/>
                <a:cs typeface="Arial"/>
              </a:rPr>
              <a:t>powerlessness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96B24"/>
                </a:solidFill>
                <a:effectLst/>
                <a:uLnTx/>
                <a:uFillTx/>
                <a:latin typeface="Aptos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Arial"/>
              </a:rPr>
              <a:t>impasse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Arial"/>
              </a:rPr>
              <a:t>The "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A02B93"/>
                </a:solidFill>
                <a:effectLst/>
                <a:uLnTx/>
                <a:uFillTx/>
                <a:latin typeface="Aptos"/>
                <a:ea typeface="+mn-ea"/>
                <a:cs typeface="Arial"/>
              </a:rPr>
              <a:t>action paralysis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Arial"/>
              </a:rPr>
              <a:t>" impasse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E6421A-5813-B1A8-FF3C-25DB77DEF103}"/>
              </a:ext>
            </a:extLst>
          </p:cNvPr>
          <p:cNvSpPr txBox="1"/>
          <p:nvPr/>
        </p:nvSpPr>
        <p:spPr>
          <a:xfrm>
            <a:off x="6466703" y="1422303"/>
            <a:ext cx="4572001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Aptos"/>
                <a:ea typeface="Calibri"/>
                <a:cs typeface="Calibri"/>
              </a:rPr>
              <a:t>"A colleague confided in me that after they </a:t>
            </a:r>
            <a:r>
              <a:rPr kumimoji="0" lang="en-US" sz="1600" b="1" i="1" u="none" strike="noStrike" kern="1200" cap="none" spc="0" normalizeH="0" baseline="0" noProof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Aptos"/>
                <a:ea typeface="Calibri"/>
                <a:cs typeface="Calibri"/>
              </a:rPr>
              <a:t>began the process of reporting an incident</a:t>
            </a: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Aptos"/>
                <a:ea typeface="Calibri"/>
                <a:cs typeface="Calibri"/>
              </a:rPr>
              <a:t>, they were informed that in order to investigate the matter with the perpetrator, </a:t>
            </a:r>
            <a:r>
              <a:rPr kumimoji="0" lang="en-US" sz="1600" b="1" i="1" u="none" strike="noStrike" kern="1200" cap="none" spc="0" normalizeH="0" baseline="0" noProof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Aptos"/>
                <a:ea typeface="Calibri"/>
                <a:cs typeface="Calibri"/>
              </a:rPr>
              <a:t>they could no longer remain anonymous</a:t>
            </a: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Aptos"/>
                <a:ea typeface="Calibri"/>
                <a:cs typeface="Calibri"/>
              </a:rPr>
              <a:t>. They were given the option to remain anonymous and drop the issue, or reveal to their supervisor that they (the victim) were filing an official complaint."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0E43EE-4A49-9416-42DF-BECACBC7618A}"/>
              </a:ext>
            </a:extLst>
          </p:cNvPr>
          <p:cNvSpPr txBox="1"/>
          <p:nvPr/>
        </p:nvSpPr>
        <p:spPr>
          <a:xfrm>
            <a:off x="6209270" y="3583460"/>
            <a:ext cx="5097163" cy="280076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1" u="none" strike="noStrike" kern="1200" cap="none" spc="0" normalizeH="0" baseline="0" noProof="0">
                <a:ln>
                  <a:noFill/>
                </a:ln>
                <a:solidFill>
                  <a:srgbClr val="196B24"/>
                </a:solidFill>
                <a:effectLst/>
                <a:uLnTx/>
                <a:uFillTx/>
                <a:latin typeface="Aptos"/>
                <a:ea typeface="Calibri"/>
                <a:cs typeface="Calibri"/>
              </a:rPr>
              <a:t>"[…] She has repeatedly stated that she won't let me get a PhD. Now this has come to fruition because she has refused to sign my supervision agreement or sign off on my project and has not allowed me to </a:t>
            </a:r>
            <a:r>
              <a:rPr kumimoji="0" lang="en-GB" sz="1600" b="0" i="1" u="none" strike="noStrike" kern="1200" cap="none" spc="0" normalizeH="0" baseline="0" noProof="0" err="1">
                <a:ln>
                  <a:noFill/>
                </a:ln>
                <a:solidFill>
                  <a:srgbClr val="196B24"/>
                </a:solidFill>
                <a:effectLst/>
                <a:uLnTx/>
                <a:uFillTx/>
                <a:latin typeface="Aptos"/>
                <a:ea typeface="Calibri"/>
                <a:cs typeface="Calibri"/>
              </a:rPr>
              <a:t>enroll</a:t>
            </a:r>
            <a:r>
              <a:rPr kumimoji="0" lang="en-GB" sz="1600" b="0" i="1" u="none" strike="noStrike" kern="1200" cap="none" spc="0" normalizeH="0" baseline="0" noProof="0">
                <a:ln>
                  <a:noFill/>
                </a:ln>
                <a:solidFill>
                  <a:srgbClr val="196B24"/>
                </a:solidFill>
                <a:effectLst/>
                <a:uLnTx/>
                <a:uFillTx/>
                <a:latin typeface="Aptos"/>
                <a:ea typeface="Calibri"/>
                <a:cs typeface="Calibri"/>
              </a:rPr>
              <a:t> in the university.</a:t>
            </a:r>
            <a:r>
              <a:rPr kumimoji="0" lang="en-GB" sz="1600" b="1" i="1" u="none" strike="noStrike" kern="1200" cap="none" spc="0" normalizeH="0" baseline="0" noProof="0">
                <a:ln>
                  <a:noFill/>
                </a:ln>
                <a:solidFill>
                  <a:srgbClr val="196B24"/>
                </a:solidFill>
                <a:effectLst/>
                <a:uLnTx/>
                <a:uFillTx/>
                <a:latin typeface="Aptos"/>
                <a:ea typeface="Calibri"/>
                <a:cs typeface="Calibri"/>
              </a:rPr>
              <a:t> I have taken these concerns to the </a:t>
            </a:r>
            <a:r>
              <a:rPr kumimoji="0" lang="en-GB" sz="1600" b="1" i="1" u="none" strike="noStrike" kern="1200" cap="none" spc="0" normalizeH="0" baseline="0" noProof="0" err="1">
                <a:ln>
                  <a:noFill/>
                </a:ln>
                <a:solidFill>
                  <a:srgbClr val="196B24"/>
                </a:solidFill>
                <a:effectLst/>
                <a:uLnTx/>
                <a:uFillTx/>
                <a:latin typeface="Aptos"/>
                <a:ea typeface="Calibri"/>
                <a:cs typeface="Calibri"/>
              </a:rPr>
              <a:t>omnsbudpersons</a:t>
            </a:r>
            <a:r>
              <a:rPr kumimoji="0" lang="en-GB" sz="1600" b="1" i="1" u="none" strike="noStrike" kern="1200" cap="none" spc="0" normalizeH="0" baseline="0" noProof="0">
                <a:ln>
                  <a:noFill/>
                </a:ln>
                <a:solidFill>
                  <a:srgbClr val="196B24"/>
                </a:solidFill>
                <a:effectLst/>
                <a:uLnTx/>
                <a:uFillTx/>
                <a:latin typeface="Aptos"/>
                <a:ea typeface="Calibri"/>
                <a:cs typeface="Calibri"/>
              </a:rPr>
              <a:t> and the works council, who have been supportive but unable to force her to do anything</a:t>
            </a:r>
            <a:r>
              <a:rPr kumimoji="0" lang="en-GB" sz="1600" b="0" i="1" u="none" strike="noStrike" kern="1200" cap="none" spc="0" normalizeH="0" baseline="0" noProof="0">
                <a:ln>
                  <a:noFill/>
                </a:ln>
                <a:solidFill>
                  <a:srgbClr val="196B24"/>
                </a:solidFill>
                <a:effectLst/>
                <a:uLnTx/>
                <a:uFillTx/>
                <a:latin typeface="Aptos"/>
                <a:ea typeface="Calibri"/>
                <a:cs typeface="Calibri"/>
              </a:rPr>
              <a:t>. Currently I am still employed in the lab but I am searching for a new PhD position in a different institute and I will lose the previous 2 years of work on my PhD.</a:t>
            </a:r>
            <a:endParaRPr kumimoji="0" lang="en-US" sz="1600" b="0" i="1" u="none" strike="noStrike" kern="1200" cap="none" spc="0" normalizeH="0" baseline="0" noProof="0">
              <a:ln>
                <a:noFill/>
              </a:ln>
              <a:solidFill>
                <a:srgbClr val="196B24"/>
              </a:solidFill>
              <a:effectLst/>
              <a:uLnTx/>
              <a:uFillTx/>
              <a:latin typeface="Aptos"/>
              <a:ea typeface="Calibri"/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0E96CB-2FFA-0955-F573-C0EBE2DE28CA}"/>
              </a:ext>
            </a:extLst>
          </p:cNvPr>
          <p:cNvSpPr txBox="1"/>
          <p:nvPr/>
        </p:nvSpPr>
        <p:spPr>
          <a:xfrm>
            <a:off x="236837" y="3722374"/>
            <a:ext cx="5581136" cy="280076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1" u="none" strike="noStrike" kern="1200" cap="none" spc="0" normalizeH="0" baseline="0" noProof="0">
                <a:ln>
                  <a:noFill/>
                </a:ln>
                <a:solidFill>
                  <a:srgbClr val="A02B93"/>
                </a:solidFill>
                <a:effectLst/>
                <a:uLnTx/>
                <a:uFillTx/>
                <a:latin typeface="Aptos"/>
                <a:ea typeface="Calibri"/>
                <a:cs typeface="Calibri"/>
              </a:rPr>
              <a:t>"After repeatedly overstepping my boundaries and having conversations that were way too personal, my PhD supervisor (top of his field) started to touch me inappropriately. […] Multiple times. I was so ashamed and traumatized that I couldn't talk to anyone in 1,5 years. </a:t>
            </a:r>
            <a:r>
              <a:rPr kumimoji="0" lang="en-GB" sz="1600" b="0" i="1" u="none" strike="noStrike" kern="1200" cap="none" spc="0" normalizeH="0" baseline="0" noProof="0">
                <a:ln>
                  <a:noFill/>
                </a:ln>
                <a:solidFill>
                  <a:srgbClr val="A02B93"/>
                </a:solidFill>
                <a:effectLst/>
                <a:uLnTx/>
                <a:uFillTx/>
                <a:latin typeface="Aptos"/>
                <a:ea typeface="Arial"/>
                <a:cs typeface="Arial"/>
              </a:rPr>
              <a:t>Now I'm really struggling to not leave academia because </a:t>
            </a:r>
            <a:r>
              <a:rPr kumimoji="0" lang="en-GB" sz="1600" b="1" i="1" u="none" strike="noStrike" kern="1200" cap="none" spc="0" normalizeH="0" baseline="0" noProof="0">
                <a:ln>
                  <a:noFill/>
                </a:ln>
                <a:solidFill>
                  <a:srgbClr val="A02B93"/>
                </a:solidFill>
                <a:effectLst/>
                <a:uLnTx/>
                <a:uFillTx/>
                <a:latin typeface="Aptos"/>
                <a:ea typeface="Arial"/>
                <a:cs typeface="Arial"/>
              </a:rPr>
              <a:t>official institutions (Early Career </a:t>
            </a:r>
            <a:r>
              <a:rPr kumimoji="0" lang="en-GB" sz="1600" b="1" i="1" u="none" strike="noStrike" kern="1200" cap="none" spc="0" normalizeH="0" baseline="0" noProof="0" err="1">
                <a:ln>
                  <a:noFill/>
                </a:ln>
                <a:solidFill>
                  <a:srgbClr val="A02B93"/>
                </a:solidFill>
                <a:effectLst/>
                <a:uLnTx/>
                <a:uFillTx/>
                <a:latin typeface="Aptos"/>
                <a:ea typeface="Arial"/>
                <a:cs typeface="Arial"/>
              </a:rPr>
              <a:t>Coordinater</a:t>
            </a:r>
            <a:r>
              <a:rPr kumimoji="0" lang="en-GB" sz="1600" b="1" i="1" u="none" strike="noStrike" kern="1200" cap="none" spc="0" normalizeH="0" baseline="0" noProof="0">
                <a:ln>
                  <a:noFill/>
                </a:ln>
                <a:solidFill>
                  <a:srgbClr val="A02B93"/>
                </a:solidFill>
                <a:effectLst/>
                <a:uLnTx/>
                <a:uFillTx/>
                <a:latin typeface="Aptos"/>
                <a:ea typeface="Arial"/>
                <a:cs typeface="Arial"/>
              </a:rPr>
              <a:t>, Ombuds Person) told me there is nothing they can do for me and no one they can refer me to</a:t>
            </a:r>
            <a:r>
              <a:rPr kumimoji="0" lang="en-GB" sz="1600" b="0" i="1" u="none" strike="noStrike" kern="1200" cap="none" spc="0" normalizeH="0" baseline="0" noProof="0">
                <a:ln>
                  <a:noFill/>
                </a:ln>
                <a:solidFill>
                  <a:srgbClr val="A02B93"/>
                </a:solidFill>
                <a:effectLst/>
                <a:uLnTx/>
                <a:uFillTx/>
                <a:latin typeface="Aptos"/>
                <a:ea typeface="Calibri"/>
                <a:cs typeface="Calibri"/>
              </a:rPr>
              <a:t>. After developing so much courage to speak to them and feeling so lost right now, it is incredibly hard to live on. But I still refuse to be pushed out, wondering what I'm doing here."</a:t>
            </a:r>
            <a:endParaRPr kumimoji="0" lang="en-US" sz="1600" b="0" i="1" u="none" strike="noStrike" kern="1200" cap="none" spc="0" normalizeH="0" baseline="0" noProof="0">
              <a:ln>
                <a:noFill/>
              </a:ln>
              <a:solidFill>
                <a:srgbClr val="A02B93"/>
              </a:solidFill>
              <a:effectLst/>
              <a:uLnTx/>
              <a:uFillTx/>
              <a:latin typeface="Aptos"/>
              <a:ea typeface="Calibri"/>
              <a:cs typeface="Calibri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CE5CACE-9EC0-A622-AE95-C255AD87EC1C}"/>
              </a:ext>
            </a:extLst>
          </p:cNvPr>
          <p:cNvCxnSpPr/>
          <p:nvPr/>
        </p:nvCxnSpPr>
        <p:spPr>
          <a:xfrm flipV="1">
            <a:off x="3425063" y="2087018"/>
            <a:ext cx="2579168" cy="78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E5F97D1-AE39-36CE-1455-83D26447EC6E}"/>
              </a:ext>
            </a:extLst>
          </p:cNvPr>
          <p:cNvCxnSpPr/>
          <p:nvPr/>
        </p:nvCxnSpPr>
        <p:spPr>
          <a:xfrm flipH="1">
            <a:off x="1290189" y="3148692"/>
            <a:ext cx="1" cy="5706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BA59B3C-6027-17FD-E62E-E1B90175D6CF}"/>
              </a:ext>
            </a:extLst>
          </p:cNvPr>
          <p:cNvCxnSpPr/>
          <p:nvPr/>
        </p:nvCxnSpPr>
        <p:spPr>
          <a:xfrm>
            <a:off x="3442325" y="2506605"/>
            <a:ext cx="2739401" cy="11878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2C18488-A803-3606-8DF1-276E8A831E39}"/>
              </a:ext>
            </a:extLst>
          </p:cNvPr>
          <p:cNvSpPr txBox="1"/>
          <p:nvPr/>
        </p:nvSpPr>
        <p:spPr>
          <a:xfrm>
            <a:off x="8511933" y="6553767"/>
            <a:ext cx="3677727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BBBBDA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10th General Assembly, October 2025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949BEED-0135-D587-A536-070AE5CD1DBB}"/>
              </a:ext>
            </a:extLst>
          </p:cNvPr>
          <p:cNvGrpSpPr/>
          <p:nvPr/>
        </p:nvGrpSpPr>
        <p:grpSpPr>
          <a:xfrm>
            <a:off x="10527107" y="872704"/>
            <a:ext cx="1547005" cy="554968"/>
            <a:chOff x="8514271" y="1850365"/>
            <a:chExt cx="2596550" cy="914401"/>
          </a:xfrm>
        </p:grpSpPr>
        <p:pic>
          <p:nvPicPr>
            <p:cNvPr id="17" name="Graphic 16" descr="Lights On outline">
              <a:extLst>
                <a:ext uri="{FF2B5EF4-FFF2-40B4-BE49-F238E27FC236}">
                  <a16:creationId xmlns:a16="http://schemas.microsoft.com/office/drawing/2014/main" id="{CF1E6B33-7BE6-D691-B50E-5562C5C769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510801" y="2014975"/>
              <a:ext cx="594140" cy="594140"/>
            </a:xfrm>
            <a:prstGeom prst="rect">
              <a:avLst/>
            </a:prstGeom>
          </p:spPr>
        </p:pic>
        <p:pic>
          <p:nvPicPr>
            <p:cNvPr id="18" name="Graphic 17" descr="Open book outline">
              <a:extLst>
                <a:ext uri="{FF2B5EF4-FFF2-40B4-BE49-F238E27FC236}">
                  <a16:creationId xmlns:a16="http://schemas.microsoft.com/office/drawing/2014/main" id="{F166A74C-9906-5E04-F1B4-685A35C54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514271" y="1850366"/>
              <a:ext cx="914400" cy="914400"/>
            </a:xfrm>
            <a:prstGeom prst="rect">
              <a:avLst/>
            </a:prstGeom>
          </p:spPr>
        </p:pic>
        <p:pic>
          <p:nvPicPr>
            <p:cNvPr id="19" name="Graphic 18" descr="Telescope outline">
              <a:extLst>
                <a:ext uri="{FF2B5EF4-FFF2-40B4-BE49-F238E27FC236}">
                  <a16:creationId xmlns:a16="http://schemas.microsoft.com/office/drawing/2014/main" id="{63EF51FF-F753-51FF-82CC-5590A3F9E9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196421" y="1850365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7763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BBE0E-75E5-4D68-8C09-DB4C948599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CCEB4C-98F4-4E0F-9C5B-8A78C8925F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D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F7B91E-8EC0-44F4-9529-DCA97B1C6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031" y="0"/>
            <a:ext cx="95759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555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77E60D-670A-4DB7-B2D2-4948814B1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50" y="0"/>
            <a:ext cx="9296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049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D98F3-D847-417C-8CA7-15C3B7379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Recent / Future / Upcoming Actions and Aims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8A1FE-A9BF-4E41-8872-ACCB8885B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Talks with the LA board unfruitful</a:t>
            </a:r>
          </a:p>
          <a:p>
            <a:r>
              <a:rPr lang="en-US" dirty="0"/>
              <a:t>Talks with PPA advocates (2 professors) very productive: complete support</a:t>
            </a:r>
          </a:p>
          <a:p>
            <a:r>
              <a:rPr lang="en-US" dirty="0"/>
              <a:t>Conference attendance</a:t>
            </a:r>
          </a:p>
          <a:p>
            <a:r>
              <a:rPr lang="en-US" dirty="0"/>
              <a:t>Scientific Publication</a:t>
            </a:r>
          </a:p>
          <a:p>
            <a:r>
              <a:rPr lang="en-US" dirty="0"/>
              <a:t>We are looking for loyal supporters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7748587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891</Words>
  <Application>Microsoft Office PowerPoint</Application>
  <PresentationFormat>Widescreen</PresentationFormat>
  <Paragraphs>43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Arial</vt:lpstr>
      <vt:lpstr>Calibri</vt:lpstr>
      <vt:lpstr>Calibri Light</vt:lpstr>
      <vt:lpstr>Futurium</vt:lpstr>
      <vt:lpstr>Office Theme</vt:lpstr>
      <vt:lpstr>Discussion Power Abuse AGBR</vt:lpstr>
      <vt:lpstr>Data PA Survey 2025</vt:lpstr>
      <vt:lpstr>Data PA Survey 2025</vt:lpstr>
      <vt:lpstr>Data PA Survey 2025</vt:lpstr>
      <vt:lpstr>PowerPoint Presentation</vt:lpstr>
      <vt:lpstr>PowerPoint Presentation</vt:lpstr>
      <vt:lpstr>Recent / Future / Upcoming Actions and Aims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Discussion Power Abuse AGBR</dc:title>
  <dc:creator>Spokesperson Leibniz PhD Network</dc:creator>
  <cp:lastModifiedBy>Spokesperson Leibniz PhD Network</cp:lastModifiedBy>
  <cp:revision>2</cp:revision>
  <dcterms:created xsi:type="dcterms:W3CDTF">2026-02-17T18:50:12Z</dcterms:created>
  <dcterms:modified xsi:type="dcterms:W3CDTF">2026-02-17T19:12:36Z</dcterms:modified>
</cp:coreProperties>
</file>