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6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media/image7.svg" ContentType="image/svg"/>
  <Override PartName="/ppt/media/image2.svg" ContentType="image/sv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move the slide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1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 idx="2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sldNum" idx="2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34667A1-0AB7-4EB3-BC01-CFA4C3A93AC2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Img"/>
          </p:nvPr>
        </p:nvSpPr>
        <p:spPr>
          <a:xfrm>
            <a:off x="4038480" y="857160"/>
            <a:ext cx="4114440" cy="231408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3120" cy="27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 idx="22"/>
          </p:nvPr>
        </p:nvSpPr>
        <p:spPr>
          <a:xfrm>
            <a:off x="6905520" y="651348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2D9694-B4A5-4B77-8239-CEDF1DB2C6A8}" type="slidenum">
              <a:rPr lang="en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Img"/>
          </p:nvPr>
        </p:nvSpPr>
        <p:spPr>
          <a:xfrm>
            <a:off x="4038480" y="857160"/>
            <a:ext cx="4114440" cy="2314080"/>
          </a:xfrm>
          <a:prstGeom prst="rect">
            <a:avLst/>
          </a:prstGeom>
          <a:ln w="0">
            <a:noFill/>
          </a:ln>
        </p:spPr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3120" cy="27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sldNum" idx="23"/>
          </p:nvPr>
        </p:nvSpPr>
        <p:spPr>
          <a:xfrm>
            <a:off x="6905520" y="651348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D6D4A2-24B5-4C0A-8F65-D1E739CFFB99}" type="slidenum">
              <a:rPr lang="en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Img"/>
          </p:nvPr>
        </p:nvSpPr>
        <p:spPr>
          <a:xfrm>
            <a:off x="4038480" y="857160"/>
            <a:ext cx="4114440" cy="2314080"/>
          </a:xfrm>
          <a:prstGeom prst="rect">
            <a:avLst/>
          </a:prstGeom>
          <a:ln w="0">
            <a:noFill/>
          </a:ln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3120" cy="27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24"/>
          </p:nvPr>
        </p:nvSpPr>
        <p:spPr>
          <a:xfrm>
            <a:off x="6905520" y="651348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744B527-D226-48A9-8BD7-4CFB0F223EFC}" type="slidenum">
              <a:rPr lang="en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222" t="0" r="14280" b="0"/>
          <a:stretch/>
        </p:blipFill>
        <p:spPr>
          <a:xfrm>
            <a:off x="26640" y="5731920"/>
            <a:ext cx="1214280" cy="136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Rectangle 6"/>
          <p:cNvSpPr/>
          <p:nvPr/>
        </p:nvSpPr>
        <p:spPr>
          <a:xfrm>
            <a:off x="0" y="1210320"/>
            <a:ext cx="12191760" cy="84600"/>
          </a:xfrm>
          <a:prstGeom prst="rect">
            <a:avLst/>
          </a:prstGeom>
          <a:solidFill>
            <a:srgbClr val="2d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335600"/>
            <a:ext cx="12191760" cy="84600"/>
          </a:xfrm>
          <a:prstGeom prst="rect">
            <a:avLst/>
          </a:prstGeom>
          <a:solidFill>
            <a:srgbClr val="18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1460520"/>
            <a:ext cx="12191760" cy="84600"/>
          </a:xfrm>
          <a:prstGeom prst="rect">
            <a:avLst/>
          </a:prstGeom>
          <a:solidFill>
            <a:srgbClr val="e51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2126160"/>
            <a:ext cx="10362960" cy="33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>
              <a:buNone/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de-DE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1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2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12FDE2-E4C7-4F12-BB7A-1F3B7DDAF420}" type="slidenum">
              <a: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Outline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222" t="0" r="14280" b="0"/>
          <a:stretch/>
        </p:blipFill>
        <p:spPr>
          <a:xfrm>
            <a:off x="26640" y="5731920"/>
            <a:ext cx="1214280" cy="136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Rectangle 6"/>
          <p:cNvSpPr/>
          <p:nvPr/>
        </p:nvSpPr>
        <p:spPr>
          <a:xfrm>
            <a:off x="0" y="1210320"/>
            <a:ext cx="12191760" cy="84600"/>
          </a:xfrm>
          <a:prstGeom prst="rect">
            <a:avLst/>
          </a:prstGeom>
          <a:solidFill>
            <a:srgbClr val="2d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335600"/>
            <a:ext cx="12191760" cy="84600"/>
          </a:xfrm>
          <a:prstGeom prst="rect">
            <a:avLst/>
          </a:prstGeom>
          <a:solidFill>
            <a:srgbClr val="18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1460520"/>
            <a:ext cx="12191760" cy="84600"/>
          </a:xfrm>
          <a:prstGeom prst="rect">
            <a:avLst/>
          </a:prstGeom>
          <a:solidFill>
            <a:srgbClr val="e51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126160"/>
            <a:ext cx="10362960" cy="33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>
              <a:buNone/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de-DE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3D90E17-E207-419F-B59A-06BE6AB0FE38}" type="slidenum">
              <a: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Outline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222" t="0" r="14280" b="0"/>
          <a:stretch/>
        </p:blipFill>
        <p:spPr>
          <a:xfrm>
            <a:off x="26640" y="5731920"/>
            <a:ext cx="1214280" cy="136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Rectangle 6"/>
          <p:cNvSpPr/>
          <p:nvPr/>
        </p:nvSpPr>
        <p:spPr>
          <a:xfrm>
            <a:off x="0" y="1210320"/>
            <a:ext cx="12191760" cy="84600"/>
          </a:xfrm>
          <a:prstGeom prst="rect">
            <a:avLst/>
          </a:prstGeom>
          <a:solidFill>
            <a:srgbClr val="2d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9" name="Rectangle 10"/>
          <p:cNvSpPr/>
          <p:nvPr/>
        </p:nvSpPr>
        <p:spPr>
          <a:xfrm>
            <a:off x="0" y="1335600"/>
            <a:ext cx="12191760" cy="84600"/>
          </a:xfrm>
          <a:prstGeom prst="rect">
            <a:avLst/>
          </a:prstGeom>
          <a:solidFill>
            <a:srgbClr val="18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0" y="1460520"/>
            <a:ext cx="12191760" cy="84600"/>
          </a:xfrm>
          <a:prstGeom prst="rect">
            <a:avLst/>
          </a:prstGeom>
          <a:solidFill>
            <a:srgbClr val="e51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619640" y="1988280"/>
            <a:ext cx="1344600" cy="3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de-DE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988200" y="1810800"/>
            <a:ext cx="10215360" cy="22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</a:t>
            </a: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</a:t>
            </a: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Outline </a:t>
            </a: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ftr" idx="7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dt" idx="8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sldNum" idx="9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239FCBF-590A-49E7-AA61-3794636B3A89}" type="slidenum">
              <a: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1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222" t="0" r="14280" b="0"/>
          <a:stretch/>
        </p:blipFill>
        <p:spPr>
          <a:xfrm>
            <a:off x="26640" y="5731920"/>
            <a:ext cx="1214280" cy="136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Rectangle 6"/>
          <p:cNvSpPr/>
          <p:nvPr/>
        </p:nvSpPr>
        <p:spPr>
          <a:xfrm>
            <a:off x="0" y="1210320"/>
            <a:ext cx="12191760" cy="84600"/>
          </a:xfrm>
          <a:prstGeom prst="rect">
            <a:avLst/>
          </a:prstGeom>
          <a:solidFill>
            <a:srgbClr val="2d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8" name="Rectangle 10"/>
          <p:cNvSpPr/>
          <p:nvPr/>
        </p:nvSpPr>
        <p:spPr>
          <a:xfrm>
            <a:off x="0" y="1335600"/>
            <a:ext cx="12191760" cy="84600"/>
          </a:xfrm>
          <a:prstGeom prst="rect">
            <a:avLst/>
          </a:prstGeom>
          <a:solidFill>
            <a:srgbClr val="18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9" name="Rectangle 11"/>
          <p:cNvSpPr/>
          <p:nvPr/>
        </p:nvSpPr>
        <p:spPr>
          <a:xfrm>
            <a:off x="0" y="1460520"/>
            <a:ext cx="12191760" cy="84600"/>
          </a:xfrm>
          <a:prstGeom prst="rect">
            <a:avLst/>
          </a:prstGeom>
          <a:solidFill>
            <a:srgbClr val="e51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19640" y="1988280"/>
            <a:ext cx="1344600" cy="3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de-DE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925920" y="1551240"/>
            <a:ext cx="4202640" cy="459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de-DE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de-DE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de-DE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de-DE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de-DE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de-DE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</a:t>
            </a:r>
            <a:r>
              <a:rPr lang="de-DE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Outline </a:t>
            </a:r>
            <a:r>
              <a:rPr lang="de-DE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Level</a:t>
            </a:r>
            <a:endParaRPr lang="de-DE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78760" y="1577520"/>
            <a:ext cx="5303160" cy="372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</a:t>
            </a: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</a:t>
            </a: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Outline </a:t>
            </a: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10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dt" idx="11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sldNum" idx="12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1559AD-4C07-4B72-A018-A862198F15A3}" type="slidenum">
              <a: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1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222" t="0" r="14280" b="0"/>
          <a:stretch/>
        </p:blipFill>
        <p:spPr>
          <a:xfrm>
            <a:off x="26640" y="5731920"/>
            <a:ext cx="1214280" cy="136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Rectangle 6"/>
          <p:cNvSpPr/>
          <p:nvPr/>
        </p:nvSpPr>
        <p:spPr>
          <a:xfrm>
            <a:off x="0" y="1210320"/>
            <a:ext cx="12191760" cy="84600"/>
          </a:xfrm>
          <a:prstGeom prst="rect">
            <a:avLst/>
          </a:prstGeom>
          <a:solidFill>
            <a:srgbClr val="2d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8" name="Rectangle 10"/>
          <p:cNvSpPr/>
          <p:nvPr/>
        </p:nvSpPr>
        <p:spPr>
          <a:xfrm>
            <a:off x="0" y="1335600"/>
            <a:ext cx="12191760" cy="84600"/>
          </a:xfrm>
          <a:prstGeom prst="rect">
            <a:avLst/>
          </a:prstGeom>
          <a:solidFill>
            <a:srgbClr val="18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0" y="1460520"/>
            <a:ext cx="12191760" cy="84600"/>
          </a:xfrm>
          <a:prstGeom prst="rect">
            <a:avLst/>
          </a:prstGeom>
          <a:solidFill>
            <a:srgbClr val="e51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619640" y="1988280"/>
            <a:ext cx="1344600" cy="36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de-DE" sz="2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de-DE" sz="2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 idx="13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14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 idx="15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819364-A6A7-4AAC-B406-1157C42922DD}" type="slidenum">
              <a: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1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222" t="0" r="14280" b="0"/>
          <a:stretch/>
        </p:blipFill>
        <p:spPr>
          <a:xfrm>
            <a:off x="26640" y="5731920"/>
            <a:ext cx="1214280" cy="136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" name="Rectangle 6"/>
          <p:cNvSpPr/>
          <p:nvPr/>
        </p:nvSpPr>
        <p:spPr>
          <a:xfrm>
            <a:off x="0" y="1210320"/>
            <a:ext cx="12191760" cy="84600"/>
          </a:xfrm>
          <a:prstGeom prst="rect">
            <a:avLst/>
          </a:prstGeom>
          <a:solidFill>
            <a:srgbClr val="2d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6" name="Rectangle 10"/>
          <p:cNvSpPr/>
          <p:nvPr/>
        </p:nvSpPr>
        <p:spPr>
          <a:xfrm>
            <a:off x="0" y="1335600"/>
            <a:ext cx="12191760" cy="84600"/>
          </a:xfrm>
          <a:prstGeom prst="rect">
            <a:avLst/>
          </a:prstGeom>
          <a:solidFill>
            <a:srgbClr val="18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7" name="Rectangle 11"/>
          <p:cNvSpPr/>
          <p:nvPr/>
        </p:nvSpPr>
        <p:spPr>
          <a:xfrm>
            <a:off x="0" y="1460520"/>
            <a:ext cx="12191760" cy="84600"/>
          </a:xfrm>
          <a:prstGeom prst="rect">
            <a:avLst/>
          </a:prstGeom>
          <a:solidFill>
            <a:srgbClr val="e51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9960" bIns="3996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ftr" idx="16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17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18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51F5DC8-9C24-47D1-930E-647A2BB3A749}" type="slidenum">
              <a:rPr lang="de-DE" sz="1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sv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sv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hyperlink" Target="https://nsquared.net/steering-committee-2026/" TargetMode="External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fik 14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4222" t="0" r="14280" b="0"/>
          <a:stretch/>
        </p:blipFill>
        <p:spPr>
          <a:xfrm>
            <a:off x="434880" y="2059920"/>
            <a:ext cx="2693520" cy="3035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object 2"/>
          <p:cNvSpPr/>
          <p:nvPr/>
        </p:nvSpPr>
        <p:spPr>
          <a:xfrm>
            <a:off x="0" y="5926680"/>
            <a:ext cx="12191760" cy="3646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9" name="object 4"/>
          <p:cNvSpPr/>
          <p:nvPr/>
        </p:nvSpPr>
        <p:spPr>
          <a:xfrm>
            <a:off x="4884840" y="3497760"/>
            <a:ext cx="4528440" cy="20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823680" algn="ctr" defTabSz="914400">
              <a:lnSpc>
                <a:spcPct val="124000"/>
              </a:lnSpc>
              <a:spcBef>
                <a:spcPts val="99"/>
              </a:spcBef>
            </a:pPr>
            <a:r>
              <a:rPr lang="de-DE" sz="2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Helmholtz </a:t>
            </a:r>
            <a:r>
              <a:rPr lang="de-DE" sz="2400" b="0" u="none" strike="noStrike">
                <a:solidFill>
                  <a:srgbClr val="2c477d"/>
                </a:solidFill>
                <a:effectLst/>
                <a:uFillTx/>
                <a:latin typeface="Arial"/>
              </a:rPr>
              <a:t>Juniors  </a:t>
            </a:r>
            <a:r>
              <a:rPr lang="de-DE" sz="2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Leibnitz PhD</a:t>
            </a:r>
            <a:r>
              <a:rPr lang="de-DE" sz="2400" b="0" u="none" spc="-71" strike="noStrike">
                <a:solidFill>
                  <a:srgbClr val="2c477d"/>
                </a:solidFill>
                <a:effectLst/>
                <a:uFillTx/>
                <a:latin typeface="Arial"/>
              </a:rPr>
              <a:t> </a:t>
            </a:r>
            <a:r>
              <a:rPr lang="de-DE" sz="2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network  </a:t>
            </a:r>
            <a:r>
              <a:rPr lang="de-DE" sz="2400" b="0" u="none" strike="noStrike">
                <a:solidFill>
                  <a:srgbClr val="2c477d"/>
                </a:solidFill>
                <a:effectLst/>
                <a:uFillTx/>
                <a:latin typeface="Arial"/>
              </a:rPr>
              <a:t>Max </a:t>
            </a:r>
            <a:r>
              <a:rPr lang="de-DE" sz="2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Planck</a:t>
            </a:r>
            <a:r>
              <a:rPr lang="de-DE" sz="2400" b="0" u="none" spc="-60" strike="noStrike">
                <a:solidFill>
                  <a:srgbClr val="2c477d"/>
                </a:solidFill>
                <a:effectLst/>
                <a:uFillTx/>
                <a:latin typeface="Arial"/>
              </a:rPr>
              <a:t> </a:t>
            </a:r>
            <a:r>
              <a:rPr lang="de-DE" sz="2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PhDnet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2000"/>
            </a:br>
            <a:r>
              <a:rPr lang="en-US" sz="2000" b="0" u="none" strike="noStrike">
                <a:solidFill>
                  <a:srgbClr val="2c477d"/>
                </a:solidFill>
                <a:effectLst/>
                <a:uFillTx/>
                <a:latin typeface="Arial"/>
              </a:rPr>
              <a:t>IPP M</a:t>
            </a:r>
            <a:r>
              <a:rPr lang="de-DE" sz="2000" b="0" u="none" strike="noStrike">
                <a:solidFill>
                  <a:srgbClr val="2c477d"/>
                </a:solidFill>
                <a:effectLst/>
                <a:uFillTx/>
                <a:latin typeface="Arial"/>
              </a:rPr>
              <a:t>ainz </a:t>
            </a:r>
            <a:r>
              <a:rPr lang="de-DE" sz="20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PhD</a:t>
            </a:r>
            <a:r>
              <a:rPr lang="de-DE" sz="2000" b="0" u="none" spc="-71" strike="noStrike">
                <a:solidFill>
                  <a:srgbClr val="2c477d"/>
                </a:solidFill>
                <a:effectLst/>
                <a:uFillTx/>
                <a:latin typeface="Arial"/>
              </a:rPr>
              <a:t> </a:t>
            </a:r>
            <a:r>
              <a:rPr lang="de-DE" sz="20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network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595680" y="822960"/>
            <a:ext cx="7107120" cy="2458440"/>
          </a:xfrm>
          <a:prstGeom prst="rect">
            <a:avLst/>
          </a:prstGeom>
          <a:noFill/>
          <a:ln w="0">
            <a:noFill/>
          </a:ln>
        </p:spPr>
        <p:txBody>
          <a:bodyPr lIns="0" rIns="0" tIns="110520" bIns="0" anchor="t">
            <a:spAutoFit/>
          </a:bodyPr>
          <a:p>
            <a:pPr marL="12240" indent="-720" algn="ctr">
              <a:lnSpc>
                <a:spcPts val="6160"/>
              </a:lnSpc>
              <a:spcBef>
                <a:spcPts val="870"/>
              </a:spcBef>
              <a:buNone/>
              <a:tabLst>
                <a:tab algn="l" pos="0"/>
              </a:tabLst>
            </a:pPr>
            <a:r>
              <a:rPr lang="de-DE" sz="5700" b="1" u="none" strike="noStrike">
                <a:solidFill>
                  <a:srgbClr val="2c477d"/>
                </a:solidFill>
                <a:effectLst/>
                <a:uFillTx/>
                <a:latin typeface="Arial"/>
              </a:rPr>
              <a:t>The</a:t>
            </a:r>
            <a:r>
              <a:rPr lang="de-DE" sz="5700" b="1" u="none" strike="noStrike">
                <a:solidFill>
                  <a:srgbClr val="2c477d"/>
                </a:solidFill>
                <a:effectLst/>
                <a:uFillTx/>
                <a:latin typeface="Arial"/>
              </a:rPr>
              <a:t>	</a:t>
            </a:r>
            <a:r>
              <a:rPr lang="de-DE" sz="5700" b="1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Network</a:t>
            </a:r>
            <a:r>
              <a:rPr lang="de-DE" sz="5700" b="1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	</a:t>
            </a:r>
            <a:r>
              <a:rPr lang="de-DE" sz="5700" b="1" u="none" strike="noStrike">
                <a:solidFill>
                  <a:srgbClr val="2c477d"/>
                </a:solidFill>
                <a:effectLst/>
                <a:uFillTx/>
                <a:latin typeface="Arial"/>
              </a:rPr>
              <a:t>of   </a:t>
            </a:r>
            <a:r>
              <a:rPr lang="de-DE" sz="5700" b="1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Doctoral</a:t>
            </a:r>
            <a:r>
              <a:rPr lang="de-DE" sz="5700" b="1" u="none" spc="-79" strike="noStrike">
                <a:solidFill>
                  <a:srgbClr val="2c477d"/>
                </a:solidFill>
                <a:effectLst/>
                <a:uFillTx/>
                <a:latin typeface="Arial"/>
              </a:rPr>
              <a:t> </a:t>
            </a:r>
            <a:r>
              <a:rPr lang="de-DE" sz="5700" b="1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Researcher  Networks</a:t>
            </a:r>
            <a:endParaRPr lang="de-DE" sz="57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1" name="object 4"/>
          <p:cNvSpPr/>
          <p:nvPr/>
        </p:nvSpPr>
        <p:spPr>
          <a:xfrm>
            <a:off x="8458200" y="6417000"/>
            <a:ext cx="44193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defTabSz="914400">
              <a:lnSpc>
                <a:spcPct val="124000"/>
              </a:lnSpc>
              <a:spcBef>
                <a:spcPts val="99"/>
              </a:spcBef>
            </a:pP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AGBR Conference – February 18</a:t>
            </a:r>
            <a:r>
              <a:rPr lang="en-US" sz="1600" b="0" u="none" spc="-6" strike="noStrike" baseline="30000">
                <a:solidFill>
                  <a:srgbClr val="2c477d"/>
                </a:solidFill>
                <a:effectLst/>
                <a:uFillTx/>
                <a:latin typeface="Arial"/>
              </a:rPr>
              <a:t>th</a:t>
            </a: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 2026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6920" y="394560"/>
            <a:ext cx="477612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sp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1316520"/>
              </a:tabLst>
            </a:pP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Who</a:t>
            </a: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	</a:t>
            </a: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or what is</a:t>
            </a:r>
            <a:r>
              <a:rPr lang="de-DE" sz="4400" b="0" u="none" spc="-85" strike="noStrike">
                <a:solidFill>
                  <a:srgbClr val="2c477d"/>
                </a:solidFill>
                <a:effectLst/>
                <a:uFillTx/>
                <a:latin typeface="Arial"/>
              </a:rPr>
              <a:t> </a:t>
            </a: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N²?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3" name="object 3"/>
          <p:cNvSpPr/>
          <p:nvPr/>
        </p:nvSpPr>
        <p:spPr>
          <a:xfrm>
            <a:off x="828000" y="1643040"/>
            <a:ext cx="6791760" cy="39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44600" indent="-343080" defTabSz="914400">
              <a:lnSpc>
                <a:spcPct val="100000"/>
              </a:lnSpc>
              <a:spcBef>
                <a:spcPts val="99"/>
              </a:spcBef>
              <a:buClr>
                <a:srgbClr val="8cb322"/>
              </a:buClr>
              <a:buFont typeface="Wingdings" charset="2"/>
              <a:buChar char=""/>
              <a:tabLst>
                <a:tab algn="l" pos="387360"/>
              </a:tabLst>
            </a:pPr>
            <a:r>
              <a:rPr lang="de-DE" sz="2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</a:t>
            </a:r>
            <a:r>
              <a:rPr lang="de-DE" sz="1950" b="1" u="none" strike="noStrike" baseline="29000">
                <a:solidFill>
                  <a:schemeClr val="dk1"/>
                </a:solidFill>
                <a:effectLst/>
                <a:uFillTx/>
                <a:latin typeface="Arial"/>
              </a:rPr>
              <a:t>2 </a:t>
            </a:r>
            <a:r>
              <a:rPr lang="de-DE" sz="2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= </a:t>
            </a:r>
            <a:r>
              <a:rPr lang="de-DE" sz="2000" b="1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network </a:t>
            </a:r>
            <a:r>
              <a:rPr lang="de-DE" sz="2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of</a:t>
            </a:r>
            <a:r>
              <a:rPr lang="de-DE" sz="2000" b="1" u="none" spc="-176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de-DE" sz="2000" b="1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networks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6"/>
              </a:spcBef>
              <a:tabLst>
                <a:tab algn="l" pos="387360"/>
              </a:tabLst>
            </a:pPr>
            <a:endParaRPr lang="en-US" sz="2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44600" indent="-343080" algn="just" defTabSz="914400">
              <a:lnSpc>
                <a:spcPts val="2160"/>
              </a:lnSpc>
              <a:spcBef>
                <a:spcPts val="6"/>
              </a:spcBef>
              <a:buClr>
                <a:srgbClr val="8cb322"/>
              </a:buClr>
              <a:buFont typeface="Wingdings" charset="2"/>
              <a:buChar char=""/>
              <a:tabLst>
                <a:tab algn="l" pos="387360"/>
              </a:tabLst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We represent more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than </a:t>
            </a:r>
            <a:r>
              <a:rPr lang="de-DE" sz="2000" b="1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16,000 Doctoral  Researchers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in Germany's non-university 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research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 institutes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4"/>
              </a:spcBef>
              <a:tabLst>
                <a:tab algn="l" pos="387360"/>
              </a:tabLst>
            </a:pPr>
            <a:endParaRPr lang="en-US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43880" indent="-343080" defTabSz="914400">
              <a:lnSpc>
                <a:spcPts val="2160"/>
              </a:lnSpc>
              <a:buClr>
                <a:srgbClr val="8cb322"/>
              </a:buClr>
              <a:buFont typeface="Wingdings" charset="2"/>
              <a:buChar char=""/>
              <a:tabLst>
                <a:tab algn="l" pos="387360"/>
              </a:tabLst>
            </a:pP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Founded in </a:t>
            </a:r>
            <a:r>
              <a:rPr lang="de-DE" sz="2000" b="1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2017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by the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spokespeople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of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Max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Planck  PhDnet, Helmholtz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Juniors &amp;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Leibniz PhD</a:t>
            </a:r>
            <a:r>
              <a:rPr lang="de-DE" sz="2000" b="0" u="none" spc="-26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Network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1"/>
              </a:spcBef>
              <a:tabLst>
                <a:tab algn="l" pos="387360"/>
              </a:tabLst>
            </a:pPr>
            <a:endParaRPr lang="en-US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43880" indent="-343080" defTabSz="914400">
              <a:lnSpc>
                <a:spcPct val="100000"/>
              </a:lnSpc>
              <a:buClr>
                <a:srgbClr val="8cb322"/>
              </a:buClr>
              <a:buFont typeface="Wingdings" charset="2"/>
              <a:buChar char=""/>
              <a:tabLst>
                <a:tab algn="l" pos="387360"/>
              </a:tabLst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IPP Mainz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PhD Network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= </a:t>
            </a:r>
            <a:r>
              <a:rPr lang="de-DE" sz="2000" b="1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guest member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since</a:t>
            </a:r>
            <a:r>
              <a:rPr lang="de-DE" sz="2000" b="0" u="none" spc="-34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2018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31"/>
              </a:spcBef>
              <a:tabLst>
                <a:tab algn="l" pos="387360"/>
              </a:tabLst>
            </a:pPr>
            <a:endParaRPr lang="en-US" sz="2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43880" indent="-343080" defTabSz="914400">
              <a:lnSpc>
                <a:spcPts val="2160"/>
              </a:lnSpc>
              <a:buClr>
                <a:srgbClr val="8cb322"/>
              </a:buClr>
              <a:buFont typeface="Wingdings" charset="2"/>
              <a:buChar char=""/>
              <a:tabLst>
                <a:tab algn="l" pos="387360"/>
              </a:tabLst>
            </a:pPr>
            <a:r>
              <a:rPr lang="en-US" sz="2000" b="1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C</a:t>
            </a:r>
            <a:r>
              <a:rPr lang="de-DE" sz="2000" b="1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ollaboration: </a:t>
            </a:r>
            <a:r>
              <a:rPr lang="en-US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Bundesverband Promovierende e.V. 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object 4"/>
          <p:cNvSpPr/>
          <p:nvPr/>
        </p:nvSpPr>
        <p:spPr>
          <a:xfrm>
            <a:off x="7848720" y="1981080"/>
            <a:ext cx="4121280" cy="32385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5" name="object 5"/>
          <p:cNvSpPr/>
          <p:nvPr/>
        </p:nvSpPr>
        <p:spPr>
          <a:xfrm>
            <a:off x="7772400" y="1905120"/>
            <a:ext cx="1634040" cy="14112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66" name="Graphic 6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7315200" y="5699880"/>
            <a:ext cx="2240280" cy="73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object 4"/>
          <p:cNvSpPr/>
          <p:nvPr/>
        </p:nvSpPr>
        <p:spPr>
          <a:xfrm>
            <a:off x="1371600" y="6487200"/>
            <a:ext cx="44193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defTabSz="914400">
              <a:lnSpc>
                <a:spcPct val="124000"/>
              </a:lnSpc>
              <a:spcBef>
                <a:spcPts val="99"/>
              </a:spcBef>
            </a:pP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AGBR Conference – February 18</a:t>
            </a:r>
            <a:r>
              <a:rPr lang="en-US" sz="1600" b="0" u="none" spc="-6" strike="noStrike" baseline="30000">
                <a:solidFill>
                  <a:srgbClr val="2c477d"/>
                </a:solidFill>
                <a:effectLst/>
                <a:uFillTx/>
                <a:latin typeface="Arial"/>
              </a:rPr>
              <a:t>th</a:t>
            </a: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 2026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6920" y="394560"/>
            <a:ext cx="477612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sp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1316520"/>
              </a:tabLst>
            </a:pP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Who</a:t>
            </a: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	</a:t>
            </a: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or what is</a:t>
            </a:r>
            <a:r>
              <a:rPr lang="de-DE" sz="4400" b="0" u="none" spc="-85" strike="noStrike">
                <a:solidFill>
                  <a:srgbClr val="2c477d"/>
                </a:solidFill>
                <a:effectLst/>
                <a:uFillTx/>
                <a:latin typeface="Arial"/>
              </a:rPr>
              <a:t> </a:t>
            </a: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N²?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9" name="object 3"/>
          <p:cNvSpPr/>
          <p:nvPr/>
        </p:nvSpPr>
        <p:spPr>
          <a:xfrm>
            <a:off x="853560" y="2044440"/>
            <a:ext cx="6027840" cy="361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160" bIns="0" anchor="t">
            <a:spAutoFit/>
          </a:bodyPr>
          <a:p>
            <a:pPr marL="419040" indent="-343080" defTabSz="914400">
              <a:lnSpc>
                <a:spcPts val="2160"/>
              </a:lnSpc>
              <a:spcBef>
                <a:spcPts val="371"/>
              </a:spcBef>
              <a:buClr>
                <a:srgbClr val="8cb322"/>
              </a:buClr>
              <a:buFont typeface="Wingdings" charset="2"/>
              <a:buChar char=""/>
              <a:tabLst>
                <a:tab algn="l" pos="361800"/>
              </a:tabLst>
            </a:pPr>
            <a:r>
              <a:rPr lang="de-DE" sz="2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Our </a:t>
            </a:r>
            <a:r>
              <a:rPr lang="de-DE" sz="2000" b="1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focus: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working conditions,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carrer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prospects, mental health, impact on</a:t>
            </a:r>
            <a:r>
              <a:rPr lang="de-DE" sz="2000" b="0" u="none" spc="6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society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361800"/>
              </a:tabLst>
            </a:pP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19040" indent="-343080" defTabSz="914400">
              <a:lnSpc>
                <a:spcPts val="2160"/>
              </a:lnSpc>
              <a:spcBef>
                <a:spcPts val="1494"/>
              </a:spcBef>
              <a:buClr>
                <a:srgbClr val="8cb322"/>
              </a:buClr>
              <a:buFont typeface="Wingdings" charset="2"/>
              <a:buChar char=""/>
              <a:tabLst>
                <a:tab algn="l" pos="361800"/>
              </a:tabLst>
            </a:pPr>
            <a:r>
              <a:rPr lang="de-DE" sz="2000" b="1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Conferences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on further education also outside of academia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(N</a:t>
            </a:r>
            <a:r>
              <a:rPr lang="de-DE" sz="1950" b="0" u="none" strike="noStrike" baseline="29000">
                <a:solidFill>
                  <a:schemeClr val="dk1"/>
                </a:solidFill>
                <a:effectLst/>
                <a:uFillTx/>
                <a:latin typeface="Arial"/>
              </a:rPr>
              <a:t>2</a:t>
            </a:r>
            <a:r>
              <a:rPr lang="de-DE" sz="1950" b="0" u="none" spc="283" strike="noStrike" baseline="2900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events)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4"/>
              </a:spcBef>
              <a:tabLst>
                <a:tab algn="l" pos="361800"/>
              </a:tabLst>
            </a:pPr>
            <a:endParaRPr lang="en-US" sz="32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17960" indent="-343080" defTabSz="914400">
              <a:lnSpc>
                <a:spcPct val="100000"/>
              </a:lnSpc>
              <a:buClr>
                <a:srgbClr val="8cb322"/>
              </a:buClr>
              <a:buFont typeface="Wingdings" charset="2"/>
              <a:buChar char=""/>
              <a:tabLst>
                <a:tab algn="l" pos="361800"/>
              </a:tabLst>
            </a:pPr>
            <a:r>
              <a:rPr lang="de-DE" sz="2000" b="1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Consultants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for politicians/federal</a:t>
            </a:r>
            <a:r>
              <a:rPr lang="de-DE" sz="2000" b="0" u="none" spc="-11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ministries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361800"/>
              </a:tabLst>
            </a:pPr>
            <a:endParaRPr lang="en-US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18320" indent="-343080" defTabSz="914400">
              <a:lnSpc>
                <a:spcPts val="2160"/>
              </a:lnSpc>
              <a:spcBef>
                <a:spcPts val="1409"/>
              </a:spcBef>
              <a:buClr>
                <a:srgbClr val="8cb322"/>
              </a:buClr>
              <a:buFont typeface="Wingdings" charset="2"/>
              <a:buChar char=""/>
              <a:tabLst>
                <a:tab algn="l" pos="361800"/>
              </a:tabLst>
            </a:pPr>
            <a:r>
              <a:rPr lang="de-DE" sz="2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Own </a:t>
            </a:r>
            <a:r>
              <a:rPr lang="de-DE" sz="2000" b="1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studies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: individual and coordinated 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surveys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Arial"/>
              </a:rPr>
              <a:t>like the bi-annual N²</a:t>
            </a: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survey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7077240" y="2981520"/>
            <a:ext cx="2563560" cy="17114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9823680" y="3460680"/>
            <a:ext cx="2220480" cy="25682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2" name="object 6"/>
          <p:cNvSpPr/>
          <p:nvPr/>
        </p:nvSpPr>
        <p:spPr>
          <a:xfrm>
            <a:off x="7449480" y="4808880"/>
            <a:ext cx="1819440" cy="187416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73" name="object 7"/>
          <p:cNvGrpSpPr/>
          <p:nvPr/>
        </p:nvGrpSpPr>
        <p:grpSpPr>
          <a:xfrm>
            <a:off x="8761680" y="1810440"/>
            <a:ext cx="3292200" cy="1074600"/>
            <a:chOff x="8761680" y="1810440"/>
            <a:chExt cx="3292200" cy="1074600"/>
          </a:xfrm>
        </p:grpSpPr>
        <p:sp>
          <p:nvSpPr>
            <p:cNvPr id="74" name="object 8"/>
            <p:cNvSpPr/>
            <p:nvPr/>
          </p:nvSpPr>
          <p:spPr>
            <a:xfrm>
              <a:off x="8761680" y="1810440"/>
              <a:ext cx="3292200" cy="107460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100000"/>
                </a:lnSpc>
              </a:pPr>
              <a:endPara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75" name="object 9"/>
            <p:cNvSpPr/>
            <p:nvPr/>
          </p:nvSpPr>
          <p:spPr>
            <a:xfrm>
              <a:off x="8771040" y="1819800"/>
              <a:ext cx="3273840" cy="1055520"/>
            </a:xfrm>
            <a:custGeom>
              <a:avLst/>
              <a:gdLst>
                <a:gd name="textAreaLeft" fmla="*/ 0 w 3273840"/>
                <a:gd name="textAreaRight" fmla="*/ 3274200 w 3273840"/>
                <a:gd name="textAreaTop" fmla="*/ 0 h 1055520"/>
                <a:gd name="textAreaBottom" fmla="*/ 1055880 h 1055520"/>
              </a:gdLst>
              <a:ahLst/>
              <a:cxnLst/>
              <a:rect l="textAreaLeft" t="textAreaTop" r="textAreaRight" b="textAreaBottom"/>
              <a:pathLst>
                <a:path w="3274059" h="1056005">
                  <a:moveTo>
                    <a:pt x="0" y="0"/>
                  </a:moveTo>
                  <a:lnTo>
                    <a:pt x="3273450" y="0"/>
                  </a:lnTo>
                  <a:lnTo>
                    <a:pt x="3273450" y="1055877"/>
                  </a:lnTo>
                  <a:lnTo>
                    <a:pt x="0" y="105587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48">
              <a:solidFill>
                <a:srgbClr val="1f396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100000"/>
                </a:lnSpc>
              </a:pPr>
              <a:endPara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76" name="object 4"/>
          <p:cNvSpPr/>
          <p:nvPr/>
        </p:nvSpPr>
        <p:spPr>
          <a:xfrm>
            <a:off x="1371600" y="6487200"/>
            <a:ext cx="44193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defTabSz="914400">
              <a:lnSpc>
                <a:spcPct val="124000"/>
              </a:lnSpc>
              <a:spcBef>
                <a:spcPts val="99"/>
              </a:spcBef>
            </a:pP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AGBR Conference – February 18</a:t>
            </a:r>
            <a:r>
              <a:rPr lang="en-US" sz="1600" b="0" u="none" spc="-6" strike="noStrike" baseline="30000">
                <a:solidFill>
                  <a:srgbClr val="2c477d"/>
                </a:solidFill>
                <a:effectLst/>
                <a:uFillTx/>
                <a:latin typeface="Arial"/>
              </a:rPr>
              <a:t>th</a:t>
            </a: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 2026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16920" y="394560"/>
            <a:ext cx="341028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sp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Our</a:t>
            </a:r>
            <a:r>
              <a:rPr lang="de-DE" sz="4400" b="0" u="none" spc="-91" strike="noStrike">
                <a:solidFill>
                  <a:srgbClr val="2c477d"/>
                </a:solidFill>
                <a:effectLst/>
                <a:uFillTx/>
                <a:latin typeface="Arial"/>
              </a:rPr>
              <a:t> </a:t>
            </a: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demands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8" name="object 3"/>
          <p:cNvSpPr/>
          <p:nvPr/>
        </p:nvSpPr>
        <p:spPr>
          <a:xfrm>
            <a:off x="1271520" y="2061000"/>
            <a:ext cx="9505080" cy="648000"/>
          </a:xfrm>
          <a:prstGeom prst="rect">
            <a:avLst/>
          </a:prstGeom>
          <a:solidFill>
            <a:srgbClr val="e518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771"/>
              </a:lnSpc>
            </a:pPr>
            <a:r>
              <a:rPr lang="de-DE" sz="4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We </a:t>
            </a:r>
            <a:r>
              <a:rPr lang="de-DE" sz="4000" b="0" u="none" spc="-6" strike="noStrike">
                <a:solidFill>
                  <a:srgbClr val="ffffff"/>
                </a:solidFill>
                <a:effectLst/>
                <a:uFillTx/>
                <a:latin typeface="Calibri"/>
              </a:rPr>
              <a:t>stand for: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" name="object 4"/>
          <p:cNvSpPr/>
          <p:nvPr/>
        </p:nvSpPr>
        <p:spPr>
          <a:xfrm>
            <a:off x="8537760" y="2908080"/>
            <a:ext cx="2239200" cy="1798560"/>
          </a:xfrm>
          <a:custGeom>
            <a:avLst/>
            <a:gdLst>
              <a:gd name="textAreaLeft" fmla="*/ 0 w 2239200"/>
              <a:gd name="textAreaRight" fmla="*/ 2239560 w 2239200"/>
              <a:gd name="textAreaTop" fmla="*/ 0 h 1798560"/>
              <a:gd name="textAreaBottom" fmla="*/ 1798920 h 1798560"/>
            </a:gdLst>
            <a:ahLst/>
            <a:cxnLst/>
            <a:rect l="textAreaLeft" t="textAreaTop" r="textAreaRight" b="textAreaBottom"/>
            <a:pathLst>
              <a:path w="2239645" h="1798954">
                <a:moveTo>
                  <a:pt x="0" y="0"/>
                </a:moveTo>
                <a:lnTo>
                  <a:pt x="2239162" y="0"/>
                </a:lnTo>
                <a:lnTo>
                  <a:pt x="2239162" y="1798358"/>
                </a:lnTo>
                <a:lnTo>
                  <a:pt x="0" y="179835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1f396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0" name="object 5"/>
          <p:cNvSpPr/>
          <p:nvPr/>
        </p:nvSpPr>
        <p:spPr>
          <a:xfrm>
            <a:off x="8551800" y="3351600"/>
            <a:ext cx="2210760" cy="87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49760" indent="-49680" defTabSz="9144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lang="de-DE" sz="2800" b="1" u="none" spc="-6" strike="noStrike">
                <a:solidFill>
                  <a:schemeClr val="dk1"/>
                </a:solidFill>
                <a:effectLst/>
                <a:uFillTx/>
                <a:latin typeface="Calibri"/>
              </a:rPr>
              <a:t>Prevention</a:t>
            </a:r>
            <a:r>
              <a:rPr lang="de-DE" sz="2800" b="1" u="none" spc="-60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de-DE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of  </a:t>
            </a:r>
            <a:r>
              <a:rPr lang="de-DE" sz="2800" b="1" u="none" spc="-6" strike="noStrike">
                <a:solidFill>
                  <a:schemeClr val="dk1"/>
                </a:solidFill>
                <a:effectLst/>
                <a:uFillTx/>
                <a:latin typeface="Calibri"/>
              </a:rPr>
              <a:t>power</a:t>
            </a:r>
            <a:r>
              <a:rPr lang="de-DE" sz="2800" b="1" u="none" spc="-51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de-DE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abuse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object 6"/>
          <p:cNvSpPr/>
          <p:nvPr/>
        </p:nvSpPr>
        <p:spPr>
          <a:xfrm>
            <a:off x="1271520" y="4649400"/>
            <a:ext cx="2089440" cy="13104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aphicFrame>
        <p:nvGraphicFramePr>
          <p:cNvPr id="82" name="object 7"/>
          <p:cNvGraphicFramePr/>
          <p:nvPr/>
        </p:nvGraphicFramePr>
        <p:xfrm>
          <a:off x="1271880" y="2929320"/>
          <a:ext cx="2088720" cy="3348360"/>
        </p:xfrm>
        <a:graphic>
          <a:graphicData uri="http://schemas.openxmlformats.org/drawingml/2006/table">
            <a:tbl>
              <a:tblPr/>
              <a:tblGrid>
                <a:gridCol w="2089080"/>
              </a:tblGrid>
              <a:tr h="1711080">
                <a:tc>
                  <a:txBody>
                    <a:bodyPr lIns="0" rIns="0" tIns="36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lang="en-US" sz="39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lang="en-US" sz="2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100%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payment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0" marR="0" marT="360" marB="0">
                    <a:lnL w="28080">
                      <a:solidFill>
                        <a:srgbClr val="1f3964"/>
                      </a:solidFill>
                      <a:prstDash val="solid"/>
                    </a:lnL>
                    <a:lnR w="28080">
                      <a:solidFill>
                        <a:srgbClr val="1f3964"/>
                      </a:solidFill>
                      <a:prstDash val="solid"/>
                    </a:lnR>
                    <a:lnT w="28080">
                      <a:solidFill>
                        <a:srgbClr val="1f3964"/>
                      </a:solidFill>
                      <a:prstDash val="solid"/>
                    </a:lnT>
                    <a:lnB w="28080">
                      <a:solidFill>
                        <a:srgbClr val="1f3964"/>
                      </a:solidFill>
                      <a:prstDash val="solid"/>
                    </a:lnB>
                    <a:noFill/>
                  </a:tcPr>
                </a:tc>
              </a:tr>
              <a:tr h="1319400">
                <a:tc>
                  <a:txBody>
                    <a:bodyPr lIns="0" rIns="0" tIns="37440" bIns="0" anchor="t">
                      <a:noAutofit/>
                    </a:bodyPr>
                    <a:p>
                      <a:pPr marL="412920" indent="-195120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algn="l" pos="0"/>
                        </a:tabLst>
                      </a:pPr>
                      <a:endParaRPr lang="en-US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412920" indent="-195120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algn="l" pos="0"/>
                        </a:tabLst>
                      </a:pPr>
                      <a:r>
                        <a:rPr lang="de-DE" sz="2000" b="0" u="none" spc="-6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Doing </a:t>
                      </a:r>
                      <a:r>
                        <a:rPr lang="de-DE" sz="20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 </a:t>
                      </a:r>
                      <a:r>
                        <a:rPr lang="de-DE" sz="2000" b="0" u="none" spc="-6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PhD is</a:t>
                      </a:r>
                      <a:r>
                        <a:rPr lang="de-DE" sz="2000" b="0" u="none" spc="-79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lang="de-DE" sz="20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  </a:t>
                      </a:r>
                      <a:r>
                        <a:rPr lang="de-DE" sz="2000" b="0" u="none" spc="-6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full-time</a:t>
                      </a:r>
                      <a:r>
                        <a:rPr lang="de-DE" sz="2000" b="0" u="none" spc="-20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lang="de-DE" sz="2000" b="0" u="none" spc="-6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job</a:t>
                      </a:r>
                      <a:endParaRPr lang="en-US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412920" indent="-195120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algn="l" pos="0"/>
                        </a:tabLst>
                      </a:pPr>
                      <a:endParaRPr lang="en-US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0" marR="0" marT="37440" marB="0">
                    <a:lnL w="28080">
                      <a:solidFill>
                        <a:srgbClr val="1f3964"/>
                      </a:solidFill>
                      <a:prstDash val="solid"/>
                    </a:lnL>
                    <a:lnR w="28080">
                      <a:solidFill>
                        <a:srgbClr val="1f3964"/>
                      </a:solidFill>
                      <a:prstDash val="solid"/>
                    </a:lnR>
                    <a:lnT w="28080">
                      <a:solidFill>
                        <a:srgbClr val="1f3964"/>
                      </a:solidFill>
                      <a:prstDash val="solid"/>
                    </a:lnT>
                    <a:lnB w="28080">
                      <a:solidFill>
                        <a:srgbClr val="1f3964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3" name="object 8"/>
          <p:cNvSpPr/>
          <p:nvPr/>
        </p:nvSpPr>
        <p:spPr>
          <a:xfrm>
            <a:off x="3521520" y="4649400"/>
            <a:ext cx="2577600" cy="13104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aphicFrame>
        <p:nvGraphicFramePr>
          <p:cNvPr id="84" name="object 9"/>
          <p:cNvGraphicFramePr/>
          <p:nvPr/>
        </p:nvGraphicFramePr>
        <p:xfrm>
          <a:off x="3507120" y="2897640"/>
          <a:ext cx="2575800" cy="3509640"/>
        </p:xfrm>
        <a:graphic>
          <a:graphicData uri="http://schemas.openxmlformats.org/drawingml/2006/table">
            <a:tbl>
              <a:tblPr/>
              <a:tblGrid>
                <a:gridCol w="2576160"/>
              </a:tblGrid>
              <a:tr h="1734480">
                <a:tc>
                  <a:txBody>
                    <a:bodyPr lIns="0" rIns="0" tIns="36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lang="en-US" sz="395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664200" indent="-513000">
                        <a:lnSpc>
                          <a:spcPct val="100000"/>
                        </a:lnSpc>
                        <a:spcBef>
                          <a:spcPts val="6"/>
                        </a:spcBef>
                        <a:tabLst>
                          <a:tab algn="l" pos="0"/>
                        </a:tabLst>
                      </a:pPr>
                      <a:r>
                        <a:rPr lang="en-US" sz="2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Abolishment</a:t>
                      </a:r>
                      <a:r>
                        <a:rPr lang="en-US" sz="2800" b="1" u="none" spc="-99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lang="en-US" sz="2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of  stipends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0" marR="0" marT="360" marB="0">
                    <a:lnL w="28080">
                      <a:solidFill>
                        <a:srgbClr val="1f3964"/>
                      </a:solidFill>
                      <a:prstDash val="solid"/>
                    </a:lnL>
                    <a:lnR w="28080">
                      <a:solidFill>
                        <a:srgbClr val="1f3964"/>
                      </a:solidFill>
                      <a:prstDash val="solid"/>
                    </a:lnR>
                    <a:lnT w="28080">
                      <a:solidFill>
                        <a:srgbClr val="1f3964"/>
                      </a:solidFill>
                      <a:prstDash val="solid"/>
                    </a:lnT>
                    <a:lnB w="28080">
                      <a:solidFill>
                        <a:srgbClr val="1f3964"/>
                      </a:solidFill>
                      <a:prstDash val="solid"/>
                    </a:lnB>
                    <a:noFill/>
                  </a:tcPr>
                </a:tc>
              </a:tr>
              <a:tr h="1326600">
                <a:tc>
                  <a:txBody>
                    <a:bodyPr lIns="0" rIns="0" tIns="33480" bIns="0" anchor="t">
                      <a:noAutofit/>
                    </a:bodyPr>
                    <a:p>
                      <a:pPr marL="367560" indent="-147240">
                        <a:lnSpc>
                          <a:spcPct val="100000"/>
                        </a:lnSpc>
                        <a:spcBef>
                          <a:spcPts val="264"/>
                        </a:spcBef>
                        <a:tabLst>
                          <a:tab algn="l" pos="0"/>
                        </a:tabLst>
                      </a:pPr>
                      <a:endParaRPr lang="en-US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367560" indent="-147240">
                        <a:lnSpc>
                          <a:spcPct val="100000"/>
                        </a:lnSpc>
                        <a:spcBef>
                          <a:spcPts val="264"/>
                        </a:spcBef>
                        <a:tabLst>
                          <a:tab algn="l" pos="0"/>
                        </a:tabLst>
                      </a:pPr>
                      <a:r>
                        <a:rPr lang="de-DE" sz="2000" b="0" u="none" spc="-6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More social security,  less</a:t>
                      </a:r>
                      <a:r>
                        <a:rPr lang="de-DE" sz="2000" b="0" u="none" spc="-14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lang="de-DE" sz="2000" b="0" u="none" spc="-6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visa-struggles</a:t>
                      </a:r>
                      <a:endParaRPr lang="en-US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367560" indent="-147240">
                        <a:lnSpc>
                          <a:spcPct val="100000"/>
                        </a:lnSpc>
                        <a:spcBef>
                          <a:spcPts val="264"/>
                        </a:spcBef>
                        <a:tabLst>
                          <a:tab algn="l" pos="0"/>
                        </a:tabLst>
                      </a:pPr>
                      <a:endParaRPr lang="en-US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0" marR="0" marT="33480" marB="0">
                    <a:lnL w="28080">
                      <a:solidFill>
                        <a:srgbClr val="1f3964"/>
                      </a:solidFill>
                      <a:prstDash val="solid"/>
                    </a:lnL>
                    <a:lnR w="28080">
                      <a:solidFill>
                        <a:srgbClr val="1f3964"/>
                      </a:solidFill>
                      <a:prstDash val="solid"/>
                    </a:lnR>
                    <a:lnT w="28080">
                      <a:solidFill>
                        <a:srgbClr val="1f3964"/>
                      </a:solidFill>
                      <a:prstDash val="solid"/>
                    </a:lnT>
                    <a:lnB w="28080">
                      <a:solidFill>
                        <a:srgbClr val="1f3964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5" name="object 10"/>
          <p:cNvSpPr/>
          <p:nvPr/>
        </p:nvSpPr>
        <p:spPr>
          <a:xfrm>
            <a:off x="6248160" y="4649400"/>
            <a:ext cx="2092680" cy="13104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aphicFrame>
        <p:nvGraphicFramePr>
          <p:cNvPr id="86" name="object 11"/>
          <p:cNvGraphicFramePr/>
          <p:nvPr/>
        </p:nvGraphicFramePr>
        <p:xfrm>
          <a:off x="6254640" y="2929320"/>
          <a:ext cx="2090520" cy="3747960"/>
        </p:xfrm>
        <a:graphic>
          <a:graphicData uri="http://schemas.openxmlformats.org/drawingml/2006/table">
            <a:tbl>
              <a:tblPr/>
              <a:tblGrid>
                <a:gridCol w="2090880"/>
              </a:tblGrid>
              <a:tr h="1751760">
                <a:tc>
                  <a:txBody>
                    <a:bodyPr lIns="0" rIns="0" tIns="28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lang="en-US" sz="3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358920" indent="23004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en-US" sz="28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4 year  contracts</a:t>
                      </a:r>
                      <a:endParaRPr lang="en-US" sz="2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0" marR="0" marT="2880" marB="0">
                    <a:lnL w="28080">
                      <a:solidFill>
                        <a:srgbClr val="1f3964"/>
                      </a:solidFill>
                      <a:prstDash val="solid"/>
                    </a:lnL>
                    <a:lnR w="28080">
                      <a:solidFill>
                        <a:srgbClr val="1f3964"/>
                      </a:solidFill>
                      <a:prstDash val="solid"/>
                    </a:lnR>
                    <a:lnT w="28080">
                      <a:solidFill>
                        <a:srgbClr val="1f3964"/>
                      </a:solidFill>
                      <a:prstDash val="solid"/>
                    </a:lnT>
                    <a:lnB w="28080">
                      <a:solidFill>
                        <a:srgbClr val="1f3964"/>
                      </a:solidFill>
                      <a:prstDash val="solid"/>
                    </a:lnB>
                    <a:noFill/>
                  </a:tcPr>
                </a:tc>
              </a:tr>
              <a:tr h="1278720">
                <a:tc>
                  <a:txBody>
                    <a:bodyPr lIns="0" rIns="0" tIns="15552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  <a:tabLst>
                          <a:tab algn="l" pos="0"/>
                        </a:tabLst>
                      </a:pPr>
                      <a:endParaRPr lang="en-US" sz="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367560" indent="-147240" algn="ctr">
                        <a:lnSpc>
                          <a:spcPct val="100000"/>
                        </a:lnSpc>
                        <a:spcBef>
                          <a:spcPts val="264"/>
                        </a:spcBef>
                        <a:tabLst>
                          <a:tab algn="l" pos="0"/>
                        </a:tabLst>
                      </a:pPr>
                      <a:r>
                        <a:rPr lang="de-DE" sz="2000" b="0" u="none" spc="-6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Time to catch up with reality</a:t>
                      </a:r>
                      <a:endParaRPr lang="en-US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367560" indent="-147240" algn="ctr">
                        <a:lnSpc>
                          <a:spcPct val="100000"/>
                        </a:lnSpc>
                        <a:spcBef>
                          <a:spcPts val="264"/>
                        </a:spcBef>
                        <a:tabLst>
                          <a:tab algn="l" pos="0"/>
                        </a:tabLst>
                      </a:pPr>
                      <a:endParaRPr lang="en-US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0" marR="0" marT="155520" marB="0">
                    <a:lnL w="28080">
                      <a:solidFill>
                        <a:srgbClr val="1f3964"/>
                      </a:solidFill>
                      <a:prstDash val="solid"/>
                    </a:lnL>
                    <a:lnR w="28080">
                      <a:solidFill>
                        <a:srgbClr val="1f3964"/>
                      </a:solidFill>
                      <a:prstDash val="solid"/>
                    </a:lnR>
                    <a:lnT w="28080">
                      <a:solidFill>
                        <a:srgbClr val="1f3964"/>
                      </a:solidFill>
                      <a:prstDash val="solid"/>
                    </a:lnT>
                    <a:lnB w="28080">
                      <a:solidFill>
                        <a:srgbClr val="1f3964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7" name="object 12"/>
          <p:cNvGrpSpPr/>
          <p:nvPr/>
        </p:nvGrpSpPr>
        <p:grpSpPr>
          <a:xfrm>
            <a:off x="8535960" y="4707000"/>
            <a:ext cx="2243160" cy="1252440"/>
            <a:chOff x="8535960" y="4707000"/>
            <a:chExt cx="2243160" cy="1252440"/>
          </a:xfrm>
        </p:grpSpPr>
        <p:sp>
          <p:nvSpPr>
            <p:cNvPr id="88" name="object 13"/>
            <p:cNvSpPr/>
            <p:nvPr/>
          </p:nvSpPr>
          <p:spPr>
            <a:xfrm>
              <a:off x="8535960" y="4707000"/>
              <a:ext cx="2242800" cy="125244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100000"/>
                </a:lnSpc>
              </a:pPr>
              <a:endPara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89" name="object 14"/>
            <p:cNvSpPr/>
            <p:nvPr/>
          </p:nvSpPr>
          <p:spPr>
            <a:xfrm>
              <a:off x="8535960" y="4707000"/>
              <a:ext cx="2243160" cy="1252440"/>
            </a:xfrm>
            <a:custGeom>
              <a:avLst/>
              <a:gdLst>
                <a:gd name="textAreaLeft" fmla="*/ 0 w 2243160"/>
                <a:gd name="textAreaRight" fmla="*/ 2243520 w 2243160"/>
                <a:gd name="textAreaTop" fmla="*/ 0 h 1252440"/>
                <a:gd name="textAreaBottom" fmla="*/ 1252800 h 1252440"/>
              </a:gdLst>
              <a:ahLst/>
              <a:cxnLst/>
              <a:rect l="textAreaLeft" t="textAreaTop" r="textAreaRight" b="textAreaBottom"/>
              <a:pathLst>
                <a:path w="2243454" h="1311275">
                  <a:moveTo>
                    <a:pt x="0" y="0"/>
                  </a:moveTo>
                  <a:lnTo>
                    <a:pt x="2243264" y="0"/>
                  </a:lnTo>
                  <a:lnTo>
                    <a:pt x="2243264" y="1310678"/>
                  </a:lnTo>
                  <a:lnTo>
                    <a:pt x="0" y="13106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1f396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100000"/>
                </a:lnSpc>
              </a:pPr>
              <a:endPara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90" name="object 15"/>
          <p:cNvSpPr/>
          <p:nvPr/>
        </p:nvSpPr>
        <p:spPr>
          <a:xfrm>
            <a:off x="8551800" y="4975560"/>
            <a:ext cx="2210760" cy="6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46960" indent="83160" defTabSz="9144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Calibri"/>
              </a:rPr>
              <a:t>Reduce depen-  dency</a:t>
            </a:r>
            <a:r>
              <a:rPr lang="de-DE" sz="2000" b="0" u="none" spc="-51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de-DE" sz="2000" b="0" u="none" spc="-6" strike="noStrike">
                <a:solidFill>
                  <a:schemeClr val="dk1"/>
                </a:solidFill>
                <a:effectLst/>
                <a:uFillTx/>
                <a:latin typeface="Calibri"/>
              </a:rPr>
              <a:t>structures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object 4"/>
          <p:cNvSpPr/>
          <p:nvPr/>
        </p:nvSpPr>
        <p:spPr>
          <a:xfrm>
            <a:off x="1371600" y="6487200"/>
            <a:ext cx="44193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defTabSz="914400">
              <a:lnSpc>
                <a:spcPct val="124000"/>
              </a:lnSpc>
              <a:spcBef>
                <a:spcPts val="99"/>
              </a:spcBef>
            </a:pP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AGBR Conference – February 18</a:t>
            </a:r>
            <a:r>
              <a:rPr lang="en-US" sz="1600" b="0" u="none" spc="-6" strike="noStrike" baseline="30000">
                <a:solidFill>
                  <a:srgbClr val="2c477d"/>
                </a:solidFill>
                <a:effectLst/>
                <a:uFillTx/>
                <a:latin typeface="Arial"/>
              </a:rPr>
              <a:t>th</a:t>
            </a: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 2026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916920" y="394560"/>
            <a:ext cx="325476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sp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Our</a:t>
            </a:r>
            <a:r>
              <a:rPr lang="de-DE" sz="4400" b="0" u="none" spc="-79" strike="noStrike">
                <a:solidFill>
                  <a:srgbClr val="2c477d"/>
                </a:solidFill>
                <a:effectLst/>
                <a:uFillTx/>
                <a:latin typeface="Arial"/>
              </a:rPr>
              <a:t> </a:t>
            </a:r>
            <a:r>
              <a:rPr lang="de-DE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activities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925920" y="1551240"/>
            <a:ext cx="4202640" cy="3791520"/>
          </a:xfrm>
          <a:prstGeom prst="rect">
            <a:avLst/>
          </a:prstGeom>
          <a:noFill/>
          <a:ln w="0">
            <a:noFill/>
          </a:ln>
        </p:spPr>
        <p:txBody>
          <a:bodyPr lIns="0" rIns="0" tIns="148680" bIns="0" anchor="t">
            <a:spAutoFit/>
          </a:bodyPr>
          <a:p>
            <a:pPr marL="419040" indent="-343080">
              <a:lnSpc>
                <a:spcPct val="100000"/>
              </a:lnSpc>
              <a:spcBef>
                <a:spcPts val="1171"/>
              </a:spcBef>
              <a:buClr>
                <a:srgbClr val="8cb322"/>
              </a:buClr>
              <a:buFont typeface="Wingdings" charset="2"/>
              <a:buChar char=""/>
              <a:tabLst>
                <a:tab algn="l" pos="332640"/>
              </a:tabLst>
            </a:pPr>
            <a:r>
              <a:rPr lang="de-DE" sz="2100" b="1" u="none" spc="-6" strike="noStrike">
                <a:solidFill>
                  <a:schemeClr val="dk1"/>
                </a:solidFill>
                <a:effectLst/>
                <a:uFillTx/>
                <a:latin typeface="Roboto"/>
              </a:rPr>
              <a:t>Internal activities:</a:t>
            </a:r>
            <a:endParaRPr lang="de-DE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60160" indent="-285840">
              <a:lnSpc>
                <a:spcPct val="100000"/>
              </a:lnSpc>
              <a:spcBef>
                <a:spcPts val="98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332640"/>
              </a:tabLst>
            </a:pPr>
            <a:r>
              <a:rPr lang="de-DE" sz="1600" b="1" u="none" strike="noStrike">
                <a:solidFill>
                  <a:schemeClr val="dk1"/>
                </a:solidFill>
                <a:effectLst/>
                <a:uFillTx/>
                <a:latin typeface="Roboto"/>
              </a:rPr>
              <a:t>Harmonised survey every 2 years</a:t>
            </a:r>
            <a:endParaRPr lang="de-DE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60160" indent="-285840">
              <a:lnSpc>
                <a:spcPct val="100000"/>
              </a:lnSpc>
              <a:spcBef>
                <a:spcPts val="98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332640"/>
              </a:tabLst>
            </a:pPr>
            <a:r>
              <a:rPr lang="de-DE" sz="1700" b="0" u="none" strike="noStrike">
                <a:solidFill>
                  <a:schemeClr val="dk1"/>
                </a:solidFill>
                <a:effectLst/>
                <a:uFillTx/>
                <a:latin typeface="Roboto"/>
              </a:rPr>
              <a:t>N</a:t>
            </a:r>
            <a:r>
              <a:rPr lang="de-DE" sz="1650" b="0" u="none" strike="noStrike" baseline="30000">
                <a:solidFill>
                  <a:schemeClr val="dk1"/>
                </a:solidFill>
                <a:effectLst/>
                <a:uFillTx/>
                <a:latin typeface="Roboto"/>
              </a:rPr>
              <a:t>2 </a:t>
            </a:r>
            <a:r>
              <a:rPr lang="de-DE" sz="1700" b="0" u="none" spc="-6" strike="noStrike">
                <a:solidFill>
                  <a:schemeClr val="dk1"/>
                </a:solidFill>
                <a:effectLst/>
                <a:uFillTx/>
                <a:latin typeface="Roboto"/>
              </a:rPr>
              <a:t>event every 2</a:t>
            </a:r>
            <a:r>
              <a:rPr lang="de-DE" sz="1700" b="0" u="none" spc="-145" strike="noStrike">
                <a:solidFill>
                  <a:schemeClr val="dk1"/>
                </a:solidFill>
                <a:effectLst/>
                <a:uFillTx/>
                <a:latin typeface="Roboto"/>
              </a:rPr>
              <a:t> </a:t>
            </a:r>
            <a:r>
              <a:rPr lang="de-DE" sz="1700" b="0" u="none" spc="-6" strike="noStrike">
                <a:solidFill>
                  <a:schemeClr val="dk1"/>
                </a:solidFill>
                <a:effectLst/>
                <a:uFillTx/>
                <a:latin typeface="Roboto"/>
              </a:rPr>
              <a:t>years</a:t>
            </a:r>
            <a:endParaRPr lang="de-DE" sz="17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4"/>
              </a:spcBef>
              <a:buNone/>
              <a:tabLst>
                <a:tab algn="l" pos="332640"/>
              </a:tabLst>
            </a:pPr>
            <a:endParaRPr lang="de-DE" sz="26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19040" indent="-343080">
              <a:lnSpc>
                <a:spcPct val="100000"/>
              </a:lnSpc>
              <a:buClr>
                <a:srgbClr val="8cb322"/>
              </a:buClr>
              <a:buFont typeface="Wingdings" charset="2"/>
              <a:buChar char=""/>
              <a:tabLst>
                <a:tab algn="l" pos="332640"/>
              </a:tabLst>
            </a:pPr>
            <a:r>
              <a:rPr lang="de-DE" sz="2100" b="1" u="none" spc="-6" strike="noStrike">
                <a:solidFill>
                  <a:schemeClr val="dk1"/>
                </a:solidFill>
                <a:effectLst/>
                <a:uFillTx/>
                <a:latin typeface="Roboto"/>
              </a:rPr>
              <a:t>External activities:</a:t>
            </a:r>
            <a:endParaRPr lang="de-DE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60160" lvl="1" indent="-285840">
              <a:lnSpc>
                <a:spcPct val="100000"/>
              </a:lnSpc>
              <a:spcBef>
                <a:spcPts val="989"/>
              </a:spcBef>
              <a:buClr>
                <a:srgbClr val="2c477d"/>
              </a:buClr>
              <a:buFont typeface="Wingdings" charset="2"/>
              <a:buChar char=""/>
              <a:tabLst>
                <a:tab algn="l" pos="571680"/>
              </a:tabLst>
            </a:pPr>
            <a:r>
              <a:rPr lang="de-DE" sz="1700" b="0" u="none" strike="noStrike">
                <a:solidFill>
                  <a:schemeClr val="dk1"/>
                </a:solidFill>
                <a:effectLst/>
                <a:uFillTx/>
                <a:latin typeface="Roboto"/>
              </a:rPr>
              <a:t>Political advisory</a:t>
            </a:r>
            <a:endParaRPr lang="de-DE" sz="17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05960" lvl="2" indent="-181080">
              <a:lnSpc>
                <a:spcPct val="100000"/>
              </a:lnSpc>
              <a:spcBef>
                <a:spcPts val="850"/>
              </a:spcBef>
              <a:buClr>
                <a:srgbClr val="2c477d"/>
              </a:buClr>
              <a:buFont typeface="Liberation Sans"/>
              <a:buChar char="•"/>
              <a:tabLst>
                <a:tab algn="l" pos="706680"/>
              </a:tabLst>
            </a:pPr>
            <a:r>
              <a:rPr lang="de-DE" sz="1300" b="0" u="none" spc="-6" strike="noStrike">
                <a:solidFill>
                  <a:srgbClr val="000000"/>
                </a:solidFill>
                <a:effectLst/>
                <a:uFillTx/>
                <a:latin typeface="Roboto"/>
              </a:rPr>
              <a:t>Invitation to Bundestag &amp; various</a:t>
            </a:r>
            <a:r>
              <a:rPr lang="de-DE" sz="1300" b="0" u="none" spc="-11" strike="noStrike">
                <a:solidFill>
                  <a:srgbClr val="000000"/>
                </a:solidFill>
                <a:effectLst/>
                <a:uFillTx/>
                <a:latin typeface="Roboto"/>
              </a:rPr>
              <a:t> commissions</a:t>
            </a:r>
            <a:endParaRPr lang="de-DE" sz="1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05960" lvl="2" indent="-181080">
              <a:lnSpc>
                <a:spcPct val="100000"/>
              </a:lnSpc>
              <a:spcBef>
                <a:spcPts val="825"/>
              </a:spcBef>
              <a:buClr>
                <a:srgbClr val="2c477d"/>
              </a:buClr>
              <a:buFont typeface="Liberation Sans"/>
              <a:buChar char="•"/>
              <a:tabLst>
                <a:tab algn="l" pos="706680"/>
              </a:tabLst>
            </a:pPr>
            <a:r>
              <a:rPr lang="de-DE" sz="1300" b="0" u="none" spc="-6" strike="noStrike">
                <a:solidFill>
                  <a:srgbClr val="000000"/>
                </a:solidFill>
                <a:effectLst/>
                <a:uFillTx/>
                <a:latin typeface="Roboto"/>
              </a:rPr>
              <a:t>WissZeitVG</a:t>
            </a:r>
            <a:endParaRPr lang="de-DE" sz="1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60160" lvl="1" indent="-285840">
              <a:lnSpc>
                <a:spcPct val="100000"/>
              </a:lnSpc>
              <a:spcBef>
                <a:spcPts val="989"/>
              </a:spcBef>
              <a:buClr>
                <a:srgbClr val="2c477d"/>
              </a:buClr>
              <a:buFont typeface="Wingdings" charset="2"/>
              <a:buChar char=""/>
              <a:tabLst>
                <a:tab algn="l" pos="571680"/>
              </a:tabLst>
            </a:pPr>
            <a:r>
              <a:rPr lang="de-DE" sz="1700" b="0" u="none" strike="noStrike">
                <a:solidFill>
                  <a:schemeClr val="dk1"/>
                </a:solidFill>
                <a:effectLst/>
                <a:uFillTx/>
                <a:latin typeface="Roboto"/>
              </a:rPr>
              <a:t>Network exchange</a:t>
            </a:r>
            <a:endParaRPr lang="de-DE" sz="17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705960" lvl="2" indent="-181080">
              <a:lnSpc>
                <a:spcPct val="100000"/>
              </a:lnSpc>
              <a:spcBef>
                <a:spcPts val="850"/>
              </a:spcBef>
              <a:buClr>
                <a:srgbClr val="2c477d"/>
              </a:buClr>
              <a:buFont typeface="Liberation Sans"/>
              <a:buChar char="•"/>
              <a:tabLst>
                <a:tab algn="l" pos="706680"/>
              </a:tabLst>
            </a:pPr>
            <a:r>
              <a:rPr lang="de-DE" sz="1300" b="0" u="none" spc="-6" strike="noStrike">
                <a:solidFill>
                  <a:srgbClr val="000000"/>
                </a:solidFill>
                <a:effectLst/>
                <a:uFillTx/>
                <a:latin typeface="Roboto"/>
              </a:rPr>
              <a:t>Regular meetings with</a:t>
            </a:r>
            <a:r>
              <a:rPr lang="en-US" sz="1300" b="0" u="none" spc="-6" strike="noStrike">
                <a:solidFill>
                  <a:srgbClr val="000000"/>
                </a:solidFill>
                <a:effectLst/>
                <a:uFillTx/>
                <a:latin typeface="Roboto"/>
              </a:rPr>
              <a:t> Bundesverband Promovierende e.V.</a:t>
            </a:r>
            <a:endParaRPr lang="de-DE" sz="13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4" name="Picture 4"/>
          <p:cNvSpPr/>
          <p:nvPr/>
        </p:nvSpPr>
        <p:spPr>
          <a:xfrm>
            <a:off x="5791320" y="1981080"/>
            <a:ext cx="2742840" cy="4316400"/>
          </a:xfrm>
          <a:prstGeom prst="roundRect">
            <a:avLst>
              <a:gd name="adj" fmla="val 8704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icture 7"/>
          <p:cNvSpPr/>
          <p:nvPr/>
        </p:nvSpPr>
        <p:spPr>
          <a:xfrm>
            <a:off x="8763120" y="2577600"/>
            <a:ext cx="3250800" cy="2437920"/>
          </a:xfrm>
          <a:prstGeom prst="roundRect">
            <a:avLst>
              <a:gd name="adj" fmla="val 10625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object 27"/>
          <p:cNvSpPr/>
          <p:nvPr/>
        </p:nvSpPr>
        <p:spPr>
          <a:xfrm>
            <a:off x="9033480" y="5334120"/>
            <a:ext cx="270972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t">
            <a:spAutoFit/>
          </a:bodyPr>
          <a:p>
            <a:pPr marL="12240" defTabSz="914400">
              <a:lnSpc>
                <a:spcPct val="100000"/>
              </a:lnSpc>
              <a:spcBef>
                <a:spcPts val="309"/>
              </a:spcBef>
              <a:tabLst>
                <a:tab algn="l" pos="579600"/>
                <a:tab algn="l" pos="580320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February 13</a:t>
            </a:r>
            <a:r>
              <a:rPr lang="en-US" sz="1600" b="0" u="none" strike="noStrike" baseline="30000">
                <a:solidFill>
                  <a:schemeClr val="dk1"/>
                </a:solidFill>
                <a:effectLst/>
                <a:uFillTx/>
                <a:latin typeface="Arial"/>
              </a:rPr>
              <a:t>th 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2026 – Meeting at the Leibniz Association 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object 4"/>
          <p:cNvSpPr/>
          <p:nvPr/>
        </p:nvSpPr>
        <p:spPr>
          <a:xfrm>
            <a:off x="1371600" y="6487200"/>
            <a:ext cx="44193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defTabSz="914400">
              <a:lnSpc>
                <a:spcPct val="124000"/>
              </a:lnSpc>
              <a:spcBef>
                <a:spcPts val="99"/>
              </a:spcBef>
            </a:pP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AGBR Conference – February 18</a:t>
            </a:r>
            <a:r>
              <a:rPr lang="en-US" sz="1600" b="0" u="none" spc="-6" strike="noStrike" baseline="30000">
                <a:solidFill>
                  <a:srgbClr val="2c477d"/>
                </a:solidFill>
                <a:effectLst/>
                <a:uFillTx/>
                <a:latin typeface="Arial"/>
              </a:rPr>
              <a:t>th</a:t>
            </a: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 2026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6920" y="394560"/>
            <a:ext cx="5178600" cy="690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sp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AGBR Exchange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925920" y="1551240"/>
            <a:ext cx="9817920" cy="3391560"/>
          </a:xfrm>
          <a:prstGeom prst="rect">
            <a:avLst/>
          </a:prstGeom>
          <a:noFill/>
          <a:ln w="0">
            <a:noFill/>
          </a:ln>
        </p:spPr>
        <p:txBody>
          <a:bodyPr lIns="0" rIns="0" tIns="148680" bIns="0" anchor="t">
            <a:spAutoFit/>
          </a:bodyPr>
          <a:p>
            <a:pPr marL="419040" indent="-343080">
              <a:lnSpc>
                <a:spcPct val="100000"/>
              </a:lnSpc>
              <a:spcBef>
                <a:spcPts val="1171"/>
              </a:spcBef>
              <a:buClr>
                <a:srgbClr val="8cb322"/>
              </a:buClr>
              <a:buFont typeface="Wingdings" charset="2"/>
              <a:buChar char=""/>
              <a:tabLst>
                <a:tab algn="l" pos="332640"/>
              </a:tabLst>
            </a:pPr>
            <a:r>
              <a:rPr lang="en-US" sz="2100" b="1" u="none" spc="-6" strike="noStrike">
                <a:solidFill>
                  <a:schemeClr val="dk1"/>
                </a:solidFill>
                <a:effectLst/>
                <a:uFillTx/>
                <a:latin typeface="Roboto"/>
              </a:rPr>
              <a:t>DRs very often not represented in the works /stuff councils</a:t>
            </a:r>
            <a:endParaRPr lang="de-DE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60160" indent="-285840">
              <a:lnSpc>
                <a:spcPct val="100000"/>
              </a:lnSpc>
              <a:spcBef>
                <a:spcPts val="98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332640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Roboto"/>
              </a:rPr>
              <a:t>Short work contracts</a:t>
            </a:r>
            <a:endParaRPr lang="de-DE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60160" indent="-285840">
              <a:lnSpc>
                <a:spcPct val="100000"/>
              </a:lnSpc>
              <a:spcBef>
                <a:spcPts val="98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332640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Roboto"/>
              </a:rPr>
              <a:t>High workload</a:t>
            </a:r>
            <a:endParaRPr lang="de-DE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60160" indent="-285840">
              <a:lnSpc>
                <a:spcPct val="100000"/>
              </a:lnSpc>
              <a:spcBef>
                <a:spcPts val="989"/>
              </a:spcBef>
              <a:buClr>
                <a:srgbClr val="000000"/>
              </a:buClr>
              <a:buFont typeface="Wingdings" charset="2"/>
              <a:buChar char=""/>
              <a:tabLst>
                <a:tab algn="l" pos="332640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Roboto"/>
              </a:rPr>
              <a:t>“2-3 Years and I get out of here…”</a:t>
            </a:r>
            <a:endParaRPr lang="de-DE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74320" indent="0">
              <a:lnSpc>
                <a:spcPct val="100000"/>
              </a:lnSpc>
              <a:spcBef>
                <a:spcPts val="989"/>
              </a:spcBef>
              <a:buNone/>
              <a:tabLst>
                <a:tab algn="l" pos="332640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Roboto"/>
              </a:rPr>
              <a:t>Exchange and support for Doctoral Researchers is very welcome!</a:t>
            </a:r>
            <a:endParaRPr lang="de-DE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4"/>
              </a:spcBef>
              <a:buNone/>
              <a:tabLst>
                <a:tab algn="l" pos="332640"/>
              </a:tabLst>
            </a:pPr>
            <a:endParaRPr lang="de-DE" sz="265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19040" indent="-343080">
              <a:lnSpc>
                <a:spcPct val="100000"/>
              </a:lnSpc>
              <a:buClr>
                <a:srgbClr val="8cb322"/>
              </a:buClr>
              <a:buFont typeface="Wingdings" charset="2"/>
              <a:buChar char=""/>
              <a:tabLst>
                <a:tab algn="l" pos="332640"/>
              </a:tabLst>
            </a:pPr>
            <a:r>
              <a:rPr lang="en-US" sz="2100" b="1" u="none" spc="-6" strike="noStrike">
                <a:solidFill>
                  <a:schemeClr val="dk1"/>
                </a:solidFill>
                <a:effectLst/>
                <a:uFillTx/>
                <a:latin typeface="Roboto"/>
              </a:rPr>
              <a:t>Currently working on refinement of positions towards WissZeitVG</a:t>
            </a:r>
            <a:endParaRPr lang="de-DE" sz="21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60160" lvl="1" indent="-285840">
              <a:lnSpc>
                <a:spcPct val="100000"/>
              </a:lnSpc>
              <a:spcBef>
                <a:spcPts val="989"/>
              </a:spcBef>
              <a:buClr>
                <a:srgbClr val="2c477d"/>
              </a:buClr>
              <a:buFont typeface="Wingdings" charset="2"/>
              <a:buChar char=""/>
              <a:tabLst>
                <a:tab algn="l" pos="571680"/>
              </a:tabLst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Roboto"/>
              </a:rPr>
              <a:t>Assumably - DRs not as strong affected as PostDoc phase due to changes in WissZeitVG</a:t>
            </a:r>
            <a:endParaRPr lang="de-DE" sz="17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560160" lvl="1" indent="-285840">
              <a:lnSpc>
                <a:spcPct val="100000"/>
              </a:lnSpc>
              <a:spcBef>
                <a:spcPts val="989"/>
              </a:spcBef>
              <a:buClr>
                <a:srgbClr val="2c477d"/>
              </a:buClr>
              <a:buFont typeface="Wingdings" charset="2"/>
              <a:buChar char=""/>
              <a:tabLst>
                <a:tab algn="l" pos="571680"/>
              </a:tabLst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Roboto"/>
              </a:rPr>
              <a:t>Legislative improvements for DRs still needed</a:t>
            </a:r>
            <a:endParaRPr lang="de-DE" sz="17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0" name="object 4"/>
          <p:cNvSpPr/>
          <p:nvPr/>
        </p:nvSpPr>
        <p:spPr>
          <a:xfrm>
            <a:off x="1371600" y="6487200"/>
            <a:ext cx="44193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defTabSz="914400">
              <a:lnSpc>
                <a:spcPct val="124000"/>
              </a:lnSpc>
              <a:spcBef>
                <a:spcPts val="99"/>
              </a:spcBef>
            </a:pP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AGBR Conference – February 18</a:t>
            </a:r>
            <a:r>
              <a:rPr lang="en-US" sz="1600" b="0" u="none" spc="-6" strike="noStrike" baseline="30000">
                <a:solidFill>
                  <a:srgbClr val="2c477d"/>
                </a:solidFill>
                <a:effectLst/>
                <a:uFillTx/>
                <a:latin typeface="Arial"/>
              </a:rPr>
              <a:t>th</a:t>
            </a: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 2026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2"/>
          <p:cNvSpPr/>
          <p:nvPr/>
        </p:nvSpPr>
        <p:spPr>
          <a:xfrm>
            <a:off x="0" y="5213520"/>
            <a:ext cx="12191760" cy="1635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41440" y="3505320"/>
            <a:ext cx="9156600" cy="690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spAutoFit/>
          </a:bodyPr>
          <a:p>
            <a:pPr marL="12600"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Reach us</a:t>
            </a: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: n2board@lists.gwdg.de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3" name="object 2"/>
          <p:cNvSpPr/>
          <p:nvPr/>
        </p:nvSpPr>
        <p:spPr>
          <a:xfrm>
            <a:off x="1676520" y="2286000"/>
            <a:ext cx="8686440" cy="68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en-US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Thank you for your attention!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Rectangle 33"/>
          <p:cNvSpPr/>
          <p:nvPr/>
        </p:nvSpPr>
        <p:spPr>
          <a:xfrm>
            <a:off x="3581280" y="5029200"/>
            <a:ext cx="3047760" cy="1143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DE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5" name="object 4"/>
          <p:cNvSpPr/>
          <p:nvPr/>
        </p:nvSpPr>
        <p:spPr>
          <a:xfrm>
            <a:off x="1734480" y="6059520"/>
            <a:ext cx="441936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defTabSz="914400">
              <a:lnSpc>
                <a:spcPct val="124000"/>
              </a:lnSpc>
              <a:spcBef>
                <a:spcPts val="99"/>
              </a:spcBef>
            </a:pP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AGBR Conference – February 18</a:t>
            </a:r>
            <a:r>
              <a:rPr lang="en-US" sz="1600" b="0" u="none" spc="-6" strike="noStrike" baseline="30000">
                <a:solidFill>
                  <a:srgbClr val="2c477d"/>
                </a:solidFill>
                <a:effectLst/>
                <a:uFillTx/>
                <a:latin typeface="Arial"/>
              </a:rPr>
              <a:t>th</a:t>
            </a: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 2026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"/>
          <p:cNvSpPr/>
          <p:nvPr/>
        </p:nvSpPr>
        <p:spPr>
          <a:xfrm>
            <a:off x="0" y="5213520"/>
            <a:ext cx="12191760" cy="1635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lang="de-DE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28600" y="1633680"/>
            <a:ext cx="6629400" cy="2786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sp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Find us on:</a:t>
            </a:r>
            <a:br>
              <a:rPr sz="4400"/>
            </a:br>
            <a:br>
              <a:rPr sz="4400"/>
            </a:b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  <a:hlinkClick r:id="rId2"/>
              </a:rPr>
              <a:t>https://nsquared.net/steering-committee-2026/</a:t>
            </a: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 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8" name="object 17"/>
          <p:cNvSpPr/>
          <p:nvPr/>
        </p:nvSpPr>
        <p:spPr>
          <a:xfrm>
            <a:off x="360" y="342000"/>
            <a:ext cx="8686440" cy="6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en-US" sz="44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Contacts: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object 18"/>
          <p:cNvSpPr/>
          <p:nvPr/>
        </p:nvSpPr>
        <p:spPr>
          <a:xfrm>
            <a:off x="1734480" y="6059520"/>
            <a:ext cx="441936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defTabSz="914400">
              <a:lnSpc>
                <a:spcPct val="124000"/>
              </a:lnSpc>
              <a:spcBef>
                <a:spcPts val="99"/>
              </a:spcBef>
            </a:pP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AGBR Conference – February 18</a:t>
            </a:r>
            <a:r>
              <a:rPr lang="en-US" sz="1600" b="0" u="none" spc="-6" strike="noStrike" baseline="30000">
                <a:solidFill>
                  <a:srgbClr val="2c477d"/>
                </a:solidFill>
                <a:effectLst/>
                <a:uFillTx/>
                <a:latin typeface="Arial"/>
              </a:rPr>
              <a:t>th</a:t>
            </a:r>
            <a:r>
              <a:rPr lang="en-US" sz="1600" b="0" u="none" spc="-6" strike="noStrike">
                <a:solidFill>
                  <a:srgbClr val="2c477d"/>
                </a:solidFill>
                <a:effectLst/>
                <a:uFillTx/>
                <a:latin typeface="Arial"/>
              </a:rPr>
              <a:t> 2026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0" name=""/>
          <p:cNvPicPr/>
          <p:nvPr/>
        </p:nvPicPr>
        <p:blipFill>
          <a:blip r:embed="rId3"/>
          <a:srcRect l="0" t="0" r="-7476" b="65978"/>
          <a:stretch/>
        </p:blipFill>
        <p:spPr>
          <a:xfrm>
            <a:off x="7592400" y="144000"/>
            <a:ext cx="4396680" cy="622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3657600" y="4728600"/>
            <a:ext cx="2743200" cy="13716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Application>LibreOffice/25.8.4.2$Linux_X86_64 LibreOffice_project/0366609b1de41a39e1896ae41e33c673f2a73802</Application>
  <AppVersion>15.0000</AppVersion>
  <Words>1119</Words>
  <Paragraphs>148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2023-01-11T09:15:51Z</dcterms:created>
  <dc:creator>petrausch</dc:creator>
  <dc:description/>
  <dc:language>en-US</dc:language>
  <cp:lastModifiedBy/>
  <dcterms:modified xsi:type="dcterms:W3CDTF">2026-02-25T13:17:26Z</dcterms:modified>
  <cp:revision>12</cp:revision>
  <dc:subject/>
  <dc:title>The Network of   Doctoral Researcher  Networks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2022-10-10T00:00:00Z</vt:filetime>
  </property>
  <property fmtid="{D5CDD505-2E9C-101B-9397-08002B2CF9AE}" pid="3" name="Creator">
    <vt:lpwstr>ONLYOFFICE/7.1.1.23</vt:lpwstr>
  </property>
  <property fmtid="{D5CDD505-2E9C-101B-9397-08002B2CF9AE}" pid="4" name="LastSaved">
    <vt:filetime>2023-01-11T00:00:00Z</vt:filetime>
  </property>
  <property fmtid="{D5CDD505-2E9C-101B-9397-08002B2CF9AE}" pid="5" name="Notes">
    <vt:i4>2</vt:i4>
  </property>
  <property fmtid="{D5CDD505-2E9C-101B-9397-08002B2CF9AE}" pid="6" name="PresentationFormat">
    <vt:lpwstr>Widescreen</vt:lpwstr>
  </property>
  <property fmtid="{D5CDD505-2E9C-101B-9397-08002B2CF9AE}" pid="7" name="Slides">
    <vt:i4>14</vt:i4>
  </property>
</Properties>
</file>