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6" r:id="rId4"/>
    <p:sldId id="277" r:id="rId5"/>
    <p:sldId id="278" r:id="rId6"/>
    <p:sldId id="279" r:id="rId7"/>
    <p:sldId id="283" r:id="rId8"/>
    <p:sldId id="269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AFBD2B-E48E-4978-9EBE-CC13CDB87091}" v="2" dt="2026-02-12T08:58:51.9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0" autoAdjust="0"/>
    <p:restoredTop sz="96323" autoAdjust="0"/>
  </p:normalViewPr>
  <p:slideViewPr>
    <p:cSldViewPr snapToGrid="0">
      <p:cViewPr varScale="1">
        <p:scale>
          <a:sx n="70" d="100"/>
          <a:sy n="70" d="100"/>
        </p:scale>
        <p:origin x="44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kstern, Thomas" userId="a6a0b22f-1b05-4158-a2c5-eea90138e297" providerId="ADAL" clId="{B7AE9A6E-5E32-4ADD-95CF-542A72A4F910}"/>
    <pc:docChg chg="undo custSel addSld delSld modSld">
      <pc:chgData name="Wenkstern, Thomas" userId="a6a0b22f-1b05-4158-a2c5-eea90138e297" providerId="ADAL" clId="{B7AE9A6E-5E32-4ADD-95CF-542A72A4F910}" dt="2026-02-12T09:02:43.380" v="51" actId="732"/>
      <pc:docMkLst>
        <pc:docMk/>
      </pc:docMkLst>
      <pc:sldChg chg="addSp delSp modSp mod">
        <pc:chgData name="Wenkstern, Thomas" userId="a6a0b22f-1b05-4158-a2c5-eea90138e297" providerId="ADAL" clId="{B7AE9A6E-5E32-4ADD-95CF-542A72A4F910}" dt="2026-02-12T09:02:43.380" v="51" actId="732"/>
        <pc:sldMkLst>
          <pc:docMk/>
          <pc:sldMk cId="2446281971" sldId="256"/>
        </pc:sldMkLst>
        <pc:spChg chg="mod">
          <ac:chgData name="Wenkstern, Thomas" userId="a6a0b22f-1b05-4158-a2c5-eea90138e297" providerId="ADAL" clId="{B7AE9A6E-5E32-4ADD-95CF-542A72A4F910}" dt="2026-02-12T09:00:41.968" v="19" actId="27636"/>
          <ac:spMkLst>
            <pc:docMk/>
            <pc:sldMk cId="2446281971" sldId="256"/>
            <ac:spMk id="2" creationId="{094CA14E-0E1D-4F86-8EF2-8B9A0AB1BE47}"/>
          </ac:spMkLst>
        </pc:spChg>
        <pc:spChg chg="mod">
          <ac:chgData name="Wenkstern, Thomas" userId="a6a0b22f-1b05-4158-a2c5-eea90138e297" providerId="ADAL" clId="{B7AE9A6E-5E32-4ADD-95CF-542A72A4F910}" dt="2026-02-12T09:01:22.300" v="49" actId="20577"/>
          <ac:spMkLst>
            <pc:docMk/>
            <pc:sldMk cId="2446281971" sldId="256"/>
            <ac:spMk id="11" creationId="{A0C39536-2414-4BFC-BA3B-A89139A65665}"/>
          </ac:spMkLst>
        </pc:spChg>
        <pc:picChg chg="add mod ord modCrop">
          <ac:chgData name="Wenkstern, Thomas" userId="a6a0b22f-1b05-4158-a2c5-eea90138e297" providerId="ADAL" clId="{B7AE9A6E-5E32-4ADD-95CF-542A72A4F910}" dt="2026-02-12T09:02:43.380" v="51" actId="732"/>
          <ac:picMkLst>
            <pc:docMk/>
            <pc:sldMk cId="2446281971" sldId="256"/>
            <ac:picMk id="6" creationId="{99424168-367A-8F16-DF3B-C211982CC5C3}"/>
          </ac:picMkLst>
        </pc:picChg>
        <pc:picChg chg="del">
          <ac:chgData name="Wenkstern, Thomas" userId="a6a0b22f-1b05-4158-a2c5-eea90138e297" providerId="ADAL" clId="{B7AE9A6E-5E32-4ADD-95CF-542A72A4F910}" dt="2026-02-12T08:55:18.025" v="6" actId="478"/>
          <ac:picMkLst>
            <pc:docMk/>
            <pc:sldMk cId="2446281971" sldId="256"/>
            <ac:picMk id="7" creationId="{86583312-6A22-634A-34CB-4991973AB874}"/>
          </ac:picMkLst>
        </pc:picChg>
      </pc:sldChg>
      <pc:sldChg chg="add">
        <pc:chgData name="Wenkstern, Thomas" userId="a6a0b22f-1b05-4158-a2c5-eea90138e297" providerId="ADAL" clId="{B7AE9A6E-5E32-4ADD-95CF-542A72A4F910}" dt="2026-02-12T08:53:36.548" v="1"/>
        <pc:sldMkLst>
          <pc:docMk/>
          <pc:sldMk cId="2638064629" sldId="269"/>
        </pc:sldMkLst>
      </pc:sldChg>
      <pc:sldChg chg="del">
        <pc:chgData name="Wenkstern, Thomas" userId="a6a0b22f-1b05-4158-a2c5-eea90138e297" providerId="ADAL" clId="{B7AE9A6E-5E32-4ADD-95CF-542A72A4F910}" dt="2026-02-12T08:54:53.139" v="3" actId="47"/>
        <pc:sldMkLst>
          <pc:docMk/>
          <pc:sldMk cId="1142355717" sldId="280"/>
        </pc:sldMkLst>
      </pc:sldChg>
      <pc:sldChg chg="del">
        <pc:chgData name="Wenkstern, Thomas" userId="a6a0b22f-1b05-4158-a2c5-eea90138e297" providerId="ADAL" clId="{B7AE9A6E-5E32-4ADD-95CF-542A72A4F910}" dt="2026-02-12T08:54:59.201" v="4" actId="47"/>
        <pc:sldMkLst>
          <pc:docMk/>
          <pc:sldMk cId="3328223609" sldId="281"/>
        </pc:sldMkLst>
      </pc:sldChg>
      <pc:sldChg chg="del">
        <pc:chgData name="Wenkstern, Thomas" userId="a6a0b22f-1b05-4158-a2c5-eea90138e297" providerId="ADAL" clId="{B7AE9A6E-5E32-4ADD-95CF-542A72A4F910}" dt="2026-02-12T08:55:03.454" v="5" actId="47"/>
        <pc:sldMkLst>
          <pc:docMk/>
          <pc:sldMk cId="3568406915" sldId="282"/>
        </pc:sldMkLst>
      </pc:sldChg>
      <pc:sldChg chg="new del">
        <pc:chgData name="Wenkstern, Thomas" userId="a6a0b22f-1b05-4158-a2c5-eea90138e297" providerId="ADAL" clId="{B7AE9A6E-5E32-4ADD-95CF-542A72A4F910}" dt="2026-02-12T08:53:42.376" v="2" actId="47"/>
        <pc:sldMkLst>
          <pc:docMk/>
          <pc:sldMk cId="2120704413" sldId="28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7AFBD-F876-4038-90B6-00FFC9E97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28C5B9-708D-414E-974E-63EFCFB8B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19AEE5-DF7F-4988-89EA-AF015D5B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1A81F2-70C6-4762-AFE1-0D615AB1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85CBD2-0C0B-4771-B425-C73247CE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52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8D613-6DDB-4A2B-9644-760F4B18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E239E5-8BBC-493F-8FD3-5FDE23DD0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96DF24-D521-4D90-88AD-12C04AAD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3EBDBE-35D5-4D90-8835-8DF67E60A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987AA7-1577-4692-88BF-04981C64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01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A356730-C380-4A8C-BADE-D352DAFED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FED1E42-F478-4181-9B83-5725B7136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D869F0-60BB-45D8-8AA5-4BB3B1EC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F3AA22-ADD8-41F8-8C57-580810C8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1B5E00-304B-476F-A8FC-E4C74365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70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3E753-3D77-4B86-8FB9-768C951C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9C8D86-D904-47D4-AF4B-07C7875A5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0EE804-FBFD-4039-8C34-56243FA6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9516C0-0C67-47DA-BB4B-A232FECD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DA0761-B022-4257-BB11-ACFF9DA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08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3F876-6687-4ADD-B3AF-D658EAE3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C0F171-2EBA-4961-8812-949BAAEDC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A99988-989F-47A8-AEDC-38EC544B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609221-DDA8-4D4E-BE97-ED9EFC0C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049EBA-18C3-45A5-8D3D-6A739EE8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33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6B128-CCB2-426A-BBD6-E0730ABA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BFF6AE-FC9D-42D3-AADF-CC28AF585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164FDC-0809-4ED1-808A-9E34A1E9B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E1898B-19AA-4E08-81DF-675E2347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453281-0EC6-4841-AAAD-FE676EC0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BD2A7C4-D1E9-4CB6-B75F-40C87127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29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5D1BA-FD01-4B35-97CE-2640BC78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E48C90-C095-45D8-A713-10F57FCC6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699559-5905-4B80-AF61-192F9BB5B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013664-EE23-498B-AA83-F712854BB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C150E5D-0ACB-4E5B-9261-F7E36AF88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4ED7569-4713-4CA2-B93B-9023E3B6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F9903AF-7425-4228-9C3F-06A4CBC2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8440CF-68E4-456B-A022-35B66FA7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77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A137D-0094-4CEC-AF1A-22994BA5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7E35F1-5A69-44B9-8AC3-9B61FA6E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0DAD00-68CB-46EA-8B57-686581D4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CF252F-B1C6-4191-94F4-ADD149E1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11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F9EC87-85FB-4013-9222-ED6D4028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7600B2-E18C-4A6D-B322-AFAEEA3A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47B288-406B-4C9F-A78A-81434369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64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7564E-8282-4959-B5D3-E66794E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7D458C-FBCB-402B-AC7C-A7A65FD9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F4178-24A3-4131-A199-24C21ACDF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D2E770-A8FA-436C-B6F6-59B55635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4EB88D-5521-4A80-8C9E-3ED4E1D2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5CE845-C981-4CC6-B2CB-DEA80A99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63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9FA1E-D9C3-45F2-8AE4-CF9E67C95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008D912-364D-41C4-9AEC-BFAB039B9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D9159C-BBE9-4138-9966-257CD3689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6B0DBF-F891-45D6-8991-85162A5F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DFE81A-86EA-41A2-915E-0EB6E3E1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C5CA1E-08EB-4856-8D73-07185323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61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977EDD3-0305-4381-A91C-3C6713522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E11ED2-75A9-4572-A65F-5EFD45C47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48D7C5-E876-4409-970A-A66FA4722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104C5-F7B7-49AE-9523-2A8EFB79D127}" type="datetimeFigureOut">
              <a:rPr lang="de-DE" smtClean="0"/>
              <a:t>12.02.2026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790071-BE85-4FE9-AC48-D9E6839F8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B4B337-437A-45AD-B887-BC3DF7CC8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45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Kleidung, Person, Menschliches Gesicht, Lächeln enthält.&#10;&#10;KI-generierte Inhalte können fehlerhaft sein.">
            <a:extLst>
              <a:ext uri="{FF2B5EF4-FFF2-40B4-BE49-F238E27FC236}">
                <a16:creationId xmlns:a16="http://schemas.microsoft.com/office/drawing/2014/main" id="{99424168-367A-8F16-DF3B-C211982CC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57" y="2065086"/>
            <a:ext cx="3957883" cy="239191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7E133BC-4070-4FD6-A30C-B8D5DECFA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84" y="315728"/>
            <a:ext cx="1847816" cy="217631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4CA14E-0E1D-4F86-8EF2-8B9A0AB1B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7192" y="280329"/>
            <a:ext cx="9144000" cy="1167471"/>
          </a:xfrm>
        </p:spPr>
        <p:txBody>
          <a:bodyPr>
            <a:normAutofit fontScale="90000"/>
          </a:bodyPr>
          <a:lstStyle/>
          <a:p>
            <a:r>
              <a:rPr lang="de-DE" sz="4000" dirty="0"/>
              <a:t>Bericht aus dem AGBR-Ausschuss</a:t>
            </a:r>
            <a:br>
              <a:rPr lang="de-DE" sz="4000" dirty="0"/>
            </a:br>
            <a:r>
              <a:rPr lang="de-DE" sz="4000" dirty="0"/>
              <a:t>Soziales und Konfliktprävention (SoKo)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C7C682-F147-4BA0-929C-026EF9C3BF2C}"/>
              </a:ext>
            </a:extLst>
          </p:cNvPr>
          <p:cNvSpPr txBox="1"/>
          <p:nvPr/>
        </p:nvSpPr>
        <p:spPr>
          <a:xfrm>
            <a:off x="2664070" y="6384011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AGBR Konferenz vom 18.02. – 19.02.2026 am </a:t>
            </a:r>
            <a:r>
              <a:rPr lang="de-DE" dirty="0" err="1">
                <a:latin typeface="+mj-lt"/>
              </a:rPr>
              <a:t>Hereon</a:t>
            </a:r>
            <a:r>
              <a:rPr lang="de-DE" dirty="0">
                <a:latin typeface="+mj-lt"/>
              </a:rPr>
              <a:t> in Geesthacht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A0C39536-2414-4BFC-BA3B-A89139A65665}"/>
              </a:ext>
            </a:extLst>
          </p:cNvPr>
          <p:cNvSpPr txBox="1">
            <a:spLocks/>
          </p:cNvSpPr>
          <p:nvPr/>
        </p:nvSpPr>
        <p:spPr>
          <a:xfrm>
            <a:off x="1523999" y="492190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Thomas Wenkstern &amp; Katja Jäger</a:t>
            </a:r>
          </a:p>
          <a:p>
            <a:r>
              <a:rPr lang="de-DE" dirty="0"/>
              <a:t>Hereon                    KIT</a:t>
            </a:r>
          </a:p>
        </p:txBody>
      </p:sp>
    </p:spTree>
    <p:extLst>
      <p:ext uri="{BB962C8B-B14F-4D97-AF65-F5344CB8AC3E}">
        <p14:creationId xmlns:p14="http://schemas.microsoft.com/office/powerpoint/2010/main" val="244628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7E133BC-4070-4FD6-A30C-B8D5DECFA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5" b="1213"/>
          <a:stretch/>
        </p:blipFill>
        <p:spPr>
          <a:xfrm>
            <a:off x="9855201" y="315729"/>
            <a:ext cx="1663699" cy="1989321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2C9583A1-65AB-4E02-8A32-96B791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983" y="315728"/>
            <a:ext cx="11075999" cy="6068283"/>
          </a:xfrm>
          <a:ln>
            <a:noFill/>
          </a:ln>
        </p:spPr>
        <p:txBody>
          <a:bodyPr>
            <a:normAutofit/>
          </a:bodyPr>
          <a:lstStyle/>
          <a:p>
            <a:r>
              <a:rPr lang="de-DE" b="1" dirty="0"/>
              <a:t>Was hat der SoKo-Ausschuss in 2025 bearbeitet?</a:t>
            </a:r>
          </a:p>
          <a:p>
            <a:endParaRPr lang="de-DE" sz="1300" dirty="0"/>
          </a:p>
          <a:p>
            <a:pPr algn="l"/>
            <a:r>
              <a:rPr lang="de-DE" b="1" u="sng" dirty="0"/>
              <a:t>April 2025</a:t>
            </a:r>
            <a:r>
              <a:rPr lang="de-DE" u="sng" dirty="0"/>
              <a:t>, DESY Hamburg: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Sexuelle Belästigung, Mobbing, psychische Gewalt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BV oder Leitlinien?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Cannabisverbot/ Sucht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Verbindliche Krankenrückkehrgespräche zwischen Vorgesetzten und Mitarbeiter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Verpflichtende Schulungen für Führungskräfte, Fürsorgepflicht der Vorgesetzten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Supervision/Intervention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ON-Boarding für neue Mitarbeiter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BV mobiles Arbeiten oder Telearbeit </a:t>
            </a:r>
          </a:p>
          <a:p>
            <a:pPr marL="342900" lvl="0" indent="-342900" algn="l">
              <a:lnSpc>
                <a:spcPct val="11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schafft man die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Trennung zwischen privat und Arbeit für Homeoffice</a:t>
            </a:r>
          </a:p>
          <a:p>
            <a: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Mitarbeitergespräche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C7C682-F147-4BA0-929C-026EF9C3BF2C}"/>
              </a:ext>
            </a:extLst>
          </p:cNvPr>
          <p:cNvSpPr txBox="1"/>
          <p:nvPr/>
        </p:nvSpPr>
        <p:spPr>
          <a:xfrm>
            <a:off x="2664070" y="6384011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AGBR Konferenz vom 18.02. – 19.02.2026 am </a:t>
            </a:r>
            <a:r>
              <a:rPr lang="de-DE" dirty="0" err="1">
                <a:latin typeface="+mj-lt"/>
              </a:rPr>
              <a:t>Hereon</a:t>
            </a:r>
            <a:r>
              <a:rPr lang="de-DE" dirty="0">
                <a:latin typeface="+mj-lt"/>
              </a:rPr>
              <a:t> in Geesthacht</a:t>
            </a:r>
          </a:p>
        </p:txBody>
      </p:sp>
    </p:spTree>
    <p:extLst>
      <p:ext uri="{BB962C8B-B14F-4D97-AF65-F5344CB8AC3E}">
        <p14:creationId xmlns:p14="http://schemas.microsoft.com/office/powerpoint/2010/main" val="1964526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7E133BC-4070-4FD6-A30C-B8D5DECFA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5" b="1213"/>
          <a:stretch/>
        </p:blipFill>
        <p:spPr>
          <a:xfrm>
            <a:off x="9855201" y="315729"/>
            <a:ext cx="1663699" cy="1989321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2C9583A1-65AB-4E02-8A32-96B791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983" y="315728"/>
            <a:ext cx="9172375" cy="6068283"/>
          </a:xfrm>
          <a:ln>
            <a:noFill/>
          </a:ln>
        </p:spPr>
        <p:txBody>
          <a:bodyPr>
            <a:normAutofit/>
          </a:bodyPr>
          <a:lstStyle/>
          <a:p>
            <a:r>
              <a:rPr lang="de-DE" b="1" dirty="0"/>
              <a:t>Was hat der SoKo-Ausschuss in 2025 bearbeitet?</a:t>
            </a:r>
          </a:p>
          <a:p>
            <a:endParaRPr lang="de-DE" sz="1300" dirty="0"/>
          </a:p>
          <a:p>
            <a:pPr algn="l"/>
            <a:r>
              <a:rPr lang="de-DE" b="1" u="sng" dirty="0"/>
              <a:t>Oktober 2025</a:t>
            </a:r>
            <a:r>
              <a:rPr lang="de-DE" u="sng" dirty="0"/>
              <a:t>, HIF Freiberg: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Tabelle </a:t>
            </a:r>
            <a:r>
              <a:rPr lang="de-DE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BV‘en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/Leitfäden/etc. zum Thema Soziales und Konflikte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Impulsvortrag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</a:p>
          <a:p>
            <a:pPr lvl="0" algn="l">
              <a:lnSpc>
                <a:spcPct val="110000"/>
              </a:lnSpc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„Mentale Gesundheit, Depressionen, Burn-out, </a:t>
            </a:r>
            <a:r>
              <a:rPr lang="de-DE" sz="20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Bore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-out“ </a:t>
            </a:r>
          </a:p>
          <a:p>
            <a:pPr lvl="0" algn="l">
              <a:lnSpc>
                <a:spcPct val="110000"/>
              </a:lnSpc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(Dr. Frederik Haarig, </a:t>
            </a:r>
            <a:r>
              <a:rPr lang="de-DE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TK)  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Umgang mit neuen Regelungen (u.a. neuer TVöD, Plan zur Erhöhung der erlaubten täglichen Arbeitszeit über 10 h)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Aktualisierung und Ergänzungen der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Mindmap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(Brainstorming) des Ausschusses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Vorstellung von Fallbeispielen,  Erfahrungsaustausch 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Umgang mit der Schwerbehindertenquote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C7C682-F147-4BA0-929C-026EF9C3BF2C}"/>
              </a:ext>
            </a:extLst>
          </p:cNvPr>
          <p:cNvSpPr txBox="1"/>
          <p:nvPr/>
        </p:nvSpPr>
        <p:spPr>
          <a:xfrm>
            <a:off x="2664070" y="6384011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AGBR Konferenz vom 18.02. – 19.02.2026 am </a:t>
            </a:r>
            <a:r>
              <a:rPr lang="de-DE" dirty="0" err="1">
                <a:latin typeface="+mj-lt"/>
              </a:rPr>
              <a:t>Hereon</a:t>
            </a:r>
            <a:r>
              <a:rPr lang="de-DE" dirty="0">
                <a:latin typeface="+mj-lt"/>
              </a:rPr>
              <a:t> in Geesthacht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5B2F58A-B9FD-2DA7-2C61-6653685B0F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96" t="12404" r="39418" b="33685"/>
          <a:stretch/>
        </p:blipFill>
        <p:spPr>
          <a:xfrm>
            <a:off x="9145156" y="4552951"/>
            <a:ext cx="2557861" cy="183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21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7E133BC-4070-4FD6-A30C-B8D5DECFA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5" b="1213"/>
          <a:stretch/>
        </p:blipFill>
        <p:spPr>
          <a:xfrm>
            <a:off x="9855201" y="315729"/>
            <a:ext cx="1663699" cy="1989321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2C9583A1-65AB-4E02-8A32-96B791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983" y="315728"/>
            <a:ext cx="11075999" cy="6068283"/>
          </a:xfrm>
          <a:ln>
            <a:noFill/>
          </a:ln>
        </p:spPr>
        <p:txBody>
          <a:bodyPr>
            <a:normAutofit/>
          </a:bodyPr>
          <a:lstStyle/>
          <a:p>
            <a:r>
              <a:rPr lang="de-DE" b="1" dirty="0"/>
              <a:t>Was hat der SoKo-Ausschuss in 2026 bearbeitet?</a:t>
            </a:r>
          </a:p>
          <a:p>
            <a:endParaRPr lang="de-DE" sz="1300" dirty="0"/>
          </a:p>
          <a:p>
            <a:pPr algn="l"/>
            <a:r>
              <a:rPr lang="de-DE" b="1" u="sng" dirty="0"/>
              <a:t>Februar 2026</a:t>
            </a:r>
            <a:r>
              <a:rPr lang="de-DE" u="sng" dirty="0"/>
              <a:t>, FIZ Karlsruhe: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Tabelle </a:t>
            </a:r>
            <a:r>
              <a:rPr lang="de-DE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BV‘en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/Leitfäden/etc. zum Thema Soziales und Konflikte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Aktualisierung und Ergänzungen der Mindmap des Ausschusses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Erfahrungsaustausch: 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Mitarbeitende in den Wechseljahren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Partnerschaftliches Miteinander &amp; First Contact Point (Mobbing, Stalking, Prävention sexueller Belästigungen)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Impulsvorträge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mit anschließender Diskussion &amp; Praxisdialog:</a:t>
            </a:r>
          </a:p>
          <a:p>
            <a:pPr lvl="0" algn="l">
              <a:lnSpc>
                <a:spcPct val="110000"/>
              </a:lnSpc>
            </a:pP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„Konfliktprävention im Unternehmen“ 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(Andrea </a:t>
            </a:r>
            <a:r>
              <a:rPr lang="de-DE" sz="20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Ranscht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W.A.F.)</a:t>
            </a:r>
          </a:p>
          <a:p>
            <a:pPr lvl="0" algn="l">
              <a:lnSpc>
                <a:spcPct val="110000"/>
              </a:lnSpc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„Gewaltfreie Kommunikation“</a:t>
            </a: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(Andrea Robben, DESY)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Erfahrungsaustausch BV: Mobiles Arbeiten im Ausland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Erfahrungsaustausch: Sabbatical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C7C682-F147-4BA0-929C-026EF9C3BF2C}"/>
              </a:ext>
            </a:extLst>
          </p:cNvPr>
          <p:cNvSpPr txBox="1"/>
          <p:nvPr/>
        </p:nvSpPr>
        <p:spPr>
          <a:xfrm>
            <a:off x="2664070" y="6384011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AGBR Konferenz vom 18.02. – 19.02.2026 am </a:t>
            </a:r>
            <a:r>
              <a:rPr lang="de-DE" dirty="0" err="1">
                <a:latin typeface="+mj-lt"/>
              </a:rPr>
              <a:t>Hereon</a:t>
            </a:r>
            <a:r>
              <a:rPr lang="de-DE" dirty="0">
                <a:latin typeface="+mj-lt"/>
              </a:rPr>
              <a:t> in Geesthacht</a:t>
            </a:r>
          </a:p>
        </p:txBody>
      </p:sp>
    </p:spTree>
    <p:extLst>
      <p:ext uri="{BB962C8B-B14F-4D97-AF65-F5344CB8AC3E}">
        <p14:creationId xmlns:p14="http://schemas.microsoft.com/office/powerpoint/2010/main" val="2706518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7E133BC-4070-4FD6-A30C-B8D5DECFA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5" b="1213"/>
          <a:stretch/>
        </p:blipFill>
        <p:spPr>
          <a:xfrm>
            <a:off x="9855201" y="315729"/>
            <a:ext cx="1663699" cy="198932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7517C95-A6C9-43BC-AFC9-5DD357EAE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99" y="1127075"/>
            <a:ext cx="6846570" cy="5260601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2C9583A1-65AB-4E02-8A32-96B791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984" y="315728"/>
            <a:ext cx="9701764" cy="6068283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de-DE" b="1" dirty="0"/>
              <a:t>Welchen Themen könnten für alle Teilnehmer der AGBR interessant sein?</a:t>
            </a:r>
          </a:p>
          <a:p>
            <a:pPr algn="l"/>
            <a:r>
              <a:rPr lang="de-DE" b="1" dirty="0"/>
              <a:t>Welche Themen sollten in Zukunft bearbeitet werden?</a:t>
            </a:r>
          </a:p>
          <a:p>
            <a:endParaRPr lang="de-DE" sz="1300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de-DE" b="1" dirty="0"/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de-DE" b="1" dirty="0"/>
              <a:t>Grundsätzlich alle </a:t>
            </a:r>
          </a:p>
          <a:p>
            <a:pPr algn="l"/>
            <a:r>
              <a:rPr lang="de-DE" b="1" dirty="0"/>
              <a:t>aus der Mindmap der </a:t>
            </a:r>
          </a:p>
          <a:p>
            <a:pPr algn="l"/>
            <a:r>
              <a:rPr lang="de-DE" b="1" dirty="0"/>
              <a:t>AGBR  SoKo</a:t>
            </a:r>
            <a:r>
              <a:rPr lang="de-DE" dirty="0"/>
              <a:t>:</a:t>
            </a:r>
          </a:p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C7C682-F147-4BA0-929C-026EF9C3BF2C}"/>
              </a:ext>
            </a:extLst>
          </p:cNvPr>
          <p:cNvSpPr txBox="1"/>
          <p:nvPr/>
        </p:nvSpPr>
        <p:spPr>
          <a:xfrm>
            <a:off x="2664070" y="6384011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AGBR Konferenz vom 18.02. – 19.02.2026 am </a:t>
            </a:r>
            <a:r>
              <a:rPr lang="de-DE" dirty="0" err="1">
                <a:latin typeface="+mj-lt"/>
              </a:rPr>
              <a:t>Hereon</a:t>
            </a:r>
            <a:r>
              <a:rPr lang="de-DE" dirty="0">
                <a:latin typeface="+mj-lt"/>
              </a:rPr>
              <a:t> in Geesthacht</a:t>
            </a:r>
          </a:p>
        </p:txBody>
      </p:sp>
    </p:spTree>
    <p:extLst>
      <p:ext uri="{BB962C8B-B14F-4D97-AF65-F5344CB8AC3E}">
        <p14:creationId xmlns:p14="http://schemas.microsoft.com/office/powerpoint/2010/main" val="238547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7E133BC-4070-4FD6-A30C-B8D5DECFA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5" b="1213"/>
          <a:stretch/>
        </p:blipFill>
        <p:spPr>
          <a:xfrm>
            <a:off x="9855201" y="315729"/>
            <a:ext cx="1663699" cy="1989321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2C9583A1-65AB-4E02-8A32-96B791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983" y="315728"/>
            <a:ext cx="11075999" cy="6068283"/>
          </a:xfrm>
          <a:ln>
            <a:noFill/>
          </a:ln>
        </p:spPr>
        <p:txBody>
          <a:bodyPr>
            <a:normAutofit/>
          </a:bodyPr>
          <a:lstStyle/>
          <a:p>
            <a:r>
              <a:rPr lang="de-DE" b="1" dirty="0"/>
              <a:t>Informationen aus dem Ausschuss SoKo</a:t>
            </a:r>
          </a:p>
          <a:p>
            <a:endParaRPr lang="de-DE" sz="1300" dirty="0"/>
          </a:p>
          <a:p>
            <a:endParaRPr lang="de-DE" sz="1300" dirty="0"/>
          </a:p>
          <a:p>
            <a:endParaRPr lang="de-DE" sz="1300" dirty="0"/>
          </a:p>
          <a:p>
            <a:endParaRPr lang="de-DE" sz="1300" dirty="0"/>
          </a:p>
          <a:p>
            <a:pPr algn="l"/>
            <a:r>
              <a:rPr lang="de-DE" b="1" u="sng" dirty="0"/>
              <a:t>Sprecher / Sprecherkreis</a:t>
            </a:r>
            <a:r>
              <a:rPr lang="de-DE" u="sng" dirty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Thomas Wenkstern (HEREON) , Katja Jäger (KIT)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de-DE" b="1" u="sng" dirty="0"/>
              <a:t>Nächstes Treffen: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GFZ Potsdam, Herbst 2026</a:t>
            </a:r>
          </a:p>
          <a:p>
            <a:pPr algn="l"/>
            <a:endParaRPr lang="de-DE" dirty="0"/>
          </a:p>
          <a:p>
            <a:pPr algn="l"/>
            <a:r>
              <a:rPr lang="de-DE" b="1" u="sng" dirty="0"/>
              <a:t>Was es sonst noch zu sagen gibt…:</a:t>
            </a:r>
          </a:p>
          <a:p>
            <a:pPr algn="l"/>
            <a:r>
              <a:rPr lang="de-DE" dirty="0"/>
              <a:t>Der Ausschuss SoKo ist offen für ausschussübergreifende AGBR-Treffen.</a:t>
            </a:r>
          </a:p>
          <a:p>
            <a:endParaRPr lang="de-DE" dirty="0"/>
          </a:p>
          <a:p>
            <a:pPr algn="l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C7C682-F147-4BA0-929C-026EF9C3BF2C}"/>
              </a:ext>
            </a:extLst>
          </p:cNvPr>
          <p:cNvSpPr txBox="1"/>
          <p:nvPr/>
        </p:nvSpPr>
        <p:spPr>
          <a:xfrm>
            <a:off x="2664070" y="6384011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AGBR Konferenz vom 18.02. – 19.02.2026 am </a:t>
            </a:r>
            <a:r>
              <a:rPr lang="de-DE" dirty="0" err="1">
                <a:latin typeface="+mj-lt"/>
              </a:rPr>
              <a:t>Hereon</a:t>
            </a:r>
            <a:r>
              <a:rPr lang="de-DE" dirty="0">
                <a:latin typeface="+mj-lt"/>
              </a:rPr>
              <a:t> in Geesthacht</a:t>
            </a:r>
          </a:p>
        </p:txBody>
      </p:sp>
    </p:spTree>
    <p:extLst>
      <p:ext uri="{BB962C8B-B14F-4D97-AF65-F5344CB8AC3E}">
        <p14:creationId xmlns:p14="http://schemas.microsoft.com/office/powerpoint/2010/main" val="53225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7E133BC-4070-4FD6-A30C-B8D5DECFAD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95" b="1213"/>
          <a:stretch/>
        </p:blipFill>
        <p:spPr>
          <a:xfrm>
            <a:off x="9855201" y="315729"/>
            <a:ext cx="1663699" cy="1989321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2C9583A1-65AB-4E02-8A32-96B791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983" y="315728"/>
            <a:ext cx="11075999" cy="6068283"/>
          </a:xfrm>
          <a:ln>
            <a:noFill/>
          </a:ln>
        </p:spPr>
        <p:txBody>
          <a:bodyPr>
            <a:normAutofit/>
          </a:bodyPr>
          <a:lstStyle/>
          <a:p>
            <a:r>
              <a:rPr lang="de-DE" b="1" dirty="0"/>
              <a:t>Wünsche, Anregungen, Kritik (an die Konferenz)</a:t>
            </a:r>
          </a:p>
          <a:p>
            <a:endParaRPr lang="de-DE" sz="1300" dirty="0"/>
          </a:p>
          <a:p>
            <a:endParaRPr lang="de-DE" sz="1300" dirty="0"/>
          </a:p>
          <a:p>
            <a:endParaRPr lang="de-DE" sz="1300" dirty="0"/>
          </a:p>
          <a:p>
            <a:endParaRPr lang="de-DE" sz="13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AGBR-Internet-Seite sollte weiter Bestandteil sein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Sonderbudget der AGBR zur Finanzierung von z.B. Impulsvorträgen?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klarere Linie für Bericht zur Konferenz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Ausschüsse sollten mit allen Forschungssäulen besetzt sein</a:t>
            </a:r>
          </a:p>
          <a:p>
            <a:pPr marL="342900" lvl="0" indent="-3429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de-DE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  <a:p>
            <a:pPr algn="l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C7C682-F147-4BA0-929C-026EF9C3BF2C}"/>
              </a:ext>
            </a:extLst>
          </p:cNvPr>
          <p:cNvSpPr txBox="1"/>
          <p:nvPr/>
        </p:nvSpPr>
        <p:spPr>
          <a:xfrm>
            <a:off x="2664070" y="6384011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AGBR Konferenz vom 18.02. – 19.02.2026 am </a:t>
            </a:r>
            <a:r>
              <a:rPr lang="de-DE" dirty="0" err="1">
                <a:latin typeface="+mj-lt"/>
              </a:rPr>
              <a:t>Hereon</a:t>
            </a:r>
            <a:r>
              <a:rPr lang="de-DE" dirty="0">
                <a:latin typeface="+mj-lt"/>
              </a:rPr>
              <a:t> in Geesthacht</a:t>
            </a:r>
          </a:p>
        </p:txBody>
      </p:sp>
    </p:spTree>
    <p:extLst>
      <p:ext uri="{BB962C8B-B14F-4D97-AF65-F5344CB8AC3E}">
        <p14:creationId xmlns:p14="http://schemas.microsoft.com/office/powerpoint/2010/main" val="288948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8EC52-C484-3556-BD46-105AB55B2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66A9C4F-F697-7349-070E-A3B4D56DB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7610" y="172324"/>
            <a:ext cx="1847816" cy="21763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9D94E6A-D885-D433-E34A-05B76E6AF371}"/>
              </a:ext>
            </a:extLst>
          </p:cNvPr>
          <p:cNvSpPr txBox="1"/>
          <p:nvPr/>
        </p:nvSpPr>
        <p:spPr>
          <a:xfrm>
            <a:off x="2664070" y="6384011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AGBR Konferenz vom 18.02. – 19.02.2026 am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Hereon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Geesthacht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FEBD982F-DC41-A257-CD99-1218368E0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992" y="172323"/>
            <a:ext cx="8974016" cy="836064"/>
          </a:xfrm>
        </p:spPr>
        <p:txBody>
          <a:bodyPr anchor="ctr">
            <a:normAutofit/>
          </a:bodyPr>
          <a:lstStyle/>
          <a:p>
            <a:r>
              <a:rPr lang="de-DE" sz="3200" b="1" dirty="0"/>
              <a:t>Arbeitsweise SoKo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5D38642-AB10-12B3-0A63-FE1EEF36C1E0}"/>
              </a:ext>
            </a:extLst>
          </p:cNvPr>
          <p:cNvGrpSpPr/>
          <p:nvPr/>
        </p:nvGrpSpPr>
        <p:grpSpPr>
          <a:xfrm>
            <a:off x="1041599" y="904704"/>
            <a:ext cx="10363399" cy="5482827"/>
            <a:chOff x="1041599" y="904704"/>
            <a:chExt cx="10363399" cy="548282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E8FD1F-BC18-34C9-817B-4D9680866FCD}"/>
                </a:ext>
              </a:extLst>
            </p:cNvPr>
            <p:cNvSpPr txBox="1"/>
            <p:nvPr/>
          </p:nvSpPr>
          <p:spPr>
            <a:xfrm>
              <a:off x="2467201" y="904704"/>
              <a:ext cx="2743200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  <a:t>Schwerpunktthemen </a:t>
              </a:r>
              <a:b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</a:b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  <a:t>für jede Sitzung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834FE08-F028-3316-47A4-16CE2C207E3D}"/>
                </a:ext>
              </a:extLst>
            </p:cNvPr>
            <p:cNvSpPr txBox="1"/>
            <p:nvPr/>
          </p:nvSpPr>
          <p:spPr>
            <a:xfrm>
              <a:off x="3080109" y="5391001"/>
              <a:ext cx="1975392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  <a:t>Lebendige </a:t>
              </a:r>
              <a:b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</a:b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  <a:t>Dokumentation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10EBB9FE-D05A-39BF-7D97-DDF21E7B9B67}"/>
                </a:ext>
              </a:extLst>
            </p:cNvPr>
            <p:cNvSpPr/>
            <p:nvPr/>
          </p:nvSpPr>
          <p:spPr>
            <a:xfrm>
              <a:off x="4124642" y="1120503"/>
              <a:ext cx="2736000" cy="2736000"/>
            </a:xfrm>
            <a:prstGeom prst="ellipse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  <a:t>"Roter Faden“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  <a:t>Gezielte Vorbereitung von Themen möglich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  <a:t>Erfahrungsaustausch zum Wissensbau in </a:t>
              </a:r>
              <a:b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</a:b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  <a:t>der Gruppe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5832B2D-F22A-B2B9-93A2-1A8DBB75A9FB}"/>
                </a:ext>
              </a:extLst>
            </p:cNvPr>
            <p:cNvSpPr/>
            <p:nvPr/>
          </p:nvSpPr>
          <p:spPr>
            <a:xfrm>
              <a:off x="7674102" y="3651531"/>
              <a:ext cx="2736000" cy="2736000"/>
            </a:xfrm>
            <a:prstGeom prst="ellipse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  <a:t>Gezieltes Einbringen von Fachwissen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  <a:t>Praxisdialog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180CF763-79AF-D288-91C2-3F7E182D7C45}"/>
                </a:ext>
              </a:extLst>
            </p:cNvPr>
            <p:cNvSpPr/>
            <p:nvPr/>
          </p:nvSpPr>
          <p:spPr>
            <a:xfrm>
              <a:off x="1041599" y="3265073"/>
              <a:ext cx="2736000" cy="2736000"/>
            </a:xfrm>
            <a:prstGeom prst="ellipse">
              <a:avLst/>
            </a:prstGeom>
            <a:solidFill>
              <a:srgbClr val="DEEB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  <a:t>Kontinuierlicher Aufbau von Wissen in der Gruppe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  <a:t>Mindmap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  <a:t>BV-Sammlung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  <a:t>Infoquellen</a:t>
              </a:r>
            </a:p>
          </p:txBody>
        </p:sp>
        <p:cxnSp>
          <p:nvCxnSpPr>
            <p:cNvPr id="18" name="Verbinder: gewinkelt 17">
              <a:extLst>
                <a:ext uri="{FF2B5EF4-FFF2-40B4-BE49-F238E27FC236}">
                  <a16:creationId xmlns:a16="http://schemas.microsoft.com/office/drawing/2014/main" id="{E0272516-EB94-BC35-793D-E509C338CAB0}"/>
                </a:ext>
              </a:extLst>
            </p:cNvPr>
            <p:cNvCxnSpPr>
              <a:cxnSpLocks/>
              <a:stCxn id="19" idx="1"/>
              <a:endCxn id="11" idx="1"/>
            </p:cNvCxnSpPr>
            <p:nvPr/>
          </p:nvCxnSpPr>
          <p:spPr>
            <a:xfrm rot="10800000" flipH="1">
              <a:off x="1757727" y="1258648"/>
              <a:ext cx="709473" cy="3413801"/>
            </a:xfrm>
            <a:prstGeom prst="bentConnector3">
              <a:avLst>
                <a:gd name="adj1" fmla="val -32221"/>
              </a:avLst>
            </a:prstGeom>
            <a:ln w="3810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6C1DE5BD-9F34-952D-29F4-7E0FE544959D}"/>
                </a:ext>
              </a:extLst>
            </p:cNvPr>
            <p:cNvSpPr/>
            <p:nvPr/>
          </p:nvSpPr>
          <p:spPr>
            <a:xfrm>
              <a:off x="1757728" y="4600448"/>
              <a:ext cx="144000" cy="144000"/>
            </a:xfrm>
            <a:prstGeom prst="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9904D2D3-5F4D-D50F-3348-E74B2A75A1E0}"/>
                </a:ext>
              </a:extLst>
            </p:cNvPr>
            <p:cNvSpPr/>
            <p:nvPr/>
          </p:nvSpPr>
          <p:spPr>
            <a:xfrm>
              <a:off x="6345986" y="2200604"/>
              <a:ext cx="1440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D1163A79-6C35-EDB1-7034-F2E4BF741F80}"/>
                </a:ext>
              </a:extLst>
            </p:cNvPr>
            <p:cNvSpPr/>
            <p:nvPr/>
          </p:nvSpPr>
          <p:spPr>
            <a:xfrm>
              <a:off x="7969058" y="4618920"/>
              <a:ext cx="1440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8" name="Verbinder: gewinkelt 27">
              <a:extLst>
                <a:ext uri="{FF2B5EF4-FFF2-40B4-BE49-F238E27FC236}">
                  <a16:creationId xmlns:a16="http://schemas.microsoft.com/office/drawing/2014/main" id="{2F4EBBA0-04EC-A0D7-DFA5-A6A3952D1670}"/>
                </a:ext>
              </a:extLst>
            </p:cNvPr>
            <p:cNvCxnSpPr>
              <a:cxnSpLocks/>
              <a:stCxn id="22" idx="3"/>
              <a:endCxn id="20" idx="0"/>
            </p:cNvCxnSpPr>
            <p:nvPr/>
          </p:nvCxnSpPr>
          <p:spPr>
            <a:xfrm>
              <a:off x="6489986" y="2272604"/>
              <a:ext cx="3543412" cy="975250"/>
            </a:xfrm>
            <a:prstGeom prst="bentConnector2">
              <a:avLst/>
            </a:prstGeom>
            <a:ln w="38100">
              <a:solidFill>
                <a:srgbClr val="4472C4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7853F62A-4CE8-00B8-DEDA-D35B9B5D3662}"/>
                </a:ext>
              </a:extLst>
            </p:cNvPr>
            <p:cNvSpPr/>
            <p:nvPr/>
          </p:nvSpPr>
          <p:spPr>
            <a:xfrm>
              <a:off x="6390056" y="3076617"/>
              <a:ext cx="144000" cy="144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Verbinder: gewinkelt 32">
              <a:extLst>
                <a:ext uri="{FF2B5EF4-FFF2-40B4-BE49-F238E27FC236}">
                  <a16:creationId xmlns:a16="http://schemas.microsoft.com/office/drawing/2014/main" id="{2555B2FE-D142-6110-B11A-9203DE4A8B15}"/>
                </a:ext>
              </a:extLst>
            </p:cNvPr>
            <p:cNvCxnSpPr>
              <a:cxnSpLocks/>
              <a:stCxn id="32" idx="2"/>
              <a:endCxn id="13" idx="0"/>
            </p:cNvCxnSpPr>
            <p:nvPr/>
          </p:nvCxnSpPr>
          <p:spPr>
            <a:xfrm rot="5400000">
              <a:off x="4179739" y="3108684"/>
              <a:ext cx="2170384" cy="2394251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4472C4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0" name="TextBox 11">
              <a:extLst>
                <a:ext uri="{FF2B5EF4-FFF2-40B4-BE49-F238E27FC236}">
                  <a16:creationId xmlns:a16="http://schemas.microsoft.com/office/drawing/2014/main" id="{B63A1615-DB73-DDE5-1F19-9747D3BFF57E}"/>
                </a:ext>
              </a:extLst>
            </p:cNvPr>
            <p:cNvSpPr txBox="1"/>
            <p:nvPr/>
          </p:nvSpPr>
          <p:spPr>
            <a:xfrm>
              <a:off x="8661798" y="3247854"/>
              <a:ext cx="2743200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  <a:t>Impulsvorträge </a:t>
              </a:r>
              <a:b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</a:br>
              <a:r>
                <a:rPr kumimoji="0" lang="de-DE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/>
                  <a:cs typeface="Calibri"/>
                </a:rPr>
                <a:t>von Experten</a:t>
              </a:r>
            </a:p>
          </p:txBody>
        </p:sp>
        <p:cxnSp>
          <p:nvCxnSpPr>
            <p:cNvPr id="34" name="Verbinder: gewinkelt 33">
              <a:extLst>
                <a:ext uri="{FF2B5EF4-FFF2-40B4-BE49-F238E27FC236}">
                  <a16:creationId xmlns:a16="http://schemas.microsoft.com/office/drawing/2014/main" id="{01032EEE-85A1-F911-F181-C0D2F18103B8}"/>
                </a:ext>
              </a:extLst>
            </p:cNvPr>
            <p:cNvCxnSpPr>
              <a:cxnSpLocks/>
              <a:stCxn id="27" idx="1"/>
              <a:endCxn id="13" idx="3"/>
            </p:cNvCxnSpPr>
            <p:nvPr/>
          </p:nvCxnSpPr>
          <p:spPr>
            <a:xfrm rot="10800000" flipV="1">
              <a:off x="5055502" y="4690920"/>
              <a:ext cx="2913557" cy="1054024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4472C4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8064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525</Words>
  <Application>Microsoft Office PowerPoint</Application>
  <PresentationFormat>Breitbild</PresentationFormat>
  <Paragraphs>92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</vt:lpstr>
      <vt:lpstr>Bericht aus dem AGBR-Ausschuss Soziales und Konfliktprävention (SoKo)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Arbeitsweise SoKo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Bericht aus dem AGBR Ausschuss …</dc:title>
  <dc:creator>Liane Kantz</dc:creator>
  <cp:lastModifiedBy>Wenkstern, Thomas</cp:lastModifiedBy>
  <cp:revision>165</cp:revision>
  <dcterms:created xsi:type="dcterms:W3CDTF">2026-01-23T15:47:39Z</dcterms:created>
  <dcterms:modified xsi:type="dcterms:W3CDTF">2026-02-12T09:02:53Z</dcterms:modified>
</cp:coreProperties>
</file>