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3" r:id="rId5"/>
    <p:sldId id="4668" r:id="rId6"/>
    <p:sldId id="4669" r:id="rId7"/>
    <p:sldId id="342" r:id="rId8"/>
  </p:sldIdLst>
  <p:sldSz cx="12192000" cy="6858000"/>
  <p:notesSz cx="6858000" cy="9144000"/>
  <p:custDataLst>
    <p:tags r:id="rId1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" id="{D1BC2F8C-FCFB-4360-ACA3-987561B7892D}">
          <p14:sldIdLst>
            <p14:sldId id="263"/>
          </p14:sldIdLst>
        </p14:section>
        <p14:section name="Inhaltsfolien" id="{7C15E6B1-89C8-4AC6-A54C-AADED3436C0D}">
          <p14:sldIdLst>
            <p14:sldId id="4668"/>
            <p14:sldId id="4669"/>
          </p14:sldIdLst>
        </p14:section>
        <p14:section name="Schlussfolie" id="{5875F8BC-CE0C-4DA9-A7F2-7873CB727C86}">
          <p14:sldIdLst>
            <p14:sldId id="342"/>
          </p14:sldIdLst>
        </p14:section>
        <p14:section name="Mini-Styleguide" id="{0475F7B6-1E7C-4614-A742-13280CB3E7B2}">
          <p14:sldIdLst/>
        </p14:section>
        <p14:section name="Beispielfolien" id="{760B0CCF-3AF3-4954-B941-A9279ED31B5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FF95"/>
    <a:srgbClr val="005B7F"/>
    <a:srgbClr val="88DAE1"/>
    <a:srgbClr val="99BDCC"/>
    <a:srgbClr val="7C154D"/>
    <a:srgbClr val="0059A2"/>
    <a:srgbClr val="00617C"/>
    <a:srgbClr val="39D7E5"/>
    <a:srgbClr val="BB0056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4657" autoAdjust="0"/>
  </p:normalViewPr>
  <p:slideViewPr>
    <p:cSldViewPr snapToGrid="0" showGuides="1">
      <p:cViewPr varScale="1">
        <p:scale>
          <a:sx n="59" d="100"/>
          <a:sy n="59" d="100"/>
        </p:scale>
        <p:origin x="122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8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028EFDA-A75E-49AB-9C1C-E96D5D820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DB3184-593B-4E78-B58C-DA62E4A2A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B798-6D2C-417B-AF46-ECB70983C150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15F87B-7E94-4DDB-9703-3B62B77C5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C9CA73-2501-4D43-9D8D-E09D9E3F3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1251-5CB6-4896-AAF1-C5E7C80339F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4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0A665-AB63-487C-A689-A96D5AA0C86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55821" y="1143000"/>
            <a:ext cx="3946358" cy="221982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9F0A-9DE2-44AB-9A84-CC28BAF7B39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6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kern="1200">
        <a:solidFill>
          <a:schemeClr val="accent1"/>
        </a:solidFill>
        <a:latin typeface="+mj-lt"/>
        <a:ea typeface="+mn-ea"/>
        <a:cs typeface="+mn-cs"/>
      </a:defRPr>
    </a:lvl1pPr>
    <a:lvl2pPr marL="180975" indent="-18097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2313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5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BB01B-9979-DC17-3BD9-969F5C0B0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3CCB136-1825-FBBE-C079-43293732B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03C5F4D-A0D3-D32A-9F80-0643C55A2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C8F880-C229-2644-B92D-506277A3B7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0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6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.jpg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2.jpg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7166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CDBC4F6-986A-4A45-A632-2613DCB199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184199"/>
            <a:ext cx="11712575" cy="2800676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2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Headline, Frutiger LT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pic>
        <p:nvPicPr>
          <p:cNvPr id="2" name="Grafik 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8FD8F430-37C9-4B6E-283D-721036C7EE9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81646" y="476250"/>
            <a:ext cx="2530929" cy="92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0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8186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DBBD9DA-78F9-4E62-A16F-A3EAEE4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95CD-ED4D-4098-BD8A-F6F866B117F3}" type="datetime1">
              <a:rPr lang="de-DE" noProof="0" smtClean="0"/>
              <a:t>16.02.2026</a:t>
            </a:fld>
            <a:endParaRPr lang="de-DE" noProof="0" dirty="0"/>
          </a:p>
        </p:txBody>
      </p:sp>
      <p:sp>
        <p:nvSpPr>
          <p:cNvPr id="9" name="Copyright Fraunhofer">
            <a:extLst>
              <a:ext uri="{FF2B5EF4-FFF2-40B4-BE49-F238E27FC236}">
                <a16:creationId xmlns:a16="http://schemas.microsoft.com/office/drawing/2014/main" id="{68024DD5-D614-4E40-8330-76F9312A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GBR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4063AB9-A95E-44E6-BF4C-CF298331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351506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 marL="180000" indent="-180000">
              <a:buSzPct val="90000"/>
              <a:buFont typeface="Webdings" panose="05030102010509060703" pitchFamily="18" charset="2"/>
              <a:buChar char="&lt;"/>
              <a:defRPr sz="2000"/>
            </a:lvl4pPr>
            <a:lvl5pPr marL="360000" indent="-180000">
              <a:buSzPct val="90000"/>
              <a:buFont typeface="Webdings" panose="05030102010509060703" pitchFamily="18" charset="2"/>
              <a:buChar char="&lt;"/>
              <a:defRPr sz="2000"/>
            </a:lvl5pPr>
            <a:lvl6pPr marL="540000" indent="-180000">
              <a:buSzPct val="90000"/>
              <a:buFont typeface="Webdings" panose="05030102010509060703" pitchFamily="18" charset="2"/>
              <a:buChar char="&lt;"/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351506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 marL="180000" indent="-180000">
              <a:buSzPct val="90000"/>
              <a:buFont typeface="Webdings" panose="05030102010509060703" pitchFamily="18" charset="2"/>
              <a:buChar char="&lt;"/>
              <a:defRPr sz="2000"/>
            </a:lvl4pPr>
            <a:lvl5pPr marL="360000" indent="-180000">
              <a:buSzPct val="90000"/>
              <a:buFont typeface="Webdings" panose="05030102010509060703" pitchFamily="18" charset="2"/>
              <a:buChar char="&lt;"/>
              <a:defRPr sz="2000"/>
            </a:lvl5pPr>
            <a:lvl6pPr marL="540000" indent="-180000">
              <a:buSzPct val="90000"/>
              <a:buFont typeface="Webdings" panose="05030102010509060703" pitchFamily="18" charset="2"/>
              <a:buChar char="&lt;"/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290542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5208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3A3249-3413-4CB5-A695-6373FE34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1D0F-41B4-4FBE-97E9-C7BF9CCEFED3}" type="datetime1">
              <a:rPr lang="de-DE" noProof="0" smtClean="0"/>
              <a:t>16.02.2026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97173DEC-80BC-41B9-97B7-7718E8E2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GBR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BA71267-E3FD-4A93-BE1B-8DD36105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3492500" cy="351506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 marL="180000" indent="-180000">
              <a:buSzPct val="90000"/>
              <a:buFont typeface="Webdings" panose="05030102010509060703" pitchFamily="18" charset="2"/>
              <a:buChar char="&lt;"/>
              <a:defRPr sz="2000"/>
            </a:lvl4pPr>
            <a:lvl5pPr marL="360000" indent="-180000">
              <a:buSzPct val="90000"/>
              <a:buFont typeface="Webdings" panose="05030102010509060703" pitchFamily="18" charset="2"/>
              <a:buChar char="&lt;"/>
              <a:defRPr sz="2000"/>
            </a:lvl5pPr>
            <a:lvl6pPr marL="540000" indent="-180000">
              <a:buSzPct val="90000"/>
              <a:buFont typeface="Webdings" panose="05030102010509060703" pitchFamily="18" charset="2"/>
              <a:buChar char="&lt;"/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2288" y="1703388"/>
            <a:ext cx="3492500" cy="351506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 marL="180000" indent="-180000">
              <a:buSzPct val="90000"/>
              <a:buFont typeface="Webdings" panose="05030102010509060703" pitchFamily="18" charset="2"/>
              <a:buChar char="&lt;"/>
              <a:defRPr sz="2000"/>
            </a:lvl4pPr>
            <a:lvl5pPr marL="360000" indent="-180000">
              <a:buSzPct val="90000"/>
              <a:buFont typeface="Webdings" panose="05030102010509060703" pitchFamily="18" charset="2"/>
              <a:buChar char="&lt;"/>
              <a:defRPr sz="2000"/>
            </a:lvl5pPr>
            <a:lvl6pPr marL="540000" indent="-180000">
              <a:buSzPct val="90000"/>
              <a:buFont typeface="Webdings" panose="05030102010509060703" pitchFamily="18" charset="2"/>
              <a:buChar char="&lt;"/>
              <a:defRPr sz="2000"/>
            </a:lvl6pPr>
            <a:lvl7pPr>
              <a:defRPr sz="2000"/>
            </a:lvl7pPr>
            <a:lvl8pPr>
              <a:defRPr sz="2000"/>
            </a:lvl8pPr>
            <a:lvl9pPr>
              <a:buAutoNum type="arabicPeriod"/>
              <a:defRPr sz="2000"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0075" y="1703388"/>
            <a:ext cx="3492500" cy="351506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 marL="180000" indent="-180000">
              <a:buSzPct val="90000"/>
              <a:buFont typeface="Webdings" panose="05030102010509060703" pitchFamily="18" charset="2"/>
              <a:buChar char="&lt;"/>
              <a:defRPr sz="2000"/>
            </a:lvl4pPr>
            <a:lvl5pPr marL="360000" indent="-180000">
              <a:buSzPct val="90000"/>
              <a:buFont typeface="Webdings" panose="05030102010509060703" pitchFamily="18" charset="2"/>
              <a:buChar char="&lt;"/>
              <a:defRPr sz="2000"/>
            </a:lvl5pPr>
            <a:lvl6pPr marL="540000" indent="-180000">
              <a:buSzPct val="90000"/>
              <a:buFont typeface="Webdings" panose="05030102010509060703" pitchFamily="18" charset="2"/>
              <a:buChar char="&lt;"/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682182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3CE2A8B-DF0C-4ED8-B188-C82210FB66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2053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CFAEF65E-2013-4B54-9E56-910C87DFA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275388" y="1"/>
            <a:ext cx="5916612" cy="6153149"/>
          </a:xfrm>
          <a:custGeom>
            <a:avLst/>
            <a:gdLst>
              <a:gd name="connsiteX0" fmla="*/ 0 w 5916612"/>
              <a:gd name="connsiteY0" fmla="*/ 0 h 6156325"/>
              <a:gd name="connsiteX1" fmla="*/ 5916612 w 5916612"/>
              <a:gd name="connsiteY1" fmla="*/ 0 h 6156325"/>
              <a:gd name="connsiteX2" fmla="*/ 5916612 w 5916612"/>
              <a:gd name="connsiteY2" fmla="*/ 6156325 h 6156325"/>
              <a:gd name="connsiteX3" fmla="*/ 0 w 5916612"/>
              <a:gd name="connsiteY3" fmla="*/ 6156325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6612" h="6156325">
                <a:moveTo>
                  <a:pt x="0" y="0"/>
                </a:moveTo>
                <a:lnTo>
                  <a:pt x="5916612" y="0"/>
                </a:lnTo>
                <a:lnTo>
                  <a:pt x="5916612" y="6156325"/>
                </a:lnTo>
                <a:lnTo>
                  <a:pt x="0" y="615632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EB5820C-E708-4B83-B2D5-A17747D22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5B8129-ECAB-4256-B216-379523870D14}" type="datetime1">
              <a:rPr lang="de-DE" noProof="0" smtClean="0"/>
              <a:t>16.02.2026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D2144230-B8EC-476B-931A-D0CD27889E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 dirty="0"/>
              <a:t>© Fraunhofer GBR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1FBFD26-99E1-4A8F-A74A-F6ADF2E2D8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DB4C6-EB43-4DAF-85FB-3D5502FB7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5588"/>
            <a:ext cx="5437188" cy="382733"/>
          </a:xfrm>
        </p:spPr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38F142-8C02-4935-B629-B6251A26C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5437188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FD108-BE77-4119-8953-7B3B60E98A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99" y="1703388"/>
            <a:ext cx="5437188" cy="351506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 marL="180000" indent="-180000">
              <a:buSzPct val="90000"/>
              <a:buFont typeface="Webdings" panose="05030102010509060703" pitchFamily="18" charset="2"/>
              <a:buChar char="&lt;"/>
              <a:defRPr sz="2000"/>
            </a:lvl4pPr>
            <a:lvl5pPr marL="360000" indent="-180000">
              <a:buSzPct val="90000"/>
              <a:buFont typeface="Webdings" panose="05030102010509060703" pitchFamily="18" charset="2"/>
              <a:buChar char="&lt;"/>
              <a:defRPr sz="2000"/>
            </a:lvl5pPr>
            <a:lvl6pPr marL="540000" indent="-180000">
              <a:buSzPct val="90000"/>
              <a:buFont typeface="Webdings" panose="05030102010509060703" pitchFamily="18" charset="2"/>
              <a:buChar char="&lt;"/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167880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1440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6454-150F-4FC7-B7C4-C5C187F300CF}" type="datetime1">
              <a:rPr lang="de-DE" noProof="0" smtClean="0"/>
              <a:t>16.02.2026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GBR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11233150" cy="348120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 marL="180000" indent="-180000">
              <a:buSzPct val="90000"/>
              <a:buFont typeface="Webdings" panose="05030102010509060703" pitchFamily="18" charset="2"/>
              <a:buChar char="&lt;"/>
              <a:defRPr sz="2000"/>
            </a:lvl4pPr>
            <a:lvl5pPr marL="360000" indent="-180000">
              <a:buSzPct val="90000"/>
              <a:buFont typeface="Webdings" panose="05030102010509060703" pitchFamily="18" charset="2"/>
              <a:buChar char="&lt;"/>
              <a:defRPr sz="2000"/>
            </a:lvl5pPr>
            <a:lvl6pPr marL="540000" indent="-180000">
              <a:buSzPct val="90000"/>
              <a:buFont typeface="Webdings" panose="05030102010509060703" pitchFamily="18" charset="2"/>
              <a:buChar char="&lt;"/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</p:spTree>
    <p:extLst>
      <p:ext uri="{BB962C8B-B14F-4D97-AF65-F5344CB8AC3E}">
        <p14:creationId xmlns:p14="http://schemas.microsoft.com/office/powerpoint/2010/main" val="4283814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8667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pic>
        <p:nvPicPr>
          <p:cNvPr id="2" name="Grafik 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990D4DAF-B3AC-ED7E-B3B9-76C4E46FB7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81646" y="476250"/>
            <a:ext cx="2530929" cy="92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6021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9233E68D-B08D-4763-8344-832492442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00213"/>
            <a:ext cx="5916612" cy="5177187"/>
          </a:xfrm>
          <a:noFill/>
        </p:spPr>
        <p:txBody>
          <a:bodyPr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lang="de-DE" b="0" i="0" smtClean="0">
                <a:effectLst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Doris Rösler</a:t>
            </a:r>
          </a:p>
          <a:p>
            <a:pPr lvl="2"/>
            <a:r>
              <a:rPr lang="de-DE" dirty="0"/>
              <a:t>GBR-Vorsitzende</a:t>
            </a:r>
          </a:p>
          <a:p>
            <a:pPr lvl="2"/>
            <a:endParaRPr lang="de-DE" dirty="0"/>
          </a:p>
          <a:p>
            <a:pPr lvl="2"/>
            <a:r>
              <a:rPr lang="de-DE" dirty="0"/>
              <a:t>Über:</a:t>
            </a:r>
          </a:p>
          <a:p>
            <a:pPr lvl="2"/>
            <a:r>
              <a:rPr lang="de-DE" dirty="0"/>
              <a:t>GBR-Geschäftsstelle in der</a:t>
            </a:r>
          </a:p>
          <a:p>
            <a:pPr lvl="2"/>
            <a:r>
              <a:rPr lang="de-DE" dirty="0"/>
              <a:t>Fraunhofer-Zentrale</a:t>
            </a:r>
          </a:p>
          <a:p>
            <a:pPr lvl="2"/>
            <a:r>
              <a:rPr lang="de-DE" dirty="0"/>
              <a:t>Julia Schiefer</a:t>
            </a:r>
          </a:p>
          <a:p>
            <a:pPr lvl="2"/>
            <a:r>
              <a:rPr lang="de-DE" dirty="0"/>
              <a:t>Hansastraße 27c</a:t>
            </a:r>
          </a:p>
          <a:p>
            <a:pPr lvl="2"/>
            <a:r>
              <a:rPr lang="de-DE" dirty="0"/>
              <a:t>80686 München</a:t>
            </a:r>
          </a:p>
          <a:p>
            <a:pPr lvl="2"/>
            <a:r>
              <a:rPr lang="de-DE" dirty="0"/>
              <a:t>Tel.  +49 89 1205-2950</a:t>
            </a:r>
          </a:p>
          <a:p>
            <a:pPr lvl="2"/>
            <a:endParaRPr lang="de-DE" dirty="0"/>
          </a:p>
          <a:p>
            <a:pPr lvl="2"/>
            <a:r>
              <a:rPr lang="de-DE" dirty="0"/>
              <a:t>E-Mailadresse:</a:t>
            </a:r>
          </a:p>
          <a:p>
            <a:pPr lvl="2"/>
            <a:r>
              <a:rPr lang="de-DE" dirty="0"/>
              <a:t>gbr-buero@fraunhofer.de</a:t>
            </a:r>
          </a:p>
          <a:p>
            <a:pPr lvl="3"/>
            <a:endParaRPr lang="pt-BR" dirty="0"/>
          </a:p>
          <a:p>
            <a:pPr lvl="3"/>
            <a:endParaRPr lang="pt-BR" dirty="0"/>
          </a:p>
        </p:txBody>
      </p:sp>
      <p:pic>
        <p:nvPicPr>
          <p:cNvPr id="2" name="Grafik 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2177764F-AC52-EB60-300B-56FD48F9C98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81646" y="476250"/>
            <a:ext cx="2530929" cy="92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4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8471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9F17E90D-0C11-4C1A-9AB0-99DFB3D05F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255355"/>
            <a:ext cx="11233149" cy="2998000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5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Vielen Dank für Ihre Aufmerksamkeit</a:t>
            </a:r>
            <a:endParaRPr lang="de-DE" dirty="0"/>
          </a:p>
          <a:p>
            <a:pPr lvl="1"/>
            <a:r>
              <a:rPr lang="de-DE" dirty="0"/>
              <a:t>—</a:t>
            </a:r>
          </a:p>
        </p:txBody>
      </p:sp>
      <p:pic>
        <p:nvPicPr>
          <p:cNvPr id="2" name="Grafik 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9CA56B95-967B-2932-9D6A-4437039408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81646" y="476250"/>
            <a:ext cx="2530929" cy="92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4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55093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1" imgW="344" imgH="345" progId="TCLayout.ActiveDocument.1">
                  <p:embed/>
                </p:oleObj>
              </mc:Choice>
              <mc:Fallback>
                <p:oleObj name="think-cell Folie" r:id="rId11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/>
              <a:t>Headline, Frutiger LT Com Bd, 24 pt, Kapiteltrenner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9CDF1F4-2065-4A60-8377-ED9014CA8C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09947" y="6455836"/>
            <a:ext cx="864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A8AEC495-8956-421A-BA49-CB51D43B150C}" type="datetime1">
              <a:rPr lang="de-DE" smtClean="0"/>
              <a:pPr/>
              <a:t>16.02.2026</a:t>
            </a:fld>
            <a:r>
              <a:rPr lang="de-DE" dirty="0"/>
              <a:t>x</a:t>
            </a:r>
            <a:endParaRPr lang="de-DE" noProof="0" dirty="0"/>
          </a:p>
        </p:txBody>
      </p:sp>
      <p:sp>
        <p:nvSpPr>
          <p:cNvPr id="5" name="Copyright Fraunhofer">
            <a:extLst>
              <a:ext uri="{FF2B5EF4-FFF2-40B4-BE49-F238E27FC236}">
                <a16:creationId xmlns:a16="http://schemas.microsoft.com/office/drawing/2014/main" id="{5FF3544A-E0F0-4101-A728-3DFB567F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297897" y="6455836"/>
            <a:ext cx="2952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noProof="0" dirty="0"/>
              <a:t>© Fraunhofer GBR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D49F1F8-4B89-4B18-B579-CD84313850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6006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nformationsklassifizierung">
            <a:extLst>
              <a:ext uri="{FF2B5EF4-FFF2-40B4-BE49-F238E27FC236}">
                <a16:creationId xmlns:a16="http://schemas.microsoft.com/office/drawing/2014/main" id="{6C489D0F-950D-4913-86C7-7EB1061786F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73847" y="6455836"/>
            <a:ext cx="1444306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800" b="1" dirty="0">
                <a:latin typeface="+mj-lt"/>
              </a:rPr>
              <a:t>Intern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FFAE78-FC0D-4DC3-A58F-888E658B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1196DE7-96BA-490C-AA62-1CA3782DA4CC}"/>
              </a:ext>
            </a:extLst>
          </p:cNvPr>
          <p:cNvSpPr>
            <a:spLocks/>
          </p:cNvSpPr>
          <p:nvPr userDrawn="1"/>
        </p:nvSpPr>
        <p:spPr bwMode="gray">
          <a:xfrm>
            <a:off x="9345920" y="0"/>
            <a:ext cx="2366655" cy="363201"/>
          </a:xfrm>
          <a:prstGeom prst="rect">
            <a:avLst/>
          </a:pr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bg1"/>
                </a:solidFill>
              </a:rPr>
              <a:t>AGBR-Konferenz</a:t>
            </a:r>
          </a:p>
        </p:txBody>
      </p:sp>
      <p:pic>
        <p:nvPicPr>
          <p:cNvPr id="6" name="Grafik 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F9E80BF6-181E-8BF3-17D7-A30582793B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9888" t="22726" r="9827" b="14835"/>
          <a:stretch/>
        </p:blipFill>
        <p:spPr>
          <a:xfrm>
            <a:off x="10217220" y="6295272"/>
            <a:ext cx="1491991" cy="4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65" r:id="rId3"/>
    <p:sldLayoutId id="2147483664" r:id="rId4"/>
    <p:sldLayoutId id="2147483659" r:id="rId5"/>
    <p:sldLayoutId id="2147483674" r:id="rId6"/>
    <p:sldLayoutId id="2147483676" r:id="rId7"/>
    <p:sldLayoutId id="2147483677" r:id="rId8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  <p15:guide id="9" orient="horz" pos="38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CDC082-012F-4E61-858B-C0FB30EFD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-1" y="2549410"/>
            <a:ext cx="11712575" cy="3435465"/>
          </a:xfrm>
        </p:spPr>
        <p:txBody>
          <a:bodyPr/>
          <a:lstStyle/>
          <a:p>
            <a:pPr lvl="0"/>
            <a:r>
              <a:rPr lang="de-DE" noProof="0" dirty="0"/>
              <a:t>Bericht GBR der </a:t>
            </a:r>
            <a:r>
              <a:rPr lang="de-DE" noProof="0" dirty="0" err="1"/>
              <a:t>FhG</a:t>
            </a:r>
            <a:endParaRPr lang="de-DE" noProof="0" dirty="0"/>
          </a:p>
          <a:p>
            <a:pPr lvl="1"/>
            <a:r>
              <a:rPr lang="de-DE" noProof="0" dirty="0"/>
              <a:t>—</a:t>
            </a:r>
          </a:p>
          <a:p>
            <a:pPr lvl="2"/>
            <a:r>
              <a:rPr lang="de-DE" dirty="0"/>
              <a:t>AGBR-Konferenz, 18.02. – 19.02.2026</a:t>
            </a:r>
          </a:p>
          <a:p>
            <a:pPr lvl="3"/>
            <a:r>
              <a:rPr lang="de-DE" dirty="0"/>
              <a:t>Doris Rösler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GBR-Vorsitzende der </a:t>
            </a:r>
            <a:r>
              <a:rPr lang="de-DE" dirty="0" err="1"/>
              <a:t>FhG</a:t>
            </a:r>
            <a:endParaRPr lang="de-DE" dirty="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doris.roesler@ibp.fraunhofer.de</a:t>
            </a:r>
          </a:p>
        </p:txBody>
      </p:sp>
    </p:spTree>
    <p:extLst>
      <p:ext uri="{BB962C8B-B14F-4D97-AF65-F5344CB8AC3E}">
        <p14:creationId xmlns:p14="http://schemas.microsoft.com/office/powerpoint/2010/main" val="188430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D0C49-14FF-7FF8-3EA3-6843E8D9A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6A5EA-FCD1-FCC6-24EA-841B9868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de-DE" dirty="0"/>
              <a:t>Bericht GBR der </a:t>
            </a:r>
            <a:r>
              <a:rPr lang="de-DE" dirty="0" err="1"/>
              <a:t>FhG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A7ADDFE-605D-AF6C-57C2-CD28E668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9947" y="6455836"/>
            <a:ext cx="864000" cy="123111"/>
          </a:xfrm>
        </p:spPr>
        <p:txBody>
          <a:bodyPr/>
          <a:lstStyle/>
          <a:p>
            <a:fld id="{138995CD-ED4D-4098-BD8A-F6F866B117F3}" type="datetime1">
              <a:rPr lang="de-DE" noProof="0" smtClean="0"/>
              <a:pPr/>
              <a:t>16.02.2026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9DB093-8981-01D3-7314-A3F84734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2952000" cy="123111"/>
          </a:xfrm>
        </p:spPr>
        <p:txBody>
          <a:bodyPr/>
          <a:lstStyle/>
          <a:p>
            <a:r>
              <a:rPr lang="de-DE" noProof="0" dirty="0"/>
              <a:t>© Fraunhofer GBR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2A5EAE-F200-E9E3-973D-FDBCE091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826713-ABB8-FFC9-8781-EADC805081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1706003"/>
            <a:ext cx="11233150" cy="4381969"/>
          </a:xfrm>
          <a:noFill/>
        </p:spPr>
        <p:txBody>
          <a:bodyPr/>
          <a:lstStyle/>
          <a:p>
            <a:pPr marL="288000" lvl="3" indent="-288000"/>
            <a:r>
              <a:rPr lang="de-DE" kern="0" dirty="0">
                <a:solidFill>
                  <a:srgbClr val="000000"/>
                </a:solidFill>
              </a:rPr>
              <a:t>Der derzeitigen </a:t>
            </a:r>
            <a:r>
              <a:rPr lang="de-DE" b="1" dirty="0"/>
              <a:t>schwierigen wirtschaftlichen Lage </a:t>
            </a:r>
            <a:r>
              <a:rPr lang="de-DE" dirty="0"/>
              <a:t>der </a:t>
            </a:r>
            <a:r>
              <a:rPr lang="de-DE" b="1" kern="0" dirty="0">
                <a:solidFill>
                  <a:srgbClr val="000000"/>
                </a:solidFill>
              </a:rPr>
              <a:t>Fraunhofer-Gesellschaft </a:t>
            </a:r>
            <a:r>
              <a:rPr lang="de-DE" kern="0" dirty="0">
                <a:solidFill>
                  <a:srgbClr val="000000"/>
                </a:solidFill>
              </a:rPr>
              <a:t>wird mit entsprechenden </a:t>
            </a:r>
            <a:r>
              <a:rPr lang="de-DE" dirty="0"/>
              <a:t>Maßnahmen, u.a. strenge Kostendisziplin und </a:t>
            </a:r>
            <a:r>
              <a:rPr lang="de-DE" b="1" dirty="0"/>
              <a:t>restriktive Personalpolitik</a:t>
            </a:r>
            <a:r>
              <a:rPr lang="de-DE" dirty="0"/>
              <a:t>, begegnet. Ein Institut wurde abgewickelt, u.a. durch </a:t>
            </a:r>
            <a:r>
              <a:rPr lang="de-DE" b="1" dirty="0"/>
              <a:t>betriebsbedingte Kündigungen</a:t>
            </a:r>
            <a:r>
              <a:rPr lang="de-DE" dirty="0"/>
              <a:t>. Ein anderes Institut hat die Eigenständigkeit verloren. Ein Institutsteil wurde verkauft. BR und GBR haben </a:t>
            </a:r>
            <a:r>
              <a:rPr lang="de-DE" b="1" dirty="0"/>
              <a:t>Interessenausgleiche</a:t>
            </a:r>
            <a:r>
              <a:rPr lang="de-DE" dirty="0"/>
              <a:t> </a:t>
            </a:r>
            <a:r>
              <a:rPr lang="de-DE" b="1" dirty="0"/>
              <a:t>und Sozialpläne</a:t>
            </a:r>
            <a:r>
              <a:rPr lang="de-DE" dirty="0"/>
              <a:t> verhandelt. Mit weiteren (Betriebs-)Änderungen ist zu rechnen. Es wird nach </a:t>
            </a:r>
            <a:r>
              <a:rPr lang="de-DE" b="1" dirty="0"/>
              <a:t>sozialverträglichen Lösungen </a:t>
            </a:r>
            <a:r>
              <a:rPr lang="de-DE" dirty="0"/>
              <a:t>gesucht</a:t>
            </a:r>
            <a:r>
              <a:rPr lang="de-DE" b="1" dirty="0"/>
              <a:t>. </a:t>
            </a:r>
            <a:r>
              <a:rPr lang="de-DE" dirty="0" err="1"/>
              <a:t>FhG</a:t>
            </a:r>
            <a:r>
              <a:rPr lang="de-DE" dirty="0"/>
              <a:t> hat u.a. Anträge auf Ermächtigung für temporäre Abfindungslösungen und Altersteilzeit beim BMFTR gestellt.</a:t>
            </a:r>
          </a:p>
          <a:p>
            <a:pPr marL="0" lvl="3" indent="0">
              <a:buNone/>
            </a:pPr>
            <a:endParaRPr lang="de-DE" dirty="0"/>
          </a:p>
          <a:p>
            <a:pPr marL="288000" lvl="3" indent="-288000"/>
            <a:r>
              <a:rPr lang="de-DE" dirty="0"/>
              <a:t>Es wurde ein </a:t>
            </a:r>
            <a:r>
              <a:rPr lang="de-DE" b="1" dirty="0"/>
              <a:t>neuer Vorstand für Forschung und Transfer </a:t>
            </a:r>
            <a:r>
              <a:rPr lang="de-DE" dirty="0"/>
              <a:t>– Herr Häfner, vorher IL am ILT in Aachen – berufen. Damit ist die gesamte Vorstandsebene neu besetzt worden. Die durch die </a:t>
            </a:r>
            <a:r>
              <a:rPr lang="de-DE" b="1" dirty="0"/>
              <a:t>Bundesrechnungshof-Berichte</a:t>
            </a:r>
            <a:r>
              <a:rPr lang="de-DE" dirty="0"/>
              <a:t> angestoßene </a:t>
            </a:r>
            <a:r>
              <a:rPr lang="de-DE" b="1" dirty="0"/>
              <a:t>Compliance-Reform</a:t>
            </a:r>
            <a:r>
              <a:rPr lang="de-DE" dirty="0"/>
              <a:t> ist weitgehend abgeschlossen. Der Senat hat </a:t>
            </a:r>
            <a:r>
              <a:rPr lang="de-DE" b="1" dirty="0"/>
              <a:t>weitergehende Befugnisse </a:t>
            </a:r>
            <a:r>
              <a:rPr lang="de-DE" dirty="0"/>
              <a:t>erhalten, da es bisher kein Kontrollorgan für die Vorstände gab. Die Aufarbeitung der im Raum stehenden Vorwürfe dauert noch an.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9FEB44E-A232-4233-A4F8-965F7A964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de-DE" dirty="0"/>
              <a:t>AGBR-Konferenz</a:t>
            </a:r>
          </a:p>
        </p:txBody>
      </p:sp>
    </p:spTree>
    <p:extLst>
      <p:ext uri="{BB962C8B-B14F-4D97-AF65-F5344CB8AC3E}">
        <p14:creationId xmlns:p14="http://schemas.microsoft.com/office/powerpoint/2010/main" val="104132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AF8A2-539A-3DCB-B47D-01CECC202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7D28B-3ACB-CF45-9986-2BD9E429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de-DE" dirty="0"/>
              <a:t>Bericht GBR der </a:t>
            </a:r>
            <a:r>
              <a:rPr lang="de-DE" dirty="0" err="1"/>
              <a:t>FhG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37435A-10AC-C200-FC84-3E080172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9947" y="6455836"/>
            <a:ext cx="864000" cy="123111"/>
          </a:xfrm>
        </p:spPr>
        <p:txBody>
          <a:bodyPr/>
          <a:lstStyle/>
          <a:p>
            <a:fld id="{138995CD-ED4D-4098-BD8A-F6F866B117F3}" type="datetime1">
              <a:rPr lang="de-DE" noProof="0" smtClean="0"/>
              <a:pPr/>
              <a:t>16.02.2026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BFB97F-4F7C-1824-7D8A-AAD234AF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2952000" cy="123111"/>
          </a:xfrm>
        </p:spPr>
        <p:txBody>
          <a:bodyPr/>
          <a:lstStyle/>
          <a:p>
            <a:r>
              <a:rPr lang="de-DE" noProof="0" dirty="0"/>
              <a:t>© Fraunhofer GBR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B86518-6E65-AB41-E5D7-668D0E6A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F637AC-B2AB-E991-DEF8-D583F386B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1706003"/>
            <a:ext cx="11233150" cy="5059077"/>
          </a:xfrm>
          <a:noFill/>
        </p:spPr>
        <p:txBody>
          <a:bodyPr/>
          <a:lstStyle/>
          <a:p>
            <a:pPr marL="288000" lvl="3" indent="-288000"/>
            <a:r>
              <a:rPr lang="de-DE" kern="0" dirty="0">
                <a:solidFill>
                  <a:srgbClr val="000000"/>
                </a:solidFill>
              </a:rPr>
              <a:t>Innerhalb sehr kurzer Zeit wurde mit Hilfe eines sogenannten »</a:t>
            </a:r>
            <a:r>
              <a:rPr lang="de-DE" b="1" kern="0" dirty="0">
                <a:solidFill>
                  <a:srgbClr val="000000"/>
                </a:solidFill>
              </a:rPr>
              <a:t>Runden Tischs</a:t>
            </a:r>
            <a:r>
              <a:rPr lang="de-DE" kern="0" dirty="0">
                <a:solidFill>
                  <a:srgbClr val="000000"/>
                </a:solidFill>
              </a:rPr>
              <a:t>« nach 10-jähriger Pause eine </a:t>
            </a:r>
            <a:r>
              <a:rPr lang="de-DE" b="1" kern="0" dirty="0" err="1">
                <a:solidFill>
                  <a:srgbClr val="000000"/>
                </a:solidFill>
              </a:rPr>
              <a:t>Mitarbeitendenbefragung</a:t>
            </a:r>
            <a:r>
              <a:rPr lang="de-DE" kern="0" dirty="0">
                <a:solidFill>
                  <a:srgbClr val="000000"/>
                </a:solidFill>
              </a:rPr>
              <a:t> mit 21 Fragen (i.S.v. eines alle 2 Jahre stattfindenden Pulschecks) auf die Beine gestellt und durchgeführt. Die Zusammenarbeit im »Runden Tisch« mit allen Stakeholdern der </a:t>
            </a:r>
            <a:r>
              <a:rPr lang="de-DE" kern="0" dirty="0" err="1">
                <a:solidFill>
                  <a:srgbClr val="000000"/>
                </a:solidFill>
              </a:rPr>
              <a:t>FhG</a:t>
            </a:r>
            <a:r>
              <a:rPr lang="de-DE" kern="0" dirty="0">
                <a:solidFill>
                  <a:srgbClr val="000000"/>
                </a:solidFill>
              </a:rPr>
              <a:t> verlief </a:t>
            </a:r>
            <a:r>
              <a:rPr lang="de-DE" b="1" kern="0" dirty="0">
                <a:solidFill>
                  <a:srgbClr val="000000"/>
                </a:solidFill>
              </a:rPr>
              <a:t>sehr kooperativ</a:t>
            </a:r>
            <a:r>
              <a:rPr lang="de-DE" kern="0" dirty="0">
                <a:solidFill>
                  <a:srgbClr val="000000"/>
                </a:solidFill>
              </a:rPr>
              <a:t>, auch die Verhandlungen zur GBV. Derzeit findet der Nachfolgeprozess mit Maßnahmenerarbeitung und –</a:t>
            </a:r>
            <a:r>
              <a:rPr lang="de-DE" kern="0" dirty="0" err="1">
                <a:solidFill>
                  <a:srgbClr val="000000"/>
                </a:solidFill>
              </a:rPr>
              <a:t>umsetzung</a:t>
            </a:r>
            <a:r>
              <a:rPr lang="de-DE" kern="0" dirty="0">
                <a:solidFill>
                  <a:srgbClr val="000000"/>
                </a:solidFill>
              </a:rPr>
              <a:t> statt. </a:t>
            </a:r>
          </a:p>
          <a:p>
            <a:pPr marL="288000" lvl="3" indent="-288000"/>
            <a:endParaRPr lang="de-DE" dirty="0"/>
          </a:p>
          <a:p>
            <a:pPr marL="288000" lvl="3" indent="-288000"/>
            <a:r>
              <a:rPr lang="de-DE" dirty="0"/>
              <a:t>Die </a:t>
            </a:r>
            <a:r>
              <a:rPr lang="de-DE" b="1" dirty="0"/>
              <a:t>Einführung und Verwendung von KI </a:t>
            </a:r>
            <a:r>
              <a:rPr lang="de-DE" dirty="0"/>
              <a:t>nimmt zunehmend Raum ein auf verschiedenen Ebenen der Arbeit innerhalb der </a:t>
            </a:r>
            <a:r>
              <a:rPr lang="de-DE" dirty="0" err="1"/>
              <a:t>FhG</a:t>
            </a:r>
            <a:r>
              <a:rPr lang="de-DE" dirty="0"/>
              <a:t>. Der GBR hatte mit dem Arbeitgeber ein </a:t>
            </a:r>
            <a:r>
              <a:rPr lang="de-DE" b="1" dirty="0" err="1"/>
              <a:t>Grundsätzepapier</a:t>
            </a:r>
            <a:r>
              <a:rPr lang="de-DE" b="1" dirty="0"/>
              <a:t> zum Einsatz von KI </a:t>
            </a:r>
            <a:r>
              <a:rPr lang="de-DE" dirty="0"/>
              <a:t>auf Basis einer Regelungsabrede vereinbart. Derzeit laufen </a:t>
            </a:r>
            <a:r>
              <a:rPr lang="de-DE" b="1" dirty="0"/>
              <a:t>Verhandlungen zu einer GBV.</a:t>
            </a:r>
          </a:p>
          <a:p>
            <a:pPr marL="288000" lvl="3" indent="-288000"/>
            <a:endParaRPr lang="de-DE" dirty="0"/>
          </a:p>
          <a:p>
            <a:pPr marL="288000" lvl="3" indent="-288000"/>
            <a:r>
              <a:rPr lang="de-DE" dirty="0"/>
              <a:t>In der Vergangenheit </a:t>
            </a:r>
            <a:r>
              <a:rPr lang="de-DE" b="1" dirty="0"/>
              <a:t>regelmäßiger Austausch des GBR mit dem BMFTR</a:t>
            </a:r>
            <a:r>
              <a:rPr lang="de-DE" dirty="0"/>
              <a:t>. </a:t>
            </a:r>
            <a:r>
              <a:rPr lang="de-DE"/>
              <a:t>Leider aktuell </a:t>
            </a:r>
            <a:r>
              <a:rPr lang="de-DE" dirty="0"/>
              <a:t>abgerissen, vermutlich aufgrund von Umstrukturierungen innerhalb des Ministeriums.</a:t>
            </a:r>
          </a:p>
          <a:p>
            <a:pPr marL="288000" lvl="3" indent="-288000"/>
            <a:endParaRPr lang="de-DE" b="1" dirty="0"/>
          </a:p>
          <a:p>
            <a:pPr marL="288000" lvl="3" indent="-288000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772E5EC-E2A7-3D0D-E60E-3DB96C2C0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de-DE" dirty="0"/>
              <a:t>AGBR-Konferenz</a:t>
            </a:r>
          </a:p>
        </p:txBody>
      </p:sp>
    </p:spTree>
    <p:extLst>
      <p:ext uri="{BB962C8B-B14F-4D97-AF65-F5344CB8AC3E}">
        <p14:creationId xmlns:p14="http://schemas.microsoft.com/office/powerpoint/2010/main" val="138548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386BF06-4FE5-4ECB-9E48-683B65D8E9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386BF06-4FE5-4ECB-9E48-683B65D8E9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37DBD4C-23EA-4997-B274-B0674ADF01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2255355"/>
            <a:ext cx="11233149" cy="3407343"/>
          </a:xfrm>
        </p:spPr>
        <p:txBody>
          <a:bodyPr/>
          <a:lstStyle/>
          <a:p>
            <a:r>
              <a:rPr lang="de-DE" dirty="0"/>
              <a:t>Vielen Dank für eure Aufmerksamkeit.</a:t>
            </a:r>
          </a:p>
          <a:p>
            <a:pPr lvl="1"/>
            <a:r>
              <a:rPr lang="de-DE" dirty="0"/>
              <a:t>—</a:t>
            </a:r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89704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EE5"/>
        </a:solidFill>
        <a:ln w="9525">
          <a:noFill/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 smtClean="0"/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P_120522_Fraunhofer_Master_16-9.potx" id="{04CBE987-3885-467F-800D-71B2847FC4BC}" vid="{4A44D1AE-3D9D-4B38-A3DF-A36A15504CC0}"/>
    </a:ext>
  </a:extLst>
</a:theme>
</file>

<file path=ppt/theme/theme2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C575F93035DC49ACEC4BA479D5C345" ma:contentTypeVersion="2" ma:contentTypeDescription="Ein neues Dokument erstellen." ma:contentTypeScope="" ma:versionID="63167d1e6771e8286c1d51159174c9d2">
  <xsd:schema xmlns:xsd="http://www.w3.org/2001/XMLSchema" xmlns:xs="http://www.w3.org/2001/XMLSchema" xmlns:p="http://schemas.microsoft.com/office/2006/metadata/properties" xmlns:ns2="e85430e1-2a02-464d-9ea0-16ae76420866" targetNamespace="http://schemas.microsoft.com/office/2006/metadata/properties" ma:root="true" ma:fieldsID="58f9840347ac7edb2cf60246186c2118" ns2:_="">
    <xsd:import namespace="e85430e1-2a02-464d-9ea0-16ae764208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430e1-2a02-464d-9ea0-16ae76420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EE7905-1AE4-483A-8087-5A84576BC5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825797-FA91-4627-AB7A-38637E8A9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5430e1-2a02-464d-9ea0-16ae764208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2C50B6-1067-417A-81FE-D1A41986C17E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e85430e1-2a02-464d-9ea0-16ae76420866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PP_220820_Fraunhofer_Master_16-9</Template>
  <TotalTime>0</TotalTime>
  <Words>362</Words>
  <Application>Microsoft Office PowerPoint</Application>
  <PresentationFormat>Breitbild</PresentationFormat>
  <Paragraphs>29</Paragraphs>
  <Slides>4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Frutiger LT Com 45 Light</vt:lpstr>
      <vt:lpstr>Frutiger LT Com 65 Bold</vt:lpstr>
      <vt:lpstr>Frutiger LT Com 75 Black</vt:lpstr>
      <vt:lpstr>Webdings</vt:lpstr>
      <vt:lpstr>Wingdings</vt:lpstr>
      <vt:lpstr>Fraunhofer_Master_16-9</vt:lpstr>
      <vt:lpstr>think-cell Folie</vt:lpstr>
      <vt:lpstr>PowerPoint-Präsentation</vt:lpstr>
      <vt:lpstr>Bericht GBR der FhG</vt:lpstr>
      <vt:lpstr>Bericht GBR der FhG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Schmieder, Anja</dc:creator>
  <cp:lastModifiedBy>Rösler, Doris</cp:lastModifiedBy>
  <cp:revision>308</cp:revision>
  <dcterms:created xsi:type="dcterms:W3CDTF">2022-10-16T15:05:37Z</dcterms:created>
  <dcterms:modified xsi:type="dcterms:W3CDTF">2026-02-16T12:22:06Z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0x01010072C575F93035DC49ACEC4BA479D5C345</vt:lpwstr>
  </property>
</Properties>
</file>