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4"/>
  </p:notesMasterIdLst>
  <p:handoutMasterIdLst>
    <p:handoutMasterId r:id="rId15"/>
  </p:handoutMasterIdLst>
  <p:sldIdLst>
    <p:sldId id="379" r:id="rId2"/>
    <p:sldId id="559" r:id="rId3"/>
    <p:sldId id="526" r:id="rId4"/>
    <p:sldId id="547" r:id="rId5"/>
    <p:sldId id="567" r:id="rId6"/>
    <p:sldId id="568" r:id="rId7"/>
    <p:sldId id="569" r:id="rId8"/>
    <p:sldId id="570" r:id="rId9"/>
    <p:sldId id="571" r:id="rId10"/>
    <p:sldId id="572" r:id="rId11"/>
    <p:sldId id="522" r:id="rId12"/>
    <p:sldId id="573" r:id="rId1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93" autoAdjust="0"/>
    <p:restoredTop sz="94807" autoAdjust="0"/>
  </p:normalViewPr>
  <p:slideViewPr>
    <p:cSldViewPr>
      <p:cViewPr varScale="1">
        <p:scale>
          <a:sx n="214" d="100"/>
          <a:sy n="214" d="100"/>
        </p:scale>
        <p:origin x="912" y="156"/>
      </p:cViewPr>
      <p:guideLst>
        <p:guide orient="horz" pos="1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4448" y="2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2ACB60EC-D025-434F-9FB1-BF965819B1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 eaLnBrk="1" hangingPunct="1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AA35783F-4933-3F4D-BD52-88DD2F7190C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0825224C-4ED7-7C4A-B358-DA04539C6E0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 eaLnBrk="1" hangingPunct="1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7F40B0FD-4CC0-FA42-A94A-28C07CCB289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 b="0"/>
            </a:lvl1pPr>
          </a:lstStyle>
          <a:p>
            <a:fld id="{E0F19DA0-201F-0E44-BD18-4C1C0EA12EA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98905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A92F862D-4B17-C44A-8F0B-2C8F6A2084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 eaLnBrk="1" hangingPunct="1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448DCF84-24BE-074B-AAC4-EFB525B489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09121A4-124E-C748-EBE4-D4EF4AF501A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B0346E69-8E09-AA4F-A2ED-1D0E12AFB2A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97286" name="Rectangle 6">
            <a:extLst>
              <a:ext uri="{FF2B5EF4-FFF2-40B4-BE49-F238E27FC236}">
                <a16:creationId xmlns:a16="http://schemas.microsoft.com/office/drawing/2014/main" id="{B84B8652-29DA-B346-AA99-FF5CE8B7FF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 eaLnBrk="1" hangingPunct="1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72F25663-17AD-A74C-ADA1-1259A9D197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 b="0"/>
            </a:lvl1pPr>
          </a:lstStyle>
          <a:p>
            <a:fld id="{03C619A9-C256-0B46-89FA-E4253C75FB1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57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>
            <a:extLst>
              <a:ext uri="{FF2B5EF4-FFF2-40B4-BE49-F238E27FC236}">
                <a16:creationId xmlns:a16="http://schemas.microsoft.com/office/drawing/2014/main" id="{0E7C3590-96E7-351C-7EFD-8DA0C9E8C1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izenplatzhalter 2">
            <a:extLst>
              <a:ext uri="{FF2B5EF4-FFF2-40B4-BE49-F238E27FC236}">
                <a16:creationId xmlns:a16="http://schemas.microsoft.com/office/drawing/2014/main" id="{B845C4F8-D8B6-6FF2-D3EB-33225C6EFB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16388" name="Foliennummernplatzhalter 3">
            <a:extLst>
              <a:ext uri="{FF2B5EF4-FFF2-40B4-BE49-F238E27FC236}">
                <a16:creationId xmlns:a16="http://schemas.microsoft.com/office/drawing/2014/main" id="{FCB85819-7EE0-F8B0-C779-531B780EB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9325"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49325"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49325"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49325"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49325"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36BF1B9-8E38-F94A-B331-3C63371CC4FA}" type="slidenum">
              <a:rPr lang="de-DE" altLang="de-DE" sz="1200" b="0"/>
              <a:pPr/>
              <a:t>1</a:t>
            </a:fld>
            <a:endParaRPr lang="de-DE" altLang="de-DE" sz="1200" b="0" dirty="0"/>
          </a:p>
        </p:txBody>
      </p:sp>
    </p:spTree>
    <p:extLst>
      <p:ext uri="{BB962C8B-B14F-4D97-AF65-F5344CB8AC3E}">
        <p14:creationId xmlns:p14="http://schemas.microsoft.com/office/powerpoint/2010/main" val="97928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5">
            <a:extLst>
              <a:ext uri="{FF2B5EF4-FFF2-40B4-BE49-F238E27FC236}">
                <a16:creationId xmlns:a16="http://schemas.microsoft.com/office/drawing/2014/main" id="{A7DE80E0-1C99-D0B4-4466-D72C80D8E89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9906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de-DE" altLang="de-DE" sz="1400" b="0"/>
          </a:p>
        </p:txBody>
      </p:sp>
      <p:pic>
        <p:nvPicPr>
          <p:cNvPr id="3" name="Picture 68" descr="kopf1">
            <a:extLst>
              <a:ext uri="{FF2B5EF4-FFF2-40B4-BE49-F238E27FC236}">
                <a16:creationId xmlns:a16="http://schemas.microsoft.com/office/drawing/2014/main" id="{E162D76F-0205-175D-1E43-8494378E40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29" b="-2272"/>
          <a:stretch>
            <a:fillRect/>
          </a:stretch>
        </p:blipFill>
        <p:spPr bwMode="auto">
          <a:xfrm>
            <a:off x="0" y="0"/>
            <a:ext cx="9144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98780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74">
            <a:extLst>
              <a:ext uri="{FF2B5EF4-FFF2-40B4-BE49-F238E27FC236}">
                <a16:creationId xmlns:a16="http://schemas.microsoft.com/office/drawing/2014/main" id="{04DA05DF-39B2-F34A-2F31-4E2508FB821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80C6F6A-41E5-8A43-93F5-E5B7282F8B1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259005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74">
            <a:extLst>
              <a:ext uri="{FF2B5EF4-FFF2-40B4-BE49-F238E27FC236}">
                <a16:creationId xmlns:a16="http://schemas.microsoft.com/office/drawing/2014/main" id="{D07F2A9E-7BD8-7303-54A1-9BB03159CD5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0C8D5E5-F078-B646-8DF1-F556069E61E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5575531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2" name="Rectangle 74">
            <a:extLst>
              <a:ext uri="{FF2B5EF4-FFF2-40B4-BE49-F238E27FC236}">
                <a16:creationId xmlns:a16="http://schemas.microsoft.com/office/drawing/2014/main" id="{9C4D597A-E386-17A3-041E-F6BB991DEAA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011863" y="2997200"/>
            <a:ext cx="765175" cy="1698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5482029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Rectangle 74">
            <a:extLst>
              <a:ext uri="{FF2B5EF4-FFF2-40B4-BE49-F238E27FC236}">
                <a16:creationId xmlns:a16="http://schemas.microsoft.com/office/drawing/2014/main" id="{C5D4AB8B-19B8-6573-35D6-09042EE44CC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0091F0A-565D-504D-BCAF-CE646A02662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111586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74">
            <a:extLst>
              <a:ext uri="{FF2B5EF4-FFF2-40B4-BE49-F238E27FC236}">
                <a16:creationId xmlns:a16="http://schemas.microsoft.com/office/drawing/2014/main" id="{3E908FEE-2B1C-5991-1734-9003355CBF5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4146DCD-EAC4-C94C-835C-5986A9FAC51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19809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74">
            <a:extLst>
              <a:ext uri="{FF2B5EF4-FFF2-40B4-BE49-F238E27FC236}">
                <a16:creationId xmlns:a16="http://schemas.microsoft.com/office/drawing/2014/main" id="{9D17E739-E356-67A6-2FDF-7520BBE973A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6EF386-FC56-DF4B-AD39-14E25936372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3528859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74">
            <a:extLst>
              <a:ext uri="{FF2B5EF4-FFF2-40B4-BE49-F238E27FC236}">
                <a16:creationId xmlns:a16="http://schemas.microsoft.com/office/drawing/2014/main" id="{6F913683-1CA1-C9ED-2981-EFA9A57283A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A03A5EB-5B25-CE4E-83AF-89166921AAF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8082274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4">
            <a:extLst>
              <a:ext uri="{FF2B5EF4-FFF2-40B4-BE49-F238E27FC236}">
                <a16:creationId xmlns:a16="http://schemas.microsoft.com/office/drawing/2014/main" id="{814513FE-F3EB-115A-B797-3B260D07FFA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F979C33-FF39-C849-96F6-230E0007E76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408142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74">
            <a:extLst>
              <a:ext uri="{FF2B5EF4-FFF2-40B4-BE49-F238E27FC236}">
                <a16:creationId xmlns:a16="http://schemas.microsoft.com/office/drawing/2014/main" id="{8B6CBFEF-0A2B-00C4-0F34-A158834DD8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FBE3C8-938A-3149-8024-563033F6637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009142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74">
            <a:extLst>
              <a:ext uri="{FF2B5EF4-FFF2-40B4-BE49-F238E27FC236}">
                <a16:creationId xmlns:a16="http://schemas.microsoft.com/office/drawing/2014/main" id="{BA2914C3-2725-EDC3-EAAE-06F3FECA98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58100" y="5675313"/>
            <a:ext cx="765175" cy="1698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1C626D-B55E-4F43-8F71-602A2C66DF1C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4520128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1" descr="kopf1">
            <a:extLst>
              <a:ext uri="{FF2B5EF4-FFF2-40B4-BE49-F238E27FC236}">
                <a16:creationId xmlns:a16="http://schemas.microsoft.com/office/drawing/2014/main" id="{4F1F3BEE-F4CB-8431-7FD5-031BD6DBC06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729" b="-2272"/>
          <a:stretch>
            <a:fillRect/>
          </a:stretch>
        </p:blipFill>
        <p:spPr bwMode="auto">
          <a:xfrm>
            <a:off x="6659563" y="0"/>
            <a:ext cx="2484437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40">
            <a:extLst>
              <a:ext uri="{FF2B5EF4-FFF2-40B4-BE49-F238E27FC236}">
                <a16:creationId xmlns:a16="http://schemas.microsoft.com/office/drawing/2014/main" id="{7E0F0E81-3CCD-7149-A907-396552421E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05138" y="17668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/>
          </a:p>
        </p:txBody>
      </p:sp>
      <p:sp>
        <p:nvSpPr>
          <p:cNvPr id="1028" name="Text Box 45">
            <a:extLst>
              <a:ext uri="{FF2B5EF4-FFF2-40B4-BE49-F238E27FC236}">
                <a16:creationId xmlns:a16="http://schemas.microsoft.com/office/drawing/2014/main" id="{E4AFF3BF-D3ED-D247-9133-7CD29EFA726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52400" y="6581775"/>
            <a:ext cx="36353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1200" b="0" dirty="0">
                <a:solidFill>
                  <a:srgbClr val="281606"/>
                </a:solidFill>
                <a:latin typeface="Century Gothic" pitchFamily="34" charset="0"/>
              </a:rPr>
              <a:t>Vitaliy Rapp</a:t>
            </a:r>
          </a:p>
        </p:txBody>
      </p:sp>
      <p:sp>
        <p:nvSpPr>
          <p:cNvPr id="64580" name="Line 68">
            <a:extLst>
              <a:ext uri="{FF2B5EF4-FFF2-40B4-BE49-F238E27FC236}">
                <a16:creationId xmlns:a16="http://schemas.microsoft.com/office/drawing/2014/main" id="{C8BCDA6A-D2D4-8E49-9148-4442F665DD19}"/>
              </a:ext>
            </a:extLst>
          </p:cNvPr>
          <p:cNvSpPr>
            <a:spLocks noChangeShapeType="1"/>
          </p:cNvSpPr>
          <p:nvPr userDrawn="1"/>
        </p:nvSpPr>
        <p:spPr bwMode="auto">
          <a:xfrm flipH="1">
            <a:off x="15875" y="6540500"/>
            <a:ext cx="5495925" cy="1588"/>
          </a:xfrm>
          <a:prstGeom prst="line">
            <a:avLst/>
          </a:prstGeom>
          <a:noFill/>
          <a:ln w="9525">
            <a:solidFill>
              <a:schemeClr val="accent5">
                <a:lumMod val="1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64583" name="Line 71">
            <a:extLst>
              <a:ext uri="{FF2B5EF4-FFF2-40B4-BE49-F238E27FC236}">
                <a16:creationId xmlns:a16="http://schemas.microsoft.com/office/drawing/2014/main" id="{E236D7E5-CF7F-0E4C-8C8B-7E9656202EB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54925" y="6540500"/>
            <a:ext cx="1489075" cy="0"/>
          </a:xfrm>
          <a:prstGeom prst="line">
            <a:avLst/>
          </a:prstGeom>
          <a:noFill/>
          <a:ln w="9525">
            <a:solidFill>
              <a:schemeClr val="accent5">
                <a:lumMod val="1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endParaRPr lang="de-DE"/>
          </a:p>
        </p:txBody>
      </p:sp>
      <p:pic>
        <p:nvPicPr>
          <p:cNvPr id="1031" name="Grafik 2">
            <a:extLst>
              <a:ext uri="{FF2B5EF4-FFF2-40B4-BE49-F238E27FC236}">
                <a16:creationId xmlns:a16="http://schemas.microsoft.com/office/drawing/2014/main" id="{E3CBEB27-C9C1-0974-FC94-52F0A8909D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75" y="6342063"/>
            <a:ext cx="889000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Grafik 4">
            <a:extLst>
              <a:ext uri="{FF2B5EF4-FFF2-40B4-BE49-F238E27FC236}">
                <a16:creationId xmlns:a16="http://schemas.microsoft.com/office/drawing/2014/main" id="{BF1DC0ED-7229-DB14-1AF1-6192699A11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075" y="6342063"/>
            <a:ext cx="473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985D4AD7-76A2-C743-91F4-86A200186E55}"/>
              </a:ext>
            </a:extLst>
          </p:cNvPr>
          <p:cNvSpPr/>
          <p:nvPr userDrawn="1"/>
        </p:nvSpPr>
        <p:spPr bwMode="auto">
          <a:xfrm>
            <a:off x="0" y="0"/>
            <a:ext cx="6659563" cy="5524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1" hangingPunct="1"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Tahoma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u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1905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>
          <a:solidFill>
            <a:schemeClr val="tx1"/>
          </a:solidFill>
          <a:latin typeface="+mn-lt"/>
        </a:defRPr>
      </a:lvl2pPr>
      <a:lvl3pPr marL="1143000" indent="-1905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w"/>
        <a:defRPr sz="1600">
          <a:solidFill>
            <a:schemeClr val="tx1"/>
          </a:solidFill>
          <a:latin typeface="+mn-lt"/>
        </a:defRPr>
      </a:lvl3pPr>
      <a:lvl4pPr marL="1524000" indent="-1905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l"/>
        <a:defRPr sz="1400">
          <a:solidFill>
            <a:schemeClr val="tx1"/>
          </a:solidFill>
          <a:latin typeface="+mn-lt"/>
        </a:defRPr>
      </a:lvl4pPr>
      <a:lvl5pPr marL="1905000" indent="-1905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¡"/>
        <a:defRPr sz="1200">
          <a:solidFill>
            <a:schemeClr val="tx1"/>
          </a:solidFill>
          <a:latin typeface="+mn-lt"/>
        </a:defRPr>
      </a:lvl5pPr>
      <a:lvl6pPr marL="2362200" indent="-1905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¡"/>
        <a:defRPr sz="1200">
          <a:solidFill>
            <a:schemeClr val="tx1"/>
          </a:solidFill>
          <a:latin typeface="+mn-lt"/>
        </a:defRPr>
      </a:lvl6pPr>
      <a:lvl7pPr marL="2819400" indent="-1905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¡"/>
        <a:defRPr sz="1200">
          <a:solidFill>
            <a:schemeClr val="tx1"/>
          </a:solidFill>
          <a:latin typeface="+mn-lt"/>
        </a:defRPr>
      </a:lvl7pPr>
      <a:lvl8pPr marL="3276600" indent="-1905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¡"/>
        <a:defRPr sz="1200">
          <a:solidFill>
            <a:schemeClr val="tx1"/>
          </a:solidFill>
          <a:latin typeface="+mn-lt"/>
        </a:defRPr>
      </a:lvl8pPr>
      <a:lvl9pPr marL="3733800" indent="-1905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¡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epics.anl.gov/icalepcs-2025/doi/jacow-icalepcs2025-tupd109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8" name="Rectangle 6">
            <a:extLst>
              <a:ext uri="{FF2B5EF4-FFF2-40B4-BE49-F238E27FC236}">
                <a16:creationId xmlns:a16="http://schemas.microsoft.com/office/drawing/2014/main" id="{1958C498-2BC4-F240-8C93-D65019E39D4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835150" y="3284538"/>
            <a:ext cx="7129463" cy="13684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de-DE" sz="3200" b="1" dirty="0">
                <a:solidFill>
                  <a:schemeClr val="accent5">
                    <a:lumMod val="10000"/>
                  </a:schemeClr>
                </a:solidFill>
                <a:latin typeface="Century Gothic" panose="020B0502020202020204" pitchFamily="34" charset="0"/>
              </a:rPr>
              <a:t>Archiving System</a:t>
            </a:r>
          </a:p>
          <a:p>
            <a:pPr marL="0" indent="0" algn="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de-DE" sz="3200" dirty="0">
                <a:solidFill>
                  <a:schemeClr val="accent5">
                    <a:lumMod val="10000"/>
                  </a:schemeClr>
                </a:solidFill>
                <a:latin typeface="Century Gothic" panose="020B0502020202020204" pitchFamily="34" charset="0"/>
              </a:rPr>
              <a:t>Status OCT 2025</a:t>
            </a:r>
            <a:endParaRPr lang="en-US" altLang="de-DE" sz="3200" b="1" dirty="0">
              <a:solidFill>
                <a:schemeClr val="accent5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456508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Roadmap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350" y="1052736"/>
            <a:ext cx="8591301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Roadmap for 2027 and beyond:</a:t>
            </a:r>
          </a:p>
          <a:p>
            <a:pPr eaLnBrk="1" hangingPunct="1">
              <a:defRPr/>
            </a:pPr>
            <a:endParaRPr lang="en-US" altLang="de-DE" sz="180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Introduction of a powerful tool set to analyze and query the data e.g. </a:t>
            </a:r>
            <a:r>
              <a:rPr lang="en-US" altLang="de-DE" sz="1600" b="0" i="1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Jupyter</a:t>
            </a:r>
            <a:r>
              <a:rPr lang="en-US" altLang="de-DE" sz="1600" b="0" i="1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Notebook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(or similar)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Extending the available context information e.g. LSA Trim Settings, Timing Data etc.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Integration with OPC UA and WinCC OA data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Introduction of a new time-series DB for hot storage and monitoring</a:t>
            </a:r>
          </a:p>
        </p:txBody>
      </p:sp>
    </p:spTree>
    <p:extLst>
      <p:ext uri="{BB962C8B-B14F-4D97-AF65-F5344CB8AC3E}">
        <p14:creationId xmlns:p14="http://schemas.microsoft.com/office/powerpoint/2010/main" val="27546095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>
            <a:extLst>
              <a:ext uri="{FF2B5EF4-FFF2-40B4-BE49-F238E27FC236}">
                <a16:creationId xmlns:a16="http://schemas.microsoft.com/office/drawing/2014/main" id="{204D792C-A5D3-5D4B-91F1-CE2A94DAF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1412875"/>
            <a:ext cx="85312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36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?</a:t>
            </a:r>
            <a:endParaRPr lang="en-US" altLang="de-DE" sz="40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E08895C-6E5F-184F-A7B6-9A1B81D0B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2089150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de-DE" sz="18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Q &amp; A</a:t>
            </a:r>
            <a:endParaRPr lang="en-GB" altLang="de-DE" sz="1600" b="0" kern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456508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ICALEPS 2025 Paper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988840"/>
            <a:ext cx="859130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V.Rapp</a:t>
            </a: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et al., </a:t>
            </a:r>
            <a:r>
              <a:rPr lang="en-US" altLang="de-DE" sz="1800" i="1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From terabytes to petabyte: scaling of the archiving system for FAIR</a:t>
            </a:r>
          </a:p>
          <a:p>
            <a:pPr eaLnBrk="1" hangingPunct="1">
              <a:defRPr/>
            </a:pPr>
            <a:endParaRPr lang="en-US" altLang="de-DE" sz="180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DOI: 10.18429/JACoW-ICALEPCS2025-TUPD109</a:t>
            </a:r>
          </a:p>
          <a:p>
            <a:pPr eaLnBrk="1" hangingPunct="1">
              <a:defRPr/>
            </a:pPr>
            <a:endParaRPr lang="en-US" altLang="de-DE" sz="180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Link: </a:t>
            </a: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  <a:hlinkClick r:id="rId2"/>
              </a:rPr>
              <a:t>https://epics.anl.gov/icalepcs-2025/doi/jacow-icalepcs2025-tupd109/index.html</a:t>
            </a:r>
            <a:endParaRPr lang="en-US" altLang="de-DE" sz="180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3684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>
            <a:extLst>
              <a:ext uri="{FF2B5EF4-FFF2-40B4-BE49-F238E27FC236}">
                <a16:creationId xmlns:a16="http://schemas.microsoft.com/office/drawing/2014/main" id="{E179C391-9C95-8C41-B8A7-F0D6E2136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916832"/>
            <a:ext cx="811053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28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Collect and store the data produced by different accelerator components (devices)</a:t>
            </a:r>
          </a:p>
          <a:p>
            <a:pPr eaLnBrk="1" hangingPunct="1">
              <a:defRPr/>
            </a:pPr>
            <a:endParaRPr lang="en-US" altLang="de-DE" sz="3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571500" indent="-5715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28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Provide interfaces to query the data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7B44E70-B0E6-364C-9EA3-F92FBE6AE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168650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18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Main Goals of the System</a:t>
            </a:r>
            <a:endParaRPr lang="en-US" altLang="de-DE" sz="1600" b="0" kern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2808436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Current State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836712"/>
            <a:ext cx="864096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Current State</a:t>
            </a:r>
          </a:p>
          <a:p>
            <a:pPr eaLnBrk="1" hangingPunct="1">
              <a:defRPr/>
            </a:pPr>
            <a:endParaRPr lang="en-US" altLang="de-DE" sz="20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The System is deployed and running for about 5 years now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Several adjustments and improvements since the start of operation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Grafana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and DAVE can be used to query the data from the database</a:t>
            </a:r>
          </a:p>
          <a:p>
            <a:pPr lvl="1" eaLnBrk="1" hangingPunct="1"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Up to now - only “Best effort operation”, due of lack of resources</a:t>
            </a:r>
          </a:p>
          <a:p>
            <a:pPr lvl="2" eaLnBrk="1" hangingPunct="1"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Current ingestions rate: about 70 - 150 GB/day (gross) of data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20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Limitations and known issues</a:t>
            </a:r>
          </a:p>
          <a:p>
            <a:pPr eaLnBrk="1" hangingPunct="1">
              <a:defRPr/>
            </a:pPr>
            <a:endParaRPr lang="en-US" altLang="de-DE" sz="20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50 TB of net disc space is available at the present stage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Opensearch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database tends to OOM failures, presumably due of overload with requests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Limited analyzing functionalities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1368275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Grafana</a:t>
            </a:r>
            <a:endParaRPr lang="en-US" altLang="de-DE" sz="2000" b="0" kern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681" y="1484784"/>
            <a:ext cx="8204638" cy="410445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2808436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2025 Developments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981075"/>
            <a:ext cx="8110537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Developments in 2025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New Developer joined the team on 1.3.2025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Additional In-Kind (S2 Innovation) developer is also available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Main focus: address known limitations in scalability and performance on big data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 workshop with major stakeholders was held  to determine the actual use cases and needs for the system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As the result the system is being reworked and optimized to handle the required scale, minimize technical debt, improve stability and maintainability</a:t>
            </a:r>
          </a:p>
          <a:p>
            <a:pPr lvl="1" eaLnBrk="1" hangingPunct="1"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12493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456508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Why we need a reworking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836712"/>
            <a:ext cx="8353051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Current System: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Main architectural Idea: flexible database centric storage</a:t>
            </a:r>
          </a:p>
          <a:p>
            <a:pPr marL="800100" lvl="1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b="0" i="1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Opensearch</a:t>
            </a:r>
            <a:r>
              <a:rPr lang="en-US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as database backbone</a:t>
            </a:r>
          </a:p>
          <a:p>
            <a:pPr marL="800100" lvl="1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Store data in same formats as it is received originally</a:t>
            </a:r>
          </a:p>
          <a:p>
            <a:pPr marL="800100" lvl="1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Use complex reduction algorithms to reduce data amount over time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Limitations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Scaling the database is challenging, often costly and cannot be easily achieved by adding more hard drives</a:t>
            </a:r>
          </a:p>
          <a:p>
            <a:pPr marL="800100" lvl="1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 database is optimized for search queries rather than for bulk data retrieval</a:t>
            </a:r>
          </a:p>
          <a:p>
            <a:pPr marL="800100" lvl="1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Analytical capabilities are limited by database features</a:t>
            </a:r>
          </a:p>
          <a:p>
            <a:pPr marL="800100" lvl="1" indent="-342900" eaLnBrk="1" hangingPunct="1">
              <a:lnSpc>
                <a:spcPct val="20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Format flexibility costs performance and is complicated to manage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19967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456508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Next Generation Archiving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762757"/>
            <a:ext cx="8591301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NeXt</a:t>
            </a: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altLang="de-DE" sz="180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ARchiving</a:t>
            </a: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(NXAR):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Main architectural Ideas: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Normalize (transform) incoming data to a basic time-series format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Store the data in </a:t>
            </a:r>
            <a:r>
              <a:rPr lang="en-US" altLang="de-DE" sz="1600" b="0" i="1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Apache Parquet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files on disk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Use a time-series database as hot storage and monitoring (Grafana)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2D724FC-6F12-4F70-962E-A10EA86F0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3861048"/>
            <a:ext cx="8388424" cy="1455154"/>
          </a:xfrm>
          <a:prstGeom prst="rect">
            <a:avLst/>
          </a:prstGeom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7E995E58-3AF1-4B10-A751-4C926AB4D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119120"/>
            <a:ext cx="85913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Data Flow:</a:t>
            </a: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26140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456508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Next Generation Archiving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764704"/>
            <a:ext cx="8591301" cy="48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NeXt</a:t>
            </a: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altLang="de-DE" sz="180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ARchiving</a:t>
            </a: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(NXAR):</a:t>
            </a:r>
          </a:p>
          <a:p>
            <a:pPr eaLnBrk="1" hangingPunct="1">
              <a:defRPr/>
            </a:pPr>
            <a:endParaRPr lang="en-US" altLang="de-DE" sz="180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Benefits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i="1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Apache Parquet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allows an easy integration with modern analytical, ML and AI tools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Scaling disk storage is (relatively) easy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Files allow an easy handling like storing them on tape or external HDD</a:t>
            </a:r>
          </a:p>
          <a:p>
            <a:pPr marL="1257300" lvl="2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4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 possibility to store them on CIT’s </a:t>
            </a:r>
            <a:r>
              <a:rPr lang="en-US" altLang="de-DE" sz="1400" b="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Lustre</a:t>
            </a:r>
            <a:r>
              <a:rPr lang="en-US" altLang="de-DE" sz="14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is in discussion (preferred approach today)</a:t>
            </a: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Normalized data format:</a:t>
            </a:r>
          </a:p>
          <a:p>
            <a:pPr marL="1257300" lvl="2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4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Allows generic algorithms for reduction analysis etc.</a:t>
            </a:r>
          </a:p>
          <a:p>
            <a:pPr marL="1257300" lvl="2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4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Data storage flexibility for hot storage</a:t>
            </a: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In addition:</a:t>
            </a:r>
          </a:p>
          <a:p>
            <a:pPr marL="1257300" lvl="2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Less technical complexity</a:t>
            </a:r>
          </a:p>
          <a:p>
            <a:pPr marL="1257300" lvl="2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Better technical integration with existing ACC tooling like monitoring and logging</a:t>
            </a:r>
          </a:p>
          <a:p>
            <a:pPr marL="1257300" lvl="2" indent="-34290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Simpler integration with other data sources (WinCC OA, OPC UA)</a:t>
            </a:r>
          </a:p>
        </p:txBody>
      </p:sp>
    </p:spTree>
    <p:extLst>
      <p:ext uri="{BB962C8B-B14F-4D97-AF65-F5344CB8AC3E}">
        <p14:creationId xmlns:p14="http://schemas.microsoft.com/office/powerpoint/2010/main" val="269951231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788DBCF9-04BF-E64E-8090-6D10FF23F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3456508" cy="360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de-DE" sz="2000" b="0" kern="0" dirty="0">
                <a:solidFill>
                  <a:schemeClr val="bg1"/>
                </a:solidFill>
                <a:latin typeface="Century Gothic" panose="020B0502020202020204" pitchFamily="34" charset="0"/>
              </a:rPr>
              <a:t>Roadmap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486E2F-AFDE-674E-9F7F-60ED4E8B1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836712"/>
            <a:ext cx="8591301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de-DE" sz="180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Roadmap 2026:</a:t>
            </a:r>
          </a:p>
          <a:p>
            <a:pPr eaLnBrk="1" hangingPunct="1">
              <a:defRPr/>
            </a:pPr>
            <a:endParaRPr lang="en-US" altLang="de-DE" sz="180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Working prototype by the end of 2025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March 2026 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Configuration data is migrated to NXAR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All user side components are adapted (proxy, extractor)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June 2026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Web GUI for basic operations is ready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Basic context data from LSA is available in the new system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Summer 2026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Data from the current system is exported to Parquet files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endParaRPr lang="en-US" altLang="de-DE" sz="1600" b="0" dirty="0">
              <a:solidFill>
                <a:schemeClr val="accent5">
                  <a:lumMod val="10000"/>
                </a:schemeClr>
              </a:solidFill>
              <a:latin typeface="Calibri Light" panose="020F0302020204030204" pitchFamily="34" charset="0"/>
            </a:endParaRP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August 2026 (Beamtime)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Using existing </a:t>
            </a:r>
            <a:r>
              <a:rPr lang="en-US" altLang="de-DE" sz="1600" b="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Opensearch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cluster, but storing the data in new format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Existing Grafana Dashboards are migrated</a:t>
            </a:r>
          </a:p>
          <a:p>
            <a:pPr marL="1257300" lvl="2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Writing parquet files to </a:t>
            </a:r>
            <a:r>
              <a:rPr lang="en-US" altLang="de-DE" sz="1600" b="0" dirty="0" err="1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Lustre</a:t>
            </a:r>
            <a:r>
              <a:rPr lang="en-US" altLang="de-DE" sz="1600" b="0" dirty="0">
                <a:solidFill>
                  <a:schemeClr val="accent5">
                    <a:lumMod val="10000"/>
                  </a:schemeClr>
                </a:solidFill>
                <a:latin typeface="Calibri Light" panose="020F0302020204030204" pitchFamily="34" charset="0"/>
              </a:rPr>
              <a:t> (if achievable by that time)</a:t>
            </a:r>
          </a:p>
        </p:txBody>
      </p:sp>
    </p:spTree>
    <p:extLst>
      <p:ext uri="{BB962C8B-B14F-4D97-AF65-F5344CB8AC3E}">
        <p14:creationId xmlns:p14="http://schemas.microsoft.com/office/powerpoint/2010/main" val="277948980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R">
  <a:themeElements>
    <a:clrScheme name="">
      <a:dk1>
        <a:srgbClr val="000000"/>
      </a:dk1>
      <a:lt1>
        <a:srgbClr val="FFFFFF"/>
      </a:lt1>
      <a:dk2>
        <a:srgbClr val="257796"/>
      </a:dk2>
      <a:lt2>
        <a:srgbClr val="ABAAA9"/>
      </a:lt2>
      <a:accent1>
        <a:srgbClr val="F4D1AF"/>
      </a:accent1>
      <a:accent2>
        <a:srgbClr val="5E99AA"/>
      </a:accent2>
      <a:accent3>
        <a:srgbClr val="FFFFFF"/>
      </a:accent3>
      <a:accent4>
        <a:srgbClr val="000000"/>
      </a:accent4>
      <a:accent5>
        <a:srgbClr val="F8E5D4"/>
      </a:accent5>
      <a:accent6>
        <a:srgbClr val="548A9A"/>
      </a:accent6>
      <a:hlink>
        <a:srgbClr val="FCAD56"/>
      </a:hlink>
      <a:folHlink>
        <a:srgbClr val="C18E60"/>
      </a:folHlink>
    </a:clrScheme>
    <a:fontScheme name="W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WR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662</Words>
  <Application>Microsoft Office PowerPoint</Application>
  <PresentationFormat>Bildschirmpräsentation (4:3)</PresentationFormat>
  <Paragraphs>117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 Light</vt:lpstr>
      <vt:lpstr>Century Gothic</vt:lpstr>
      <vt:lpstr>Tahoma</vt:lpstr>
      <vt:lpstr>Wingdings</vt:lpstr>
      <vt:lpstr>WR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GSI Helmholtzzentrum für Schwerionenforschung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V.Rapp@gsi.de</dc:creator>
  <cp:lastModifiedBy>Rapp, Vitaliy</cp:lastModifiedBy>
  <cp:revision>1200</cp:revision>
  <cp:lastPrinted>1601-01-01T00:00:00Z</cp:lastPrinted>
  <dcterms:created xsi:type="dcterms:W3CDTF">2002-04-28T18:00:38Z</dcterms:created>
  <dcterms:modified xsi:type="dcterms:W3CDTF">2025-10-27T12:26:55Z</dcterms:modified>
</cp:coreProperties>
</file>