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may wonder why the negative sigma minus hyperon did not appear in the matter. To better understand, let’s look	at the in medium energy of the sigma as a function of the momentum for a few different densities.</a:t>
            </a:r>
            <a:endParaRPr/>
          </a:p>
        </p:txBody>
      </p:sp>
      <p:sp>
        <p:nvSpPr>
          <p:cNvPr id="282" name="Google Shape;2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Treating properly the momentum-fragmented region, if present, significantly changes the composition of matter.</a:t>
            </a:r>
            <a:endParaRPr/>
          </a:p>
        </p:txBody>
      </p:sp>
      <p:sp>
        <p:nvSpPr>
          <p:cNvPr id="317" name="Google Shape;3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Exlain the kinks of the curve. Label the appearance of the species . In spite of having a very different composition and speed of sound the m(R) is not that sensitive.</a:t>
            </a:r>
            <a:endParaRPr/>
          </a:p>
        </p:txBody>
      </p:sp>
      <p:sp>
        <p:nvSpPr>
          <p:cNvPr id="335" name="Google Shape;33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composition of the core of cold isolated neutron stars has been an open question for several years. Due to the uncertainty of the interaction at high densities, the composition of  the dense matter is still model dependent, with some models predicting that hyperons, baryons with strange quarks can appear in the matter. Theoretically, the EoS of dense matter has been devoleped using Ab initio methods and phenomenological methods. For hypernuclear matter, the RMF method has been extensively used.</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RMF method the interaction between baryons is mediated by the exchange of virtual mesons. Starting point of the theoretical framework is the lagrangian that has baryon term and meson term which depend on some parameters like masses of mesons and coupling constants that are tuned in a way for the model to be consistent with data from finite nuclei and nuclear matter parameters. However, the usual RMF methods yield scalar and vector potentials that are momentum and energy independent. Hence, they predict optical potentials that increase almost linearly with the energy of the nucleons. This is contrast with the results obtained from the dirac </a:t>
            </a:r>
            <a:r>
              <a:rPr lang="en-US"/>
              <a:t>phenomenology, where a saturation of the increase is observed at very high energies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b="1" lang="en-US">
                <a:latin typeface="Arial"/>
                <a:ea typeface="Arial"/>
                <a:cs typeface="Arial"/>
                <a:sym typeface="Arial"/>
              </a:rPr>
              <a:t>Dirac phenomenology – scattering from heavy nuclei</a:t>
            </a:r>
            <a:endParaRPr b="1">
              <a:latin typeface="Arial"/>
              <a:ea typeface="Arial"/>
              <a:cs typeface="Arial"/>
              <a:sym typeface="Arial"/>
            </a:endParaRPr>
          </a:p>
          <a:p>
            <a:pPr indent="0" lvl="0" marL="0" rtl="0" algn="l">
              <a:spcBef>
                <a:spcPts val="0"/>
              </a:spcBef>
              <a:spcAft>
                <a:spcPts val="0"/>
              </a:spcAft>
              <a:buNone/>
            </a:pPr>
            <a:r>
              <a:t/>
            </a:r>
            <a:endParaRPr/>
          </a:p>
        </p:txBody>
      </p:sp>
      <p:sp>
        <p:nvSpPr>
          <p:cNvPr id="133" name="Google Shape;1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way to resolve this issue is to add an additional operator in the lagrangian, that for infinite nuclear or hypernuclear matter reduces to a momentum dependent cut-off that softens the interaction at higher momenta. By introducing the operator D an explicit momentum dependence is introduced to the meson self energies. In this way the optical potential in symmetric matter can be consistent with the </a:t>
            </a:r>
            <a:r>
              <a:rPr lang="en-US" u="sng"/>
              <a:t>phenomenology extracted from scattering events</a:t>
            </a:r>
            <a:r>
              <a:rPr lang="en-US"/>
              <a:t>.</a:t>
            </a:r>
            <a:endParaRPr/>
          </a:p>
        </p:txBody>
      </p:sp>
      <p:sp>
        <p:nvSpPr>
          <p:cNvPr id="155" name="Google Shape;15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Very recently, the model has been extended to incorporate the lambda and sigma minus hyperon in the matter. In this case the momentum dependent part of the interaction was tuned according to the results obtained for the two hyperonic species in Cjhiral Brueckner Hartree Fock framework. In the graphs here the lines and the bands belong to the best fit of the optical potential of the hyperons in pure neutron matter for various densities labeled in different colours. The symbols represent the calculations from the ChiralBHF method. In the results obtained for the composition of the matter a surprising feature can be observed – the Lamba hyperon disappeared from the matter when a soft momentum dependence was present, even when the energy of the specie for a large set of momenta lied bellow the threshold line  given by the neutron chemical potential.</a:t>
            </a:r>
            <a:endParaRPr/>
          </a:p>
        </p:txBody>
      </p:sp>
      <p:sp>
        <p:nvSpPr>
          <p:cNvPr id="186" name="Google Shape;18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That is why we decided to review the EoS of the NLD model. The interesting results is that due to the momentum dependence, the energy of the specie can be non-monotonic function with respect to the momentum. For example, the Lambda energy of the matter can have the following form like on the graph. That can lead to cases where the energy of the lambda hyperon crosses the neutron chemical potential line three times. That means that another region has been opened at higher momenta that can been populated too. The momentum states are not </a:t>
            </a:r>
            <a:r>
              <a:rPr lang="en-US"/>
              <a:t>continuously</a:t>
            </a:r>
            <a:r>
              <a:rPr lang="en-US"/>
              <a:t> filled anymore. This requires a change in the theoretical formalism. The scalar and vector densities that before were integrated from 0 to the highest momenta, now should be </a:t>
            </a:r>
            <a:r>
              <a:rPr lang="en-US"/>
              <a:t>fragmented</a:t>
            </a:r>
            <a:r>
              <a:rPr lang="en-US"/>
              <a:t>, to not include the contribution from the more energetic particles with lower momenta from the fermi one.</a:t>
            </a:r>
            <a:endParaRPr/>
          </a:p>
        </p:txBody>
      </p:sp>
      <p:sp>
        <p:nvSpPr>
          <p:cNvPr id="205" name="Google Shape;2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we said, the momentum-states are not </a:t>
            </a:r>
            <a:r>
              <a:rPr lang="en-US"/>
              <a:t>continuously</a:t>
            </a:r>
            <a:r>
              <a:rPr lang="en-US"/>
              <a:t> filled. The filled and empty states can alternate in the momentum space, leading to a fermi sphere that is fragmented, </a:t>
            </a:r>
            <a:r>
              <a:rPr lang="en-US"/>
              <a:t>acquiring</a:t>
            </a:r>
            <a:r>
              <a:rPr lang="en-US"/>
              <a:t> an onion-like structure. Due to the shape of the Fermi sphere in that case, the hyperons that populate this type of Fermi sphere will be called momentum-fragmented hyperons. In some recent articles it was mentioned that a similar situation could be possible in heavy ion collisions. In those cases, for particles that have a minimum of the energy at non-vanishing momentum an enhance in the production is predicted at finite momenta. This region is called moat region. However, since in those cases a spatially modulation also exists we will keep using the term momentum-fragmentation for the hyperons appearing with a fragmented fermi sea.</a:t>
            </a:r>
            <a:endParaRPr/>
          </a:p>
        </p:txBody>
      </p:sp>
      <p:sp>
        <p:nvSpPr>
          <p:cNvPr id="232" name="Google Shape;23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the following slides I will present the main results that we have obtained about the composition of the particles and the in-medium energy of the hyperons. In order to dissantagle the different effects that come from the introduction of hyperons and the proper treatment of the fermi seas, three distinct calculations are performed. In the first ones, labeled with dashed lines, only nucleonic matter is taken into account. The second set of calculations, labeled with dashed-dotted lines considers hypernuclear matter and the RMF equations are solved as in usual RMF methods. That </a:t>
            </a:r>
            <a:r>
              <a:rPr lang="en-US"/>
              <a:t>means</a:t>
            </a:r>
            <a:r>
              <a:rPr lang="en-US"/>
              <a:t> that as a threshold for appearance of any species, the energy of the zero-momentum hyperon is considered ant the fermi seas are treated as to be </a:t>
            </a:r>
            <a:r>
              <a:rPr lang="en-US"/>
              <a:t>continuously</a:t>
            </a:r>
            <a:r>
              <a:rPr lang="en-US"/>
              <a:t> filled. The third sets of calculations are labeled with solid lines and in those calculations the momentum-fragmentation of the fermi seas is consistently taken into account.</a:t>
            </a:r>
            <a:endParaRPr/>
          </a:p>
        </p:txBody>
      </p:sp>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Let’s first start with the calculations where the fermi spheres are not properly treated. To better understand the composition plot, we will compare it with the in-medium relation of the lambda hyperon, for few different densities, each labeled with different colors. With dashed lines, the chemical potential of the neutron, in beta-equilibrium, at those densities, is also shown.</a:t>
            </a:r>
            <a:endParaRPr/>
          </a:p>
        </p:txBody>
      </p:sp>
      <p:sp>
        <p:nvSpPr>
          <p:cNvPr id="265" name="Google Shape;2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35.png"/><Relationship Id="rId6"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15.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23.png"/><Relationship Id="rId7" Type="http://schemas.openxmlformats.org/officeDocument/2006/relationships/image" Target="../media/image28.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33.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36.png"/><Relationship Id="rId8"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4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image" Target="../media/image35.png"/><Relationship Id="rId6"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a:blip r:embed="rId3">
            <a:alphaModFix/>
          </a:blip>
          <a:stretch>
            <a:fillRect/>
          </a:stretch>
        </p:blipFill>
        <p:spPr>
          <a:xfrm>
            <a:off x="-224125" y="-314300"/>
            <a:ext cx="12416125" cy="8277394"/>
          </a:xfrm>
          <a:prstGeom prst="rect">
            <a:avLst/>
          </a:prstGeom>
          <a:noFill/>
          <a:ln>
            <a:noFill/>
          </a:ln>
        </p:spPr>
      </p:pic>
      <p:sp>
        <p:nvSpPr>
          <p:cNvPr id="89" name="Google Shape;89;p13"/>
          <p:cNvSpPr txBox="1"/>
          <p:nvPr/>
        </p:nvSpPr>
        <p:spPr>
          <a:xfrm>
            <a:off x="138464" y="5898851"/>
            <a:ext cx="2505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u="none" cap="none" strike="noStrike">
                <a:solidFill>
                  <a:schemeClr val="lt1"/>
                </a:solidFill>
                <a:latin typeface="Times New Roman"/>
                <a:ea typeface="Times New Roman"/>
                <a:cs typeface="Times New Roman"/>
                <a:sym typeface="Times New Roman"/>
              </a:rPr>
              <a:t>Hristijan Kochankovski</a:t>
            </a:r>
            <a:endParaRPr sz="1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Àngels Ramos</a:t>
            </a:r>
            <a:endParaRPr>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Laura Tolos</a:t>
            </a:r>
            <a:endParaRPr sz="1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0" name="Google Shape;90;p13"/>
          <p:cNvSpPr/>
          <p:nvPr/>
        </p:nvSpPr>
        <p:spPr>
          <a:xfrm>
            <a:off x="2901900" y="6176050"/>
            <a:ext cx="6388200" cy="646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EMMI Workshop: 5th Workshop Anti-Matter, Hyper-Matter and Exotica Production at the LHC</a:t>
            </a:r>
            <a:r>
              <a:rPr lang="en-US" sz="1800">
                <a:solidFill>
                  <a:schemeClr val="lt1"/>
                </a:solidFill>
                <a:latin typeface="Times New Roman"/>
                <a:ea typeface="Times New Roman"/>
                <a:cs typeface="Times New Roman"/>
                <a:sym typeface="Times New Roman"/>
              </a:rPr>
              <a:t>, </a:t>
            </a:r>
            <a:r>
              <a:rPr lang="en-US" sz="1800">
                <a:solidFill>
                  <a:schemeClr val="lt1"/>
                </a:solidFill>
                <a:latin typeface="Times New Roman"/>
                <a:ea typeface="Times New Roman"/>
                <a:cs typeface="Times New Roman"/>
                <a:sym typeface="Times New Roman"/>
              </a:rPr>
              <a:t>Salerno</a:t>
            </a:r>
            <a:r>
              <a:rPr lang="en-US" sz="1800">
                <a:solidFill>
                  <a:schemeClr val="lt1"/>
                </a:solidFill>
                <a:latin typeface="Times New Roman"/>
                <a:ea typeface="Times New Roman"/>
                <a:cs typeface="Times New Roman"/>
                <a:sym typeface="Times New Roman"/>
              </a:rPr>
              <a:t>, </a:t>
            </a:r>
            <a:r>
              <a:rPr lang="en-US" sz="1800">
                <a:solidFill>
                  <a:schemeClr val="lt1"/>
                </a:solidFill>
                <a:latin typeface="Times New Roman"/>
                <a:ea typeface="Times New Roman"/>
                <a:cs typeface="Times New Roman"/>
                <a:sym typeface="Times New Roman"/>
              </a:rPr>
              <a:t>Italy</a:t>
            </a:r>
            <a:endParaRPr sz="1800">
              <a:solidFill>
                <a:schemeClr val="lt1"/>
              </a:solidFill>
              <a:latin typeface="Times New Roman"/>
              <a:ea typeface="Times New Roman"/>
              <a:cs typeface="Times New Roman"/>
              <a:sym typeface="Times New Roman"/>
            </a:endParaRPr>
          </a:p>
        </p:txBody>
      </p:sp>
      <p:sp>
        <p:nvSpPr>
          <p:cNvPr id="91" name="Google Shape;91;p13"/>
          <p:cNvSpPr txBox="1"/>
          <p:nvPr/>
        </p:nvSpPr>
        <p:spPr>
          <a:xfrm>
            <a:off x="10096500" y="6299050"/>
            <a:ext cx="1827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10-14.10.2025</a:t>
            </a:r>
            <a:endParaRPr sz="2000">
              <a:solidFill>
                <a:schemeClr val="lt1"/>
              </a:solidFill>
              <a:latin typeface="Times New Roman"/>
              <a:ea typeface="Times New Roman"/>
              <a:cs typeface="Times New Roman"/>
              <a:sym typeface="Times New Roman"/>
            </a:endParaRPr>
          </a:p>
        </p:txBody>
      </p:sp>
      <p:pic>
        <p:nvPicPr>
          <p:cNvPr id="92" name="Google Shape;92;p13"/>
          <p:cNvPicPr preferRelativeResize="0"/>
          <p:nvPr/>
        </p:nvPicPr>
        <p:blipFill rotWithShape="1">
          <a:blip r:embed="rId4">
            <a:alphaModFix/>
          </a:blip>
          <a:srcRect b="43294" l="0" r="6349" t="0"/>
          <a:stretch/>
        </p:blipFill>
        <p:spPr>
          <a:xfrm>
            <a:off x="-466023" y="-627896"/>
            <a:ext cx="3500576" cy="2119676"/>
          </a:xfrm>
          <a:prstGeom prst="rect">
            <a:avLst/>
          </a:prstGeom>
          <a:noFill/>
          <a:ln>
            <a:noFill/>
          </a:ln>
        </p:spPr>
      </p:pic>
      <p:pic>
        <p:nvPicPr>
          <p:cNvPr id="93" name="Google Shape;93;p13" title="Logo ICCUB vertical color(1).png"/>
          <p:cNvPicPr preferRelativeResize="0"/>
          <p:nvPr/>
        </p:nvPicPr>
        <p:blipFill rotWithShape="1">
          <a:blip r:embed="rId5">
            <a:alphaModFix/>
          </a:blip>
          <a:srcRect b="43352" l="28566" r="39041" t="0"/>
          <a:stretch/>
        </p:blipFill>
        <p:spPr>
          <a:xfrm>
            <a:off x="10024627" y="76290"/>
            <a:ext cx="1676927" cy="1339126"/>
          </a:xfrm>
          <a:prstGeom prst="rect">
            <a:avLst/>
          </a:prstGeom>
          <a:noFill/>
          <a:ln>
            <a:noFill/>
          </a:ln>
        </p:spPr>
      </p:pic>
      <p:pic>
        <p:nvPicPr>
          <p:cNvPr id="94" name="Google Shape;94;p13" title="unnamed (1).png"/>
          <p:cNvPicPr preferRelativeResize="0"/>
          <p:nvPr/>
        </p:nvPicPr>
        <p:blipFill>
          <a:blip r:embed="rId6">
            <a:alphaModFix/>
          </a:blip>
          <a:stretch>
            <a:fillRect/>
          </a:stretch>
        </p:blipFill>
        <p:spPr>
          <a:xfrm>
            <a:off x="3955255" y="-43423"/>
            <a:ext cx="4057334" cy="1578550"/>
          </a:xfrm>
          <a:prstGeom prst="rect">
            <a:avLst/>
          </a:prstGeom>
          <a:noFill/>
          <a:ln>
            <a:noFill/>
          </a:ln>
        </p:spPr>
      </p:pic>
      <p:sp>
        <p:nvSpPr>
          <p:cNvPr id="95" name="Google Shape;95;p13"/>
          <p:cNvSpPr/>
          <p:nvPr/>
        </p:nvSpPr>
        <p:spPr>
          <a:xfrm>
            <a:off x="-224125" y="1814024"/>
            <a:ext cx="12416100" cy="3162000"/>
          </a:xfrm>
          <a:prstGeom prst="rect">
            <a:avLst/>
          </a:prstGeom>
          <a:solidFill>
            <a:srgbClr val="00B0F0">
              <a:alpha val="4392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6" name="Google Shape;96;p13"/>
          <p:cNvSpPr txBox="1"/>
          <p:nvPr/>
        </p:nvSpPr>
        <p:spPr>
          <a:xfrm>
            <a:off x="6604" y="1127035"/>
            <a:ext cx="12171900" cy="3244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US" sz="6000">
                <a:solidFill>
                  <a:srgbClr val="FFFFFF"/>
                </a:solidFill>
                <a:latin typeface="Times New Roman"/>
                <a:ea typeface="Times New Roman"/>
                <a:cs typeface="Times New Roman"/>
                <a:sym typeface="Times New Roman"/>
              </a:rPr>
              <a:t>Momentum-fragmented hyperons in cold neutron stars</a:t>
            </a:r>
            <a:endParaRPr sz="6000">
              <a:solidFill>
                <a:srgbClr val="FFFFFF"/>
              </a:solidFill>
              <a:latin typeface="Times New Roman"/>
              <a:ea typeface="Times New Roman"/>
              <a:cs typeface="Times New Roman"/>
              <a:sym typeface="Times New Roman"/>
            </a:endParaRPr>
          </a:p>
          <a:p>
            <a:pPr indent="0" lvl="0" marL="0" rtl="0" algn="ctr">
              <a:lnSpc>
                <a:spcPct val="90000"/>
              </a:lnSpc>
              <a:spcBef>
                <a:spcPts val="0"/>
              </a:spcBef>
              <a:spcAft>
                <a:spcPts val="0"/>
              </a:spcAft>
              <a:buNone/>
            </a:pPr>
            <a:r>
              <a:rPr lang="en-US" sz="3000">
                <a:solidFill>
                  <a:srgbClr val="FFFFFF"/>
                </a:solidFill>
                <a:latin typeface="Times New Roman"/>
                <a:ea typeface="Times New Roman"/>
                <a:cs typeface="Times New Roman"/>
                <a:sym typeface="Times New Roman"/>
              </a:rPr>
              <a:t>arXiv:2507.07556</a:t>
            </a:r>
            <a:endParaRPr sz="30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2"/>
          <p:cNvPicPr preferRelativeResize="0"/>
          <p:nvPr/>
        </p:nvPicPr>
        <p:blipFill rotWithShape="1">
          <a:blip r:embed="rId3">
            <a:alphaModFix/>
          </a:blip>
          <a:srcRect b="0" l="0" r="0" t="0"/>
          <a:stretch/>
        </p:blipFill>
        <p:spPr>
          <a:xfrm>
            <a:off x="6156000" y="1839975"/>
            <a:ext cx="5899451" cy="4225650"/>
          </a:xfrm>
          <a:prstGeom prst="rect">
            <a:avLst/>
          </a:prstGeom>
          <a:noFill/>
          <a:ln>
            <a:noFill/>
          </a:ln>
        </p:spPr>
      </p:pic>
      <p:sp>
        <p:nvSpPr>
          <p:cNvPr id="285" name="Google Shape;285;p22"/>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86" name="Google Shape;286;p22"/>
          <p:cNvCxnSpPr/>
          <p:nvPr/>
        </p:nvCxnSpPr>
        <p:spPr>
          <a:xfrm>
            <a:off x="8531177" y="3075312"/>
            <a:ext cx="1169317" cy="515053"/>
          </a:xfrm>
          <a:prstGeom prst="straightConnector1">
            <a:avLst/>
          </a:prstGeom>
          <a:noFill/>
          <a:ln cap="flat" cmpd="sng" w="38100">
            <a:solidFill>
              <a:srgbClr val="888888"/>
            </a:solidFill>
            <a:prstDash val="solid"/>
            <a:miter lim="800000"/>
            <a:headEnd len="sm" w="sm" type="none"/>
            <a:tailEnd len="med" w="med" type="triangle"/>
          </a:ln>
        </p:spPr>
      </p:cxnSp>
      <p:cxnSp>
        <p:nvCxnSpPr>
          <p:cNvPr id="287" name="Google Shape;287;p22"/>
          <p:cNvCxnSpPr/>
          <p:nvPr/>
        </p:nvCxnSpPr>
        <p:spPr>
          <a:xfrm>
            <a:off x="10165976" y="1987951"/>
            <a:ext cx="513724" cy="847628"/>
          </a:xfrm>
          <a:prstGeom prst="straightConnector1">
            <a:avLst/>
          </a:prstGeom>
          <a:noFill/>
          <a:ln cap="flat" cmpd="sng" w="38100">
            <a:solidFill>
              <a:srgbClr val="888888"/>
            </a:solidFill>
            <a:prstDash val="solid"/>
            <a:miter lim="800000"/>
            <a:headEnd len="sm" w="sm" type="none"/>
            <a:tailEnd len="med" w="med" type="triangle"/>
          </a:ln>
        </p:spPr>
      </p:cxnSp>
      <p:cxnSp>
        <p:nvCxnSpPr>
          <p:cNvPr id="288" name="Google Shape;288;p22"/>
          <p:cNvCxnSpPr/>
          <p:nvPr/>
        </p:nvCxnSpPr>
        <p:spPr>
          <a:xfrm rot="10800000">
            <a:off x="11439582" y="3136040"/>
            <a:ext cx="747600" cy="585900"/>
          </a:xfrm>
          <a:prstGeom prst="straightConnector1">
            <a:avLst/>
          </a:prstGeom>
          <a:noFill/>
          <a:ln cap="flat" cmpd="sng" w="38100">
            <a:solidFill>
              <a:srgbClr val="888888"/>
            </a:solidFill>
            <a:prstDash val="solid"/>
            <a:miter lim="800000"/>
            <a:headEnd len="sm" w="sm" type="none"/>
            <a:tailEnd len="med" w="med" type="triangle"/>
          </a:ln>
        </p:spPr>
      </p:cxnSp>
      <p:pic>
        <p:nvPicPr>
          <p:cNvPr id="289" name="Google Shape;289;p22" title="composition_CFS.png"/>
          <p:cNvPicPr preferRelativeResize="0"/>
          <p:nvPr/>
        </p:nvPicPr>
        <p:blipFill>
          <a:blip r:embed="rId4">
            <a:alphaModFix/>
          </a:blip>
          <a:stretch>
            <a:fillRect/>
          </a:stretch>
        </p:blipFill>
        <p:spPr>
          <a:xfrm>
            <a:off x="303793" y="1849244"/>
            <a:ext cx="5693148" cy="4286552"/>
          </a:xfrm>
          <a:prstGeom prst="rect">
            <a:avLst/>
          </a:prstGeom>
          <a:noFill/>
          <a:ln>
            <a:noFill/>
          </a:ln>
        </p:spPr>
      </p:pic>
      <p:sp>
        <p:nvSpPr>
          <p:cNvPr id="290" name="Google Shape;290;p22"/>
          <p:cNvSpPr txBox="1"/>
          <p:nvPr/>
        </p:nvSpPr>
        <p:spPr>
          <a:xfrm>
            <a:off x="5571066" y="1227854"/>
            <a:ext cx="20289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NY (CFS)</a:t>
            </a:r>
            <a:endParaRPr>
              <a:latin typeface="Times New Roman"/>
              <a:ea typeface="Times New Roman"/>
              <a:cs typeface="Times New Roman"/>
              <a:sym typeface="Times New Roman"/>
            </a:endParaRPr>
          </a:p>
          <a:p>
            <a:pPr indent="0" lvl="0" marL="0" marR="0" rtl="0" algn="l">
              <a:spcBef>
                <a:spcPts val="0"/>
              </a:spcBef>
              <a:spcAft>
                <a:spcPts val="0"/>
              </a:spcAft>
              <a:buNone/>
            </a:pPr>
            <a:r>
              <a:t/>
            </a:r>
            <a:endParaRPr b="1" sz="2200">
              <a:solidFill>
                <a:schemeClr val="dk1"/>
              </a:solidFill>
              <a:latin typeface="Times New Roman"/>
              <a:ea typeface="Times New Roman"/>
              <a:cs typeface="Times New Roman"/>
              <a:sym typeface="Times New Roman"/>
            </a:endParaRPr>
          </a:p>
        </p:txBody>
      </p:sp>
      <p:sp>
        <p:nvSpPr>
          <p:cNvPr id="291" name="Google Shape;291;p22"/>
          <p:cNvSpPr txBox="1"/>
          <p:nvPr/>
        </p:nvSpPr>
        <p:spPr>
          <a:xfrm>
            <a:off x="8298599" y="1369406"/>
            <a:ext cx="24681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in-medium energy</a:t>
            </a:r>
            <a:endParaRPr sz="2000">
              <a:solidFill>
                <a:schemeClr val="dk1"/>
              </a:solidFill>
              <a:latin typeface="Times New Roman"/>
              <a:ea typeface="Times New Roman"/>
              <a:cs typeface="Times New Roman"/>
              <a:sym typeface="Times New Roman"/>
            </a:endParaRPr>
          </a:p>
        </p:txBody>
      </p:sp>
      <p:pic>
        <p:nvPicPr>
          <p:cNvPr id="292" name="Google Shape;292;p22" title="{&quot;red&quot;:0,&quot;green&quot;:0,&quot;blue&quot;:0,&quot;origURL&quot;:&quot;https://www.codecogs.com/eqnedit.php?latex=%5CSigma%5E%7B-%7D#0&quot;,&quot;size&quot;:20,&quot;width&quot;:180.25984251968504,&quot;height&quot;:50.881889763779526}"/>
          <p:cNvPicPr preferRelativeResize="0"/>
          <p:nvPr/>
        </p:nvPicPr>
        <p:blipFill>
          <a:blip r:embed="rId5">
            <a:alphaModFix/>
          </a:blip>
          <a:stretch>
            <a:fillRect/>
          </a:stretch>
        </p:blipFill>
        <p:spPr>
          <a:xfrm>
            <a:off x="8288196" y="1525447"/>
            <a:ext cx="327660" cy="194310"/>
          </a:xfrm>
          <a:prstGeom prst="rect">
            <a:avLst/>
          </a:prstGeom>
          <a:noFill/>
          <a:ln>
            <a:noFill/>
          </a:ln>
        </p:spPr>
      </p:pic>
      <p:sp>
        <p:nvSpPr>
          <p:cNvPr id="293" name="Google Shape;293;p22"/>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Results - composition and </a:t>
            </a:r>
            <a:endParaRPr sz="3600">
              <a:solidFill>
                <a:schemeClr val="dk1"/>
              </a:solidFill>
              <a:latin typeface="Times New Roman"/>
              <a:ea typeface="Times New Roman"/>
              <a:cs typeface="Times New Roman"/>
              <a:sym typeface="Times New Roman"/>
            </a:endParaRPr>
          </a:p>
        </p:txBody>
      </p:sp>
      <p:pic>
        <p:nvPicPr>
          <p:cNvPr id="294" name="Google Shape;294;p22" title="{&quot;red&quot;:0,&quot;green&quot;:0,&quot;blue&quot;:0,&quot;origURL&quot;:&quot;https://www.codecogs.com/eqnedit.php?latex=E_Y#0&quot;,&quot;size&quot;:20,&quot;width&quot;:768,&quot;height&quot;:50.90551181102363}"/>
          <p:cNvPicPr preferRelativeResize="0"/>
          <p:nvPr/>
        </p:nvPicPr>
        <p:blipFill>
          <a:blip r:embed="rId6">
            <a:alphaModFix/>
          </a:blip>
          <a:stretch>
            <a:fillRect/>
          </a:stretch>
        </p:blipFill>
        <p:spPr>
          <a:xfrm>
            <a:off x="5642310" y="440424"/>
            <a:ext cx="599800" cy="409700"/>
          </a:xfrm>
          <a:prstGeom prst="rect">
            <a:avLst/>
          </a:prstGeom>
          <a:noFill/>
          <a:ln>
            <a:noFill/>
          </a:ln>
        </p:spPr>
      </p:pic>
      <p:sp>
        <p:nvSpPr>
          <p:cNvPr id="295" name="Google Shape;295;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3" title="Screenshot from 2025-11-12 18-00-05.png"/>
          <p:cNvPicPr preferRelativeResize="0"/>
          <p:nvPr/>
        </p:nvPicPr>
        <p:blipFill>
          <a:blip r:embed="rId3">
            <a:alphaModFix/>
          </a:blip>
          <a:stretch>
            <a:fillRect/>
          </a:stretch>
        </p:blipFill>
        <p:spPr>
          <a:xfrm>
            <a:off x="6339025" y="1877634"/>
            <a:ext cx="5550224" cy="4391975"/>
          </a:xfrm>
          <a:prstGeom prst="rect">
            <a:avLst/>
          </a:prstGeom>
          <a:noFill/>
          <a:ln>
            <a:noFill/>
          </a:ln>
        </p:spPr>
      </p:pic>
      <p:pic>
        <p:nvPicPr>
          <p:cNvPr id="302" name="Google Shape;302;p23" title="composition_consistent.png"/>
          <p:cNvPicPr preferRelativeResize="0"/>
          <p:nvPr/>
        </p:nvPicPr>
        <p:blipFill>
          <a:blip r:embed="rId4">
            <a:alphaModFix/>
          </a:blip>
          <a:stretch>
            <a:fillRect/>
          </a:stretch>
        </p:blipFill>
        <p:spPr>
          <a:xfrm>
            <a:off x="363250" y="1944000"/>
            <a:ext cx="5734196" cy="4319999"/>
          </a:xfrm>
          <a:prstGeom prst="rect">
            <a:avLst/>
          </a:prstGeom>
          <a:noFill/>
          <a:ln>
            <a:noFill/>
          </a:ln>
        </p:spPr>
      </p:pic>
      <p:sp>
        <p:nvSpPr>
          <p:cNvPr id="303" name="Google Shape;303;p23"/>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23"/>
          <p:cNvSpPr txBox="1"/>
          <p:nvPr/>
        </p:nvSpPr>
        <p:spPr>
          <a:xfrm>
            <a:off x="4541133" y="933660"/>
            <a:ext cx="41652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NY – consistent calculations</a:t>
            </a:r>
            <a:endParaRPr b="1"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200">
              <a:solidFill>
                <a:schemeClr val="dk1"/>
              </a:solidFill>
              <a:latin typeface="Arial"/>
              <a:ea typeface="Arial"/>
              <a:cs typeface="Arial"/>
              <a:sym typeface="Arial"/>
            </a:endParaRPr>
          </a:p>
        </p:txBody>
      </p:sp>
      <p:cxnSp>
        <p:nvCxnSpPr>
          <p:cNvPr id="305" name="Google Shape;305;p23"/>
          <p:cNvCxnSpPr/>
          <p:nvPr/>
        </p:nvCxnSpPr>
        <p:spPr>
          <a:xfrm rot="10800000">
            <a:off x="4255050" y="3369750"/>
            <a:ext cx="893400" cy="118500"/>
          </a:xfrm>
          <a:prstGeom prst="straightConnector1">
            <a:avLst/>
          </a:prstGeom>
          <a:noFill/>
          <a:ln cap="flat" cmpd="sng" w="57150">
            <a:solidFill>
              <a:srgbClr val="888888"/>
            </a:solidFill>
            <a:prstDash val="solid"/>
            <a:miter lim="800000"/>
            <a:headEnd len="sm" w="sm" type="none"/>
            <a:tailEnd len="med" w="med" type="triangle"/>
          </a:ln>
        </p:spPr>
      </p:cxnSp>
      <p:cxnSp>
        <p:nvCxnSpPr>
          <p:cNvPr id="306" name="Google Shape;306;p23"/>
          <p:cNvCxnSpPr/>
          <p:nvPr/>
        </p:nvCxnSpPr>
        <p:spPr>
          <a:xfrm rot="10800000">
            <a:off x="9883588" y="3590365"/>
            <a:ext cx="820271" cy="161364"/>
          </a:xfrm>
          <a:prstGeom prst="straightConnector1">
            <a:avLst/>
          </a:prstGeom>
          <a:noFill/>
          <a:ln cap="flat" cmpd="sng" w="57150">
            <a:solidFill>
              <a:srgbClr val="888888"/>
            </a:solidFill>
            <a:prstDash val="solid"/>
            <a:miter lim="800000"/>
            <a:headEnd len="sm" w="sm" type="none"/>
            <a:tailEnd len="med" w="med" type="triangle"/>
          </a:ln>
        </p:spPr>
      </p:cxnSp>
      <p:cxnSp>
        <p:nvCxnSpPr>
          <p:cNvPr id="307" name="Google Shape;307;p23"/>
          <p:cNvCxnSpPr/>
          <p:nvPr/>
        </p:nvCxnSpPr>
        <p:spPr>
          <a:xfrm rot="10800000">
            <a:off x="5335791" y="2939488"/>
            <a:ext cx="820200" cy="161400"/>
          </a:xfrm>
          <a:prstGeom prst="straightConnector1">
            <a:avLst/>
          </a:prstGeom>
          <a:noFill/>
          <a:ln cap="flat" cmpd="sng" w="57150">
            <a:solidFill>
              <a:srgbClr val="888888"/>
            </a:solidFill>
            <a:prstDash val="solid"/>
            <a:miter lim="800000"/>
            <a:headEnd len="sm" w="sm" type="none"/>
            <a:tailEnd len="med" w="med" type="triangle"/>
          </a:ln>
        </p:spPr>
      </p:cxnSp>
      <p:cxnSp>
        <p:nvCxnSpPr>
          <p:cNvPr id="308" name="Google Shape;308;p23"/>
          <p:cNvCxnSpPr/>
          <p:nvPr/>
        </p:nvCxnSpPr>
        <p:spPr>
          <a:xfrm>
            <a:off x="9393675" y="2881550"/>
            <a:ext cx="799800" cy="246000"/>
          </a:xfrm>
          <a:prstGeom prst="straightConnector1">
            <a:avLst/>
          </a:prstGeom>
          <a:noFill/>
          <a:ln cap="flat" cmpd="sng" w="57150">
            <a:solidFill>
              <a:srgbClr val="888888"/>
            </a:solidFill>
            <a:prstDash val="solid"/>
            <a:miter lim="800000"/>
            <a:headEnd len="sm" w="sm" type="none"/>
            <a:tailEnd len="med" w="med" type="triangle"/>
          </a:ln>
        </p:spPr>
      </p:cxnSp>
      <p:sp>
        <p:nvSpPr>
          <p:cNvPr id="309" name="Google Shape;309;p23"/>
          <p:cNvSpPr txBox="1"/>
          <p:nvPr/>
        </p:nvSpPr>
        <p:spPr>
          <a:xfrm>
            <a:off x="8298599" y="1525447"/>
            <a:ext cx="24681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in-medium energy</a:t>
            </a:r>
            <a:endParaRPr sz="2000">
              <a:solidFill>
                <a:schemeClr val="dk1"/>
              </a:solidFill>
              <a:latin typeface="Times New Roman"/>
              <a:ea typeface="Times New Roman"/>
              <a:cs typeface="Times New Roman"/>
              <a:sym typeface="Times New Roman"/>
            </a:endParaRPr>
          </a:p>
        </p:txBody>
      </p:sp>
      <p:pic>
        <p:nvPicPr>
          <p:cNvPr id="310" name="Google Shape;310;p23" title="{&quot;red&quot;:0,&quot;green&quot;:0,&quot;blue&quot;:0,&quot;origURL&quot;:&quot;https://www.codecogs.com/eqnedit.php?latex=%5CSigma%5E%7B-%7D#0&quot;,&quot;size&quot;:20,&quot;width&quot;:180.25984251968504,&quot;height&quot;:50.881889763779526}"/>
          <p:cNvPicPr preferRelativeResize="0"/>
          <p:nvPr/>
        </p:nvPicPr>
        <p:blipFill>
          <a:blip r:embed="rId5">
            <a:alphaModFix/>
          </a:blip>
          <a:stretch>
            <a:fillRect/>
          </a:stretch>
        </p:blipFill>
        <p:spPr>
          <a:xfrm>
            <a:off x="8288196" y="1681488"/>
            <a:ext cx="327660" cy="194310"/>
          </a:xfrm>
          <a:prstGeom prst="rect">
            <a:avLst/>
          </a:prstGeom>
          <a:noFill/>
          <a:ln>
            <a:noFill/>
          </a:ln>
        </p:spPr>
      </p:pic>
      <p:sp>
        <p:nvSpPr>
          <p:cNvPr id="311" name="Google Shape;311;p23"/>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Results - composition and </a:t>
            </a:r>
            <a:endParaRPr sz="3600">
              <a:solidFill>
                <a:schemeClr val="dk1"/>
              </a:solidFill>
              <a:latin typeface="Times New Roman"/>
              <a:ea typeface="Times New Roman"/>
              <a:cs typeface="Times New Roman"/>
              <a:sym typeface="Times New Roman"/>
            </a:endParaRPr>
          </a:p>
        </p:txBody>
      </p:sp>
      <p:pic>
        <p:nvPicPr>
          <p:cNvPr id="312" name="Google Shape;312;p23" title="{&quot;red&quot;:0,&quot;green&quot;:0,&quot;blue&quot;:0,&quot;origURL&quot;:&quot;https://www.codecogs.com/eqnedit.php?latex=E_Y#0&quot;,&quot;size&quot;:20,&quot;width&quot;:768,&quot;height&quot;:50.90551181102363}"/>
          <p:cNvPicPr preferRelativeResize="0"/>
          <p:nvPr/>
        </p:nvPicPr>
        <p:blipFill>
          <a:blip r:embed="rId6">
            <a:alphaModFix/>
          </a:blip>
          <a:stretch>
            <a:fillRect/>
          </a:stretch>
        </p:blipFill>
        <p:spPr>
          <a:xfrm>
            <a:off x="5642310" y="440424"/>
            <a:ext cx="599800" cy="409700"/>
          </a:xfrm>
          <a:prstGeom prst="rect">
            <a:avLst/>
          </a:prstGeom>
          <a:noFill/>
          <a:ln>
            <a:noFill/>
          </a:ln>
        </p:spPr>
      </p:pic>
      <p:sp>
        <p:nvSpPr>
          <p:cNvPr id="313" name="Google Shape;313;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24" title="composition_consistent.png"/>
          <p:cNvPicPr preferRelativeResize="0"/>
          <p:nvPr/>
        </p:nvPicPr>
        <p:blipFill>
          <a:blip r:embed="rId3">
            <a:alphaModFix/>
          </a:blip>
          <a:stretch>
            <a:fillRect/>
          </a:stretch>
        </p:blipFill>
        <p:spPr>
          <a:xfrm>
            <a:off x="363250" y="1944000"/>
            <a:ext cx="5734196" cy="4319999"/>
          </a:xfrm>
          <a:prstGeom prst="rect">
            <a:avLst/>
          </a:prstGeom>
          <a:noFill/>
          <a:ln>
            <a:noFill/>
          </a:ln>
        </p:spPr>
      </p:pic>
      <p:pic>
        <p:nvPicPr>
          <p:cNvPr id="320" name="Google Shape;320;p24"/>
          <p:cNvPicPr preferRelativeResize="0"/>
          <p:nvPr/>
        </p:nvPicPr>
        <p:blipFill rotWithShape="1">
          <a:blip r:embed="rId4">
            <a:alphaModFix/>
          </a:blip>
          <a:srcRect b="0" l="0" r="0" t="0"/>
          <a:stretch/>
        </p:blipFill>
        <p:spPr>
          <a:xfrm>
            <a:off x="6166557" y="1865084"/>
            <a:ext cx="5897892" cy="4315977"/>
          </a:xfrm>
          <a:prstGeom prst="rect">
            <a:avLst/>
          </a:prstGeom>
          <a:noFill/>
          <a:ln>
            <a:noFill/>
          </a:ln>
        </p:spPr>
      </p:pic>
      <p:sp>
        <p:nvSpPr>
          <p:cNvPr id="321" name="Google Shape;321;p24"/>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22" name="Google Shape;322;p24"/>
          <p:cNvCxnSpPr/>
          <p:nvPr/>
        </p:nvCxnSpPr>
        <p:spPr>
          <a:xfrm>
            <a:off x="3653050" y="2539321"/>
            <a:ext cx="423600" cy="591900"/>
          </a:xfrm>
          <a:prstGeom prst="straightConnector1">
            <a:avLst/>
          </a:prstGeom>
          <a:noFill/>
          <a:ln cap="flat" cmpd="sng" w="57150">
            <a:solidFill>
              <a:srgbClr val="888888"/>
            </a:solidFill>
            <a:prstDash val="solid"/>
            <a:miter lim="800000"/>
            <a:headEnd len="sm" w="sm" type="none"/>
            <a:tailEnd len="med" w="med" type="triangle"/>
          </a:ln>
        </p:spPr>
      </p:cxnSp>
      <p:cxnSp>
        <p:nvCxnSpPr>
          <p:cNvPr id="323" name="Google Shape;323;p24"/>
          <p:cNvCxnSpPr/>
          <p:nvPr/>
        </p:nvCxnSpPr>
        <p:spPr>
          <a:xfrm rot="10800000">
            <a:off x="8484093" y="3519495"/>
            <a:ext cx="820271" cy="161364"/>
          </a:xfrm>
          <a:prstGeom prst="straightConnector1">
            <a:avLst/>
          </a:prstGeom>
          <a:noFill/>
          <a:ln cap="flat" cmpd="sng" w="57150">
            <a:solidFill>
              <a:srgbClr val="888888"/>
            </a:solidFill>
            <a:prstDash val="solid"/>
            <a:miter lim="800000"/>
            <a:headEnd len="sm" w="sm" type="none"/>
            <a:tailEnd len="med" w="med" type="triangle"/>
          </a:ln>
        </p:spPr>
      </p:cxnSp>
      <p:cxnSp>
        <p:nvCxnSpPr>
          <p:cNvPr id="324" name="Google Shape;324;p24"/>
          <p:cNvCxnSpPr/>
          <p:nvPr/>
        </p:nvCxnSpPr>
        <p:spPr>
          <a:xfrm rot="10800000">
            <a:off x="5513742" y="4692541"/>
            <a:ext cx="820200" cy="161400"/>
          </a:xfrm>
          <a:prstGeom prst="straightConnector1">
            <a:avLst/>
          </a:prstGeom>
          <a:noFill/>
          <a:ln cap="flat" cmpd="sng" w="57150">
            <a:solidFill>
              <a:srgbClr val="888888"/>
            </a:solidFill>
            <a:prstDash val="solid"/>
            <a:miter lim="800000"/>
            <a:headEnd len="sm" w="sm" type="none"/>
            <a:tailEnd len="med" w="med" type="triangle"/>
          </a:ln>
        </p:spPr>
      </p:cxnSp>
      <p:cxnSp>
        <p:nvCxnSpPr>
          <p:cNvPr id="325" name="Google Shape;325;p24"/>
          <p:cNvCxnSpPr/>
          <p:nvPr/>
        </p:nvCxnSpPr>
        <p:spPr>
          <a:xfrm>
            <a:off x="8894228" y="2112229"/>
            <a:ext cx="605779" cy="214520"/>
          </a:xfrm>
          <a:prstGeom prst="straightConnector1">
            <a:avLst/>
          </a:prstGeom>
          <a:noFill/>
          <a:ln cap="flat" cmpd="sng" w="57150">
            <a:solidFill>
              <a:srgbClr val="888888"/>
            </a:solidFill>
            <a:prstDash val="solid"/>
            <a:miter lim="800000"/>
            <a:headEnd len="sm" w="sm" type="none"/>
            <a:tailEnd len="med" w="med" type="triangle"/>
          </a:ln>
        </p:spPr>
      </p:cxnSp>
      <p:sp>
        <p:nvSpPr>
          <p:cNvPr id="326" name="Google Shape;326;p24"/>
          <p:cNvSpPr txBox="1"/>
          <p:nvPr/>
        </p:nvSpPr>
        <p:spPr>
          <a:xfrm>
            <a:off x="8298599" y="1525447"/>
            <a:ext cx="24681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in-medium energy</a:t>
            </a:r>
            <a:endParaRPr sz="2000">
              <a:solidFill>
                <a:schemeClr val="dk1"/>
              </a:solidFill>
              <a:latin typeface="Times New Roman"/>
              <a:ea typeface="Times New Roman"/>
              <a:cs typeface="Times New Roman"/>
              <a:sym typeface="Times New Roman"/>
            </a:endParaRPr>
          </a:p>
        </p:txBody>
      </p:sp>
      <p:pic>
        <p:nvPicPr>
          <p:cNvPr id="327" name="Google Shape;327;p24" title="{&quot;red&quot;:0,&quot;green&quot;:0,&quot;blue&quot;:0,&quot;origURL&quot;:&quot;https://www.codecogs.com/eqnedit.php?latex=%5CLambda#0&quot;,&quot;size&quot;:20,&quot;width&quot;:180.25984251968504,&quot;height&quot;:50.881889763779526}"/>
          <p:cNvPicPr preferRelativeResize="0"/>
          <p:nvPr/>
        </p:nvPicPr>
        <p:blipFill>
          <a:blip r:embed="rId5">
            <a:alphaModFix/>
          </a:blip>
          <a:stretch>
            <a:fillRect/>
          </a:stretch>
        </p:blipFill>
        <p:spPr>
          <a:xfrm>
            <a:off x="8381821" y="1660682"/>
            <a:ext cx="177165" cy="203835"/>
          </a:xfrm>
          <a:prstGeom prst="rect">
            <a:avLst/>
          </a:prstGeom>
          <a:noFill/>
          <a:ln>
            <a:noFill/>
          </a:ln>
        </p:spPr>
      </p:pic>
      <p:sp>
        <p:nvSpPr>
          <p:cNvPr id="328" name="Google Shape;328;p24"/>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Results - composition and </a:t>
            </a:r>
            <a:endParaRPr sz="3600">
              <a:solidFill>
                <a:schemeClr val="dk1"/>
              </a:solidFill>
              <a:latin typeface="Times New Roman"/>
              <a:ea typeface="Times New Roman"/>
              <a:cs typeface="Times New Roman"/>
              <a:sym typeface="Times New Roman"/>
            </a:endParaRPr>
          </a:p>
        </p:txBody>
      </p:sp>
      <p:pic>
        <p:nvPicPr>
          <p:cNvPr id="329" name="Google Shape;329;p24" title="{&quot;red&quot;:0,&quot;green&quot;:0,&quot;blue&quot;:0,&quot;origURL&quot;:&quot;https://www.codecogs.com/eqnedit.php?latex=E_Y#0&quot;,&quot;size&quot;:20,&quot;width&quot;:768,&quot;height&quot;:50.90551181102363}"/>
          <p:cNvPicPr preferRelativeResize="0"/>
          <p:nvPr/>
        </p:nvPicPr>
        <p:blipFill>
          <a:blip r:embed="rId6">
            <a:alphaModFix/>
          </a:blip>
          <a:stretch>
            <a:fillRect/>
          </a:stretch>
        </p:blipFill>
        <p:spPr>
          <a:xfrm>
            <a:off x="5642310" y="440424"/>
            <a:ext cx="599800" cy="409700"/>
          </a:xfrm>
          <a:prstGeom prst="rect">
            <a:avLst/>
          </a:prstGeom>
          <a:noFill/>
          <a:ln>
            <a:noFill/>
          </a:ln>
        </p:spPr>
      </p:pic>
      <p:sp>
        <p:nvSpPr>
          <p:cNvPr id="330" name="Google Shape;330;p24"/>
          <p:cNvSpPr txBox="1"/>
          <p:nvPr/>
        </p:nvSpPr>
        <p:spPr>
          <a:xfrm>
            <a:off x="4541133" y="933660"/>
            <a:ext cx="41652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NY – consistent calculations</a:t>
            </a:r>
            <a:endParaRPr b="1" sz="2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200">
              <a:solidFill>
                <a:schemeClr val="dk1"/>
              </a:solidFill>
              <a:latin typeface="Arial"/>
              <a:ea typeface="Arial"/>
              <a:cs typeface="Arial"/>
              <a:sym typeface="Arial"/>
            </a:endParaRPr>
          </a:p>
        </p:txBody>
      </p:sp>
      <p:sp>
        <p:nvSpPr>
          <p:cNvPr id="331" name="Google Shape;331;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5" title="speed_of_sound.png"/>
          <p:cNvPicPr preferRelativeResize="0"/>
          <p:nvPr/>
        </p:nvPicPr>
        <p:blipFill>
          <a:blip r:embed="rId3">
            <a:alphaModFix/>
          </a:blip>
          <a:stretch>
            <a:fillRect/>
          </a:stretch>
        </p:blipFill>
        <p:spPr>
          <a:xfrm>
            <a:off x="370850" y="1406137"/>
            <a:ext cx="5593419" cy="4331025"/>
          </a:xfrm>
          <a:prstGeom prst="rect">
            <a:avLst/>
          </a:prstGeom>
          <a:noFill/>
          <a:ln>
            <a:noFill/>
          </a:ln>
        </p:spPr>
      </p:pic>
      <p:sp>
        <p:nvSpPr>
          <p:cNvPr id="338" name="Google Shape;338;p25"/>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9" name="Google Shape;339;p25"/>
          <p:cNvSpPr txBox="1"/>
          <p:nvPr/>
        </p:nvSpPr>
        <p:spPr>
          <a:xfrm>
            <a:off x="947358" y="6042621"/>
            <a:ext cx="460520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rgbClr val="00B050"/>
                </a:solidFill>
                <a:latin typeface="Times New Roman"/>
                <a:ea typeface="Times New Roman"/>
                <a:cs typeface="Times New Roman"/>
                <a:sym typeface="Times New Roman"/>
              </a:rPr>
              <a:t>The speed of sound remains almost constant for a wide range of densities</a:t>
            </a:r>
            <a:endParaRPr sz="2200">
              <a:solidFill>
                <a:srgbClr val="00B050"/>
              </a:solidFill>
              <a:latin typeface="Times New Roman"/>
              <a:ea typeface="Times New Roman"/>
              <a:cs typeface="Times New Roman"/>
              <a:sym typeface="Times New Roman"/>
            </a:endParaRPr>
          </a:p>
        </p:txBody>
      </p:sp>
      <p:sp>
        <p:nvSpPr>
          <p:cNvPr id="340" name="Google Shape;340;p25"/>
          <p:cNvSpPr txBox="1"/>
          <p:nvPr/>
        </p:nvSpPr>
        <p:spPr>
          <a:xfrm>
            <a:off x="6783971" y="6025417"/>
            <a:ext cx="484632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Times New Roman"/>
                <a:ea typeface="Times New Roman"/>
                <a:cs typeface="Times New Roman"/>
                <a:sym typeface="Times New Roman"/>
              </a:rPr>
              <a:t>The mass radius curves are insensitive to the different matter composition</a:t>
            </a:r>
            <a:endParaRPr sz="2200">
              <a:solidFill>
                <a:schemeClr val="dk1"/>
              </a:solidFill>
              <a:latin typeface="Times New Roman"/>
              <a:ea typeface="Times New Roman"/>
              <a:cs typeface="Times New Roman"/>
              <a:sym typeface="Times New Roman"/>
            </a:endParaRPr>
          </a:p>
        </p:txBody>
      </p:sp>
      <p:cxnSp>
        <p:nvCxnSpPr>
          <p:cNvPr id="341" name="Google Shape;341;p25"/>
          <p:cNvCxnSpPr/>
          <p:nvPr/>
        </p:nvCxnSpPr>
        <p:spPr>
          <a:xfrm flipH="1" rot="10800000">
            <a:off x="3848100" y="2804342"/>
            <a:ext cx="361950" cy="1066800"/>
          </a:xfrm>
          <a:prstGeom prst="straightConnector1">
            <a:avLst/>
          </a:prstGeom>
          <a:noFill/>
          <a:ln cap="flat" cmpd="sng" w="57150">
            <a:solidFill>
              <a:srgbClr val="00B050"/>
            </a:solidFill>
            <a:prstDash val="solid"/>
            <a:miter lim="800000"/>
            <a:headEnd len="sm" w="sm" type="none"/>
            <a:tailEnd len="med" w="med" type="triangle"/>
          </a:ln>
        </p:spPr>
      </p:cxnSp>
      <p:pic>
        <p:nvPicPr>
          <p:cNvPr id="342" name="Google Shape;342;p25" title="TOV_with_zoom.png"/>
          <p:cNvPicPr preferRelativeResize="0"/>
          <p:nvPr/>
        </p:nvPicPr>
        <p:blipFill>
          <a:blip r:embed="rId4">
            <a:alphaModFix/>
          </a:blip>
          <a:stretch>
            <a:fillRect/>
          </a:stretch>
        </p:blipFill>
        <p:spPr>
          <a:xfrm>
            <a:off x="6116675" y="1376645"/>
            <a:ext cx="5735209" cy="4411049"/>
          </a:xfrm>
          <a:prstGeom prst="rect">
            <a:avLst/>
          </a:prstGeom>
          <a:noFill/>
          <a:ln>
            <a:noFill/>
          </a:ln>
        </p:spPr>
      </p:pic>
      <p:sp>
        <p:nvSpPr>
          <p:cNvPr id="343" name="Google Shape;343;p25"/>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Results - composition and </a:t>
            </a:r>
            <a:endParaRPr sz="3600">
              <a:solidFill>
                <a:schemeClr val="dk1"/>
              </a:solidFill>
              <a:latin typeface="Times New Roman"/>
              <a:ea typeface="Times New Roman"/>
              <a:cs typeface="Times New Roman"/>
              <a:sym typeface="Times New Roman"/>
            </a:endParaRPr>
          </a:p>
        </p:txBody>
      </p:sp>
      <p:pic>
        <p:nvPicPr>
          <p:cNvPr id="344" name="Google Shape;344;p25" title="{&quot;red&quot;:0,&quot;green&quot;:0,&quot;blue&quot;:0,&quot;origURL&quot;:&quot;https://www.codecogs.com/eqnedit.php?latex=E_Y#0&quot;,&quot;size&quot;:20,&quot;width&quot;:768,&quot;height&quot;:50.90551181102363}"/>
          <p:cNvPicPr preferRelativeResize="0"/>
          <p:nvPr/>
        </p:nvPicPr>
        <p:blipFill>
          <a:blip r:embed="rId5">
            <a:alphaModFix/>
          </a:blip>
          <a:stretch>
            <a:fillRect/>
          </a:stretch>
        </p:blipFill>
        <p:spPr>
          <a:xfrm>
            <a:off x="5642310" y="440424"/>
            <a:ext cx="599800" cy="409700"/>
          </a:xfrm>
          <a:prstGeom prst="rect">
            <a:avLst/>
          </a:prstGeom>
          <a:noFill/>
          <a:ln>
            <a:noFill/>
          </a:ln>
        </p:spPr>
      </p:pic>
      <p:sp>
        <p:nvSpPr>
          <p:cNvPr id="345" name="Google Shape;345;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6"/>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p26"/>
          <p:cNvSpPr txBox="1"/>
          <p:nvPr/>
        </p:nvSpPr>
        <p:spPr>
          <a:xfrm>
            <a:off x="395325" y="1248350"/>
            <a:ext cx="11172600" cy="52743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We </a:t>
            </a:r>
            <a:r>
              <a:rPr lang="en-US" sz="2000">
                <a:solidFill>
                  <a:schemeClr val="dk1"/>
                </a:solidFill>
                <a:latin typeface="Times New Roman"/>
                <a:ea typeface="Times New Roman"/>
                <a:cs typeface="Times New Roman"/>
                <a:sym typeface="Times New Roman"/>
              </a:rPr>
              <a:t>reviewed</a:t>
            </a:r>
            <a:r>
              <a:rPr lang="en-US" sz="2000">
                <a:solidFill>
                  <a:schemeClr val="dk1"/>
                </a:solidFill>
                <a:latin typeface="Times New Roman"/>
                <a:ea typeface="Times New Roman"/>
                <a:cs typeface="Times New Roman"/>
                <a:sym typeface="Times New Roman"/>
              </a:rPr>
              <a:t> the EoS of hypernuclear matter using the NLD model that introduces an </a:t>
            </a:r>
            <a:r>
              <a:rPr lang="en-US" sz="2000">
                <a:solidFill>
                  <a:schemeClr val="dk1"/>
                </a:solidFill>
                <a:latin typeface="Times New Roman"/>
                <a:ea typeface="Times New Roman"/>
                <a:cs typeface="Times New Roman"/>
                <a:sym typeface="Times New Roman"/>
              </a:rPr>
              <a:t>explicit</a:t>
            </a:r>
            <a:r>
              <a:rPr lang="en-US" sz="2000">
                <a:solidFill>
                  <a:schemeClr val="dk1"/>
                </a:solidFill>
                <a:latin typeface="Times New Roman"/>
                <a:ea typeface="Times New Roman"/>
                <a:cs typeface="Times New Roman"/>
                <a:sym typeface="Times New Roman"/>
              </a:rPr>
              <a:t> momentum-dependent potentials by introducing a cut-off operator. The cut-off operator softens the interaction between the baryons at high momenta.</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04800" lvl="0" marL="457200" rtl="0" algn="just">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The </a:t>
            </a:r>
            <a:r>
              <a:rPr lang="en-US" sz="2000">
                <a:solidFill>
                  <a:schemeClr val="dk1"/>
                </a:solidFill>
                <a:latin typeface="Times New Roman"/>
                <a:ea typeface="Times New Roman"/>
                <a:cs typeface="Times New Roman"/>
                <a:sym typeface="Times New Roman"/>
              </a:rPr>
              <a:t>softening effect can alter the otherwise monotonic behavior of the energy of the baryonic species as a function of the momentum.</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04800" lvl="0" marL="457200" rtl="0" algn="just">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The minimum energy of the hyperons can be achieved at a finite momentum, allowing states to be populated even when regions of lower momenta are empty. We call those particles </a:t>
            </a:r>
            <a:r>
              <a:rPr b="1" lang="en-US" sz="2000">
                <a:solidFill>
                  <a:schemeClr val="dk1"/>
                </a:solidFill>
                <a:latin typeface="Times New Roman"/>
                <a:ea typeface="Times New Roman"/>
                <a:cs typeface="Times New Roman"/>
                <a:sym typeface="Times New Roman"/>
              </a:rPr>
              <a:t>momentum-fragmented hyperons</a:t>
            </a:r>
            <a:r>
              <a:rPr lang="en-US"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04800" lvl="0" marL="457200" rtl="0" algn="just">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The presence of momentum-fragmented hyperons can prevent an increase in the speed of sound, but the mass-radius relation is not significantly changed with respect to the cases where they are not taken into account.</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04800" lvl="0" marL="457200" rtl="0" algn="just">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The methodology of the momentum-fragmented region can be applied to any model with momentum-dependent potentials.</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p:txBody>
      </p:sp>
      <p:sp>
        <p:nvSpPr>
          <p:cNvPr id="352" name="Google Shape;352;p26"/>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Conclusions</a:t>
            </a:r>
            <a:endParaRPr sz="3600">
              <a:solidFill>
                <a:schemeClr val="dk1"/>
              </a:solidFill>
              <a:latin typeface="Times New Roman"/>
              <a:ea typeface="Times New Roman"/>
              <a:cs typeface="Times New Roman"/>
              <a:sym typeface="Times New Roman"/>
            </a:endParaRPr>
          </a:p>
        </p:txBody>
      </p:sp>
      <p:sp>
        <p:nvSpPr>
          <p:cNvPr id="353" name="Google Shape;353;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27"/>
          <p:cNvPicPr preferRelativeResize="0"/>
          <p:nvPr/>
        </p:nvPicPr>
        <p:blipFill>
          <a:blip r:embed="rId3">
            <a:alphaModFix/>
          </a:blip>
          <a:stretch>
            <a:fillRect/>
          </a:stretch>
        </p:blipFill>
        <p:spPr>
          <a:xfrm>
            <a:off x="-224125" y="-314300"/>
            <a:ext cx="12416125" cy="8277394"/>
          </a:xfrm>
          <a:prstGeom prst="rect">
            <a:avLst/>
          </a:prstGeom>
          <a:noFill/>
          <a:ln>
            <a:noFill/>
          </a:ln>
        </p:spPr>
      </p:pic>
      <p:sp>
        <p:nvSpPr>
          <p:cNvPr id="359" name="Google Shape;359;p27"/>
          <p:cNvSpPr/>
          <p:nvPr/>
        </p:nvSpPr>
        <p:spPr>
          <a:xfrm>
            <a:off x="-224125" y="1814024"/>
            <a:ext cx="12416100" cy="3162000"/>
          </a:xfrm>
          <a:prstGeom prst="rect">
            <a:avLst/>
          </a:prstGeom>
          <a:solidFill>
            <a:srgbClr val="00B0F0">
              <a:alpha val="4392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0" name="Google Shape;360;p27"/>
          <p:cNvSpPr txBox="1"/>
          <p:nvPr/>
        </p:nvSpPr>
        <p:spPr>
          <a:xfrm>
            <a:off x="-143263" y="2957857"/>
            <a:ext cx="12254400" cy="942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US" sz="6000">
                <a:solidFill>
                  <a:srgbClr val="FFFFFF"/>
                </a:solidFill>
                <a:latin typeface="Times New Roman"/>
                <a:ea typeface="Times New Roman"/>
                <a:cs typeface="Times New Roman"/>
                <a:sym typeface="Times New Roman"/>
              </a:rPr>
              <a:t>Thank you for your attention!</a:t>
            </a:r>
            <a:endParaRPr b="1" sz="4400">
              <a:solidFill>
                <a:srgbClr val="FFFFFF"/>
              </a:solidFill>
              <a:latin typeface="Times New Roman"/>
              <a:ea typeface="Times New Roman"/>
              <a:cs typeface="Times New Roman"/>
              <a:sym typeface="Times New Roman"/>
            </a:endParaRPr>
          </a:p>
        </p:txBody>
      </p:sp>
      <p:sp>
        <p:nvSpPr>
          <p:cNvPr id="361" name="Google Shape;361;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28"/>
          <p:cNvPicPr preferRelativeResize="0"/>
          <p:nvPr/>
        </p:nvPicPr>
        <p:blipFill rotWithShape="1">
          <a:blip r:embed="rId3">
            <a:alphaModFix/>
          </a:blip>
          <a:srcRect b="0" l="0" r="0" t="0"/>
          <a:stretch/>
        </p:blipFill>
        <p:spPr>
          <a:xfrm>
            <a:off x="3181350" y="471487"/>
            <a:ext cx="5829300" cy="5915025"/>
          </a:xfrm>
          <a:prstGeom prst="rect">
            <a:avLst/>
          </a:prstGeom>
          <a:noFill/>
          <a:ln>
            <a:noFill/>
          </a:ln>
        </p:spPr>
      </p:pic>
      <p:sp>
        <p:nvSpPr>
          <p:cNvPr id="367" name="Google Shape;367;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29"/>
          <p:cNvPicPr preferRelativeResize="0"/>
          <p:nvPr/>
        </p:nvPicPr>
        <p:blipFill rotWithShape="1">
          <a:blip r:embed="rId3">
            <a:alphaModFix/>
          </a:blip>
          <a:srcRect b="0" l="0" r="0" t="0"/>
          <a:stretch/>
        </p:blipFill>
        <p:spPr>
          <a:xfrm>
            <a:off x="0" y="2056855"/>
            <a:ext cx="12111114" cy="2332264"/>
          </a:xfrm>
          <a:prstGeom prst="rect">
            <a:avLst/>
          </a:prstGeom>
          <a:noFill/>
          <a:ln>
            <a:noFill/>
          </a:ln>
        </p:spPr>
      </p:pic>
      <p:sp>
        <p:nvSpPr>
          <p:cNvPr id="373" name="Google Shape;373;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14"/>
          <p:cNvSpPr txBox="1"/>
          <p:nvPr/>
        </p:nvSpPr>
        <p:spPr>
          <a:xfrm>
            <a:off x="694266" y="292509"/>
            <a:ext cx="975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Introduction</a:t>
            </a:r>
            <a:endParaRPr sz="3600">
              <a:solidFill>
                <a:schemeClr val="dk1"/>
              </a:solidFill>
              <a:latin typeface="Times New Roman"/>
              <a:ea typeface="Times New Roman"/>
              <a:cs typeface="Times New Roman"/>
              <a:sym typeface="Times New Roman"/>
            </a:endParaRPr>
          </a:p>
        </p:txBody>
      </p:sp>
      <p:grpSp>
        <p:nvGrpSpPr>
          <p:cNvPr id="104" name="Google Shape;104;p14"/>
          <p:cNvGrpSpPr/>
          <p:nvPr/>
        </p:nvGrpSpPr>
        <p:grpSpPr>
          <a:xfrm>
            <a:off x="40534" y="1100673"/>
            <a:ext cx="5984782" cy="5568815"/>
            <a:chOff x="90714" y="1041200"/>
            <a:chExt cx="4263576" cy="3967240"/>
          </a:xfrm>
        </p:grpSpPr>
        <p:pic>
          <p:nvPicPr>
            <p:cNvPr id="105" name="Google Shape;105;p14"/>
            <p:cNvPicPr preferRelativeResize="0"/>
            <p:nvPr/>
          </p:nvPicPr>
          <p:blipFill rotWithShape="1">
            <a:blip r:embed="rId3">
              <a:alphaModFix/>
            </a:blip>
            <a:srcRect b="59" l="0" r="0" t="49"/>
            <a:stretch/>
          </p:blipFill>
          <p:spPr>
            <a:xfrm>
              <a:off x="90714" y="1041200"/>
              <a:ext cx="4263576" cy="3499700"/>
            </a:xfrm>
            <a:prstGeom prst="rect">
              <a:avLst/>
            </a:prstGeom>
            <a:noFill/>
            <a:ln>
              <a:noFill/>
            </a:ln>
          </p:spPr>
        </p:pic>
        <p:sp>
          <p:nvSpPr>
            <p:cNvPr id="106" name="Google Shape;106;p14"/>
            <p:cNvSpPr/>
            <p:nvPr/>
          </p:nvSpPr>
          <p:spPr>
            <a:xfrm>
              <a:off x="896653" y="4681740"/>
              <a:ext cx="2722200" cy="326700"/>
            </a:xfrm>
            <a:prstGeom prst="rect">
              <a:avLst/>
            </a:prstGeom>
            <a:noFill/>
            <a:ln>
              <a:noFill/>
            </a:ln>
          </p:spPr>
          <p:txBody>
            <a:bodyPr anchorCtr="0" anchor="t" bIns="64125" lIns="128325" spcFirstLastPara="1" rIns="128325" wrap="square" tIns="64125">
              <a:noAutofit/>
            </a:bodyPr>
            <a:lstStyle/>
            <a:p>
              <a:pPr indent="0" lvl="0" marL="0" marR="0" rtl="0" algn="l">
                <a:spcBef>
                  <a:spcPts val="0"/>
                </a:spcBef>
                <a:spcAft>
                  <a:spcPts val="0"/>
                </a:spcAft>
                <a:buNone/>
              </a:pPr>
              <a:r>
                <a:rPr i="1" lang="en-US" sz="2040">
                  <a:solidFill>
                    <a:srgbClr val="000000"/>
                  </a:solidFill>
                  <a:latin typeface="Times New Roman"/>
                  <a:ea typeface="Times New Roman"/>
                  <a:cs typeface="Times New Roman"/>
                  <a:sym typeface="Times New Roman"/>
                </a:rPr>
                <a:t>Gendreau et al., SPIE, 2012</a:t>
              </a:r>
              <a:endParaRPr i="1" sz="2040">
                <a:solidFill>
                  <a:srgbClr val="000000"/>
                </a:solidFill>
                <a:latin typeface="Times New Roman"/>
                <a:ea typeface="Times New Roman"/>
                <a:cs typeface="Times New Roman"/>
                <a:sym typeface="Times New Roman"/>
              </a:endParaRPr>
            </a:p>
          </p:txBody>
        </p:sp>
      </p:grpSp>
      <p:sp>
        <p:nvSpPr>
          <p:cNvPr id="107" name="Google Shape;107;p14"/>
          <p:cNvSpPr/>
          <p:nvPr/>
        </p:nvSpPr>
        <p:spPr>
          <a:xfrm>
            <a:off x="9220375" y="1272688"/>
            <a:ext cx="2622300" cy="1379100"/>
          </a:xfrm>
          <a:prstGeom prst="rect">
            <a:avLst/>
          </a:prstGeom>
          <a:gradFill>
            <a:gsLst>
              <a:gs pos="0">
                <a:srgbClr val="98C2F5"/>
              </a:gs>
              <a:gs pos="50000">
                <a:srgbClr val="BFD7F7"/>
              </a:gs>
              <a:gs pos="100000">
                <a:srgbClr val="DFEBFB"/>
              </a:gs>
            </a:gsLst>
            <a:lin ang="5400012" scaled="0"/>
          </a:gradFill>
          <a:ln>
            <a:noFill/>
          </a:ln>
        </p:spPr>
        <p:txBody>
          <a:bodyPr anchorCtr="0" anchor="ctr" bIns="48325" lIns="96600" spcFirstLastPara="1" rIns="96600" wrap="square" tIns="48325">
            <a:noAutofit/>
          </a:bodyPr>
          <a:lstStyle/>
          <a:p>
            <a:pPr indent="0" lvl="0" marL="0" marR="0" rtl="0" algn="ctr">
              <a:spcBef>
                <a:spcPts val="0"/>
              </a:spcBef>
              <a:spcAft>
                <a:spcPts val="0"/>
              </a:spcAft>
              <a:buNone/>
            </a:pPr>
            <a:r>
              <a:t/>
            </a:r>
            <a:endParaRPr sz="1902">
              <a:solidFill>
                <a:srgbClr val="FFFFFF"/>
              </a:solidFill>
              <a:latin typeface="Calibri"/>
              <a:ea typeface="Calibri"/>
              <a:cs typeface="Calibri"/>
              <a:sym typeface="Calibri"/>
            </a:endParaRPr>
          </a:p>
        </p:txBody>
      </p:sp>
      <p:sp>
        <p:nvSpPr>
          <p:cNvPr id="108" name="Google Shape;108;p14"/>
          <p:cNvSpPr/>
          <p:nvPr/>
        </p:nvSpPr>
        <p:spPr>
          <a:xfrm>
            <a:off x="6012597" y="1271063"/>
            <a:ext cx="2622300" cy="1379100"/>
          </a:xfrm>
          <a:prstGeom prst="rect">
            <a:avLst/>
          </a:prstGeom>
          <a:gradFill>
            <a:gsLst>
              <a:gs pos="0">
                <a:srgbClr val="98C2F5"/>
              </a:gs>
              <a:gs pos="50000">
                <a:srgbClr val="BFD7F7"/>
              </a:gs>
              <a:gs pos="100000">
                <a:srgbClr val="DFEBFB"/>
              </a:gs>
            </a:gsLst>
            <a:lin ang="5400012" scaled="0"/>
          </a:gradFill>
          <a:ln>
            <a:noFill/>
          </a:ln>
        </p:spPr>
        <p:txBody>
          <a:bodyPr anchorCtr="0" anchor="ctr" bIns="48325" lIns="96600" spcFirstLastPara="1" rIns="96600" wrap="square" tIns="48325">
            <a:noAutofit/>
          </a:bodyPr>
          <a:lstStyle/>
          <a:p>
            <a:pPr indent="0" lvl="0" marL="0" marR="0" rtl="0" algn="ctr">
              <a:spcBef>
                <a:spcPts val="0"/>
              </a:spcBef>
              <a:spcAft>
                <a:spcPts val="0"/>
              </a:spcAft>
              <a:buNone/>
            </a:pPr>
            <a:r>
              <a:t/>
            </a:r>
            <a:endParaRPr sz="1902">
              <a:solidFill>
                <a:srgbClr val="FFFFFF"/>
              </a:solidFill>
              <a:latin typeface="Calibri"/>
              <a:ea typeface="Calibri"/>
              <a:cs typeface="Calibri"/>
              <a:sym typeface="Calibri"/>
            </a:endParaRPr>
          </a:p>
        </p:txBody>
      </p:sp>
      <p:sp>
        <p:nvSpPr>
          <p:cNvPr id="109" name="Google Shape;109;p14"/>
          <p:cNvSpPr txBox="1"/>
          <p:nvPr/>
        </p:nvSpPr>
        <p:spPr>
          <a:xfrm>
            <a:off x="6551490" y="1765019"/>
            <a:ext cx="1545000" cy="423000"/>
          </a:xfrm>
          <a:prstGeom prst="rect">
            <a:avLst/>
          </a:prstGeom>
          <a:noFill/>
          <a:ln>
            <a:noFill/>
          </a:ln>
        </p:spPr>
        <p:txBody>
          <a:bodyPr anchorCtr="0" anchor="t" bIns="48325" lIns="96600" spcFirstLastPara="1" rIns="96600" wrap="square" tIns="48325">
            <a:spAutoFit/>
          </a:bodyPr>
          <a:lstStyle/>
          <a:p>
            <a:pPr indent="0" lvl="0" marL="0" marR="0" rtl="0" algn="l">
              <a:spcBef>
                <a:spcPts val="0"/>
              </a:spcBef>
              <a:spcAft>
                <a:spcPts val="0"/>
              </a:spcAft>
              <a:buNone/>
            </a:pPr>
            <a:r>
              <a:rPr b="1" lang="en-US" sz="2113">
                <a:solidFill>
                  <a:srgbClr val="000000"/>
                </a:solidFill>
                <a:latin typeface="Times New Roman"/>
                <a:ea typeface="Times New Roman"/>
                <a:cs typeface="Times New Roman"/>
                <a:sym typeface="Times New Roman"/>
              </a:rPr>
              <a:t>AB INITIO</a:t>
            </a:r>
            <a:endParaRPr b="1" sz="2113">
              <a:solidFill>
                <a:srgbClr val="000000"/>
              </a:solidFill>
              <a:latin typeface="Times New Roman"/>
              <a:ea typeface="Times New Roman"/>
              <a:cs typeface="Times New Roman"/>
              <a:sym typeface="Times New Roman"/>
            </a:endParaRPr>
          </a:p>
        </p:txBody>
      </p:sp>
      <p:sp>
        <p:nvSpPr>
          <p:cNvPr id="110" name="Google Shape;110;p14"/>
          <p:cNvSpPr txBox="1"/>
          <p:nvPr/>
        </p:nvSpPr>
        <p:spPr>
          <a:xfrm>
            <a:off x="9291522" y="1774898"/>
            <a:ext cx="2705700" cy="390300"/>
          </a:xfrm>
          <a:prstGeom prst="rect">
            <a:avLst/>
          </a:prstGeom>
          <a:noFill/>
          <a:ln>
            <a:noFill/>
          </a:ln>
        </p:spPr>
        <p:txBody>
          <a:bodyPr anchorCtr="0" anchor="t" bIns="48325" lIns="96600" spcFirstLastPara="1" rIns="96600" wrap="square" tIns="48325">
            <a:spAutoFit/>
          </a:bodyPr>
          <a:lstStyle/>
          <a:p>
            <a:pPr indent="0" lvl="0" marL="0" marR="0" rtl="0" algn="l">
              <a:spcBef>
                <a:spcPts val="0"/>
              </a:spcBef>
              <a:spcAft>
                <a:spcPts val="0"/>
              </a:spcAft>
              <a:buNone/>
            </a:pPr>
            <a:r>
              <a:rPr b="1" lang="en-US" sz="1902">
                <a:solidFill>
                  <a:srgbClr val="000000"/>
                </a:solidFill>
                <a:latin typeface="Times New Roman"/>
                <a:ea typeface="Times New Roman"/>
                <a:cs typeface="Times New Roman"/>
                <a:sym typeface="Times New Roman"/>
              </a:rPr>
              <a:t>PHENOMENOLOGY</a:t>
            </a:r>
            <a:endParaRPr b="1" sz="1902">
              <a:solidFill>
                <a:srgbClr val="000000"/>
              </a:solidFill>
              <a:latin typeface="Times New Roman"/>
              <a:ea typeface="Times New Roman"/>
              <a:cs typeface="Times New Roman"/>
              <a:sym typeface="Times New Roman"/>
            </a:endParaRPr>
          </a:p>
        </p:txBody>
      </p:sp>
      <p:grpSp>
        <p:nvGrpSpPr>
          <p:cNvPr id="111" name="Google Shape;111;p14"/>
          <p:cNvGrpSpPr/>
          <p:nvPr/>
        </p:nvGrpSpPr>
        <p:grpSpPr>
          <a:xfrm>
            <a:off x="6148086" y="2858334"/>
            <a:ext cx="2352323" cy="1641936"/>
            <a:chOff x="1394682" y="935681"/>
            <a:chExt cx="1308300" cy="904997"/>
          </a:xfrm>
        </p:grpSpPr>
        <p:sp>
          <p:nvSpPr>
            <p:cNvPr id="112" name="Google Shape;112;p14"/>
            <p:cNvSpPr/>
            <p:nvPr/>
          </p:nvSpPr>
          <p:spPr>
            <a:xfrm>
              <a:off x="1394682" y="1022878"/>
              <a:ext cx="1308300" cy="817800"/>
            </a:xfrm>
            <a:prstGeom prst="roundRect">
              <a:avLst>
                <a:gd fmla="val 10000" name="adj"/>
              </a:avLst>
            </a:prstGeom>
            <a:solidFill>
              <a:srgbClr val="FFFFFF">
                <a:alpha val="89800"/>
              </a:srgbClr>
            </a:solidFill>
            <a:ln cap="flat" cmpd="sng" w="13400">
              <a:solidFill>
                <a:srgbClr val="599BD5"/>
              </a:solidFill>
              <a:prstDash val="solid"/>
              <a:miter lim="800000"/>
              <a:headEnd len="sm" w="sm" type="none"/>
              <a:tailEnd len="sm" w="sm" type="none"/>
            </a:ln>
          </p:spPr>
          <p:txBody>
            <a:bodyPr anchorCtr="0" anchor="ctr" bIns="96600" lIns="96600" spcFirstLastPara="1" rIns="96600" wrap="square" tIns="96600">
              <a:noAutofit/>
            </a:bodyPr>
            <a:lstStyle/>
            <a:p>
              <a:pPr indent="0" lvl="0" marL="0" rtl="0" algn="l">
                <a:spcBef>
                  <a:spcPts val="0"/>
                </a:spcBef>
                <a:spcAft>
                  <a:spcPts val="0"/>
                </a:spcAft>
                <a:buNone/>
              </a:pPr>
              <a:r>
                <a:t/>
              </a:r>
              <a:endParaRPr/>
            </a:p>
          </p:txBody>
        </p:sp>
        <p:sp>
          <p:nvSpPr>
            <p:cNvPr id="113" name="Google Shape;113;p14"/>
            <p:cNvSpPr txBox="1"/>
            <p:nvPr/>
          </p:nvSpPr>
          <p:spPr>
            <a:xfrm>
              <a:off x="1418632" y="935681"/>
              <a:ext cx="1260600" cy="769800"/>
            </a:xfrm>
            <a:prstGeom prst="rect">
              <a:avLst/>
            </a:prstGeom>
            <a:noFill/>
            <a:ln>
              <a:noFill/>
            </a:ln>
          </p:spPr>
          <p:txBody>
            <a:bodyPr anchorCtr="0" anchor="ctr" bIns="20125" lIns="30200" spcFirstLastPara="1" rIns="30200" wrap="square" tIns="20125">
              <a:noAutofit/>
            </a:bodyPr>
            <a:lstStyle/>
            <a:p>
              <a:pPr indent="0" lvl="0" marL="0" marR="0" rtl="0" algn="ctr">
                <a:lnSpc>
                  <a:spcPct val="90000"/>
                </a:lnSpc>
                <a:spcBef>
                  <a:spcPts val="0"/>
                </a:spcBef>
                <a:spcAft>
                  <a:spcPts val="0"/>
                </a:spcAft>
                <a:buNone/>
              </a:pPr>
              <a:r>
                <a:rPr lang="en-US" sz="2103">
                  <a:solidFill>
                    <a:srgbClr val="000000"/>
                  </a:solidFill>
                  <a:latin typeface="Times New Roman"/>
                  <a:ea typeface="Times New Roman"/>
                  <a:cs typeface="Times New Roman"/>
                  <a:sym typeface="Times New Roman"/>
                </a:rPr>
                <a:t>Brueckner</a:t>
              </a:r>
              <a:r>
                <a:rPr lang="en-US" sz="2103">
                  <a:latin typeface="Times New Roman"/>
                  <a:ea typeface="Times New Roman"/>
                  <a:cs typeface="Times New Roman"/>
                  <a:sym typeface="Times New Roman"/>
                </a:rPr>
                <a:t>–Hartree–</a:t>
              </a:r>
              <a:endParaRPr sz="2103">
                <a:latin typeface="Times New Roman"/>
                <a:ea typeface="Times New Roman"/>
                <a:cs typeface="Times New Roman"/>
                <a:sym typeface="Times New Roman"/>
              </a:endParaRPr>
            </a:p>
            <a:p>
              <a:pPr indent="0" lvl="0" marL="0" marR="0" rtl="0" algn="ctr">
                <a:lnSpc>
                  <a:spcPct val="90000"/>
                </a:lnSpc>
                <a:spcBef>
                  <a:spcPts val="0"/>
                </a:spcBef>
                <a:spcAft>
                  <a:spcPts val="0"/>
                </a:spcAft>
                <a:buNone/>
              </a:pPr>
              <a:r>
                <a:rPr lang="en-US" sz="2103">
                  <a:latin typeface="Times New Roman"/>
                  <a:ea typeface="Times New Roman"/>
                  <a:cs typeface="Times New Roman"/>
                  <a:sym typeface="Times New Roman"/>
                </a:rPr>
                <a:t>Fock</a:t>
              </a:r>
              <a:endParaRPr sz="2103">
                <a:solidFill>
                  <a:srgbClr val="000000"/>
                </a:solidFill>
                <a:latin typeface="Times New Roman"/>
                <a:ea typeface="Times New Roman"/>
                <a:cs typeface="Times New Roman"/>
                <a:sym typeface="Times New Roman"/>
              </a:endParaRPr>
            </a:p>
          </p:txBody>
        </p:sp>
      </p:grpSp>
      <p:grpSp>
        <p:nvGrpSpPr>
          <p:cNvPr id="114" name="Google Shape;114;p14"/>
          <p:cNvGrpSpPr/>
          <p:nvPr/>
        </p:nvGrpSpPr>
        <p:grpSpPr>
          <a:xfrm>
            <a:off x="6148086" y="3960070"/>
            <a:ext cx="2352323" cy="1620574"/>
            <a:chOff x="1394682" y="1969616"/>
            <a:chExt cx="1308300" cy="893223"/>
          </a:xfrm>
        </p:grpSpPr>
        <p:sp>
          <p:nvSpPr>
            <p:cNvPr id="115" name="Google Shape;115;p14"/>
            <p:cNvSpPr/>
            <p:nvPr/>
          </p:nvSpPr>
          <p:spPr>
            <a:xfrm>
              <a:off x="1394682" y="2045039"/>
              <a:ext cx="1308300" cy="817800"/>
            </a:xfrm>
            <a:prstGeom prst="roundRect">
              <a:avLst>
                <a:gd fmla="val 10000" name="adj"/>
              </a:avLst>
            </a:prstGeom>
            <a:solidFill>
              <a:srgbClr val="FFFFFF">
                <a:alpha val="89800"/>
              </a:srgbClr>
            </a:solidFill>
            <a:ln cap="flat" cmpd="sng" w="13400">
              <a:solidFill>
                <a:srgbClr val="599BD5"/>
              </a:solidFill>
              <a:prstDash val="solid"/>
              <a:miter lim="800000"/>
              <a:headEnd len="sm" w="sm" type="none"/>
              <a:tailEnd len="sm" w="sm" type="none"/>
            </a:ln>
          </p:spPr>
          <p:txBody>
            <a:bodyPr anchorCtr="0" anchor="ctr" bIns="96600" lIns="96600" spcFirstLastPara="1" rIns="96600" wrap="square" tIns="96600">
              <a:noAutofit/>
            </a:bodyPr>
            <a:lstStyle/>
            <a:p>
              <a:pPr indent="0" lvl="0" marL="0" rtl="0" algn="l">
                <a:spcBef>
                  <a:spcPts val="0"/>
                </a:spcBef>
                <a:spcAft>
                  <a:spcPts val="0"/>
                </a:spcAft>
                <a:buNone/>
              </a:pPr>
              <a:r>
                <a:t/>
              </a:r>
              <a:endParaRPr/>
            </a:p>
          </p:txBody>
        </p:sp>
        <p:sp>
          <p:nvSpPr>
            <p:cNvPr id="116" name="Google Shape;116;p14"/>
            <p:cNvSpPr txBox="1"/>
            <p:nvPr/>
          </p:nvSpPr>
          <p:spPr>
            <a:xfrm>
              <a:off x="1418632" y="1969616"/>
              <a:ext cx="1260600" cy="769800"/>
            </a:xfrm>
            <a:prstGeom prst="rect">
              <a:avLst/>
            </a:prstGeom>
            <a:noFill/>
            <a:ln>
              <a:noFill/>
            </a:ln>
          </p:spPr>
          <p:txBody>
            <a:bodyPr anchorCtr="0" anchor="ctr" bIns="20125" lIns="30200" spcFirstLastPara="1" rIns="30200" wrap="square" tIns="20125">
              <a:noAutofit/>
            </a:bodyPr>
            <a:lstStyle/>
            <a:p>
              <a:pPr indent="0" lvl="0" marL="0" marR="0" rtl="0" algn="ctr">
                <a:lnSpc>
                  <a:spcPct val="90000"/>
                </a:lnSpc>
                <a:spcBef>
                  <a:spcPts val="0"/>
                </a:spcBef>
                <a:spcAft>
                  <a:spcPts val="0"/>
                </a:spcAft>
                <a:buNone/>
              </a:pPr>
              <a:r>
                <a:rPr lang="en-US" sz="2103">
                  <a:solidFill>
                    <a:srgbClr val="000000"/>
                  </a:solidFill>
                  <a:latin typeface="Times New Roman"/>
                  <a:ea typeface="Times New Roman"/>
                  <a:cs typeface="Times New Roman"/>
                  <a:sym typeface="Times New Roman"/>
                </a:rPr>
                <a:t>V</a:t>
              </a:r>
              <a:r>
                <a:rPr lang="en-US" sz="2103">
                  <a:solidFill>
                    <a:srgbClr val="000000"/>
                  </a:solidFill>
                  <a:latin typeface="Times New Roman"/>
                  <a:ea typeface="Times New Roman"/>
                  <a:cs typeface="Times New Roman"/>
                  <a:sym typeface="Times New Roman"/>
                </a:rPr>
                <a:t>ariational approach</a:t>
              </a:r>
              <a:endParaRPr sz="2103">
                <a:solidFill>
                  <a:srgbClr val="000000"/>
                </a:solidFill>
                <a:latin typeface="Times New Roman"/>
                <a:ea typeface="Times New Roman"/>
                <a:cs typeface="Times New Roman"/>
                <a:sym typeface="Times New Roman"/>
              </a:endParaRPr>
            </a:p>
          </p:txBody>
        </p:sp>
      </p:grpSp>
      <p:grpSp>
        <p:nvGrpSpPr>
          <p:cNvPr id="117" name="Google Shape;117;p14"/>
          <p:cNvGrpSpPr/>
          <p:nvPr/>
        </p:nvGrpSpPr>
        <p:grpSpPr>
          <a:xfrm>
            <a:off x="6148086" y="5177284"/>
            <a:ext cx="2352323" cy="1483735"/>
            <a:chOff x="1394682" y="3067201"/>
            <a:chExt cx="1308300" cy="817800"/>
          </a:xfrm>
        </p:grpSpPr>
        <p:sp>
          <p:nvSpPr>
            <p:cNvPr id="118" name="Google Shape;118;p14"/>
            <p:cNvSpPr/>
            <p:nvPr/>
          </p:nvSpPr>
          <p:spPr>
            <a:xfrm>
              <a:off x="1394682" y="3067201"/>
              <a:ext cx="1308300" cy="817800"/>
            </a:xfrm>
            <a:prstGeom prst="roundRect">
              <a:avLst>
                <a:gd fmla="val 10000" name="adj"/>
              </a:avLst>
            </a:prstGeom>
            <a:solidFill>
              <a:srgbClr val="FFFFFF">
                <a:alpha val="89800"/>
              </a:srgbClr>
            </a:solidFill>
            <a:ln cap="flat" cmpd="sng" w="13400">
              <a:solidFill>
                <a:srgbClr val="599BD5"/>
              </a:solidFill>
              <a:prstDash val="solid"/>
              <a:miter lim="800000"/>
              <a:headEnd len="sm" w="sm" type="none"/>
              <a:tailEnd len="sm" w="sm" type="none"/>
            </a:ln>
          </p:spPr>
          <p:txBody>
            <a:bodyPr anchorCtr="0" anchor="ctr" bIns="96600" lIns="96600" spcFirstLastPara="1" rIns="96600" wrap="square" tIns="96600">
              <a:noAutofit/>
            </a:bodyPr>
            <a:lstStyle/>
            <a:p>
              <a:pPr indent="0" lvl="0" marL="0" rtl="0" algn="l">
                <a:spcBef>
                  <a:spcPts val="0"/>
                </a:spcBef>
                <a:spcAft>
                  <a:spcPts val="0"/>
                </a:spcAft>
                <a:buNone/>
              </a:pPr>
              <a:r>
                <a:t/>
              </a:r>
              <a:endParaRPr/>
            </a:p>
          </p:txBody>
        </p:sp>
        <p:sp>
          <p:nvSpPr>
            <p:cNvPr id="119" name="Google Shape;119;p14"/>
            <p:cNvSpPr txBox="1"/>
            <p:nvPr/>
          </p:nvSpPr>
          <p:spPr>
            <a:xfrm>
              <a:off x="1418632" y="3091151"/>
              <a:ext cx="1260600" cy="769800"/>
            </a:xfrm>
            <a:prstGeom prst="rect">
              <a:avLst/>
            </a:prstGeom>
            <a:noFill/>
            <a:ln>
              <a:noFill/>
            </a:ln>
          </p:spPr>
          <p:txBody>
            <a:bodyPr anchorCtr="0" anchor="ctr" bIns="20125" lIns="30200" spcFirstLastPara="1" rIns="30200" wrap="square" tIns="20125">
              <a:noAutofit/>
            </a:bodyPr>
            <a:lstStyle/>
            <a:p>
              <a:pPr indent="0" lvl="0" marL="0" marR="0" rtl="0" algn="ctr">
                <a:lnSpc>
                  <a:spcPct val="90000"/>
                </a:lnSpc>
                <a:spcBef>
                  <a:spcPts val="0"/>
                </a:spcBef>
                <a:spcAft>
                  <a:spcPts val="0"/>
                </a:spcAft>
                <a:buNone/>
              </a:pPr>
              <a:r>
                <a:rPr lang="en-US" sz="2103">
                  <a:solidFill>
                    <a:srgbClr val="000000"/>
                  </a:solidFill>
                  <a:latin typeface="Times New Roman"/>
                  <a:ea typeface="Times New Roman"/>
                  <a:cs typeface="Times New Roman"/>
                  <a:sym typeface="Times New Roman"/>
                </a:rPr>
                <a:t>Self-consistent Green Function</a:t>
              </a:r>
              <a:endParaRPr sz="2103">
                <a:solidFill>
                  <a:srgbClr val="000000"/>
                </a:solidFill>
                <a:latin typeface="Times New Roman"/>
                <a:ea typeface="Times New Roman"/>
                <a:cs typeface="Times New Roman"/>
                <a:sym typeface="Times New Roman"/>
              </a:endParaRPr>
            </a:p>
          </p:txBody>
        </p:sp>
      </p:grpSp>
      <p:grpSp>
        <p:nvGrpSpPr>
          <p:cNvPr id="120" name="Google Shape;120;p14"/>
          <p:cNvGrpSpPr/>
          <p:nvPr/>
        </p:nvGrpSpPr>
        <p:grpSpPr>
          <a:xfrm>
            <a:off x="9397558" y="2825378"/>
            <a:ext cx="2352323" cy="1641936"/>
            <a:chOff x="1394682" y="935681"/>
            <a:chExt cx="1308300" cy="904997"/>
          </a:xfrm>
        </p:grpSpPr>
        <p:sp>
          <p:nvSpPr>
            <p:cNvPr id="121" name="Google Shape;121;p14"/>
            <p:cNvSpPr/>
            <p:nvPr/>
          </p:nvSpPr>
          <p:spPr>
            <a:xfrm>
              <a:off x="1394682" y="1022878"/>
              <a:ext cx="1308300" cy="817800"/>
            </a:xfrm>
            <a:prstGeom prst="roundRect">
              <a:avLst>
                <a:gd fmla="val 10000" name="adj"/>
              </a:avLst>
            </a:prstGeom>
            <a:solidFill>
              <a:srgbClr val="FFFFFF">
                <a:alpha val="89800"/>
              </a:srgbClr>
            </a:solidFill>
            <a:ln cap="flat" cmpd="sng" w="13400">
              <a:solidFill>
                <a:srgbClr val="599BD5"/>
              </a:solidFill>
              <a:prstDash val="solid"/>
              <a:miter lim="800000"/>
              <a:headEnd len="sm" w="sm" type="none"/>
              <a:tailEnd len="sm" w="sm" type="none"/>
            </a:ln>
          </p:spPr>
          <p:txBody>
            <a:bodyPr anchorCtr="0" anchor="ctr" bIns="96600" lIns="96600" spcFirstLastPara="1" rIns="96600" wrap="square" tIns="96600">
              <a:noAutofit/>
            </a:bodyPr>
            <a:lstStyle/>
            <a:p>
              <a:pPr indent="0" lvl="0" marL="0" rtl="0" algn="l">
                <a:spcBef>
                  <a:spcPts val="0"/>
                </a:spcBef>
                <a:spcAft>
                  <a:spcPts val="0"/>
                </a:spcAft>
                <a:buNone/>
              </a:pPr>
              <a:r>
                <a:t/>
              </a:r>
              <a:endParaRPr/>
            </a:p>
          </p:txBody>
        </p:sp>
        <p:sp>
          <p:nvSpPr>
            <p:cNvPr id="122" name="Google Shape;122;p14"/>
            <p:cNvSpPr txBox="1"/>
            <p:nvPr/>
          </p:nvSpPr>
          <p:spPr>
            <a:xfrm>
              <a:off x="1418632" y="935681"/>
              <a:ext cx="1260600" cy="769800"/>
            </a:xfrm>
            <a:prstGeom prst="rect">
              <a:avLst/>
            </a:prstGeom>
            <a:noFill/>
            <a:ln>
              <a:noFill/>
            </a:ln>
          </p:spPr>
          <p:txBody>
            <a:bodyPr anchorCtr="0" anchor="ctr" bIns="20125" lIns="30200" spcFirstLastPara="1" rIns="30200" wrap="square" tIns="20125">
              <a:noAutofit/>
            </a:bodyPr>
            <a:lstStyle/>
            <a:p>
              <a:pPr indent="0" lvl="0" marL="0" marR="0" rtl="0" algn="ctr">
                <a:lnSpc>
                  <a:spcPct val="90000"/>
                </a:lnSpc>
                <a:spcBef>
                  <a:spcPts val="0"/>
                </a:spcBef>
                <a:spcAft>
                  <a:spcPts val="0"/>
                </a:spcAft>
                <a:buNone/>
              </a:pPr>
              <a:r>
                <a:rPr b="1" lang="en-US" sz="2103">
                  <a:solidFill>
                    <a:srgbClr val="000000"/>
                  </a:solidFill>
                  <a:latin typeface="Times New Roman"/>
                  <a:ea typeface="Times New Roman"/>
                  <a:cs typeface="Times New Roman"/>
                  <a:sym typeface="Times New Roman"/>
                </a:rPr>
                <a:t>RMF </a:t>
              </a:r>
              <a:r>
                <a:rPr b="1" lang="en-US" sz="2103">
                  <a:latin typeface="Times New Roman"/>
                  <a:ea typeface="Times New Roman"/>
                  <a:cs typeface="Times New Roman"/>
                  <a:sym typeface="Times New Roman"/>
                </a:rPr>
                <a:t>m</a:t>
              </a:r>
              <a:r>
                <a:rPr b="1" lang="en-US" sz="2103">
                  <a:solidFill>
                    <a:srgbClr val="000000"/>
                  </a:solidFill>
                  <a:latin typeface="Times New Roman"/>
                  <a:ea typeface="Times New Roman"/>
                  <a:cs typeface="Times New Roman"/>
                  <a:sym typeface="Times New Roman"/>
                </a:rPr>
                <a:t>ethods</a:t>
              </a:r>
              <a:endParaRPr b="1" sz="2103">
                <a:solidFill>
                  <a:srgbClr val="000000"/>
                </a:solidFill>
                <a:latin typeface="Times New Roman"/>
                <a:ea typeface="Times New Roman"/>
                <a:cs typeface="Times New Roman"/>
                <a:sym typeface="Times New Roman"/>
              </a:endParaRPr>
            </a:p>
          </p:txBody>
        </p:sp>
      </p:grpSp>
      <p:grpSp>
        <p:nvGrpSpPr>
          <p:cNvPr id="123" name="Google Shape;123;p14"/>
          <p:cNvGrpSpPr/>
          <p:nvPr/>
        </p:nvGrpSpPr>
        <p:grpSpPr>
          <a:xfrm>
            <a:off x="9397558" y="3950838"/>
            <a:ext cx="2352323" cy="1596849"/>
            <a:chOff x="1394682" y="1982693"/>
            <a:chExt cx="1308300" cy="880146"/>
          </a:xfrm>
        </p:grpSpPr>
        <p:sp>
          <p:nvSpPr>
            <p:cNvPr id="124" name="Google Shape;124;p14"/>
            <p:cNvSpPr/>
            <p:nvPr/>
          </p:nvSpPr>
          <p:spPr>
            <a:xfrm>
              <a:off x="1394682" y="2045039"/>
              <a:ext cx="1308300" cy="817800"/>
            </a:xfrm>
            <a:prstGeom prst="roundRect">
              <a:avLst>
                <a:gd fmla="val 10000" name="adj"/>
              </a:avLst>
            </a:prstGeom>
            <a:solidFill>
              <a:srgbClr val="FFFFFF">
                <a:alpha val="89800"/>
              </a:srgbClr>
            </a:solidFill>
            <a:ln cap="flat" cmpd="sng" w="13400">
              <a:solidFill>
                <a:srgbClr val="599BD5"/>
              </a:solidFill>
              <a:prstDash val="solid"/>
              <a:miter lim="800000"/>
              <a:headEnd len="sm" w="sm" type="none"/>
              <a:tailEnd len="sm" w="sm" type="none"/>
            </a:ln>
          </p:spPr>
          <p:txBody>
            <a:bodyPr anchorCtr="0" anchor="ctr" bIns="96600" lIns="96600" spcFirstLastPara="1" rIns="96600" wrap="square" tIns="96600">
              <a:noAutofit/>
            </a:bodyPr>
            <a:lstStyle/>
            <a:p>
              <a:pPr indent="0" lvl="0" marL="0" rtl="0" algn="l">
                <a:spcBef>
                  <a:spcPts val="0"/>
                </a:spcBef>
                <a:spcAft>
                  <a:spcPts val="0"/>
                </a:spcAft>
                <a:buNone/>
              </a:pPr>
              <a:r>
                <a:t/>
              </a:r>
              <a:endParaRPr/>
            </a:p>
          </p:txBody>
        </p:sp>
        <p:sp>
          <p:nvSpPr>
            <p:cNvPr id="125" name="Google Shape;125;p14"/>
            <p:cNvSpPr txBox="1"/>
            <p:nvPr/>
          </p:nvSpPr>
          <p:spPr>
            <a:xfrm>
              <a:off x="1430607" y="1982693"/>
              <a:ext cx="1260600" cy="769800"/>
            </a:xfrm>
            <a:prstGeom prst="rect">
              <a:avLst/>
            </a:prstGeom>
            <a:noFill/>
            <a:ln>
              <a:noFill/>
            </a:ln>
          </p:spPr>
          <p:txBody>
            <a:bodyPr anchorCtr="0" anchor="ctr" bIns="20125" lIns="30200" spcFirstLastPara="1" rIns="30200" wrap="square" tIns="20125">
              <a:noAutofit/>
            </a:bodyPr>
            <a:lstStyle/>
            <a:p>
              <a:pPr indent="0" lvl="0" marL="0" marR="0" rtl="0" algn="ctr">
                <a:lnSpc>
                  <a:spcPct val="90000"/>
                </a:lnSpc>
                <a:spcBef>
                  <a:spcPts val="0"/>
                </a:spcBef>
                <a:spcAft>
                  <a:spcPts val="0"/>
                </a:spcAft>
                <a:buNone/>
              </a:pPr>
              <a:r>
                <a:rPr lang="en-US" sz="2103">
                  <a:solidFill>
                    <a:srgbClr val="000000"/>
                  </a:solidFill>
                  <a:latin typeface="Times New Roman"/>
                  <a:ea typeface="Times New Roman"/>
                  <a:cs typeface="Times New Roman"/>
                  <a:sym typeface="Times New Roman"/>
                </a:rPr>
                <a:t>Skyrme potentials</a:t>
              </a:r>
              <a:endParaRPr sz="2103">
                <a:solidFill>
                  <a:srgbClr val="000000"/>
                </a:solidFill>
                <a:latin typeface="Times New Roman"/>
                <a:ea typeface="Times New Roman"/>
                <a:cs typeface="Times New Roman"/>
                <a:sym typeface="Times New Roman"/>
              </a:endParaRPr>
            </a:p>
          </p:txBody>
        </p:sp>
      </p:grpSp>
      <p:grpSp>
        <p:nvGrpSpPr>
          <p:cNvPr id="126" name="Google Shape;126;p14"/>
          <p:cNvGrpSpPr/>
          <p:nvPr/>
        </p:nvGrpSpPr>
        <p:grpSpPr>
          <a:xfrm>
            <a:off x="9397558" y="5144328"/>
            <a:ext cx="2352323" cy="1483735"/>
            <a:chOff x="1394682" y="3067201"/>
            <a:chExt cx="1308300" cy="817800"/>
          </a:xfrm>
        </p:grpSpPr>
        <p:sp>
          <p:nvSpPr>
            <p:cNvPr id="127" name="Google Shape;127;p14"/>
            <p:cNvSpPr/>
            <p:nvPr/>
          </p:nvSpPr>
          <p:spPr>
            <a:xfrm>
              <a:off x="1394682" y="3067201"/>
              <a:ext cx="1308300" cy="817800"/>
            </a:xfrm>
            <a:prstGeom prst="roundRect">
              <a:avLst>
                <a:gd fmla="val 10000" name="adj"/>
              </a:avLst>
            </a:prstGeom>
            <a:solidFill>
              <a:srgbClr val="FFFFFF">
                <a:alpha val="89800"/>
              </a:srgbClr>
            </a:solidFill>
            <a:ln cap="flat" cmpd="sng" w="13400">
              <a:solidFill>
                <a:srgbClr val="599BD5"/>
              </a:solidFill>
              <a:prstDash val="solid"/>
              <a:miter lim="800000"/>
              <a:headEnd len="sm" w="sm" type="none"/>
              <a:tailEnd len="sm" w="sm" type="none"/>
            </a:ln>
          </p:spPr>
          <p:txBody>
            <a:bodyPr anchorCtr="0" anchor="ctr" bIns="96600" lIns="96600" spcFirstLastPara="1" rIns="96600" wrap="square" tIns="96600">
              <a:noAutofit/>
            </a:bodyPr>
            <a:lstStyle/>
            <a:p>
              <a:pPr indent="0" lvl="0" marL="0" rtl="0" algn="l">
                <a:spcBef>
                  <a:spcPts val="0"/>
                </a:spcBef>
                <a:spcAft>
                  <a:spcPts val="0"/>
                </a:spcAft>
                <a:buNone/>
              </a:pPr>
              <a:r>
                <a:t/>
              </a:r>
              <a:endParaRPr/>
            </a:p>
          </p:txBody>
        </p:sp>
        <p:sp>
          <p:nvSpPr>
            <p:cNvPr id="128" name="Google Shape;128;p14"/>
            <p:cNvSpPr txBox="1"/>
            <p:nvPr/>
          </p:nvSpPr>
          <p:spPr>
            <a:xfrm>
              <a:off x="1418632" y="3091151"/>
              <a:ext cx="1260600" cy="769800"/>
            </a:xfrm>
            <a:prstGeom prst="rect">
              <a:avLst/>
            </a:prstGeom>
            <a:noFill/>
            <a:ln>
              <a:noFill/>
            </a:ln>
          </p:spPr>
          <p:txBody>
            <a:bodyPr anchorCtr="0" anchor="ctr" bIns="20125" lIns="30200" spcFirstLastPara="1" rIns="30200" wrap="square" tIns="20125">
              <a:noAutofit/>
            </a:bodyPr>
            <a:lstStyle/>
            <a:p>
              <a:pPr indent="0" lvl="0" marL="0" marR="0" rtl="0" algn="ctr">
                <a:lnSpc>
                  <a:spcPct val="90000"/>
                </a:lnSpc>
                <a:spcBef>
                  <a:spcPts val="0"/>
                </a:spcBef>
                <a:spcAft>
                  <a:spcPts val="0"/>
                </a:spcAft>
                <a:buNone/>
              </a:pPr>
              <a:r>
                <a:rPr lang="en-US" sz="2103">
                  <a:solidFill>
                    <a:srgbClr val="000000"/>
                  </a:solidFill>
                  <a:latin typeface="Times New Roman"/>
                  <a:ea typeface="Times New Roman"/>
                  <a:cs typeface="Times New Roman"/>
                  <a:sym typeface="Times New Roman"/>
                </a:rPr>
                <a:t>Quark-meson coupling method</a:t>
              </a:r>
              <a:endParaRPr sz="2103">
                <a:solidFill>
                  <a:srgbClr val="000000"/>
                </a:solidFill>
                <a:latin typeface="Times New Roman"/>
                <a:ea typeface="Times New Roman"/>
                <a:cs typeface="Times New Roman"/>
                <a:sym typeface="Times New Roman"/>
              </a:endParaRPr>
            </a:p>
          </p:txBody>
        </p:sp>
      </p:grpSp>
      <p:sp>
        <p:nvSpPr>
          <p:cNvPr id="129" name="Google Shape;129;p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5"/>
          <p:cNvSpPr/>
          <p:nvPr/>
        </p:nvSpPr>
        <p:spPr>
          <a:xfrm>
            <a:off x="0" y="189870"/>
            <a:ext cx="12192000" cy="910800"/>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6" name="Google Shape;136;p15"/>
          <p:cNvSpPr txBox="1"/>
          <p:nvPr/>
        </p:nvSpPr>
        <p:spPr>
          <a:xfrm>
            <a:off x="694266" y="318913"/>
            <a:ext cx="975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Relativistic mean field framework</a:t>
            </a:r>
            <a:endParaRPr sz="3600">
              <a:solidFill>
                <a:schemeClr val="dk1"/>
              </a:solidFill>
              <a:latin typeface="Times New Roman"/>
              <a:ea typeface="Times New Roman"/>
              <a:cs typeface="Times New Roman"/>
              <a:sym typeface="Times New Roman"/>
            </a:endParaRPr>
          </a:p>
        </p:txBody>
      </p:sp>
      <p:grpSp>
        <p:nvGrpSpPr>
          <p:cNvPr id="137" name="Google Shape;137;p15"/>
          <p:cNvGrpSpPr/>
          <p:nvPr/>
        </p:nvGrpSpPr>
        <p:grpSpPr>
          <a:xfrm>
            <a:off x="6599822" y="2306159"/>
            <a:ext cx="5518733" cy="4551841"/>
            <a:chOff x="6599822" y="2306159"/>
            <a:chExt cx="5518733" cy="4551841"/>
          </a:xfrm>
        </p:grpSpPr>
        <p:pic>
          <p:nvPicPr>
            <p:cNvPr id="138" name="Google Shape;138;p15"/>
            <p:cNvPicPr preferRelativeResize="0"/>
            <p:nvPr/>
          </p:nvPicPr>
          <p:blipFill rotWithShape="1">
            <a:blip r:embed="rId3">
              <a:alphaModFix/>
            </a:blip>
            <a:srcRect b="0" l="0" r="0" t="0"/>
            <a:stretch/>
          </p:blipFill>
          <p:spPr>
            <a:xfrm>
              <a:off x="6599822" y="2306159"/>
              <a:ext cx="5163283" cy="4551841"/>
            </a:xfrm>
            <a:prstGeom prst="rect">
              <a:avLst/>
            </a:prstGeom>
            <a:noFill/>
            <a:ln>
              <a:noFill/>
            </a:ln>
          </p:spPr>
        </p:pic>
        <p:sp>
          <p:nvSpPr>
            <p:cNvPr id="139" name="Google Shape;139;p15"/>
            <p:cNvSpPr txBox="1"/>
            <p:nvPr/>
          </p:nvSpPr>
          <p:spPr>
            <a:xfrm rot="5400000">
              <a:off x="9938006" y="4353864"/>
              <a:ext cx="3960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Times New Roman"/>
                  <a:ea typeface="Times New Roman"/>
                  <a:cs typeface="Times New Roman"/>
                  <a:sym typeface="Times New Roman"/>
                </a:rPr>
                <a:t>Gaitanos et al, Nuc. Phys. A, 2013</a:t>
              </a:r>
              <a:endParaRPr i="1" sz="2000">
                <a:solidFill>
                  <a:schemeClr val="dk1"/>
                </a:solidFill>
                <a:latin typeface="Times New Roman"/>
                <a:ea typeface="Times New Roman"/>
                <a:cs typeface="Times New Roman"/>
                <a:sym typeface="Times New Roman"/>
              </a:endParaRPr>
            </a:p>
          </p:txBody>
        </p:sp>
      </p:grpSp>
      <p:grpSp>
        <p:nvGrpSpPr>
          <p:cNvPr id="140" name="Google Shape;140;p15"/>
          <p:cNvGrpSpPr/>
          <p:nvPr/>
        </p:nvGrpSpPr>
        <p:grpSpPr>
          <a:xfrm>
            <a:off x="9465734" y="2768145"/>
            <a:ext cx="1828799" cy="788672"/>
            <a:chOff x="9465734" y="2768145"/>
            <a:chExt cx="1828799" cy="788672"/>
          </a:xfrm>
        </p:grpSpPr>
        <p:cxnSp>
          <p:nvCxnSpPr>
            <p:cNvPr id="141" name="Google Shape;141;p15"/>
            <p:cNvCxnSpPr/>
            <p:nvPr/>
          </p:nvCxnSpPr>
          <p:spPr>
            <a:xfrm flipH="1">
              <a:off x="9465734" y="2768145"/>
              <a:ext cx="1828799" cy="266660"/>
            </a:xfrm>
            <a:prstGeom prst="straightConnector1">
              <a:avLst/>
            </a:prstGeom>
            <a:noFill/>
            <a:ln cap="flat" cmpd="sng" w="28575">
              <a:solidFill>
                <a:srgbClr val="888888"/>
              </a:solidFill>
              <a:prstDash val="solid"/>
              <a:miter lim="800000"/>
              <a:headEnd len="sm" w="sm" type="none"/>
              <a:tailEnd len="med" w="med" type="triangle"/>
            </a:ln>
          </p:spPr>
        </p:cxnSp>
        <p:sp>
          <p:nvSpPr>
            <p:cNvPr id="142" name="Google Shape;142;p15"/>
            <p:cNvSpPr txBox="1"/>
            <p:nvPr/>
          </p:nvSpPr>
          <p:spPr>
            <a:xfrm>
              <a:off x="9529232" y="2910317"/>
              <a:ext cx="1701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RMF framework</a:t>
              </a:r>
              <a:endParaRPr b="1" sz="1800">
                <a:solidFill>
                  <a:schemeClr val="dk1"/>
                </a:solidFill>
                <a:latin typeface="Times New Roman"/>
                <a:ea typeface="Times New Roman"/>
                <a:cs typeface="Times New Roman"/>
                <a:sym typeface="Times New Roman"/>
              </a:endParaRPr>
            </a:p>
          </p:txBody>
        </p:sp>
      </p:grpSp>
      <p:grpSp>
        <p:nvGrpSpPr>
          <p:cNvPr id="143" name="Google Shape;143;p15"/>
          <p:cNvGrpSpPr/>
          <p:nvPr/>
        </p:nvGrpSpPr>
        <p:grpSpPr>
          <a:xfrm>
            <a:off x="7968913" y="4476090"/>
            <a:ext cx="2904066" cy="1037087"/>
            <a:chOff x="7968913" y="4476090"/>
            <a:chExt cx="2904066" cy="1037087"/>
          </a:xfrm>
        </p:grpSpPr>
        <p:cxnSp>
          <p:nvCxnSpPr>
            <p:cNvPr id="144" name="Google Shape;144;p15"/>
            <p:cNvCxnSpPr/>
            <p:nvPr/>
          </p:nvCxnSpPr>
          <p:spPr>
            <a:xfrm rot="10800000">
              <a:off x="9135532" y="4476090"/>
              <a:ext cx="1244600" cy="671643"/>
            </a:xfrm>
            <a:prstGeom prst="straightConnector1">
              <a:avLst/>
            </a:prstGeom>
            <a:noFill/>
            <a:ln cap="flat" cmpd="sng" w="28575">
              <a:solidFill>
                <a:srgbClr val="888888"/>
              </a:solidFill>
              <a:prstDash val="solid"/>
              <a:miter lim="800000"/>
              <a:headEnd len="sm" w="sm" type="none"/>
              <a:tailEnd len="med" w="med" type="triangle"/>
            </a:ln>
          </p:spPr>
        </p:cxnSp>
        <p:sp>
          <p:nvSpPr>
            <p:cNvPr id="145" name="Google Shape;145;p15"/>
            <p:cNvSpPr txBox="1"/>
            <p:nvPr/>
          </p:nvSpPr>
          <p:spPr>
            <a:xfrm>
              <a:off x="7968913" y="5143845"/>
              <a:ext cx="290406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FF"/>
                  </a:solidFill>
                  <a:latin typeface="Times New Roman"/>
                  <a:ea typeface="Times New Roman"/>
                  <a:cs typeface="Times New Roman"/>
                  <a:sym typeface="Times New Roman"/>
                </a:rPr>
                <a:t>Dirac</a:t>
              </a:r>
              <a:r>
                <a:rPr b="1" lang="en-US" sz="1800">
                  <a:solidFill>
                    <a:schemeClr val="dk1"/>
                  </a:solidFill>
                  <a:latin typeface="Times New Roman"/>
                  <a:ea typeface="Times New Roman"/>
                  <a:cs typeface="Times New Roman"/>
                  <a:sym typeface="Times New Roman"/>
                </a:rPr>
                <a:t> </a:t>
              </a:r>
              <a:r>
                <a:rPr b="1" lang="en-US" sz="1800">
                  <a:solidFill>
                    <a:srgbClr val="FF00FF"/>
                  </a:solidFill>
                  <a:latin typeface="Times New Roman"/>
                  <a:ea typeface="Times New Roman"/>
                  <a:cs typeface="Times New Roman"/>
                  <a:sym typeface="Times New Roman"/>
                </a:rPr>
                <a:t>phenomenology</a:t>
              </a:r>
              <a:endParaRPr>
                <a:solidFill>
                  <a:srgbClr val="FF00FF"/>
                </a:solidFill>
                <a:latin typeface="Times New Roman"/>
                <a:ea typeface="Times New Roman"/>
                <a:cs typeface="Times New Roman"/>
                <a:sym typeface="Times New Roman"/>
              </a:endParaRPr>
            </a:p>
          </p:txBody>
        </p:sp>
      </p:grpSp>
      <p:pic>
        <p:nvPicPr>
          <p:cNvPr id="146" name="Google Shape;146;p15" title="{&quot;red&quot;:0,&quot;green&quot;:0,&quot;blue&quot;:0,&quot;origURL&quot;:&quot;https://www.codecogs.com/eqnedit.php?latex=U_%7B%5Crm%20opt%7D%20%3D%20-S%20%2B%20%5Cfrac%7BE%7D%7Bm%7DV%20%2B%20%5Cfrac%7B1%7D%7B2m%7D(S%5E2%20-%20V%5E2)#0&quot;,&quot;size&quot;:20,&quot;width&quot;:359.6929133858268,&quot;height&quot;:40.93700787401575}"/>
          <p:cNvPicPr preferRelativeResize="0"/>
          <p:nvPr/>
        </p:nvPicPr>
        <p:blipFill>
          <a:blip r:embed="rId4">
            <a:alphaModFix/>
          </a:blip>
          <a:stretch>
            <a:fillRect/>
          </a:stretch>
        </p:blipFill>
        <p:spPr>
          <a:xfrm>
            <a:off x="7444563" y="1884175"/>
            <a:ext cx="3952775" cy="566000"/>
          </a:xfrm>
          <a:prstGeom prst="rect">
            <a:avLst/>
          </a:prstGeom>
          <a:noFill/>
          <a:ln>
            <a:noFill/>
          </a:ln>
        </p:spPr>
      </p:pic>
      <p:sp>
        <p:nvSpPr>
          <p:cNvPr id="147" name="Google Shape;147;p15"/>
          <p:cNvSpPr txBox="1"/>
          <p:nvPr/>
        </p:nvSpPr>
        <p:spPr>
          <a:xfrm>
            <a:off x="738600" y="3630550"/>
            <a:ext cx="5305500" cy="19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148" name="Google Shape;148;p15" title="Screenshot from 2025-11-05 15-01-16.png"/>
          <p:cNvPicPr preferRelativeResize="0"/>
          <p:nvPr/>
        </p:nvPicPr>
        <p:blipFill>
          <a:blip r:embed="rId5">
            <a:alphaModFix/>
          </a:blip>
          <a:stretch>
            <a:fillRect/>
          </a:stretch>
        </p:blipFill>
        <p:spPr>
          <a:xfrm>
            <a:off x="167645" y="1415719"/>
            <a:ext cx="6447424" cy="4652167"/>
          </a:xfrm>
          <a:prstGeom prst="rect">
            <a:avLst/>
          </a:prstGeom>
          <a:noFill/>
          <a:ln>
            <a:noFill/>
          </a:ln>
        </p:spPr>
      </p:pic>
      <p:pic>
        <p:nvPicPr>
          <p:cNvPr id="149" name="Google Shape;149;p15" title="{&quot;red&quot;:0,&quot;green&quot;:0,&quot;blue&quot;:0,&quot;origURL&quot;:&quot;https://www.codecogs.com/eqnedit.php?latex=V%20%3D%20g_%7B%5Comega%20N%7D%5Comega%20%2Bg_%7B%5Crho%20N%7DI_%7B3N%7D%5Crho#0&quot;,&quot;size&quot;:20,&quot;width&quot;:507.8503937007875,&quot;height&quot;:101.6220472440945}"/>
          <p:cNvPicPr preferRelativeResize="0"/>
          <p:nvPr/>
        </p:nvPicPr>
        <p:blipFill>
          <a:blip r:embed="rId6">
            <a:alphaModFix/>
          </a:blip>
          <a:stretch>
            <a:fillRect/>
          </a:stretch>
        </p:blipFill>
        <p:spPr>
          <a:xfrm>
            <a:off x="7454116" y="1563122"/>
            <a:ext cx="2438401" cy="267297"/>
          </a:xfrm>
          <a:prstGeom prst="rect">
            <a:avLst/>
          </a:prstGeom>
          <a:noFill/>
          <a:ln>
            <a:noFill/>
          </a:ln>
        </p:spPr>
      </p:pic>
      <p:pic>
        <p:nvPicPr>
          <p:cNvPr id="150" name="Google Shape;150;p15" title="{&quot;red&quot;:0,&quot;green&quot;:0,&quot;blue&quot;:0,&quot;origURL&quot;:&quot;https://www.codecogs.com/eqnedit.php?latex=S%20%3D%20g_%7B%5Csigma%20N%7D%5Csigma#0&quot;,&quot;size&quot;:20,&quot;width&quot;:269.4803149606299,&quot;height&quot;:45.42519685039372}"/>
          <p:cNvPicPr preferRelativeResize="0"/>
          <p:nvPr/>
        </p:nvPicPr>
        <p:blipFill>
          <a:blip r:embed="rId7">
            <a:alphaModFix/>
          </a:blip>
          <a:stretch>
            <a:fillRect/>
          </a:stretch>
        </p:blipFill>
        <p:spPr>
          <a:xfrm>
            <a:off x="7454117" y="1172130"/>
            <a:ext cx="1154430" cy="257175"/>
          </a:xfrm>
          <a:prstGeom prst="rect">
            <a:avLst/>
          </a:prstGeom>
          <a:noFill/>
          <a:ln>
            <a:noFill/>
          </a:ln>
        </p:spPr>
      </p:pic>
      <p:sp>
        <p:nvSpPr>
          <p:cNvPr id="151" name="Google Shape;151;p1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16"/>
          <p:cNvSpPr txBox="1"/>
          <p:nvPr/>
        </p:nvSpPr>
        <p:spPr>
          <a:xfrm>
            <a:off x="660404" y="285950"/>
            <a:ext cx="975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Non</a:t>
            </a:r>
            <a:r>
              <a:rPr lang="en-US" sz="3600">
                <a:solidFill>
                  <a:schemeClr val="dk1"/>
                </a:solidFill>
                <a:latin typeface="Times New Roman"/>
                <a:ea typeface="Times New Roman"/>
                <a:cs typeface="Times New Roman"/>
                <a:sym typeface="Times New Roman"/>
              </a:rPr>
              <a:t>-Linear</a:t>
            </a:r>
            <a:r>
              <a:rPr lang="en-US" sz="3600">
                <a:solidFill>
                  <a:schemeClr val="dk1"/>
                </a:solidFill>
                <a:latin typeface="Times New Roman"/>
                <a:ea typeface="Times New Roman"/>
                <a:cs typeface="Times New Roman"/>
                <a:sym typeface="Times New Roman"/>
              </a:rPr>
              <a:t> Derivative (NLD) model  </a:t>
            </a:r>
            <a:endParaRPr sz="3600">
              <a:solidFill>
                <a:schemeClr val="dk1"/>
              </a:solidFill>
              <a:latin typeface="Times New Roman"/>
              <a:ea typeface="Times New Roman"/>
              <a:cs typeface="Times New Roman"/>
              <a:sym typeface="Times New Roman"/>
            </a:endParaRPr>
          </a:p>
        </p:txBody>
      </p:sp>
      <p:sp>
        <p:nvSpPr>
          <p:cNvPr id="159" name="Google Shape;159;p16"/>
          <p:cNvSpPr txBox="1"/>
          <p:nvPr/>
        </p:nvSpPr>
        <p:spPr>
          <a:xfrm>
            <a:off x="91928" y="1071643"/>
            <a:ext cx="5909700" cy="400200"/>
          </a:xfrm>
          <a:prstGeom prst="rect">
            <a:avLst/>
          </a:prstGeom>
          <a:noFill/>
          <a:ln>
            <a:noFill/>
          </a:ln>
        </p:spPr>
        <p:txBody>
          <a:bodyPr anchorCtr="0" anchor="t" bIns="45700" lIns="91425" spcFirstLastPara="1" rIns="91425" wrap="square" tIns="45700">
            <a:spAutoFit/>
          </a:bodyPr>
          <a:lstStyle/>
          <a:p>
            <a:pPr indent="-273050" lvl="0" marL="285750" marR="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Introducing a non-linear derivative operator</a:t>
            </a:r>
            <a:endParaRPr sz="2000">
              <a:solidFill>
                <a:schemeClr val="dk1"/>
              </a:solidFill>
              <a:latin typeface="Times New Roman"/>
              <a:ea typeface="Times New Roman"/>
              <a:cs typeface="Times New Roman"/>
              <a:sym typeface="Times New Roman"/>
            </a:endParaRPr>
          </a:p>
        </p:txBody>
      </p:sp>
      <p:pic>
        <p:nvPicPr>
          <p:cNvPr id="160" name="Google Shape;160;p16"/>
          <p:cNvPicPr preferRelativeResize="0"/>
          <p:nvPr/>
        </p:nvPicPr>
        <p:blipFill rotWithShape="1">
          <a:blip r:embed="rId3">
            <a:alphaModFix/>
          </a:blip>
          <a:srcRect b="0" l="0" r="0" t="0"/>
          <a:stretch/>
        </p:blipFill>
        <p:spPr>
          <a:xfrm>
            <a:off x="1494219" y="1517044"/>
            <a:ext cx="3118909" cy="848042"/>
          </a:xfrm>
          <a:prstGeom prst="rect">
            <a:avLst/>
          </a:prstGeom>
          <a:noFill/>
          <a:ln>
            <a:noFill/>
          </a:ln>
        </p:spPr>
      </p:pic>
      <p:pic>
        <p:nvPicPr>
          <p:cNvPr id="161" name="Google Shape;161;p16"/>
          <p:cNvPicPr preferRelativeResize="0"/>
          <p:nvPr/>
        </p:nvPicPr>
        <p:blipFill rotWithShape="1">
          <a:blip r:embed="rId4">
            <a:alphaModFix/>
          </a:blip>
          <a:srcRect b="0" l="0" r="0" t="0"/>
          <a:stretch/>
        </p:blipFill>
        <p:spPr>
          <a:xfrm>
            <a:off x="-63203" y="2249879"/>
            <a:ext cx="6515145" cy="2772975"/>
          </a:xfrm>
          <a:prstGeom prst="rect">
            <a:avLst/>
          </a:prstGeom>
          <a:noFill/>
          <a:ln>
            <a:noFill/>
          </a:ln>
        </p:spPr>
      </p:pic>
      <p:grpSp>
        <p:nvGrpSpPr>
          <p:cNvPr id="162" name="Google Shape;162;p16"/>
          <p:cNvGrpSpPr/>
          <p:nvPr/>
        </p:nvGrpSpPr>
        <p:grpSpPr>
          <a:xfrm>
            <a:off x="2989948" y="4078519"/>
            <a:ext cx="3011713" cy="805543"/>
            <a:chOff x="3236686" y="4310743"/>
            <a:chExt cx="3011713" cy="805543"/>
          </a:xfrm>
        </p:grpSpPr>
        <p:sp>
          <p:nvSpPr>
            <p:cNvPr id="163" name="Google Shape;163;p16"/>
            <p:cNvSpPr/>
            <p:nvPr/>
          </p:nvSpPr>
          <p:spPr>
            <a:xfrm>
              <a:off x="3236686" y="4310743"/>
              <a:ext cx="464457" cy="798286"/>
            </a:xfrm>
            <a:prstGeom prst="rect">
              <a:avLst/>
            </a:prstGeom>
            <a:noFill/>
            <a:ln cap="flat" cmpd="sng" w="38100">
              <a:solidFill>
                <a:srgbClr val="888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5783942" y="4318000"/>
              <a:ext cx="464457" cy="798286"/>
            </a:xfrm>
            <a:prstGeom prst="rect">
              <a:avLst/>
            </a:prstGeom>
            <a:noFill/>
            <a:ln cap="flat" cmpd="sng" w="38100">
              <a:solidFill>
                <a:srgbClr val="888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65" name="Google Shape;165;p16"/>
          <p:cNvPicPr preferRelativeResize="0"/>
          <p:nvPr/>
        </p:nvPicPr>
        <p:blipFill rotWithShape="1">
          <a:blip r:embed="rId5">
            <a:alphaModFix/>
          </a:blip>
          <a:srcRect b="0" l="0" r="0" t="0"/>
          <a:stretch/>
        </p:blipFill>
        <p:spPr>
          <a:xfrm>
            <a:off x="6605911" y="2386903"/>
            <a:ext cx="5389774" cy="4335850"/>
          </a:xfrm>
          <a:prstGeom prst="rect">
            <a:avLst/>
          </a:prstGeom>
          <a:noFill/>
          <a:ln>
            <a:noFill/>
          </a:ln>
        </p:spPr>
      </p:pic>
      <p:grpSp>
        <p:nvGrpSpPr>
          <p:cNvPr id="166" name="Google Shape;166;p16"/>
          <p:cNvGrpSpPr/>
          <p:nvPr/>
        </p:nvGrpSpPr>
        <p:grpSpPr>
          <a:xfrm>
            <a:off x="8538573" y="4725876"/>
            <a:ext cx="2624525" cy="1025835"/>
            <a:chOff x="8646664" y="4476090"/>
            <a:chExt cx="2624525" cy="1025835"/>
          </a:xfrm>
        </p:grpSpPr>
        <p:cxnSp>
          <p:nvCxnSpPr>
            <p:cNvPr id="167" name="Google Shape;167;p16"/>
            <p:cNvCxnSpPr/>
            <p:nvPr/>
          </p:nvCxnSpPr>
          <p:spPr>
            <a:xfrm rot="10800000">
              <a:off x="9135532" y="4476090"/>
              <a:ext cx="1244600" cy="671643"/>
            </a:xfrm>
            <a:prstGeom prst="straightConnector1">
              <a:avLst/>
            </a:prstGeom>
            <a:noFill/>
            <a:ln cap="flat" cmpd="sng" w="28575">
              <a:solidFill>
                <a:srgbClr val="888888"/>
              </a:solidFill>
              <a:prstDash val="solid"/>
              <a:miter lim="800000"/>
              <a:headEnd len="sm" w="sm" type="none"/>
              <a:tailEnd len="med" w="med" type="triangle"/>
            </a:ln>
          </p:spPr>
        </p:cxnSp>
        <p:sp>
          <p:nvSpPr>
            <p:cNvPr id="168" name="Google Shape;168;p16"/>
            <p:cNvSpPr txBox="1"/>
            <p:nvPr/>
          </p:nvSpPr>
          <p:spPr>
            <a:xfrm>
              <a:off x="8646664" y="5132593"/>
              <a:ext cx="262452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FF"/>
                  </a:solidFill>
                  <a:latin typeface="Times New Roman"/>
                  <a:ea typeface="Times New Roman"/>
                  <a:cs typeface="Times New Roman"/>
                  <a:sym typeface="Times New Roman"/>
                </a:rPr>
                <a:t>Dirac phenomenology</a:t>
              </a:r>
              <a:endParaRPr>
                <a:solidFill>
                  <a:srgbClr val="FF00FF"/>
                </a:solidFill>
                <a:latin typeface="Times New Roman"/>
                <a:ea typeface="Times New Roman"/>
                <a:cs typeface="Times New Roman"/>
                <a:sym typeface="Times New Roman"/>
              </a:endParaRPr>
            </a:p>
          </p:txBody>
        </p:sp>
      </p:grpSp>
      <p:sp>
        <p:nvSpPr>
          <p:cNvPr id="169" name="Google Shape;169;p16"/>
          <p:cNvSpPr txBox="1"/>
          <p:nvPr/>
        </p:nvSpPr>
        <p:spPr>
          <a:xfrm>
            <a:off x="7034325" y="1100675"/>
            <a:ext cx="4961400" cy="400200"/>
          </a:xfrm>
          <a:prstGeom prst="rect">
            <a:avLst/>
          </a:prstGeom>
          <a:noFill/>
          <a:ln>
            <a:noFill/>
          </a:ln>
        </p:spPr>
        <p:txBody>
          <a:bodyPr anchorCtr="0" anchor="t" bIns="45700" lIns="91425" spcFirstLastPara="1" rIns="91425" wrap="square" tIns="45700">
            <a:spAutoFit/>
          </a:bodyPr>
          <a:lstStyle/>
          <a:p>
            <a:pPr indent="-273050" lvl="0" marL="285750" marR="0" rtl="0" algn="just">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Momentum-dependent meson self-energies</a:t>
            </a:r>
            <a:endParaRPr sz="2000">
              <a:solidFill>
                <a:schemeClr val="dk1"/>
              </a:solidFill>
              <a:latin typeface="Times New Roman"/>
              <a:ea typeface="Times New Roman"/>
              <a:cs typeface="Times New Roman"/>
              <a:sym typeface="Times New Roman"/>
            </a:endParaRPr>
          </a:p>
        </p:txBody>
      </p:sp>
      <p:grpSp>
        <p:nvGrpSpPr>
          <p:cNvPr id="170" name="Google Shape;170;p16"/>
          <p:cNvGrpSpPr/>
          <p:nvPr/>
        </p:nvGrpSpPr>
        <p:grpSpPr>
          <a:xfrm rot="-5400000">
            <a:off x="9396744" y="2285344"/>
            <a:ext cx="1074600" cy="2323212"/>
            <a:chOff x="9513003" y="4159802"/>
            <a:chExt cx="1074600" cy="2323212"/>
          </a:xfrm>
        </p:grpSpPr>
        <p:cxnSp>
          <p:nvCxnSpPr>
            <p:cNvPr id="171" name="Google Shape;171;p16"/>
            <p:cNvCxnSpPr/>
            <p:nvPr/>
          </p:nvCxnSpPr>
          <p:spPr>
            <a:xfrm rot="5400000">
              <a:off x="9793803" y="5689214"/>
              <a:ext cx="513000" cy="1074600"/>
            </a:xfrm>
            <a:prstGeom prst="straightConnector1">
              <a:avLst/>
            </a:prstGeom>
            <a:noFill/>
            <a:ln cap="flat" cmpd="sng" w="28575">
              <a:solidFill>
                <a:srgbClr val="888888"/>
              </a:solidFill>
              <a:prstDash val="solid"/>
              <a:miter lim="800000"/>
              <a:headEnd len="sm" w="sm" type="none"/>
              <a:tailEnd len="med" w="med" type="triangle"/>
            </a:ln>
          </p:spPr>
        </p:cxnSp>
        <p:sp>
          <p:nvSpPr>
            <p:cNvPr id="172" name="Google Shape;172;p16"/>
            <p:cNvSpPr txBox="1"/>
            <p:nvPr/>
          </p:nvSpPr>
          <p:spPr>
            <a:xfrm rot="5400000">
              <a:off x="8841153" y="5136752"/>
              <a:ext cx="23232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imes New Roman"/>
                  <a:ea typeface="Times New Roman"/>
                  <a:cs typeface="Times New Roman"/>
                  <a:sym typeface="Times New Roman"/>
                </a:rPr>
                <a:t>NLD model</a:t>
              </a:r>
              <a:endParaRPr b="1" sz="1800">
                <a:solidFill>
                  <a:schemeClr val="dk1"/>
                </a:solidFill>
                <a:latin typeface="Times New Roman"/>
                <a:ea typeface="Times New Roman"/>
                <a:cs typeface="Times New Roman"/>
                <a:sym typeface="Times New Roman"/>
              </a:endParaRPr>
            </a:p>
          </p:txBody>
        </p:sp>
      </p:grpSp>
      <p:sp>
        <p:nvSpPr>
          <p:cNvPr id="173" name="Google Shape;173;p16"/>
          <p:cNvSpPr txBox="1"/>
          <p:nvPr/>
        </p:nvSpPr>
        <p:spPr>
          <a:xfrm>
            <a:off x="-63203" y="6304903"/>
            <a:ext cx="12255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a:t>
            </a:r>
            <a:r>
              <a:rPr lang="en-US" sz="1600">
                <a:solidFill>
                  <a:schemeClr val="dk1"/>
                </a:solidFill>
                <a:latin typeface="Times New Roman"/>
                <a:ea typeface="Times New Roman"/>
                <a:cs typeface="Times New Roman"/>
                <a:sym typeface="Times New Roman"/>
              </a:rPr>
              <a:t>For an introduction to the </a:t>
            </a:r>
            <a:r>
              <a:rPr lang="en-US" sz="1600">
                <a:solidFill>
                  <a:schemeClr val="dk1"/>
                </a:solidFill>
                <a:latin typeface="Times New Roman"/>
                <a:ea typeface="Times New Roman"/>
                <a:cs typeface="Times New Roman"/>
                <a:sym typeface="Times New Roman"/>
              </a:rPr>
              <a:t>model,</a:t>
            </a:r>
            <a:r>
              <a:rPr lang="en-US" sz="1600">
                <a:solidFill>
                  <a:schemeClr val="dk1"/>
                </a:solidFill>
                <a:latin typeface="Times New Roman"/>
                <a:ea typeface="Times New Roman"/>
                <a:cs typeface="Times New Roman"/>
                <a:sym typeface="Times New Roman"/>
              </a:rPr>
              <a:t> see: </a:t>
            </a:r>
            <a:endParaRPr>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a:t>
            </a:r>
            <a:r>
              <a:rPr i="1" lang="en-US" sz="1600">
                <a:solidFill>
                  <a:schemeClr val="dk1"/>
                </a:solidFill>
                <a:latin typeface="Times New Roman"/>
                <a:ea typeface="Times New Roman"/>
                <a:cs typeface="Times New Roman"/>
                <a:sym typeface="Times New Roman"/>
              </a:rPr>
              <a:t>S. Typel, Phys. Rev., 2005;  T. Gaitanos et al, Nucl. Phys. A, 2012;   T. Gaitanos et al, Nuc. Phys. A, 2013 …</a:t>
            </a:r>
            <a:endParaRPr i="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1600">
                <a:solidFill>
                  <a:schemeClr val="dk1"/>
                </a:solidFill>
                <a:latin typeface="Arial"/>
                <a:ea typeface="Arial"/>
                <a:cs typeface="Arial"/>
                <a:sym typeface="Arial"/>
              </a:rPr>
              <a:t>  </a:t>
            </a:r>
            <a:endParaRPr i="1" sz="1600">
              <a:solidFill>
                <a:schemeClr val="dk1"/>
              </a:solidFill>
              <a:latin typeface="Arial"/>
              <a:ea typeface="Arial"/>
              <a:cs typeface="Arial"/>
              <a:sym typeface="Arial"/>
            </a:endParaRPr>
          </a:p>
        </p:txBody>
      </p:sp>
      <p:grpSp>
        <p:nvGrpSpPr>
          <p:cNvPr id="174" name="Google Shape;174;p16"/>
          <p:cNvGrpSpPr/>
          <p:nvPr/>
        </p:nvGrpSpPr>
        <p:grpSpPr>
          <a:xfrm>
            <a:off x="2931250" y="5184150"/>
            <a:ext cx="1543800" cy="472561"/>
            <a:chOff x="2827221" y="5173748"/>
            <a:chExt cx="1543800" cy="472561"/>
          </a:xfrm>
        </p:grpSpPr>
        <p:cxnSp>
          <p:nvCxnSpPr>
            <p:cNvPr id="175" name="Google Shape;175;p16"/>
            <p:cNvCxnSpPr/>
            <p:nvPr/>
          </p:nvCxnSpPr>
          <p:spPr>
            <a:xfrm>
              <a:off x="2830889" y="5646310"/>
              <a:ext cx="1496100" cy="0"/>
            </a:xfrm>
            <a:prstGeom prst="straightConnector1">
              <a:avLst/>
            </a:prstGeom>
            <a:noFill/>
            <a:ln cap="flat" cmpd="sng" w="38100">
              <a:solidFill>
                <a:srgbClr val="888888"/>
              </a:solidFill>
              <a:prstDash val="solid"/>
              <a:miter lim="800000"/>
              <a:headEnd len="sm" w="sm" type="none"/>
              <a:tailEnd len="med" w="med" type="triangle"/>
            </a:ln>
          </p:spPr>
        </p:cxnSp>
        <p:sp>
          <p:nvSpPr>
            <p:cNvPr id="176" name="Google Shape;176;p16"/>
            <p:cNvSpPr txBox="1"/>
            <p:nvPr/>
          </p:nvSpPr>
          <p:spPr>
            <a:xfrm>
              <a:off x="2827221" y="5173748"/>
              <a:ext cx="1543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Nuclear</a:t>
              </a:r>
              <a:r>
                <a:rPr b="1" lang="en-US" sz="1600">
                  <a:solidFill>
                    <a:schemeClr val="dk1"/>
                  </a:solidFill>
                  <a:latin typeface="Times New Roman"/>
                  <a:ea typeface="Times New Roman"/>
                  <a:cs typeface="Times New Roman"/>
                  <a:sym typeface="Times New Roman"/>
                </a:rPr>
                <a:t> matter</a:t>
              </a:r>
              <a:endParaRPr b="1" sz="1600">
                <a:solidFill>
                  <a:schemeClr val="dk1"/>
                </a:solidFill>
                <a:latin typeface="Times New Roman"/>
                <a:ea typeface="Times New Roman"/>
                <a:cs typeface="Times New Roman"/>
                <a:sym typeface="Times New Roman"/>
              </a:endParaRPr>
            </a:p>
          </p:txBody>
        </p:sp>
      </p:grpSp>
      <p:pic>
        <p:nvPicPr>
          <p:cNvPr id="177" name="Google Shape;177;p16" title="Screenshot from 2025-11-05 15-04-00.png"/>
          <p:cNvPicPr preferRelativeResize="0"/>
          <p:nvPr/>
        </p:nvPicPr>
        <p:blipFill>
          <a:blip r:embed="rId6">
            <a:alphaModFix/>
          </a:blip>
          <a:stretch>
            <a:fillRect/>
          </a:stretch>
        </p:blipFill>
        <p:spPr>
          <a:xfrm>
            <a:off x="211874" y="5074280"/>
            <a:ext cx="2624525" cy="1179182"/>
          </a:xfrm>
          <a:prstGeom prst="rect">
            <a:avLst/>
          </a:prstGeom>
          <a:noFill/>
          <a:ln>
            <a:noFill/>
          </a:ln>
        </p:spPr>
      </p:pic>
      <p:pic>
        <p:nvPicPr>
          <p:cNvPr id="178" name="Google Shape;178;p16" title="Screenshot from 2025-11-05 15-05-29.png"/>
          <p:cNvPicPr preferRelativeResize="0"/>
          <p:nvPr/>
        </p:nvPicPr>
        <p:blipFill>
          <a:blip r:embed="rId7">
            <a:alphaModFix/>
          </a:blip>
          <a:stretch>
            <a:fillRect/>
          </a:stretch>
        </p:blipFill>
        <p:spPr>
          <a:xfrm>
            <a:off x="4550725" y="5150964"/>
            <a:ext cx="2483596" cy="1025825"/>
          </a:xfrm>
          <a:prstGeom prst="rect">
            <a:avLst/>
          </a:prstGeom>
          <a:noFill/>
          <a:ln>
            <a:noFill/>
          </a:ln>
        </p:spPr>
      </p:pic>
      <p:sp>
        <p:nvSpPr>
          <p:cNvPr id="179" name="Google Shape;179;p16"/>
          <p:cNvSpPr txBox="1"/>
          <p:nvPr/>
        </p:nvSpPr>
        <p:spPr>
          <a:xfrm rot="5400000">
            <a:off x="9990019" y="4275933"/>
            <a:ext cx="39609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Times New Roman"/>
                <a:ea typeface="Times New Roman"/>
                <a:cs typeface="Times New Roman"/>
                <a:sym typeface="Times New Roman"/>
              </a:rPr>
              <a:t>Gaitanos et al, Nuc. Phys. A, 2013</a:t>
            </a:r>
            <a:endParaRPr i="1" sz="2000">
              <a:solidFill>
                <a:schemeClr val="dk1"/>
              </a:solidFill>
              <a:latin typeface="Times New Roman"/>
              <a:ea typeface="Times New Roman"/>
              <a:cs typeface="Times New Roman"/>
              <a:sym typeface="Times New Roman"/>
            </a:endParaRPr>
          </a:p>
        </p:txBody>
      </p:sp>
      <p:pic>
        <p:nvPicPr>
          <p:cNvPr id="180" name="Google Shape;180;p16" title="{&quot;red&quot;:0,&quot;green&quot;:0,&quot;blue&quot;:0,&quot;origURL&quot;:&quot;https://www.codecogs.com/eqnedit.php?latex=S(p)%20%3D%20g_%7B%5Csigma%20b%7D%5Csigma%20D_%7B%5Csigma%20b%7D(p)#0&quot;,&quot;size&quot;:20,&quot;width&quot;:269.4803149606299,&quot;height&quot;:45.42519685039369}"/>
          <p:cNvPicPr preferRelativeResize="0"/>
          <p:nvPr/>
        </p:nvPicPr>
        <p:blipFill>
          <a:blip r:embed="rId8">
            <a:alphaModFix/>
          </a:blip>
          <a:stretch>
            <a:fillRect/>
          </a:stretch>
        </p:blipFill>
        <p:spPr>
          <a:xfrm>
            <a:off x="7534703" y="1626030"/>
            <a:ext cx="2209800" cy="285750"/>
          </a:xfrm>
          <a:prstGeom prst="rect">
            <a:avLst/>
          </a:prstGeom>
          <a:noFill/>
          <a:ln>
            <a:noFill/>
          </a:ln>
        </p:spPr>
      </p:pic>
      <p:pic>
        <p:nvPicPr>
          <p:cNvPr id="181" name="Google Shape;181;p16" title="{&quot;red&quot;:0,&quot;green&quot;:0,&quot;blue&quot;:0,&quot;origURL&quot;:&quot;https://www.codecogs.com/eqnedit.php?latex=V(p)%20%3D%20g_%7B%5Comega%20b%7D%5Comega%20D_%7B%5Comega%20b%7D(p)%2Bg_%7B%5Crho%20b%7DI_%7B3b%7D%5Crho%20D_%7B%5Crho%20b%7D(p)#0&quot;,&quot;size&quot;:20,&quot;width&quot;:507.8503937007874,&quot;height&quot;:101.62204724409452}"/>
          <p:cNvPicPr preferRelativeResize="0"/>
          <p:nvPr/>
        </p:nvPicPr>
        <p:blipFill>
          <a:blip r:embed="rId9">
            <a:alphaModFix/>
          </a:blip>
          <a:stretch>
            <a:fillRect/>
          </a:stretch>
        </p:blipFill>
        <p:spPr>
          <a:xfrm>
            <a:off x="7555507" y="2017022"/>
            <a:ext cx="4024097" cy="285750"/>
          </a:xfrm>
          <a:prstGeom prst="rect">
            <a:avLst/>
          </a:prstGeom>
          <a:noFill/>
          <a:ln>
            <a:noFill/>
          </a:ln>
        </p:spPr>
      </p:pic>
      <p:sp>
        <p:nvSpPr>
          <p:cNvPr id="182" name="Google Shape;182;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7"/>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7"/>
          <p:cNvSpPr txBox="1"/>
          <p:nvPr/>
        </p:nvSpPr>
        <p:spPr>
          <a:xfrm>
            <a:off x="694266" y="287329"/>
            <a:ext cx="975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NLD</a:t>
            </a:r>
            <a:r>
              <a:rPr lang="en-US" sz="3600">
                <a:solidFill>
                  <a:schemeClr val="dk1"/>
                </a:solidFill>
                <a:latin typeface="Times New Roman"/>
                <a:ea typeface="Times New Roman"/>
                <a:cs typeface="Times New Roman"/>
                <a:sym typeface="Times New Roman"/>
              </a:rPr>
              <a:t> model and hyperons</a:t>
            </a:r>
            <a:endParaRPr sz="3600">
              <a:solidFill>
                <a:schemeClr val="dk1"/>
              </a:solidFill>
              <a:latin typeface="Times New Roman"/>
              <a:ea typeface="Times New Roman"/>
              <a:cs typeface="Times New Roman"/>
              <a:sym typeface="Times New Roman"/>
            </a:endParaRPr>
          </a:p>
        </p:txBody>
      </p:sp>
      <p:sp>
        <p:nvSpPr>
          <p:cNvPr id="190" name="Google Shape;190;p17"/>
          <p:cNvSpPr txBox="1"/>
          <p:nvPr/>
        </p:nvSpPr>
        <p:spPr>
          <a:xfrm>
            <a:off x="347125" y="1135250"/>
            <a:ext cx="5312100" cy="708000"/>
          </a:xfrm>
          <a:prstGeom prst="rect">
            <a:avLst/>
          </a:prstGeom>
          <a:noFill/>
          <a:ln>
            <a:noFill/>
          </a:ln>
        </p:spPr>
        <p:txBody>
          <a:bodyPr anchorCtr="0" anchor="t" bIns="45700" lIns="91425" spcFirstLastPara="1" rIns="91425" wrap="square" tIns="45700">
            <a:spAutoFit/>
          </a:bodyPr>
          <a:lstStyle/>
          <a:p>
            <a:pPr indent="-273050" lvl="0" marL="285750" marR="0" rtl="0" algn="just">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The model was recently extended to take into account hyperons in matter</a:t>
            </a:r>
            <a:endParaRPr sz="2000">
              <a:solidFill>
                <a:schemeClr val="dk1"/>
              </a:solidFill>
              <a:latin typeface="Times New Roman"/>
              <a:ea typeface="Times New Roman"/>
              <a:cs typeface="Times New Roman"/>
              <a:sym typeface="Times New Roman"/>
            </a:endParaRPr>
          </a:p>
        </p:txBody>
      </p:sp>
      <p:sp>
        <p:nvSpPr>
          <p:cNvPr id="191" name="Google Shape;191;p17"/>
          <p:cNvSpPr txBox="1"/>
          <p:nvPr/>
        </p:nvSpPr>
        <p:spPr>
          <a:xfrm>
            <a:off x="1565123" y="6198780"/>
            <a:ext cx="3253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Times New Roman"/>
                <a:ea typeface="Times New Roman"/>
                <a:cs typeface="Times New Roman"/>
                <a:sym typeface="Times New Roman"/>
              </a:rPr>
              <a:t>A. Chorozidou et al, PRC, 2024</a:t>
            </a:r>
            <a:endParaRPr i="1">
              <a:latin typeface="Times New Roman"/>
              <a:ea typeface="Times New Roman"/>
              <a:cs typeface="Times New Roman"/>
              <a:sym typeface="Times New Roman"/>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p:txBody>
      </p:sp>
      <p:sp>
        <p:nvSpPr>
          <p:cNvPr id="192" name="Google Shape;192;p17"/>
          <p:cNvSpPr txBox="1"/>
          <p:nvPr/>
        </p:nvSpPr>
        <p:spPr>
          <a:xfrm>
            <a:off x="6366116" y="1186352"/>
            <a:ext cx="5689500" cy="1015800"/>
          </a:xfrm>
          <a:prstGeom prst="rect">
            <a:avLst/>
          </a:prstGeom>
          <a:noFill/>
          <a:ln>
            <a:noFill/>
          </a:ln>
        </p:spPr>
        <p:txBody>
          <a:bodyPr anchorCtr="0" anchor="t" bIns="45700" lIns="91425" spcFirstLastPara="1" rIns="91425" wrap="square" tIns="45700">
            <a:spAutoFit/>
          </a:bodyPr>
          <a:lstStyle/>
          <a:p>
            <a:pPr indent="-273050" lvl="0" marL="285750" marR="0" rtl="0" algn="just">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Surprising results</a:t>
            </a:r>
            <a:r>
              <a:rPr lang="en-US" sz="2000">
                <a:solidFill>
                  <a:schemeClr val="dk1"/>
                </a:solidFill>
                <a:latin typeface="Times New Roman"/>
                <a:ea typeface="Times New Roman"/>
                <a:cs typeface="Times New Roman"/>
                <a:sym typeface="Times New Roman"/>
              </a:rPr>
              <a:t>—hyperons</a:t>
            </a:r>
            <a:r>
              <a:rPr lang="en-US" sz="2000">
                <a:solidFill>
                  <a:schemeClr val="dk1"/>
                </a:solidFill>
                <a:latin typeface="Times New Roman"/>
                <a:ea typeface="Times New Roman"/>
                <a:cs typeface="Times New Roman"/>
                <a:sym typeface="Times New Roman"/>
              </a:rPr>
              <a:t> disappear from matter when a soft momentum dependence is </a:t>
            </a:r>
            <a:r>
              <a:rPr lang="en-US" sz="2000">
                <a:solidFill>
                  <a:schemeClr val="dk1"/>
                </a:solidFill>
                <a:latin typeface="Times New Roman"/>
                <a:ea typeface="Times New Roman"/>
                <a:cs typeface="Times New Roman"/>
                <a:sym typeface="Times New Roman"/>
              </a:rPr>
              <a:t>present.</a:t>
            </a:r>
            <a:endParaRPr sz="2000">
              <a:solidFill>
                <a:schemeClr val="dk1"/>
              </a:solidFill>
              <a:latin typeface="Times New Roman"/>
              <a:ea typeface="Times New Roman"/>
              <a:cs typeface="Times New Roman"/>
              <a:sym typeface="Times New Roman"/>
            </a:endParaRPr>
          </a:p>
        </p:txBody>
      </p:sp>
      <p:pic>
        <p:nvPicPr>
          <p:cNvPr id="193" name="Google Shape;193;p17"/>
          <p:cNvPicPr preferRelativeResize="0"/>
          <p:nvPr/>
        </p:nvPicPr>
        <p:blipFill rotWithShape="1">
          <a:blip r:embed="rId3">
            <a:alphaModFix/>
          </a:blip>
          <a:srcRect b="0" l="0" r="0" t="0"/>
          <a:stretch/>
        </p:blipFill>
        <p:spPr>
          <a:xfrm>
            <a:off x="9369049" y="2194148"/>
            <a:ext cx="2686578" cy="4634097"/>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5866082" y="2496895"/>
            <a:ext cx="3535129" cy="3022873"/>
          </a:xfrm>
          <a:prstGeom prst="rect">
            <a:avLst/>
          </a:prstGeom>
          <a:noFill/>
          <a:ln>
            <a:noFill/>
          </a:ln>
        </p:spPr>
      </p:pic>
      <p:cxnSp>
        <p:nvCxnSpPr>
          <p:cNvPr id="195" name="Google Shape;195;p17"/>
          <p:cNvCxnSpPr/>
          <p:nvPr/>
        </p:nvCxnSpPr>
        <p:spPr>
          <a:xfrm>
            <a:off x="7750628" y="2499131"/>
            <a:ext cx="624114" cy="753246"/>
          </a:xfrm>
          <a:prstGeom prst="straightConnector1">
            <a:avLst/>
          </a:prstGeom>
          <a:noFill/>
          <a:ln cap="flat" cmpd="sng" w="38100">
            <a:solidFill>
              <a:srgbClr val="888888"/>
            </a:solidFill>
            <a:prstDash val="solid"/>
            <a:miter lim="800000"/>
            <a:headEnd len="sm" w="sm" type="none"/>
            <a:tailEnd len="med" w="med" type="triangle"/>
          </a:ln>
        </p:spPr>
      </p:cxnSp>
      <p:cxnSp>
        <p:nvCxnSpPr>
          <p:cNvPr id="196" name="Google Shape;196;p17"/>
          <p:cNvCxnSpPr/>
          <p:nvPr/>
        </p:nvCxnSpPr>
        <p:spPr>
          <a:xfrm>
            <a:off x="9949622" y="2287848"/>
            <a:ext cx="624114" cy="753246"/>
          </a:xfrm>
          <a:prstGeom prst="straightConnector1">
            <a:avLst/>
          </a:prstGeom>
          <a:noFill/>
          <a:ln cap="flat" cmpd="sng" w="38100">
            <a:solidFill>
              <a:srgbClr val="888888"/>
            </a:solidFill>
            <a:prstDash val="solid"/>
            <a:miter lim="800000"/>
            <a:headEnd len="sm" w="sm" type="none"/>
            <a:tailEnd len="med" w="med" type="triangle"/>
          </a:ln>
        </p:spPr>
      </p:cxnSp>
      <p:sp>
        <p:nvSpPr>
          <p:cNvPr id="197" name="Google Shape;197;p17"/>
          <p:cNvSpPr txBox="1"/>
          <p:nvPr/>
        </p:nvSpPr>
        <p:spPr>
          <a:xfrm>
            <a:off x="173575" y="6394525"/>
            <a:ext cx="5659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latin typeface="Times New Roman"/>
                <a:ea typeface="Times New Roman"/>
                <a:cs typeface="Times New Roman"/>
                <a:sym typeface="Times New Roman"/>
              </a:rPr>
              <a:t>fitted to the results from χBHF—</a:t>
            </a:r>
            <a:r>
              <a:rPr i="1" lang="en-US" sz="1600">
                <a:solidFill>
                  <a:schemeClr val="dk1"/>
                </a:solidFill>
                <a:latin typeface="Times New Roman"/>
                <a:ea typeface="Times New Roman"/>
                <a:cs typeface="Times New Roman"/>
                <a:sym typeface="Times New Roman"/>
              </a:rPr>
              <a:t>S. Petschauer</a:t>
            </a:r>
            <a:r>
              <a:rPr i="1" lang="en-US" sz="1600">
                <a:solidFill>
                  <a:schemeClr val="dk1"/>
                </a:solidFill>
                <a:latin typeface="Times New Roman"/>
                <a:ea typeface="Times New Roman"/>
                <a:cs typeface="Times New Roman"/>
                <a:sym typeface="Times New Roman"/>
              </a:rPr>
              <a:t> et al., EPJ A, 2016</a:t>
            </a:r>
            <a:endParaRPr i="1" sz="1600">
              <a:solidFill>
                <a:schemeClr val="dk1"/>
              </a:solidFill>
              <a:latin typeface="Times New Roman"/>
              <a:ea typeface="Times New Roman"/>
              <a:cs typeface="Times New Roman"/>
              <a:sym typeface="Times New Roman"/>
            </a:endParaRPr>
          </a:p>
        </p:txBody>
      </p:sp>
      <p:sp>
        <p:nvSpPr>
          <p:cNvPr id="198" name="Google Shape;198;p17"/>
          <p:cNvSpPr txBox="1"/>
          <p:nvPr/>
        </p:nvSpPr>
        <p:spPr>
          <a:xfrm>
            <a:off x="10160350" y="1891125"/>
            <a:ext cx="13737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thin line —</a:t>
            </a:r>
            <a:endParaRPr sz="2000">
              <a:solidFill>
                <a:schemeClr val="dk1"/>
              </a:solidFill>
              <a:latin typeface="Times New Roman"/>
              <a:ea typeface="Times New Roman"/>
              <a:cs typeface="Times New Roman"/>
              <a:sym typeface="Times New Roman"/>
            </a:endParaRPr>
          </a:p>
        </p:txBody>
      </p:sp>
      <p:pic>
        <p:nvPicPr>
          <p:cNvPr id="199" name="Google Shape;199;p17" title="{&quot;red&quot;:0,&quot;green&quot;:0,&quot;blue&quot;:0,&quot;origURL&quot;:&quot;https://www.codecogs.com/eqnedit.php?latex=%5Cmu_n#0&quot;,&quot;size&quot;:20,&quot;width&quot;:414.4724409448819,&quot;height&quot;:48.47244094488189}"/>
          <p:cNvPicPr preferRelativeResize="0"/>
          <p:nvPr/>
        </p:nvPicPr>
        <p:blipFill>
          <a:blip r:embed="rId5">
            <a:alphaModFix/>
          </a:blip>
          <a:stretch>
            <a:fillRect/>
          </a:stretch>
        </p:blipFill>
        <p:spPr>
          <a:xfrm>
            <a:off x="11457333" y="2025091"/>
            <a:ext cx="349325" cy="236100"/>
          </a:xfrm>
          <a:prstGeom prst="rect">
            <a:avLst/>
          </a:prstGeom>
          <a:noFill/>
          <a:ln>
            <a:noFill/>
          </a:ln>
        </p:spPr>
      </p:pic>
      <p:pic>
        <p:nvPicPr>
          <p:cNvPr id="200" name="Google Shape;200;p17" title="Screenshot from 2025-11-06 10-44-09.png"/>
          <p:cNvPicPr preferRelativeResize="0"/>
          <p:nvPr/>
        </p:nvPicPr>
        <p:blipFill>
          <a:blip r:embed="rId6">
            <a:alphaModFix/>
          </a:blip>
          <a:stretch>
            <a:fillRect/>
          </a:stretch>
        </p:blipFill>
        <p:spPr>
          <a:xfrm>
            <a:off x="173575" y="1877825"/>
            <a:ext cx="5528476" cy="4314900"/>
          </a:xfrm>
          <a:prstGeom prst="rect">
            <a:avLst/>
          </a:prstGeom>
          <a:noFill/>
          <a:ln>
            <a:noFill/>
          </a:ln>
        </p:spPr>
      </p:pic>
      <p:sp>
        <p:nvSpPr>
          <p:cNvPr id="201" name="Google Shape;201;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pSp>
        <p:nvGrpSpPr>
          <p:cNvPr id="207" name="Google Shape;207;p18"/>
          <p:cNvGrpSpPr/>
          <p:nvPr/>
        </p:nvGrpSpPr>
        <p:grpSpPr>
          <a:xfrm>
            <a:off x="398537" y="2613333"/>
            <a:ext cx="5108075" cy="4281581"/>
            <a:chOff x="546745" y="2425833"/>
            <a:chExt cx="5108075" cy="4281581"/>
          </a:xfrm>
        </p:grpSpPr>
        <p:pic>
          <p:nvPicPr>
            <p:cNvPr id="208" name="Google Shape;208;p18"/>
            <p:cNvPicPr preferRelativeResize="0"/>
            <p:nvPr/>
          </p:nvPicPr>
          <p:blipFill rotWithShape="1">
            <a:blip r:embed="rId3">
              <a:alphaModFix/>
            </a:blip>
            <a:srcRect b="296" l="5567" r="0" t="0"/>
            <a:stretch/>
          </p:blipFill>
          <p:spPr>
            <a:xfrm>
              <a:off x="546745" y="2425833"/>
              <a:ext cx="5108075" cy="4281581"/>
            </a:xfrm>
            <a:prstGeom prst="rect">
              <a:avLst/>
            </a:prstGeom>
            <a:noFill/>
            <a:ln>
              <a:noFill/>
            </a:ln>
          </p:spPr>
        </p:pic>
        <p:sp>
          <p:nvSpPr>
            <p:cNvPr id="209" name="Google Shape;209;p18"/>
            <p:cNvSpPr txBox="1"/>
            <p:nvPr/>
          </p:nvSpPr>
          <p:spPr>
            <a:xfrm rot="-5400000">
              <a:off x="4395505" y="3322896"/>
              <a:ext cx="14109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populated</a:t>
              </a:r>
              <a:endParaRPr b="1" sz="2000">
                <a:solidFill>
                  <a:schemeClr val="dk1"/>
                </a:solidFill>
                <a:latin typeface="Times New Roman"/>
                <a:ea typeface="Times New Roman"/>
                <a:cs typeface="Times New Roman"/>
                <a:sym typeface="Times New Roman"/>
              </a:endParaRPr>
            </a:p>
          </p:txBody>
        </p:sp>
        <p:sp>
          <p:nvSpPr>
            <p:cNvPr id="210" name="Google Shape;210;p18"/>
            <p:cNvSpPr txBox="1"/>
            <p:nvPr/>
          </p:nvSpPr>
          <p:spPr>
            <a:xfrm rot="-5400000">
              <a:off x="861276" y="3322896"/>
              <a:ext cx="14109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populated</a:t>
              </a:r>
              <a:endParaRPr b="1" sz="2000">
                <a:solidFill>
                  <a:schemeClr val="dk1"/>
                </a:solidFill>
                <a:latin typeface="Times New Roman"/>
                <a:ea typeface="Times New Roman"/>
                <a:cs typeface="Times New Roman"/>
                <a:sym typeface="Times New Roman"/>
              </a:endParaRPr>
            </a:p>
          </p:txBody>
        </p:sp>
        <p:sp>
          <p:nvSpPr>
            <p:cNvPr id="211" name="Google Shape;211;p18"/>
            <p:cNvSpPr txBox="1"/>
            <p:nvPr/>
          </p:nvSpPr>
          <p:spPr>
            <a:xfrm rot="-5400000">
              <a:off x="2606548" y="4941239"/>
              <a:ext cx="13676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forbidden</a:t>
              </a:r>
              <a:endParaRPr b="1" sz="2000">
                <a:solidFill>
                  <a:schemeClr val="dk1"/>
                </a:solidFill>
                <a:latin typeface="Times New Roman"/>
                <a:ea typeface="Times New Roman"/>
                <a:cs typeface="Times New Roman"/>
                <a:sym typeface="Times New Roman"/>
              </a:endParaRPr>
            </a:p>
          </p:txBody>
        </p:sp>
      </p:grpSp>
      <p:sp>
        <p:nvSpPr>
          <p:cNvPr id="212" name="Google Shape;212;p18"/>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18"/>
          <p:cNvSpPr txBox="1"/>
          <p:nvPr/>
        </p:nvSpPr>
        <p:spPr>
          <a:xfrm>
            <a:off x="571499" y="1081669"/>
            <a:ext cx="4960500" cy="1015800"/>
          </a:xfrm>
          <a:prstGeom prst="rect">
            <a:avLst/>
          </a:prstGeom>
          <a:noFill/>
          <a:ln>
            <a:noFill/>
          </a:ln>
        </p:spPr>
        <p:txBody>
          <a:bodyPr anchorCtr="0" anchor="t" bIns="45700" lIns="91425" spcFirstLastPara="1" rIns="91425" wrap="square" tIns="45700">
            <a:spAutoFit/>
          </a:bodyPr>
          <a:lstStyle/>
          <a:p>
            <a:pPr indent="-273050" lvl="0" marL="285750" marR="0" rtl="0" algn="just">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Due to the soft momentum dependence, the in-medium energy of hyperons can have several crossings with the Fermi energy</a:t>
            </a:r>
            <a:endParaRPr sz="2000">
              <a:solidFill>
                <a:schemeClr val="dk1"/>
              </a:solidFill>
              <a:latin typeface="Times New Roman"/>
              <a:ea typeface="Times New Roman"/>
              <a:cs typeface="Times New Roman"/>
              <a:sym typeface="Times New Roman"/>
            </a:endParaRPr>
          </a:p>
        </p:txBody>
      </p:sp>
      <p:sp>
        <p:nvSpPr>
          <p:cNvPr id="214" name="Google Shape;214;p18"/>
          <p:cNvSpPr txBox="1"/>
          <p:nvPr/>
        </p:nvSpPr>
        <p:spPr>
          <a:xfrm>
            <a:off x="6788086" y="4146718"/>
            <a:ext cx="5016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rPr>
              <a:t>The number</a:t>
            </a:r>
            <a:r>
              <a:rPr lang="en-US" sz="1800">
                <a:solidFill>
                  <a:schemeClr val="dk1"/>
                </a:solidFill>
                <a:latin typeface="Arial"/>
                <a:ea typeface="Arial"/>
                <a:cs typeface="Arial"/>
                <a:sym typeface="Arial"/>
              </a:rPr>
              <a:t> of crossing is odd</a:t>
            </a:r>
            <a:endParaRPr sz="1800">
              <a:solidFill>
                <a:schemeClr val="dk1"/>
              </a:solidFill>
              <a:latin typeface="Arial"/>
              <a:ea typeface="Arial"/>
              <a:cs typeface="Arial"/>
              <a:sym typeface="Arial"/>
            </a:endParaRPr>
          </a:p>
        </p:txBody>
      </p:sp>
      <p:sp>
        <p:nvSpPr>
          <p:cNvPr id="215" name="Google Shape;215;p18"/>
          <p:cNvSpPr txBox="1"/>
          <p:nvPr/>
        </p:nvSpPr>
        <p:spPr>
          <a:xfrm>
            <a:off x="6788086" y="5354226"/>
            <a:ext cx="50169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rPr>
              <a:t>The number</a:t>
            </a:r>
            <a:r>
              <a:rPr lang="en-US" sz="1800">
                <a:solidFill>
                  <a:schemeClr val="dk1"/>
                </a:solidFill>
                <a:latin typeface="Arial"/>
                <a:ea typeface="Arial"/>
                <a:cs typeface="Arial"/>
                <a:sym typeface="Arial"/>
              </a:rPr>
              <a:t> of crossing is even</a:t>
            </a:r>
            <a:endParaRPr sz="1800">
              <a:solidFill>
                <a:schemeClr val="dk1"/>
              </a:solidFill>
              <a:latin typeface="Arial"/>
              <a:ea typeface="Arial"/>
              <a:cs typeface="Arial"/>
              <a:sym typeface="Arial"/>
            </a:endParaRPr>
          </a:p>
        </p:txBody>
      </p:sp>
      <p:grpSp>
        <p:nvGrpSpPr>
          <p:cNvPr id="216" name="Google Shape;216;p18"/>
          <p:cNvGrpSpPr/>
          <p:nvPr/>
        </p:nvGrpSpPr>
        <p:grpSpPr>
          <a:xfrm>
            <a:off x="-78476" y="3823489"/>
            <a:ext cx="498763" cy="1142534"/>
            <a:chOff x="136238" y="4147047"/>
            <a:chExt cx="498763" cy="1142534"/>
          </a:xfrm>
        </p:grpSpPr>
        <p:pic>
          <p:nvPicPr>
            <p:cNvPr id="217" name="Google Shape;217;p18"/>
            <p:cNvPicPr preferRelativeResize="0"/>
            <p:nvPr/>
          </p:nvPicPr>
          <p:blipFill rotWithShape="1">
            <a:blip r:embed="rId3">
              <a:alphaModFix/>
            </a:blip>
            <a:srcRect b="59721" l="-104" r="93998" t="20760"/>
            <a:stretch/>
          </p:blipFill>
          <p:spPr>
            <a:xfrm>
              <a:off x="283051" y="4147047"/>
              <a:ext cx="330200" cy="838200"/>
            </a:xfrm>
            <a:prstGeom prst="rect">
              <a:avLst/>
            </a:prstGeom>
            <a:noFill/>
            <a:ln>
              <a:noFill/>
            </a:ln>
          </p:spPr>
        </p:pic>
        <p:pic>
          <p:nvPicPr>
            <p:cNvPr id="218" name="Google Shape;218;p18"/>
            <p:cNvPicPr preferRelativeResize="0"/>
            <p:nvPr/>
          </p:nvPicPr>
          <p:blipFill rotWithShape="1">
            <a:blip r:embed="rId3">
              <a:alphaModFix/>
            </a:blip>
            <a:srcRect b="31336" l="-3065" r="93845" t="62212"/>
            <a:stretch/>
          </p:blipFill>
          <p:spPr>
            <a:xfrm>
              <a:off x="136238" y="5012489"/>
              <a:ext cx="498763" cy="277092"/>
            </a:xfrm>
            <a:prstGeom prst="rect">
              <a:avLst/>
            </a:prstGeom>
            <a:noFill/>
            <a:ln>
              <a:noFill/>
            </a:ln>
          </p:spPr>
        </p:pic>
      </p:grpSp>
      <p:pic>
        <p:nvPicPr>
          <p:cNvPr id="219" name="Google Shape;219;p18" title="{&quot;red&quot;:0,&quot;green&quot;:0,&quot;blue&quot;:0,&quot;origURL&quot;:&quot;https://www.codecogs.com/eqnedit.php?latex=E(p)%20%3D%20%5Csqrt%7Bm%5E%7B*2%7D%2Bp%5E2%7D%2BV(p)#0&quot;,&quot;size&quot;:20,&quot;width&quot;:338.0551181102362,&quot;height&quot;:79.98425196850394}"/>
          <p:cNvPicPr preferRelativeResize="0"/>
          <p:nvPr/>
        </p:nvPicPr>
        <p:blipFill>
          <a:blip r:embed="rId4">
            <a:alphaModFix/>
          </a:blip>
          <a:stretch>
            <a:fillRect/>
          </a:stretch>
        </p:blipFill>
        <p:spPr>
          <a:xfrm>
            <a:off x="1608548" y="2178475"/>
            <a:ext cx="3403717" cy="369350"/>
          </a:xfrm>
          <a:prstGeom prst="rect">
            <a:avLst/>
          </a:prstGeom>
          <a:noFill/>
          <a:ln>
            <a:noFill/>
          </a:ln>
        </p:spPr>
      </p:pic>
      <p:pic>
        <p:nvPicPr>
          <p:cNvPr id="220" name="Google Shape;220;p18" title="{&quot;red&quot;:0,&quot;green&quot;:0,&quot;blue&quot;:0,&quot;origURL&quot;:&quot;https://www.codecogs.com/eqnedit.php?latex=E_%7B%5CLambda%7D#0&quot;,&quot;size&quot;:20,&quot;width&quot;:140.88188976377953,&quot;height&quot;:61.44094488188976}"/>
          <p:cNvPicPr preferRelativeResize="0"/>
          <p:nvPr/>
        </p:nvPicPr>
        <p:blipFill>
          <a:blip r:embed="rId5">
            <a:alphaModFix/>
          </a:blip>
          <a:stretch>
            <a:fillRect/>
          </a:stretch>
        </p:blipFill>
        <p:spPr>
          <a:xfrm>
            <a:off x="2338125" y="3190350"/>
            <a:ext cx="394000" cy="286353"/>
          </a:xfrm>
          <a:prstGeom prst="rect">
            <a:avLst/>
          </a:prstGeom>
          <a:noFill/>
          <a:ln>
            <a:noFill/>
          </a:ln>
        </p:spPr>
      </p:pic>
      <p:pic>
        <p:nvPicPr>
          <p:cNvPr id="221" name="Google Shape;221;p18" title="{&quot;red&quot;:0,&quot;green&quot;:0,&quot;blue&quot;:0,&quot;origURL&quot;:&quot;https://www.codecogs.com/eqnedit.php?latex=%5Cmu_n#0&quot;,&quot;size&quot;:20,&quot;width&quot;:456.23622047244095,&quot;height&quot;:48.47244094488189}"/>
          <p:cNvPicPr preferRelativeResize="0"/>
          <p:nvPr/>
        </p:nvPicPr>
        <p:blipFill>
          <a:blip r:embed="rId6">
            <a:alphaModFix/>
          </a:blip>
          <a:stretch>
            <a:fillRect/>
          </a:stretch>
        </p:blipFill>
        <p:spPr>
          <a:xfrm>
            <a:off x="2975175" y="4261613"/>
            <a:ext cx="394000" cy="266300"/>
          </a:xfrm>
          <a:prstGeom prst="rect">
            <a:avLst/>
          </a:prstGeom>
          <a:noFill/>
          <a:ln>
            <a:noFill/>
          </a:ln>
        </p:spPr>
      </p:pic>
      <p:pic>
        <p:nvPicPr>
          <p:cNvPr id="222" name="Google Shape;222;p18" title="{&quot;red&quot;:0,&quot;green&quot;:0,&quot;blue&quot;:0,&quot;origURL&quot;:&quot;https://www.codecogs.com/eqnedit.php?latex=%5Crho_%7Bs%2Fv%7D%20%5Cpropto%20%5Cint_0%5E%7Bp_F%7D%20Q(p)D(p)%5C%2Cdp#0&quot;,&quot;size&quot;:20,&quot;width&quot;:262.93700787401576,&quot;height&quot;:54.07086614173228}"/>
          <p:cNvPicPr preferRelativeResize="0"/>
          <p:nvPr/>
        </p:nvPicPr>
        <p:blipFill>
          <a:blip r:embed="rId7">
            <a:alphaModFix/>
          </a:blip>
          <a:stretch>
            <a:fillRect/>
          </a:stretch>
        </p:blipFill>
        <p:spPr>
          <a:xfrm>
            <a:off x="7609763" y="2387863"/>
            <a:ext cx="3378379" cy="760288"/>
          </a:xfrm>
          <a:prstGeom prst="rect">
            <a:avLst/>
          </a:prstGeom>
          <a:noFill/>
          <a:ln>
            <a:noFill/>
          </a:ln>
        </p:spPr>
      </p:pic>
      <p:pic>
        <p:nvPicPr>
          <p:cNvPr id="223" name="Google Shape;223;p18" title="{&quot;red&quot;:0,&quot;green&quot;:0,&quot;blue&quot;:0,&quot;origURL&quot;:&quot;https://www.codecogs.com/eqnedit.php?latex=%5Cint_0%5E%7Bp_%7BF_b%7D%7D%20%5Cto%20%5Cint_0%5E%7Bp_%7BF_b%7D%5E%7B(1)%7D%7D%20%2B%20%5Cint_%7Bp_%7BF_b%7D%5E%7B(2)%7D%7D%5E%7Bp_%7BF_b%7D%5E%7B(3)%7D%7D%20%2B%20%5Ccdots%20%2B%20%5Cint_%7Bp_%7BF_b%7D%5E%7B(n-1)%7D%7D%5E%7Bp_%7BF_b%7D%5E%7B(n)%7D%7D#0&quot;,&quot;size&quot;:20,&quot;width&quot;:188.38582677165354,&quot;height&quot;:50.881889763779526}"/>
          <p:cNvPicPr preferRelativeResize="0"/>
          <p:nvPr/>
        </p:nvPicPr>
        <p:blipFill>
          <a:blip r:embed="rId8">
            <a:alphaModFix/>
          </a:blip>
          <a:stretch>
            <a:fillRect/>
          </a:stretch>
        </p:blipFill>
        <p:spPr>
          <a:xfrm>
            <a:off x="7148250" y="4526442"/>
            <a:ext cx="4160907" cy="863401"/>
          </a:xfrm>
          <a:prstGeom prst="rect">
            <a:avLst/>
          </a:prstGeom>
          <a:noFill/>
          <a:ln>
            <a:noFill/>
          </a:ln>
        </p:spPr>
      </p:pic>
      <p:pic>
        <p:nvPicPr>
          <p:cNvPr id="224" name="Google Shape;224;p18" title="{&quot;red&quot;:0,&quot;green&quot;:0,&quot;blue&quot;:0,&quot;origURL&quot;:&quot;https://www.codecogs.com/eqnedit.php?latex=%5Cint_0%5E%7Bp_%7BF_b%7D%7D%20%5Cto%20%5Cint_%7Bp_%7BF_b%7D%5E%7B(1)%7D%7D%5E%7Bp_%7BF_b%7D%5E%7B(2)%7D%7D%20%2B%20%5Cint_%7Bp_%7BF_b%7D%5E%7B(3)%7D%7D%5E%7Bp_%7BF_b%7D%5E%7B(4)%7D%7D%20%2B%20%5Ccdots%20%2B%20%5Cint_%7Bp_%7BF_b%7D%5E%7B(n-1)%7D%7D%5E%7Bp_%7BF_b%7D%5E%7B(n)%7D%7D#0&quot;,&quot;size&quot;:20,&quot;width&quot;:403.81889763779526,&quot;height&quot;:252.09448818897638}"/>
          <p:cNvPicPr preferRelativeResize="0"/>
          <p:nvPr/>
        </p:nvPicPr>
        <p:blipFill>
          <a:blip r:embed="rId9">
            <a:alphaModFix/>
          </a:blip>
          <a:stretch>
            <a:fillRect/>
          </a:stretch>
        </p:blipFill>
        <p:spPr>
          <a:xfrm>
            <a:off x="7013015" y="5795575"/>
            <a:ext cx="4160907" cy="863401"/>
          </a:xfrm>
          <a:prstGeom prst="rect">
            <a:avLst/>
          </a:prstGeom>
          <a:noFill/>
          <a:ln>
            <a:noFill/>
          </a:ln>
        </p:spPr>
      </p:pic>
      <p:sp>
        <p:nvSpPr>
          <p:cNvPr id="225" name="Google Shape;225;p18"/>
          <p:cNvSpPr txBox="1"/>
          <p:nvPr/>
        </p:nvSpPr>
        <p:spPr>
          <a:xfrm>
            <a:off x="694266" y="287329"/>
            <a:ext cx="975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Non-monotonic behavior of the in-medium energy</a:t>
            </a:r>
            <a:endParaRPr sz="3600">
              <a:solidFill>
                <a:schemeClr val="dk1"/>
              </a:solidFill>
              <a:latin typeface="Times New Roman"/>
              <a:ea typeface="Times New Roman"/>
              <a:cs typeface="Times New Roman"/>
              <a:sym typeface="Times New Roman"/>
            </a:endParaRPr>
          </a:p>
        </p:txBody>
      </p:sp>
      <p:sp>
        <p:nvSpPr>
          <p:cNvPr id="226" name="Google Shape;226;p18"/>
          <p:cNvSpPr txBox="1"/>
          <p:nvPr/>
        </p:nvSpPr>
        <p:spPr>
          <a:xfrm>
            <a:off x="6788075" y="1100675"/>
            <a:ext cx="5016900" cy="10158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The non-monotonic behavior of the in-medium energy requires a change of the theoretical formalism</a:t>
            </a:r>
            <a:endParaRPr sz="2000">
              <a:solidFill>
                <a:schemeClr val="dk1"/>
              </a:solidFill>
              <a:latin typeface="Times New Roman"/>
              <a:ea typeface="Times New Roman"/>
              <a:cs typeface="Times New Roman"/>
              <a:sym typeface="Times New Roman"/>
            </a:endParaRPr>
          </a:p>
        </p:txBody>
      </p:sp>
      <p:cxnSp>
        <p:nvCxnSpPr>
          <p:cNvPr id="227" name="Google Shape;227;p18"/>
          <p:cNvCxnSpPr>
            <a:stCxn id="222" idx="2"/>
            <a:endCxn id="214" idx="0"/>
          </p:cNvCxnSpPr>
          <p:nvPr/>
        </p:nvCxnSpPr>
        <p:spPr>
          <a:xfrm flipH="1">
            <a:off x="9296552" y="3148150"/>
            <a:ext cx="2400" cy="998700"/>
          </a:xfrm>
          <a:prstGeom prst="straightConnector1">
            <a:avLst/>
          </a:prstGeom>
          <a:noFill/>
          <a:ln cap="flat" cmpd="sng" w="28575">
            <a:solidFill>
              <a:schemeClr val="dk2"/>
            </a:solidFill>
            <a:prstDash val="solid"/>
            <a:round/>
            <a:headEnd len="med" w="med" type="none"/>
            <a:tailEnd len="med" w="med" type="triangle"/>
          </a:ln>
        </p:spPr>
      </p:cxnSp>
      <p:sp>
        <p:nvSpPr>
          <p:cNvPr id="228" name="Google Shape;228;p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9"/>
          <p:cNvSpPr txBox="1"/>
          <p:nvPr/>
        </p:nvSpPr>
        <p:spPr>
          <a:xfrm>
            <a:off x="694266" y="287329"/>
            <a:ext cx="9753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Momentum-fragmented hyperons</a:t>
            </a:r>
            <a:endParaRPr sz="3600">
              <a:solidFill>
                <a:schemeClr val="dk1"/>
              </a:solidFill>
              <a:latin typeface="Times New Roman"/>
              <a:ea typeface="Times New Roman"/>
              <a:cs typeface="Times New Roman"/>
              <a:sym typeface="Times New Roman"/>
            </a:endParaRPr>
          </a:p>
        </p:txBody>
      </p:sp>
      <p:sp>
        <p:nvSpPr>
          <p:cNvPr id="236" name="Google Shape;236;p19"/>
          <p:cNvSpPr txBox="1"/>
          <p:nvPr/>
        </p:nvSpPr>
        <p:spPr>
          <a:xfrm>
            <a:off x="7532349" y="6009750"/>
            <a:ext cx="39105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2000">
                <a:solidFill>
                  <a:schemeClr val="dk1"/>
                </a:solidFill>
                <a:latin typeface="Times New Roman"/>
                <a:ea typeface="Times New Roman"/>
                <a:cs typeface="Times New Roman"/>
                <a:sym typeface="Times New Roman"/>
              </a:rPr>
              <a:t>R. D. Pisarski et al., PRL, 2021</a:t>
            </a:r>
            <a:endParaRPr i="1" sz="2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i="1" lang="en-US" sz="2000">
                <a:solidFill>
                  <a:schemeClr val="dk1"/>
                </a:solidFill>
                <a:latin typeface="Times New Roman"/>
                <a:ea typeface="Times New Roman"/>
                <a:cs typeface="Times New Roman"/>
                <a:sym typeface="Times New Roman"/>
              </a:rPr>
              <a:t> F. Rennecke et al., PRD, 2023 </a:t>
            </a:r>
            <a:endParaRPr i="1" sz="2000">
              <a:solidFill>
                <a:schemeClr val="dk1"/>
              </a:solidFill>
              <a:latin typeface="Times New Roman"/>
              <a:ea typeface="Times New Roman"/>
              <a:cs typeface="Times New Roman"/>
              <a:sym typeface="Times New Roman"/>
            </a:endParaRPr>
          </a:p>
        </p:txBody>
      </p:sp>
      <p:cxnSp>
        <p:nvCxnSpPr>
          <p:cNvPr id="237" name="Google Shape;237;p19"/>
          <p:cNvCxnSpPr/>
          <p:nvPr/>
        </p:nvCxnSpPr>
        <p:spPr>
          <a:xfrm flipH="1" rot="10800000">
            <a:off x="2433637" y="1410185"/>
            <a:ext cx="9000" cy="2328600"/>
          </a:xfrm>
          <a:prstGeom prst="straightConnector1">
            <a:avLst/>
          </a:prstGeom>
          <a:noFill/>
          <a:ln cap="flat" cmpd="sng" w="33825">
            <a:solidFill>
              <a:srgbClr val="595959"/>
            </a:solidFill>
            <a:prstDash val="solid"/>
            <a:round/>
            <a:headEnd len="med" w="med" type="none"/>
            <a:tailEnd len="med" w="med" type="triangle"/>
          </a:ln>
        </p:spPr>
      </p:cxnSp>
      <p:cxnSp>
        <p:nvCxnSpPr>
          <p:cNvPr id="238" name="Google Shape;238;p19"/>
          <p:cNvCxnSpPr/>
          <p:nvPr/>
        </p:nvCxnSpPr>
        <p:spPr>
          <a:xfrm>
            <a:off x="2442516" y="3738785"/>
            <a:ext cx="2364600" cy="9000"/>
          </a:xfrm>
          <a:prstGeom prst="straightConnector1">
            <a:avLst/>
          </a:prstGeom>
          <a:noFill/>
          <a:ln cap="flat" cmpd="sng" w="33825">
            <a:solidFill>
              <a:srgbClr val="595959"/>
            </a:solidFill>
            <a:prstDash val="solid"/>
            <a:round/>
            <a:headEnd len="med" w="med" type="none"/>
            <a:tailEnd len="med" w="med" type="triangle"/>
          </a:ln>
        </p:spPr>
      </p:cxnSp>
      <p:cxnSp>
        <p:nvCxnSpPr>
          <p:cNvPr id="239" name="Google Shape;239;p19"/>
          <p:cNvCxnSpPr/>
          <p:nvPr/>
        </p:nvCxnSpPr>
        <p:spPr>
          <a:xfrm flipH="1">
            <a:off x="1372701" y="3743035"/>
            <a:ext cx="1069800" cy="1829700"/>
          </a:xfrm>
          <a:prstGeom prst="straightConnector1">
            <a:avLst/>
          </a:prstGeom>
          <a:noFill/>
          <a:ln cap="flat" cmpd="sng" w="33825">
            <a:solidFill>
              <a:srgbClr val="595959"/>
            </a:solidFill>
            <a:prstDash val="solid"/>
            <a:round/>
            <a:headEnd len="med" w="med" type="none"/>
            <a:tailEnd len="med" w="med" type="triangle"/>
          </a:ln>
        </p:spPr>
      </p:cxnSp>
      <p:grpSp>
        <p:nvGrpSpPr>
          <p:cNvPr id="240" name="Google Shape;240;p19"/>
          <p:cNvGrpSpPr/>
          <p:nvPr/>
        </p:nvGrpSpPr>
        <p:grpSpPr>
          <a:xfrm>
            <a:off x="839911" y="2029370"/>
            <a:ext cx="3196260" cy="3196260"/>
            <a:chOff x="4453900" y="960325"/>
            <a:chExt cx="2700000" cy="2700000"/>
          </a:xfrm>
        </p:grpSpPr>
        <p:sp>
          <p:nvSpPr>
            <p:cNvPr id="241" name="Google Shape;241;p19"/>
            <p:cNvSpPr/>
            <p:nvPr/>
          </p:nvSpPr>
          <p:spPr>
            <a:xfrm>
              <a:off x="4453900" y="960325"/>
              <a:ext cx="2700000" cy="2700000"/>
            </a:xfrm>
            <a:prstGeom prst="ellipse">
              <a:avLst/>
            </a:prstGeom>
            <a:gradFill>
              <a:gsLst>
                <a:gs pos="0">
                  <a:srgbClr val="51AB2A"/>
                </a:gs>
                <a:gs pos="100000">
                  <a:srgbClr val="203E13"/>
                </a:gs>
              </a:gsLst>
              <a:path path="circle">
                <a:fillToRect b="50%" l="50%" r="50%" t="50%"/>
              </a:path>
              <a:tileRect/>
            </a:gradFill>
            <a:ln>
              <a:noFill/>
            </a:ln>
          </p:spPr>
          <p:txBody>
            <a:bodyPr anchorCtr="0" anchor="ctr" bIns="108225" lIns="108225" spcFirstLastPara="1" rIns="108225" wrap="square" tIns="108225">
              <a:noAutofit/>
            </a:bodyPr>
            <a:lstStyle/>
            <a:p>
              <a:pPr indent="0" lvl="0" marL="0" rtl="0" algn="ctr">
                <a:spcBef>
                  <a:spcPts val="0"/>
                </a:spcBef>
                <a:spcAft>
                  <a:spcPts val="0"/>
                </a:spcAft>
                <a:buNone/>
              </a:pPr>
              <a:r>
                <a:t/>
              </a:r>
              <a:endParaRPr sz="1657"/>
            </a:p>
          </p:txBody>
        </p:sp>
        <p:sp>
          <p:nvSpPr>
            <p:cNvPr id="242" name="Google Shape;242;p19"/>
            <p:cNvSpPr/>
            <p:nvPr/>
          </p:nvSpPr>
          <p:spPr>
            <a:xfrm>
              <a:off x="4723900" y="1230325"/>
              <a:ext cx="2160000" cy="2160000"/>
            </a:xfrm>
            <a:prstGeom prst="ellipse">
              <a:avLst/>
            </a:prstGeom>
            <a:gradFill>
              <a:gsLst>
                <a:gs pos="0">
                  <a:srgbClr val="FF0000"/>
                </a:gs>
                <a:gs pos="100000">
                  <a:srgbClr val="737373"/>
                </a:gs>
              </a:gsLst>
              <a:path path="circle">
                <a:fillToRect b="50%" l="50%" r="50%" t="50%"/>
              </a:path>
              <a:tileRect/>
            </a:gradFill>
            <a:ln cap="flat" cmpd="sng" w="11275">
              <a:solidFill>
                <a:srgbClr val="595959"/>
              </a:solidFill>
              <a:prstDash val="solid"/>
              <a:round/>
              <a:headEnd len="sm" w="sm" type="none"/>
              <a:tailEnd len="sm" w="sm" type="none"/>
            </a:ln>
          </p:spPr>
          <p:txBody>
            <a:bodyPr anchorCtr="0" anchor="ctr" bIns="108225" lIns="108225" spcFirstLastPara="1" rIns="108225" wrap="square" tIns="108225">
              <a:noAutofit/>
            </a:bodyPr>
            <a:lstStyle/>
            <a:p>
              <a:pPr indent="0" lvl="0" marL="0" rtl="0" algn="ctr">
                <a:spcBef>
                  <a:spcPts val="0"/>
                </a:spcBef>
                <a:spcAft>
                  <a:spcPts val="0"/>
                </a:spcAft>
                <a:buNone/>
              </a:pPr>
              <a:r>
                <a:t/>
              </a:r>
              <a:endParaRPr sz="1657"/>
            </a:p>
          </p:txBody>
        </p:sp>
        <p:sp>
          <p:nvSpPr>
            <p:cNvPr id="243" name="Google Shape;243;p19"/>
            <p:cNvSpPr/>
            <p:nvPr/>
          </p:nvSpPr>
          <p:spPr>
            <a:xfrm>
              <a:off x="5269747" y="1771522"/>
              <a:ext cx="1068300" cy="1077600"/>
            </a:xfrm>
            <a:prstGeom prst="ellipse">
              <a:avLst/>
            </a:prstGeom>
            <a:gradFill>
              <a:gsLst>
                <a:gs pos="0">
                  <a:srgbClr val="51AB2A"/>
                </a:gs>
                <a:gs pos="100000">
                  <a:srgbClr val="203E13"/>
                </a:gs>
              </a:gsLst>
              <a:path path="circle">
                <a:fillToRect b="50%" l="50%" r="50%" t="50%"/>
              </a:path>
              <a:tileRect/>
            </a:gradFill>
            <a:ln>
              <a:noFill/>
            </a:ln>
            <a:effectLst>
              <a:outerShdw blurRad="169136" rotWithShape="0" algn="bl" dir="8100000" dist="22551">
                <a:srgbClr val="000000">
                  <a:alpha val="72000"/>
                </a:srgbClr>
              </a:outerShdw>
            </a:effectLst>
          </p:spPr>
          <p:txBody>
            <a:bodyPr anchorCtr="0" anchor="ctr" bIns="108225" lIns="108225" spcFirstLastPara="1" rIns="108225" wrap="square" tIns="108225">
              <a:noAutofit/>
            </a:bodyPr>
            <a:lstStyle/>
            <a:p>
              <a:pPr indent="0" lvl="0" marL="0" rtl="0" algn="ctr">
                <a:spcBef>
                  <a:spcPts val="0"/>
                </a:spcBef>
                <a:spcAft>
                  <a:spcPts val="0"/>
                </a:spcAft>
                <a:buNone/>
              </a:pPr>
              <a:r>
                <a:t/>
              </a:r>
              <a:endParaRPr sz="1657"/>
            </a:p>
          </p:txBody>
        </p:sp>
      </p:grpSp>
      <p:pic>
        <p:nvPicPr>
          <p:cNvPr id="244" name="Google Shape;244;p19" title="{&quot;red&quot;:89,&quot;green&quot;:89,&quot;blue&quot;:89,&quot;origURL&quot;:&quot;https://www.codecogs.com/eqnedit.php?latex=p_y#0&quot;,&quot;size&quot;:20,&quot;width&quot;:98.07874015748031,&quot;height&quot;:43.653543307086615}"/>
          <p:cNvPicPr preferRelativeResize="0"/>
          <p:nvPr/>
        </p:nvPicPr>
        <p:blipFill>
          <a:blip r:embed="rId3">
            <a:alphaModFix/>
          </a:blip>
          <a:stretch>
            <a:fillRect/>
          </a:stretch>
        </p:blipFill>
        <p:spPr>
          <a:xfrm>
            <a:off x="2291492" y="1160047"/>
            <a:ext cx="293169" cy="245811"/>
          </a:xfrm>
          <a:prstGeom prst="rect">
            <a:avLst/>
          </a:prstGeom>
          <a:noFill/>
          <a:ln>
            <a:noFill/>
          </a:ln>
        </p:spPr>
      </p:pic>
      <p:pic>
        <p:nvPicPr>
          <p:cNvPr id="245" name="Google Shape;245;p19" title="{&quot;red&quot;:89,&quot;green&quot;:89,&quot;blue&quot;:89,&quot;origURL&quot;:&quot;https://www.codecogs.com/eqnedit.php?latex=p_z#0&quot;,&quot;size&quot;:20,&quot;width&quot;:98.07874015748031,&quot;height&quot;:43.653543307086615}"/>
          <p:cNvPicPr preferRelativeResize="0"/>
          <p:nvPr/>
        </p:nvPicPr>
        <p:blipFill>
          <a:blip r:embed="rId4">
            <a:alphaModFix/>
          </a:blip>
          <a:stretch>
            <a:fillRect/>
          </a:stretch>
        </p:blipFill>
        <p:spPr>
          <a:xfrm>
            <a:off x="1131954" y="5572734"/>
            <a:ext cx="286403" cy="214239"/>
          </a:xfrm>
          <a:prstGeom prst="rect">
            <a:avLst/>
          </a:prstGeom>
          <a:noFill/>
          <a:ln>
            <a:noFill/>
          </a:ln>
        </p:spPr>
      </p:pic>
      <p:pic>
        <p:nvPicPr>
          <p:cNvPr id="246" name="Google Shape;246;p19" title="{&quot;red&quot;:89,&quot;green&quot;:89,&quot;blue&quot;:89,&quot;origURL&quot;:&quot;https://www.codecogs.com/eqnedit.php?latex=p_x#0&quot;,&quot;size&quot;:20,&quot;width&quot;:98.07874015748031,&quot;height&quot;:43.653543307086615}"/>
          <p:cNvPicPr preferRelativeResize="0"/>
          <p:nvPr/>
        </p:nvPicPr>
        <p:blipFill>
          <a:blip r:embed="rId5">
            <a:alphaModFix/>
          </a:blip>
          <a:stretch>
            <a:fillRect/>
          </a:stretch>
        </p:blipFill>
        <p:spPr>
          <a:xfrm>
            <a:off x="4886128" y="3646232"/>
            <a:ext cx="299934" cy="214239"/>
          </a:xfrm>
          <a:prstGeom prst="rect">
            <a:avLst/>
          </a:prstGeom>
          <a:noFill/>
          <a:ln>
            <a:noFill/>
          </a:ln>
        </p:spPr>
      </p:pic>
      <p:sp>
        <p:nvSpPr>
          <p:cNvPr id="247" name="Google Shape;247;p19"/>
          <p:cNvSpPr txBox="1"/>
          <p:nvPr/>
        </p:nvSpPr>
        <p:spPr>
          <a:xfrm>
            <a:off x="123775" y="6080700"/>
            <a:ext cx="5838300" cy="708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lang="en-US" sz="2000">
                <a:solidFill>
                  <a:schemeClr val="dk1"/>
                </a:solidFill>
                <a:latin typeface="Times New Roman"/>
                <a:ea typeface="Times New Roman"/>
                <a:cs typeface="Times New Roman"/>
                <a:sym typeface="Times New Roman"/>
              </a:rPr>
              <a:t>The Fermi sphere is fragmented and has an onion-like structure</a:t>
            </a:r>
            <a:r>
              <a:rPr lang="en-US" sz="2000">
                <a:solidFill>
                  <a:schemeClr val="dk1"/>
                </a:solidFill>
                <a:latin typeface="Times New Roman"/>
                <a:ea typeface="Times New Roman"/>
                <a:cs typeface="Times New Roman"/>
                <a:sym typeface="Times New Roman"/>
              </a:rPr>
              <a:t> ⟶ </a:t>
            </a:r>
            <a:r>
              <a:rPr b="1" lang="en-US" sz="2000">
                <a:solidFill>
                  <a:schemeClr val="dk1"/>
                </a:solidFill>
                <a:latin typeface="Times New Roman"/>
                <a:ea typeface="Times New Roman"/>
                <a:cs typeface="Times New Roman"/>
                <a:sym typeface="Times New Roman"/>
              </a:rPr>
              <a:t>momentum-fragmented</a:t>
            </a:r>
            <a:r>
              <a:rPr lang="en-US" sz="2000">
                <a:solidFill>
                  <a:schemeClr val="dk1"/>
                </a:solidFill>
                <a:latin typeface="Times New Roman"/>
                <a:ea typeface="Times New Roman"/>
                <a:cs typeface="Times New Roman"/>
                <a:sym typeface="Times New Roman"/>
              </a:rPr>
              <a:t> hyperons</a:t>
            </a:r>
            <a:endParaRPr sz="2000">
              <a:solidFill>
                <a:schemeClr val="dk1"/>
              </a:solidFill>
              <a:latin typeface="Times New Roman"/>
              <a:ea typeface="Times New Roman"/>
              <a:cs typeface="Times New Roman"/>
              <a:sym typeface="Times New Roman"/>
            </a:endParaRPr>
          </a:p>
        </p:txBody>
      </p:sp>
      <p:pic>
        <p:nvPicPr>
          <p:cNvPr id="248" name="Google Shape;248;p19" title="{&quot;red&quot;:0,&quot;green&quot;:0,&quot;blue&quot;:0,&quot;origURL&quot;:&quot;https://www.codecogs.com/eqnedit.php?latex=E(p)%3D%5Csqrt%7BZp%5E2%2BWp%5E4%2Bm%5E%7B*2%7D#0&quot;,&quot;size&quot;:20,&quot;width&quot;:502.3228346456693,&quot;height&quot;:55.74803149606299}"/>
          <p:cNvPicPr preferRelativeResize="0"/>
          <p:nvPr/>
        </p:nvPicPr>
        <p:blipFill>
          <a:blip r:embed="rId6">
            <a:alphaModFix/>
          </a:blip>
          <a:stretch>
            <a:fillRect/>
          </a:stretch>
        </p:blipFill>
        <p:spPr>
          <a:xfrm>
            <a:off x="6660950" y="1199016"/>
            <a:ext cx="4166151" cy="423875"/>
          </a:xfrm>
          <a:prstGeom prst="rect">
            <a:avLst/>
          </a:prstGeom>
          <a:noFill/>
          <a:ln>
            <a:noFill/>
          </a:ln>
        </p:spPr>
      </p:pic>
      <p:pic>
        <p:nvPicPr>
          <p:cNvPr id="249" name="Google Shape;249;p19" title="Screenshot from 2025-11-06 11-02-12.png"/>
          <p:cNvPicPr preferRelativeResize="0"/>
          <p:nvPr/>
        </p:nvPicPr>
        <p:blipFill>
          <a:blip r:embed="rId7">
            <a:alphaModFix/>
          </a:blip>
          <a:stretch>
            <a:fillRect/>
          </a:stretch>
        </p:blipFill>
        <p:spPr>
          <a:xfrm>
            <a:off x="6036000" y="1927678"/>
            <a:ext cx="6022424" cy="3777300"/>
          </a:xfrm>
          <a:prstGeom prst="rect">
            <a:avLst/>
          </a:prstGeom>
          <a:noFill/>
          <a:ln>
            <a:noFill/>
          </a:ln>
        </p:spPr>
      </p:pic>
      <p:sp>
        <p:nvSpPr>
          <p:cNvPr id="250" name="Google Shape;250;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 name="Google Shape;256;p20"/>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Results - composition and </a:t>
            </a:r>
            <a:endParaRPr sz="3600">
              <a:solidFill>
                <a:schemeClr val="dk1"/>
              </a:solidFill>
              <a:latin typeface="Times New Roman"/>
              <a:ea typeface="Times New Roman"/>
              <a:cs typeface="Times New Roman"/>
              <a:sym typeface="Times New Roman"/>
            </a:endParaRPr>
          </a:p>
        </p:txBody>
      </p:sp>
      <p:pic>
        <p:nvPicPr>
          <p:cNvPr id="257" name="Google Shape;257;p20" title="{&quot;red&quot;:0,&quot;green&quot;:0,&quot;blue&quot;:0,&quot;origURL&quot;:&quot;https://www.codecogs.com/eqnedit.php?latex=E_Y#0&quot;,&quot;size&quot;:20,&quot;width&quot;:768,&quot;height&quot;:50.90551181102363}"/>
          <p:cNvPicPr preferRelativeResize="0"/>
          <p:nvPr/>
        </p:nvPicPr>
        <p:blipFill>
          <a:blip r:embed="rId3">
            <a:alphaModFix/>
          </a:blip>
          <a:stretch>
            <a:fillRect/>
          </a:stretch>
        </p:blipFill>
        <p:spPr>
          <a:xfrm>
            <a:off x="5642310" y="440424"/>
            <a:ext cx="599800" cy="409700"/>
          </a:xfrm>
          <a:prstGeom prst="rect">
            <a:avLst/>
          </a:prstGeom>
          <a:noFill/>
          <a:ln>
            <a:noFill/>
          </a:ln>
        </p:spPr>
      </p:pic>
      <p:sp>
        <p:nvSpPr>
          <p:cNvPr id="258" name="Google Shape;258;p20"/>
          <p:cNvSpPr txBox="1"/>
          <p:nvPr/>
        </p:nvSpPr>
        <p:spPr>
          <a:xfrm>
            <a:off x="6408125" y="1429125"/>
            <a:ext cx="5586300" cy="468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Times New Roman"/>
              <a:buChar char="●"/>
            </a:pPr>
            <a:r>
              <a:rPr lang="en-US" sz="2000">
                <a:solidFill>
                  <a:schemeClr val="dk1"/>
                </a:solidFill>
                <a:latin typeface="Times New Roman"/>
                <a:ea typeface="Times New Roman"/>
                <a:cs typeface="Times New Roman"/>
                <a:sym typeface="Times New Roman"/>
              </a:rPr>
              <a:t>Three sets of calculations:</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i) </a:t>
            </a:r>
            <a:r>
              <a:rPr b="1" lang="en-US" sz="2000">
                <a:solidFill>
                  <a:schemeClr val="dk1"/>
                </a:solidFill>
                <a:latin typeface="Times New Roman"/>
                <a:ea typeface="Times New Roman"/>
                <a:cs typeface="Times New Roman"/>
                <a:sym typeface="Times New Roman"/>
              </a:rPr>
              <a:t>N</a:t>
            </a:r>
            <a:r>
              <a:rPr lang="en-US" sz="2000">
                <a:solidFill>
                  <a:schemeClr val="dk1"/>
                </a:solidFill>
                <a:latin typeface="Times New Roman"/>
                <a:ea typeface="Times New Roman"/>
                <a:cs typeface="Times New Roman"/>
                <a:sym typeface="Times New Roman"/>
              </a:rPr>
              <a:t>—nucleonic</a:t>
            </a:r>
            <a:r>
              <a:rPr lang="en-US" sz="2000">
                <a:solidFill>
                  <a:schemeClr val="dk1"/>
                </a:solidFill>
                <a:latin typeface="Times New Roman"/>
                <a:ea typeface="Times New Roman"/>
                <a:cs typeface="Times New Roman"/>
                <a:sym typeface="Times New Roman"/>
              </a:rPr>
              <a:t> matter only</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ii) </a:t>
            </a:r>
            <a:r>
              <a:rPr b="1" lang="en-US" sz="2000">
                <a:solidFill>
                  <a:schemeClr val="dk1"/>
                </a:solidFill>
                <a:latin typeface="Times New Roman"/>
                <a:ea typeface="Times New Roman"/>
                <a:cs typeface="Times New Roman"/>
                <a:sym typeface="Times New Roman"/>
              </a:rPr>
              <a:t>NY (CFS)</a:t>
            </a:r>
            <a:r>
              <a:rPr lang="en-US" sz="2000">
                <a:solidFill>
                  <a:schemeClr val="dk1"/>
                </a:solidFill>
                <a:latin typeface="Times New Roman"/>
                <a:ea typeface="Times New Roman"/>
                <a:cs typeface="Times New Roman"/>
                <a:sym typeface="Times New Roman"/>
              </a:rPr>
              <a:t>—hypernuclear matter but solving the equations as in usual RMF methods:</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Threshold for appearance:</a:t>
            </a:r>
            <a:endParaRPr sz="20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US" sz="2000">
                <a:solidFill>
                  <a:schemeClr val="dk1"/>
                </a:solidFill>
                <a:latin typeface="Times New Roman"/>
                <a:ea typeface="Times New Roman"/>
                <a:cs typeface="Times New Roman"/>
                <a:sym typeface="Times New Roman"/>
              </a:rPr>
              <a:t>Disregards the momentum-fragmented hyperons and assumes that all states are filled up to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iii) </a:t>
            </a:r>
            <a:r>
              <a:rPr b="1" lang="en-US" sz="2000">
                <a:solidFill>
                  <a:schemeClr val="dk1"/>
                </a:solidFill>
                <a:latin typeface="Times New Roman"/>
                <a:ea typeface="Times New Roman"/>
                <a:cs typeface="Times New Roman"/>
                <a:sym typeface="Times New Roman"/>
              </a:rPr>
              <a:t>NY</a:t>
            </a:r>
            <a:r>
              <a:rPr lang="en-US" sz="2000">
                <a:solidFill>
                  <a:schemeClr val="dk1"/>
                </a:solidFill>
                <a:latin typeface="Times New Roman"/>
                <a:ea typeface="Times New Roman"/>
                <a:cs typeface="Times New Roman"/>
                <a:sym typeface="Times New Roman"/>
              </a:rPr>
              <a:t>—full consistent calculations, taking into account the momentum-fragmented hyperons</a:t>
            </a:r>
            <a:endParaRPr sz="2000">
              <a:solidFill>
                <a:schemeClr val="dk1"/>
              </a:solidFill>
              <a:latin typeface="Times New Roman"/>
              <a:ea typeface="Times New Roman"/>
              <a:cs typeface="Times New Roman"/>
              <a:sym typeface="Times New Roman"/>
            </a:endParaRPr>
          </a:p>
        </p:txBody>
      </p:sp>
      <p:pic>
        <p:nvPicPr>
          <p:cNvPr id="259" name="Google Shape;259;p20" title="{&quot;red&quot;:0,&quot;green&quot;:0,&quot;blue&quot;:0,&quot;origURL&quot;:&quot;https://www.codecogs.com/eqnedit.php?latex=p_%7BY%2CF%7D#0&quot;,&quot;size&quot;:20,&quot;width&quot;:547.9842519685039,&quot;height&quot;:134.03149606299212}"/>
          <p:cNvPicPr preferRelativeResize="0"/>
          <p:nvPr/>
        </p:nvPicPr>
        <p:blipFill>
          <a:blip r:embed="rId4">
            <a:alphaModFix/>
          </a:blip>
          <a:stretch>
            <a:fillRect/>
          </a:stretch>
        </p:blipFill>
        <p:spPr>
          <a:xfrm>
            <a:off x="11245364" y="4289891"/>
            <a:ext cx="605358" cy="257375"/>
          </a:xfrm>
          <a:prstGeom prst="rect">
            <a:avLst/>
          </a:prstGeom>
          <a:noFill/>
          <a:ln>
            <a:noFill/>
          </a:ln>
        </p:spPr>
      </p:pic>
      <p:pic>
        <p:nvPicPr>
          <p:cNvPr id="260" name="Google Shape;260;p20" title="{&quot;red&quot;:0,&quot;green&quot;:0,&quot;blue&quot;:0,&quot;origURL&quot;:&quot;https://www.codecogs.com/eqnedit.php?latex=E_Y(p%3D0)%20%3C%20%5Cmu_%7BY%2C%20%5Cmathrm%7Bthreshold%7D%7D#0&quot;,&quot;size&quot;:20,&quot;width&quot;:547.9842519685039,&quot;height&quot;:134.03149606299212}"/>
          <p:cNvPicPr preferRelativeResize="0"/>
          <p:nvPr/>
        </p:nvPicPr>
        <p:blipFill>
          <a:blip r:embed="rId5">
            <a:alphaModFix/>
          </a:blip>
          <a:stretch>
            <a:fillRect/>
          </a:stretch>
        </p:blipFill>
        <p:spPr>
          <a:xfrm>
            <a:off x="7167500" y="3671633"/>
            <a:ext cx="2438401" cy="257378"/>
          </a:xfrm>
          <a:prstGeom prst="rect">
            <a:avLst/>
          </a:prstGeom>
          <a:noFill/>
          <a:ln>
            <a:noFill/>
          </a:ln>
        </p:spPr>
      </p:pic>
      <p:pic>
        <p:nvPicPr>
          <p:cNvPr id="261" name="Google Shape;261;p20" title="composition_full.png"/>
          <p:cNvPicPr preferRelativeResize="0"/>
          <p:nvPr/>
        </p:nvPicPr>
        <p:blipFill>
          <a:blip r:embed="rId6">
            <a:alphaModFix/>
          </a:blip>
          <a:stretch>
            <a:fillRect/>
          </a:stretch>
        </p:blipFill>
        <p:spPr>
          <a:xfrm>
            <a:off x="201125" y="1645044"/>
            <a:ext cx="5638800" cy="4248150"/>
          </a:xfrm>
          <a:prstGeom prst="rect">
            <a:avLst/>
          </a:prstGeom>
          <a:noFill/>
          <a:ln>
            <a:noFill/>
          </a:ln>
        </p:spPr>
      </p:pic>
      <p:sp>
        <p:nvSpPr>
          <p:cNvPr id="262" name="Google Shape;262;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1" title="composition_CFS.png"/>
          <p:cNvPicPr preferRelativeResize="0"/>
          <p:nvPr/>
        </p:nvPicPr>
        <p:blipFill>
          <a:blip r:embed="rId3">
            <a:alphaModFix/>
          </a:blip>
          <a:stretch>
            <a:fillRect/>
          </a:stretch>
        </p:blipFill>
        <p:spPr>
          <a:xfrm>
            <a:off x="303793" y="1849244"/>
            <a:ext cx="5693148" cy="4286552"/>
          </a:xfrm>
          <a:prstGeom prst="rect">
            <a:avLst/>
          </a:prstGeom>
          <a:noFill/>
          <a:ln>
            <a:noFill/>
          </a:ln>
        </p:spPr>
      </p:pic>
      <p:sp>
        <p:nvSpPr>
          <p:cNvPr id="268" name="Google Shape;268;p21"/>
          <p:cNvSpPr/>
          <p:nvPr/>
        </p:nvSpPr>
        <p:spPr>
          <a:xfrm>
            <a:off x="0" y="189870"/>
            <a:ext cx="12192000" cy="910799"/>
          </a:xfrm>
          <a:prstGeom prst="rect">
            <a:avLst/>
          </a:prstGeom>
          <a:gradFill>
            <a:gsLst>
              <a:gs pos="0">
                <a:srgbClr val="7D878F">
                  <a:alpha val="41960"/>
                </a:srgbClr>
              </a:gs>
              <a:gs pos="50000">
                <a:srgbClr val="B6C3CE"/>
              </a:gs>
              <a:gs pos="100000">
                <a:srgbClr val="DBEAF7"/>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9" name="Google Shape;269;p21"/>
          <p:cNvPicPr preferRelativeResize="0"/>
          <p:nvPr/>
        </p:nvPicPr>
        <p:blipFill rotWithShape="1">
          <a:blip r:embed="rId4">
            <a:alphaModFix/>
          </a:blip>
          <a:srcRect b="0" l="0" r="0" t="0"/>
          <a:stretch/>
        </p:blipFill>
        <p:spPr>
          <a:xfrm>
            <a:off x="6156000" y="1781050"/>
            <a:ext cx="5848895" cy="4286549"/>
          </a:xfrm>
          <a:prstGeom prst="rect">
            <a:avLst/>
          </a:prstGeom>
          <a:noFill/>
          <a:ln>
            <a:noFill/>
          </a:ln>
        </p:spPr>
      </p:pic>
      <p:sp>
        <p:nvSpPr>
          <p:cNvPr id="270" name="Google Shape;270;p21"/>
          <p:cNvSpPr txBox="1"/>
          <p:nvPr/>
        </p:nvSpPr>
        <p:spPr>
          <a:xfrm>
            <a:off x="5571066" y="1237595"/>
            <a:ext cx="20289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Times New Roman"/>
                <a:ea typeface="Times New Roman"/>
                <a:cs typeface="Times New Roman"/>
                <a:sym typeface="Times New Roman"/>
              </a:rPr>
              <a:t>NY (</a:t>
            </a:r>
            <a:r>
              <a:rPr b="1" lang="en-US" sz="2200">
                <a:solidFill>
                  <a:schemeClr val="dk1"/>
                </a:solidFill>
                <a:latin typeface="Times New Roman"/>
                <a:ea typeface="Times New Roman"/>
                <a:cs typeface="Times New Roman"/>
                <a:sym typeface="Times New Roman"/>
              </a:rPr>
              <a:t>CFS</a:t>
            </a:r>
            <a:r>
              <a:rPr b="1" lang="en-US" sz="2200">
                <a:solidFill>
                  <a:schemeClr val="dk1"/>
                </a:solidFill>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0" lvl="0" marL="0" marR="0" rtl="0" algn="l">
              <a:spcBef>
                <a:spcPts val="0"/>
              </a:spcBef>
              <a:spcAft>
                <a:spcPts val="0"/>
              </a:spcAft>
              <a:buNone/>
            </a:pPr>
            <a:r>
              <a:t/>
            </a:r>
            <a:endParaRPr b="1" sz="2200">
              <a:solidFill>
                <a:schemeClr val="dk1"/>
              </a:solidFill>
              <a:latin typeface="Times New Roman"/>
              <a:ea typeface="Times New Roman"/>
              <a:cs typeface="Times New Roman"/>
              <a:sym typeface="Times New Roman"/>
            </a:endParaRPr>
          </a:p>
        </p:txBody>
      </p:sp>
      <p:cxnSp>
        <p:nvCxnSpPr>
          <p:cNvPr id="271" name="Google Shape;271;p21"/>
          <p:cNvCxnSpPr/>
          <p:nvPr/>
        </p:nvCxnSpPr>
        <p:spPr>
          <a:xfrm>
            <a:off x="2775805" y="2688465"/>
            <a:ext cx="671100" cy="699300"/>
          </a:xfrm>
          <a:prstGeom prst="straightConnector1">
            <a:avLst/>
          </a:prstGeom>
          <a:noFill/>
          <a:ln cap="flat" cmpd="sng" w="57150">
            <a:solidFill>
              <a:srgbClr val="888888"/>
            </a:solidFill>
            <a:prstDash val="solid"/>
            <a:miter lim="800000"/>
            <a:headEnd len="sm" w="sm" type="none"/>
            <a:tailEnd len="med" w="med" type="triangle"/>
          </a:ln>
        </p:spPr>
      </p:cxnSp>
      <p:cxnSp>
        <p:nvCxnSpPr>
          <p:cNvPr id="272" name="Google Shape;272;p21"/>
          <p:cNvCxnSpPr/>
          <p:nvPr/>
        </p:nvCxnSpPr>
        <p:spPr>
          <a:xfrm>
            <a:off x="7413812" y="3387772"/>
            <a:ext cx="671177" cy="699247"/>
          </a:xfrm>
          <a:prstGeom prst="straightConnector1">
            <a:avLst/>
          </a:prstGeom>
          <a:noFill/>
          <a:ln cap="flat" cmpd="sng" w="57150">
            <a:solidFill>
              <a:srgbClr val="888888"/>
            </a:solidFill>
            <a:prstDash val="solid"/>
            <a:miter lim="800000"/>
            <a:headEnd len="sm" w="sm" type="none"/>
            <a:tailEnd len="med" w="med" type="triangle"/>
          </a:ln>
        </p:spPr>
      </p:cxnSp>
      <p:cxnSp>
        <p:nvCxnSpPr>
          <p:cNvPr id="273" name="Google Shape;273;p21"/>
          <p:cNvCxnSpPr/>
          <p:nvPr/>
        </p:nvCxnSpPr>
        <p:spPr>
          <a:xfrm rot="10800000">
            <a:off x="9879694" y="2429971"/>
            <a:ext cx="1093106" cy="957801"/>
          </a:xfrm>
          <a:prstGeom prst="straightConnector1">
            <a:avLst/>
          </a:prstGeom>
          <a:noFill/>
          <a:ln cap="flat" cmpd="sng" w="57150">
            <a:solidFill>
              <a:srgbClr val="888888"/>
            </a:solidFill>
            <a:prstDash val="solid"/>
            <a:miter lim="800000"/>
            <a:headEnd len="sm" w="sm" type="none"/>
            <a:tailEnd len="med" w="med" type="triangle"/>
          </a:ln>
        </p:spPr>
      </p:cxnSp>
      <p:cxnSp>
        <p:nvCxnSpPr>
          <p:cNvPr id="274" name="Google Shape;274;p21"/>
          <p:cNvCxnSpPr/>
          <p:nvPr/>
        </p:nvCxnSpPr>
        <p:spPr>
          <a:xfrm>
            <a:off x="4419082" y="1805810"/>
            <a:ext cx="671100" cy="699300"/>
          </a:xfrm>
          <a:prstGeom prst="straightConnector1">
            <a:avLst/>
          </a:prstGeom>
          <a:noFill/>
          <a:ln cap="flat" cmpd="sng" w="57150">
            <a:solidFill>
              <a:srgbClr val="888888"/>
            </a:solidFill>
            <a:prstDash val="solid"/>
            <a:miter lim="800000"/>
            <a:headEnd len="sm" w="sm" type="none"/>
            <a:tailEnd len="med" w="med" type="triangle"/>
          </a:ln>
        </p:spPr>
      </p:cxnSp>
      <p:sp>
        <p:nvSpPr>
          <p:cNvPr id="275" name="Google Shape;275;p21"/>
          <p:cNvSpPr txBox="1"/>
          <p:nvPr/>
        </p:nvSpPr>
        <p:spPr>
          <a:xfrm>
            <a:off x="8298599" y="1442225"/>
            <a:ext cx="24681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dk1"/>
                </a:solidFill>
                <a:latin typeface="Times New Roman"/>
                <a:ea typeface="Times New Roman"/>
                <a:cs typeface="Times New Roman"/>
                <a:sym typeface="Times New Roman"/>
              </a:rPr>
              <a:t>    in-medium energy</a:t>
            </a:r>
            <a:endParaRPr sz="2000">
              <a:solidFill>
                <a:schemeClr val="dk1"/>
              </a:solidFill>
              <a:latin typeface="Times New Roman"/>
              <a:ea typeface="Times New Roman"/>
              <a:cs typeface="Times New Roman"/>
              <a:sym typeface="Times New Roman"/>
            </a:endParaRPr>
          </a:p>
        </p:txBody>
      </p:sp>
      <p:pic>
        <p:nvPicPr>
          <p:cNvPr id="276" name="Google Shape;276;p21" title="{&quot;red&quot;:0,&quot;green&quot;:0,&quot;blue&quot;:0,&quot;origURL&quot;:&quot;https://www.codecogs.com/eqnedit.php?latex=%5CLambda#0&quot;,&quot;size&quot;:20,&quot;width&quot;:180.25984251968504,&quot;height&quot;:50.881889763779526}"/>
          <p:cNvPicPr preferRelativeResize="0"/>
          <p:nvPr/>
        </p:nvPicPr>
        <p:blipFill>
          <a:blip r:embed="rId5">
            <a:alphaModFix/>
          </a:blip>
          <a:stretch>
            <a:fillRect/>
          </a:stretch>
        </p:blipFill>
        <p:spPr>
          <a:xfrm>
            <a:off x="8381821" y="1577460"/>
            <a:ext cx="177165" cy="203835"/>
          </a:xfrm>
          <a:prstGeom prst="rect">
            <a:avLst/>
          </a:prstGeom>
          <a:noFill/>
          <a:ln>
            <a:noFill/>
          </a:ln>
        </p:spPr>
      </p:pic>
      <p:sp>
        <p:nvSpPr>
          <p:cNvPr id="277" name="Google Shape;277;p21"/>
          <p:cNvSpPr txBox="1"/>
          <p:nvPr/>
        </p:nvSpPr>
        <p:spPr>
          <a:xfrm>
            <a:off x="694266" y="287329"/>
            <a:ext cx="9753600" cy="64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Times New Roman"/>
                <a:ea typeface="Times New Roman"/>
                <a:cs typeface="Times New Roman"/>
                <a:sym typeface="Times New Roman"/>
              </a:rPr>
              <a:t>Results - composition and </a:t>
            </a:r>
            <a:endParaRPr sz="3600">
              <a:solidFill>
                <a:schemeClr val="dk1"/>
              </a:solidFill>
              <a:latin typeface="Times New Roman"/>
              <a:ea typeface="Times New Roman"/>
              <a:cs typeface="Times New Roman"/>
              <a:sym typeface="Times New Roman"/>
            </a:endParaRPr>
          </a:p>
        </p:txBody>
      </p:sp>
      <p:pic>
        <p:nvPicPr>
          <p:cNvPr id="278" name="Google Shape;278;p21" title="{&quot;red&quot;:0,&quot;green&quot;:0,&quot;blue&quot;:0,&quot;origURL&quot;:&quot;https://www.codecogs.com/eqnedit.php?latex=E_Y#0&quot;,&quot;size&quot;:20,&quot;width&quot;:768,&quot;height&quot;:50.90551181102363}"/>
          <p:cNvPicPr preferRelativeResize="0"/>
          <p:nvPr/>
        </p:nvPicPr>
        <p:blipFill>
          <a:blip r:embed="rId6">
            <a:alphaModFix/>
          </a:blip>
          <a:stretch>
            <a:fillRect/>
          </a:stretch>
        </p:blipFill>
        <p:spPr>
          <a:xfrm>
            <a:off x="5642310" y="440424"/>
            <a:ext cx="599800" cy="409700"/>
          </a:xfrm>
          <a:prstGeom prst="rect">
            <a:avLst/>
          </a:prstGeom>
          <a:noFill/>
          <a:ln>
            <a:noFill/>
          </a:ln>
        </p:spPr>
      </p:pic>
      <p:sp>
        <p:nvSpPr>
          <p:cNvPr id="279" name="Google Shape;279;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