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7" r:id="rId3"/>
    <p:sldId id="256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A8565-4F6B-430F-8C32-718BBB184DAF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8F77-469A-4867-A8A7-CEA9C6E8687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6EE1-5C23-4847-AD49-BB267A632AE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8731C8-6EDE-4553-AF66-9B8F1880DDD6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2BF5C4-81A9-4948-BBF1-9D80A3C1C19A}" type="slidenum">
              <a:rPr lang="en-GB" smtClean="0"/>
              <a:t>‹N›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Giraudo</a:t>
            </a:r>
            <a:endParaRPr lang="en-GB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13765" y="648866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GSI</a:t>
            </a:r>
            <a:r>
              <a:rPr lang="en-US" i="1" u="sng" dirty="0" smtClean="0"/>
              <a:t>-Darmstadt 24-06-2013</a:t>
            </a:r>
            <a:endParaRPr lang="en-GB" i="1" u="sng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907704" y="2060848"/>
            <a:ext cx="58528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MVD</a:t>
            </a:r>
            <a:r>
              <a:rPr lang="en-GB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properties improvement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circuit test (Torino)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(</a:t>
            </a:r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Jülich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8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" y="4581128"/>
            <a:ext cx="4141317" cy="2233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0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Giraudo</a:t>
            </a:r>
            <a:endParaRPr lang="en-GB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13765" y="648866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GSI</a:t>
            </a:r>
            <a:r>
              <a:rPr lang="en-US" i="1" u="sng" dirty="0" smtClean="0"/>
              <a:t>-Darmstadt 24-06-2013</a:t>
            </a:r>
            <a:endParaRPr lang="en-GB" i="1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59784" y="620688"/>
            <a:ext cx="5480988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Updates for stave – Improvements for thermal properties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76514" y="990020"/>
            <a:ext cx="3847528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Changes: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carbon foam  carbon paper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c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arbon foam 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Rohacell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31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IG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98950"/>
              </p:ext>
            </p:extLst>
          </p:nvPr>
        </p:nvGraphicFramePr>
        <p:xfrm>
          <a:off x="286667" y="1913350"/>
          <a:ext cx="4141317" cy="2499360"/>
        </p:xfrm>
        <a:graphic>
          <a:graphicData uri="http://schemas.openxmlformats.org/drawingml/2006/table">
            <a:tbl>
              <a:tblPr firstRow="1" lastCol="1" bandRow="1">
                <a:tableStyleId>{7DF18680-E054-41AD-8BC1-D1AEF772440D}</a:tableStyleId>
              </a:tblPr>
              <a:tblGrid>
                <a:gridCol w="2142061"/>
                <a:gridCol w="928226"/>
                <a:gridCol w="1071030"/>
              </a:tblGrid>
              <a:tr h="2841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Thermagraph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FGS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41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Properties</a:t>
                      </a:r>
                      <a:endParaRPr lang="en-GB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Unit</a:t>
                      </a:r>
                      <a:endParaRPr lang="en-GB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Data</a:t>
                      </a:r>
                      <a:endParaRPr lang="en-GB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84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Thickness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GB" sz="1600" dirty="0"/>
                    </a:p>
                  </a:txBody>
                  <a:tcPr/>
                </a:tc>
              </a:tr>
              <a:tr h="284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Density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g/cm</a:t>
                      </a:r>
                      <a:r>
                        <a:rPr lang="en-US" sz="1600" baseline="300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GB" sz="1600" dirty="0"/>
                    </a:p>
                  </a:txBody>
                  <a:tcPr/>
                </a:tc>
              </a:tr>
              <a:tr h="4973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Thermal Conductivity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Through Plane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W/</a:t>
                      </a:r>
                      <a:r>
                        <a:rPr lang="en-US" sz="1600" dirty="0" err="1" smtClean="0"/>
                        <a:t>m·K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</a:t>
                      </a:r>
                      <a:endParaRPr lang="en-GB" sz="1600" dirty="0"/>
                    </a:p>
                  </a:txBody>
                  <a:tcPr anchor="ctr"/>
                </a:tc>
              </a:tr>
              <a:tr h="557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Thermal Conductivity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Through Thickness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W/</a:t>
                      </a:r>
                      <a:r>
                        <a:rPr lang="en-US" sz="1600" dirty="0" err="1" smtClean="0"/>
                        <a:t>m·K</a:t>
                      </a:r>
                      <a:endParaRPr lang="en-GB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1085"/>
              </p:ext>
            </p:extLst>
          </p:nvPr>
        </p:nvGraphicFramePr>
        <p:xfrm>
          <a:off x="4716016" y="1913350"/>
          <a:ext cx="4141317" cy="2499360"/>
        </p:xfrm>
        <a:graphic>
          <a:graphicData uri="http://schemas.openxmlformats.org/drawingml/2006/table">
            <a:tbl>
              <a:tblPr firstRow="1" lastCol="1" bandRow="1">
                <a:tableStyleId>{7DF18680-E054-41AD-8BC1-D1AEF772440D}</a:tableStyleId>
              </a:tblPr>
              <a:tblGrid>
                <a:gridCol w="2142061"/>
                <a:gridCol w="928226"/>
                <a:gridCol w="1071030"/>
              </a:tblGrid>
              <a:tr h="2841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Poco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Foam/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HTC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41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Properties</a:t>
                      </a:r>
                      <a:endParaRPr lang="en-GB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Unit</a:t>
                      </a:r>
                      <a:endParaRPr lang="en-GB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Data</a:t>
                      </a:r>
                      <a:endParaRPr lang="en-GB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84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Thickness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&lt;25.4</a:t>
                      </a:r>
                      <a:endParaRPr lang="en-GB" sz="1600" dirty="0"/>
                    </a:p>
                  </a:txBody>
                  <a:tcPr/>
                </a:tc>
              </a:tr>
              <a:tr h="284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Density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g/cm</a:t>
                      </a:r>
                      <a:r>
                        <a:rPr lang="en-US" sz="1600" baseline="300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0.6/0.9</a:t>
                      </a:r>
                      <a:endParaRPr lang="en-GB" sz="1600" dirty="0"/>
                    </a:p>
                  </a:txBody>
                  <a:tcPr/>
                </a:tc>
              </a:tr>
              <a:tr h="4973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Thermal Conductivity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Through Plane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W/</a:t>
                      </a:r>
                      <a:r>
                        <a:rPr lang="en-US" sz="1600" dirty="0" err="1" smtClean="0"/>
                        <a:t>m·K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135/245</a:t>
                      </a:r>
                      <a:endParaRPr lang="en-GB" sz="1600" dirty="0"/>
                    </a:p>
                  </a:txBody>
                  <a:tcPr anchor="ctr"/>
                </a:tc>
              </a:tr>
              <a:tr h="557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Thermal Conductivity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Through Thickness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W/</a:t>
                      </a:r>
                      <a:r>
                        <a:rPr lang="en-US" sz="1600" dirty="0" err="1" smtClean="0"/>
                        <a:t>m·K</a:t>
                      </a:r>
                      <a:endParaRPr lang="en-GB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45/70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860032" y="569806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</a:t>
            </a:r>
          </a:p>
          <a:p>
            <a:r>
              <a:rPr lang="en-GB" dirty="0" smtClean="0"/>
              <a:t>http</a:t>
            </a:r>
            <a:r>
              <a:rPr lang="en-GB" dirty="0"/>
              <a:t>://www.amecthermasol.co.uk</a:t>
            </a:r>
          </a:p>
        </p:txBody>
      </p:sp>
    </p:spTree>
    <p:extLst>
      <p:ext uri="{BB962C8B-B14F-4D97-AF65-F5344CB8AC3E}">
        <p14:creationId xmlns:p14="http://schemas.microsoft.com/office/powerpoint/2010/main" val="27998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7957" r="17109" b="9730"/>
          <a:stretch/>
        </p:blipFill>
        <p:spPr bwMode="auto">
          <a:xfrm>
            <a:off x="179512" y="985761"/>
            <a:ext cx="4575703" cy="42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9" t="37488" r="27746" b="40297"/>
          <a:stretch/>
        </p:blipFill>
        <p:spPr>
          <a:xfrm>
            <a:off x="5580112" y="4155425"/>
            <a:ext cx="3204000" cy="1296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647532" y="511175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Position and detectors distribution of Layer 1 </a:t>
            </a:r>
            <a:r>
              <a:rPr lang="it-IT" dirty="0" smtClean="0">
                <a:solidFill>
                  <a:schemeClr val="bg1"/>
                </a:solidFill>
              </a:rPr>
              <a:t>&amp; </a:t>
            </a:r>
            <a:r>
              <a:rPr lang="en-GB" dirty="0" smtClean="0">
                <a:solidFill>
                  <a:schemeClr val="bg1"/>
                </a:solidFill>
              </a:rPr>
              <a:t>Layer</a:t>
            </a:r>
            <a:r>
              <a:rPr lang="it-IT" dirty="0" smtClean="0">
                <a:solidFill>
                  <a:schemeClr val="bg1"/>
                </a:solidFill>
              </a:rPr>
              <a:t> 2 </a:t>
            </a:r>
            <a:r>
              <a:rPr lang="en-GB" b="1" i="1" u="sng" dirty="0" smtClean="0">
                <a:solidFill>
                  <a:schemeClr val="bg1"/>
                </a:solidFill>
              </a:rPr>
              <a:t>UNCHANGED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5652120" y="4803425"/>
            <a:ext cx="864096" cy="92983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149418" y="573325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Rohacell</a:t>
            </a:r>
            <a:endParaRPr lang="en-GB" dirty="0"/>
          </a:p>
        </p:txBody>
      </p:sp>
      <p:cxnSp>
        <p:nvCxnSpPr>
          <p:cNvPr id="12" name="Connettore 2 11"/>
          <p:cNvCxnSpPr>
            <a:endCxn id="13" idx="2"/>
          </p:cNvCxnSpPr>
          <p:nvPr/>
        </p:nvCxnSpPr>
        <p:spPr>
          <a:xfrm flipH="1" flipV="1">
            <a:off x="6330276" y="3654316"/>
            <a:ext cx="185940" cy="85480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606360" y="328498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Carbon Paper</a:t>
            </a:r>
            <a:endParaRPr lang="en-GB"/>
          </a:p>
        </p:txBody>
      </p:sp>
      <p:cxnSp>
        <p:nvCxnSpPr>
          <p:cNvPr id="17" name="Connettore 2 16"/>
          <p:cNvCxnSpPr>
            <a:stCxn id="13" idx="2"/>
          </p:cNvCxnSpPr>
          <p:nvPr/>
        </p:nvCxnSpPr>
        <p:spPr>
          <a:xfrm>
            <a:off x="6330276" y="3654316"/>
            <a:ext cx="617988" cy="9361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236296" y="285293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Thermal filler</a:t>
            </a:r>
            <a:endParaRPr lang="en-GB" dirty="0"/>
          </a:p>
        </p:txBody>
      </p:sp>
      <p:cxnSp>
        <p:nvCxnSpPr>
          <p:cNvPr id="14" name="Connettore 2 13"/>
          <p:cNvCxnSpPr>
            <a:endCxn id="8" idx="2"/>
          </p:cNvCxnSpPr>
          <p:nvPr/>
        </p:nvCxnSpPr>
        <p:spPr>
          <a:xfrm flipV="1">
            <a:off x="7236296" y="3222268"/>
            <a:ext cx="736740" cy="135886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0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Giraudo</a:t>
            </a:r>
            <a:endParaRPr lang="en-GB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413765" y="648866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GSI</a:t>
            </a:r>
            <a:r>
              <a:rPr lang="en-US" i="1" u="sng" dirty="0" smtClean="0"/>
              <a:t>-Darmstadt 24-06-2013</a:t>
            </a:r>
            <a:endParaRPr lang="en-GB" i="1" u="sng" dirty="0"/>
          </a:p>
        </p:txBody>
      </p:sp>
    </p:spTree>
    <p:extLst>
      <p:ext uri="{BB962C8B-B14F-4D97-AF65-F5344CB8AC3E}">
        <p14:creationId xmlns:p14="http://schemas.microsoft.com/office/powerpoint/2010/main" val="37074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220" t="49990" r="33661" b="33705"/>
          <a:stretch>
            <a:fillRect/>
          </a:stretch>
        </p:blipFill>
        <p:spPr bwMode="auto">
          <a:xfrm>
            <a:off x="179512" y="620688"/>
            <a:ext cx="3360054" cy="7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95" t="19314" r="23031" b="6059"/>
          <a:stretch>
            <a:fillRect/>
          </a:stretch>
        </p:blipFill>
        <p:spPr bwMode="auto">
          <a:xfrm>
            <a:off x="163447" y="3212286"/>
            <a:ext cx="37954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ookman Old Style" pitchFamily="18" charset="0"/>
              </a:rPr>
              <a:t>CARBON FOAM PROJECT</a:t>
            </a:r>
            <a:endParaRPr lang="it-IT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149587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ADVANTAGES: CF plane workable</a:t>
            </a:r>
          </a:p>
          <a:p>
            <a:pPr marL="1347788" indent="-1347788"/>
            <a:r>
              <a:rPr lang="en-US" sz="1400" dirty="0" smtClean="0"/>
              <a:t>DRAWBACK:    CF gluing uniformity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839" t="48096" r="34547" b="34463"/>
          <a:stretch>
            <a:fillRect/>
          </a:stretch>
        </p:blipFill>
        <p:spPr bwMode="auto">
          <a:xfrm>
            <a:off x="5364088" y="620688"/>
            <a:ext cx="3323942" cy="7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6096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ookman Old Style" pitchFamily="18" charset="0"/>
              </a:rPr>
              <a:t>CARBON PAPER PROJECT</a:t>
            </a:r>
            <a:endParaRPr lang="it-IT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308304" y="764704"/>
            <a:ext cx="720080" cy="72008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155679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Carbon Paper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H="1" flipV="1">
            <a:off x="1331640" y="836712"/>
            <a:ext cx="108012" cy="72008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60" y="155679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Carbon Foam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4052" y="623731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ADVANTAGES: minor Temperature; less material</a:t>
            </a:r>
          </a:p>
          <a:p>
            <a:pPr marL="1347788" indent="-1347788"/>
            <a:r>
              <a:rPr lang="en-US" sz="1400" dirty="0" smtClean="0"/>
              <a:t>DRAWBACK:    plane precision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5736" y="1484784"/>
            <a:ext cx="165618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Si=0,1mm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Glue=0,1mm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CF=1mm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Glue=0,1mm</a:t>
            </a:r>
          </a:p>
          <a:p>
            <a:r>
              <a:rPr lang="el-GR" sz="1400" b="1" dirty="0" smtClean="0">
                <a:solidFill>
                  <a:schemeClr val="bg1"/>
                </a:solidFill>
              </a:rPr>
              <a:t>Ω</a:t>
            </a:r>
            <a:r>
              <a:rPr lang="it-IT" sz="1400" b="1" dirty="0" smtClean="0">
                <a:solidFill>
                  <a:schemeClr val="bg1"/>
                </a:solidFill>
              </a:rPr>
              <a:t>=0,3mm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Glue=0,1mm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MP35N=0,08mm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1484784"/>
            <a:ext cx="165618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Si=0,1mm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Glue=0,1mm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MP35N=0,08mm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Glue=0,1mm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CP=0,05mm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Glue=0,1mm</a:t>
            </a:r>
          </a:p>
          <a:p>
            <a:r>
              <a:rPr lang="el-GR" sz="1400" b="1" dirty="0" smtClean="0">
                <a:solidFill>
                  <a:schemeClr val="bg1"/>
                </a:solidFill>
              </a:rPr>
              <a:t>Ω</a:t>
            </a:r>
            <a:r>
              <a:rPr lang="it-IT" sz="1400" b="1" dirty="0" smtClean="0">
                <a:solidFill>
                  <a:schemeClr val="bg1"/>
                </a:solidFill>
              </a:rPr>
              <a:t>=0,3mm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6658" y="2204864"/>
            <a:ext cx="246734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1347788" indent="-1347788"/>
            <a:r>
              <a:rPr lang="en-US" dirty="0" smtClean="0">
                <a:latin typeface="Bookman Old Style" pitchFamily="18" charset="0"/>
              </a:rPr>
              <a:t>TEST ARE NEEDED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 t="18936" r="23917" b="8710"/>
          <a:stretch>
            <a:fillRect/>
          </a:stretch>
        </p:blipFill>
        <p:spPr bwMode="auto">
          <a:xfrm>
            <a:off x="5220072" y="3212043"/>
            <a:ext cx="3710404" cy="275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95536" y="42930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Tmax</a:t>
            </a:r>
            <a:r>
              <a:rPr lang="it-IT" dirty="0" smtClean="0">
                <a:solidFill>
                  <a:schemeClr val="bg1"/>
                </a:solidFill>
              </a:rPr>
              <a:t>=35°C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17450" y="4293813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Tmax</a:t>
            </a:r>
            <a:r>
              <a:rPr lang="it-IT" dirty="0" smtClean="0">
                <a:solidFill>
                  <a:schemeClr val="bg1"/>
                </a:solidFill>
              </a:rPr>
              <a:t>=33°C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15059" t="11740" r="7972" b="8332"/>
          <a:stretch>
            <a:fillRect/>
          </a:stretch>
        </p:blipFill>
        <p:spPr bwMode="auto">
          <a:xfrm>
            <a:off x="1969443" y="1275019"/>
            <a:ext cx="6662683" cy="53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Giraudo</a:t>
            </a:r>
            <a:endParaRPr lang="en-GB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13765" y="648866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GSI</a:t>
            </a:r>
            <a:r>
              <a:rPr lang="en-US" i="1" u="sng" dirty="0" smtClean="0"/>
              <a:t>-Darmstadt 24-06-2013</a:t>
            </a:r>
            <a:endParaRPr lang="en-GB" i="1" u="sng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64672" y="250179"/>
            <a:ext cx="4633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Hydraulic circuit test – 2 lines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First step – not remote controlled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56" y="2307823"/>
            <a:ext cx="5575305" cy="4180845"/>
          </a:xfrm>
          <a:prstGeom prst="rect">
            <a:avLst/>
          </a:prstGeom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Giraudo</a:t>
            </a:r>
            <a:endParaRPr lang="en-GB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13765" y="648866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GSI</a:t>
            </a:r>
            <a:r>
              <a:rPr lang="en-US" i="1" u="sng" dirty="0" smtClean="0"/>
              <a:t>-Darmstadt 24-06-2013</a:t>
            </a:r>
            <a:endParaRPr lang="en-GB" i="1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4530" y="987425"/>
            <a:ext cx="7625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</a:t>
            </a:r>
            <a:r>
              <a:rPr lang="en-GB" sz="2400" dirty="0" smtClean="0">
                <a:solidFill>
                  <a:schemeClr val="bg1"/>
                </a:solidFill>
              </a:rPr>
              <a:t>entral frame (Prototype) completed in </a:t>
            </a:r>
            <a:r>
              <a:rPr lang="en-GB" sz="2400" dirty="0" err="1" smtClean="0">
                <a:solidFill>
                  <a:schemeClr val="bg1"/>
                </a:solidFill>
              </a:rPr>
              <a:t>Frascati</a:t>
            </a:r>
            <a:r>
              <a:rPr lang="en-GB" sz="2400" dirty="0" smtClean="0">
                <a:solidFill>
                  <a:schemeClr val="bg1"/>
                </a:solidFill>
              </a:rPr>
              <a:t> last 15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May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Bosses for </a:t>
            </a:r>
            <a:r>
              <a:rPr lang="en-GB" sz="2400" dirty="0" err="1" smtClean="0">
                <a:solidFill>
                  <a:schemeClr val="bg1"/>
                </a:solidFill>
              </a:rPr>
              <a:t>MVD</a:t>
            </a:r>
            <a:r>
              <a:rPr lang="en-GB" sz="2400" smtClean="0">
                <a:solidFill>
                  <a:schemeClr val="bg1"/>
                </a:solidFill>
              </a:rPr>
              <a:t> suspension </a:t>
            </a:r>
            <a:r>
              <a:rPr lang="en-GB" sz="2400" dirty="0" smtClean="0">
                <a:solidFill>
                  <a:schemeClr val="bg1"/>
                </a:solidFill>
              </a:rPr>
              <a:t>added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Ready to be sent in </a:t>
            </a:r>
            <a:r>
              <a:rPr lang="en-GB" sz="2400" dirty="0" err="1" smtClean="0">
                <a:solidFill>
                  <a:schemeClr val="bg1"/>
                </a:solidFill>
              </a:rPr>
              <a:t>Jülich</a:t>
            </a:r>
            <a:r>
              <a:rPr lang="en-GB" sz="2400" dirty="0" smtClean="0">
                <a:solidFill>
                  <a:schemeClr val="bg1"/>
                </a:solidFill>
              </a:rPr>
              <a:t> a.s.a.p.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Giraudo</a:t>
            </a:r>
            <a:endParaRPr lang="en-GB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13765" y="648866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GSI</a:t>
            </a:r>
            <a:r>
              <a:rPr lang="en-US" i="1" u="sng" dirty="0" smtClean="0"/>
              <a:t>-Darmstadt 24-06-2013</a:t>
            </a:r>
            <a:endParaRPr lang="en-GB" i="1" u="sng" dirty="0"/>
          </a:p>
        </p:txBody>
      </p:sp>
    </p:spTree>
    <p:extLst>
      <p:ext uri="{BB962C8B-B14F-4D97-AF65-F5344CB8AC3E}">
        <p14:creationId xmlns:p14="http://schemas.microsoft.com/office/powerpoint/2010/main" val="7558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i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593</TotalTime>
  <Words>214</Words>
  <Application>Microsoft Office PowerPoint</Application>
  <PresentationFormat>Presentazione su schermo 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33</cp:revision>
  <dcterms:created xsi:type="dcterms:W3CDTF">2013-05-29T08:05:34Z</dcterms:created>
  <dcterms:modified xsi:type="dcterms:W3CDTF">2013-06-24T11:31:23Z</dcterms:modified>
</cp:coreProperties>
</file>