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79" r:id="rId2"/>
    <p:sldId id="261" r:id="rId3"/>
    <p:sldId id="273" r:id="rId4"/>
    <p:sldId id="270" r:id="rId5"/>
    <p:sldId id="263" r:id="rId6"/>
    <p:sldId id="264" r:id="rId7"/>
    <p:sldId id="280" r:id="rId8"/>
    <p:sldId id="281" r:id="rId9"/>
    <p:sldId id="274" r:id="rId10"/>
    <p:sldId id="275" r:id="rId11"/>
    <p:sldId id="289" r:id="rId12"/>
    <p:sldId id="276" r:id="rId13"/>
    <p:sldId id="277" r:id="rId14"/>
    <p:sldId id="278" r:id="rId15"/>
    <p:sldId id="268" r:id="rId16"/>
    <p:sldId id="285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127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255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319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384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446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510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5" autoAdjust="0"/>
    <p:restoredTop sz="94660"/>
  </p:normalViewPr>
  <p:slideViewPr>
    <p:cSldViewPr>
      <p:cViewPr>
        <p:scale>
          <a:sx n="66" d="100"/>
          <a:sy n="66" d="100"/>
        </p:scale>
        <p:origin x="-65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CAC6D-657E-4371-A5C7-E88CED32E72F}" type="datetimeFigureOut">
              <a:rPr lang="en-US" smtClean="0"/>
              <a:t>6/24/2013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5CAA6-C0FC-4817-B9D6-E12DC0A9C02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1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2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1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06373"/>
            <a:ext cx="2057401" cy="438785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3"/>
            <a:ext cx="6019800" cy="438785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0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6428928" y="471589"/>
            <a:ext cx="2895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defPPr>
              <a:defRPr lang="en-US"/>
            </a:defPPr>
            <a:lvl1pPr marL="0" algn="ctr" defTabSz="91412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7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1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5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9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8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6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1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Zühlsdorf</a:t>
            </a:r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356359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3"/>
          </a:xfrm>
        </p:spPr>
        <p:txBody>
          <a:bodyPr/>
          <a:lstStyle/>
          <a:p>
            <a:r>
              <a:rPr lang="en-US" dirty="0" smtClean="0"/>
              <a:t>PANDA Collaboration Meeting -- GSI 2013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2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0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356359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3"/>
          </a:xfrm>
        </p:spPr>
        <p:txBody>
          <a:bodyPr/>
          <a:lstStyle/>
          <a:p>
            <a:r>
              <a:rPr lang="en-US" dirty="0" smtClean="0"/>
              <a:t>PANDA Collaboration Meeting -- GSI 2013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0" cy="33940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356359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3"/>
          </a:xfrm>
        </p:spPr>
        <p:txBody>
          <a:bodyPr/>
          <a:lstStyle/>
          <a:p>
            <a:r>
              <a:rPr lang="en-US" dirty="0" smtClean="0"/>
              <a:t>PANDA Collaboration Meeting -- GSI 2013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5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64" indent="0">
              <a:buNone/>
              <a:defRPr sz="1900" b="1"/>
            </a:lvl2pPr>
            <a:lvl3pPr marL="914127" indent="0">
              <a:buNone/>
              <a:defRPr sz="1700" b="1"/>
            </a:lvl3pPr>
            <a:lvl4pPr marL="1371191" indent="0">
              <a:buNone/>
              <a:defRPr sz="1600" b="1"/>
            </a:lvl4pPr>
            <a:lvl5pPr marL="1828255" indent="0">
              <a:buNone/>
              <a:defRPr sz="1600" b="1"/>
            </a:lvl5pPr>
            <a:lvl6pPr marL="2285319" indent="0">
              <a:buNone/>
              <a:defRPr sz="1600" b="1"/>
            </a:lvl6pPr>
            <a:lvl7pPr marL="2742384" indent="0">
              <a:buNone/>
              <a:defRPr sz="1600" b="1"/>
            </a:lvl7pPr>
            <a:lvl8pPr marL="3199446" indent="0">
              <a:buNone/>
              <a:defRPr sz="1600" b="1"/>
            </a:lvl8pPr>
            <a:lvl9pPr marL="365651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64" indent="0">
              <a:buNone/>
              <a:defRPr sz="1900" b="1"/>
            </a:lvl2pPr>
            <a:lvl3pPr marL="914127" indent="0">
              <a:buNone/>
              <a:defRPr sz="1700" b="1"/>
            </a:lvl3pPr>
            <a:lvl4pPr marL="1371191" indent="0">
              <a:buNone/>
              <a:defRPr sz="1600" b="1"/>
            </a:lvl4pPr>
            <a:lvl5pPr marL="1828255" indent="0">
              <a:buNone/>
              <a:defRPr sz="1600" b="1"/>
            </a:lvl5pPr>
            <a:lvl6pPr marL="2285319" indent="0">
              <a:buNone/>
              <a:defRPr sz="1600" b="1"/>
            </a:lvl6pPr>
            <a:lvl7pPr marL="2742384" indent="0">
              <a:buNone/>
              <a:defRPr sz="1600" b="1"/>
            </a:lvl7pPr>
            <a:lvl8pPr marL="3199446" indent="0">
              <a:buNone/>
              <a:defRPr sz="1600" b="1"/>
            </a:lvl8pPr>
            <a:lvl9pPr marL="365651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80"/>
            <a:ext cx="4041775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356359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3"/>
          </a:xfrm>
        </p:spPr>
        <p:txBody>
          <a:bodyPr/>
          <a:lstStyle/>
          <a:p>
            <a:r>
              <a:rPr lang="en-US" dirty="0" smtClean="0"/>
              <a:t>PANDA Collaboration Meeting -- GSI 2013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2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7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5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4" indent="0">
              <a:buNone/>
              <a:defRPr sz="1200"/>
            </a:lvl2pPr>
            <a:lvl3pPr marL="914127" indent="0">
              <a:buNone/>
              <a:defRPr sz="1000"/>
            </a:lvl3pPr>
            <a:lvl4pPr marL="1371191" indent="0">
              <a:buNone/>
              <a:defRPr sz="1000"/>
            </a:lvl4pPr>
            <a:lvl5pPr marL="1828255" indent="0">
              <a:buNone/>
              <a:defRPr sz="1000"/>
            </a:lvl5pPr>
            <a:lvl6pPr marL="2285319" indent="0">
              <a:buNone/>
              <a:defRPr sz="1000"/>
            </a:lvl6pPr>
            <a:lvl7pPr marL="2742384" indent="0">
              <a:buNone/>
              <a:defRPr sz="1000"/>
            </a:lvl7pPr>
            <a:lvl8pPr marL="3199446" indent="0">
              <a:buNone/>
              <a:defRPr sz="1000"/>
            </a:lvl8pPr>
            <a:lvl9pPr marL="365651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1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7" y="612773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064" indent="0">
              <a:buNone/>
              <a:defRPr sz="2700"/>
            </a:lvl2pPr>
            <a:lvl3pPr marL="914127" indent="0">
              <a:buNone/>
              <a:defRPr sz="2300"/>
            </a:lvl3pPr>
            <a:lvl4pPr marL="1371191" indent="0">
              <a:buNone/>
              <a:defRPr sz="1900"/>
            </a:lvl4pPr>
            <a:lvl5pPr marL="1828255" indent="0">
              <a:buNone/>
              <a:defRPr sz="1900"/>
            </a:lvl5pPr>
            <a:lvl6pPr marL="2285319" indent="0">
              <a:buNone/>
              <a:defRPr sz="1900"/>
            </a:lvl6pPr>
            <a:lvl7pPr marL="2742384" indent="0">
              <a:buNone/>
              <a:defRPr sz="1900"/>
            </a:lvl7pPr>
            <a:lvl8pPr marL="3199446" indent="0">
              <a:buNone/>
              <a:defRPr sz="1900"/>
            </a:lvl8pPr>
            <a:lvl9pPr marL="3656510" indent="0">
              <a:buNone/>
              <a:defRPr sz="1900"/>
            </a:lvl9pPr>
          </a:lstStyle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4" indent="0">
              <a:buNone/>
              <a:defRPr sz="1200"/>
            </a:lvl2pPr>
            <a:lvl3pPr marL="914127" indent="0">
              <a:buNone/>
              <a:defRPr sz="1000"/>
            </a:lvl3pPr>
            <a:lvl4pPr marL="1371191" indent="0">
              <a:buNone/>
              <a:defRPr sz="1000"/>
            </a:lvl4pPr>
            <a:lvl5pPr marL="1828255" indent="0">
              <a:buNone/>
              <a:defRPr sz="1000"/>
            </a:lvl5pPr>
            <a:lvl6pPr marL="2285319" indent="0">
              <a:buNone/>
              <a:defRPr sz="1000"/>
            </a:lvl6pPr>
            <a:lvl7pPr marL="2742384" indent="0">
              <a:buNone/>
              <a:defRPr sz="1000"/>
            </a:lvl7pPr>
            <a:lvl8pPr marL="3199446" indent="0">
              <a:buNone/>
              <a:defRPr sz="1000"/>
            </a:lvl8pPr>
            <a:lvl9pPr marL="365651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0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91412" tIns="45707" rIns="91412" bIns="45707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6356359"/>
            <a:ext cx="2133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12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8" indent="-342798" algn="l" defTabSz="9141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0" indent="-285665" algn="l" defTabSz="91412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0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4" indent="-228531" algn="l" defTabSz="914127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8" indent="-228531" algn="l" defTabSz="914127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53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5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9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3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1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5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9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4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6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0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81654" y="2132856"/>
            <a:ext cx="624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Reconstructing Radiator Plates for the Barrel DIRC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57952" y="4384031"/>
            <a:ext cx="1782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Marko Zühlsdorf</a:t>
            </a:r>
            <a:r>
              <a:rPr lang="en-US" sz="1600" baseline="30000" dirty="0" smtClean="0"/>
              <a:t>1,2</a:t>
            </a:r>
            <a:endParaRPr lang="en-US" sz="1600" baseline="30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862641"/>
            <a:ext cx="1872207" cy="6240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80" y="5724674"/>
            <a:ext cx="2430016" cy="58464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980729"/>
            <a:ext cx="864096" cy="7200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5891443"/>
            <a:ext cx="1691680" cy="4229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496" y="6361060"/>
            <a:ext cx="447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GSI </a:t>
            </a:r>
            <a:r>
              <a:rPr lang="en-US" sz="1200" dirty="0" err="1" smtClean="0">
                <a:solidFill>
                  <a:schemeClr val="bg1"/>
                </a:solidFill>
              </a:rPr>
              <a:t>Helmholtzzentrum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für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Schwerionenforschung</a:t>
            </a:r>
            <a:r>
              <a:rPr lang="en-US" sz="1200" dirty="0" smtClean="0">
                <a:solidFill>
                  <a:schemeClr val="bg1"/>
                </a:solidFill>
              </a:rPr>
              <a:t> GmbH, Darmstadt</a:t>
            </a:r>
          </a:p>
          <a:p>
            <a:r>
              <a:rPr lang="en-US" sz="1200" baseline="30000" dirty="0" smtClean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Goethe-Universität Frankfurt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49" y="5486024"/>
            <a:ext cx="1510976" cy="82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10</a:t>
            </a:fld>
            <a:endParaRPr lang="en-US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Time based likelihood test: Example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9980"/>
            <a:ext cx="4248472" cy="2881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50" y="1699980"/>
            <a:ext cx="4248472" cy="2881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107504" y="1340768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4630107" y="1340768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179512" y="4653136"/>
            <a:ext cx="21741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</a:t>
            </a:r>
            <a:r>
              <a:rPr lang="en-US" b="1" dirty="0" err="1" smtClean="0">
                <a:solidFill>
                  <a:srgbClr val="0070C0"/>
                </a:solidFill>
              </a:rPr>
              <a:t>Kaon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h</a:t>
            </a:r>
            <a:r>
              <a:rPr lang="en-US" dirty="0" smtClean="0"/>
              <a:t>ypothesis</a:t>
            </a:r>
          </a:p>
          <a:p>
            <a:r>
              <a:rPr lang="en-US" dirty="0" smtClean="0"/>
              <a:t>Red: </a:t>
            </a:r>
            <a:r>
              <a:rPr lang="en-US" b="1" dirty="0" smtClean="0">
                <a:solidFill>
                  <a:srgbClr val="FF0000"/>
                </a:solidFill>
              </a:rPr>
              <a:t>Pion</a:t>
            </a:r>
            <a:r>
              <a:rPr lang="en-US" dirty="0" smtClean="0"/>
              <a:t> hypothesis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347864" y="5072117"/>
            <a:ext cx="540635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loop</a:t>
            </a:r>
            <a:r>
              <a:rPr lang="en-US" dirty="0" smtClean="0"/>
              <a:t> over all hits and </a:t>
            </a:r>
            <a:r>
              <a:rPr lang="en-US" b="1" dirty="0" smtClean="0">
                <a:solidFill>
                  <a:schemeClr val="accent2"/>
                </a:solidFill>
              </a:rPr>
              <a:t>multiply</a:t>
            </a:r>
            <a:r>
              <a:rPr lang="en-US" dirty="0" smtClean="0"/>
              <a:t> </a:t>
            </a:r>
            <a:r>
              <a:rPr lang="en-US" dirty="0" err="1" smtClean="0"/>
              <a:t>pdf</a:t>
            </a:r>
            <a:r>
              <a:rPr lang="en-US" dirty="0" smtClean="0"/>
              <a:t> values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take the </a:t>
            </a:r>
            <a:r>
              <a:rPr lang="en-US" b="1" dirty="0" smtClean="0">
                <a:solidFill>
                  <a:schemeClr val="accent2"/>
                </a:solidFill>
              </a:rPr>
              <a:t>likelihood ratio</a:t>
            </a:r>
            <a:r>
              <a:rPr lang="en-US" dirty="0" smtClean="0"/>
              <a:t> for two competing hypotheses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apply </a:t>
            </a:r>
            <a:r>
              <a:rPr lang="en-US" b="1" dirty="0" smtClean="0">
                <a:solidFill>
                  <a:schemeClr val="accent2"/>
                </a:solidFill>
              </a:rPr>
              <a:t>cut</a:t>
            </a:r>
            <a:r>
              <a:rPr lang="en-US" dirty="0" smtClean="0"/>
              <a:t> value to accept or reject hypothesis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2858322" y="1916832"/>
            <a:ext cx="144016" cy="2389802"/>
          </a:xfrm>
          <a:prstGeom prst="rect">
            <a:avLst/>
          </a:prstGeom>
          <a:solidFill>
            <a:schemeClr val="tx1">
              <a:lumMod val="95000"/>
              <a:lumOff val="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065554" y="2066234"/>
            <a:ext cx="144016" cy="2389802"/>
          </a:xfrm>
          <a:prstGeom prst="rect">
            <a:avLst/>
          </a:prstGeom>
          <a:solidFill>
            <a:schemeClr val="tx1">
              <a:lumMod val="95000"/>
              <a:lumOff val="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5170"/>
            <a:ext cx="3790950" cy="2724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85170"/>
            <a:ext cx="3790950" cy="2724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1" b="24480"/>
          <a:stretch/>
        </p:blipFill>
        <p:spPr>
          <a:xfrm>
            <a:off x="35496" y="1659508"/>
            <a:ext cx="9144000" cy="1841500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3491880" y="1374512"/>
            <a:ext cx="27006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plate (2mm)</a:t>
            </a:r>
          </a:p>
          <a:p>
            <a:r>
              <a:rPr lang="en-US" dirty="0" smtClean="0"/>
              <a:t>no B-field</a:t>
            </a:r>
          </a:p>
          <a:p>
            <a:r>
              <a:rPr lang="en-US" dirty="0" smtClean="0"/>
              <a:t>1000 particles tested (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θ</a:t>
            </a:r>
            <a:r>
              <a:rPr lang="en-US" baseline="-25000" dirty="0" err="1" smtClean="0"/>
              <a:t>Track</a:t>
            </a:r>
            <a:r>
              <a:rPr lang="en-US" dirty="0" smtClean="0"/>
              <a:t> = 35°</a:t>
            </a:r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867667" y="3933055"/>
            <a:ext cx="3834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r>
              <a:rPr lang="en-US" b="1" baseline="30000" dirty="0" smtClean="0">
                <a:solidFill>
                  <a:schemeClr val="accent2"/>
                </a:solidFill>
              </a:rPr>
              <a:t>+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193274" y="3933056"/>
            <a:ext cx="3706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40" name="Textfeld 39"/>
          <p:cNvSpPr txBox="1"/>
          <p:nvPr/>
        </p:nvSpPr>
        <p:spPr>
          <a:xfrm>
            <a:off x="6516216" y="3291081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1763688" y="3291081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5692203" y="3933056"/>
            <a:ext cx="3834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r>
              <a:rPr lang="en-US" b="1" baseline="30000" dirty="0" smtClean="0">
                <a:solidFill>
                  <a:schemeClr val="accent2"/>
                </a:solidFill>
              </a:rPr>
              <a:t>+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8017810" y="3933057"/>
            <a:ext cx="3706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Time based likelihood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8" b="32832"/>
          <a:stretch/>
        </p:blipFill>
        <p:spPr>
          <a:xfrm>
            <a:off x="-1692696" y="692696"/>
            <a:ext cx="12529392" cy="304166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5170"/>
            <a:ext cx="3790950" cy="2724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85170"/>
            <a:ext cx="3790950" cy="2724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feld 37"/>
          <p:cNvSpPr txBox="1"/>
          <p:nvPr/>
        </p:nvSpPr>
        <p:spPr>
          <a:xfrm>
            <a:off x="3491880" y="1374512"/>
            <a:ext cx="27006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plate (17mm)</a:t>
            </a:r>
          </a:p>
          <a:p>
            <a:r>
              <a:rPr lang="en-US" dirty="0" smtClean="0"/>
              <a:t>B-field</a:t>
            </a:r>
          </a:p>
          <a:p>
            <a:r>
              <a:rPr lang="en-US" dirty="0" smtClean="0"/>
              <a:t>1000 particles tested (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r>
              <a:rPr lang="en-US" dirty="0" err="1"/>
              <a:t>θ</a:t>
            </a:r>
            <a:r>
              <a:rPr lang="en-US" baseline="-25000" dirty="0" err="1"/>
              <a:t>Track</a:t>
            </a:r>
            <a:r>
              <a:rPr lang="en-US" dirty="0"/>
              <a:t> = 35°</a:t>
            </a:r>
          </a:p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53520" r="27639" b="4969"/>
          <a:stretch/>
        </p:blipFill>
        <p:spPr>
          <a:xfrm>
            <a:off x="853058" y="3734360"/>
            <a:ext cx="2854846" cy="2338779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867667" y="3933055"/>
            <a:ext cx="3834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r>
              <a:rPr lang="en-US" b="1" baseline="30000" dirty="0" smtClean="0">
                <a:solidFill>
                  <a:schemeClr val="accent2"/>
                </a:solidFill>
              </a:rPr>
              <a:t>+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193274" y="3933056"/>
            <a:ext cx="3706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40" name="Textfeld 39"/>
          <p:cNvSpPr txBox="1"/>
          <p:nvPr/>
        </p:nvSpPr>
        <p:spPr>
          <a:xfrm>
            <a:off x="6516216" y="3291081"/>
            <a:ext cx="10431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1763688" y="3291081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7" t="53871" r="18125" b="4626"/>
          <a:stretch/>
        </p:blipFill>
        <p:spPr>
          <a:xfrm>
            <a:off x="5580112" y="3745754"/>
            <a:ext cx="2880320" cy="2367833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5692203" y="3933056"/>
            <a:ext cx="3834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r>
              <a:rPr lang="en-US" b="1" baseline="30000" dirty="0" smtClean="0">
                <a:solidFill>
                  <a:schemeClr val="accent2"/>
                </a:solidFill>
              </a:rPr>
              <a:t>+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8017810" y="3933057"/>
            <a:ext cx="3706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8" name="Rechteck 7"/>
          <p:cNvSpPr/>
          <p:nvPr/>
        </p:nvSpPr>
        <p:spPr>
          <a:xfrm>
            <a:off x="323527" y="5961185"/>
            <a:ext cx="544139" cy="2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3635897" y="5961012"/>
            <a:ext cx="406574" cy="11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Time based likelihood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13673" r="-2050" b="41193"/>
          <a:stretch/>
        </p:blipFill>
        <p:spPr>
          <a:xfrm>
            <a:off x="-396552" y="943057"/>
            <a:ext cx="11477654" cy="277397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5170"/>
            <a:ext cx="3790950" cy="2724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85170"/>
            <a:ext cx="3790950" cy="2724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feld 37"/>
          <p:cNvSpPr txBox="1"/>
          <p:nvPr/>
        </p:nvSpPr>
        <p:spPr>
          <a:xfrm>
            <a:off x="3491880" y="1374512"/>
            <a:ext cx="27006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plate (17mm)</a:t>
            </a:r>
          </a:p>
          <a:p>
            <a:r>
              <a:rPr lang="en-US" dirty="0" smtClean="0"/>
              <a:t>B-field</a:t>
            </a:r>
          </a:p>
          <a:p>
            <a:r>
              <a:rPr lang="en-US" dirty="0" smtClean="0"/>
              <a:t>1000 particles tested (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r>
              <a:rPr lang="en-US" dirty="0" err="1"/>
              <a:t>θ</a:t>
            </a:r>
            <a:r>
              <a:rPr lang="en-US" baseline="-25000" dirty="0" err="1"/>
              <a:t>Track</a:t>
            </a:r>
            <a:r>
              <a:rPr lang="en-US" dirty="0"/>
              <a:t> = </a:t>
            </a:r>
            <a:r>
              <a:rPr lang="en-US" dirty="0" smtClean="0"/>
              <a:t>22°</a:t>
            </a:r>
            <a:endParaRPr lang="en-US" dirty="0"/>
          </a:p>
          <a:p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9" t="53872" r="19137" b="5486"/>
          <a:stretch/>
        </p:blipFill>
        <p:spPr>
          <a:xfrm>
            <a:off x="791381" y="3750212"/>
            <a:ext cx="2916523" cy="2312231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867667" y="3933055"/>
            <a:ext cx="3834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r>
              <a:rPr lang="en-US" b="1" baseline="30000" dirty="0" smtClean="0">
                <a:solidFill>
                  <a:schemeClr val="accent2"/>
                </a:solidFill>
              </a:rPr>
              <a:t>+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193274" y="3933056"/>
            <a:ext cx="3706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40" name="Textfeld 39"/>
          <p:cNvSpPr txBox="1"/>
          <p:nvPr/>
        </p:nvSpPr>
        <p:spPr>
          <a:xfrm>
            <a:off x="6516216" y="3291081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1763688" y="3291081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6" t="53871" r="35653" b="4623"/>
          <a:stretch/>
        </p:blipFill>
        <p:spPr>
          <a:xfrm>
            <a:off x="5580112" y="3750211"/>
            <a:ext cx="2808312" cy="2349123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5692203" y="3933056"/>
            <a:ext cx="3834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r>
              <a:rPr lang="en-US" b="1" baseline="30000" dirty="0" smtClean="0">
                <a:solidFill>
                  <a:schemeClr val="accent2"/>
                </a:solidFill>
              </a:rPr>
              <a:t>+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8017810" y="3933057"/>
            <a:ext cx="3706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8" name="Rechteck 7"/>
          <p:cNvSpPr/>
          <p:nvPr/>
        </p:nvSpPr>
        <p:spPr>
          <a:xfrm>
            <a:off x="323527" y="5961185"/>
            <a:ext cx="544139" cy="2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3635897" y="5961012"/>
            <a:ext cx="406574" cy="11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Time based likelihood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0" r="2467"/>
          <a:stretch/>
        </p:blipFill>
        <p:spPr>
          <a:xfrm>
            <a:off x="118078" y="3558192"/>
            <a:ext cx="8918418" cy="2751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4" b="14917"/>
          <a:stretch/>
        </p:blipFill>
        <p:spPr>
          <a:xfrm>
            <a:off x="-900608" y="774700"/>
            <a:ext cx="11480545" cy="2967069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14</a:t>
            </a:fld>
            <a:endParaRPr lang="en-US" dirty="0"/>
          </a:p>
        </p:txBody>
      </p:sp>
      <p:sp>
        <p:nvSpPr>
          <p:cNvPr id="38" name="Textfeld 37"/>
          <p:cNvSpPr txBox="1"/>
          <p:nvPr/>
        </p:nvSpPr>
        <p:spPr>
          <a:xfrm>
            <a:off x="3491880" y="1374512"/>
            <a:ext cx="27006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plate (17mm)</a:t>
            </a:r>
          </a:p>
          <a:p>
            <a:r>
              <a:rPr lang="en-US" dirty="0" smtClean="0"/>
              <a:t>B-field</a:t>
            </a:r>
          </a:p>
          <a:p>
            <a:r>
              <a:rPr lang="en-US" dirty="0" smtClean="0"/>
              <a:t>1000 particles tested (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r>
              <a:rPr lang="en-US" dirty="0" err="1"/>
              <a:t>θ</a:t>
            </a:r>
            <a:r>
              <a:rPr lang="en-US" baseline="-25000" dirty="0" err="1"/>
              <a:t>Track</a:t>
            </a:r>
            <a:r>
              <a:rPr lang="en-US" dirty="0"/>
              <a:t> = </a:t>
            </a:r>
            <a:r>
              <a:rPr lang="en-US" dirty="0" smtClean="0"/>
              <a:t>135°</a:t>
            </a:r>
            <a:endParaRPr lang="en-US" dirty="0"/>
          </a:p>
          <a:p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1740290" y="3933055"/>
            <a:ext cx="3834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r>
              <a:rPr lang="en-US" b="1" baseline="30000" dirty="0" smtClean="0">
                <a:solidFill>
                  <a:schemeClr val="accent2"/>
                </a:solidFill>
              </a:rPr>
              <a:t>+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763688" y="3291081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5" name="Textfeld 44"/>
          <p:cNvSpPr txBox="1"/>
          <p:nvPr/>
        </p:nvSpPr>
        <p:spPr>
          <a:xfrm>
            <a:off x="7884368" y="3933057"/>
            <a:ext cx="3706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8" name="Rechteck 7"/>
          <p:cNvSpPr/>
          <p:nvPr/>
        </p:nvSpPr>
        <p:spPr>
          <a:xfrm>
            <a:off x="323527" y="5961185"/>
            <a:ext cx="544139" cy="2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3635897" y="5961012"/>
            <a:ext cx="406574" cy="11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22920"/>
          </a:xfrm>
        </p:spPr>
        <p:txBody>
          <a:bodyPr/>
          <a:lstStyle/>
          <a:p>
            <a:r>
              <a:rPr lang="en-US" dirty="0" smtClean="0"/>
              <a:t>Time based likelihood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46856" y="2862064"/>
            <a:ext cx="8229600" cy="422920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127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79512" y="119675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 design based on </a:t>
            </a:r>
            <a:r>
              <a:rPr lang="en-US" b="1" dirty="0" smtClean="0">
                <a:solidFill>
                  <a:schemeClr val="accent2"/>
                </a:solidFill>
              </a:rPr>
              <a:t>radiator plates</a:t>
            </a:r>
            <a:r>
              <a:rPr lang="en-US" dirty="0" smtClean="0"/>
              <a:t> instead of narrow bars would significantly </a:t>
            </a:r>
            <a:r>
              <a:rPr lang="en-US" b="1" dirty="0" smtClean="0">
                <a:solidFill>
                  <a:schemeClr val="accent2"/>
                </a:solidFill>
              </a:rPr>
              <a:t>reduce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chemeClr val="accent2"/>
                </a:solidFill>
              </a:rPr>
              <a:t>cost</a:t>
            </a:r>
            <a:r>
              <a:rPr lang="en-US" dirty="0" smtClean="0"/>
              <a:t> of the Barrel DIRC.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geometrical</a:t>
            </a:r>
            <a:r>
              <a:rPr lang="en-US" dirty="0" smtClean="0"/>
              <a:t> reconstruction approach was developed and seems to be </a:t>
            </a:r>
            <a:r>
              <a:rPr lang="en-US" b="1" dirty="0" smtClean="0">
                <a:solidFill>
                  <a:schemeClr val="accent2"/>
                </a:solidFill>
              </a:rPr>
              <a:t>not powerful</a:t>
            </a:r>
            <a:r>
              <a:rPr lang="en-US" dirty="0" smtClean="0"/>
              <a:t> enough due to lots of combinatorial background from ambiguities.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likelihood</a:t>
            </a:r>
            <a:r>
              <a:rPr lang="en-US" dirty="0" smtClean="0"/>
              <a:t> based approach shows </a:t>
            </a:r>
            <a:r>
              <a:rPr lang="en-US" b="1" dirty="0" smtClean="0">
                <a:solidFill>
                  <a:schemeClr val="accent2"/>
                </a:solidFill>
              </a:rPr>
              <a:t>good results</a:t>
            </a:r>
            <a:r>
              <a:rPr lang="en-US" dirty="0" smtClean="0"/>
              <a:t>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simple geometries for ‘crucial’ phase space points.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9512" y="3242880"/>
            <a:ext cx="878497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More </a:t>
            </a:r>
            <a:r>
              <a:rPr lang="en-US" b="1" dirty="0" smtClean="0">
                <a:solidFill>
                  <a:schemeClr val="accent2"/>
                </a:solidFill>
              </a:rPr>
              <a:t>realistic geometries</a:t>
            </a:r>
            <a:r>
              <a:rPr lang="en-US" dirty="0" smtClean="0"/>
              <a:t> will be implemented (including photo sensors, focusing, etc.).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Reco</a:t>
            </a:r>
            <a:r>
              <a:rPr lang="en-US" dirty="0" smtClean="0"/>
              <a:t> methods will be applied to </a:t>
            </a:r>
            <a:r>
              <a:rPr lang="en-US" b="1" dirty="0" smtClean="0">
                <a:solidFill>
                  <a:schemeClr val="accent2"/>
                </a:solidFill>
              </a:rPr>
              <a:t>beam data</a:t>
            </a:r>
            <a:r>
              <a:rPr lang="en-US" dirty="0" smtClean="0"/>
              <a:t> from 2012.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2"/>
                </a:solidFill>
              </a:rPr>
              <a:t>analytical</a:t>
            </a:r>
            <a:r>
              <a:rPr lang="en-US" dirty="0" smtClean="0"/>
              <a:t> approach to calculate </a:t>
            </a:r>
            <a:r>
              <a:rPr lang="en-US" b="1" dirty="0" err="1" smtClean="0">
                <a:solidFill>
                  <a:schemeClr val="accent2"/>
                </a:solidFill>
              </a:rPr>
              <a:t>pdf</a:t>
            </a:r>
            <a:r>
              <a:rPr lang="en-US" dirty="0" err="1" smtClean="0"/>
              <a:t>s</a:t>
            </a:r>
            <a:r>
              <a:rPr lang="en-US" dirty="0" smtClean="0"/>
              <a:t> has to be found</a:t>
            </a:r>
            <a:br>
              <a:rPr lang="en-US" dirty="0" smtClean="0"/>
            </a:br>
            <a:r>
              <a:rPr lang="en-US" dirty="0" smtClean="0"/>
              <a:t>as there are too much points in parameter space</a:t>
            </a:r>
            <a:br>
              <a:rPr lang="en-US" dirty="0" smtClean="0"/>
            </a:br>
            <a:r>
              <a:rPr lang="en-US" dirty="0" smtClean="0"/>
              <a:t>to be covered by MC.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3" y="3782617"/>
            <a:ext cx="3257571" cy="2166663"/>
          </a:xfrm>
          <a:prstGeom prst="rect">
            <a:avLst/>
          </a:prstGeom>
        </p:spPr>
      </p:pic>
      <p:cxnSp>
        <p:nvCxnSpPr>
          <p:cNvPr id="15" name="Gerade Verbindung 14"/>
          <p:cNvCxnSpPr/>
          <p:nvPr/>
        </p:nvCxnSpPr>
        <p:spPr>
          <a:xfrm>
            <a:off x="6715573" y="5361311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6715573" y="5361311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7831408" y="5361311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7831408" y="5361311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8112297" y="5279201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8112297" y="5279201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720335" y="4766199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6720335" y="4766199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6720335" y="4350818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6720335" y="4350818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715573" y="5282160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6715573" y="5282160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6286" y="4335400"/>
            <a:ext cx="2371858" cy="21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46856" y="2862064"/>
            <a:ext cx="8229600" cy="422920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127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79512" y="119675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 design based on </a:t>
            </a:r>
            <a:r>
              <a:rPr lang="en-US" b="1" dirty="0" smtClean="0">
                <a:solidFill>
                  <a:schemeClr val="accent2"/>
                </a:solidFill>
              </a:rPr>
              <a:t>radiator plates</a:t>
            </a:r>
            <a:r>
              <a:rPr lang="en-US" dirty="0" smtClean="0"/>
              <a:t> instead of narrow bars would significantly </a:t>
            </a:r>
            <a:r>
              <a:rPr lang="en-US" b="1" dirty="0" smtClean="0">
                <a:solidFill>
                  <a:schemeClr val="accent2"/>
                </a:solidFill>
              </a:rPr>
              <a:t>reduce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chemeClr val="accent2"/>
                </a:solidFill>
              </a:rPr>
              <a:t>cost</a:t>
            </a:r>
            <a:r>
              <a:rPr lang="en-US" dirty="0" smtClean="0"/>
              <a:t> of the Barrel DIRC.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geometrical</a:t>
            </a:r>
            <a:r>
              <a:rPr lang="en-US" dirty="0" smtClean="0"/>
              <a:t> reconstruction approach was developed and seems to be </a:t>
            </a:r>
            <a:r>
              <a:rPr lang="en-US" b="1" dirty="0" smtClean="0">
                <a:solidFill>
                  <a:schemeClr val="accent2"/>
                </a:solidFill>
              </a:rPr>
              <a:t>not powerful</a:t>
            </a:r>
            <a:r>
              <a:rPr lang="en-US" dirty="0" smtClean="0"/>
              <a:t> enough due to lots of combinatorial background from ambiguities.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likelihood</a:t>
            </a:r>
            <a:r>
              <a:rPr lang="en-US" dirty="0" smtClean="0"/>
              <a:t> based approach shows </a:t>
            </a:r>
            <a:r>
              <a:rPr lang="en-US" b="1" dirty="0" smtClean="0">
                <a:solidFill>
                  <a:schemeClr val="accent2"/>
                </a:solidFill>
              </a:rPr>
              <a:t>good results</a:t>
            </a:r>
            <a:r>
              <a:rPr lang="en-US" dirty="0" smtClean="0"/>
              <a:t> at simple geometries for ‘crucial’ phase space points.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9512" y="3242880"/>
            <a:ext cx="878497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More </a:t>
            </a:r>
            <a:r>
              <a:rPr lang="en-US" b="1" dirty="0" smtClean="0">
                <a:solidFill>
                  <a:schemeClr val="accent2"/>
                </a:solidFill>
              </a:rPr>
              <a:t>realistic geometries</a:t>
            </a:r>
            <a:r>
              <a:rPr lang="en-US" dirty="0" smtClean="0"/>
              <a:t> will be implemented (including photo sensors, focusing, etc.).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Reco</a:t>
            </a:r>
            <a:r>
              <a:rPr lang="en-US" dirty="0" smtClean="0"/>
              <a:t> methods will be applied to </a:t>
            </a:r>
            <a:r>
              <a:rPr lang="en-US" b="1" dirty="0" smtClean="0">
                <a:solidFill>
                  <a:schemeClr val="accent2"/>
                </a:solidFill>
              </a:rPr>
              <a:t>beam data</a:t>
            </a:r>
            <a:r>
              <a:rPr lang="en-US" dirty="0" smtClean="0"/>
              <a:t> from 2012.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2"/>
                </a:solidFill>
              </a:rPr>
              <a:t>analytical</a:t>
            </a:r>
            <a:r>
              <a:rPr lang="en-US" dirty="0" smtClean="0"/>
              <a:t> approach to calculate </a:t>
            </a:r>
            <a:r>
              <a:rPr lang="en-US" b="1" dirty="0" err="1" smtClean="0">
                <a:solidFill>
                  <a:schemeClr val="accent2"/>
                </a:solidFill>
              </a:rPr>
              <a:t>pdf</a:t>
            </a:r>
            <a:r>
              <a:rPr lang="en-US" dirty="0" err="1" smtClean="0"/>
              <a:t>s</a:t>
            </a:r>
            <a:r>
              <a:rPr lang="en-US" dirty="0" smtClean="0"/>
              <a:t> has to be found</a:t>
            </a:r>
            <a:br>
              <a:rPr lang="en-US" dirty="0" smtClean="0"/>
            </a:br>
            <a:r>
              <a:rPr lang="en-US" dirty="0" smtClean="0"/>
              <a:t>as there are too much points in parameter space</a:t>
            </a:r>
            <a:br>
              <a:rPr lang="en-US" dirty="0" smtClean="0"/>
            </a:br>
            <a:r>
              <a:rPr lang="en-US" dirty="0" smtClean="0"/>
              <a:t>to be covered by MC.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3" y="3782617"/>
            <a:ext cx="3257571" cy="2166663"/>
          </a:xfrm>
          <a:prstGeom prst="rect">
            <a:avLst/>
          </a:prstGeom>
        </p:spPr>
      </p:pic>
      <p:cxnSp>
        <p:nvCxnSpPr>
          <p:cNvPr id="15" name="Gerade Verbindung 14"/>
          <p:cNvCxnSpPr/>
          <p:nvPr/>
        </p:nvCxnSpPr>
        <p:spPr>
          <a:xfrm>
            <a:off x="6715573" y="5361311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6715573" y="5361311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7831408" y="5361311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7831408" y="5361311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8112297" y="5279201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8112297" y="5279201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720335" y="4766199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6720335" y="4766199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6720335" y="4350818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6720335" y="4350818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715573" y="5282160"/>
            <a:ext cx="144016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6715573" y="5282160"/>
            <a:ext cx="144016" cy="13982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6286" y="4335400"/>
            <a:ext cx="2371858" cy="2117936"/>
          </a:xfrm>
          <a:prstGeom prst="rect">
            <a:avLst/>
          </a:prstGeom>
        </p:spPr>
      </p:pic>
      <p:pic>
        <p:nvPicPr>
          <p:cNvPr id="31" name="図 45" descr="propagatio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695" y="4869160"/>
            <a:ext cx="2659193" cy="112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feld 31"/>
          <p:cNvSpPr txBox="1"/>
          <p:nvPr/>
        </p:nvSpPr>
        <p:spPr>
          <a:xfrm>
            <a:off x="2667740" y="573325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 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636378" y="5569495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</a:t>
            </a:r>
            <a:endParaRPr lang="en-US" dirty="0"/>
          </a:p>
        </p:txBody>
      </p:sp>
      <p:cxnSp>
        <p:nvCxnSpPr>
          <p:cNvPr id="34" name="Gerade Verbindung mit Pfeil 33"/>
          <p:cNvCxnSpPr>
            <a:stCxn id="32" idx="3"/>
          </p:cNvCxnSpPr>
          <p:nvPr/>
        </p:nvCxnSpPr>
        <p:spPr>
          <a:xfrm flipV="1">
            <a:off x="2953396" y="5887144"/>
            <a:ext cx="5384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858540" y="4872594"/>
            <a:ext cx="45917" cy="521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feld 35"/>
          <p:cNvSpPr txBox="1"/>
          <p:nvPr/>
        </p:nvSpPr>
        <p:spPr>
          <a:xfrm>
            <a:off x="549722" y="5009923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PD</a:t>
            </a:r>
            <a:endParaRPr lang="en-US" sz="1200" dirty="0"/>
          </a:p>
        </p:txBody>
      </p:sp>
      <p:sp>
        <p:nvSpPr>
          <p:cNvPr id="37" name="Textfeld 36"/>
          <p:cNvSpPr txBox="1"/>
          <p:nvPr/>
        </p:nvSpPr>
        <p:spPr>
          <a:xfrm>
            <a:off x="2491671" y="5024209"/>
            <a:ext cx="10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plate top view</a:t>
            </a:r>
            <a:endParaRPr lang="en-US" sz="1200" dirty="0"/>
          </a:p>
        </p:txBody>
      </p:sp>
      <p:sp>
        <p:nvSpPr>
          <p:cNvPr id="38" name="テキスト ボックス 5"/>
          <p:cNvSpPr txBox="1"/>
          <p:nvPr/>
        </p:nvSpPr>
        <p:spPr>
          <a:xfrm>
            <a:off x="95706" y="5877272"/>
            <a:ext cx="4188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Y. </a:t>
            </a:r>
            <a:r>
              <a:rPr kumimoji="1" lang="en-US" altLang="ja-JP" sz="1400" dirty="0" err="1" smtClean="0"/>
              <a:t>Arita</a:t>
            </a:r>
            <a:r>
              <a:rPr kumimoji="1" lang="en-US" altLang="ja-JP" sz="1400" dirty="0" smtClean="0"/>
              <a:t>,</a:t>
            </a:r>
            <a:br>
              <a:rPr kumimoji="1" lang="en-US" altLang="ja-JP" sz="1400" dirty="0" smtClean="0"/>
            </a:br>
            <a:r>
              <a:rPr kumimoji="1" lang="en-US" altLang="ja-JP" sz="1400" dirty="0" smtClean="0"/>
              <a:t>N-lab, </a:t>
            </a:r>
            <a:r>
              <a:rPr lang="en-US" altLang="ja-JP" sz="1400" dirty="0" smtClean="0"/>
              <a:t>9 March, 2013, </a:t>
            </a:r>
            <a:r>
              <a:rPr lang="en-US" altLang="ja-JP" sz="1400" b="1" dirty="0" smtClean="0"/>
              <a:t>QFPU Final International Forum</a:t>
            </a:r>
            <a:r>
              <a:rPr kumimoji="1" lang="en-US" altLang="ja-JP" sz="1400" dirty="0" smtClean="0"/>
              <a:t> 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6668720" y="5932363"/>
            <a:ext cx="157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Thank you!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07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" y="3696479"/>
            <a:ext cx="3810030" cy="2583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58" y="989202"/>
            <a:ext cx="3810030" cy="2583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" y="989203"/>
            <a:ext cx="3810030" cy="2583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feld 19"/>
          <p:cNvSpPr txBox="1"/>
          <p:nvPr/>
        </p:nvSpPr>
        <p:spPr>
          <a:xfrm>
            <a:off x="3923928" y="1340768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4247752" y="2571001"/>
            <a:ext cx="877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4015012" y="172498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4434511" y="2960847"/>
            <a:ext cx="6341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355976" y="4299193"/>
            <a:ext cx="25735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on middle pixel column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5152820" y="1163959"/>
            <a:ext cx="2904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8604448" y="3209179"/>
            <a:ext cx="2584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107504" y="3838149"/>
            <a:ext cx="2904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3559132" y="5883369"/>
            <a:ext cx="2584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" name="Textfeld 30"/>
          <p:cNvSpPr txBox="1"/>
          <p:nvPr/>
        </p:nvSpPr>
        <p:spPr>
          <a:xfrm>
            <a:off x="107504" y="1196752"/>
            <a:ext cx="2904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3559132" y="3241972"/>
            <a:ext cx="2584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980728"/>
            <a:ext cx="6629400" cy="449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1372785" y="1382632"/>
            <a:ext cx="2904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671120" y="5589240"/>
            <a:ext cx="14049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" y="1268760"/>
            <a:ext cx="2212818" cy="23042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DIRC Design Options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212231" y="1340768"/>
            <a:ext cx="452000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use 1 wide </a:t>
            </a:r>
            <a:r>
              <a:rPr lang="en-US" b="1" dirty="0" smtClean="0">
                <a:solidFill>
                  <a:schemeClr val="accent2"/>
                </a:solidFill>
              </a:rPr>
              <a:t>plate </a:t>
            </a:r>
            <a:r>
              <a:rPr lang="en-US" dirty="0"/>
              <a:t>Instead </a:t>
            </a:r>
            <a:r>
              <a:rPr lang="en-US" dirty="0" smtClean="0"/>
              <a:t>of 5 </a:t>
            </a:r>
            <a:r>
              <a:rPr lang="en-US" b="1" dirty="0" smtClean="0">
                <a:solidFill>
                  <a:schemeClr val="accent2"/>
                </a:solidFill>
              </a:rPr>
              <a:t>bars</a:t>
            </a:r>
            <a:r>
              <a:rPr lang="en-US" dirty="0" smtClean="0"/>
              <a:t> </a:t>
            </a:r>
            <a:r>
              <a:rPr lang="en-US" dirty="0"/>
              <a:t>per segment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742814" lvl="1" indent="-285750"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fewer pieces</a:t>
            </a:r>
            <a:r>
              <a:rPr lang="en-US" sz="1600" dirty="0" smtClean="0"/>
              <a:t> to be polished</a:t>
            </a:r>
          </a:p>
          <a:p>
            <a:pPr marL="742814" lvl="1" indent="-285750"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requirements</a:t>
            </a:r>
            <a:r>
              <a:rPr lang="en-US" sz="1600" dirty="0" smtClean="0"/>
              <a:t> </a:t>
            </a:r>
            <a:r>
              <a:rPr lang="en-US" sz="1600" dirty="0" smtClean="0"/>
              <a:t>for optical quality of </a:t>
            </a:r>
            <a:r>
              <a:rPr lang="en-US" sz="1600" b="1" dirty="0" smtClean="0">
                <a:solidFill>
                  <a:schemeClr val="accent2"/>
                </a:solidFill>
              </a:rPr>
              <a:t>side </a:t>
            </a:r>
            <a:r>
              <a:rPr lang="en-US" sz="1600" b="1" dirty="0" smtClean="0">
                <a:solidFill>
                  <a:schemeClr val="accent2"/>
                </a:solidFill>
              </a:rPr>
              <a:t>surfaces less severe</a:t>
            </a:r>
            <a:r>
              <a:rPr lang="en-US" sz="1600" dirty="0" smtClean="0"/>
              <a:t> due </a:t>
            </a:r>
            <a:r>
              <a:rPr lang="en-US" sz="1600" dirty="0" smtClean="0"/>
              <a:t>to fewer side reflections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	</a:t>
            </a:r>
            <a:r>
              <a:rPr lang="en-US" sz="1800" u="sng" dirty="0" smtClean="0"/>
              <a:t>significant </a:t>
            </a:r>
            <a:r>
              <a:rPr lang="en-US" sz="1800" b="1" u="sng" dirty="0" smtClean="0">
                <a:solidFill>
                  <a:schemeClr val="accent2"/>
                </a:solidFill>
              </a:rPr>
              <a:t>cost reduction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What about PID performance?</a:t>
            </a:r>
            <a:endParaRPr lang="en-US" b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2808312" cy="1872208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 flipV="1">
            <a:off x="381000" y="5724525"/>
            <a:ext cx="1828800" cy="2278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21198406">
            <a:off x="1112217" y="586690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30 cm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15817" y="4697268"/>
            <a:ext cx="5832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Synthetic fused silica</a:t>
            </a:r>
            <a:r>
              <a:rPr lang="en-US" dirty="0" smtClean="0"/>
              <a:t> instead of mineral oil as material for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expansion volume</a:t>
            </a:r>
          </a:p>
          <a:p>
            <a:pPr marL="742814" lvl="1" indent="-285750">
              <a:buFont typeface="Wingdings" pitchFamily="2" charset="2"/>
              <a:buChar char="Ø"/>
            </a:pPr>
            <a:r>
              <a:rPr lang="en-US" sz="1600" dirty="0" smtClean="0"/>
              <a:t>one </a:t>
            </a:r>
            <a:r>
              <a:rPr lang="en-US" sz="1600" b="1" dirty="0" smtClean="0">
                <a:solidFill>
                  <a:schemeClr val="accent2"/>
                </a:solidFill>
              </a:rPr>
              <a:t>prism</a:t>
            </a:r>
            <a:r>
              <a:rPr lang="en-US" sz="1600" dirty="0" smtClean="0"/>
              <a:t> per DIRC segment</a:t>
            </a:r>
          </a:p>
          <a:p>
            <a:pPr marL="742814" lvl="1" indent="-285750">
              <a:buFont typeface="Wingdings" pitchFamily="2" charset="2"/>
              <a:buChar char="Ø"/>
            </a:pPr>
            <a:r>
              <a:rPr lang="en-US" sz="1600" dirty="0" smtClean="0"/>
              <a:t>better </a:t>
            </a:r>
            <a:r>
              <a:rPr lang="en-US" sz="1600" b="1" dirty="0" smtClean="0">
                <a:solidFill>
                  <a:schemeClr val="accent2"/>
                </a:solidFill>
              </a:rPr>
              <a:t>optical properties</a:t>
            </a:r>
            <a:r>
              <a:rPr lang="en-US" sz="1600" dirty="0" smtClean="0"/>
              <a:t> than oil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66" y="1124744"/>
            <a:ext cx="25713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via Look-Up-Table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07504" y="1268760"/>
            <a:ext cx="26291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Maria (PANDA CM, Dec12):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50" y="3861048"/>
            <a:ext cx="3808646" cy="2376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50" y="1257391"/>
            <a:ext cx="3808646" cy="2387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2560582" cy="141294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2560582" cy="14129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619672" y="2060848"/>
            <a:ext cx="8877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radiator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033362" y="3003049"/>
            <a:ext cx="15725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</a:t>
            </a:r>
            <a:r>
              <a:rPr lang="en-US" dirty="0"/>
              <a:t> </a:t>
            </a:r>
            <a:r>
              <a:rPr lang="en-US" dirty="0" smtClean="0"/>
              <a:t>plane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496" y="5693767"/>
            <a:ext cx="51461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Reconstruction gets </a:t>
            </a:r>
            <a:r>
              <a:rPr lang="en-US" b="1" dirty="0" smtClean="0">
                <a:solidFill>
                  <a:schemeClr val="accent2"/>
                </a:solidFill>
              </a:rPr>
              <a:t>harder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b="1" dirty="0" smtClean="0">
                <a:solidFill>
                  <a:schemeClr val="accent2"/>
                </a:solidFill>
              </a:rPr>
              <a:t>wider</a:t>
            </a:r>
            <a:r>
              <a:rPr lang="en-US" dirty="0" smtClean="0"/>
              <a:t> radiator as width contribution to </a:t>
            </a:r>
            <a:r>
              <a:rPr lang="el-GR" dirty="0" smtClean="0"/>
              <a:t>θ</a:t>
            </a:r>
            <a:r>
              <a:rPr lang="en-US" baseline="-25000" dirty="0" smtClean="0"/>
              <a:t>C</a:t>
            </a:r>
            <a:r>
              <a:rPr lang="en-US" dirty="0" smtClean="0"/>
              <a:t>-resolution is </a:t>
            </a:r>
            <a:r>
              <a:rPr lang="en-US" b="1" dirty="0" smtClean="0">
                <a:solidFill>
                  <a:schemeClr val="accent2"/>
                </a:solidFill>
              </a:rPr>
              <a:t>not negligible</a:t>
            </a:r>
            <a:r>
              <a:rPr lang="en-US" dirty="0" smtClean="0"/>
              <a:t> anymore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2996952"/>
            <a:ext cx="94609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949945" y="4953008"/>
            <a:ext cx="2712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264164" y="1798262"/>
            <a:ext cx="2792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03786" y="2237819"/>
            <a:ext cx="0" cy="443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1197613" y="5129980"/>
            <a:ext cx="6380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77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9" grpId="0"/>
      <p:bldP spid="10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 Reconstruction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06965" y="1268760"/>
            <a:ext cx="303057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DIRC Observables:</a:t>
            </a:r>
          </a:p>
          <a:p>
            <a:r>
              <a:rPr lang="en-US" dirty="0" smtClean="0"/>
              <a:t>photon hit </a:t>
            </a:r>
            <a:r>
              <a:rPr lang="en-US" b="1" dirty="0" smtClean="0">
                <a:solidFill>
                  <a:schemeClr val="accent2"/>
                </a:solidFill>
              </a:rPr>
              <a:t>coordinates</a:t>
            </a:r>
            <a:r>
              <a:rPr lang="en-US" dirty="0" smtClean="0"/>
              <a:t> (x and y)</a:t>
            </a:r>
          </a:p>
          <a:p>
            <a:r>
              <a:rPr lang="en-US" dirty="0" smtClean="0"/>
              <a:t>hit </a:t>
            </a:r>
            <a:r>
              <a:rPr lang="en-US" b="1" dirty="0" smtClean="0">
                <a:solidFill>
                  <a:schemeClr val="accent2"/>
                </a:solidFill>
              </a:rPr>
              <a:t>time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27984" y="1268760"/>
            <a:ext cx="475252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BaBar</a:t>
            </a:r>
            <a:r>
              <a:rPr lang="en-US" b="1" dirty="0" smtClean="0">
                <a:solidFill>
                  <a:schemeClr val="accent2"/>
                </a:solidFill>
              </a:rPr>
              <a:t>-DIRC type</a:t>
            </a:r>
            <a:r>
              <a:rPr lang="en-US" dirty="0" smtClean="0"/>
              <a:t> reconstruction takes bar exit</a:t>
            </a:r>
            <a:br>
              <a:rPr lang="en-US" dirty="0" smtClean="0"/>
            </a:br>
            <a:r>
              <a:rPr lang="en-US" dirty="0" smtClean="0"/>
              <a:t> as </a:t>
            </a:r>
            <a:r>
              <a:rPr lang="en-US" b="1" dirty="0" smtClean="0">
                <a:solidFill>
                  <a:schemeClr val="accent2"/>
                </a:solidFill>
              </a:rPr>
              <a:t>point source</a:t>
            </a:r>
            <a:r>
              <a:rPr lang="en-US" dirty="0" smtClean="0"/>
              <a:t> </a:t>
            </a:r>
            <a:r>
              <a:rPr lang="en-US" dirty="0" smtClean="0"/>
              <a:t>and uses </a:t>
            </a:r>
            <a:r>
              <a:rPr lang="en-US" b="1" dirty="0" smtClean="0">
                <a:solidFill>
                  <a:schemeClr val="accent2"/>
                </a:solidFill>
              </a:rPr>
              <a:t>look-up-tables</a:t>
            </a:r>
            <a:r>
              <a:rPr lang="en-US" dirty="0" smtClean="0"/>
              <a:t> where</a:t>
            </a:r>
            <a:br>
              <a:rPr lang="en-US" dirty="0" smtClean="0"/>
            </a:br>
            <a:r>
              <a:rPr lang="en-US" dirty="0" smtClean="0"/>
              <a:t> photon angles in 2 dimensions are stored</a:t>
            </a:r>
            <a:br>
              <a:rPr lang="en-US" dirty="0" smtClean="0"/>
            </a:br>
            <a:r>
              <a:rPr lang="en-US" dirty="0" smtClean="0"/>
              <a:t> to reconstruct </a:t>
            </a:r>
            <a:r>
              <a:rPr lang="en-US" dirty="0"/>
              <a:t>C</a:t>
            </a:r>
            <a:r>
              <a:rPr lang="en-US" dirty="0" smtClean="0"/>
              <a:t>herenkov </a:t>
            </a:r>
            <a:r>
              <a:rPr lang="en-US" dirty="0" smtClean="0"/>
              <a:t>angle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When using a wide </a:t>
            </a:r>
            <a:r>
              <a:rPr lang="en-US" b="1" dirty="0" smtClean="0">
                <a:solidFill>
                  <a:schemeClr val="accent2"/>
                </a:solidFill>
              </a:rPr>
              <a:t>plate</a:t>
            </a:r>
            <a:r>
              <a:rPr lang="en-US" dirty="0" smtClean="0"/>
              <a:t> a </a:t>
            </a:r>
            <a:r>
              <a:rPr lang="en-US" dirty="0" smtClean="0"/>
              <a:t>point source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assumption </a:t>
            </a:r>
            <a:r>
              <a:rPr lang="en-US" dirty="0" smtClean="0"/>
              <a:t>is valid </a:t>
            </a:r>
            <a:r>
              <a:rPr lang="en-US" dirty="0" smtClean="0"/>
              <a:t>only</a:t>
            </a:r>
            <a:r>
              <a:rPr lang="en-US" dirty="0" smtClean="0"/>
              <a:t> in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 ‘side’-projection where </a:t>
            </a:r>
            <a:r>
              <a:rPr lang="en-US" b="1" dirty="0" smtClean="0">
                <a:solidFill>
                  <a:schemeClr val="accent2"/>
                </a:solidFill>
              </a:rPr>
              <a:t>radiator thickness</a:t>
            </a:r>
            <a:r>
              <a:rPr lang="en-US" dirty="0" smtClean="0"/>
              <a:t> is</a:t>
            </a:r>
            <a:br>
              <a:rPr lang="en-US" dirty="0" smtClean="0"/>
            </a:br>
            <a:r>
              <a:rPr lang="en-US" dirty="0" smtClean="0"/>
              <a:t> the same for bar and plate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Idea: </a:t>
            </a:r>
            <a:r>
              <a:rPr lang="en-US" b="1" dirty="0" smtClean="0">
                <a:solidFill>
                  <a:schemeClr val="accent2"/>
                </a:solidFill>
              </a:rPr>
              <a:t>factorized reconstruction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Use </a:t>
            </a:r>
            <a:r>
              <a:rPr lang="en-US" b="1" dirty="0">
                <a:solidFill>
                  <a:schemeClr val="accent2"/>
                </a:solidFill>
              </a:rPr>
              <a:t>l</a:t>
            </a:r>
            <a:r>
              <a:rPr lang="en-US" b="1" dirty="0" smtClean="0">
                <a:solidFill>
                  <a:schemeClr val="accent2"/>
                </a:solidFill>
              </a:rPr>
              <a:t>ook-up-table</a:t>
            </a:r>
            <a:r>
              <a:rPr lang="en-US" dirty="0" smtClean="0"/>
              <a:t> for side-projection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err="1" smtClean="0"/>
              <a:t>BaBar</a:t>
            </a:r>
            <a:r>
              <a:rPr lang="en-US" dirty="0" smtClean="0"/>
              <a:t> type)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Fully</a:t>
            </a:r>
            <a:r>
              <a:rPr lang="en-US" dirty="0" smtClean="0"/>
              <a:t> reconstruct </a:t>
            </a:r>
            <a:r>
              <a:rPr lang="en-US" dirty="0" smtClean="0"/>
              <a:t>propagation path in top-projection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2729027" cy="174657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45024"/>
            <a:ext cx="2729027" cy="84599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615552" y="2884587"/>
            <a:ext cx="10203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side-view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25562" y="4077072"/>
            <a:ext cx="96372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top-view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11534" y="3337247"/>
            <a:ext cx="76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radiator</a:t>
            </a:r>
            <a:endParaRPr lang="en-US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2195736" y="3323709"/>
            <a:ext cx="1850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expansion volume (EV)</a:t>
            </a:r>
            <a:endParaRPr lang="en-US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3916651" y="2905199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y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23928" y="4103935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x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066329" y="2348880"/>
            <a:ext cx="0" cy="51392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4051464" y="3569241"/>
            <a:ext cx="0" cy="51392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0" y="4697586"/>
            <a:ext cx="7956376" cy="16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52" y="1391347"/>
            <a:ext cx="6513204" cy="1533597"/>
          </a:xfrm>
          <a:prstGeom prst="rect">
            <a:avLst/>
          </a:prstGeom>
        </p:spPr>
      </p:pic>
      <p:pic>
        <p:nvPicPr>
          <p:cNvPr id="8" name="Picture 16" descr="dirc_pho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9390" r="15958" b="9390"/>
          <a:stretch>
            <a:fillRect/>
          </a:stretch>
        </p:blipFill>
        <p:spPr bwMode="auto">
          <a:xfrm>
            <a:off x="517426" y="1396182"/>
            <a:ext cx="2038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– ‘side’-projection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5</a:t>
            </a:fld>
            <a:endParaRPr lang="en-US" dirty="0"/>
          </a:p>
        </p:txBody>
      </p:sp>
      <p:sp>
        <p:nvSpPr>
          <p:cNvPr id="66" name="Textfeld 65"/>
          <p:cNvSpPr txBox="1"/>
          <p:nvPr/>
        </p:nvSpPr>
        <p:spPr>
          <a:xfrm>
            <a:off x="8605358" y="2609845"/>
            <a:ext cx="575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γ</a:t>
            </a:r>
            <a:r>
              <a:rPr lang="en-US" sz="1200" dirty="0" smtClean="0"/>
              <a:t> [°]</a:t>
            </a:r>
            <a:endParaRPr lang="en-US" sz="1200" dirty="0"/>
          </a:p>
        </p:txBody>
      </p:sp>
      <p:pic>
        <p:nvPicPr>
          <p:cNvPr id="71" name="Grafik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" y="3977769"/>
            <a:ext cx="3531617" cy="2331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" name="Textfeld 71"/>
          <p:cNvSpPr txBox="1"/>
          <p:nvPr/>
        </p:nvSpPr>
        <p:spPr>
          <a:xfrm>
            <a:off x="195530" y="3507105"/>
            <a:ext cx="33683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reconstructed angle - true MC angle</a:t>
            </a:r>
            <a:endParaRPr lang="en-US" dirty="0"/>
          </a:p>
        </p:txBody>
      </p:sp>
      <p:sp>
        <p:nvSpPr>
          <p:cNvPr id="73" name="Textfeld 72"/>
          <p:cNvSpPr txBox="1"/>
          <p:nvPr/>
        </p:nvSpPr>
        <p:spPr>
          <a:xfrm>
            <a:off x="2363621" y="4005064"/>
            <a:ext cx="1056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σ</a:t>
            </a:r>
            <a:r>
              <a:rPr lang="en-US" sz="1400" dirty="0" smtClean="0"/>
              <a:t> ≈ 18 </a:t>
            </a:r>
            <a:r>
              <a:rPr lang="en-US" sz="1400" dirty="0" err="1" smtClean="0"/>
              <a:t>mrad</a:t>
            </a:r>
            <a:endParaRPr lang="en-US" sz="1400" dirty="0"/>
          </a:p>
        </p:txBody>
      </p:sp>
      <p:sp>
        <p:nvSpPr>
          <p:cNvPr id="74" name="Textfeld 73"/>
          <p:cNvSpPr txBox="1"/>
          <p:nvPr/>
        </p:nvSpPr>
        <p:spPr>
          <a:xfrm>
            <a:off x="315856" y="4005064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Thickness: 17mm</a:t>
            </a:r>
          </a:p>
          <a:p>
            <a:r>
              <a:rPr lang="en-US" sz="1400" dirty="0" smtClean="0"/>
              <a:t>Pixel size: 6.5mm</a:t>
            </a:r>
            <a:endParaRPr lang="en-US" sz="1400" dirty="0"/>
          </a:p>
        </p:txBody>
      </p:sp>
      <p:pic>
        <p:nvPicPr>
          <p:cNvPr id="75" name="Grafik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05197"/>
            <a:ext cx="2480044" cy="1622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Grafik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14" y="3606960"/>
            <a:ext cx="2480044" cy="1622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Grafik 7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/>
          <a:stretch/>
        </p:blipFill>
        <p:spPr>
          <a:xfrm>
            <a:off x="6741252" y="3591322"/>
            <a:ext cx="2233313" cy="1637878"/>
          </a:xfrm>
          <a:prstGeom prst="rect">
            <a:avLst/>
          </a:prstGeom>
        </p:spPr>
      </p:pic>
      <p:sp>
        <p:nvSpPr>
          <p:cNvPr id="80" name="Textfeld 79"/>
          <p:cNvSpPr txBox="1"/>
          <p:nvPr/>
        </p:nvSpPr>
        <p:spPr>
          <a:xfrm>
            <a:off x="7815710" y="3643244"/>
            <a:ext cx="110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σ</a:t>
            </a:r>
            <a:r>
              <a:rPr lang="en-US" sz="1400" dirty="0" smtClean="0"/>
              <a:t> ≈ 1.4 </a:t>
            </a:r>
            <a:r>
              <a:rPr lang="en-US" sz="1400" dirty="0" err="1" smtClean="0"/>
              <a:t>mrad</a:t>
            </a:r>
            <a:endParaRPr lang="en-US" sz="1400" dirty="0"/>
          </a:p>
        </p:txBody>
      </p:sp>
      <p:sp>
        <p:nvSpPr>
          <p:cNvPr id="82" name="Textfeld 81"/>
          <p:cNvSpPr txBox="1"/>
          <p:nvPr/>
        </p:nvSpPr>
        <p:spPr>
          <a:xfrm>
            <a:off x="5242246" y="3646510"/>
            <a:ext cx="964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σ</a:t>
            </a:r>
            <a:r>
              <a:rPr lang="en-US" sz="1400" dirty="0" smtClean="0"/>
              <a:t> ≈ 6 </a:t>
            </a:r>
            <a:r>
              <a:rPr lang="en-US" sz="1400" dirty="0" err="1" smtClean="0"/>
              <a:t>mrad</a:t>
            </a:r>
            <a:endParaRPr lang="en-US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1609855" y="2996952"/>
            <a:ext cx="14770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read out plane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340695" y="2732221"/>
            <a:ext cx="0" cy="26473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1387749" y="2204864"/>
            <a:ext cx="952945" cy="28592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1323976" y="2490788"/>
            <a:ext cx="63773" cy="8535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323976" y="2204864"/>
            <a:ext cx="1016718" cy="371278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1323976" y="2576142"/>
            <a:ext cx="37579" cy="4561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1355862" y="2352675"/>
            <a:ext cx="165237" cy="26908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V="1">
            <a:off x="1521099" y="2204864"/>
            <a:ext cx="810989" cy="147812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1323976" y="1484784"/>
            <a:ext cx="0" cy="10913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ogen 46"/>
          <p:cNvSpPr/>
          <p:nvPr/>
        </p:nvSpPr>
        <p:spPr>
          <a:xfrm rot="4852981">
            <a:off x="931584" y="1511983"/>
            <a:ext cx="784781" cy="1296053"/>
          </a:xfrm>
          <a:prstGeom prst="arc">
            <a:avLst>
              <a:gd name="adj1" fmla="val 11361280"/>
              <a:gd name="adj2" fmla="val 15583624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feld 47"/>
          <p:cNvSpPr txBox="1"/>
          <p:nvPr/>
        </p:nvSpPr>
        <p:spPr>
          <a:xfrm>
            <a:off x="1411228" y="1797844"/>
            <a:ext cx="2872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γ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355976" y="3243006"/>
            <a:ext cx="1452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thin plate (2 mm)</a:t>
            </a:r>
            <a:endParaRPr lang="en-US" sz="1400" dirty="0"/>
          </a:p>
        </p:txBody>
      </p:sp>
      <p:sp>
        <p:nvSpPr>
          <p:cNvPr id="84" name="Textfeld 83"/>
          <p:cNvSpPr txBox="1"/>
          <p:nvPr/>
        </p:nvSpPr>
        <p:spPr>
          <a:xfrm>
            <a:off x="7008175" y="3096918"/>
            <a:ext cx="1452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thin plate (2 mm)</a:t>
            </a:r>
          </a:p>
          <a:p>
            <a:r>
              <a:rPr lang="en-US" sz="1400" dirty="0" smtClean="0"/>
              <a:t>no pixels</a:t>
            </a:r>
            <a:endParaRPr lang="en-US" sz="1400" dirty="0"/>
          </a:p>
        </p:txBody>
      </p:sp>
      <p:sp>
        <p:nvSpPr>
          <p:cNvPr id="51" name="Textfeld 50"/>
          <p:cNvSpPr txBox="1"/>
          <p:nvPr/>
        </p:nvSpPr>
        <p:spPr>
          <a:xfrm>
            <a:off x="4627884" y="5549751"/>
            <a:ext cx="37605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Reconstruction behaves as expected when changing DIRC parameters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2339752" y="2204864"/>
            <a:ext cx="561662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V="1">
            <a:off x="7956376" y="2204864"/>
            <a:ext cx="0" cy="40498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flipV="1">
            <a:off x="6212558" y="2204864"/>
            <a:ext cx="0" cy="40498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V="1">
            <a:off x="4696966" y="2204862"/>
            <a:ext cx="0" cy="40498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V="1">
            <a:off x="2819998" y="2204863"/>
            <a:ext cx="0" cy="40498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2594443" y="603557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γ</a:t>
            </a:r>
            <a:r>
              <a:rPr lang="en-US" sz="1400" baseline="-25000" dirty="0" smtClean="0"/>
              <a:t>Rec</a:t>
            </a:r>
            <a:r>
              <a:rPr lang="en-US" sz="1400" dirty="0" smtClean="0"/>
              <a:t>-</a:t>
            </a:r>
            <a:r>
              <a:rPr lang="el-GR" sz="1400" dirty="0" smtClean="0"/>
              <a:t>γ</a:t>
            </a:r>
            <a:r>
              <a:rPr lang="en-US" sz="1400" baseline="-25000" dirty="0" smtClean="0"/>
              <a:t>MC</a:t>
            </a:r>
            <a:endParaRPr lang="en-US" sz="1400" dirty="0"/>
          </a:p>
        </p:txBody>
      </p:sp>
      <p:sp>
        <p:nvSpPr>
          <p:cNvPr id="56" name="Textfeld 55"/>
          <p:cNvSpPr txBox="1"/>
          <p:nvPr/>
        </p:nvSpPr>
        <p:spPr>
          <a:xfrm>
            <a:off x="5436096" y="499343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γ</a:t>
            </a:r>
            <a:r>
              <a:rPr lang="en-US" sz="1200" baseline="-25000" dirty="0" smtClean="0"/>
              <a:t>Rec</a:t>
            </a:r>
            <a:r>
              <a:rPr lang="en-US" sz="1200" dirty="0" smtClean="0"/>
              <a:t>-</a:t>
            </a:r>
            <a:r>
              <a:rPr lang="el-GR" sz="1200" dirty="0" smtClean="0"/>
              <a:t>γ</a:t>
            </a:r>
            <a:r>
              <a:rPr lang="en-US" sz="1200" baseline="-25000" dirty="0" smtClean="0"/>
              <a:t>MC</a:t>
            </a:r>
            <a:endParaRPr lang="en-US" sz="1200" dirty="0"/>
          </a:p>
        </p:txBody>
      </p:sp>
      <p:sp>
        <p:nvSpPr>
          <p:cNvPr id="57" name="Textfeld 56"/>
          <p:cNvSpPr txBox="1"/>
          <p:nvPr/>
        </p:nvSpPr>
        <p:spPr>
          <a:xfrm>
            <a:off x="8100392" y="499880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γ</a:t>
            </a:r>
            <a:r>
              <a:rPr lang="en-US" sz="1200" baseline="-25000" dirty="0" smtClean="0"/>
              <a:t>Rec</a:t>
            </a:r>
            <a:r>
              <a:rPr lang="en-US" sz="1200" dirty="0" smtClean="0"/>
              <a:t>-</a:t>
            </a:r>
            <a:r>
              <a:rPr lang="el-GR" sz="1200" dirty="0" smtClean="0"/>
              <a:t>γ</a:t>
            </a:r>
            <a:r>
              <a:rPr lang="en-US" sz="1200" baseline="-25000" dirty="0" smtClean="0"/>
              <a:t>MC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41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80" grpId="0"/>
      <p:bldP spid="82" grpId="0"/>
      <p:bldP spid="50" grpId="0"/>
      <p:bldP spid="84" grpId="0"/>
      <p:bldP spid="51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52" y="2009504"/>
            <a:ext cx="2143946" cy="4155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– ‘top’-projection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6</a:t>
            </a:fld>
            <a:endParaRPr lang="en-US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57" y="1268760"/>
            <a:ext cx="5134723" cy="6480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feld 33"/>
              <p:cNvSpPr txBox="1"/>
              <p:nvPr/>
            </p:nvSpPr>
            <p:spPr>
              <a:xfrm>
                <a:off x="35496" y="2559382"/>
                <a:ext cx="3744416" cy="367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Idea: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Plates give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fewer side reflections</a:t>
                </a:r>
                <a:r>
                  <a:rPr lang="en-US" dirty="0" smtClean="0"/>
                  <a:t> compared to narrow bars</a:t>
                </a:r>
              </a:p>
              <a:p>
                <a:pPr marL="742814" lvl="1" indent="-285750">
                  <a:buFont typeface="Wingdings" pitchFamily="2" charset="2"/>
                  <a:buChar char="Ø"/>
                </a:pPr>
                <a:r>
                  <a:rPr lang="en-US" sz="1600" dirty="0" smtClean="0"/>
                  <a:t>Fully reconstruct photon path in top-projection</a:t>
                </a:r>
              </a:p>
              <a:p>
                <a:r>
                  <a:rPr lang="en-US" dirty="0" smtClean="0"/>
                  <a:t>Needed: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z-position of plate hit (z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)</a:t>
                </a:r>
              </a:p>
              <a:p>
                <a:pPr marL="742814" lvl="1" indent="-285750">
                  <a:buFont typeface="Wingdings" pitchFamily="2" charset="2"/>
                  <a:buChar char="Ø"/>
                </a:pPr>
                <a:r>
                  <a:rPr lang="en-US" sz="1600" dirty="0" smtClean="0"/>
                  <a:t>tracking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photon hit time </a:t>
                </a:r>
                <a:r>
                  <a:rPr lang="en-US" dirty="0" smtClean="0"/>
                  <a:t>(T)</a:t>
                </a:r>
              </a:p>
              <a:p>
                <a:pPr marL="742814" lvl="1" indent="-285750">
                  <a:buFont typeface="Wingdings" pitchFamily="2" charset="2"/>
                  <a:buChar char="Ø"/>
                </a:pPr>
                <a:r>
                  <a:rPr lang="en-US" sz="1600" dirty="0" smtClean="0"/>
                  <a:t>fast timing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photon propagation velocity </a:t>
                </a:r>
                <a:br>
                  <a:rPr lang="en-US" dirty="0" smtClean="0"/>
                </a:br>
                <a:r>
                  <a:rPr lang="en-US" dirty="0" smtClean="0"/>
                  <a:t>(group velocity </a:t>
                </a:r>
                <a:r>
                  <a:rPr lang="en-US" dirty="0" err="1" smtClean="0"/>
                  <a:t>c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and angle in side-projection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742814" lvl="1" indent="-285750">
                  <a:buFont typeface="Wingdings" pitchFamily="2" charset="2"/>
                  <a:buChar char="Ø"/>
                </a:pPr>
                <a:r>
                  <a:rPr lang="en-US" sz="1600" dirty="0" smtClean="0"/>
                  <a:t>previously reconstructed</a:t>
                </a:r>
                <a:endParaRPr lang="en-US" sz="1600" dirty="0"/>
              </a:p>
            </p:txBody>
          </p:sp>
        </mc:Choice>
        <mc:Fallback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559382"/>
                <a:ext cx="3744416" cy="3677930"/>
              </a:xfrm>
              <a:prstGeom prst="rect">
                <a:avLst/>
              </a:prstGeom>
              <a:blipFill rotWithShape="1">
                <a:blip r:embed="rId4"/>
                <a:stretch>
                  <a:fillRect l="-1140" t="-498" b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2915816" y="2132856"/>
            <a:ext cx="34496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39" name="Gerade Verbindung 38"/>
          <p:cNvCxnSpPr/>
          <p:nvPr/>
        </p:nvCxnSpPr>
        <p:spPr>
          <a:xfrm flipV="1">
            <a:off x="3088299" y="170080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V="1">
            <a:off x="7063184" y="1700808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6917952" y="2132856"/>
            <a:ext cx="2904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4069972" y="2388837"/>
                <a:ext cx="2590260" cy="680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b="0" i="1" baseline="-25000" smtClean="0"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∙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972" y="2388837"/>
                <a:ext cx="2590260" cy="6801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7388379" y="1268760"/>
            <a:ext cx="20081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paths in wavelength range are treated as ambiguities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7684549" y="4273064"/>
                <a:ext cx="380232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549" y="4273064"/>
                <a:ext cx="380232" cy="3539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74" descr="XAngl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15" y="3140968"/>
            <a:ext cx="3611897" cy="21680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feld 50"/>
          <p:cNvSpPr txBox="1"/>
          <p:nvPr/>
        </p:nvSpPr>
        <p:spPr>
          <a:xfrm>
            <a:off x="4217599" y="3343924"/>
            <a:ext cx="87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 pixels</a:t>
            </a:r>
          </a:p>
          <a:p>
            <a:r>
              <a:rPr lang="en-US" sz="1400" dirty="0" smtClean="0"/>
              <a:t>perfect z</a:t>
            </a:r>
            <a:r>
              <a:rPr lang="en-US" sz="1400" baseline="-25000" dirty="0" smtClean="0"/>
              <a:t>0</a:t>
            </a:r>
            <a:endParaRPr lang="en-US" sz="1400" baseline="-25000" dirty="0"/>
          </a:p>
        </p:txBody>
      </p:sp>
      <p:sp>
        <p:nvSpPr>
          <p:cNvPr id="53" name="Text Box 78"/>
          <p:cNvSpPr txBox="1">
            <a:spLocks noChangeArrowheads="1"/>
          </p:cNvSpPr>
          <p:nvPr/>
        </p:nvSpPr>
        <p:spPr bwMode="auto">
          <a:xfrm>
            <a:off x="6755445" y="5126994"/>
            <a:ext cx="4379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[rad]</a:t>
            </a:r>
            <a:endParaRPr lang="de-DE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6284808" y="1949872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6326432" y="3284984"/>
            <a:ext cx="9098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baseline="-25000" dirty="0" smtClean="0"/>
              <a:t>Rec</a:t>
            </a:r>
            <a:r>
              <a:rPr lang="en-US" dirty="0" smtClean="0"/>
              <a:t>-</a:t>
            </a:r>
            <a:r>
              <a:rPr lang="el-GR" dirty="0" smtClean="0"/>
              <a:t>α</a:t>
            </a:r>
            <a:r>
              <a:rPr lang="en-US" baseline="-25000" dirty="0" smtClean="0"/>
              <a:t>MC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861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  <p:bldP spid="5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805041" cy="2804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 Reconstruction - results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131840" y="1412776"/>
            <a:ext cx="2664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Muons</a:t>
            </a:r>
            <a:r>
              <a:rPr lang="en-US" dirty="0" smtClean="0"/>
              <a:t>, 35° </a:t>
            </a:r>
            <a:r>
              <a:rPr lang="el-GR" dirty="0" smtClean="0"/>
              <a:t>θ</a:t>
            </a:r>
            <a:r>
              <a:rPr lang="en-US" baseline="-25000" dirty="0" smtClean="0"/>
              <a:t>Track</a:t>
            </a:r>
            <a:r>
              <a:rPr lang="en-US" dirty="0" smtClean="0"/>
              <a:t>, 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7812360" y="4365104"/>
            <a:ext cx="721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θ</a:t>
            </a:r>
            <a:r>
              <a:rPr lang="en-US" sz="1400" baseline="-25000" dirty="0" smtClean="0"/>
              <a:t>C </a:t>
            </a:r>
            <a:r>
              <a:rPr lang="en-US" sz="1400" dirty="0" smtClean="0"/>
              <a:t>[rad]</a:t>
            </a:r>
            <a:endParaRPr lang="en-US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691680" y="2276872"/>
            <a:ext cx="2766398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plate thickness: 17 mm</a:t>
            </a:r>
          </a:p>
          <a:p>
            <a:r>
              <a:rPr lang="en-US" sz="1600" dirty="0" smtClean="0"/>
              <a:t>wavelength range: 300-700 nm</a:t>
            </a:r>
          </a:p>
          <a:p>
            <a:r>
              <a:rPr lang="en-US" sz="1600" dirty="0" smtClean="0"/>
              <a:t>pixel size: 6.5 mm</a:t>
            </a:r>
            <a:endParaRPr lang="en-US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35496" y="5072117"/>
            <a:ext cx="87849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eak visible at the right 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large</a:t>
            </a:r>
            <a:r>
              <a:rPr lang="en-US" dirty="0" smtClean="0"/>
              <a:t> </a:t>
            </a:r>
            <a:r>
              <a:rPr lang="en-US" dirty="0" smtClean="0"/>
              <a:t>number of ambiguities gives a poor signal/background ratio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bad single photon Cherenkov angle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6" t="1859" r="7008" b="-2758"/>
          <a:stretch/>
        </p:blipFill>
        <p:spPr>
          <a:xfrm>
            <a:off x="6205660" y="1268760"/>
            <a:ext cx="2880320" cy="244753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0" t="712" r="7720" b="8645"/>
          <a:stretch/>
        </p:blipFill>
        <p:spPr>
          <a:xfrm>
            <a:off x="3156761" y="1268760"/>
            <a:ext cx="2880320" cy="2447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7" t="1" r="6323" b="1026"/>
          <a:stretch/>
        </p:blipFill>
        <p:spPr>
          <a:xfrm>
            <a:off x="107504" y="1268760"/>
            <a:ext cx="2880320" cy="244753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 Reconstruction - results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266601" y="3356992"/>
            <a:ext cx="721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θ</a:t>
            </a:r>
            <a:r>
              <a:rPr lang="en-US" sz="1400" baseline="-25000" dirty="0" smtClean="0"/>
              <a:t>C </a:t>
            </a:r>
            <a:r>
              <a:rPr lang="en-US" sz="1400" dirty="0" smtClean="0"/>
              <a:t>[rad]</a:t>
            </a:r>
            <a:endParaRPr lang="en-US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41891" y="1484784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17 mm</a:t>
            </a:r>
          </a:p>
          <a:p>
            <a:r>
              <a:rPr lang="en-US" sz="1600" dirty="0"/>
              <a:t>3</a:t>
            </a:r>
            <a:r>
              <a:rPr lang="en-US" sz="1600" dirty="0" smtClean="0"/>
              <a:t>00-700 nm</a:t>
            </a:r>
          </a:p>
          <a:p>
            <a:r>
              <a:rPr lang="en-US" sz="1600" dirty="0" smtClean="0"/>
              <a:t>6.5 mm</a:t>
            </a:r>
            <a:endParaRPr lang="en-US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5362945" y="3356992"/>
            <a:ext cx="721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θ</a:t>
            </a:r>
            <a:r>
              <a:rPr lang="en-US" sz="1400" baseline="-25000" dirty="0" smtClean="0"/>
              <a:t>C </a:t>
            </a:r>
            <a:r>
              <a:rPr lang="en-US" sz="1400" dirty="0" smtClean="0"/>
              <a:t>[rad]</a:t>
            </a:r>
            <a:endParaRPr lang="en-US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3238235" y="1484784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 mm</a:t>
            </a:r>
          </a:p>
          <a:p>
            <a:r>
              <a:rPr lang="en-US" sz="1600" dirty="0"/>
              <a:t>3</a:t>
            </a:r>
            <a:r>
              <a:rPr lang="en-US" sz="1600" dirty="0" smtClean="0"/>
              <a:t>00-700 nm</a:t>
            </a:r>
          </a:p>
          <a:p>
            <a:r>
              <a:rPr lang="en-US" sz="1600" dirty="0" smtClean="0"/>
              <a:t>6.5 mm</a:t>
            </a:r>
            <a:endParaRPr lang="en-US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8387281" y="3356992"/>
            <a:ext cx="721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θ</a:t>
            </a:r>
            <a:r>
              <a:rPr lang="en-US" sz="1400" baseline="-25000" dirty="0" smtClean="0"/>
              <a:t>C </a:t>
            </a:r>
            <a:r>
              <a:rPr lang="en-US" sz="1400" dirty="0" smtClean="0"/>
              <a:t>[rad]</a:t>
            </a:r>
            <a:endParaRPr lang="en-US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262571" y="1484784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 mm</a:t>
            </a:r>
          </a:p>
          <a:p>
            <a:r>
              <a:rPr lang="en-US" sz="1600" dirty="0"/>
              <a:t>3</a:t>
            </a:r>
            <a:r>
              <a:rPr lang="en-US" sz="1600" dirty="0" smtClean="0"/>
              <a:t>00-700 nm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0</a:t>
            </a:r>
            <a:r>
              <a:rPr lang="en-US" sz="1600" b="1" dirty="0" smtClean="0">
                <a:solidFill>
                  <a:schemeClr val="accent2"/>
                </a:solidFill>
              </a:rPr>
              <a:t> mm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1" r="5755" b="-6157"/>
          <a:stretch/>
        </p:blipFill>
        <p:spPr>
          <a:xfrm>
            <a:off x="107504" y="3846221"/>
            <a:ext cx="2880320" cy="246309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feld 18"/>
          <p:cNvSpPr txBox="1"/>
          <p:nvPr/>
        </p:nvSpPr>
        <p:spPr>
          <a:xfrm>
            <a:off x="2339752" y="5958110"/>
            <a:ext cx="721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θ</a:t>
            </a:r>
            <a:r>
              <a:rPr lang="en-US" sz="1400" baseline="-25000" dirty="0" smtClean="0"/>
              <a:t>C </a:t>
            </a:r>
            <a:r>
              <a:rPr lang="en-US" sz="1400" dirty="0" smtClean="0"/>
              <a:t>[rad]</a:t>
            </a:r>
            <a:endParaRPr lang="en-US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179512" y="4038163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 mm</a:t>
            </a:r>
          </a:p>
          <a:p>
            <a:r>
              <a:rPr lang="en-US" sz="1600" b="1" dirty="0" smtClean="0">
                <a:solidFill>
                  <a:schemeClr val="accent2"/>
                </a:solidFill>
              </a:rPr>
              <a:t>398-402 nm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0</a:t>
            </a:r>
            <a:r>
              <a:rPr lang="en-US" sz="1600" b="1" dirty="0" smtClean="0">
                <a:solidFill>
                  <a:schemeClr val="accent2"/>
                </a:solidFill>
              </a:rPr>
              <a:t> mm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635896" y="4450467"/>
            <a:ext cx="48965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by cutting deep into the photon wavelength band one can get a good resolution.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2"/>
                </a:solidFill>
              </a:rPr>
              <a:t>photon yield</a:t>
            </a:r>
            <a:r>
              <a:rPr lang="en-US" dirty="0" smtClean="0"/>
              <a:t> per track gets too small.</a:t>
            </a:r>
          </a:p>
        </p:txBody>
      </p:sp>
    </p:spTree>
    <p:extLst>
      <p:ext uri="{BB962C8B-B14F-4D97-AF65-F5344CB8AC3E}">
        <p14:creationId xmlns:p14="http://schemas.microsoft.com/office/powerpoint/2010/main" val="372163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9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Time based likelihood test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06/25/2013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PANDA Collaboration Meeting -- GSI 2013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1351"/>
            <a:ext cx="3024337" cy="517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7041" y="1412776"/>
            <a:ext cx="20123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hotodetector</a:t>
            </a:r>
            <a:r>
              <a:rPr lang="en-US" dirty="0" smtClean="0"/>
              <a:t> plane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3501008"/>
            <a:ext cx="2904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1401216" y="5758656"/>
            <a:ext cx="298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395536" y="292494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691680" y="59492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14" y="1202093"/>
            <a:ext cx="3650883" cy="2475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Gerade Verbindung 15"/>
          <p:cNvCxnSpPr/>
          <p:nvPr/>
        </p:nvCxnSpPr>
        <p:spPr>
          <a:xfrm flipV="1">
            <a:off x="2348136" y="1234853"/>
            <a:ext cx="2895378" cy="244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2348136" y="3677979"/>
            <a:ext cx="3159968" cy="152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210022" y="3704332"/>
            <a:ext cx="1440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2219546" y="3694523"/>
            <a:ext cx="0" cy="126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2212504" y="3814440"/>
            <a:ext cx="1440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2340993" y="3693222"/>
            <a:ext cx="0" cy="126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t="13518" r="12364" b="15556"/>
          <a:stretch/>
        </p:blipFill>
        <p:spPr>
          <a:xfrm>
            <a:off x="154112" y="1234852"/>
            <a:ext cx="2914228" cy="504819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275856" y="3127901"/>
            <a:ext cx="56886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Instead of geometrical </a:t>
            </a:r>
            <a:r>
              <a:rPr lang="el-GR" b="1" dirty="0" smtClean="0">
                <a:solidFill>
                  <a:schemeClr val="accent6"/>
                </a:solidFill>
              </a:rPr>
              <a:t>θ</a:t>
            </a:r>
            <a:r>
              <a:rPr lang="en-US" b="1" baseline="-25000" dirty="0" smtClean="0">
                <a:solidFill>
                  <a:schemeClr val="accent6"/>
                </a:solidFill>
              </a:rPr>
              <a:t>c</a:t>
            </a:r>
            <a:r>
              <a:rPr lang="en-US" b="1" dirty="0" smtClean="0">
                <a:solidFill>
                  <a:schemeClr val="accent6"/>
                </a:solidFill>
              </a:rPr>
              <a:t>-reconstruction: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Likelihoods</a:t>
            </a:r>
            <a:r>
              <a:rPr lang="en-US" dirty="0" smtClean="0"/>
              <a:t> based on the hit time probability distribution per pixel are calculated and compared for </a:t>
            </a:r>
            <a:r>
              <a:rPr lang="en-US" b="1" dirty="0" smtClean="0">
                <a:solidFill>
                  <a:schemeClr val="accent2"/>
                </a:solidFill>
              </a:rPr>
              <a:t>different particle hypotheses</a:t>
            </a:r>
            <a:r>
              <a:rPr lang="en-US" dirty="0" smtClean="0"/>
              <a:t>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92080" y="5765775"/>
            <a:ext cx="29899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MC: 400 000 identical particles </a:t>
            </a:r>
          </a:p>
          <a:p>
            <a:r>
              <a:rPr lang="en-US" dirty="0" smtClean="0"/>
              <a:t>with identical event parameters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3995936" y="3127901"/>
            <a:ext cx="317311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‘typical’ </a:t>
            </a:r>
            <a:r>
              <a:rPr lang="en-US" b="1" dirty="0" smtClean="0">
                <a:solidFill>
                  <a:schemeClr val="accent2"/>
                </a:solidFill>
              </a:rPr>
              <a:t>hit pattern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 X-Y</a:t>
            </a:r>
          </a:p>
          <a:p>
            <a:endParaRPr lang="en-US" dirty="0" smtClean="0"/>
          </a:p>
          <a:p>
            <a:r>
              <a:rPr lang="en-US" dirty="0" smtClean="0"/>
              <a:t>(with some cuts to keep it simple)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292080" y="3946411"/>
            <a:ext cx="385192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Each pixel has a specific </a:t>
            </a:r>
            <a:r>
              <a:rPr lang="en-US" b="1" dirty="0" smtClean="0">
                <a:solidFill>
                  <a:schemeClr val="accent2"/>
                </a:solidFill>
              </a:rPr>
              <a:t>hit time distribution</a:t>
            </a:r>
            <a:r>
              <a:rPr lang="en-US" dirty="0" smtClean="0"/>
              <a:t> (for a certain hypothesis </a:t>
            </a:r>
            <a:r>
              <a:rPr lang="en-US" i="1" dirty="0" smtClean="0"/>
              <a:t>H</a:t>
            </a:r>
            <a:r>
              <a:rPr lang="en-US" dirty="0" smtClean="0"/>
              <a:t>).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If normalized they can be considered as </a:t>
            </a:r>
            <a:r>
              <a:rPr lang="en-US" b="1" dirty="0" err="1" smtClean="0">
                <a:solidFill>
                  <a:schemeClr val="accent2"/>
                </a:solidFill>
              </a:rPr>
              <a:t>p</a:t>
            </a:r>
            <a:r>
              <a:rPr lang="en-US" dirty="0" err="1" smtClean="0"/>
              <a:t>ropability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d</a:t>
            </a:r>
            <a:r>
              <a:rPr lang="en-US" dirty="0" smtClean="0"/>
              <a:t>ensity </a:t>
            </a:r>
            <a:r>
              <a:rPr lang="en-US" b="1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unctions.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feld 17"/>
              <p:cNvSpPr txBox="1"/>
              <p:nvPr/>
            </p:nvSpPr>
            <p:spPr>
              <a:xfrm>
                <a:off x="107504" y="1412776"/>
                <a:ext cx="4525598" cy="2667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Now consider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1 event</a:t>
                </a:r>
                <a:r>
                  <a:rPr lang="en-US" dirty="0" smtClean="0"/>
                  <a:t> (with </a:t>
                </a:r>
                <a:r>
                  <a:rPr lang="en-US" b="1" i="1" dirty="0" smtClean="0">
                    <a:solidFill>
                      <a:schemeClr val="accent2"/>
                    </a:solidFill>
                  </a:rPr>
                  <a:t>N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 hits</a:t>
                </a:r>
                <a:r>
                  <a:rPr lang="en-US" dirty="0" smtClean="0"/>
                  <a:t>):</a:t>
                </a:r>
              </a:p>
              <a:p>
                <a:endParaRPr lang="en-US" dirty="0"/>
              </a:p>
              <a:p>
                <a:r>
                  <a:rPr lang="en-US" dirty="0" smtClean="0"/>
                  <a:t>take </a:t>
                </a:r>
                <a:r>
                  <a:rPr lang="en-US" dirty="0" err="1" smtClean="0"/>
                  <a:t>pdf</a:t>
                </a:r>
                <a:r>
                  <a:rPr lang="en-US" dirty="0" smtClean="0"/>
                  <a:t>-values for corresponding pixels</a:t>
                </a:r>
              </a:p>
              <a:p>
                <a:r>
                  <a:rPr lang="en-US" dirty="0" smtClean="0"/>
                  <a:t>and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multiply</a:t>
                </a:r>
                <a:r>
                  <a:rPr lang="en-US" dirty="0" smtClean="0"/>
                  <a:t> them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baseline="-25000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𝑝𝑑𝑓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i="1">
                          <a:latin typeface="Cambria Math"/>
                        </a:rPr>
                        <m:t>𝐿</m:t>
                      </m:r>
                      <m:r>
                        <a:rPr lang="en-US" i="1" baseline="-25000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</a:rPr>
                            <m:t>𝑝𝑑𝑓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12776"/>
                <a:ext cx="4525598" cy="2667269"/>
              </a:xfrm>
              <a:prstGeom prst="rect">
                <a:avLst/>
              </a:prstGeom>
              <a:blipFill rotWithShape="1">
                <a:blip r:embed="rId5"/>
                <a:stretch>
                  <a:fillRect l="-943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 Verbindung 21"/>
          <p:cNvCxnSpPr/>
          <p:nvPr/>
        </p:nvCxnSpPr>
        <p:spPr>
          <a:xfrm flipV="1">
            <a:off x="6156176" y="1537740"/>
            <a:ext cx="0" cy="1799763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42484"/>
            <a:ext cx="2232248" cy="1513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107504" y="4293096"/>
                <a:ext cx="4392806" cy="377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Poissonian</a:t>
                </a:r>
                <a:r>
                  <a:rPr lang="en-US" dirty="0"/>
                  <a:t> of mean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to obtain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hits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293096"/>
                <a:ext cx="4392806" cy="377924"/>
              </a:xfrm>
              <a:prstGeom prst="rect">
                <a:avLst/>
              </a:prstGeom>
              <a:blipFill rotWithShape="1">
                <a:blip r:embed="rId7"/>
                <a:stretch>
                  <a:fillRect t="-322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27"/>
          <p:cNvCxnSpPr/>
          <p:nvPr/>
        </p:nvCxnSpPr>
        <p:spPr>
          <a:xfrm>
            <a:off x="141412" y="5424884"/>
            <a:ext cx="864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141412" y="6288980"/>
            <a:ext cx="864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V="1">
            <a:off x="1012776" y="5432524"/>
            <a:ext cx="0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V="1">
            <a:off x="141412" y="5432524"/>
            <a:ext cx="0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285428" y="5589240"/>
            <a:ext cx="6671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MCP-</a:t>
            </a:r>
            <a:br>
              <a:rPr lang="en-US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PMT</a:t>
            </a:r>
            <a:endParaRPr lang="en-US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3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23" grpId="0"/>
      <p:bldP spid="23" grpId="1"/>
      <p:bldP spid="17" grpId="0"/>
      <p:bldP spid="18" grpId="0"/>
      <p:bldP spid="36" grpId="0"/>
      <p:bldP spid="40" grpId="0"/>
    </p:bldLst>
  </p:timing>
</p:sld>
</file>

<file path=ppt/theme/theme1.xml><?xml version="1.0" encoding="utf-8"?>
<a:theme xmlns:a="http://schemas.openxmlformats.org/drawingml/2006/main" name="Larissa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Bildschirmpräsentation (4:3)</PresentationFormat>
  <Paragraphs>263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PowerPoint-Präsentation</vt:lpstr>
      <vt:lpstr>DIRC Design Options</vt:lpstr>
      <vt:lpstr>Reconstruction via Look-Up-Table</vt:lpstr>
      <vt:lpstr>Geometrical Reconstruction</vt:lpstr>
      <vt:lpstr>Reconstruction – ‘side’-projection</vt:lpstr>
      <vt:lpstr>Reconstruction – ‘top’-projection</vt:lpstr>
      <vt:lpstr>Geometrical Reconstruction - results</vt:lpstr>
      <vt:lpstr>Geometrical Reconstruction - results</vt:lpstr>
      <vt:lpstr>Alternative: Time based likelihood test</vt:lpstr>
      <vt:lpstr>Time based likelihood test: Example</vt:lpstr>
      <vt:lpstr>Time based likelihood test</vt:lpstr>
      <vt:lpstr>Time based likelihood test</vt:lpstr>
      <vt:lpstr>Time based likelihood test</vt:lpstr>
      <vt:lpstr>Time based likelihood test</vt:lpstr>
      <vt:lpstr>Summary</vt:lpstr>
      <vt:lpstr>Summary</vt:lpstr>
      <vt:lpstr>PowerPoint-Präsentation</vt:lpstr>
      <vt:lpstr>PowerPoint-Präsentation</vt:lpstr>
    </vt:vector>
  </TitlesOfParts>
  <Company>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Marko Zühlsdorf</dc:creator>
  <cp:lastModifiedBy>Marko Zühlsdorf</cp:lastModifiedBy>
  <cp:revision>212</cp:revision>
  <cp:lastPrinted>2013-02-26T09:22:16Z</cp:lastPrinted>
  <dcterms:created xsi:type="dcterms:W3CDTF">2013-02-20T13:12:27Z</dcterms:created>
  <dcterms:modified xsi:type="dcterms:W3CDTF">2013-06-24T15:26:26Z</dcterms:modified>
</cp:coreProperties>
</file>