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0774B-C189-4B0D-AE44-FE8CC283DA57}" type="datetimeFigureOut">
              <a:rPr lang="de-DE" smtClean="0"/>
              <a:t>23.06.2013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8360-EF01-4974-8C49-D37F5BF76043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On behalf of mainz barrel</a:t>
            </a:r>
            <a:r>
              <a:rPr lang="de-DE" baseline="0" dirty="0" smtClean="0"/>
              <a:t> dirc group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Setup</a:t>
            </a:r>
            <a:r>
              <a:rPr lang="de-DE" baseline="0" dirty="0" smtClean="0"/>
              <a:t> from last years testbeam, explain parts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New backpart</a:t>
            </a:r>
            <a:r>
              <a:rPr lang="de-DE" baseline="0" dirty="0" smtClean="0"/>
              <a:t> of wooden box, feedthrough: 2 connectors for flat ribbon cables, lemo outputs, to the left nino daq programming, shv and pm 5v.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Old nino: pre amplifier board with 8-10</a:t>
            </a:r>
            <a:r>
              <a:rPr lang="de-DE" baseline="0" dirty="0" smtClean="0"/>
              <a:t> gain, then nino discriminator board, padiwa: integrated pre amplifier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New tdc</a:t>
            </a:r>
            <a:r>
              <a:rPr lang="de-DE" baseline="0" dirty="0" smtClean="0"/>
              <a:t> design by cahit and michael traxler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Whole setup will be mounted on turnable aluminium plate with „wheels“,</a:t>
            </a:r>
            <a:r>
              <a:rPr lang="de-DE" baseline="0" dirty="0" smtClean="0"/>
              <a:t> put onto center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8360-EF01-4974-8C49-D37F5BF76043}" type="slidenum">
              <a:rPr lang="de-DE" smtClean="0"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24233E-7194-4A5E-999E-47EB16EA88BE}" type="datetimeFigureOut">
              <a:rPr lang="de-DE" smtClean="0"/>
              <a:t>19.06.2013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19E200-DFFF-4B7D-A07E-45FFE39CE397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t>19.06.2013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t>19.06.2013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t>19.06.2013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t>19.06.2013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t>‹#›</a:t>
            </a:fld>
            <a:endParaRPr lang="de-D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t>19.06.2013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t>19.06.2013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t>19.06.2013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t>19.06.2013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24233E-7194-4A5E-999E-47EB16EA88BE}" type="datetimeFigureOut">
              <a:rPr lang="de-DE" smtClean="0"/>
              <a:t>19.06.2013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9E200-DFFF-4B7D-A07E-45FFE39CE397}" type="slidenum">
              <a:rPr lang="de-DE" smtClean="0"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24233E-7194-4A5E-999E-47EB16EA88BE}" type="datetimeFigureOut">
              <a:rPr lang="de-DE" smtClean="0"/>
              <a:t>19.06.2013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19E200-DFFF-4B7D-A07E-45FFE39CE397}" type="slidenum">
              <a:rPr lang="de-DE" smtClean="0"/>
              <a:t>‹#›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24233E-7194-4A5E-999E-47EB16EA88BE}" type="datetimeFigureOut">
              <a:rPr lang="de-DE" smtClean="0"/>
              <a:t>19.06.2013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19E200-DFFF-4B7D-A07E-45FFE39CE397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Plans and preparations for the testbeam in Mainz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Christoph Rosner</a:t>
            </a:r>
          </a:p>
          <a:p>
            <a:r>
              <a:rPr lang="de-DE" dirty="0" smtClean="0"/>
              <a:t>PANDA Collaboration </a:t>
            </a:r>
            <a:r>
              <a:rPr lang="de-DE" dirty="0" smtClean="0"/>
              <a:t>Meeting, GSI 25.06.2013  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87824" y="2420888"/>
            <a:ext cx="3312368" cy="1440160"/>
          </a:xfrm>
        </p:spPr>
        <p:txBody>
          <a:bodyPr>
            <a:normAutofit/>
          </a:bodyPr>
          <a:lstStyle/>
          <a:p>
            <a:r>
              <a:rPr lang="de-DE" dirty="0" smtClean="0"/>
              <a:t>Thank you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15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3017309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de-DE" dirty="0" smtClean="0"/>
              <a:t>Setup</a:t>
            </a:r>
            <a:endParaRPr lang="de-DE" dirty="0"/>
          </a:p>
        </p:txBody>
      </p:sp>
      <p:pic>
        <p:nvPicPr>
          <p:cNvPr id="1026" name="Picture 2" descr="D:\dropbox\Dropbox\imagenes\IMG_1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80728"/>
            <a:ext cx="4176464" cy="27843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4293096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Two testbeams in july:</a:t>
            </a:r>
            <a:endParaRPr lang="de-DE" dirty="0"/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11. 7. – 14. 7. 2013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 smtClean="0"/>
              <a:t> 25. 7. – 30. 7. 2013</a:t>
            </a:r>
          </a:p>
          <a:p>
            <a:endParaRPr lang="de-DE" dirty="0" smtClean="0"/>
          </a:p>
          <a:p>
            <a:r>
              <a:rPr lang="de-DE" dirty="0" smtClean="0"/>
              <a:t>Place: MAMI B, X1</a:t>
            </a:r>
          </a:p>
          <a:p>
            <a:r>
              <a:rPr lang="it-IT" dirty="0" smtClean="0"/>
              <a:t>e</a:t>
            </a:r>
            <a:r>
              <a:rPr lang="it-IT" baseline="30000" dirty="0" smtClean="0"/>
              <a:t>- </a:t>
            </a:r>
            <a:r>
              <a:rPr lang="it-IT" dirty="0" smtClean="0"/>
              <a:t> beam at 855 MeV/c</a:t>
            </a:r>
          </a:p>
          <a:p>
            <a:r>
              <a:rPr lang="it-IT" dirty="0" smtClean="0"/>
              <a:t>1 mm radius, 0.1 mrad divergence</a:t>
            </a:r>
          </a:p>
          <a:p>
            <a:endParaRPr lang="de-DE" dirty="0"/>
          </a:p>
        </p:txBody>
      </p:sp>
      <p:sp>
        <p:nvSpPr>
          <p:cNvPr id="13" name="Right Arrow 12"/>
          <p:cNvSpPr/>
          <p:nvPr/>
        </p:nvSpPr>
        <p:spPr>
          <a:xfrm rot="14205415" flipV="1">
            <a:off x="7563465" y="2727627"/>
            <a:ext cx="956271" cy="9359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8384" y="314096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Bar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7779321">
            <a:off x="4692502" y="2881865"/>
            <a:ext cx="773312" cy="1063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3284984"/>
            <a:ext cx="131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Lens system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7433802">
            <a:off x="6291532" y="1613336"/>
            <a:ext cx="530234" cy="8817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980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Beampipe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184" y="3356992"/>
            <a:ext cx="118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Scintillator</a:t>
            </a:r>
            <a:endParaRPr lang="de-DE" dirty="0"/>
          </a:p>
        </p:txBody>
      </p:sp>
      <p:sp>
        <p:nvSpPr>
          <p:cNvPr id="23" name="Right Arrow 22"/>
          <p:cNvSpPr/>
          <p:nvPr/>
        </p:nvSpPr>
        <p:spPr>
          <a:xfrm rot="15243684">
            <a:off x="6640516" y="2822207"/>
            <a:ext cx="746557" cy="499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5206595">
            <a:off x="2584795" y="3286944"/>
            <a:ext cx="773312" cy="10638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1760" y="3789040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Expansion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volume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7779321">
            <a:off x="1308126" y="3241905"/>
            <a:ext cx="773312" cy="10638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3608" y="37890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Readout electronic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New backplate with 6 feedthrough boards for our readout cables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DC Motor to adjust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airgap between fish-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tank and lens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2 scintillators for 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coincidence trigger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5 MCPs to read out Cherenkov pattern, 3 on one side, 2 on the other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Changes to the Setup</a:t>
            </a:r>
            <a:endParaRPr lang="de-DE" dirty="0"/>
          </a:p>
        </p:txBody>
      </p:sp>
      <p:pic>
        <p:nvPicPr>
          <p:cNvPr id="5" name="Picture 4" descr="ScreenCl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7708" y="1916833"/>
            <a:ext cx="4296252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Test new padiwa boards:</a:t>
            </a:r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Based on FPGA</a:t>
            </a:r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Still ToT design, no direct measurement of charge</a:t>
            </a:r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1 MCP read out with Padiwa, 4 with NINO boards</a:t>
            </a:r>
          </a:p>
          <a:p>
            <a:pPr lvl="1"/>
            <a:endParaRPr lang="de-D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Goals for the testbeam</a:t>
            </a:r>
            <a:endParaRPr lang="de-DE" dirty="0"/>
          </a:p>
        </p:txBody>
      </p:sp>
      <p:pic>
        <p:nvPicPr>
          <p:cNvPr id="4" name="Immagine 6" descr="2013-05-02 10.01.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284984"/>
            <a:ext cx="2981032" cy="2914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3645024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NINO board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Padiwa board</a:t>
            </a: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4360" indent="-457200">
              <a:buFont typeface="Arial" pitchFamily="34" charset="0"/>
              <a:buChar char="•"/>
            </a:pPr>
            <a:r>
              <a:rPr lang="de-DE" dirty="0" smtClean="0"/>
              <a:t>Test new </a:t>
            </a:r>
            <a:r>
              <a:rPr lang="de-DE" dirty="0" smtClean="0"/>
              <a:t>TDC </a:t>
            </a:r>
            <a:r>
              <a:rPr lang="de-DE" dirty="0" smtClean="0"/>
              <a:t>design </a:t>
            </a:r>
            <a:r>
              <a:rPr lang="de-DE" dirty="0" smtClean="0"/>
              <a:t>for TRB boards</a:t>
            </a:r>
          </a:p>
          <a:p>
            <a:pPr marL="850392" lvl="1" indent="-457200">
              <a:buFont typeface="Symbol" pitchFamily="18" charset="2"/>
              <a:buChar char="-"/>
            </a:pPr>
            <a:r>
              <a:rPr lang="de-DE" dirty="0" smtClean="0">
                <a:sym typeface="Wingdings" pitchFamily="2" charset="2"/>
              </a:rPr>
              <a:t>32 MCP channels per TDC</a:t>
            </a:r>
          </a:p>
          <a:p>
            <a:pPr marL="850392" lvl="1" indent="-457200">
              <a:buFont typeface="Symbol" pitchFamily="18" charset="2"/>
              <a:buChar char="-"/>
            </a:pPr>
            <a:r>
              <a:rPr lang="de-DE" dirty="0" smtClean="0">
                <a:sym typeface="Wingdings" pitchFamily="2" charset="2"/>
              </a:rPr>
              <a:t>2 MCP can be read out per </a:t>
            </a:r>
            <a:r>
              <a:rPr lang="de-DE" dirty="0" smtClean="0">
                <a:sym typeface="Wingdings" pitchFamily="2" charset="2"/>
              </a:rPr>
              <a:t>TRB</a:t>
            </a:r>
          </a:p>
          <a:p>
            <a:pPr marL="594360" indent="-457200">
              <a:buNone/>
            </a:pPr>
            <a:endParaRPr lang="de-DE" dirty="0" smtClean="0">
              <a:sym typeface="Wingdings" pitchFamily="2" charset="2"/>
            </a:endParaRPr>
          </a:p>
          <a:p>
            <a:pPr marL="594360" indent="-457200"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Achieve a good time resolution with our setup (&lt;100 ps) by doing timewalk correction etc., best case: observe chromatic effect</a:t>
            </a:r>
          </a:p>
          <a:p>
            <a:pPr marL="594360" indent="-457200">
              <a:buFont typeface="Arial" pitchFamily="34" charset="0"/>
              <a:buChar char="•"/>
            </a:pPr>
            <a:endParaRPr lang="de-DE" dirty="0" smtClean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Goals for the testbeam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0032" y="1340768"/>
            <a:ext cx="4283968" cy="51125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Take data at different angles to:</a:t>
            </a:r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See Cherenkov pattern move</a:t>
            </a:r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„switch on/off“ reflected part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Measure 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/>
              <a:t>30° </a:t>
            </a:r>
            <a:r>
              <a:rPr lang="de-DE" dirty="0" smtClean="0">
                <a:sym typeface="Wingdings" pitchFamily="2" charset="2"/>
              </a:rPr>
              <a:t> 0°  30° to see systematic effects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2 – 3 different angles for actual data</a:t>
            </a:r>
            <a:endParaRPr lang="de-DE" dirty="0" smtClean="0">
              <a:sym typeface="Wingdings" pitchFamily="2" charset="2"/>
            </a:endParaRPr>
          </a:p>
          <a:p>
            <a:pPr marL="624078" indent="-514350">
              <a:buNone/>
            </a:pPr>
            <a:endParaRPr lang="de-DE" dirty="0" smtClean="0"/>
          </a:p>
          <a:p>
            <a:pPr lvl="1">
              <a:buNone/>
            </a:pP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plan</a:t>
            </a:r>
            <a:endParaRPr lang="de-DE" dirty="0"/>
          </a:p>
        </p:txBody>
      </p:sp>
      <p:pic>
        <p:nvPicPr>
          <p:cNvPr id="2053" name="Picture 5" descr="C:\Users\DarthMob\AppData\Local\Temp\DSC01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622838" cy="3467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plan</a:t>
            </a:r>
            <a:endParaRPr lang="de-DE" dirty="0"/>
          </a:p>
        </p:txBody>
      </p:sp>
      <p:pic>
        <p:nvPicPr>
          <p:cNvPr id="6" name="Content Placeholder 5" descr="Bar_and_Bouncesm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968552" cy="3011244"/>
          </a:xfr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860032" y="1340768"/>
            <a:ext cx="4283968" cy="5517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64592" indent="-228600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kumimoji="0" lang="de-DE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Angle</a:t>
            </a:r>
            <a:r>
              <a:rPr kumimoji="0" lang="de-DE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total reflection:</a:t>
            </a: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r>
              <a:rPr lang="de-DE" sz="2300" baseline="0" dirty="0"/>
              <a:t>	</a:t>
            </a:r>
            <a:r>
              <a:rPr lang="de-DE" sz="2300" baseline="0" dirty="0" smtClean="0"/>
              <a:t>(refraction index </a:t>
            </a:r>
            <a:r>
              <a:rPr lang="de-DE" sz="2300" dirty="0" smtClean="0"/>
              <a:t>n</a:t>
            </a:r>
            <a:r>
              <a:rPr lang="de-DE" sz="2300" baseline="-25000" dirty="0" smtClean="0"/>
              <a:t>1</a:t>
            </a:r>
            <a:r>
              <a:rPr lang="de-DE" sz="2300" dirty="0" smtClean="0"/>
              <a:t> ~ 1.47)</a:t>
            </a:r>
            <a:endParaRPr lang="de-DE" sz="2300" baseline="0" dirty="0" smtClean="0"/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r>
              <a:rPr lang="de-DE" sz="2300" dirty="0"/>
              <a:t>	</a:t>
            </a:r>
            <a:r>
              <a:rPr lang="el-GR" sz="2300" baseline="0" dirty="0" smtClean="0"/>
              <a:t>Θ</a:t>
            </a:r>
            <a:r>
              <a:rPr lang="de-DE" sz="2300" baseline="-25000" dirty="0" smtClean="0"/>
              <a:t>1</a:t>
            </a:r>
            <a:r>
              <a:rPr lang="de-DE" sz="2300" dirty="0" smtClean="0"/>
              <a:t> = sin</a:t>
            </a:r>
            <a:r>
              <a:rPr lang="de-DE" sz="2300" baseline="30000" dirty="0" smtClean="0"/>
              <a:t>-1</a:t>
            </a:r>
            <a:r>
              <a:rPr lang="de-DE" sz="2300" dirty="0" smtClean="0"/>
              <a:t>(1/n</a:t>
            </a:r>
            <a:r>
              <a:rPr lang="de-DE" sz="2300" baseline="-25000" dirty="0" smtClean="0"/>
              <a:t>1</a:t>
            </a:r>
            <a:r>
              <a:rPr lang="de-DE" sz="2300" dirty="0" smtClean="0"/>
              <a:t>) = 42.9°</a:t>
            </a: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300" dirty="0"/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300" dirty="0" smtClean="0"/>
              <a:t>Cherenkov angle:</a:t>
            </a: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300" dirty="0"/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r>
              <a:rPr lang="de-DE" sz="2300" dirty="0" smtClean="0"/>
              <a:t>	 </a:t>
            </a:r>
            <a:r>
              <a:rPr lang="el-GR" sz="2300" baseline="0" dirty="0" smtClean="0"/>
              <a:t>Θ</a:t>
            </a:r>
            <a:r>
              <a:rPr lang="de-DE" sz="2300" baseline="-25000" dirty="0" smtClean="0"/>
              <a:t>c</a:t>
            </a:r>
            <a:r>
              <a:rPr lang="de-DE" sz="2300" dirty="0" smtClean="0"/>
              <a:t> = cos</a:t>
            </a:r>
            <a:r>
              <a:rPr lang="de-DE" sz="2300" baseline="30000" dirty="0" smtClean="0"/>
              <a:t>-1</a:t>
            </a:r>
            <a:r>
              <a:rPr lang="de-DE" sz="2300" dirty="0" smtClean="0"/>
              <a:t>(1/n</a:t>
            </a:r>
            <a:r>
              <a:rPr lang="de-DE" sz="2300" baseline="-25000" dirty="0" smtClean="0"/>
              <a:t>1</a:t>
            </a:r>
            <a:r>
              <a:rPr lang="de-DE" sz="2300" dirty="0" smtClean="0"/>
              <a:t>)  = 47.1°</a:t>
            </a: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endParaRPr lang="de-DE" sz="2300" dirty="0"/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r>
              <a:rPr lang="de-DE" sz="2300" dirty="0" smtClean="0"/>
              <a:t>		reflected part vanishes for angles &gt; </a:t>
            </a: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r>
              <a:rPr kumimoji="0" lang="de-DE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47.1°</a:t>
            </a:r>
            <a:r>
              <a:rPr kumimoji="0" lang="de-DE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42.9° = 4.2°</a:t>
            </a: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endParaRPr lang="de-DE" sz="2300" dirty="0"/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kumimoji="0" lang="de-DE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Reflected part delayed ~2-3 ns</a:t>
            </a:r>
            <a:endParaRPr kumimoji="0" lang="de-DE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148064" y="458112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Chromatic effect</a:t>
            </a:r>
            <a:endParaRPr lang="de-DE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9552" y="1412776"/>
            <a:ext cx="8424936" cy="544522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164592" indent="-228600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Cherenkov spectrum is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continuous, refraction index of fused silica depends on wavelength</a:t>
            </a: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 smtClean="0"/>
              <a:t>Results in different Cherenkov angle </a:t>
            </a:r>
            <a:r>
              <a:rPr lang="de-DE" sz="2000" dirty="0" smtClean="0">
                <a:sym typeface="Wingdings" pitchFamily="2" charset="2"/>
              </a:rPr>
              <a:t> different arrival time of the photons</a:t>
            </a:r>
            <a:endParaRPr kumimoji="0" lang="de-DE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baseline="0" dirty="0" smtClean="0"/>
              <a:t>For</a:t>
            </a:r>
            <a:r>
              <a:rPr lang="de-DE" sz="2000" dirty="0" smtClean="0"/>
              <a:t> a range of 300 nm – 632.8 nm: </a:t>
            </a: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 smtClean="0"/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r>
              <a:rPr lang="de-DE" sz="2000" dirty="0"/>
              <a:t>	</a:t>
            </a:r>
            <a:r>
              <a:rPr lang="el-GR" sz="2000" baseline="0" dirty="0" smtClean="0"/>
              <a:t> Θ</a:t>
            </a:r>
            <a:r>
              <a:rPr lang="de-DE" sz="2000" baseline="-25000" dirty="0" smtClean="0"/>
              <a:t>c1</a:t>
            </a:r>
            <a:r>
              <a:rPr lang="de-DE" sz="2000" dirty="0" smtClean="0"/>
              <a:t> – </a:t>
            </a:r>
            <a:r>
              <a:rPr lang="el-GR" sz="2000" baseline="0" dirty="0" smtClean="0"/>
              <a:t>Θ</a:t>
            </a:r>
            <a:r>
              <a:rPr lang="de-DE" sz="2000" baseline="-25000" dirty="0" smtClean="0"/>
              <a:t>c2</a:t>
            </a:r>
            <a:r>
              <a:rPr lang="de-DE" sz="2000" dirty="0" smtClean="0"/>
              <a:t> = cos</a:t>
            </a:r>
            <a:r>
              <a:rPr lang="de-DE" sz="2000" baseline="30000" dirty="0" smtClean="0"/>
              <a:t>-1</a:t>
            </a:r>
            <a:r>
              <a:rPr lang="de-DE" sz="2000" dirty="0" smtClean="0"/>
              <a:t>(1/1.488) - cos</a:t>
            </a:r>
            <a:r>
              <a:rPr lang="de-DE" sz="2000" baseline="30000" dirty="0" smtClean="0"/>
              <a:t>-1</a:t>
            </a:r>
            <a:r>
              <a:rPr lang="de-DE" sz="2000" dirty="0" smtClean="0"/>
              <a:t>(1/1.457) =19.3 mrad</a:t>
            </a: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r>
              <a:rPr lang="de-DE" sz="2000" dirty="0"/>
              <a:t>	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el-GR" sz="2000" dirty="0" smtClean="0"/>
              <a:t>σ</a:t>
            </a:r>
            <a:r>
              <a:rPr lang="de-DE" sz="2000" dirty="0" smtClean="0"/>
              <a:t> = 19.3 mrad /        = 5.6 mrad</a:t>
            </a: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endParaRPr lang="de-DE" sz="2000" dirty="0" smtClean="0"/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de-DE" sz="2000" dirty="0" smtClean="0"/>
              <a:t>Expected variation from multiple scattering:</a:t>
            </a: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de-DE" sz="2000" dirty="0"/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r>
              <a:rPr lang="de-DE" sz="2000" dirty="0" smtClean="0"/>
              <a:t>					mrad, </a:t>
            </a:r>
            <a:r>
              <a:rPr lang="de-DE" sz="2000" dirty="0" smtClean="0">
                <a:sym typeface="Wingdings" pitchFamily="2" charset="2"/>
              </a:rPr>
              <a:t> same order of 						magnitude</a:t>
            </a:r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r>
              <a:rPr lang="de-DE" sz="2000" dirty="0">
                <a:sym typeface="Wingdings" pitchFamily="2" charset="2"/>
              </a:rPr>
              <a:t>	</a:t>
            </a:r>
            <a:r>
              <a:rPr lang="de-DE" sz="2000" dirty="0" smtClean="0">
                <a:sym typeface="Wingdings" pitchFamily="2" charset="2"/>
              </a:rPr>
              <a:t>			Possible solution: silicon strip</a:t>
            </a:r>
            <a:endParaRPr lang="de-DE" sz="2000" dirty="0" smtClean="0"/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endParaRPr lang="de-DE" sz="2300" dirty="0" smtClean="0"/>
          </a:p>
          <a:p>
            <a:pPr marL="164592" indent="-228600">
              <a:spcBef>
                <a:spcPts val="324"/>
              </a:spcBef>
              <a:buClr>
                <a:schemeClr val="accent1"/>
              </a:buClr>
            </a:pPr>
            <a:r>
              <a:rPr kumimoji="0" lang="de-DE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de-DE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03848" y="3429000"/>
          <a:ext cx="576064" cy="408045"/>
        </p:xfrm>
        <a:graphic>
          <a:graphicData uri="http://schemas.openxmlformats.org/presentationml/2006/ole">
            <p:oleObj spid="_x0000_s3074" name="Equation" r:id="rId3" imgW="304560" imgH="215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15616" y="4509120"/>
          <a:ext cx="3022600" cy="974725"/>
        </p:xfrm>
        <a:graphic>
          <a:graphicData uri="http://schemas.openxmlformats.org/presentationml/2006/ole">
            <p:oleObj spid="_x0000_s3075" name="Equation" r:id="rId4" imgW="149832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Most of the prototype is ready for beam, some parts (new backpart of the wooden box, feedthrough panels) still in the workshop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Lens system and optics have been tested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Electronics have been tested with our laser (black box)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TRBs are working (thanks to Cahit)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To be tested: silicon strip detector, Padiwa boards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To be borrowed: mirror… thanks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Preparations</a:t>
            </a:r>
            <a:endParaRPr lang="de-D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403</Words>
  <Application>Microsoft Office PowerPoint</Application>
  <PresentationFormat>On-screen Show (4:3)</PresentationFormat>
  <Paragraphs>96</Paragraphs>
  <Slides>10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Concourse</vt:lpstr>
      <vt:lpstr>Microsoft Equation 3.0</vt:lpstr>
      <vt:lpstr>Plans and preparations for the testbeam in Mainz</vt:lpstr>
      <vt:lpstr>Setup</vt:lpstr>
      <vt:lpstr>Changes to the Setup</vt:lpstr>
      <vt:lpstr>Goals for the testbeam</vt:lpstr>
      <vt:lpstr>Goals for the testbeam</vt:lpstr>
      <vt:lpstr>Measurement plan</vt:lpstr>
      <vt:lpstr>Measurement plan</vt:lpstr>
      <vt:lpstr>Chromatic effect</vt:lpstr>
      <vt:lpstr>Preparations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Plans and preparations for the testbeam in mainz</dc:title>
  <dc:creator>DarthMob</dc:creator>
  <cp:lastModifiedBy>DarthMob</cp:lastModifiedBy>
  <cp:revision>204</cp:revision>
  <dcterms:created xsi:type="dcterms:W3CDTF">2013-06-19T08:36:42Z</dcterms:created>
  <dcterms:modified xsi:type="dcterms:W3CDTF">2013-06-24T20:29:27Z</dcterms:modified>
</cp:coreProperties>
</file>