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2" r:id="rId2"/>
    <p:sldId id="605" r:id="rId3"/>
    <p:sldId id="606" r:id="rId4"/>
    <p:sldId id="565" r:id="rId5"/>
    <p:sldId id="560" r:id="rId6"/>
    <p:sldId id="604" r:id="rId7"/>
    <p:sldId id="569" r:id="rId8"/>
    <p:sldId id="575" r:id="rId9"/>
    <p:sldId id="608" r:id="rId10"/>
    <p:sldId id="576" r:id="rId11"/>
    <p:sldId id="616" r:id="rId12"/>
    <p:sldId id="577" r:id="rId13"/>
    <p:sldId id="617" r:id="rId14"/>
    <p:sldId id="614" r:id="rId15"/>
    <p:sldId id="587" r:id="rId16"/>
    <p:sldId id="586" r:id="rId17"/>
    <p:sldId id="593" r:id="rId18"/>
    <p:sldId id="588" r:id="rId19"/>
    <p:sldId id="610" r:id="rId20"/>
    <p:sldId id="611" r:id="rId21"/>
    <p:sldId id="612" r:id="rId22"/>
    <p:sldId id="601" r:id="rId23"/>
    <p:sldId id="618" r:id="rId24"/>
    <p:sldId id="592" r:id="rId25"/>
  </p:sldIdLst>
  <p:sldSz cx="9144000" cy="6858000" type="screen4x3"/>
  <p:notesSz cx="6794500" cy="99314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FFCCCC"/>
    <a:srgbClr val="CCFF99"/>
    <a:srgbClr val="FF9900"/>
    <a:srgbClr val="5E87CA"/>
    <a:srgbClr val="6191CC"/>
    <a:srgbClr val="FFFFCC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59" autoAdjust="0"/>
  </p:normalViewPr>
  <p:slideViewPr>
    <p:cSldViewPr snapToGrid="0">
      <p:cViewPr>
        <p:scale>
          <a:sx n="70" d="100"/>
          <a:sy n="70" d="100"/>
        </p:scale>
        <p:origin x="-7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47" y="1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D631F-BF9B-49CC-86FB-EABC8103C26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846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47" y="9433846"/>
            <a:ext cx="2944579" cy="4959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F94A7-FB06-4441-89F2-21314622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4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579" cy="4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20000"/>
              </a:spcBef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23" y="1"/>
            <a:ext cx="2944578" cy="4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20000"/>
              </a:spcBef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44" y="4717745"/>
            <a:ext cx="4983813" cy="44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87"/>
            <a:ext cx="2944579" cy="4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20000"/>
              </a:spcBef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23" y="9435487"/>
            <a:ext cx="2944578" cy="4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20000"/>
              </a:spcBef>
              <a:defRPr sz="1300" smtClean="0"/>
            </a:lvl1pPr>
          </a:lstStyle>
          <a:p>
            <a:pPr>
              <a:defRPr/>
            </a:pPr>
            <a:fld id="{27EE910E-9709-469A-B11B-743F3CC5A7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7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DA0F8-5C83-4B8F-8CF7-7EF1EB853046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protons from fusion reaction in left capsule – 15 MeV  0.1 ns   capsule itself is 430 </a:t>
            </a:r>
            <a:r>
              <a:rPr lang="en-US" dirty="0" err="1" smtClean="0"/>
              <a:t>microm</a:t>
            </a:r>
            <a:r>
              <a:rPr lang="en-US" dirty="0" smtClean="0"/>
              <a:t> (</a:t>
            </a: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Kugel</a:t>
            </a:r>
            <a:r>
              <a:rPr lang="en-US" dirty="0" smtClean="0"/>
              <a:t>)  3x10^8  protons</a:t>
            </a:r>
            <a:r>
              <a:rPr lang="en-US" baseline="0" dirty="0" smtClean="0"/>
              <a:t> with 3%dE/E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E910E-9709-469A-B11B-743F3CC5A76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90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weisser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 smtClean="0"/>
              <a:t>: original size – red</a:t>
            </a:r>
            <a:r>
              <a:rPr lang="en-US" baseline="0" dirty="0" smtClean="0"/>
              <a:t> laser beams later ...            protons in Rochester experiment are from fusion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E910E-9709-469A-B11B-743F3CC5A76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F9458-CF8E-4692-84DA-C6ECA397C02C}" type="slidenum">
              <a:rPr lang="de-DE"/>
              <a:pPr eaLnBrk="1" hangingPunct="1"/>
              <a:t>19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46" y="4717744"/>
            <a:ext cx="5435010" cy="44697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1224"/>
          <a:stretch>
            <a:fillRect/>
          </a:stretch>
        </p:blipFill>
        <p:spPr bwMode="auto">
          <a:xfrm>
            <a:off x="684213" y="1239838"/>
            <a:ext cx="7853362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60525" y="2487613"/>
            <a:ext cx="55514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96288" cy="10668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176463" y="6583363"/>
            <a:ext cx="5305425" cy="2746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D28DC4-CC01-4821-AF46-DEDB98BEF3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91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145B-638C-47F5-864F-0E239C4B46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C7D3-DA2C-4B02-9096-8462EEF683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4355-B66F-43FC-93B0-1E52595CC8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8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7690-94CF-401A-994E-8CB9BD8031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6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F835-87A5-4F92-BD15-149B7EBBBB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0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6813-A463-4C00-A4A7-DB0A2D3978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6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57C9-6DB4-4A6C-A564-E851FAEE99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48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7BB0-5288-4502-B6EF-0FB876679D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4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CFB5-79FE-41AC-9EE2-E31D6B2185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43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82047-87CE-485A-B122-2B17EA63A8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4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1030" name="Picture 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Line 8"/>
            <p:cNvSpPr>
              <a:spLocks noChangeShapeType="1"/>
            </p:cNvSpPr>
            <p:nvPr userDrawn="1"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3" name="Picture 10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83363"/>
            <a:ext cx="1905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8488" y="6581775"/>
            <a:ext cx="925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pitchFamily="18" charset="0"/>
              </a:defRPr>
            </a:lvl1pPr>
          </a:lstStyle>
          <a:p>
            <a:pPr>
              <a:defRPr/>
            </a:pPr>
            <a:fld id="{48883922-CFD4-43D7-9977-D245415337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0"/>
            <a:ext cx="8396287" cy="2057400"/>
          </a:xfrm>
        </p:spPr>
        <p:txBody>
          <a:bodyPr/>
          <a:lstStyle/>
          <a:p>
            <a:r>
              <a:rPr lang="de-DE" sz="2400" dirty="0" smtClean="0"/>
              <a:t> </a:t>
            </a:r>
            <a:r>
              <a:rPr lang="de-DE" sz="2400" dirty="0">
                <a:effectLst/>
              </a:rPr>
              <a:t>L</a:t>
            </a:r>
            <a:r>
              <a:rPr lang="de-DE" sz="2400" dirty="0" smtClean="0">
                <a:effectLst/>
              </a:rPr>
              <a:t>aser </a:t>
            </a:r>
            <a:r>
              <a:rPr lang="de-DE" sz="2400" dirty="0" err="1">
                <a:effectLst/>
              </a:rPr>
              <a:t>accelerated</a:t>
            </a:r>
            <a:r>
              <a:rPr lang="de-DE" sz="2400" dirty="0">
                <a:effectLst/>
              </a:rPr>
              <a:t> </a:t>
            </a:r>
            <a:r>
              <a:rPr lang="de-DE" sz="2400" dirty="0" err="1">
                <a:effectLst/>
              </a:rPr>
              <a:t>protons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GB" sz="2400" dirty="0">
                <a:effectLst/>
              </a:rPr>
              <a:t> </a:t>
            </a:r>
            <a:r>
              <a:rPr lang="en-GB" sz="2000" dirty="0" smtClean="0">
                <a:effectLst/>
              </a:rPr>
              <a:t>- a candidate for WDM imaging @ FAIR</a:t>
            </a:r>
            <a:br>
              <a:rPr lang="en-GB" sz="2000" dirty="0" smtClean="0">
                <a:effectLst/>
              </a:rPr>
            </a:br>
            <a:r>
              <a:rPr lang="de-DE" sz="2400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en-US" sz="1400" dirty="0" smtClean="0"/>
              <a:t>I. Hofmann, </a:t>
            </a:r>
            <a:r>
              <a:rPr lang="en-US" sz="1400" dirty="0" smtClean="0"/>
              <a:t>TU-Darmstadt /GSI 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GB" sz="1600" dirty="0" smtClean="0">
                <a:solidFill>
                  <a:srgbClr val="FF0000"/>
                </a:solidFill>
              </a:rPr>
              <a:t>EMMI workshop HEDPD@FAIR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Sept.</a:t>
            </a:r>
            <a:r>
              <a:rPr lang="de-DE" sz="1400" dirty="0" smtClean="0"/>
              <a:t> 30 – </a:t>
            </a:r>
            <a:r>
              <a:rPr lang="de-DE" sz="1400" dirty="0" err="1" smtClean="0"/>
              <a:t>Oct</a:t>
            </a:r>
            <a:r>
              <a:rPr lang="de-DE" sz="1400" dirty="0" smtClean="0"/>
              <a:t>. 2, </a:t>
            </a:r>
            <a:r>
              <a:rPr lang="de-DE" sz="1400" dirty="0" smtClean="0"/>
              <a:t>2013</a:t>
            </a:r>
            <a:endParaRPr lang="en-US" sz="1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25626" y="2901285"/>
            <a:ext cx="5669583" cy="2173288"/>
          </a:xfrm>
          <a:noFill/>
        </p:spPr>
        <p:txBody>
          <a:bodyPr/>
          <a:lstStyle/>
          <a:p>
            <a:pPr marL="419100" indent="-419100" algn="l" eaLnBrk="1" hangingPunct="1">
              <a:buFontTx/>
              <a:buAutoNum type="arabicPeriod"/>
            </a:pPr>
            <a:r>
              <a:rPr lang="en-US" sz="2000" dirty="0" smtClean="0"/>
              <a:t>Introduction</a:t>
            </a:r>
          </a:p>
          <a:p>
            <a:pPr marL="419100" indent="-419100" algn="l" eaLnBrk="1" hangingPunct="1">
              <a:buFontTx/>
              <a:buAutoNum type="arabicPeriod"/>
            </a:pPr>
            <a:r>
              <a:rPr lang="en-US" sz="2000" dirty="0" smtClean="0"/>
              <a:t>Proton optics: Solenoid </a:t>
            </a:r>
            <a:r>
              <a:rPr lang="en-US" sz="2000" dirty="0" smtClean="0"/>
              <a:t>or  doublet/triplet?</a:t>
            </a:r>
          </a:p>
          <a:p>
            <a:pPr marL="419100" indent="-419100" algn="l" eaLnBrk="1" hangingPunct="1">
              <a:buFontTx/>
              <a:buAutoNum type="arabicPeriod"/>
            </a:pPr>
            <a:r>
              <a:rPr lang="en-US" sz="2000" dirty="0" smtClean="0"/>
              <a:t>Alternatives: Micro-focusing</a:t>
            </a:r>
            <a:endParaRPr lang="en-US" sz="2000" dirty="0" smtClean="0"/>
          </a:p>
          <a:p>
            <a:pPr marL="419100" indent="-419100" algn="l" eaLnBrk="1" hangingPunct="1">
              <a:buFontTx/>
              <a:buAutoNum type="arabicPeriod"/>
            </a:pPr>
            <a:r>
              <a:rPr lang="en-US" sz="2000" dirty="0" smtClean="0"/>
              <a:t>Scaling discussion</a:t>
            </a:r>
          </a:p>
          <a:p>
            <a:pPr marL="419100" indent="-419100" algn="l" eaLnBrk="1" hangingPunct="1">
              <a:buFontTx/>
              <a:buAutoNum type="arabicPeriod"/>
            </a:pPr>
            <a:r>
              <a:rPr lang="en-US" sz="2000" dirty="0" smtClean="0"/>
              <a:t>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5485" y="5763751"/>
            <a:ext cx="7372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Acknowledgment: H. Al-Omari, S. Busold, D. Schumacher, LIGHT collaboration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C:\Documents and Settings\Ihofmann\Desktop\Laser-chrom-new journal-1\Tracewin\Simulations-updated\case 3 r-den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9" y="1675376"/>
            <a:ext cx="3625541" cy="15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25322" y="1188310"/>
            <a:ext cx="3670954" cy="3107465"/>
            <a:chOff x="185737" y="3185024"/>
            <a:chExt cx="4019591" cy="3396063"/>
          </a:xfrm>
        </p:grpSpPr>
        <p:pic>
          <p:nvPicPr>
            <p:cNvPr id="105477" name="Picture 5" descr="C:\Documents and Settings\Ihofmann\Desktop\Laser-chrom-new journal-1\Tracewin\Simulations-updated\case 8 x-densi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" y="3185024"/>
              <a:ext cx="4019590" cy="169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8" name="Picture 6" descr="C:\Documents and Settings\Ihofmann\Desktop\Laser-chrom-new journal-1\Tracewin\Simulations-updated\case 8 y-densit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8" y="4883056"/>
              <a:ext cx="4019590" cy="169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13705" y="86697"/>
            <a:ext cx="75989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tracking &amp; energy selection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initial distribution from Rad-Press-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-model by Yan et al.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20" y="3375407"/>
            <a:ext cx="3708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Dependence of focal length on energy: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8" y="3670885"/>
            <a:ext cx="2377523" cy="8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5387" y="4571694"/>
            <a:ext cx="216437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solenoid:  </a:t>
            </a:r>
            <a:r>
              <a:rPr lang="en-US" sz="1600" dirty="0" err="1" smtClean="0">
                <a:latin typeface="Symbol" pitchFamily="18" charset="2"/>
              </a:rPr>
              <a:t>a</a:t>
            </a:r>
            <a:r>
              <a:rPr lang="en-US" sz="1600" baseline="-25000" dirty="0" err="1" smtClean="0">
                <a:latin typeface="+mj-lt"/>
              </a:rPr>
              <a:t>x,y</a:t>
            </a:r>
            <a:r>
              <a:rPr lang="en-US" sz="1600" baseline="-250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~ 2</a:t>
            </a:r>
            <a:endParaRPr lang="en-US" sz="1600" dirty="0" smtClean="0">
              <a:latin typeface="Symbol" pitchFamily="18" charset="2"/>
            </a:endParaRPr>
          </a:p>
          <a:p>
            <a:pPr algn="l"/>
            <a:r>
              <a:rPr lang="en-US" sz="1600" dirty="0" smtClean="0"/>
              <a:t>triplet: </a:t>
            </a:r>
            <a:r>
              <a:rPr lang="en-US" sz="1600" dirty="0" smtClean="0">
                <a:latin typeface="Symbol" pitchFamily="18" charset="2"/>
              </a:rPr>
              <a:t>a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~</a:t>
            </a:r>
            <a:r>
              <a:rPr lang="en-US" sz="1600" dirty="0" smtClean="0">
                <a:latin typeface="+mj-lt"/>
              </a:rPr>
              <a:t>1,</a:t>
            </a:r>
            <a:r>
              <a:rPr lang="en-US" sz="1600" dirty="0" smtClean="0">
                <a:latin typeface="Symbol" pitchFamily="18" charset="2"/>
              </a:rPr>
              <a:t> a</a:t>
            </a:r>
            <a:r>
              <a:rPr lang="en-US" sz="1600" baseline="-25000" dirty="0" smtClean="0"/>
              <a:t>y </a:t>
            </a:r>
            <a:r>
              <a:rPr lang="en-US" sz="1600" dirty="0" smtClean="0"/>
              <a:t>~</a:t>
            </a:r>
            <a:r>
              <a:rPr lang="en-US" sz="1600" dirty="0" smtClean="0">
                <a:latin typeface="+mj-lt"/>
              </a:rPr>
              <a:t>4 </a:t>
            </a:r>
          </a:p>
          <a:p>
            <a:pPr algn="l"/>
            <a:r>
              <a:rPr lang="en-US" sz="1600" dirty="0" smtClean="0">
                <a:latin typeface="+mj-lt"/>
              </a:rPr>
              <a:t>             ~ (</a:t>
            </a:r>
            <a:r>
              <a:rPr lang="en-US" sz="1600" dirty="0" err="1" smtClean="0">
                <a:latin typeface="Symbol" pitchFamily="18" charset="2"/>
              </a:rPr>
              <a:t>a</a:t>
            </a:r>
            <a:r>
              <a:rPr lang="en-US" sz="1600" baseline="-25000" dirty="0" err="1" smtClean="0"/>
              <a:t>x</a:t>
            </a:r>
            <a:r>
              <a:rPr lang="en-US" sz="1600" dirty="0" err="1" smtClean="0">
                <a:latin typeface="Symbol" pitchFamily="18" charset="2"/>
              </a:rPr>
              <a:t>a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1/2</a:t>
            </a:r>
            <a:endParaRPr lang="en-US" sz="1600" dirty="0" smtClean="0">
              <a:latin typeface="+mj-lt"/>
            </a:endParaRPr>
          </a:p>
          <a:p>
            <a:pPr algn="l"/>
            <a:r>
              <a:rPr lang="en-US" sz="1600" dirty="0" smtClean="0">
                <a:latin typeface="+mj-lt"/>
              </a:rPr>
              <a:t>(x: initial defocusing)</a:t>
            </a:r>
          </a:p>
          <a:p>
            <a:pPr algn="l"/>
            <a:r>
              <a:rPr lang="en-US" sz="1600" dirty="0" smtClean="0">
                <a:latin typeface="+mj-lt"/>
              </a:rPr>
              <a:t>"splitting" no problem!</a:t>
            </a:r>
          </a:p>
        </p:txBody>
      </p:sp>
      <p:pic>
        <p:nvPicPr>
          <p:cNvPr id="12" name="Picture 2" descr="D:\Laser-chrom-new journal-1\PRSTAB-submission\Fig4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93" y="4295775"/>
            <a:ext cx="2857645" cy="218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34026" y="4285820"/>
            <a:ext cx="3307316" cy="2308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i="1" dirty="0" err="1" smtClean="0"/>
              <a:t>I.Hofmann</a:t>
            </a:r>
            <a:r>
              <a:rPr lang="en-US" sz="900" i="1" dirty="0" smtClean="0"/>
              <a:t>. J. Meyer-</a:t>
            </a:r>
            <a:r>
              <a:rPr lang="en-US" sz="900" i="1" dirty="0" err="1" smtClean="0"/>
              <a:t>ter</a:t>
            </a:r>
            <a:r>
              <a:rPr lang="en-US" sz="900" i="1" dirty="0" smtClean="0"/>
              <a:t>-</a:t>
            </a:r>
            <a:r>
              <a:rPr lang="en-US" sz="900" i="1" dirty="0" err="1" smtClean="0"/>
              <a:t>Vehn</a:t>
            </a:r>
            <a:r>
              <a:rPr lang="en-US" sz="900" i="1" dirty="0"/>
              <a:t>,</a:t>
            </a:r>
            <a:r>
              <a:rPr lang="en-US" sz="900" i="1" dirty="0" smtClean="0"/>
              <a:t> X. Yan, H. </a:t>
            </a:r>
            <a:r>
              <a:rPr lang="en-US" sz="900" i="1" dirty="0" err="1" smtClean="0"/>
              <a:t>AlOmari</a:t>
            </a:r>
            <a:r>
              <a:rPr lang="en-US" sz="900" i="1" dirty="0" smtClean="0"/>
              <a:t>, NIM 2012</a:t>
            </a:r>
            <a:endParaRPr lang="en-US" sz="9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38588" y="4698708"/>
            <a:ext cx="244490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Rad-Press-</a:t>
            </a:r>
            <a:r>
              <a:rPr lang="en-US" sz="1400" dirty="0" err="1" smtClean="0"/>
              <a:t>Accel</a:t>
            </a:r>
            <a:r>
              <a:rPr lang="en-US" sz="1400" dirty="0" smtClean="0"/>
              <a:t> -simulation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3323" y="1528119"/>
            <a:ext cx="851515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solenoid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13174" y="1220342"/>
            <a:ext cx="622286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triplet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21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736" y="109869"/>
            <a:ext cx="7772400" cy="1143000"/>
          </a:xfrm>
        </p:spPr>
        <p:txBody>
          <a:bodyPr/>
          <a:lstStyle/>
          <a:p>
            <a:pPr algn="ctr"/>
            <a:r>
              <a:rPr lang="en-US" b="0" dirty="0"/>
              <a:t>E</a:t>
            </a:r>
            <a:r>
              <a:rPr lang="en-US" b="0" dirty="0" smtClean="0"/>
              <a:t>nergy selection for solenoid</a:t>
            </a:r>
            <a:br>
              <a:rPr lang="en-US" b="0" dirty="0" smtClean="0"/>
            </a:br>
            <a:r>
              <a:rPr lang="en-US" sz="1800" b="0" dirty="0" smtClean="0"/>
              <a:t>and origin of chromatic emittance – energy-dependent focusing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D857C9-6DB4-4A6C-A564-E851FAEE990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22531" name="Picture 3" descr="Q:\Eigene Dateien\GSI-files\Laser Acceleration\Laser-chrom-new journal-1\Tracewin\Simulations-updated\case 3 EL1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73" y="3903983"/>
            <a:ext cx="3685392" cy="19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Q:\Eigene Dateien\GSI-files\Laser Acceleration\Laser-chrom-new journal-1\Tracewin\Simulations-updated\case 3 EL1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1" y="3903983"/>
            <a:ext cx="3694848" cy="19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1286722"/>
            <a:ext cx="6204284" cy="2175570"/>
            <a:chOff x="609600" y="1286722"/>
            <a:chExt cx="6204284" cy="217557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1574951"/>
              <a:ext cx="6204284" cy="1887341"/>
              <a:chOff x="609600" y="1574951"/>
              <a:chExt cx="6204284" cy="1887341"/>
            </a:xfrm>
          </p:grpSpPr>
          <p:pic>
            <p:nvPicPr>
              <p:cNvPr id="22530" name="Picture 2" descr="Q:\Eigene Dateien\GSI-files\Laser Acceleration\Laser-chrom-new journal-1\Tracewin\Simulations-updated\case 3 E-density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4734" y="1574951"/>
                <a:ext cx="4629150" cy="1887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D:\Laser-chrom-new journal-1\PRSTAB-submission\Fig4.ep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94823" y="1849566"/>
                <a:ext cx="1827503" cy="1397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814774" y="1286722"/>
              <a:ext cx="1136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 mm aperture </a:t>
              </a:r>
              <a:endParaRPr lang="en-US" sz="11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383199" y="1535156"/>
              <a:ext cx="0" cy="27907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Arrow Connector 10"/>
          <p:cNvCxnSpPr/>
          <p:nvPr/>
        </p:nvCxnSpPr>
        <p:spPr bwMode="auto">
          <a:xfrm flipH="1" flipV="1">
            <a:off x="5645889" y="2902689"/>
            <a:ext cx="1370680" cy="11164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753833" y="2902689"/>
            <a:ext cx="2339162" cy="11164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307122" y="5873781"/>
            <a:ext cx="14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final selected distribution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28465" y="5881299"/>
            <a:ext cx="14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 distribution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0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815" y="156528"/>
            <a:ext cx="7830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study  equivalent solenoid – triplet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Rad-Press-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-simulation input by Yan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Ihofmann\Desktop\Laser-chrom-new journal-1\Tracewin\Simulations-updated\case 8 l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59" y="4788880"/>
            <a:ext cx="4527070" cy="16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Ihofmann\Desktop\Laser-chrom-new journal-1\Tracewin\Simulations-updated\case 3 lo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59" y="2895939"/>
            <a:ext cx="4527070" cy="16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1660560" y="3460935"/>
            <a:ext cx="7889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loss %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70503" y="3773281"/>
            <a:ext cx="1509661" cy="462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7244" y="5619917"/>
            <a:ext cx="1083097" cy="462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triplet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165" y="1245092"/>
            <a:ext cx="7419564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Transmission ~ 25% lower (only!) for triplet than for equivalent solenoid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immediately after lens (35% for triplet – 47% for solenoid)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after energy selection ~ same ratio cont'd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/>
              <a:t>protons &gt; 50 </a:t>
            </a:r>
            <a:r>
              <a:rPr lang="en-US" sz="1400" dirty="0" err="1" smtClean="0"/>
              <a:t>mr</a:t>
            </a:r>
            <a:r>
              <a:rPr lang="en-US" sz="1400" dirty="0" smtClean="0"/>
              <a:t> are lost on 30 mm aperture</a:t>
            </a:r>
          </a:p>
          <a:p>
            <a:pPr algn="l"/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 triplet (electromagnetic) clearly superior for energies &gt; 10 MeV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400" dirty="0" smtClean="0">
                <a:sym typeface="Wingdings" pitchFamily="2" charset="2"/>
              </a:rPr>
              <a:t>energy variation by current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62989" y="4885899"/>
            <a:ext cx="0" cy="48983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42779" y="4959056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35% transmission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67804" y="3018430"/>
            <a:ext cx="0" cy="6118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982121" y="3095989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47% transmission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218488" y="6581775"/>
            <a:ext cx="925512" cy="276225"/>
          </a:xfrm>
          <a:prstGeom prst="rect">
            <a:avLst/>
          </a:prstGeom>
        </p:spPr>
        <p:txBody>
          <a:bodyPr/>
          <a:lstStyle/>
          <a:p>
            <a:fld id="{989EA687-A266-4CFB-AF48-1C69750F9B35}" type="slidenum">
              <a:rPr lang="de-DE" sz="1400" smtClean="0"/>
              <a:pPr/>
              <a:t>12</a:t>
            </a:fld>
            <a:endParaRPr lang="de-DE" sz="1400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7097363" y="3864106"/>
            <a:ext cx="1690377" cy="1987259"/>
            <a:chOff x="2133600" y="805586"/>
            <a:chExt cx="5112224" cy="5061814"/>
          </a:xfrm>
        </p:grpSpPr>
        <p:pic>
          <p:nvPicPr>
            <p:cNvPr id="20" name="Picture 4" descr="C:\Documents and Settings\Ihofmann\Desktop\Laser-chrom-new journal\Tracewin\Simulations-comparison\case 1S en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424" y="805586"/>
              <a:ext cx="51054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C:\Documents and Settings\Ihofmann\Desktop\Laser-chrom-new journal\Tracewin\Simulations-comparison\case 1 env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81986"/>
              <a:ext cx="5105400" cy="338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7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Experimental verification of chromatic energy selection @ PHELIX in June 2013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D857C9-6DB4-4A6C-A564-E851FAEE990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0157"/>
            <a:ext cx="7611040" cy="38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33" y="1165378"/>
            <a:ext cx="2732566" cy="1762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2967" y="3466214"/>
            <a:ext cx="28176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transmission spectrum through 5 mm radius on RCF stack at 10 MeV focal plane of solenoid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041774" y="2231204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incoming spectrum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309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algn="ctr"/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"conventional" lenses the optimum solution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focus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laser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protons on small WDM targets?</a:t>
            </a:r>
            <a:endPara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D857C9-6DB4-4A6C-A564-E851FAEE990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2015438" y="2312874"/>
            <a:ext cx="4730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W</a:t>
            </a:r>
            <a:r>
              <a:rPr lang="en-US" dirty="0" smtClean="0">
                <a:solidFill>
                  <a:srgbClr val="3333FF"/>
                </a:solidFill>
              </a:rPr>
              <a:t>e are familiar with them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3333FF"/>
                </a:solidFill>
              </a:rPr>
              <a:t>they are reliable (especially if non-pulsed)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"</a:t>
            </a:r>
            <a:r>
              <a:rPr lang="en-US" dirty="0" smtClean="0">
                <a:solidFill>
                  <a:srgbClr val="3333FF"/>
                </a:solidFill>
              </a:rPr>
              <a:t>predictable" beam quality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"large" dimensions (for higher energies)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sacrifice short initial pulse length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beam quality degraded by aberrations</a:t>
            </a:r>
          </a:p>
        </p:txBody>
      </p:sp>
    </p:spTree>
    <p:extLst>
      <p:ext uri="{BB962C8B-B14F-4D97-AF65-F5344CB8AC3E}">
        <p14:creationId xmlns:p14="http://schemas.microsoft.com/office/powerpoint/2010/main" val="26732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" y="1390650"/>
            <a:ext cx="2579743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1" y="1264440"/>
            <a:ext cx="5714602" cy="17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2633" y="125947"/>
            <a:ext cx="9034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Lasers can generate huge currents and B-fields in 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scales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/>
              <a:t>and 1-turn (or few turn) </a:t>
            </a:r>
            <a:r>
              <a:rPr lang="en-US" sz="2000" b="1" dirty="0" smtClean="0">
                <a:solidFill>
                  <a:srgbClr val="FF3300"/>
                </a:solidFill>
              </a:rPr>
              <a:t>capacitor-coils   </a:t>
            </a:r>
            <a:r>
              <a:rPr lang="en-US" sz="2000" b="1" dirty="0" smtClean="0"/>
              <a:t>-</a:t>
            </a:r>
          </a:p>
          <a:p>
            <a:r>
              <a:rPr lang="en-US" sz="1600" b="1" dirty="0" smtClean="0"/>
              <a:t>intended for laboratory astrophysics experiments etc.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624920" y="3348531"/>
            <a:ext cx="4129668" cy="2978929"/>
            <a:chOff x="3624920" y="3348531"/>
            <a:chExt cx="4129668" cy="2978929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20" y="3348531"/>
              <a:ext cx="4129668" cy="2978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>
              <a:off x="5393212" y="533449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5393212" y="522654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5393212" y="511224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5393212" y="501064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5393212" y="492174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5393212" y="478839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5393212" y="4712195"/>
              <a:ext cx="23750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Arrow Connector 7"/>
          <p:cNvCxnSpPr/>
          <p:nvPr/>
        </p:nvCxnSpPr>
        <p:spPr bwMode="auto">
          <a:xfrm flipV="1">
            <a:off x="4285397" y="5004076"/>
            <a:ext cx="1404357" cy="656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063588" y="4834799"/>
            <a:ext cx="1221809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 W/cm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16" name="Arc 15"/>
          <p:cNvSpPr/>
          <p:nvPr/>
        </p:nvSpPr>
        <p:spPr bwMode="auto">
          <a:xfrm>
            <a:off x="5249718" y="3348531"/>
            <a:ext cx="451004" cy="501485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4432" y="3783990"/>
            <a:ext cx="194011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000" dirty="0" smtClean="0"/>
              <a:t>plasma created on right disk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dirty="0" smtClean="0"/>
              <a:t>&gt; </a:t>
            </a:r>
            <a:r>
              <a:rPr lang="en-US" sz="1000" b="1" dirty="0" smtClean="0">
                <a:solidFill>
                  <a:srgbClr val="3333FF"/>
                </a:solidFill>
              </a:rPr>
              <a:t>10 </a:t>
            </a:r>
            <a:r>
              <a:rPr lang="en-US" sz="1000" b="1" dirty="0" err="1">
                <a:solidFill>
                  <a:srgbClr val="3333FF"/>
                </a:solidFill>
              </a:rPr>
              <a:t>k</a:t>
            </a:r>
            <a:r>
              <a:rPr lang="en-US" sz="1000" b="1" dirty="0" err="1" smtClean="0">
                <a:solidFill>
                  <a:srgbClr val="3333FF"/>
                </a:solidFill>
              </a:rPr>
              <a:t>eV</a:t>
            </a:r>
            <a:r>
              <a:rPr lang="en-US" sz="1000" b="1" dirty="0" smtClean="0">
                <a:solidFill>
                  <a:srgbClr val="3333FF"/>
                </a:solidFill>
              </a:rPr>
              <a:t> electrons</a:t>
            </a:r>
            <a:r>
              <a:rPr lang="en-US" sz="1000" dirty="0" smtClean="0"/>
              <a:t> ahead of expanding plasma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dirty="0" smtClean="0"/>
              <a:t>charge up annular left disk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000" dirty="0" smtClean="0"/>
              <a:t>discharges over loop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3179254"/>
            <a:ext cx="24593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laser </a:t>
            </a:r>
            <a:r>
              <a:rPr lang="en-US" sz="1600" b="1" dirty="0" smtClean="0">
                <a:solidFill>
                  <a:srgbClr val="00B050"/>
                </a:solidFill>
              </a:rPr>
              <a:t>also fast switch</a:t>
            </a:r>
            <a:r>
              <a:rPr lang="en-US" sz="1600" b="1" dirty="0">
                <a:solidFill>
                  <a:srgbClr val="00B050"/>
                </a:solidFill>
              </a:rPr>
              <a:t>!!!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8" y="1543050"/>
            <a:ext cx="4256547" cy="3587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27" y="2643245"/>
            <a:ext cx="3338792" cy="29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991" y="261258"/>
            <a:ext cx="8320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1.25 mm radius Helmholtz coil driven to 7 T</a:t>
            </a:r>
            <a:r>
              <a:rPr lang="en-US" sz="2800" dirty="0" smtClean="0"/>
              <a:t> </a:t>
            </a:r>
          </a:p>
          <a:p>
            <a:r>
              <a:rPr lang="en-US" sz="2000" dirty="0" smtClean="0"/>
              <a:t>with 1 ns 300 J Vulcan Laser (RAL), </a:t>
            </a:r>
            <a:r>
              <a:rPr lang="en-US" sz="2000" dirty="0" err="1" smtClean="0"/>
              <a:t>Courtois</a:t>
            </a:r>
            <a:r>
              <a:rPr lang="en-US" sz="2000" dirty="0" smtClean="0"/>
              <a:t> et al. J. Appl. Phys., 2005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33663" y="5640779"/>
            <a:ext cx="35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 to higher B-fields!!!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764478" y="1831639"/>
            <a:ext cx="1385322" cy="210917"/>
          </a:xfrm>
          <a:prstGeom prst="straightConnector1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>
          <a:xfrm>
            <a:off x="5216634" y="1357313"/>
            <a:ext cx="1827484" cy="1159568"/>
            <a:chOff x="5216634" y="1357313"/>
            <a:chExt cx="1827484" cy="1159568"/>
          </a:xfrm>
        </p:grpSpPr>
        <p:pic>
          <p:nvPicPr>
            <p:cNvPr id="8" name="Picture 2" descr="http://upload.wikimedia.org/wikipedia/commons/thumb/9/9c/VFPt_helmholtz_coil_thumb.svg/255px-VFPt_helmholtz_coil_thumb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634" y="1357313"/>
              <a:ext cx="1274524" cy="115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upload.wikimedia.org/wikipedia/commons/thumb/8/8d/Helmholtz_coils.png/255px-Helmholtz_coil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91158" y="1637848"/>
              <a:ext cx="552960" cy="59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37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431358" y="133109"/>
            <a:ext cx="8158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revived with "fast ignition" in inertial fusion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guide MeV electrons into pellet core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fusion ignition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1970674"/>
            <a:ext cx="4516981" cy="36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5132" y="4294450"/>
            <a:ext cx="41928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</a:t>
            </a:r>
            <a:r>
              <a:rPr lang="en-US" dirty="0" smtClean="0"/>
              <a:t>ifficulties </a:t>
            </a:r>
            <a:r>
              <a:rPr lang="en-US" dirty="0"/>
              <a:t>in the </a:t>
            </a:r>
            <a:r>
              <a:rPr lang="en-US" dirty="0" smtClean="0"/>
              <a:t>fast-ignition scheme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‘</a:t>
            </a:r>
            <a:r>
              <a:rPr lang="en-US" dirty="0"/>
              <a:t>unstoppable</a:t>
            </a:r>
            <a:r>
              <a:rPr lang="en-US" dirty="0" smtClean="0"/>
              <a:t>’ electrons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diverging</a:t>
            </a:r>
            <a:r>
              <a:rPr lang="en-US" dirty="0"/>
              <a:t> </a:t>
            </a:r>
            <a:r>
              <a:rPr lang="en-US" dirty="0" smtClean="0"/>
              <a:t>electron beam (&gt;90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/>
              <a:t>cure divergence by </a:t>
            </a:r>
            <a:r>
              <a:rPr lang="en-US" dirty="0" err="1" smtClean="0"/>
              <a:t>MGauss</a:t>
            </a:r>
            <a:r>
              <a:rPr lang="en-US" dirty="0" smtClean="0"/>
              <a:t> B-field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006" y="1813901"/>
            <a:ext cx="236319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plastic capsule (with D)</a:t>
            </a:r>
          </a:p>
          <a:p>
            <a:r>
              <a:rPr lang="en-US" sz="1400" dirty="0" smtClean="0"/>
              <a:t>compressed by shocks from ns laser beams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79369" y="2342505"/>
            <a:ext cx="285270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"</a:t>
            </a:r>
            <a:r>
              <a:rPr lang="en-US" sz="1400" dirty="0" smtClean="0"/>
              <a:t>ignite" compressed sphere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need 5 </a:t>
            </a:r>
            <a:r>
              <a:rPr lang="en-US" sz="1400" dirty="0" err="1" smtClean="0"/>
              <a:t>keV</a:t>
            </a:r>
            <a:r>
              <a:rPr lang="en-US" sz="1400" dirty="0" smtClean="0"/>
              <a:t> heating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laser cannot penetrate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but fast electrons &lt;2 MeV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/>
              <a:t>produced from 10 </a:t>
            </a:r>
            <a:r>
              <a:rPr lang="en-US" sz="1400" dirty="0" err="1" smtClean="0"/>
              <a:t>ps</a:t>
            </a:r>
            <a:r>
              <a:rPr lang="en-US" sz="1400" dirty="0" smtClean="0"/>
              <a:t> </a:t>
            </a:r>
            <a:r>
              <a:rPr lang="en-US" sz="1400" dirty="0" err="1" smtClean="0"/>
              <a:t>Petawatt</a:t>
            </a:r>
            <a:r>
              <a:rPr lang="en-US" sz="1400" dirty="0" smtClean="0"/>
              <a:t> laser beams into cone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800695" y="560417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Gekko</a:t>
            </a:r>
            <a:r>
              <a:rPr lang="en-US" sz="1400" dirty="0" smtClean="0"/>
              <a:t>, Osaka, Japan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51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7" y="2604423"/>
            <a:ext cx="5246776" cy="28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6330" y="124092"/>
            <a:ext cx="56573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GEKKO XII  laser facility</a:t>
            </a:r>
          </a:p>
          <a:p>
            <a:r>
              <a:rPr lang="en-US" i="1" dirty="0" smtClean="0"/>
              <a:t>Fujioka et al. Plasma Phys. Contr. Fusion, 2012</a:t>
            </a:r>
          </a:p>
          <a:p>
            <a:r>
              <a:rPr lang="en-US" dirty="0" smtClean="0"/>
              <a:t>"fast ignition" inertial fusion  &amp; laboratory astrophysics</a:t>
            </a:r>
            <a:endParaRPr lang="en-US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55" y="1362234"/>
            <a:ext cx="4075910" cy="1772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CE65E-D799-408D-A159-927A27ED72DB}" type="slidenum">
              <a:rPr lang="de-DE">
                <a:latin typeface="Times" pitchFamily="18" charset="0"/>
              </a:rPr>
              <a:pPr/>
              <a:t>19</a:t>
            </a:fld>
            <a:endParaRPr lang="de-DE">
              <a:latin typeface="Times" pitchFamily="18" charset="0"/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64423" y="245140"/>
            <a:ext cx="77940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Chromatic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arbitrary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lenses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emittance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</a:t>
            </a: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15889"/>
              </p:ext>
            </p:extLst>
          </p:nvPr>
        </p:nvGraphicFramePr>
        <p:xfrm>
          <a:off x="625475" y="2035175"/>
          <a:ext cx="39862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2527200" imgH="634680" progId="Equation.3">
                  <p:embed/>
                </p:oleObj>
              </mc:Choice>
              <mc:Fallback>
                <p:oleObj name="Equation" r:id="rId4" imgW="2527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035175"/>
                        <a:ext cx="3986213" cy="10048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70" y="1178447"/>
            <a:ext cx="5156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imple </a:t>
            </a:r>
            <a:r>
              <a:rPr lang="en-US" sz="1400" dirty="0" smtClean="0"/>
              <a:t>scaling for "chromatic emittance" </a:t>
            </a:r>
          </a:p>
          <a:p>
            <a:r>
              <a:rPr lang="en-US" sz="1400" dirty="0" smtClean="0"/>
              <a:t>– relevant behind a lens (even if source emittance is ~ zero):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200" dirty="0" smtClean="0"/>
              <a:t>(more accurate </a:t>
            </a:r>
            <a:r>
              <a:rPr lang="en-US" sz="1200" dirty="0" smtClean="0"/>
              <a:t>expression involves </a:t>
            </a:r>
            <a:r>
              <a:rPr lang="en-US" sz="1200" dirty="0" smtClean="0"/>
              <a:t>an integral)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80109" y="2059409"/>
            <a:ext cx="5766859" cy="2981895"/>
            <a:chOff x="2113359" y="2837243"/>
            <a:chExt cx="5766859" cy="2981895"/>
          </a:xfrm>
        </p:grpSpPr>
        <p:grpSp>
          <p:nvGrpSpPr>
            <p:cNvPr id="6" name="Group 5"/>
            <p:cNvGrpSpPr/>
            <p:nvPr/>
          </p:nvGrpSpPr>
          <p:grpSpPr>
            <a:xfrm>
              <a:off x="2113359" y="2837243"/>
              <a:ext cx="5766859" cy="2981895"/>
              <a:chOff x="2219325" y="2876860"/>
              <a:chExt cx="5766859" cy="2981895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2219325" y="4991857"/>
                <a:ext cx="5766859" cy="1187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Oval 6"/>
              <p:cNvSpPr/>
              <p:nvPr/>
            </p:nvSpPr>
            <p:spPr bwMode="auto">
              <a:xfrm>
                <a:off x="4137190" y="4101206"/>
                <a:ext cx="148441" cy="1757549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474644" y="4303088"/>
                <a:ext cx="5177642" cy="688769"/>
              </a:xfrm>
              <a:custGeom>
                <a:avLst/>
                <a:gdLst>
                  <a:gd name="connsiteX0" fmla="*/ 0 w 5177642"/>
                  <a:gd name="connsiteY0" fmla="*/ 688769 h 688769"/>
                  <a:gd name="connsiteX1" fmla="*/ 1733798 w 5177642"/>
                  <a:gd name="connsiteY1" fmla="*/ 0 h 688769"/>
                  <a:gd name="connsiteX2" fmla="*/ 5177642 w 5177642"/>
                  <a:gd name="connsiteY2" fmla="*/ 0 h 68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7642" h="688769">
                    <a:moveTo>
                      <a:pt x="0" y="688769"/>
                    </a:moveTo>
                    <a:lnTo>
                      <a:pt x="1733798" y="0"/>
                    </a:lnTo>
                    <a:lnTo>
                      <a:pt x="5177642" y="0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4211410" y="4045701"/>
                <a:ext cx="3296330" cy="257387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211410" y="4304414"/>
                <a:ext cx="3296330" cy="2292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>
                <a:stCxn id="8" idx="1"/>
              </p:cNvCxnSpPr>
              <p:nvPr/>
            </p:nvCxnSpPr>
            <p:spPr bwMode="auto">
              <a:xfrm flipV="1">
                <a:off x="4208442" y="2876860"/>
                <a:ext cx="3443844" cy="142622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Freeform 21"/>
              <p:cNvSpPr/>
              <p:nvPr/>
            </p:nvSpPr>
            <p:spPr bwMode="auto">
              <a:xfrm>
                <a:off x="6350028" y="3420493"/>
                <a:ext cx="298323" cy="874644"/>
              </a:xfrm>
              <a:custGeom>
                <a:avLst/>
                <a:gdLst>
                  <a:gd name="connsiteX0" fmla="*/ 0 w 298323"/>
                  <a:gd name="connsiteY0" fmla="*/ 0 h 874644"/>
                  <a:gd name="connsiteX1" fmla="*/ 278295 w 298323"/>
                  <a:gd name="connsiteY1" fmla="*/ 389614 h 874644"/>
                  <a:gd name="connsiteX2" fmla="*/ 254441 w 298323"/>
                  <a:gd name="connsiteY2" fmla="*/ 874644 h 87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23" h="874644">
                    <a:moveTo>
                      <a:pt x="0" y="0"/>
                    </a:moveTo>
                    <a:cubicBezTo>
                      <a:pt x="117944" y="121920"/>
                      <a:pt x="235888" y="243840"/>
                      <a:pt x="278295" y="389614"/>
                    </a:cubicBezTo>
                    <a:cubicBezTo>
                      <a:pt x="320702" y="535388"/>
                      <a:pt x="287571" y="705016"/>
                      <a:pt x="254441" y="87464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627136" y="3589974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j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7130558" y="4092378"/>
                <a:ext cx="48397" cy="182880"/>
              </a:xfrm>
              <a:custGeom>
                <a:avLst/>
                <a:gdLst>
                  <a:gd name="connsiteX0" fmla="*/ 0 w 48397"/>
                  <a:gd name="connsiteY0" fmla="*/ 0 h 182880"/>
                  <a:gd name="connsiteX1" fmla="*/ 47708 w 48397"/>
                  <a:gd name="connsiteY1" fmla="*/ 79513 h 182880"/>
                  <a:gd name="connsiteX2" fmla="*/ 23854 w 48397"/>
                  <a:gd name="connsiteY2" fmla="*/ 18288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7" h="182880">
                    <a:moveTo>
                      <a:pt x="0" y="0"/>
                    </a:moveTo>
                    <a:cubicBezTo>
                      <a:pt x="21866" y="24516"/>
                      <a:pt x="43732" y="49033"/>
                      <a:pt x="47708" y="79513"/>
                    </a:cubicBezTo>
                    <a:cubicBezTo>
                      <a:pt x="51684" y="109993"/>
                      <a:pt x="37769" y="146436"/>
                      <a:pt x="23854" y="18288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25904" y="4004113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Symbol" pitchFamily="18" charset="2"/>
                  </a:rPr>
                  <a:t>dj</a:t>
                </a:r>
                <a:endParaRPr lang="en-US" sz="1400" dirty="0">
                  <a:latin typeface="Symbol" pitchFamily="18" charset="2"/>
                </a:endParaRPr>
              </a:p>
            </p:txBody>
          </p:sp>
        </p:grpSp>
        <p:sp>
          <p:nvSpPr>
            <p:cNvPr id="9" name="Right Brace 8"/>
            <p:cNvSpPr/>
            <p:nvPr/>
          </p:nvSpPr>
          <p:spPr bwMode="auto">
            <a:xfrm flipH="1">
              <a:off x="3770089" y="4255520"/>
              <a:ext cx="85375" cy="684843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5932" y="442866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A</a:t>
              </a:r>
              <a:endParaRPr lang="en-US" sz="1600" i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2226" y="5124450"/>
            <a:ext cx="8679976" cy="126188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/>
              <a:t>Chromatic effect increases linearly with A – purely geometrical effect !</a:t>
            </a:r>
          </a:p>
          <a:p>
            <a:r>
              <a:rPr lang="en-US" sz="1600" dirty="0" smtClean="0"/>
              <a:t>C</a:t>
            </a:r>
            <a:r>
              <a:rPr lang="en-US" sz="1600" dirty="0" smtClean="0">
                <a:sym typeface="Wingdings" pitchFamily="2" charset="2"/>
              </a:rPr>
              <a:t>an we minimize size of optics to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400" dirty="0" smtClean="0">
                <a:sym typeface="Wingdings" pitchFamily="2" charset="2"/>
              </a:rPr>
              <a:t>achieve smaller chromatic emittance for same </a:t>
            </a:r>
            <a:r>
              <a:rPr lang="en-US" sz="1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US" sz="1400" dirty="0" smtClean="0">
                <a:sym typeface="Wingdings" pitchFamily="2" charset="2"/>
              </a:rPr>
              <a:t>E/E (5-10%)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1400" dirty="0" smtClean="0">
                <a:sym typeface="Wingdings" pitchFamily="2" charset="2"/>
              </a:rPr>
              <a:t> keep short pulse length (&lt; or &lt;&lt; ns) for </a:t>
            </a:r>
            <a:r>
              <a:rPr lang="en-US" sz="1400" b="1" dirty="0" smtClean="0">
                <a:sym typeface="Wingdings" pitchFamily="2" charset="2"/>
              </a:rPr>
              <a:t>fast processes (material science, dense plasmas)</a:t>
            </a:r>
          </a:p>
          <a:p>
            <a:r>
              <a:rPr lang="en-US" sz="1600" i="1" dirty="0" smtClean="0">
                <a:solidFill>
                  <a:srgbClr val="3333FF"/>
                </a:solidFill>
                <a:sym typeface="Wingdings" pitchFamily="2" charset="2"/>
              </a:rPr>
              <a:t> micro-focusing of p scaled down by factor 10 or more is attractive advanced option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9930" y="377178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j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4800" y="4509890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length proportional to distance 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13070" y="414111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D857C9-6DB4-4A6C-A564-E851FAEE990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1549606" y="1409110"/>
            <a:ext cx="58893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Dense plasma physics program @ FAIR  APPA cave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err="1" smtClean="0"/>
              <a:t>Laplas</a:t>
            </a:r>
            <a:endParaRPr lang="en-US" dirty="0" smtClean="0"/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/>
              <a:t>WDM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>
                <a:solidFill>
                  <a:srgbClr val="3333FF"/>
                </a:solidFill>
              </a:rPr>
              <a:t>PHELIX 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>
                <a:solidFill>
                  <a:srgbClr val="3333FF"/>
                </a:solidFill>
              </a:rPr>
              <a:t>as driver for dense plasmas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>
                <a:solidFill>
                  <a:srgbClr val="3333FF"/>
                </a:solidFill>
              </a:rPr>
              <a:t>as diagnostics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LIGHT @ PHELIX </a:t>
            </a:r>
            <a:r>
              <a:rPr lang="en-US" dirty="0" smtClean="0">
                <a:sym typeface="Wingdings" pitchFamily="2" charset="2"/>
              </a:rPr>
              <a:t> 10-20 MeV</a:t>
            </a:r>
            <a:endParaRPr lang="en-US" dirty="0" smtClean="0"/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/>
              <a:t>Focusing, </a:t>
            </a:r>
            <a:r>
              <a:rPr lang="en-US" dirty="0"/>
              <a:t>e</a:t>
            </a:r>
            <a:r>
              <a:rPr lang="en-US" dirty="0" smtClean="0"/>
              <a:t>nergy selection, bunch rotation ...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/>
              <a:t>Applications: bio-medical, dense plasmas ...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>
                <a:solidFill>
                  <a:srgbClr val="3333FF"/>
                </a:solidFill>
              </a:rPr>
              <a:t>Recent developments with lasers &amp; acceleration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US" dirty="0" smtClean="0">
                <a:solidFill>
                  <a:srgbClr val="3333FF"/>
                </a:solidFill>
              </a:rPr>
              <a:t>BOA and other mechanisms </a:t>
            </a:r>
            <a:r>
              <a:rPr lang="en-US" dirty="0" smtClean="0">
                <a:solidFill>
                  <a:srgbClr val="3333FF"/>
                </a:solidFill>
                <a:sym typeface="Wingdings" pitchFamily="2" charset="2"/>
              </a:rPr>
              <a:t> 50-100 MeV</a:t>
            </a:r>
            <a:endParaRPr lang="en-US" dirty="0" smtClean="0">
              <a:solidFill>
                <a:srgbClr val="3333FF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>
                <a:solidFill>
                  <a:srgbClr val="3333FF"/>
                </a:solidFill>
              </a:rPr>
              <a:t>Mega-Gauss </a:t>
            </a:r>
            <a:r>
              <a:rPr lang="en-US" dirty="0" smtClean="0">
                <a:solidFill>
                  <a:srgbClr val="3333FF"/>
                </a:solidFill>
              </a:rPr>
              <a:t>magnetic </a:t>
            </a:r>
            <a:r>
              <a:rPr lang="en-US" dirty="0" smtClean="0">
                <a:solidFill>
                  <a:srgbClr val="3333FF"/>
                </a:solidFill>
              </a:rPr>
              <a:t>fields by lasers </a:t>
            </a:r>
            <a:endParaRPr lang="en-US" dirty="0" smtClean="0">
              <a:solidFill>
                <a:srgbClr val="3333FF"/>
              </a:solidFill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en-US" dirty="0" smtClean="0"/>
              <a:t>ARD &amp; Helmholtz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marL="742950" lvl="1" indent="-285750" algn="l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1663220" y="314325"/>
            <a:ext cx="5545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of reducing size of focusing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solenoid, doublet/triplet, ...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459" y="1410361"/>
            <a:ext cx="5041273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size scaled down by factor "x" (10 ... 100)</a:t>
            </a:r>
          </a:p>
          <a:p>
            <a:r>
              <a:rPr lang="en-US" sz="1600" dirty="0" smtClean="0"/>
              <a:t>radius </a:t>
            </a:r>
            <a:r>
              <a:rPr lang="en-US" sz="1600" u="sng" dirty="0" smtClean="0"/>
              <a:t>and</a:t>
            </a:r>
            <a:r>
              <a:rPr lang="en-US" sz="1600" dirty="0" smtClean="0"/>
              <a:t> length shrinking </a:t>
            </a:r>
            <a:r>
              <a:rPr lang="en-US" sz="1600" dirty="0" smtClean="0">
                <a:sym typeface="Wingdings" pitchFamily="2" charset="2"/>
              </a:rPr>
              <a:t> acceptance invariant</a:t>
            </a:r>
          </a:p>
          <a:p>
            <a:endParaRPr lang="en-US" sz="1600" dirty="0" smtClean="0"/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/>
              <a:t>p pulse length ~ x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		+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space charge effect  ~ x		</a:t>
            </a:r>
            <a:r>
              <a:rPr lang="en-US" sz="1400" dirty="0" smtClean="0">
                <a:sym typeface="Wingdings" pitchFamily="2" charset="2"/>
              </a:rPr>
              <a:t>--</a:t>
            </a:r>
            <a:r>
              <a:rPr lang="en-US" sz="1600" dirty="0" smtClean="0">
                <a:sym typeface="Wingdings" pitchFamily="2" charset="2"/>
              </a:rPr>
              <a:t>  *)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effective emittance ~ x</a:t>
            </a:r>
            <a:r>
              <a:rPr lang="en-US" sz="1600" baseline="30000" dirty="0" smtClean="0">
                <a:sym typeface="Wingdings" pitchFamily="2" charset="2"/>
              </a:rPr>
              <a:t>-1</a:t>
            </a:r>
            <a:r>
              <a:rPr lang="en-US" sz="1600" dirty="0" smtClean="0">
                <a:sym typeface="Wingdings" pitchFamily="2" charset="2"/>
              </a:rPr>
              <a:t>   		+ 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err="1" smtClean="0"/>
              <a:t>B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~ x</a:t>
            </a:r>
            <a:r>
              <a:rPr lang="en-US" sz="1600" baseline="30000" dirty="0" smtClean="0"/>
              <a:t>  </a:t>
            </a:r>
            <a:r>
              <a:rPr lang="en-US" sz="1600" dirty="0" smtClean="0"/>
              <a:t>(due to L shrinking)	--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/>
              <a:t>drive current ~ </a:t>
            </a:r>
            <a:r>
              <a:rPr lang="en-US" sz="1600" dirty="0" smtClean="0">
                <a:sym typeface="Wingdings" pitchFamily="2" charset="2"/>
              </a:rPr>
              <a:t>x</a:t>
            </a:r>
            <a:r>
              <a:rPr lang="en-US" sz="1600" baseline="30000" dirty="0">
                <a:sym typeface="Wingdings" pitchFamily="2" charset="2"/>
              </a:rPr>
              <a:t>0</a:t>
            </a:r>
            <a:r>
              <a:rPr lang="en-US" sz="1600" baseline="300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	</a:t>
            </a:r>
            <a:r>
              <a:rPr lang="en-US" sz="1400" dirty="0" smtClean="0">
                <a:sym typeface="Wingdings" pitchFamily="2" charset="2"/>
              </a:rPr>
              <a:t>o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>
                <a:sym typeface="Wingdings" pitchFamily="2" charset="2"/>
              </a:rPr>
              <a:t>size ~ x</a:t>
            </a:r>
            <a:r>
              <a:rPr lang="en-US" sz="1600" baseline="30000" dirty="0">
                <a:sym typeface="Wingdings" pitchFamily="2" charset="2"/>
              </a:rPr>
              <a:t>-1		</a:t>
            </a:r>
            <a:r>
              <a:rPr lang="en-US" sz="1600" dirty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--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stored energy ~ x</a:t>
            </a:r>
            <a:r>
              <a:rPr lang="en-US" sz="1600" baseline="30000" dirty="0" smtClean="0">
                <a:sym typeface="Wingdings" pitchFamily="2" charset="2"/>
              </a:rPr>
              <a:t>-1 </a:t>
            </a:r>
            <a:r>
              <a:rPr lang="en-US" sz="1600" dirty="0" smtClean="0">
                <a:sym typeface="Wingdings" pitchFamily="2" charset="2"/>
              </a:rPr>
              <a:t>		+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heat load ~ x</a:t>
            </a:r>
            <a:r>
              <a:rPr lang="en-US" sz="1600" baseline="30000" dirty="0" smtClean="0">
                <a:sym typeface="Wingdings" pitchFamily="2" charset="2"/>
              </a:rPr>
              <a:t>2</a:t>
            </a:r>
            <a:r>
              <a:rPr lang="en-US" sz="1600" dirty="0">
                <a:sym typeface="Wingdings" pitchFamily="2" charset="2"/>
              </a:rPr>
              <a:t>	</a:t>
            </a:r>
            <a:r>
              <a:rPr lang="en-US" sz="1600" dirty="0" smtClean="0">
                <a:sym typeface="Wingdings" pitchFamily="2" charset="2"/>
              </a:rPr>
              <a:t>		--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en-US" sz="1600" dirty="0" smtClean="0">
                <a:sym typeface="Wingdings" pitchFamily="2" charset="2"/>
              </a:rPr>
              <a:t>mechanical stress 		--</a:t>
            </a:r>
            <a:endParaRPr lang="en-US" sz="1600" dirty="0">
              <a:sym typeface="Wingdings" pitchFamily="2" charset="2"/>
            </a:endParaRPr>
          </a:p>
          <a:p>
            <a:pPr marL="285750" indent="-285750" algn="l">
              <a:buFont typeface="Wingdings" pitchFamily="2" charset="2"/>
              <a:buChar char="q"/>
            </a:pPr>
            <a:endParaRPr lang="en-US" sz="1600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*)</a:t>
            </a:r>
            <a:r>
              <a:rPr lang="en-US" sz="1600" dirty="0" smtClean="0">
                <a:sym typeface="Wingdings" pitchFamily="2" charset="2"/>
              </a:rPr>
              <a:t> assuming de-neutralization within lens</a:t>
            </a:r>
          </a:p>
          <a:p>
            <a:pPr algn="l"/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31692" y="1744932"/>
            <a:ext cx="3460173" cy="1783669"/>
            <a:chOff x="155269" y="1706510"/>
            <a:chExt cx="3460173" cy="1783669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155269" y="2609212"/>
              <a:ext cx="3460173" cy="1086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426122" y="1706510"/>
              <a:ext cx="2831790" cy="1783669"/>
              <a:chOff x="728943" y="1872764"/>
              <a:chExt cx="2831790" cy="1783669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28943" y="2775466"/>
                <a:ext cx="1490926" cy="630226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728943" y="2097388"/>
                <a:ext cx="1490926" cy="67807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2167387" y="2097388"/>
                <a:ext cx="137255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227427" y="3006569"/>
                <a:ext cx="137255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256110" y="2519680"/>
                <a:ext cx="137255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2188177" y="3360850"/>
                <a:ext cx="137255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Rectangle 34"/>
              <p:cNvSpPr/>
              <p:nvPr/>
            </p:nvSpPr>
            <p:spPr bwMode="auto">
              <a:xfrm>
                <a:off x="2000803" y="1872764"/>
                <a:ext cx="343291" cy="1783669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1184628" y="2410032"/>
                <a:ext cx="142963" cy="7091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202019" y="3975702"/>
            <a:ext cx="2932316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400" dirty="0" smtClean="0"/>
              <a:t>take advantage of "nearly" point source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400" dirty="0" smtClean="0"/>
              <a:t>match better to small-size target experiment (imaging)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60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1145910" y="308344"/>
            <a:ext cx="6505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 of fields and currents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focal length, aperture, length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by factor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22411" y="1267529"/>
                <a:ext cx="248446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f, a, 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 x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-1 </a:t>
                </a:r>
                <a:endParaRPr lang="en-US" baseline="30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 x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𝑓𝑜𝑟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𝑎𝑙𝑙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𝑚𝑎𝑔𝑛𝑒𝑡𝑠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11" y="1267529"/>
                <a:ext cx="248446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976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78225" y="2030818"/>
            <a:ext cx="4972836" cy="406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needed to drive: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Helmholtz coil 	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solenoid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[T]=3.6 I[A]/a[m]10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Quadrupole	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pole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-tip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[T]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=2.5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[A]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/a[m]10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</a:p>
          <a:p>
            <a:pPr algn="l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Plasma channel 	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edge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[T]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=2.0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[A]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/a[m]10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is independent of scale-down factor 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stored energy: W=1/2  L I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 ~ x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W~x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need small L for fast pulsing time </a:t>
            </a:r>
            <a:endParaRPr lang="en-US" sz="16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68" y="3285460"/>
            <a:ext cx="588063" cy="10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thumb/9/9c/VFPt_helmholtz_coil_thumb.svg/255px-VFPt_helmholtz_coil_thumb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84" y="2731164"/>
            <a:ext cx="609247" cy="5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2529529" y="306929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remarks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390" y="2160403"/>
            <a:ext cx="72125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Laser </a:t>
            </a:r>
            <a:r>
              <a:rPr lang="en-US" dirty="0"/>
              <a:t>protons &gt; 50 MeV for imaging of WDM @ FAIR </a:t>
            </a:r>
            <a:r>
              <a:rPr lang="en-US" dirty="0" smtClean="0"/>
              <a:t>a promising </a:t>
            </a:r>
            <a:r>
              <a:rPr lang="en-US" dirty="0"/>
              <a:t>diagnostics alternative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3333FF"/>
                </a:solidFill>
              </a:rPr>
              <a:t>Electromagnetic </a:t>
            </a:r>
            <a:r>
              <a:rPr lang="en-US" dirty="0">
                <a:solidFill>
                  <a:srgbClr val="3333FF"/>
                </a:solidFill>
              </a:rPr>
              <a:t>triplet superior to solenoid 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above a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few MeV</a:t>
            </a:r>
            <a:endParaRPr lang="en-US" dirty="0">
              <a:solidFill>
                <a:srgbClr val="3333FF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Micro-focusing </a:t>
            </a:r>
            <a:r>
              <a:rPr lang="en-US" dirty="0" smtClean="0"/>
              <a:t>coils driven </a:t>
            </a:r>
            <a:r>
              <a:rPr lang="en-US" dirty="0"/>
              <a:t>by laser – challenging alternative 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3333FF"/>
                </a:solidFill>
              </a:rPr>
              <a:t>Micro coils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dirty="0" smtClean="0">
                <a:solidFill>
                  <a:srgbClr val="3333FF"/>
                </a:solidFill>
              </a:rPr>
              <a:t>should reach </a:t>
            </a:r>
            <a:r>
              <a:rPr lang="en-US" dirty="0">
                <a:solidFill>
                  <a:srgbClr val="3333FF"/>
                </a:solidFill>
              </a:rPr>
              <a:t>better match to small </a:t>
            </a:r>
            <a:r>
              <a:rPr lang="en-US" dirty="0" smtClean="0">
                <a:solidFill>
                  <a:srgbClr val="3333FF"/>
                </a:solidFill>
              </a:rPr>
              <a:t>and fast WDM </a:t>
            </a:r>
            <a:r>
              <a:rPr lang="en-US" dirty="0">
                <a:solidFill>
                  <a:srgbClr val="3333FF"/>
                </a:solidFill>
              </a:rPr>
              <a:t>targets 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Need </a:t>
            </a:r>
            <a:r>
              <a:rPr lang="en-US" dirty="0"/>
              <a:t>further study and </a:t>
            </a:r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5024" y="5275720"/>
            <a:ext cx="3079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P. Ni et al. Laser and Particle Beams, 2012 </a:t>
            </a:r>
            <a:endParaRPr lang="en-US" sz="11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53422" y="373474"/>
            <a:ext cx="6880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another option: foil stack self-focusing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8218488" y="6581775"/>
            <a:ext cx="925512" cy="276225"/>
          </a:xfrm>
          <a:prstGeom prst="rect">
            <a:avLst/>
          </a:prstGeom>
        </p:spPr>
        <p:txBody>
          <a:bodyPr/>
          <a:lstStyle/>
          <a:p>
            <a:fld id="{989EA687-A266-4CFB-AF48-1C69750F9B35}" type="slidenum">
              <a:rPr lang="de-DE" sz="1400" smtClean="0"/>
              <a:pPr/>
              <a:t>23</a:t>
            </a:fld>
            <a:endParaRPr lang="de-D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1837" y="5089236"/>
            <a:ext cx="392299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  40 mm long stack: 1000 foils 0.5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 – 40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 gaps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200" dirty="0" smtClean="0"/>
              <a:t>need tight initial convergence (non-planar target)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200" dirty="0" smtClean="0"/>
              <a:t>stack effective  500 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 thickness close to range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200" dirty="0" smtClean="0"/>
              <a:t>at higher energies current goes down – rigidity up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200" dirty="0" smtClean="0"/>
              <a:t>experiment @PHELIX with "indication"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34" y="3057414"/>
            <a:ext cx="5838569" cy="203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011" y="1225081"/>
            <a:ext cx="7802218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en-US" sz="1600" dirty="0" smtClean="0"/>
          </a:p>
          <a:p>
            <a:pPr algn="l"/>
            <a:r>
              <a:rPr lang="en-US" dirty="0" smtClean="0"/>
              <a:t>Magnetic self-focusing by foil stack (LBNL – P. Ni et al.) – space charge repulsion screened by stack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dirty="0" smtClean="0"/>
              <a:t>proton current and energy dependent – optimum at lower energy?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dirty="0" smtClean="0"/>
              <a:t>needs pre-focusing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600" dirty="0"/>
              <a:t>how well does it really work? 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597" y="3863975"/>
            <a:ext cx="2862104" cy="16398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2072640"/>
            <a:ext cx="4683125" cy="21031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1061" y="1409700"/>
            <a:ext cx="7747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De-neutralization of laser accelerated protons by a secondary foil target</a:t>
            </a:r>
            <a:endParaRPr lang="en-US" sz="1000" dirty="0"/>
          </a:p>
          <a:p>
            <a:r>
              <a:rPr lang="en-US" sz="1000" dirty="0"/>
              <a:t>H. Al-Omari (U Frankfurt), A. Blazevic (GSI), C. Brabetz (U Frankfurt), S. Busold (TUD), O. Deppert (TUD), I. Hofmann (HI-Jena), M. Roth (TUD), D. Schumacher (GSI), S. Sinigardi and T. Turchetti (U Bologna)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921" y="200520"/>
            <a:ext cx="8610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charge effect in lens: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PHELIX-Experiment to test physics of foil for controlled de-neutralization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21597" y="2072640"/>
            <a:ext cx="2638108" cy="166846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19" y="3707720"/>
            <a:ext cx="1435452" cy="17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765135" y="5334586"/>
            <a:ext cx="363695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sz="1600" dirty="0" smtClean="0">
                <a:latin typeface="Calibri" pitchFamily="34" charset="0"/>
              </a:rPr>
              <a:t>PMQ </a:t>
            </a:r>
            <a:r>
              <a:rPr lang="de-DE" sz="16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line</a:t>
            </a:r>
            <a:r>
              <a:rPr lang="de-DE" sz="16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focus</a:t>
            </a:r>
            <a:r>
              <a:rPr lang="de-DE" sz="1600" dirty="0" smtClean="0">
                <a:latin typeface="Calibri" pitchFamily="34" charset="0"/>
                <a:sym typeface="Wingdings" pitchFamily="2" charset="2"/>
              </a:rPr>
              <a:t> + 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foil</a:t>
            </a:r>
            <a:r>
              <a:rPr lang="de-DE" sz="1600" dirty="0" smtClean="0">
                <a:latin typeface="Calibri" pitchFamily="34" charset="0"/>
                <a:sym typeface="Wingdings" pitchFamily="2" charset="2"/>
              </a:rPr>
              <a:t> in 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one</a:t>
            </a:r>
            <a:r>
              <a:rPr lang="de-DE" sz="1600" dirty="0" smtClean="0">
                <a:latin typeface="Calibri" pitchFamily="34" charset="0"/>
                <a:sym typeface="Wingdings" pitchFamily="2" charset="2"/>
              </a:rPr>
              <a:t> half </a:t>
            </a:r>
            <a:r>
              <a:rPr lang="de-DE" sz="1600" dirty="0" err="1" smtClean="0">
                <a:latin typeface="Calibri" pitchFamily="34" charset="0"/>
                <a:sym typeface="Wingdings" pitchFamily="2" charset="2"/>
              </a:rPr>
              <a:t>space</a:t>
            </a:r>
            <a:r>
              <a:rPr lang="de-DE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35" y="3693996"/>
            <a:ext cx="2544252" cy="1383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5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2" y="138752"/>
            <a:ext cx="7772400" cy="1143000"/>
          </a:xfrm>
        </p:spPr>
        <p:txBody>
          <a:bodyPr/>
          <a:lstStyle/>
          <a:p>
            <a:pPr algn="ctr"/>
            <a:r>
              <a:rPr lang="en-US" b="0" dirty="0" smtClean="0"/>
              <a:t>Dense plasmas (WDM) @ </a:t>
            </a:r>
            <a:r>
              <a:rPr lang="en-US" b="0" dirty="0"/>
              <a:t>FAIR</a:t>
            </a:r>
            <a:br>
              <a:rPr lang="en-US" b="0" dirty="0"/>
            </a:br>
            <a:r>
              <a:rPr lang="en-US" sz="1800" b="0" dirty="0" smtClean="0"/>
              <a:t>in APPA cave (Atomic</a:t>
            </a:r>
            <a:r>
              <a:rPr lang="en-US" sz="1800" b="0" dirty="0"/>
              <a:t>, Plasma Physics and Application</a:t>
            </a:r>
            <a:r>
              <a:rPr lang="en-US" sz="1800" b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9B4355-B66F-43FC-93B0-1E52595CC8C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21506" name="Picture 2" descr="https://www.gsi.de/index.php?eID=tx_nawsecuredl&amp;u=0&amp;file=/uploads/pics/wdm1.png&amp;t=1367230485&amp;hash=23178412fb1ee79f8fda61c204e3b0acc1a59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23" y="2341312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8635" y="5675062"/>
            <a:ext cx="2515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Scheme </a:t>
            </a:r>
            <a:r>
              <a:rPr lang="en-US" sz="900" dirty="0"/>
              <a:t>of the </a:t>
            </a:r>
            <a:r>
              <a:rPr lang="en-US" sz="900" dirty="0" smtClean="0"/>
              <a:t>implementation </a:t>
            </a:r>
            <a:r>
              <a:rPr lang="en-US" sz="900" dirty="0"/>
              <a:t>of the X-ray scattering diagnostic of heavy ion beam generated Warm Dense Matter targets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24" y="2341312"/>
            <a:ext cx="3920687" cy="1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92" y="4008187"/>
            <a:ext cx="2293819" cy="150889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508" y="1202871"/>
            <a:ext cx="814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0" dirty="0" smtClean="0"/>
              <a:t>Laser </a:t>
            </a:r>
            <a:r>
              <a:rPr lang="de-DE" sz="1400" kern="0" dirty="0" err="1" smtClean="0"/>
              <a:t>proton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imaging</a:t>
            </a:r>
            <a:r>
              <a:rPr lang="de-DE" sz="1400" kern="0" dirty="0" smtClean="0"/>
              <a:t> (50-100 </a:t>
            </a:r>
            <a:r>
              <a:rPr lang="de-DE" sz="1400" kern="0" dirty="0" err="1" smtClean="0"/>
              <a:t>MeV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or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more</a:t>
            </a:r>
            <a:r>
              <a:rPr lang="de-DE" sz="1400" kern="0" dirty="0" smtClean="0"/>
              <a:t>)  </a:t>
            </a:r>
          </a:p>
          <a:p>
            <a:r>
              <a:rPr lang="de-DE" sz="1400" kern="0" dirty="0" smtClean="0"/>
              <a:t> </a:t>
            </a:r>
            <a:r>
              <a:rPr lang="de-DE" sz="1200" kern="0" dirty="0" smtClean="0"/>
              <a:t>- a </a:t>
            </a:r>
            <a:r>
              <a:rPr lang="de-DE" sz="1200" kern="0" dirty="0" err="1" smtClean="0"/>
              <a:t>complementary</a:t>
            </a:r>
            <a:r>
              <a:rPr lang="de-DE" sz="1200" kern="0" dirty="0" smtClean="0"/>
              <a:t> </a:t>
            </a:r>
            <a:r>
              <a:rPr lang="de-DE" sz="1200" kern="0" dirty="0" err="1"/>
              <a:t>approach</a:t>
            </a:r>
            <a:r>
              <a:rPr lang="de-DE" sz="1200" kern="0" dirty="0"/>
              <a:t> </a:t>
            </a:r>
            <a:r>
              <a:rPr lang="de-DE" sz="1200" kern="0" dirty="0" err="1" smtClean="0"/>
              <a:t>to</a:t>
            </a:r>
            <a:r>
              <a:rPr lang="de-DE" sz="1200" kern="0" dirty="0" smtClean="0"/>
              <a:t>: </a:t>
            </a:r>
            <a:endParaRPr lang="de-DE" sz="1400" kern="0" dirty="0" smtClean="0"/>
          </a:p>
          <a:p>
            <a:r>
              <a:rPr lang="de-DE" sz="1400" kern="0" dirty="0" smtClean="0"/>
              <a:t>      X-</a:t>
            </a:r>
            <a:r>
              <a:rPr lang="de-DE" sz="1400" kern="0" dirty="0" err="1" smtClean="0"/>
              <a:t>ray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backscattering</a:t>
            </a:r>
            <a:r>
              <a:rPr lang="de-DE" sz="1400" kern="0" dirty="0" smtClean="0"/>
              <a:t> (PHELIX) </a:t>
            </a:r>
            <a:r>
              <a:rPr lang="de-DE" sz="1400" kern="0" dirty="0" err="1"/>
              <a:t>for</a:t>
            </a:r>
            <a:r>
              <a:rPr lang="de-DE" sz="1400" kern="0" dirty="0"/>
              <a:t> WDM</a:t>
            </a:r>
            <a:r>
              <a:rPr lang="de-DE" sz="1400" kern="0" dirty="0" smtClean="0"/>
              <a:t>                  4.5 </a:t>
            </a:r>
            <a:r>
              <a:rPr lang="de-DE" sz="1400" kern="0" dirty="0" err="1"/>
              <a:t>GeV</a:t>
            </a:r>
            <a:r>
              <a:rPr lang="de-DE" sz="1400" kern="0" dirty="0"/>
              <a:t> </a:t>
            </a:r>
            <a:r>
              <a:rPr lang="de-DE" sz="1400" kern="0" dirty="0" smtClean="0"/>
              <a:t>SIS18-proton </a:t>
            </a:r>
            <a:r>
              <a:rPr lang="de-DE" sz="1400" kern="0" dirty="0" err="1"/>
              <a:t>radiography</a:t>
            </a:r>
            <a:r>
              <a:rPr lang="de-DE" sz="1400" kern="0" dirty="0"/>
              <a:t> (PRIOR) </a:t>
            </a:r>
            <a:endParaRPr lang="de-DE" sz="1400" kern="0" dirty="0" smtClean="0"/>
          </a:p>
          <a:p>
            <a:pPr algn="l"/>
            <a:r>
              <a:rPr lang="de-DE" sz="1400" kern="0" dirty="0"/>
              <a:t>	 </a:t>
            </a:r>
            <a:r>
              <a:rPr lang="de-DE" sz="1200" kern="0" dirty="0" smtClean="0"/>
              <a:t>x-</a:t>
            </a:r>
            <a:r>
              <a:rPr lang="de-DE" sz="1200" kern="0" dirty="0" err="1" smtClean="0"/>
              <a:t>ray</a:t>
            </a:r>
            <a:r>
              <a:rPr lang="de-DE" sz="1200" kern="0" dirty="0" smtClean="0"/>
              <a:t> transparent </a:t>
            </a:r>
            <a:r>
              <a:rPr lang="de-DE" sz="1200" kern="0" dirty="0" err="1" smtClean="0"/>
              <a:t>targets</a:t>
            </a:r>
            <a:r>
              <a:rPr lang="de-DE" sz="1200" kern="0" dirty="0" smtClean="0"/>
              <a:t>			</a:t>
            </a:r>
            <a:r>
              <a:rPr lang="de-DE" sz="1200" kern="0" dirty="0" err="1" smtClean="0"/>
              <a:t>thick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targets</a:t>
            </a:r>
            <a:r>
              <a:rPr lang="de-DE" sz="1200" kern="0" dirty="0" smtClean="0"/>
              <a:t> – high </a:t>
            </a:r>
            <a:r>
              <a:rPr lang="de-DE" sz="1200" kern="0" dirty="0" err="1" smtClean="0"/>
              <a:t>spatial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resolution</a:t>
            </a:r>
            <a:r>
              <a:rPr lang="de-DE" sz="1200" kern="0" dirty="0" smtClean="0"/>
              <a:t> (</a:t>
            </a:r>
            <a:r>
              <a:rPr lang="de-DE" sz="1200" kern="0" dirty="0" err="1" smtClean="0"/>
              <a:t>microscope</a:t>
            </a:r>
            <a:r>
              <a:rPr lang="de-DE" sz="1200" kern="0" dirty="0" smtClean="0"/>
              <a:t>) </a:t>
            </a:r>
            <a:endParaRPr lang="de-DE" kern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97BB0-5288-4502-B6EF-0FB876679D7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7" y="1824756"/>
            <a:ext cx="3710764" cy="330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604" y="321447"/>
            <a:ext cx="8382000" cy="61311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de-DE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</a:t>
            </a:r>
            <a:r>
              <a:rPr lang="de-DE" b="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de-DE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(Rochester </a:t>
            </a:r>
            <a:r>
              <a:rPr lang="de-DE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W-</a:t>
            </a:r>
            <a:r>
              <a:rPr lang="de-DE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5" y="2413315"/>
            <a:ext cx="4300446" cy="18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417" y="4504292"/>
            <a:ext cx="38808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J.R. </a:t>
            </a:r>
            <a:r>
              <a:rPr lang="en-US" sz="1100" i="1" dirty="0" err="1" smtClean="0"/>
              <a:t>Rygg</a:t>
            </a:r>
            <a:r>
              <a:rPr lang="en-US" sz="1100" i="1" dirty="0" smtClean="0"/>
              <a:t> et al., Proton radiography of inertial fusion implosions, Science 2009</a:t>
            </a:r>
            <a:endParaRPr lang="en-US" sz="11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529" y="2044259"/>
            <a:ext cx="21743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3 10</a:t>
            </a:r>
            <a:r>
              <a:rPr lang="en-US" sz="1200" baseline="30000" dirty="0" smtClean="0"/>
              <a:t>8</a:t>
            </a:r>
            <a:r>
              <a:rPr lang="en-US" sz="1200" dirty="0" smtClean="0"/>
              <a:t> 15 MeV p from fusion in D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-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He-filled capsule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0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96" y="74428"/>
            <a:ext cx="8382000" cy="1052623"/>
          </a:xfrm>
        </p:spPr>
        <p:txBody>
          <a:bodyPr/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discussed</a:t>
            </a:r>
            <a: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ARD </a:t>
            </a: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GSI </a:t>
            </a:r>
            <a:r>
              <a:rPr lang="de-DE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de-DE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3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>
            <a:off x="800419" y="2659703"/>
            <a:ext cx="10668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1854519" y="2523581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1968819" y="2371181"/>
            <a:ext cx="168909" cy="6096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879794" y="2674394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B050"/>
                </a:solidFill>
              </a:rPr>
              <a:t>laser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V="1">
            <a:off x="1867219" y="2653755"/>
            <a:ext cx="2842804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51" name="Oval 55"/>
          <p:cNvSpPr>
            <a:spLocks noChangeArrowheads="1"/>
          </p:cNvSpPr>
          <p:nvPr/>
        </p:nvSpPr>
        <p:spPr bwMode="auto">
          <a:xfrm>
            <a:off x="2260256" y="2413944"/>
            <a:ext cx="45719" cy="479623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353" name="Oval 57"/>
          <p:cNvSpPr>
            <a:spLocks noChangeArrowheads="1"/>
          </p:cNvSpPr>
          <p:nvPr/>
        </p:nvSpPr>
        <p:spPr bwMode="auto">
          <a:xfrm>
            <a:off x="4269528" y="2625180"/>
            <a:ext cx="511586" cy="5715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4322" y="2040896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collection: solenoid</a:t>
            </a:r>
            <a:endParaRPr lang="en-US" sz="1400" dirty="0"/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3946656" y="2358604"/>
            <a:ext cx="241300" cy="584200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80650" y="2030546"/>
            <a:ext cx="3956438" cy="10877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283" y="1619372"/>
            <a:ext cx="3427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</a:rPr>
              <a:t>current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en-US" sz="1600" dirty="0" smtClean="0">
                <a:solidFill>
                  <a:srgbClr val="3333FF"/>
                </a:solidFill>
              </a:rPr>
              <a:t>LIGHT "test-bed" ~ 10 MeV</a:t>
            </a:r>
            <a:endParaRPr lang="en-US" sz="1600" dirty="0">
              <a:solidFill>
                <a:srgbClr val="3333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053273" y="3187428"/>
            <a:ext cx="2014033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744882" y="3185901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2-3 m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214986" y="1896464"/>
            <a:ext cx="561646" cy="4208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290396" y="4523905"/>
            <a:ext cx="10668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1357196" y="4363193"/>
            <a:ext cx="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382471" y="454982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B050"/>
                </a:solidFill>
              </a:rPr>
              <a:t>laser</a:t>
            </a: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 flipV="1">
            <a:off x="1357196" y="4466314"/>
            <a:ext cx="7716045" cy="4451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4"/>
          <p:cNvSpPr/>
          <p:nvPr/>
        </p:nvSpPr>
        <p:spPr bwMode="auto">
          <a:xfrm>
            <a:off x="196730" y="3893873"/>
            <a:ext cx="8876511" cy="108773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7506" y="3447511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roton imaging beam line (~70 MeV p - schematic)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1352959" y="3973065"/>
            <a:ext cx="517892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4163163" y="1211699"/>
            <a:ext cx="1334020" cy="7386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de-DE" sz="1050" b="1" dirty="0"/>
              <a:t>RF </a:t>
            </a:r>
            <a:r>
              <a:rPr lang="de-DE" sz="1050" b="1" dirty="0" err="1" smtClean="0"/>
              <a:t>cavity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for</a:t>
            </a:r>
            <a:endParaRPr lang="de-DE" sz="1050" b="1" dirty="0" smtClean="0"/>
          </a:p>
          <a:p>
            <a:r>
              <a:rPr lang="de-DE" sz="1050" b="1" dirty="0" err="1" smtClean="0"/>
              <a:t>bunch</a:t>
            </a:r>
            <a:r>
              <a:rPr lang="de-DE" sz="1050" b="1" dirty="0" smtClean="0"/>
              <a:t> </a:t>
            </a:r>
            <a:r>
              <a:rPr lang="de-DE" sz="1050" b="1" dirty="0" err="1"/>
              <a:t>rotation</a:t>
            </a:r>
            <a:endParaRPr lang="de-DE" sz="1050" b="1" dirty="0"/>
          </a:p>
          <a:p>
            <a:r>
              <a:rPr lang="de-DE" sz="1050" b="1" dirty="0" smtClean="0"/>
              <a:t>~ 1 MV 108 </a:t>
            </a:r>
            <a:r>
              <a:rPr lang="de-DE" sz="1050" b="1" dirty="0"/>
              <a:t>MHz</a:t>
            </a:r>
          </a:p>
          <a:p>
            <a:r>
              <a:rPr lang="de-DE" sz="1050" b="1" dirty="0" smtClean="0">
                <a:latin typeface="Symbol" pitchFamily="18" charset="2"/>
              </a:rPr>
              <a:t>D</a:t>
            </a:r>
            <a:r>
              <a:rPr lang="de-DE" sz="1050" b="1" dirty="0" smtClean="0"/>
              <a:t>E/E: 0.05</a:t>
            </a:r>
            <a:r>
              <a:rPr lang="de-DE" sz="1050" b="1" dirty="0" smtClean="0">
                <a:sym typeface="Wingdings" pitchFamily="2" charset="2"/>
              </a:rPr>
              <a:t> 0.005</a:t>
            </a:r>
            <a:endParaRPr lang="de-DE" sz="1050" b="1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7741170" y="4285521"/>
            <a:ext cx="146648" cy="32783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6531879" y="4867180"/>
            <a:ext cx="4237" cy="8106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TextBox 145"/>
          <p:cNvSpPr txBox="1"/>
          <p:nvPr/>
        </p:nvSpPr>
        <p:spPr>
          <a:xfrm>
            <a:off x="7360655" y="3845535"/>
            <a:ext cx="3898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64106" y="4285521"/>
            <a:ext cx="500332" cy="3293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17081" y="5405984"/>
            <a:ext cx="131799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 </a:t>
            </a:r>
            <a:r>
              <a:rPr lang="en-US" sz="1400" dirty="0" err="1" smtClean="0"/>
              <a:t>debuncher</a:t>
            </a:r>
            <a:endParaRPr lang="en-US" sz="1400" dirty="0" smtClean="0"/>
          </a:p>
          <a:p>
            <a:r>
              <a:rPr lang="en-US" sz="1400" dirty="0" smtClean="0"/>
              <a:t>~ 3.5 MV</a:t>
            </a:r>
          </a:p>
          <a:p>
            <a:r>
              <a:rPr lang="en-US" sz="1400" dirty="0" smtClean="0"/>
              <a:t>108 MHz (?)</a:t>
            </a:r>
            <a:endParaRPr lang="en-US" sz="1400" dirty="0"/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 flipV="1">
            <a:off x="7814495" y="4701397"/>
            <a:ext cx="18290" cy="11816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7596129" y="5575259"/>
            <a:ext cx="11496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WDM-target</a:t>
            </a:r>
            <a:endParaRPr lang="en-US" sz="1400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 flipV="1">
            <a:off x="8530359" y="4622139"/>
            <a:ext cx="4237" cy="8106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8038819" y="5160943"/>
            <a:ext cx="95090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diagnostics</a:t>
            </a:r>
          </a:p>
        </p:txBody>
      </p:sp>
      <p:sp>
        <p:nvSpPr>
          <p:cNvPr id="40" name="Freeform 39"/>
          <p:cNvSpPr/>
          <p:nvPr/>
        </p:nvSpPr>
        <p:spPr bwMode="auto">
          <a:xfrm>
            <a:off x="1362974" y="4287328"/>
            <a:ext cx="6469811" cy="414068"/>
          </a:xfrm>
          <a:custGeom>
            <a:avLst/>
            <a:gdLst>
              <a:gd name="connsiteX0" fmla="*/ 0 w 6469811"/>
              <a:gd name="connsiteY0" fmla="*/ 224287 h 414068"/>
              <a:gd name="connsiteX1" fmla="*/ 232913 w 6469811"/>
              <a:gd name="connsiteY1" fmla="*/ 0 h 414068"/>
              <a:gd name="connsiteX2" fmla="*/ 5149969 w 6469811"/>
              <a:gd name="connsiteY2" fmla="*/ 69012 h 414068"/>
              <a:gd name="connsiteX3" fmla="*/ 6202392 w 6469811"/>
              <a:gd name="connsiteY3" fmla="*/ 60385 h 414068"/>
              <a:gd name="connsiteX4" fmla="*/ 6469811 w 6469811"/>
              <a:gd name="connsiteY4" fmla="*/ 172529 h 414068"/>
              <a:gd name="connsiteX5" fmla="*/ 6211018 w 6469811"/>
              <a:gd name="connsiteY5" fmla="*/ 301925 h 414068"/>
              <a:gd name="connsiteX6" fmla="*/ 5149969 w 6469811"/>
              <a:gd name="connsiteY6" fmla="*/ 310551 h 414068"/>
              <a:gd name="connsiteX7" fmla="*/ 232913 w 6469811"/>
              <a:gd name="connsiteY7" fmla="*/ 414068 h 414068"/>
              <a:gd name="connsiteX8" fmla="*/ 0 w 6469811"/>
              <a:gd name="connsiteY8" fmla="*/ 224287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811" h="414068">
                <a:moveTo>
                  <a:pt x="0" y="224287"/>
                </a:moveTo>
                <a:lnTo>
                  <a:pt x="232913" y="0"/>
                </a:lnTo>
                <a:lnTo>
                  <a:pt x="5149969" y="69012"/>
                </a:lnTo>
                <a:lnTo>
                  <a:pt x="6202392" y="60385"/>
                </a:lnTo>
                <a:lnTo>
                  <a:pt x="6469811" y="172529"/>
                </a:lnTo>
                <a:lnTo>
                  <a:pt x="6211018" y="301925"/>
                </a:lnTo>
                <a:lnTo>
                  <a:pt x="5149969" y="310551"/>
                </a:lnTo>
                <a:lnTo>
                  <a:pt x="232913" y="414068"/>
                </a:lnTo>
                <a:lnTo>
                  <a:pt x="0" y="22428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Oval 55"/>
          <p:cNvSpPr>
            <a:spLocks noChangeArrowheads="1"/>
          </p:cNvSpPr>
          <p:nvPr/>
        </p:nvSpPr>
        <p:spPr bwMode="auto">
          <a:xfrm>
            <a:off x="1809502" y="4253556"/>
            <a:ext cx="45719" cy="479623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6378941" y="4176232"/>
            <a:ext cx="1013762" cy="687018"/>
            <a:chOff x="2954254" y="4210793"/>
            <a:chExt cx="1013762" cy="687018"/>
          </a:xfrm>
        </p:grpSpPr>
        <p:sp>
          <p:nvSpPr>
            <p:cNvPr id="131" name="Oval 57"/>
            <p:cNvSpPr>
              <a:spLocks noChangeArrowheads="1"/>
            </p:cNvSpPr>
            <p:nvPr/>
          </p:nvSpPr>
          <p:spPr bwMode="auto">
            <a:xfrm>
              <a:off x="3398798" y="4472300"/>
              <a:ext cx="511586" cy="5715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9"/>
            <p:cNvSpPr>
              <a:spLocks noChangeArrowheads="1"/>
            </p:cNvSpPr>
            <p:nvPr/>
          </p:nvSpPr>
          <p:spPr bwMode="auto">
            <a:xfrm>
              <a:off x="2954254" y="4213967"/>
              <a:ext cx="45719" cy="58420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3065710" y="4210793"/>
              <a:ext cx="45719" cy="58420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9"/>
            <p:cNvSpPr>
              <a:spLocks noChangeArrowheads="1"/>
            </p:cNvSpPr>
            <p:nvPr/>
          </p:nvSpPr>
          <p:spPr bwMode="auto">
            <a:xfrm>
              <a:off x="3179739" y="4218729"/>
              <a:ext cx="45719" cy="584200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rc 134"/>
            <p:cNvSpPr/>
            <p:nvPr/>
          </p:nvSpPr>
          <p:spPr bwMode="auto">
            <a:xfrm>
              <a:off x="3091105" y="4236672"/>
              <a:ext cx="510412" cy="41275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79739" y="4636201"/>
              <a:ext cx="7882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&lt;</a:t>
              </a:r>
              <a:r>
                <a:rPr lang="en-US" sz="1050" dirty="0" smtClean="0"/>
                <a:t> 1 ns</a:t>
              </a:r>
              <a:endParaRPr lang="en-US" sz="105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441596" y="4184796"/>
            <a:ext cx="306784" cy="661226"/>
            <a:chOff x="1441596" y="4184796"/>
            <a:chExt cx="306784" cy="661226"/>
          </a:xfrm>
        </p:grpSpPr>
        <p:sp>
          <p:nvSpPr>
            <p:cNvPr id="138" name="Rectangle 7"/>
            <p:cNvSpPr>
              <a:spLocks noChangeArrowheads="1"/>
            </p:cNvSpPr>
            <p:nvPr/>
          </p:nvSpPr>
          <p:spPr bwMode="auto">
            <a:xfrm>
              <a:off x="1471496" y="4210793"/>
              <a:ext cx="45719" cy="60960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1676625" y="4213967"/>
              <a:ext cx="45719" cy="60960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7"/>
            <p:cNvSpPr>
              <a:spLocks noChangeArrowheads="1"/>
            </p:cNvSpPr>
            <p:nvPr/>
          </p:nvSpPr>
          <p:spPr bwMode="auto">
            <a:xfrm>
              <a:off x="1575482" y="4209206"/>
              <a:ext cx="45719" cy="60960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1441596" y="4184796"/>
              <a:ext cx="306784" cy="66122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492143" y="4147709"/>
            <a:ext cx="149705" cy="611187"/>
            <a:chOff x="8604236" y="4138247"/>
            <a:chExt cx="149705" cy="611187"/>
          </a:xfrm>
        </p:grpSpPr>
        <p:sp>
          <p:nvSpPr>
            <p:cNvPr id="147" name="Rectangle 7"/>
            <p:cNvSpPr>
              <a:spLocks noChangeArrowheads="1"/>
            </p:cNvSpPr>
            <p:nvPr/>
          </p:nvSpPr>
          <p:spPr bwMode="auto">
            <a:xfrm>
              <a:off x="8604236" y="4139834"/>
              <a:ext cx="45719" cy="60960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7"/>
            <p:cNvSpPr>
              <a:spLocks noChangeArrowheads="1"/>
            </p:cNvSpPr>
            <p:nvPr/>
          </p:nvSpPr>
          <p:spPr bwMode="auto">
            <a:xfrm>
              <a:off x="8708222" y="4138247"/>
              <a:ext cx="45719" cy="609600"/>
            </a:xfrm>
            <a:prstGeom prst="rect">
              <a:avLst/>
            </a:prstGeom>
            <a:noFill/>
            <a:ln w="2857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9B4355-B66F-43FC-93B0-1E52595CC8C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797009" y="4814003"/>
            <a:ext cx="701642" cy="102532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498651" y="4772520"/>
            <a:ext cx="3284874" cy="1231106"/>
          </a:xfrm>
          <a:prstGeom prst="rect">
            <a:avLst/>
          </a:prstGeom>
          <a:solidFill>
            <a:srgbClr val="FFCCCC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focusing device determines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400" dirty="0" smtClean="0"/>
              <a:t>efficiency of collection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400" dirty="0" smtClean="0"/>
              <a:t>energy selection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400" dirty="0" smtClean="0"/>
              <a:t>beam quality (</a:t>
            </a:r>
            <a:r>
              <a:rPr lang="en-US" sz="1400" dirty="0" smtClean="0">
                <a:sym typeface="Wingdings" pitchFamily="2" charset="2"/>
              </a:rPr>
              <a:t>imaging resolution)</a:t>
            </a:r>
            <a:endParaRPr lang="en-US" sz="1400" dirty="0" smtClean="0"/>
          </a:p>
          <a:p>
            <a:r>
              <a:rPr lang="en-US" sz="1600" dirty="0" smtClean="0"/>
              <a:t>solenoid – triplet – other options?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83884" y="3946079"/>
            <a:ext cx="9685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~ 7 m (~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71" y="1658375"/>
            <a:ext cx="2485905" cy="1658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2467" y="1426179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LIGHT@GSI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27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30B4B5-E4D8-411F-B3EB-32D4D165E4AC}" type="slidenum">
              <a:rPr lang="de-DE">
                <a:latin typeface="Times" pitchFamily="18" charset="0"/>
              </a:rPr>
              <a:pPr/>
              <a:t>6</a:t>
            </a:fld>
            <a:endParaRPr lang="de-DE">
              <a:latin typeface="Times" pitchFamily="18" charset="0"/>
            </a:endParaRPr>
          </a:p>
        </p:txBody>
      </p:sp>
      <p:sp>
        <p:nvSpPr>
          <p:cNvPr id="7171" name="Text Box 27"/>
          <p:cNvSpPr txBox="1">
            <a:spLocks noChangeArrowheads="1"/>
          </p:cNvSpPr>
          <p:nvPr/>
        </p:nvSpPr>
        <p:spPr bwMode="auto">
          <a:xfrm>
            <a:off x="5257798" y="1527489"/>
            <a:ext cx="3757355" cy="513986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>
                <a:solidFill>
                  <a:srgbClr val="FF0000"/>
                </a:solidFill>
              </a:rPr>
              <a:t>Solenoids: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focusing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only</a:t>
            </a:r>
            <a:r>
              <a:rPr lang="de-DE" sz="1600" dirty="0">
                <a:solidFill>
                  <a:srgbClr val="FF0000"/>
                </a:solidFill>
              </a:rPr>
              <a:t> in "</a:t>
            </a:r>
            <a:r>
              <a:rPr lang="de-DE" sz="1600" dirty="0" err="1">
                <a:solidFill>
                  <a:srgbClr val="FF0000"/>
                </a:solidFill>
              </a:rPr>
              <a:t>second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order</a:t>
            </a:r>
            <a:r>
              <a:rPr lang="de-DE" sz="1600" dirty="0" smtClean="0">
                <a:solidFill>
                  <a:srgbClr val="FF0000"/>
                </a:solidFill>
              </a:rPr>
              <a:t>" – </a:t>
            </a:r>
            <a:r>
              <a:rPr lang="de-DE" sz="1600" dirty="0" err="1" smtClean="0">
                <a:solidFill>
                  <a:srgbClr val="FF0000"/>
                </a:solidFill>
              </a:rPr>
              <a:t>pulsed</a:t>
            </a:r>
            <a:r>
              <a:rPr lang="de-DE" sz="1600" dirty="0" smtClean="0">
                <a:solidFill>
                  <a:srgbClr val="FF0000"/>
                </a:solidFill>
              </a:rPr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de-DE" sz="1600" dirty="0">
              <a:solidFill>
                <a:srgbClr val="FF0000"/>
              </a:solidFill>
            </a:endParaRPr>
          </a:p>
          <a:p>
            <a:pPr marL="0" indent="0" algn="l" eaLnBrk="1" hangingPunct="1"/>
            <a:endParaRPr lang="de-DE" sz="1600" dirty="0">
              <a:solidFill>
                <a:srgbClr val="FF00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 smtClean="0">
                <a:solidFill>
                  <a:srgbClr val="5E87CA"/>
                </a:solidFill>
              </a:rPr>
              <a:t>Quadrupoles</a:t>
            </a:r>
            <a:r>
              <a:rPr lang="de-DE" sz="1600" b="1" dirty="0">
                <a:solidFill>
                  <a:srgbClr val="5E87CA"/>
                </a:solidFill>
              </a:rPr>
              <a:t>:</a:t>
            </a:r>
            <a:r>
              <a:rPr lang="de-DE" sz="1600" dirty="0">
                <a:solidFill>
                  <a:srgbClr val="5E87CA"/>
                </a:solidFill>
              </a:rPr>
              <a:t> </a:t>
            </a:r>
            <a:r>
              <a:rPr lang="de-DE" sz="1600" dirty="0" err="1">
                <a:solidFill>
                  <a:srgbClr val="5E87CA"/>
                </a:solidFill>
              </a:rPr>
              <a:t>first</a:t>
            </a:r>
            <a:r>
              <a:rPr lang="de-DE" sz="1600" dirty="0">
                <a:solidFill>
                  <a:srgbClr val="5E87CA"/>
                </a:solidFill>
              </a:rPr>
              <a:t> </a:t>
            </a:r>
            <a:r>
              <a:rPr lang="de-DE" sz="1600" dirty="0" err="1">
                <a:solidFill>
                  <a:srgbClr val="5E87CA"/>
                </a:solidFill>
              </a:rPr>
              <a:t>defocusing</a:t>
            </a:r>
            <a:r>
              <a:rPr lang="de-DE" sz="1600" dirty="0">
                <a:solidFill>
                  <a:srgbClr val="5E87CA"/>
                </a:solidFill>
              </a:rPr>
              <a:t> </a:t>
            </a:r>
            <a:r>
              <a:rPr lang="de-DE" sz="1600" dirty="0" err="1">
                <a:solidFill>
                  <a:srgbClr val="5E87CA"/>
                </a:solidFill>
              </a:rPr>
              <a:t>magnet</a:t>
            </a:r>
            <a:r>
              <a:rPr lang="de-DE" sz="1600" dirty="0">
                <a:solidFill>
                  <a:srgbClr val="5E87CA"/>
                </a:solidFill>
              </a:rPr>
              <a:t> "</a:t>
            </a:r>
            <a:r>
              <a:rPr lang="de-DE" sz="1600" dirty="0" err="1">
                <a:solidFill>
                  <a:srgbClr val="5E87CA"/>
                </a:solidFill>
              </a:rPr>
              <a:t>bad</a:t>
            </a:r>
            <a:r>
              <a:rPr lang="de-DE" sz="1600" dirty="0">
                <a:solidFill>
                  <a:srgbClr val="5E87CA"/>
                </a:solidFill>
              </a:rPr>
              <a:t>"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de-DE" sz="1400" dirty="0" err="1">
                <a:solidFill>
                  <a:srgbClr val="5E87CA"/>
                </a:solidFill>
              </a:rPr>
              <a:t>acceptance</a:t>
            </a:r>
            <a:r>
              <a:rPr lang="de-DE" sz="1400" dirty="0">
                <a:solidFill>
                  <a:srgbClr val="5E87CA"/>
                </a:solidFill>
              </a:rPr>
              <a:t> </a:t>
            </a:r>
            <a:r>
              <a:rPr lang="de-DE" sz="1400" dirty="0" err="1" smtClean="0">
                <a:solidFill>
                  <a:srgbClr val="5E87CA"/>
                </a:solidFill>
              </a:rPr>
              <a:t>problem</a:t>
            </a:r>
            <a:r>
              <a:rPr lang="de-DE" sz="1400" dirty="0" smtClean="0">
                <a:solidFill>
                  <a:srgbClr val="5E87CA"/>
                </a:solidFill>
              </a:rPr>
              <a:t>?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de-DE" sz="1400" dirty="0">
              <a:solidFill>
                <a:srgbClr val="5E87CA"/>
              </a:solidFill>
            </a:endParaRPr>
          </a:p>
          <a:p>
            <a:pPr lvl="1" algn="l" eaLnBrk="1" hangingPunct="1">
              <a:buFont typeface="Wingdings" pitchFamily="2" charset="2"/>
              <a:buChar char="§"/>
            </a:pPr>
            <a:endParaRPr lang="de-DE" sz="1400" dirty="0">
              <a:solidFill>
                <a:srgbClr val="5E87CA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>
                <a:solidFill>
                  <a:srgbClr val="FFC000"/>
                </a:solidFill>
              </a:rPr>
              <a:t>Gabor </a:t>
            </a:r>
            <a:r>
              <a:rPr lang="de-DE" sz="1600" b="1" dirty="0" err="1">
                <a:solidFill>
                  <a:srgbClr val="FFC000"/>
                </a:solidFill>
              </a:rPr>
              <a:t>lens</a:t>
            </a:r>
            <a:r>
              <a:rPr lang="de-DE" sz="1600" dirty="0">
                <a:solidFill>
                  <a:srgbClr val="FFC000"/>
                </a:solidFill>
              </a:rPr>
              <a:t>: high </a:t>
            </a:r>
            <a:r>
              <a:rPr lang="de-DE" sz="1600" dirty="0" err="1">
                <a:solidFill>
                  <a:srgbClr val="FFC000"/>
                </a:solidFill>
              </a:rPr>
              <a:t>voltage</a:t>
            </a:r>
            <a:r>
              <a:rPr lang="de-DE" sz="1600" dirty="0">
                <a:solidFill>
                  <a:srgbClr val="FFC000"/>
                </a:solidFill>
              </a:rPr>
              <a:t> </a:t>
            </a:r>
            <a:endParaRPr lang="de-DE" sz="1600" dirty="0" smtClean="0">
              <a:solidFill>
                <a:srgbClr val="FFC0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endParaRPr lang="de-DE" sz="1600" dirty="0">
              <a:solidFill>
                <a:srgbClr val="FFC0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>
                <a:solidFill>
                  <a:srgbClr val="92D050"/>
                </a:solidFill>
              </a:rPr>
              <a:t>Plasma </a:t>
            </a:r>
            <a:r>
              <a:rPr lang="de-DE" sz="1600" b="1" dirty="0" err="1">
                <a:solidFill>
                  <a:srgbClr val="92D050"/>
                </a:solidFill>
              </a:rPr>
              <a:t>lens</a:t>
            </a:r>
            <a:r>
              <a:rPr lang="de-DE" sz="1600" dirty="0">
                <a:solidFill>
                  <a:srgbClr val="92D050"/>
                </a:solidFill>
              </a:rPr>
              <a:t>: </a:t>
            </a:r>
            <a:r>
              <a:rPr lang="de-DE" sz="1600" dirty="0" err="1">
                <a:solidFill>
                  <a:srgbClr val="92D050"/>
                </a:solidFill>
              </a:rPr>
              <a:t>pulsed</a:t>
            </a:r>
            <a:r>
              <a:rPr lang="de-DE" sz="1600" dirty="0">
                <a:solidFill>
                  <a:srgbClr val="92D050"/>
                </a:solidFill>
              </a:rPr>
              <a:t> </a:t>
            </a:r>
            <a:r>
              <a:rPr lang="de-DE" sz="1600" dirty="0" err="1" smtClean="0">
                <a:solidFill>
                  <a:srgbClr val="92D050"/>
                </a:solidFill>
              </a:rPr>
              <a:t>discharge</a:t>
            </a:r>
            <a:endParaRPr lang="de-DE" sz="1600" dirty="0" smtClean="0">
              <a:solidFill>
                <a:srgbClr val="92D050"/>
              </a:solidFill>
            </a:endParaRPr>
          </a:p>
          <a:p>
            <a:pPr marL="0" indent="0" algn="l" eaLnBrk="1" hangingPunct="1"/>
            <a:endParaRPr lang="de-DE" sz="1600" dirty="0" smtClean="0">
              <a:solidFill>
                <a:srgbClr val="C00000"/>
              </a:solidFill>
            </a:endParaRPr>
          </a:p>
          <a:p>
            <a:pPr marL="0" indent="0" algn="l" eaLnBrk="1" hangingPunct="1"/>
            <a:endParaRPr lang="de-DE" sz="1600" dirty="0">
              <a:solidFill>
                <a:srgbClr val="C000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 err="1" smtClean="0"/>
              <a:t>Micro-lens</a:t>
            </a:r>
            <a:r>
              <a:rPr lang="de-DE" sz="1600" b="1" dirty="0" smtClean="0"/>
              <a:t>:</a:t>
            </a:r>
            <a:r>
              <a:rPr lang="de-DE" sz="1600" dirty="0" smtClean="0"/>
              <a:t> </a:t>
            </a:r>
            <a:r>
              <a:rPr lang="de-DE" sz="1600" dirty="0" err="1" smtClean="0"/>
              <a:t>plasma</a:t>
            </a:r>
            <a:r>
              <a:rPr lang="de-DE" sz="1600" dirty="0" smtClean="0"/>
              <a:t> </a:t>
            </a:r>
            <a:r>
              <a:rPr lang="de-DE" sz="1600" dirty="0" err="1" smtClean="0"/>
              <a:t>driven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laser</a:t>
            </a:r>
            <a:endParaRPr lang="de-DE" sz="1600" dirty="0" smtClean="0"/>
          </a:p>
          <a:p>
            <a:pPr marL="0" indent="0" algn="l" eaLnBrk="1" hangingPunct="1"/>
            <a:endParaRPr lang="de-DE" sz="1600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b="1" dirty="0" smtClean="0">
                <a:solidFill>
                  <a:srgbClr val="FF0000"/>
                </a:solidFill>
              </a:rPr>
              <a:t>1-turn </a:t>
            </a:r>
            <a:r>
              <a:rPr lang="de-DE" sz="1600" b="1" dirty="0" err="1" smtClean="0">
                <a:solidFill>
                  <a:srgbClr val="FF0000"/>
                </a:solidFill>
              </a:rPr>
              <a:t>coils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for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electrons</a:t>
            </a:r>
            <a:r>
              <a:rPr lang="de-DE" sz="1600" b="1" dirty="0" smtClean="0">
                <a:solidFill>
                  <a:srgbClr val="FF0000"/>
                </a:solidFill>
              </a:rPr>
              <a:t> – </a:t>
            </a:r>
            <a:r>
              <a:rPr lang="de-DE" sz="1600" b="1" dirty="0" err="1" smtClean="0">
                <a:solidFill>
                  <a:srgbClr val="FF0000"/>
                </a:solidFill>
              </a:rPr>
              <a:t>to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be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discussed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lat</a:t>
            </a:r>
            <a:r>
              <a:rPr lang="de-DE" sz="1400" b="1" dirty="0" err="1" smtClean="0">
                <a:solidFill>
                  <a:srgbClr val="FF0000"/>
                </a:solidFill>
              </a:rPr>
              <a:t>er</a:t>
            </a:r>
            <a:r>
              <a:rPr lang="de-DE" sz="1200" b="1" dirty="0" smtClean="0">
                <a:solidFill>
                  <a:srgbClr val="FF0000"/>
                </a:solidFill>
              </a:rPr>
              <a:t>!</a:t>
            </a:r>
          </a:p>
          <a:p>
            <a:pPr marL="0" indent="0" algn="l" eaLnBrk="1" hangingPunct="1"/>
            <a:endParaRPr lang="de-DE" sz="1400" b="1" dirty="0">
              <a:solidFill>
                <a:srgbClr val="FF0000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de-DE" sz="1600" dirty="0" err="1" smtClean="0">
                <a:solidFill>
                  <a:srgbClr val="00B050"/>
                </a:solidFill>
              </a:rPr>
              <a:t>Foil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stack</a:t>
            </a:r>
            <a:r>
              <a:rPr lang="de-DE" sz="1600" dirty="0" smtClean="0">
                <a:solidFill>
                  <a:srgbClr val="00B050"/>
                </a:solidFill>
              </a:rPr>
              <a:t> –</a:t>
            </a:r>
            <a:r>
              <a:rPr lang="de-DE" sz="1600" dirty="0" err="1" smtClean="0">
                <a:solidFill>
                  <a:srgbClr val="00B050"/>
                </a:solidFill>
              </a:rPr>
              <a:t>magnetic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focusing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proposed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sz="1600" dirty="0" err="1" smtClean="0">
                <a:solidFill>
                  <a:srgbClr val="00B050"/>
                </a:solidFill>
              </a:rPr>
              <a:t>by</a:t>
            </a:r>
            <a:r>
              <a:rPr lang="de-DE" sz="1600" dirty="0" smtClean="0">
                <a:solidFill>
                  <a:srgbClr val="00B050"/>
                </a:solidFill>
              </a:rPr>
              <a:t> LBL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743136" y="132781"/>
            <a:ext cx="79642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Focusing options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conventional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advanced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criteria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56" y="1412528"/>
            <a:ext cx="1422289" cy="64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http://upload.wikimedia.org/wikipedia/commons/thumb/7/7b/VFPt_quadrupole_coils_1.svg/220px-VFPt_quadrupole_coils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38" y="2297748"/>
            <a:ext cx="917576" cy="9175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76565" y="2416807"/>
            <a:ext cx="3274150" cy="1133870"/>
            <a:chOff x="434975" y="2737144"/>
            <a:chExt cx="3274150" cy="1133870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53" y="2860256"/>
              <a:ext cx="3032272" cy="101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4975" y="2737144"/>
              <a:ext cx="1678665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J. </a:t>
              </a:r>
              <a:r>
                <a:rPr lang="en-US" sz="900" i="1" dirty="0" err="1" smtClean="0"/>
                <a:t>Pozimski</a:t>
              </a:r>
              <a:r>
                <a:rPr lang="en-US" sz="900" i="1" dirty="0" smtClean="0"/>
                <a:t>, O. </a:t>
              </a:r>
              <a:r>
                <a:rPr lang="en-US" sz="900" i="1" dirty="0" err="1" smtClean="0"/>
                <a:t>Meusel</a:t>
              </a:r>
              <a:r>
                <a:rPr lang="en-US" sz="900" i="1" dirty="0" smtClean="0"/>
                <a:t>, 2005</a:t>
              </a:r>
              <a:endParaRPr lang="en-US" sz="9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53762" y="3572847"/>
            <a:ext cx="2071513" cy="1338081"/>
            <a:chOff x="3238501" y="3871014"/>
            <a:chExt cx="1852437" cy="1176477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337" y="4007049"/>
              <a:ext cx="1661601" cy="104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38501" y="3871014"/>
              <a:ext cx="106093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solenoid: guide field</a:t>
              </a:r>
              <a:endParaRPr lang="en-US" sz="700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4076890" y="4022058"/>
              <a:ext cx="290677" cy="1895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473071" y="2960802"/>
            <a:ext cx="1860593" cy="83958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4513827" y="3918667"/>
            <a:ext cx="805651" cy="359002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1124412fig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7"/>
          <a:stretch>
            <a:fillRect/>
          </a:stretch>
        </p:blipFill>
        <p:spPr bwMode="auto">
          <a:xfrm>
            <a:off x="1252428" y="4910928"/>
            <a:ext cx="2176909" cy="9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>
            <a:off x="3585396" y="5015353"/>
            <a:ext cx="1734082" cy="36685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95" y="5639691"/>
            <a:ext cx="1396969" cy="9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4" name="Straight Arrow Connector 7173"/>
          <p:cNvCxnSpPr/>
          <p:nvPr/>
        </p:nvCxnSpPr>
        <p:spPr bwMode="auto">
          <a:xfrm flipH="1" flipV="1">
            <a:off x="4982364" y="5961413"/>
            <a:ext cx="337114" cy="27313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27059" y="4899937"/>
            <a:ext cx="116570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i="1" dirty="0" err="1" smtClean="0"/>
              <a:t>Toncian</a:t>
            </a:r>
            <a:r>
              <a:rPr lang="en-US" sz="900" i="1" dirty="0" smtClean="0"/>
              <a:t> et al. 2006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7683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CA3BB72A-596A-4281-BB56-C574F66FD6B2}" type="slidenum">
              <a:rPr lang="de-DE">
                <a:latin typeface="Times" pitchFamily="18" charset="0"/>
              </a:rPr>
              <a:pPr algn="ctr"/>
              <a:t>7</a:t>
            </a:fld>
            <a:endParaRPr lang="de-DE">
              <a:latin typeface="Times" pitchFamily="18" charset="0"/>
            </a:endParaRP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245256" y="31222"/>
            <a:ext cx="8837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solenoid-quadrupoles</a:t>
            </a:r>
          </a:p>
          <a:p>
            <a:pPr eaLnBrk="1" hangingPunct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knowledge: "solenoids are good at low energy /injectors / for round beams" </a:t>
            </a:r>
          </a:p>
          <a:p>
            <a:pPr eaLnBrk="1" hangingPunct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where is the transition to quadrupoles?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162" y="1670620"/>
            <a:ext cx="747462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Comparable systems using thin lens approximation </a:t>
            </a:r>
            <a:r>
              <a:rPr lang="en-US" sz="1400" i="1" dirty="0" smtClean="0"/>
              <a:t>(see Martin </a:t>
            </a:r>
            <a:r>
              <a:rPr lang="en-US" sz="1400" i="1" dirty="0" err="1" smtClean="0"/>
              <a:t>Reiser's</a:t>
            </a:r>
            <a:r>
              <a:rPr lang="en-US" sz="1400" i="1" dirty="0" smtClean="0"/>
              <a:t> book p. 102ff)</a:t>
            </a:r>
            <a:r>
              <a:rPr lang="en-US" sz="1400" dirty="0" smtClean="0"/>
              <a:t>: </a:t>
            </a:r>
            <a:endParaRPr lang="en-US" sz="1400" dirty="0"/>
          </a:p>
          <a:p>
            <a:pPr marL="285750" indent="-285750" algn="l">
              <a:buFont typeface="Wingdings" pitchFamily="2" charset="2"/>
              <a:buChar char="q"/>
              <a:defRPr/>
            </a:pPr>
            <a:r>
              <a:rPr lang="en-US" sz="1400" dirty="0"/>
              <a:t>same overall length of lens system</a:t>
            </a:r>
          </a:p>
          <a:p>
            <a:pPr marL="285750" indent="-285750" algn="l">
              <a:buFont typeface="Wingdings" pitchFamily="2" charset="2"/>
              <a:buChar char="q"/>
              <a:defRPr/>
            </a:pPr>
            <a:r>
              <a:rPr lang="en-US" sz="1400" dirty="0"/>
              <a:t>same maximum B</a:t>
            </a:r>
          </a:p>
          <a:p>
            <a:pPr marL="285750" indent="-285750" algn="l">
              <a:buFont typeface="Wingdings" pitchFamily="2" charset="2"/>
              <a:buChar char="q"/>
              <a:defRPr/>
            </a:pPr>
            <a:r>
              <a:rPr lang="en-US" sz="1400" dirty="0"/>
              <a:t>point-to-parallel </a:t>
            </a:r>
            <a:r>
              <a:rPr lang="en-US" sz="1400" dirty="0" smtClean="0"/>
              <a:t>focusing</a:t>
            </a:r>
          </a:p>
          <a:p>
            <a:pPr marL="285750" indent="-285750" algn="l">
              <a:buFont typeface="Wingdings" pitchFamily="2" charset="2"/>
              <a:buChar char="q"/>
              <a:defRPr/>
            </a:pPr>
            <a:r>
              <a:rPr lang="en-US" sz="1400" dirty="0" smtClean="0"/>
              <a:t>thin-lens-approximation</a:t>
            </a:r>
            <a:endParaRPr lang="en-US" sz="1400" dirty="0"/>
          </a:p>
          <a:p>
            <a:pPr marL="285750" indent="-285750" algn="l">
              <a:buFont typeface="Wingdings" pitchFamily="2" charset="2"/>
              <a:buChar char="q"/>
              <a:defRPr/>
            </a:pPr>
            <a:r>
              <a:rPr lang="en-US" sz="1400" i="1" dirty="0"/>
              <a:t>other criteria may be </a:t>
            </a:r>
            <a:r>
              <a:rPr lang="en-US" sz="1400" i="1" dirty="0" smtClean="0"/>
              <a:t>not less important -ignore</a:t>
            </a:r>
            <a:endParaRPr lang="en-US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1485" y="3071679"/>
                <a:ext cx="4096134" cy="20621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Single </a:t>
                </a:r>
                <a:r>
                  <a:rPr lang="en-US" dirty="0" err="1" smtClean="0"/>
                  <a:t>quadrupole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1/f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</a:rPr>
                      <m:t>=±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κ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</m:oMath>
                </a14:m>
                <a:endParaRPr lang="en-US" dirty="0">
                  <a:latin typeface="Symbol" pitchFamily="18" charset="2"/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Doublet </a:t>
                </a:r>
                <a:r>
                  <a:rPr lang="en-US" sz="2000" dirty="0" smtClean="0"/>
                  <a:t>(</a:t>
                </a:r>
                <a:r>
                  <a:rPr lang="en-US" sz="1600" dirty="0" smtClean="0"/>
                  <a:t>s: distance of centers)</a:t>
                </a:r>
                <a:endParaRPr lang="en-US" sz="1400" dirty="0" smtClean="0"/>
              </a:p>
              <a:p>
                <a:r>
                  <a:rPr lang="en-US" dirty="0" smtClean="0"/>
                  <a:t>1/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=1/f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+1/f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- s/(f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= f   and ­f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= -f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1/F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FF0000"/>
                        </a:solidFill>
                      </a:rPr>
                      <m:t>d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</a:rPr>
                      <m:t>κ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</a:rPr>
                      <m:t>s</m:t>
                    </m:r>
                  </m:oMath>
                </a14:m>
                <a:endParaRPr lang="de-DE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κ</m:t>
                    </m:r>
                    <m:r>
                      <a:rPr lang="el-GR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=qB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/(</a:t>
                </a:r>
                <a:r>
                  <a:rPr lang="en-US" dirty="0" err="1" smtClean="0"/>
                  <a:t>m</a:t>
                </a:r>
                <a:r>
                  <a:rPr lang="en-US" dirty="0" err="1" smtClean="0">
                    <a:latin typeface="Symbol" pitchFamily="18" charset="2"/>
                  </a:rPr>
                  <a:t>g</a:t>
                </a:r>
                <a:r>
                  <a:rPr lang="en-US" dirty="0" err="1" smtClean="0">
                    <a:latin typeface="+mj-lt"/>
                  </a:rPr>
                  <a:t>av</a:t>
                </a:r>
                <a:r>
                  <a:rPr lang="en-US" dirty="0" smtClean="0">
                    <a:latin typeface="+mj-lt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485" y="3071679"/>
                <a:ext cx="4096134" cy="2062103"/>
              </a:xfrm>
              <a:prstGeom prst="rect">
                <a:avLst/>
              </a:prstGeom>
              <a:blipFill rotWithShape="1">
                <a:blip r:embed="rId2"/>
                <a:stretch>
                  <a:fillRect t="-1176" b="-38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285" y="3238327"/>
                <a:ext cx="3500438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Solenoid: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1/f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de-DE" b="0" i="1" baseline="3000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de-DE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𝑘</m:t>
                    </m:r>
                    <m:r>
                      <a:rPr lang="de-DE" b="0" i="1" baseline="30000" smtClean="0">
                        <a:latin typeface="Cambria Math"/>
                      </a:rPr>
                      <m:t>2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[</a:t>
                </a:r>
                <a:r>
                  <a:rPr lang="en-US" dirty="0" err="1" smtClean="0"/>
                  <a:t>qB</a:t>
                </a:r>
                <a:r>
                  <a:rPr lang="en-US" dirty="0" smtClean="0"/>
                  <a:t>/(2m</a:t>
                </a:r>
                <a:r>
                  <a:rPr lang="en-US" dirty="0" smtClean="0">
                    <a:latin typeface="Symbol" pitchFamily="18" charset="2"/>
                  </a:rPr>
                  <a:t>g</a:t>
                </a:r>
                <a:r>
                  <a:rPr lang="en-US" dirty="0" smtClean="0">
                    <a:latin typeface="+mj-lt"/>
                  </a:rPr>
                  <a:t>v)]</a:t>
                </a:r>
                <a:r>
                  <a:rPr lang="en-US" baseline="30000" dirty="0" smtClean="0">
                    <a:latin typeface="+mj-lt"/>
                  </a:rPr>
                  <a:t>2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5" y="3238327"/>
                <a:ext cx="3500438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2597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147057" y="4988319"/>
            <a:ext cx="3301340" cy="1412408"/>
            <a:chOff x="1959429" y="4641795"/>
            <a:chExt cx="3301340" cy="1412408"/>
          </a:xfrm>
        </p:grpSpPr>
        <p:sp>
          <p:nvSpPr>
            <p:cNvPr id="9" name="Rectangle 8"/>
            <p:cNvSpPr/>
            <p:nvPr/>
          </p:nvSpPr>
          <p:spPr bwMode="auto">
            <a:xfrm>
              <a:off x="2149830" y="5172075"/>
              <a:ext cx="1085850" cy="682645"/>
            </a:xfrm>
            <a:prstGeom prst="rect">
              <a:avLst/>
            </a:prstGeom>
            <a:solidFill>
              <a:srgbClr val="6191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76304" y="5168920"/>
              <a:ext cx="1085850" cy="68264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138064" y="5058517"/>
              <a:ext cx="10858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505912" y="4641795"/>
                  <a:ext cx="3501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de-DE" sz="2800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5912" y="4641795"/>
                  <a:ext cx="35015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 bwMode="auto">
            <a:xfrm>
              <a:off x="2692755" y="5956236"/>
              <a:ext cx="195068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3498815" y="559253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1959429" y="5510242"/>
              <a:ext cx="3301340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861835" y="4161284"/>
            <a:ext cx="3301340" cy="1216080"/>
            <a:chOff x="5731953" y="4641795"/>
            <a:chExt cx="3301340" cy="121608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22354" y="5175230"/>
              <a:ext cx="2941476" cy="682645"/>
            </a:xfrm>
            <a:prstGeom prst="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5910588" y="5058517"/>
              <a:ext cx="2953242" cy="315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07546" y="4641795"/>
                  <a:ext cx="3501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de-DE" sz="2800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546" y="4641795"/>
                  <a:ext cx="35015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 bwMode="auto">
            <a:xfrm>
              <a:off x="5731953" y="5513397"/>
              <a:ext cx="3301340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Freeform 2"/>
          <p:cNvSpPr/>
          <p:nvPr/>
        </p:nvSpPr>
        <p:spPr bwMode="auto">
          <a:xfrm>
            <a:off x="3419098" y="2271084"/>
            <a:ext cx="1469518" cy="184068"/>
          </a:xfrm>
          <a:custGeom>
            <a:avLst/>
            <a:gdLst>
              <a:gd name="connsiteX0" fmla="*/ 1638795 w 1638795"/>
              <a:gd name="connsiteY0" fmla="*/ 368135 h 368135"/>
              <a:gd name="connsiteX1" fmla="*/ 296883 w 1638795"/>
              <a:gd name="connsiteY1" fmla="*/ 368135 h 368135"/>
              <a:gd name="connsiteX2" fmla="*/ 0 w 1638795"/>
              <a:gd name="connsiteY2" fmla="*/ 190005 h 368135"/>
              <a:gd name="connsiteX3" fmla="*/ 308758 w 1638795"/>
              <a:gd name="connsiteY3" fmla="*/ 0 h 368135"/>
              <a:gd name="connsiteX4" fmla="*/ 1615044 w 1638795"/>
              <a:gd name="connsiteY4" fmla="*/ 0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368135">
                <a:moveTo>
                  <a:pt x="1638795" y="368135"/>
                </a:moveTo>
                <a:lnTo>
                  <a:pt x="296883" y="368135"/>
                </a:lnTo>
                <a:lnTo>
                  <a:pt x="0" y="190005"/>
                </a:lnTo>
                <a:lnTo>
                  <a:pt x="308758" y="0"/>
                </a:lnTo>
                <a:lnTo>
                  <a:pt x="1615044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3712" y="1108440"/>
            <a:ext cx="502742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50" dirty="0" smtClean="0"/>
              <a:t>I. Hofmann</a:t>
            </a:r>
            <a:r>
              <a:rPr lang="en-US" sz="1050" i="1" dirty="0" smtClean="0"/>
              <a:t>, Performance </a:t>
            </a:r>
            <a:r>
              <a:rPr lang="en-US" sz="1050" i="1" dirty="0" smtClean="0"/>
              <a:t>of solenoids versus quadrupoles in focusing and energy selection of laser accelerated protons, </a:t>
            </a:r>
            <a:r>
              <a:rPr lang="en-US" sz="1050" dirty="0" smtClean="0"/>
              <a:t>PRST-AB 16, </a:t>
            </a:r>
            <a:r>
              <a:rPr lang="en-US" sz="1050" dirty="0" smtClean="0"/>
              <a:t>2013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644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860" y="309890"/>
            <a:ext cx="7883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triplet vs. solenoid focusing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60470" y="2087232"/>
                <a:ext cx="2840159" cy="19658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/>
                  <a:t>triplet </a:t>
                </a:r>
                <a:r>
                  <a:rPr lang="de-DE" sz="1600" dirty="0" err="1" smtClean="0"/>
                  <a:t>enhancement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factor</a:t>
                </a:r>
                <a:r>
                  <a:rPr lang="de-DE" sz="1600" dirty="0" smtClean="0"/>
                  <a:t>: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𝑇</m:t>
                    </m:r>
                    <m:r>
                      <a:rPr lang="de-DE" b="0" i="1" baseline="-25000" dirty="0" smtClean="0">
                        <a:latin typeface="Cambria Math"/>
                      </a:rPr>
                      <m:t>𝑡𝑟𝑖𝑝</m:t>
                    </m:r>
                    <m:r>
                      <a:rPr lang="de-DE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1/</m:t>
                        </m:r>
                        <m:r>
                          <a:rPr lang="de-DE" i="1" dirty="0">
                            <a:latin typeface="Cambria Math"/>
                          </a:rPr>
                          <m:t>𝐹</m:t>
                        </m:r>
                        <m:r>
                          <a:rPr lang="de-DE" b="0" i="1" baseline="-25000" dirty="0" smtClean="0">
                            <a:latin typeface="Cambria Math"/>
                          </a:rPr>
                          <m:t>𝑡𝑟𝑖𝑝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1/</m:t>
                        </m:r>
                        <m:r>
                          <a:rPr lang="en-US" i="1" dirty="0" err="1">
                            <a:latin typeface="Cambria Math"/>
                          </a:rPr>
                          <m:t>𝑓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𝑠</m:t>
                        </m:r>
                        <m:r>
                          <a:rPr lang="de-DE" b="0" i="1" baseline="-25000" dirty="0" smtClean="0">
                            <a:latin typeface="Cambria Math"/>
                          </a:rPr>
                          <m:t>𝑜𝑙</m:t>
                        </m:r>
                      </m:den>
                    </m:f>
                  </m:oMath>
                </a14:m>
                <a:endParaRPr lang="de-DE" sz="2400" b="0" i="1" dirty="0" smtClean="0">
                  <a:solidFill>
                    <a:srgbClr val="FF0000"/>
                  </a:solidFill>
                  <a:latin typeface="Cambria" pitchFamily="18" charset="0"/>
                </a:endParaRPr>
              </a:p>
              <a:p>
                <a:endParaRPr lang="de-DE" sz="2400" b="0" i="1" dirty="0" smtClean="0">
                  <a:solidFill>
                    <a:srgbClr val="FF0000"/>
                  </a:solidFill>
                  <a:latin typeface="Cambria" pitchFamily="18" charset="0"/>
                </a:endParaRPr>
              </a:p>
              <a:p>
                <a:r>
                  <a:rPr lang="de-DE" b="1" i="1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</a:t>
                </a:r>
                <a:r>
                  <a:rPr lang="de-DE" b="1" i="1" baseline="-25000" dirty="0" err="1" smtClean="0">
                    <a:solidFill>
                      <a:srgbClr val="FF0000"/>
                    </a:solidFill>
                    <a:latin typeface="Cambria" pitchFamily="18" charset="0"/>
                  </a:rPr>
                  <a:t>trip</a:t>
                </a:r>
                <a:r>
                  <a:rPr lang="de-DE" b="1" i="1" baseline="-25000" dirty="0" smtClean="0">
                    <a:solidFill>
                      <a:srgbClr val="FF0000"/>
                    </a:solidFill>
                    <a:latin typeface="Cambria" pitchFamily="18" charset="0"/>
                  </a:rPr>
                  <a:t> </a:t>
                </a:r>
                <a:r>
                  <a:rPr lang="de-DE" b="1" i="1" dirty="0" smtClean="0">
                    <a:solidFill>
                      <a:srgbClr val="FF0000"/>
                    </a:solidFill>
                    <a:latin typeface="Cambr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de-D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𝟏𝟐𝟓</m:t>
                        </m:r>
                      </m:den>
                    </m:f>
                    <m:d>
                      <m:dPr>
                        <m:ctrlPr>
                          <a:rPr lang="de-DE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r>
                              <a:rPr lang="de-DE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de-DE" sz="2400" b="1" i="1" baseline="58000" dirty="0" smtClean="0">
                    <a:solidFill>
                      <a:srgbClr val="FF0000"/>
                    </a:solidFill>
                    <a:latin typeface="Cambria" pitchFamily="18" charset="0"/>
                  </a:rPr>
                  <a:t>2</a:t>
                </a:r>
              </a:p>
              <a:p>
                <a:r>
                  <a:rPr lang="de-DE" sz="3200" b="1" baseline="58000" dirty="0" smtClean="0">
                    <a:solidFill>
                      <a:srgbClr val="FF0000"/>
                    </a:solidFill>
                    <a:latin typeface="Cambria" pitchFamily="18" charset="0"/>
                    <a:sym typeface="Wingdings" pitchFamily="2" charset="2"/>
                  </a:rPr>
                  <a:t> </a:t>
                </a:r>
                <a:endParaRPr lang="de-DE" sz="3200" b="1" baseline="58000" dirty="0" smtClean="0">
                  <a:solidFill>
                    <a:srgbClr val="FF0000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70" y="2087232"/>
                <a:ext cx="2840159" cy="1965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19981" y="2405502"/>
                <a:ext cx="1115754" cy="4277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x'~1</a:t>
                </a:r>
                <a:r>
                  <a:rPr lang="en-US" sz="2000" dirty="0" smtClean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𝛽𝛾</m:t>
                        </m:r>
                      </m:e>
                    </m:rad>
                  </m:oMath>
                </a14:m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981" y="2405502"/>
                <a:ext cx="1115754" cy="427746"/>
              </a:xfrm>
              <a:prstGeom prst="rect">
                <a:avLst/>
              </a:prstGeom>
              <a:blipFill rotWithShape="1">
                <a:blip r:embed="rId3"/>
                <a:stretch>
                  <a:fillRect l="-3784" t="-1389" r="-541" b="-208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30862" y="1354693"/>
            <a:ext cx="680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excellent confirmation of thin lens </a:t>
            </a:r>
            <a:r>
              <a:rPr lang="en-US" dirty="0" smtClean="0"/>
              <a:t>approximation by simulation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8218488" y="6581775"/>
            <a:ext cx="925512" cy="276225"/>
          </a:xfrm>
          <a:prstGeom prst="rect">
            <a:avLst/>
          </a:prstGeom>
        </p:spPr>
        <p:txBody>
          <a:bodyPr/>
          <a:lstStyle/>
          <a:p>
            <a:fld id="{989EA687-A266-4CFB-AF48-1C69750F9B35}" type="slidenum">
              <a:rPr lang="de-DE" sz="1400" smtClean="0"/>
              <a:pPr/>
              <a:t>8</a:t>
            </a:fld>
            <a:endParaRPr lang="de-DE" dirty="0"/>
          </a:p>
        </p:txBody>
      </p:sp>
      <p:pic>
        <p:nvPicPr>
          <p:cNvPr id="13" name="Picture 2" descr="D:\Laser-chrom-new journal-1\PRSTAB-submission\Fig2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5" y="2087232"/>
            <a:ext cx="5805214" cy="365513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  <a:extLst/>
        </p:spPr>
      </p:pic>
      <p:cxnSp>
        <p:nvCxnSpPr>
          <p:cNvPr id="16" name="Straight Connector 15"/>
          <p:cNvCxnSpPr/>
          <p:nvPr/>
        </p:nvCxnSpPr>
        <p:spPr bwMode="auto">
          <a:xfrm flipV="1">
            <a:off x="781050" y="4893149"/>
            <a:ext cx="5153025" cy="136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608614" y="3477110"/>
            <a:ext cx="0" cy="14296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298965" y="4283513"/>
            <a:ext cx="63511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pulsed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or </a:t>
            </a:r>
            <a:r>
              <a:rPr lang="en-US" sz="1200" dirty="0" err="1" smtClean="0">
                <a:solidFill>
                  <a:srgbClr val="FF0000"/>
                </a:solidFill>
              </a:rPr>
              <a:t>sc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690" y="4027400"/>
            <a:ext cx="271771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Wingdings" pitchFamily="2" charset="2"/>
              </a:rPr>
              <a:t> for </a:t>
            </a:r>
            <a:r>
              <a:rPr lang="en-US" sz="1200" b="1" dirty="0" smtClean="0">
                <a:sym typeface="Wingdings" pitchFamily="2" charset="2"/>
              </a:rPr>
              <a:t>L/a &gt; 5  triplet focusing superior to solenoid focusing</a:t>
            </a:r>
          </a:p>
          <a:p>
            <a:r>
              <a:rPr lang="en-US" sz="1200" dirty="0" smtClean="0">
                <a:sym typeface="Wingdings" pitchFamily="2" charset="2"/>
              </a:rPr>
              <a:t> at same field strength!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91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39516" y="1307018"/>
            <a:ext cx="6160168" cy="3763667"/>
            <a:chOff x="1339516" y="1307018"/>
            <a:chExt cx="6160168" cy="3763667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516" y="1307018"/>
              <a:ext cx="6160168" cy="3763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56833" y="1441840"/>
              <a:ext cx="14638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/>
                <a:t>source: S. Humphries, 2012</a:t>
              </a:r>
              <a:endParaRPr lang="en-US" sz="800" i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26486" y="1318636"/>
            <a:ext cx="198483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spherical aberration</a:t>
            </a:r>
          </a:p>
          <a:p>
            <a:r>
              <a:rPr lang="en-US" sz="1600" dirty="0" smtClean="0"/>
              <a:t>x' ~ x + </a:t>
            </a:r>
            <a:r>
              <a:rPr lang="en-US" sz="1600" dirty="0" smtClean="0">
                <a:latin typeface="Symbol" pitchFamily="18" charset="2"/>
              </a:rPr>
              <a:t>a</a:t>
            </a:r>
            <a:r>
              <a:rPr lang="en-US" sz="1600" dirty="0" smtClean="0"/>
              <a:t> x</a:t>
            </a:r>
            <a:r>
              <a:rPr lang="en-US" sz="1600" baseline="30000" dirty="0" smtClean="0"/>
              <a:t>3</a:t>
            </a:r>
          </a:p>
          <a:p>
            <a:r>
              <a:rPr lang="en-US" sz="1600" dirty="0" smtClean="0"/>
              <a:t>for short lens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9963" y="5950479"/>
            <a:ext cx="8718963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</a:t>
            </a:r>
            <a:r>
              <a:rPr lang="en-US" sz="1600" b="1" dirty="0" smtClean="0"/>
              <a:t>pherical</a:t>
            </a:r>
            <a:r>
              <a:rPr lang="en-US" sz="1600" dirty="0" smtClean="0"/>
              <a:t> aberration an issue @ LIGHT: unable to focus into RF cavity </a:t>
            </a:r>
            <a:r>
              <a:rPr lang="en-US" sz="1600" dirty="0"/>
              <a:t>~</a:t>
            </a:r>
            <a:r>
              <a:rPr lang="en-US" sz="1600" dirty="0" smtClean="0"/>
              <a:t> </a:t>
            </a:r>
            <a:r>
              <a:rPr lang="en-US" sz="1600" dirty="0"/>
              <a:t>3</a:t>
            </a:r>
            <a:r>
              <a:rPr lang="en-US" sz="1600" dirty="0" smtClean="0"/>
              <a:t> m as L/a only ~ 5 !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18488" y="6581775"/>
            <a:ext cx="925512" cy="276225"/>
          </a:xfrm>
          <a:prstGeom prst="rect">
            <a:avLst/>
          </a:prstGeom>
        </p:spPr>
        <p:txBody>
          <a:bodyPr/>
          <a:lstStyle/>
          <a:p>
            <a:fld id="{989EA687-A266-4CFB-AF48-1C69750F9B35}" type="slidenum">
              <a:rPr lang="de-DE" sz="1400" smtClean="0"/>
              <a:pPr/>
              <a:t>9</a:t>
            </a:fld>
            <a:endParaRPr lang="de-DE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52400"/>
            <a:ext cx="7772400" cy="843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it so?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963" y="2468510"/>
            <a:ext cx="20782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edge-field 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needed to get rotation </a:t>
            </a:r>
            <a:r>
              <a:rPr lang="en-US" sz="1600" dirty="0" smtClean="0">
                <a:sym typeface="Wingdings" pitchFamily="2" charset="2"/>
              </a:rPr>
              <a:t> focusing by </a:t>
            </a:r>
            <a:r>
              <a:rPr lang="en-US" sz="1600" dirty="0" err="1" smtClean="0">
                <a:sym typeface="Wingdings" pitchFamily="2" charset="2"/>
              </a:rPr>
              <a:t>B</a:t>
            </a:r>
            <a:r>
              <a:rPr lang="en-US" sz="1600" baseline="-25000" dirty="0" err="1" smtClean="0">
                <a:sym typeface="Wingdings" pitchFamily="2" charset="2"/>
              </a:rPr>
              <a:t>z</a:t>
            </a:r>
            <a:r>
              <a:rPr lang="en-US" sz="16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9516" y="5070685"/>
            <a:ext cx="679483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Long solenoid: less spherical aberration, but less efficient !</a:t>
            </a:r>
          </a:p>
        </p:txBody>
      </p:sp>
    </p:spTree>
    <p:extLst>
      <p:ext uri="{BB962C8B-B14F-4D97-AF65-F5344CB8AC3E}">
        <p14:creationId xmlns:p14="http://schemas.microsoft.com/office/powerpoint/2010/main" val="36485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">
  <a:themeElements>
    <a:clrScheme name="GS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</Template>
  <TotalTime>0</TotalTime>
  <Words>1632</Words>
  <Application>Microsoft Office PowerPoint</Application>
  <PresentationFormat>On-screen Show (4:3)</PresentationFormat>
  <Paragraphs>286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GSI</vt:lpstr>
      <vt:lpstr>Equation</vt:lpstr>
      <vt:lpstr> Laser accelerated protons  - a candidate for WDM imaging @ FAIR   I. Hofmann, TU-Darmstadt /GSI   EMMI workshop HEDPD@FAIR Sept. 30 – Oct. 2, 2013</vt:lpstr>
      <vt:lpstr>Background</vt:lpstr>
      <vt:lpstr>Dense plasmas (WDM) @ FAIR in APPA cave (Atomic, Plasma Physics and Application)</vt:lpstr>
      <vt:lpstr>PowerPoint Presentation</vt:lpstr>
      <vt:lpstr>Laser proton imaging currently discussed  in context of ARD @ GSI and beyond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selection for solenoid and origin of chromatic emittance – energy-dependent focusing</vt:lpstr>
      <vt:lpstr>PowerPoint Presentation</vt:lpstr>
      <vt:lpstr>Experimental verification of chromatic energy selection @ PHELIX in June 2013</vt:lpstr>
      <vt:lpstr>Are "conventional" lenses the optimum solution to focus laser protons on small WDM targets?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Ihofmann</dc:creator>
  <cp:lastModifiedBy>Hofmann, Ingo Prof. Dr.</cp:lastModifiedBy>
  <cp:revision>1394</cp:revision>
  <cp:lastPrinted>2013-10-01T14:42:44Z</cp:lastPrinted>
  <dcterms:created xsi:type="dcterms:W3CDTF">2009-02-01T15:58:20Z</dcterms:created>
  <dcterms:modified xsi:type="dcterms:W3CDTF">2013-10-02T08:21:17Z</dcterms:modified>
</cp:coreProperties>
</file>