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7"/>
  </p:notesMasterIdLst>
  <p:sldIdLst>
    <p:sldId id="256" r:id="rId13"/>
    <p:sldId id="277" r:id="rId14"/>
    <p:sldId id="313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9" r:id="rId25"/>
    <p:sldId id="311" r:id="rId26"/>
  </p:sldIdLst>
  <p:sldSz cx="9144000" cy="6858000" type="screen4x3"/>
  <p:notesSz cx="6869113" cy="9993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6500"/>
    <a:srgbClr val="0000FF"/>
    <a:srgbClr val="00CC00"/>
    <a:srgbClr val="00FF00"/>
    <a:srgbClr val="E6001A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630" autoAdjust="0"/>
  </p:normalViewPr>
  <p:slideViewPr>
    <p:cSldViewPr>
      <p:cViewPr>
        <p:scale>
          <a:sx n="100" d="100"/>
          <a:sy n="100" d="100"/>
        </p:scale>
        <p:origin x="-219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869113" cy="9993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6869113" cy="9993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393700"/>
            <a:ext cx="936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88913" y="9491663"/>
            <a:ext cx="162083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100">
                <a:solidFill>
                  <a:srgbClr val="000000"/>
                </a:solidFill>
                <a:latin typeface="Stafford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de-DE"/>
              <a:t>23.01.11</a:t>
            </a:r>
          </a:p>
        </p:txBody>
      </p:sp>
      <p:sp>
        <p:nvSpPr>
          <p:cNvPr id="307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1009650"/>
            <a:ext cx="4475162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1331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90500" y="4683125"/>
            <a:ext cx="6484938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811338" y="9491663"/>
            <a:ext cx="41084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100">
                <a:solidFill>
                  <a:srgbClr val="000000"/>
                </a:solidFill>
                <a:latin typeface="Stafford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21375" y="9491663"/>
            <a:ext cx="942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100">
                <a:solidFill>
                  <a:srgbClr val="000000"/>
                </a:solidFill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69150938-C82D-4907-8F69-6F0971A83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466" name="Freeform 9"/>
          <p:cNvSpPr>
            <a:spLocks noChangeArrowheads="1"/>
          </p:cNvSpPr>
          <p:nvPr/>
        </p:nvSpPr>
        <p:spPr bwMode="auto">
          <a:xfrm>
            <a:off x="190500" y="423863"/>
            <a:ext cx="5411788" cy="4302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7" name="Freeform 10"/>
          <p:cNvSpPr>
            <a:spLocks noChangeArrowheads="1"/>
          </p:cNvSpPr>
          <p:nvPr/>
        </p:nvSpPr>
        <p:spPr bwMode="auto">
          <a:xfrm>
            <a:off x="190500" y="195263"/>
            <a:ext cx="6488113" cy="158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5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190500" y="393700"/>
            <a:ext cx="6488113" cy="1588"/>
          </a:xfrm>
          <a:prstGeom prst="line">
            <a:avLst/>
          </a:prstGeom>
          <a:noFill/>
          <a:ln w="151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190500" y="854075"/>
            <a:ext cx="6488113" cy="1588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190500" y="9491663"/>
            <a:ext cx="648811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188913" y="4484688"/>
            <a:ext cx="648811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887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1748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18ABC97C-F993-4644-B83D-D2B17914D411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1749" name="AutoShape 1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1750" name="AutoShape 2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1751" name="AutoShape 3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81B77C80-8943-453D-A9CF-75C96C4A27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0489" name="Rectangle 5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10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11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12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13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14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Bitstream Charter" charset="0"/>
                <a:ea typeface="MS Gothic" pitchFamily="49" charset="-128"/>
              </a:rPr>
              <a:t>Numerical case=&gt;</a:t>
            </a:r>
            <a:r>
              <a:rPr lang="en-US" dirty="0" err="1" smtClean="0">
                <a:latin typeface="Bitstream Charter" charset="0"/>
                <a:ea typeface="MS Gothic" pitchFamily="49" charset="-128"/>
              </a:rPr>
              <a:t>Optimise</a:t>
            </a:r>
            <a:r>
              <a:rPr lang="en-US" dirty="0" smtClean="0">
                <a:latin typeface="Bitstream Charter" charset="0"/>
                <a:ea typeface="MS Gothic" pitchFamily="49" charset="-128"/>
              </a:rPr>
              <a:t> the experiment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Bitstream Charter" charset="0"/>
                <a:ea typeface="MS Gothic" pitchFamily="49" charset="-128"/>
              </a:rPr>
              <a:t>-Optimization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of BOA for various target geometries by self-consistent particle-in-cell calculations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higher ion energies and better conversion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efficencies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=&gt; find optimum BOA configuration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Efficient acceleration of deuterons as projectile for “fast” neutron generation process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aseline="0" dirty="0" smtClean="0">
              <a:latin typeface="Bitstream Charter" charset="0"/>
              <a:ea typeface="MS Gothic" pitchFamily="49" charset="-128"/>
            </a:endParaRPr>
          </a:p>
          <a:p>
            <a:pPr marL="0" indent="0" eaLnBrk="1">
              <a:spcBef>
                <a:spcPts val="150"/>
              </a:spcBef>
              <a:buFont typeface="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-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Optimisation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of interaction with secondary converter material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Find best material for converter; maybe layer/stacked design of different absorber materials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Numerical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monte-carlo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modelling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with MCNPX and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Talys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-coupled databases =&gt; only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posibility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to “model” deuteron-break up reaction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At least a phenomenological model exist in nuclear data code </a:t>
            </a:r>
            <a:r>
              <a:rPr lang="en-US" baseline="0" dirty="0" err="1" smtClean="0">
                <a:latin typeface="Bitstream Charter" charset="0"/>
                <a:ea typeface="MS Gothic" pitchFamily="49" charset="-128"/>
              </a:rPr>
              <a:t>Talys</a:t>
            </a:r>
            <a:r>
              <a:rPr lang="en-US" baseline="0" dirty="0" smtClean="0">
                <a:latin typeface="Bitstream Charter" charset="0"/>
                <a:ea typeface="MS Gothic" pitchFamily="49" charset="-128"/>
              </a:rPr>
              <a:t> =&gt; but many “free” parameters, cross-section for relevant materials like Be aren’t well known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aseline="0" dirty="0" smtClean="0">
                <a:latin typeface="Bitstream Charter" charset="0"/>
                <a:ea typeface="MS Gothic" pitchFamily="49" charset="-128"/>
              </a:rPr>
              <a:t>(Geant4 isn’t capable to do this)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2DB0AE5E-C346-4D9D-9DA7-777DBE23C818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2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noProof="0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FF85C389-09FA-4C9B-B32E-F59EC92F0ACC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2DB0AE5E-C346-4D9D-9DA7-777DBE23C818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3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FF85C389-09FA-4C9B-B32E-F59EC92F0ACC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4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5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Now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have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electron-density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distribution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….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like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estimate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Intensity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threshold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when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target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becomes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transparent…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Just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want</a:t>
            </a:r>
            <a:r>
              <a:rPr lang="de-DE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show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„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way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“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analytical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estimation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goes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details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found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in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Andrea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Macchi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: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superintense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Laser-Plasma Interaction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Theory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Primer, 2013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#################################################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IMPORTANT: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Linear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relation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between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a0 (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respectivly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intensity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)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surface-density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n0*l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so,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it‘s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quite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easy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estimate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scale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target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thickness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different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materials</a:t>
            </a: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Solution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Transparency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threshold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restrictive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analytically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valid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l&lt;&lt;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l_s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=c/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w_p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(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smaller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skin-depth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)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But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numerical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simualtions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show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estimation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holds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even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: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l&lt;=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lambda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#################################################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But: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how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good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estimation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are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their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further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limitations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?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Check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analytical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expression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PIC-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Simulations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….</a:t>
            </a: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6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Target @ 20µm, I0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left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boundary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t=750fs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I_max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@ Target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816fs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@ 650fs =&gt; I=0.86*I_0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a0(650fs)= eher 14…</a:t>
            </a: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7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latin typeface="Bitstream Charter" charset="0"/>
                <a:ea typeface="MS Gothic" pitchFamily="49" charset="-128"/>
              </a:rPr>
              <a:t>Highly</a:t>
            </a:r>
            <a:r>
              <a:rPr lang="de-DE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relativitic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drifts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=&gt;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gamma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&gt;&gt;1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Theta=angle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between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drift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speed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wave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vector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k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instability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(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along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laser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polarisation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)</a:t>
            </a: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Assumptions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: finite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drift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speed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v_i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w_pe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w_ie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=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classical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/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plasma-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frequency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latin typeface="Bitstream Charter" charset="0"/>
                <a:ea typeface="MS Gothic" pitchFamily="49" charset="-128"/>
              </a:rPr>
              <a:t>Dispersion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relation</a:t>
            </a:r>
            <a:r>
              <a:rPr lang="de-DE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dirty="0" smtClean="0">
                <a:latin typeface="Bitstream Charter" charset="0"/>
                <a:ea typeface="MS Gothic" pitchFamily="49" charset="-128"/>
              </a:rPr>
              <a:t> „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relativistic</a:t>
            </a:r>
            <a:r>
              <a:rPr lang="de-DE" dirty="0" smtClean="0">
                <a:latin typeface="Bitstream Charter" charset="0"/>
                <a:ea typeface="MS Gothic" pitchFamily="49" charset="-128"/>
              </a:rPr>
              <a:t>“ </a:t>
            </a:r>
            <a:r>
              <a:rPr lang="de-DE" dirty="0" err="1" smtClean="0">
                <a:latin typeface="Bitstream Charter" charset="0"/>
                <a:ea typeface="MS Gothic" pitchFamily="49" charset="-128"/>
              </a:rPr>
              <a:t>Buneman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instability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moment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„just“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hypothesis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no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clear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evidience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buneman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instability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realy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driving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mechanism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behind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BOA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Argumentation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goes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like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: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assume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buneman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reason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BOA;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take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look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Dispersion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relation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rel.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Buneman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insinde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PIC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code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„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search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“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parameters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like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drift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speed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angle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between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velocity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vector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laser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propagation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-gamma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denisty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ions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electrons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>
                <a:latin typeface="Bitstream Charter" charset="0"/>
                <a:ea typeface="MS Gothic" pitchFamily="49" charset="-128"/>
              </a:rPr>
              <a:t>Than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subistiute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rel. Dispersion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relation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search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their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roots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Possible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calculate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instability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frequency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real(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omega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)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their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growth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-rate im(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omega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)</a:t>
            </a: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find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broad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range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unstable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modes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„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certain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“ PIC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parameters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with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growth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-time in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oder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10s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femtoseconds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Linear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phase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of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instability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rapidly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envolves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turbulent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non-linear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phase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Leads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localized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strong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electric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field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which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co-moves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with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population</a:t>
            </a: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171450" indent="-171450" eaLnBrk="1">
              <a:spcBef>
                <a:spcPts val="150"/>
              </a:spcBef>
              <a:buFont typeface="Symbol"/>
              <a:buChar char="Þ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baseline="0" dirty="0" smtClean="0">
              <a:latin typeface="Bitstream Charter" charset="0"/>
              <a:ea typeface="MS Gothic" pitchFamily="49" charset="-128"/>
            </a:endParaRPr>
          </a:p>
          <a:p>
            <a:pPr marL="0" indent="0" eaLnBrk="1">
              <a:spcBef>
                <a:spcPts val="150"/>
              </a:spcBef>
              <a:buFont typeface="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Problem: do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really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have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a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evidence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for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Buneman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? </a:t>
            </a:r>
          </a:p>
          <a:p>
            <a:pPr marL="0" indent="0" eaLnBrk="1">
              <a:spcBef>
                <a:spcPts val="150"/>
              </a:spcBef>
              <a:buFont typeface="Symbo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0" dirty="0" smtClean="0">
                <a:latin typeface="Bitstream Charter" charset="0"/>
                <a:ea typeface="MS Gothic" pitchFamily="49" charset="-128"/>
              </a:rPr>
              <a:t>=&gt;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need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first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identify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some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observables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really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make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sure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that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Buneman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driving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mechanism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,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before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we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place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any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numbers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into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the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dispersion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 </a:t>
            </a:r>
            <a:r>
              <a:rPr lang="de-DE" baseline="0" dirty="0" err="1" smtClean="0">
                <a:latin typeface="Bitstream Charter" charset="0"/>
                <a:ea typeface="MS Gothic" pitchFamily="49" charset="-128"/>
              </a:rPr>
              <a:t>relation</a:t>
            </a:r>
            <a:r>
              <a:rPr lang="de-DE" baseline="0" dirty="0" smtClean="0">
                <a:latin typeface="Bitstream Charter" charset="0"/>
                <a:ea typeface="MS Gothic" pitchFamily="49" charset="-128"/>
              </a:rPr>
              <a:t>!</a:t>
            </a: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8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23.01.11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ft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de-DE">
                <a:solidFill>
                  <a:srgbClr val="000000"/>
                </a:solidFill>
                <a:latin typeface="Stafford" charset="0"/>
                <a:cs typeface="Arial Unicode MS" charset="0"/>
              </a:rPr>
              <a:t>| 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t>|  </a:t>
            </a:r>
            <a:fld id="{CF284E03-8BB8-4BCC-9069-1D0DA8E13FFA}" type="slidenum">
              <a:rPr lang="de-DE" sz="1100" smtClean="0">
                <a:solidFill>
                  <a:srgbClr val="000000"/>
                </a:solidFill>
                <a:latin typeface="Stafford" pitchFamily="2" charset="0"/>
              </a:rPr>
              <a:pPr eaLnBrk="1" hangingPunct="1">
                <a:defRPr/>
              </a:pPr>
              <a:t>9</a:t>
            </a:fld>
            <a:endParaRPr lang="de-DE" sz="1100" smtClean="0">
              <a:solidFill>
                <a:srgbClr val="000000"/>
              </a:solidFill>
              <a:latin typeface="Stafford" pitchFamily="2" charset="0"/>
            </a:endParaRP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185863" y="1009650"/>
            <a:ext cx="4476750" cy="335915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ＭＳ Ｐゴシック" charset="0"/>
              <a:cs typeface="MS Gothic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/>
          </p:nvPr>
        </p:nvSpPr>
        <p:spPr>
          <a:xfrm>
            <a:off x="190500" y="4683125"/>
            <a:ext cx="6486525" cy="4681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latin typeface="Bitstream Charter" charset="0"/>
              <a:ea typeface="MS Gothic" pitchFamily="49" charset="-128"/>
            </a:endParaRPr>
          </a:p>
        </p:txBody>
      </p:sp>
      <p:sp>
        <p:nvSpPr>
          <p:cNvPr id="32775" name="AutoShape 3"/>
          <p:cNvSpPr>
            <a:spLocks noChangeArrowheads="1"/>
          </p:cNvSpPr>
          <p:nvPr/>
        </p:nvSpPr>
        <p:spPr bwMode="auto">
          <a:xfrm>
            <a:off x="188913" y="9491663"/>
            <a:ext cx="1622425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23.01.11</a:t>
            </a:r>
          </a:p>
        </p:txBody>
      </p:sp>
      <p:sp>
        <p:nvSpPr>
          <p:cNvPr id="32776" name="AutoShape 4"/>
          <p:cNvSpPr>
            <a:spLocks noChangeArrowheads="1"/>
          </p:cNvSpPr>
          <p:nvPr/>
        </p:nvSpPr>
        <p:spPr bwMode="auto">
          <a:xfrm>
            <a:off x="1811338" y="9491663"/>
            <a:ext cx="4110037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charset="0"/>
                <a:ea typeface="ＭＳ Ｐゴシック" charset="0"/>
                <a:cs typeface="MS Gothic" charset="0"/>
              </a:rPr>
              <a:t>|  </a:t>
            </a:r>
          </a:p>
        </p:txBody>
      </p:sp>
      <p:sp>
        <p:nvSpPr>
          <p:cNvPr id="32777" name="AutoShape 5"/>
          <p:cNvSpPr>
            <a:spLocks noChangeArrowheads="1"/>
          </p:cNvSpPr>
          <p:nvPr/>
        </p:nvSpPr>
        <p:spPr bwMode="auto">
          <a:xfrm>
            <a:off x="5921375" y="9491663"/>
            <a:ext cx="944563" cy="500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t>|  </a:t>
            </a:r>
            <a:fld id="{E92753BA-1FA6-4C3F-8E30-C10997C860DF}" type="slidenum">
              <a:rPr lang="de-DE" sz="1100">
                <a:solidFill>
                  <a:srgbClr val="000000"/>
                </a:solidFill>
                <a:latin typeface="Stafford" pitchFamily="2" charset="0"/>
                <a:ea typeface="MS Gothic" pitchFamily="49" charset="-128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lang="de-DE" sz="1100">
              <a:solidFill>
                <a:srgbClr val="000000"/>
              </a:solidFill>
              <a:latin typeface="Stafford" pitchFamily="2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0719F2F-01F1-4482-B0F9-AB709EAACBF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78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D40D86A-9A63-4EEA-BD09-D40E51E735E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671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565892C-2790-47D7-9668-17817F7C36C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770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0CC3A84-285F-4513-8364-2538C9DFA1C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545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AA18A962-18C8-49F6-AF73-8A13872829D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399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CEE0991-F240-419E-8AF4-28608B78A3A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4756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44B9E6D-2E62-45E7-9A71-91587CD988F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75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B664DCA-75BB-4977-813A-C767E5E940F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519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C18B80B-EAE7-4DF4-91C4-F4D30B8CF05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474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6247756-96E6-4E26-9141-ECF7B24C359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7428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3A808E9-1229-44E3-9D1A-1AD82869136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6822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AE6C1A3-DFE1-4FEA-8F3D-FD79E260F16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33388"/>
            <a:ext cx="2159000" cy="57769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33388"/>
            <a:ext cx="6327775" cy="57769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4116586-30CE-4CF7-8AD2-50CEC4AA244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6206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B937AFB-86CB-4BAA-AE7E-39D1CB876C2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112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288814D-B036-4906-8144-1D325F8FDDB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444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CB87FBA-6DE3-4636-B4C9-B3420EB3A1E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771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9D71A5B-1419-4C13-B7B3-4B692A3B908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926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8578803-77A7-4DA0-8BF6-9E6B5CC78FF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9695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99FF6F6-701A-47CA-9582-37814B11179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75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8CAB7B4-644F-4181-8275-767E2896C02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719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3483CCB-566F-44C0-9215-48F990606A0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718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F2A252A-5A1F-4B87-87AF-17836120FD6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47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916AFA1-02E9-4CC6-BBBE-0529E8552C4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82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DB1B48F-9FE7-4D84-BF5E-A8EF93018B2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419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A86BD20-34F8-4926-833B-AF3CD51644C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47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9754D728-DCA4-48BB-BF44-7D29F32BB7B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335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CF297C9-DA7A-4313-8E83-E35FC35638B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657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70DBD85-FFA1-4D3F-ACCA-245E2A50612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817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3EF1489-7132-419F-8AEE-4651294751B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5440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E2C7411-8AEC-43A0-8049-E9ACBD91F72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6186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E49DECC-9C05-4159-8BAC-93EA2954707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169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BD13A0F-28B1-4B5F-A2FD-53896724C78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2602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22AEB41-3009-4257-B5AE-BBDA5400BEA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8468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5F5EBDA-1251-4502-8D66-8142BF7FECA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7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56792"/>
            <a:ext cx="8639175" cy="461803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4AC995B-7B64-48B0-A33C-579AC88FEEA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7044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33AB6B4-17D4-43EA-B087-1C5234B483B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6555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B747CA9-37C8-4F2E-AC8F-B7704C4BDB3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505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77950E0-2EBF-43A8-9600-FFAAA5EFA930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9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4C7CCA3-3F67-40B2-AAFB-BE0DA1BAF5F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99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4DE057F-30BB-4730-BD04-A49AE9277CB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75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F39BCA8-DAFE-4BB9-B5A5-5018F8FFB2D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35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BE9F2E7-CC4D-44B2-8068-74FFFF80592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16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A8120DBF-CC2E-4137-8033-902EFD98A16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8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D72BEF4-5A7A-46BD-89E9-A32862CC335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0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0069C19-6BD9-4934-9BA4-C601C440C8E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1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8155845-1B65-4B40-8D48-2AE9B40B47D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4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5300CFE-AF5F-43D5-8BA2-2B1127373A2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114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64350D5-A978-46B0-94E8-EA552EA1A3B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195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9033520-2A4D-4B71-870B-E3FF4C130100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810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CE875AD-070B-4B1A-94F8-44C18B7F696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24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478563D-E463-4533-B6B8-A5496C340959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18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A008E2AD-01C3-496A-A76D-0EB5EEA5575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800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B1256DF-EC92-408A-BFCF-324BD2918DA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3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84B327E-52EA-407A-8337-DA4B885DC85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598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F37E5B5-7CB9-4051-8CA9-1CE25DBDCC40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A55BEEA-A6B9-44DA-9AD6-8AB780164E4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67F198A-3BD8-4CFF-8C09-12DED547845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55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A10608A-E056-423F-A5BB-E93F994294F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29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3437188-60D4-4D95-8D27-90229F7FD90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48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4C25C2E-87D8-44FD-BCEF-5F3C8F6B444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268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9E02C06-8522-4FB4-9D6A-B98E5BABBFB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27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07AC8E7-5733-4145-A481-49F859FDF06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2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0B4230B-4B59-4321-BC08-B9E2DAE26D9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06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EE4B687-77CF-4425-B4C8-D6C5EF7A445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575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2293B5F-2157-4DA7-857E-5B4E807B5C0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59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7B77FAE-2161-4DB4-A166-94377794BE1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3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33EB9AC-DA2D-49E1-803D-E18E9F12A24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651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6AE9394-555C-4CAC-8525-005A57218DE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50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17F15FB-BF9D-4AD5-B09F-259956F62BF9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680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A51BD4D-B9FB-49E3-932D-C05F231FA1D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31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C5026C0-283B-4100-A216-200EA136C81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717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8282297-A2C0-4D47-8277-7BF37876D71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250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5AC66B90-FE28-40ED-A5C7-5412D498971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168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28134F9-8FD2-4ECC-8423-B5AEB7F67C8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5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98B6AF3F-4EFA-4CB5-BA02-7292F0335B6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361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9F7EF18-AEB7-4B92-9325-65F8FC2B513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5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847F432-C7FC-4AD1-A4CD-E60C80F10CB9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2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7E88AC3-92A2-4D85-A8F3-598F8FF3F0E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337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9C54CF9-07EF-4265-A34A-6A3BB87F964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30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90294CF-0F4F-4380-B013-4E605C53AD1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962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A68249F-DE43-46F4-A2BB-C0770FEB0E3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568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30CEA36-95BE-407D-A240-68BBD49AD51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314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3228F87-F40D-4DF3-981E-F7D4DD897E6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55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20FBF9C-6706-4542-ADD0-04637BE2535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278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CF7D40E-CBDA-4E8C-9F70-9E6DEA9A401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42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79F4AFE-D093-4BE3-81E0-9054229E526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7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9F3DD9EB-621E-4692-B5CF-E244090FF590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667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DADFB1F-7FFA-472A-9E92-4BF1BD63826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DC5C028-F61B-4034-B1E6-1904E10B426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08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1144864-1773-4F7D-91BA-BFD83C03CE0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35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62AC51A-98DD-47E8-AA91-8B83B33DDDF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69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DCF7069-7B9D-47B1-AAB1-2E982AF9F6D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191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8AEDA188-7FD9-414D-9D62-711261A9E47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93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69869F1-B701-4806-8CC2-1AA18F5D50C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42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8B92D36-7D7F-46E8-A3A0-50F28C89015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75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5CE467E-7DE7-4DD5-A225-31E8465FD6E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41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DFE9887-0990-4B4B-A7DF-6BA581135FE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46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490C1C0-D905-455E-8671-16896BAC3EC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588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2D51979-5E8E-4EC6-8548-117C235F00A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0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929BC9C0-703A-4309-82D7-AFC59DE7C32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67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34BA36E-365B-45B1-83BA-1FE910D0295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86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E26D724-1773-470A-8857-C99AF71A1AD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423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22F818C-55FC-4C23-B369-3B2134210DF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237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A434C10C-5B28-47B8-B8B6-DD71BFBE7030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25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255BC24-BB35-40D3-AA5A-B686E3750C2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768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6C3F41F0-467F-411C-A651-D7E6EEABA53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007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2EFFEA29-7083-4497-9A42-53A8B7763A2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272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7EDD2A4-32EF-416F-BD03-DC3E9B4E8E4C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255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1624C4B-A7B1-4F3C-ACF6-F42917AC9436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713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027D747-1839-4311-8C33-5C444EE64E1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60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E4C49F6-EAE8-4CE3-8B14-D64E7112C99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740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09B9CE15-584D-4067-9932-42D1686B1EA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176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84B259D-6AE5-4338-BD5E-84099321854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74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46D8894-50EA-41DD-9160-B8556DBB7A3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353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E7B61C4-B1BC-43A8-A0BA-FB7C0C282F4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118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C7F93EEE-39AF-45FF-A700-D77BFFBC5A6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723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B1793BC9-6943-47C4-9668-19D55E35DE6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90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41FB36E6-C6DE-4A35-B536-C5532DA35DA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56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32A81EB-5E09-4B64-8664-E70A1C13E5F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462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DBAB2C2-FEF5-405A-8713-9FBFC75B2AF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568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BA70A0FF-E61C-4BAF-B734-B9DAFB49CC6F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91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0630CE8-146E-45F4-8842-24AB110843A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5815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1F54E3E2-FC1D-411B-BFE4-C610DE7C539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3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A7879A36-47EE-439E-8C6F-D9FECC155D4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3387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4F38EC33-519C-4B03-B59B-539F5B5C7A6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198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D9B62351-681F-4F9D-90C4-3031336EADC2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295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C46D0C7E-EB98-4AB4-96F4-C58134563E34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3670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4BF9FCED-0351-47F7-B960-5EA48BDF4C0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5407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BB13C991-0748-44CF-8E38-1BA3E80DBB47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087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7A97D0C6-5D72-4DCD-B17F-07981F70E37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36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376B2EEF-DBA4-4B38-9AC7-C5209202BDFA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69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481013"/>
            <a:ext cx="2159000" cy="5729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1013"/>
            <a:ext cx="6327775" cy="5729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8DB536AC-F5B2-4E9F-A27B-9D5133E155AD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55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33388"/>
            <a:ext cx="687546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480" tIns="48240" rIns="96480" bIns="48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5677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09D6263-FD24-4872-AD42-2E1CA3A0870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2054" name="Freeform 5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058" name="Freeform 9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7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1271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9441F357-3FF2-4FBE-9191-AAE1CBFA5DA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2295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127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AF839276-53F8-426B-BE27-A95D004E0378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15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3319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229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4D66F5D-C1EA-4AE6-AA38-6656A27B7FC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7" name="Freeform 5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252413" y="2457450"/>
            <a:ext cx="8640762" cy="1588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06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6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235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5677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38886227-25AB-4735-92FE-6C2EBD9DD0CE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  <p:pic>
        <p:nvPicPr>
          <p:cNvPr id="3083" name="Grafi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70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103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567738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E5E1BA27-4C9F-4A45-9E9B-ECFF25E24BB5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127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410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1D1382EE-B6FF-432D-827F-76D5BF0F45D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65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151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5677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5C939B5-ADCF-4E37-9D16-9645CDD80E7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175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61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7105090F-AEDF-4151-844F-DD5514D150B1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199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717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8747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D637C9C7-BBC3-42CC-ABEB-EB2F8A91A2E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223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820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80175"/>
            <a:ext cx="87471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Masterthesis Oliver Deppert |  Institut of nuclear physics / plasmaphysics work-group  |  Prof. Dr. Markus Roth  |  </a:t>
            </a:r>
            <a:fld id="{F001AAEB-28E1-477A-AB93-347339545263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Freeform 2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13" cstate="print"/>
          <a:srcRect r="5447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250825" y="1449388"/>
            <a:ext cx="8640763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52413" y="6237288"/>
            <a:ext cx="8640762" cy="1587"/>
          </a:xfrm>
          <a:prstGeom prst="line">
            <a:avLst/>
          </a:prstGeom>
          <a:noFill/>
          <a:ln w="7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247" name="Freeform 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 h 21600"/>
              <a:gd name="T4" fmla="*/ 2147483647 w 21600"/>
              <a:gd name="T5" fmla="*/ 1 h 21600"/>
              <a:gd name="T6" fmla="*/ 0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687546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922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39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50825" y="6437313"/>
            <a:ext cx="71993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Datum  |  Fachbereich nn  |  Institut nn  |  Prof. nn  |  </a:t>
            </a:r>
            <a:fld id="{418F9E65-0C4A-468F-A4FA-12A4715D098B}" type="slidenum">
              <a:rPr lang="de-DE"/>
              <a:pPr>
                <a:defRPr/>
              </a:pPr>
              <a:t>‹Nr.›</a:t>
            </a:fld>
            <a:endParaRPr lang="de-DE"/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2" charset="0"/>
          <a:ea typeface="MS PGothic" pitchFamily="34" charset="-128"/>
          <a:cs typeface="MS Gothic" pitchFamily="49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Verdana" pitchFamily="32" charset="0"/>
          <a:ea typeface="MS Gothic" pitchFamily="49" charset="0"/>
          <a:cs typeface="MS Gothic" pitchFamily="49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77813" y="352425"/>
            <a:ext cx="623840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Verdana" pitchFamily="34" charset="0"/>
              </a:rPr>
              <a:t>Laser-accelerated ions 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Verdana" pitchFamily="34" charset="0"/>
              </a:rPr>
              <a:t>in the break-out-afterburner regime</a:t>
            </a:r>
          </a:p>
          <a:p>
            <a:pPr lvl="0" eaLnBrk="1" hangingPunct="1">
              <a:buClrTx/>
              <a:tabLst/>
              <a:defRPr/>
            </a:pPr>
            <a:endParaRPr lang="en-GB" sz="12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lvl="0" eaLnBrk="1" hangingPunct="1">
              <a:buClrTx/>
              <a:tabLst/>
              <a:defRPr/>
            </a:pPr>
            <a:r>
              <a:rPr lang="en-GB" b="1" dirty="0" smtClean="0">
                <a:solidFill>
                  <a:srgbClr val="FFFFFF"/>
                </a:solidFill>
                <a:latin typeface="Verdana" pitchFamily="34" charset="0"/>
              </a:rPr>
              <a:t>Simulations, Applications and Diagnostics</a:t>
            </a:r>
          </a:p>
          <a:p>
            <a:pPr eaLnBrk="1" hangingPunct="1">
              <a:buClrTx/>
              <a:buFontTx/>
              <a:buNone/>
              <a:defRPr/>
            </a:pPr>
            <a:endParaRPr lang="de-DE" sz="16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de-DE" sz="1000" b="1" dirty="0" smtClean="0">
                <a:solidFill>
                  <a:srgbClr val="000000"/>
                </a:solidFill>
                <a:cs typeface="Calibri" pitchFamily="34" charset="0"/>
              </a:rPr>
              <a:t>Oliver Deppert</a:t>
            </a:r>
            <a:r>
              <a:rPr lang="de-DE" sz="1000" b="1" baseline="30000" dirty="0" smtClean="0">
                <a:solidFill>
                  <a:srgbClr val="000000"/>
                </a:solidFill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A. Schreiber</a:t>
            </a:r>
            <a:r>
              <a:rPr lang="de-DE" sz="1000" b="1" baseline="30000" dirty="0" smtClean="0"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S. Busold</a:t>
            </a:r>
            <a:r>
              <a:rPr lang="de-DE" sz="1000" b="1" baseline="30000" dirty="0" smtClean="0"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C. Brabetz</a:t>
            </a:r>
            <a:r>
              <a:rPr lang="de-DE" sz="1000" b="1" baseline="30000" dirty="0" smtClean="0">
                <a:cs typeface="Calibri" pitchFamily="34" charset="0"/>
              </a:rPr>
              <a:t>3</a:t>
            </a:r>
            <a:r>
              <a:rPr lang="de-DE" sz="1000" b="1" dirty="0" smtClean="0">
                <a:cs typeface="Calibri" pitchFamily="34" charset="0"/>
              </a:rPr>
              <a:t>, K. Philipp</a:t>
            </a:r>
            <a:r>
              <a:rPr lang="de-DE" sz="1000" b="1" baseline="30000" dirty="0" smtClean="0">
                <a:cs typeface="Calibri" pitchFamily="34" charset="0"/>
              </a:rPr>
              <a:t>1</a:t>
            </a:r>
            <a:r>
              <a:rPr lang="de-DE" sz="1000" b="1" dirty="0">
                <a:cs typeface="Calibri" pitchFamily="34" charset="0"/>
              </a:rPr>
              <a:t>, A. </a:t>
            </a:r>
            <a:r>
              <a:rPr lang="de-DE" sz="1000" b="1" dirty="0" smtClean="0">
                <a:cs typeface="Calibri" pitchFamily="34" charset="0"/>
              </a:rPr>
              <a:t>Kleinschmidt</a:t>
            </a:r>
            <a:r>
              <a:rPr lang="de-DE" sz="1000" b="1" baseline="30000" dirty="0" smtClean="0">
                <a:cs typeface="Calibri" pitchFamily="34" charset="0"/>
              </a:rPr>
              <a:t>1</a:t>
            </a:r>
            <a:r>
              <a:rPr lang="de-DE" sz="1000" b="1" dirty="0">
                <a:cs typeface="Calibri" pitchFamily="34" charset="0"/>
              </a:rPr>
              <a:t>, </a:t>
            </a:r>
            <a:r>
              <a:rPr lang="de-DE" sz="1000" b="1" dirty="0" smtClean="0">
                <a:cs typeface="Calibri" pitchFamily="34" charset="0"/>
              </a:rPr>
              <a:t>D. Schumacher</a:t>
            </a:r>
            <a:r>
              <a:rPr lang="de-DE" sz="1000" b="1" baseline="30000" dirty="0" smtClean="0">
                <a:cs typeface="Calibri" pitchFamily="34" charset="0"/>
              </a:rPr>
              <a:t>2</a:t>
            </a:r>
            <a:r>
              <a:rPr lang="de-DE" sz="1000" b="1" dirty="0" smtClean="0">
                <a:cs typeface="Calibri" pitchFamily="34" charset="0"/>
              </a:rPr>
              <a:t>, 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de-DE" sz="1000" b="1" dirty="0" smtClean="0">
                <a:cs typeface="Calibri" pitchFamily="34" charset="0"/>
              </a:rPr>
              <a:t>F. Wagner</a:t>
            </a:r>
            <a:r>
              <a:rPr lang="de-DE" sz="1000" b="1" baseline="30000" dirty="0"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S. Bedacht</a:t>
            </a:r>
            <a:r>
              <a:rPr lang="de-DE" sz="1000" b="1" baseline="30000" dirty="0"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P. Mulser</a:t>
            </a:r>
            <a:r>
              <a:rPr lang="de-DE" sz="1000" b="1" baseline="30000" dirty="0" smtClean="0">
                <a:cs typeface="Calibri" pitchFamily="34" charset="0"/>
              </a:rPr>
              <a:t>1</a:t>
            </a:r>
            <a:r>
              <a:rPr lang="de-DE" sz="1000" b="1" dirty="0" smtClean="0">
                <a:cs typeface="Calibri" pitchFamily="34" charset="0"/>
              </a:rPr>
              <a:t>, </a:t>
            </a:r>
            <a:r>
              <a:rPr lang="de-DE" sz="1000" b="1" dirty="0">
                <a:cs typeface="Calibri" pitchFamily="34" charset="0"/>
              </a:rPr>
              <a:t>A. Blazevic</a:t>
            </a:r>
            <a:r>
              <a:rPr lang="de-DE" sz="1000" b="1" baseline="30000" dirty="0">
                <a:cs typeface="Calibri" pitchFamily="34" charset="0"/>
              </a:rPr>
              <a:t>2</a:t>
            </a:r>
            <a:r>
              <a:rPr lang="de-DE" sz="1000" b="1" dirty="0" smtClean="0">
                <a:cs typeface="Calibri" pitchFamily="34" charset="0"/>
              </a:rPr>
              <a:t>, M. Schollmeier</a:t>
            </a:r>
            <a:r>
              <a:rPr lang="de-DE" sz="1000" b="1" baseline="30000" dirty="0" smtClean="0">
                <a:cs typeface="Calibri" pitchFamily="34" charset="0"/>
              </a:rPr>
              <a:t>4</a:t>
            </a:r>
            <a:r>
              <a:rPr lang="de-DE" sz="1000" b="1" dirty="0" smtClean="0">
                <a:cs typeface="Calibri" pitchFamily="34" charset="0"/>
              </a:rPr>
              <a:t>, D. Jung</a:t>
            </a:r>
            <a:r>
              <a:rPr lang="de-DE" sz="1000" b="1" baseline="30000" dirty="0" smtClean="0">
                <a:cs typeface="Calibri" pitchFamily="34" charset="0"/>
              </a:rPr>
              <a:t>5</a:t>
            </a:r>
            <a:r>
              <a:rPr lang="de-DE" sz="1000" b="1" dirty="0" smtClean="0">
                <a:cs typeface="Calibri" pitchFamily="34" charset="0"/>
              </a:rPr>
              <a:t>, </a:t>
            </a:r>
            <a:r>
              <a:rPr lang="de-DE" sz="1000" b="1" dirty="0" err="1" smtClean="0">
                <a:cs typeface="Calibri" pitchFamily="34" charset="0"/>
              </a:rPr>
              <a:t>and</a:t>
            </a:r>
            <a:r>
              <a:rPr lang="de-DE" sz="1000" b="1" dirty="0" smtClean="0">
                <a:cs typeface="Calibri" pitchFamily="34" charset="0"/>
              </a:rPr>
              <a:t> Markus Roth</a:t>
            </a:r>
            <a:r>
              <a:rPr lang="de-DE" sz="1000" b="1" baseline="30000" dirty="0" smtClean="0">
                <a:cs typeface="Calibri" pitchFamily="34" charset="0"/>
              </a:rPr>
              <a:t>1,2</a:t>
            </a:r>
          </a:p>
          <a:p>
            <a:pPr eaLnBrk="1" hangingPunct="1">
              <a:buClrTx/>
              <a:buFontTx/>
              <a:buNone/>
              <a:defRPr/>
            </a:pPr>
            <a:endParaRPr lang="de-DE" sz="20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  <a:defRPr/>
            </a:pPr>
            <a:endParaRPr lang="de-DE" sz="20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4339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732213"/>
            <a:ext cx="10810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160463"/>
            <a:ext cx="16827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79512" y="2123331"/>
            <a:ext cx="6892926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  <a:buClrTx/>
              <a:buSzTx/>
              <a:defRPr/>
            </a:pPr>
            <a:r>
              <a:rPr lang="en-US" sz="900" b="1" baseline="30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Technical University of Darmstadt, Germany; </a:t>
            </a:r>
            <a:r>
              <a:rPr lang="en-US" sz="900" b="1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GSI </a:t>
            </a:r>
            <a:r>
              <a:rPr lang="en-US" sz="900" b="1" dirty="0" smtClean="0">
                <a:solidFill>
                  <a:srgbClr val="FFFFFF"/>
                </a:solidFill>
                <a:cs typeface="Arial" charset="0"/>
              </a:rPr>
              <a:t>- </a:t>
            </a: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Helmholtz Centre of Heavy Ion Research, Darmstadt, </a:t>
            </a:r>
            <a:r>
              <a:rPr lang="en-US" sz="900" b="1" dirty="0" smtClean="0">
                <a:solidFill>
                  <a:srgbClr val="FFFFFF"/>
                </a:solidFill>
                <a:cs typeface="Arial" charset="0"/>
              </a:rPr>
              <a:t>Germany </a:t>
            </a:r>
          </a:p>
          <a:p>
            <a:pPr lvl="0">
              <a:lnSpc>
                <a:spcPct val="110000"/>
              </a:lnSpc>
              <a:spcAft>
                <a:spcPts val="0"/>
              </a:spcAft>
              <a:buClrTx/>
              <a:buSzTx/>
              <a:defRPr/>
            </a:pPr>
            <a:r>
              <a:rPr lang="en-US" sz="900" b="1" baseline="30000" dirty="0">
                <a:solidFill>
                  <a:srgbClr val="FFFFFF"/>
                </a:solidFill>
                <a:cs typeface="Arial" charset="0"/>
              </a:rPr>
              <a:t>3</a:t>
            </a:r>
            <a:r>
              <a:rPr lang="en-US" sz="900" b="1" dirty="0" smtClean="0">
                <a:solidFill>
                  <a:srgbClr val="FFFFFF"/>
                </a:solidFill>
                <a:cs typeface="Arial" charset="0"/>
              </a:rPr>
              <a:t>Goethe University Frankfurt, Germany; </a:t>
            </a:r>
            <a:r>
              <a:rPr lang="en-US" sz="900" b="1" baseline="30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en-US" sz="900" b="1" dirty="0" smtClean="0">
                <a:solidFill>
                  <a:srgbClr val="FFFFFF"/>
                </a:solidFill>
                <a:cs typeface="Arial" charset="0"/>
              </a:rPr>
              <a:t>Sandia National Laboratories, New Mexico, USA; </a:t>
            </a:r>
            <a:r>
              <a:rPr lang="en-US" sz="900" b="1" baseline="30000" dirty="0" smtClean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sz="900" b="1" dirty="0" smtClean="0">
                <a:solidFill>
                  <a:srgbClr val="FFFFFF"/>
                </a:solidFill>
                <a:cs typeface="Arial" charset="0"/>
              </a:rPr>
              <a:t>Los Alamos National Laboratory, New Mexico USA</a:t>
            </a:r>
            <a:endParaRPr lang="en-US" sz="9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2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6" y="2479397"/>
            <a:ext cx="8652699" cy="37563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27080"/>
            <a:ext cx="1512000" cy="694008"/>
          </a:xfrm>
          <a:prstGeom prst="rect">
            <a:avLst/>
          </a:prstGeom>
        </p:spPr>
      </p:pic>
      <p:pic>
        <p:nvPicPr>
          <p:cNvPr id="11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05" y="4581128"/>
            <a:ext cx="1222183" cy="4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70" y="2636912"/>
            <a:ext cx="1255044" cy="684000"/>
          </a:xfrm>
          <a:prstGeom prst="rect">
            <a:avLst/>
          </a:prstGeom>
        </p:spPr>
      </p:pic>
      <p:pic>
        <p:nvPicPr>
          <p:cNvPr id="14342" name="Grafi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2057549"/>
            <a:ext cx="15128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873399"/>
            <a:ext cx="1009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5270"/>
            <a:ext cx="3558871" cy="2173770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94953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Characterisation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RCF multi-channel spectroscopy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79139" y="1412776"/>
            <a:ext cx="8569325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Multi-channel (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RGB+IR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 calibration 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Symbol"/>
              <a:buChar char="Þ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 dose range; dose uncertainty </a:t>
            </a:r>
            <a:r>
              <a:rPr lang="en-US" sz="1600" b="1" dirty="0" smtClean="0">
                <a:solidFill>
                  <a:srgbClr val="00CC00"/>
                </a:solidFill>
                <a:latin typeface="Calibri" charset="0"/>
                <a:ea typeface="ＭＳ Ｐゴシック" charset="0"/>
                <a:cs typeface="ＭＳ Ｐゴシック" charset="0"/>
              </a:rPr>
              <a:t>&lt; 5 %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HD, </a:t>
            </a:r>
            <a:r>
              <a:rPr lang="en-US" sz="16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HD-V2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MD-V2 and EBT3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Weighted fits: Dose/color value uncertainties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Channel weighting: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Dynamic range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/slope of calibration curve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"/>
          <a:stretch/>
        </p:blipFill>
        <p:spPr>
          <a:xfrm>
            <a:off x="5508104" y="3789040"/>
            <a:ext cx="3584208" cy="23973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84637"/>
            <a:ext cx="3384376" cy="2137731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69995"/>
              </p:ext>
            </p:extLst>
          </p:nvPr>
        </p:nvGraphicFramePr>
        <p:xfrm>
          <a:off x="1794124" y="2780928"/>
          <a:ext cx="16257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Formel" r:id="rId7" imgW="1574640" imgH="419040" progId="Equation.3">
                  <p:embed/>
                </p:oleObj>
              </mc:Choice>
              <mc:Fallback>
                <p:oleObj name="Formel" r:id="rId7" imgW="1574640" imgH="41904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124" y="2780928"/>
                        <a:ext cx="1625748" cy="4320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09426"/>
              </p:ext>
            </p:extLst>
          </p:nvPr>
        </p:nvGraphicFramePr>
        <p:xfrm>
          <a:off x="251520" y="3709740"/>
          <a:ext cx="5429844" cy="31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Formel" r:id="rId9" imgW="5194080" imgH="304560" progId="Equation.3">
                  <p:embed/>
                </p:oleObj>
              </mc:Choice>
              <mc:Fallback>
                <p:oleObj name="Formel" r:id="rId9" imgW="5194080" imgH="30456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709740"/>
                        <a:ext cx="5429844" cy="318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3513192" y="4218800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l-GR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σ</a:t>
            </a:r>
            <a:endParaRPr lang="de-DE" sz="1600" b="1" dirty="0"/>
          </a:p>
        </p:txBody>
      </p:sp>
      <p:sp>
        <p:nvSpPr>
          <p:cNvPr id="9" name="Rechteck 8"/>
          <p:cNvSpPr/>
          <p:nvPr/>
        </p:nvSpPr>
        <p:spPr>
          <a:xfrm>
            <a:off x="3531626" y="4893544"/>
            <a:ext cx="359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l-GR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σ</a:t>
            </a:r>
            <a:endParaRPr lang="de-DE" sz="1600" b="1" dirty="0"/>
          </a:p>
        </p:txBody>
      </p:sp>
      <p:sp>
        <p:nvSpPr>
          <p:cNvPr id="10" name="Rechteck 9"/>
          <p:cNvSpPr/>
          <p:nvPr/>
        </p:nvSpPr>
        <p:spPr>
          <a:xfrm>
            <a:off x="8388424" y="166530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HD-V2</a:t>
            </a:r>
            <a:endParaRPr lang="en-GB" sz="1200" dirty="0"/>
          </a:p>
        </p:txBody>
      </p:sp>
      <p:sp>
        <p:nvSpPr>
          <p:cNvPr id="15" name="Rechteck 14"/>
          <p:cNvSpPr/>
          <p:nvPr/>
        </p:nvSpPr>
        <p:spPr>
          <a:xfrm>
            <a:off x="8387982" y="3941801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HD-V2</a:t>
            </a:r>
            <a:endParaRPr lang="en-GB" sz="1200" dirty="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187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94953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RCF multi-channel spectroscopy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Quenching effect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07504" y="1431826"/>
            <a:ext cx="85693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Measured dose is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significant lower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than GEANT4 simulation suggests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Reduced response function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of active layer close to Bragg-Peak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444" r="10396" b="14445"/>
          <a:stretch/>
        </p:blipFill>
        <p:spPr>
          <a:xfrm>
            <a:off x="301980" y="2091328"/>
            <a:ext cx="2037772" cy="17865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6" t="17639" r="24446" b="18056"/>
          <a:stretch/>
        </p:blipFill>
        <p:spPr>
          <a:xfrm>
            <a:off x="2411871" y="2081168"/>
            <a:ext cx="1800089" cy="180398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12223" r="36724" b="11388"/>
          <a:stretch/>
        </p:blipFill>
        <p:spPr>
          <a:xfrm>
            <a:off x="309797" y="3918400"/>
            <a:ext cx="1381883" cy="228726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5" y="2296230"/>
            <a:ext cx="2043251" cy="188607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11454"/>
            <a:ext cx="2179372" cy="179884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98" y="4304740"/>
            <a:ext cx="2062206" cy="19035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17" y="4226580"/>
            <a:ext cx="2436080" cy="201073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831457" y="4360748"/>
            <a:ext cx="16169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E6001A"/>
              </a:buClr>
              <a:defRPr/>
            </a:pPr>
            <a:r>
              <a:rPr lang="de-DE" sz="13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 = (</a:t>
            </a:r>
            <a:r>
              <a:rPr lang="de-DE" sz="13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594.2 ±8.5</a:t>
            </a:r>
            <a:r>
              <a:rPr lang="de-DE" sz="13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 Gy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61398" y="4376137"/>
            <a:ext cx="17868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E6001A"/>
              </a:buClr>
              <a:defRPr/>
            </a:pPr>
            <a:r>
              <a:rPr lang="de-DE" sz="1300" b="1" dirty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D = (</a:t>
            </a:r>
            <a:r>
              <a:rPr lang="de-DE" sz="13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929.24 ±0.04</a:t>
            </a:r>
            <a:r>
              <a:rPr lang="de-DE" sz="1300" b="1" dirty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) Gy</a:t>
            </a:r>
          </a:p>
        </p:txBody>
      </p:sp>
      <p:sp>
        <p:nvSpPr>
          <p:cNvPr id="20" name="Rechteck 19"/>
          <p:cNvSpPr/>
          <p:nvPr/>
        </p:nvSpPr>
        <p:spPr>
          <a:xfrm>
            <a:off x="1691680" y="3933056"/>
            <a:ext cx="304769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6001A"/>
              </a:buCl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Sensitive detector:</a:t>
            </a:r>
          </a:p>
          <a:p>
            <a:pPr marL="285750" indent="-285750">
              <a:spcAft>
                <a:spcPts val="600"/>
              </a:spcAft>
              <a:buClr>
                <a:srgbClr val="E6001A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5x5 cm²; 1968x1968 segments 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5x10</a:t>
            </a:r>
            <a:r>
              <a:rPr lang="en-US" sz="1600" b="1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protons</a:t>
            </a:r>
          </a:p>
          <a:p>
            <a:pPr marL="285750" indent="-285750">
              <a:spcAft>
                <a:spcPts val="600"/>
              </a:spcAft>
              <a:buClr>
                <a:srgbClr val="E6001A"/>
              </a:buClr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ctive layer HD-V2, d = 8 µm</a:t>
            </a:r>
          </a:p>
          <a:p>
            <a:pPr marL="285750" indent="-285750">
              <a:spcAft>
                <a:spcPts val="600"/>
              </a:spcAft>
              <a:buClr>
                <a:srgbClr val="E6001A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Each segment measures</a:t>
            </a:r>
          </a:p>
          <a:p>
            <a:pPr marL="285750">
              <a:spcAft>
                <a:spcPts val="600"/>
              </a:spcAft>
              <a:buClr>
                <a:srgbClr val="E6001A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accumulated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loss</a:t>
            </a:r>
          </a:p>
          <a:p>
            <a:pPr marL="285750">
              <a:spcAft>
                <a:spcPts val="600"/>
              </a:spcAft>
              <a:buClr>
                <a:srgbClr val="E6001A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number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of protons</a:t>
            </a:r>
            <a:endParaRPr lang="en-US" sz="1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>
            <a:off x="107504" y="4903552"/>
            <a:ext cx="418302" cy="230449"/>
          </a:xfrm>
          <a:prstGeom prst="rightArrow">
            <a:avLst/>
          </a:prstGeom>
          <a:solidFill>
            <a:srgbClr val="EC6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530" y="462448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endParaRPr lang="de-DE" sz="1400" dirty="0">
              <a:solidFill>
                <a:srgbClr val="EC65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38885" y="5697623"/>
            <a:ext cx="46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  <a:latin typeface="Calibri" charset="0"/>
                <a:ea typeface="ＭＳ Ｐゴシック" charset="0"/>
                <a:cs typeface="ＭＳ Ｐゴシック" charset="0"/>
              </a:rPr>
              <a:t>IC</a:t>
            </a:r>
            <a:endParaRPr lang="de-DE" dirty="0">
              <a:solidFill>
                <a:srgbClr val="FFC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1187624" y="4201048"/>
            <a:ext cx="380023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B8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>
          <a:xfrm>
            <a:off x="1187624" y="3933056"/>
            <a:ext cx="43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 smtClean="0">
                <a:solidFill>
                  <a:srgbClr val="00B8FF"/>
                </a:solidFill>
                <a:latin typeface="Calibri" charset="0"/>
                <a:ea typeface="ＭＳ Ｐゴシック" charset="0"/>
                <a:cs typeface="ＭＳ Ｐゴシック" charset="0"/>
              </a:rPr>
              <a:t>air</a:t>
            </a:r>
            <a:endParaRPr lang="de-DE" sz="1400" dirty="0">
              <a:solidFill>
                <a:srgbClr val="00B8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5757" y="2060848"/>
            <a:ext cx="1163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</a:t>
            </a:r>
            <a:endParaRPr lang="en-GB" sz="1600" b="1" dirty="0"/>
          </a:p>
        </p:txBody>
      </p:sp>
      <p:sp>
        <p:nvSpPr>
          <p:cNvPr id="23" name="Rechteck 22"/>
          <p:cNvSpPr/>
          <p:nvPr/>
        </p:nvSpPr>
        <p:spPr>
          <a:xfrm>
            <a:off x="7942603" y="2060848"/>
            <a:ext cx="877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GEANT4</a:t>
            </a:r>
            <a:endParaRPr lang="en-GB" sz="1600" b="1" dirty="0"/>
          </a:p>
        </p:txBody>
      </p:sp>
      <p:sp>
        <p:nvSpPr>
          <p:cNvPr id="25" name="Pfeil nach rechts 24"/>
          <p:cNvSpPr/>
          <p:nvPr/>
        </p:nvSpPr>
        <p:spPr bwMode="auto">
          <a:xfrm rot="10800000">
            <a:off x="6271617" y="5157191"/>
            <a:ext cx="792088" cy="216025"/>
          </a:xfrm>
          <a:prstGeom prst="rightArrow">
            <a:avLst/>
          </a:prstGeom>
          <a:solidFill>
            <a:srgbClr val="EC6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34683" y="4955331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E6001A"/>
              </a:buClr>
              <a:defRPr/>
            </a:pPr>
            <a:r>
              <a:rPr lang="de-DE" sz="16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64%</a:t>
            </a:r>
            <a:endParaRPr lang="de-DE" sz="1600" b="1" dirty="0">
              <a:solidFill>
                <a:srgbClr val="EC65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186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94953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RCF multi-channel spectroscopy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Quenching effect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07504" y="1474619"/>
            <a:ext cx="885698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Two complementary Bragg-scanning methods: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Direct scan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stack-scan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RCF “efficiency” follows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Bragg-slope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Differential approach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: Localized problem (saturation along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ionisation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-path)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" y="2617292"/>
            <a:ext cx="4298870" cy="275592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48" y="3379485"/>
            <a:ext cx="789781" cy="164182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30" y="3937867"/>
            <a:ext cx="1613144" cy="1169810"/>
          </a:xfrm>
          <a:prstGeom prst="rect">
            <a:avLst/>
          </a:prstGeom>
        </p:spPr>
      </p:pic>
      <p:cxnSp>
        <p:nvCxnSpPr>
          <p:cNvPr id="28" name="Gerade Verbindung mit Pfeil 27"/>
          <p:cNvCxnSpPr/>
          <p:nvPr/>
        </p:nvCxnSpPr>
        <p:spPr bwMode="auto">
          <a:xfrm flipH="1" flipV="1">
            <a:off x="971602" y="3825947"/>
            <a:ext cx="1539110" cy="48964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H="1">
            <a:off x="971601" y="3910998"/>
            <a:ext cx="8791" cy="1196679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>
            <a:endCxn id="25" idx="2"/>
          </p:cNvCxnSpPr>
          <p:nvPr/>
        </p:nvCxnSpPr>
        <p:spPr bwMode="auto">
          <a:xfrm>
            <a:off x="2517302" y="4147643"/>
            <a:ext cx="0" cy="960034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4" y="2731413"/>
            <a:ext cx="3969560" cy="2418377"/>
          </a:xfrm>
          <a:prstGeom prst="rect">
            <a:avLst/>
          </a:prstGeom>
        </p:spPr>
      </p:pic>
      <p:sp>
        <p:nvSpPr>
          <p:cNvPr id="36" name="Pfeil nach rechts 35"/>
          <p:cNvSpPr/>
          <p:nvPr/>
        </p:nvSpPr>
        <p:spPr bwMode="auto">
          <a:xfrm>
            <a:off x="4283968" y="3680549"/>
            <a:ext cx="834892" cy="230449"/>
          </a:xfrm>
          <a:prstGeom prst="rightArrow">
            <a:avLst/>
          </a:prstGeom>
          <a:solidFill>
            <a:srgbClr val="EC6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4339" name="Rechteck 14338"/>
          <p:cNvSpPr/>
          <p:nvPr/>
        </p:nvSpPr>
        <p:spPr>
          <a:xfrm>
            <a:off x="4211960" y="3440033"/>
            <a:ext cx="95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De-convolve</a:t>
            </a:r>
          </a:p>
        </p:txBody>
      </p:sp>
      <p:sp>
        <p:nvSpPr>
          <p:cNvPr id="38" name="Textfeld 2"/>
          <p:cNvSpPr txBox="1">
            <a:spLocks noChangeArrowheads="1"/>
          </p:cNvSpPr>
          <p:nvPr/>
        </p:nvSpPr>
        <p:spPr bwMode="auto">
          <a:xfrm>
            <a:off x="107505" y="5503584"/>
            <a:ext cx="568863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Differential solution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“de-convolves”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from active layer thickness</a:t>
            </a:r>
            <a:endParaRPr lang="en-US" sz="1600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Differential model “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self-similar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” to “integrated”; derivative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508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94953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Magnetic spectrometer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Ion wide angle spectrometer (iWASP)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51520" y="1544886"/>
            <a:ext cx="885698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 design by D. Jung (LANL)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Angular-resolved spectral 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 =&gt; better estimation of conversion-efficiency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Optimisation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: Better energy resolution at higher ion energies (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Poster </a:t>
            </a:r>
            <a:r>
              <a:rPr lang="en-GB" sz="16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Katrin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Philipp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 of the art </a:t>
            </a:r>
            <a:r>
              <a:rPr lang="en-GB" sz="16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Halbach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design =&gt; Stronger (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1.4T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 and more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homogenous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magnetic field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2937647"/>
            <a:ext cx="3863985" cy="23855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54663"/>
            <a:ext cx="4562648" cy="2281324"/>
          </a:xfrm>
          <a:prstGeom prst="rect">
            <a:avLst/>
          </a:prstGeom>
        </p:spPr>
      </p:pic>
      <p:cxnSp>
        <p:nvCxnSpPr>
          <p:cNvPr id="18" name="Gerade Verbindung 17"/>
          <p:cNvCxnSpPr/>
          <p:nvPr/>
        </p:nvCxnSpPr>
        <p:spPr bwMode="auto">
          <a:xfrm flipV="1">
            <a:off x="6228184" y="4365104"/>
            <a:ext cx="0" cy="576064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827584" y="5445224"/>
            <a:ext cx="7417520" cy="661720"/>
          </a:xfrm>
          <a:prstGeom prst="rect">
            <a:avLst/>
          </a:prstGeom>
          <a:ln w="25400">
            <a:solidFill>
              <a:srgbClr val="EC65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∆E/E ~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8%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at 70 MeV (D=30cm)			 	∆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E/E ~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4%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at 70 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MeV (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D=60cm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16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∆E/E ~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13%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at 200 MeV (D=30cm)				∆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E/E ~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6%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at 200 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MeV (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D=60cm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4797549" y="4374629"/>
            <a:ext cx="1440160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72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4" y="3610430"/>
            <a:ext cx="4018836" cy="1114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51" y="1484784"/>
            <a:ext cx="3891429" cy="1149617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94953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smtClean="0">
                <a:solidFill>
                  <a:srgbClr val="000000"/>
                </a:solidFill>
                <a:latin typeface="Verdana" charset="0"/>
              </a:rPr>
              <a:t>Scientific case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smtClean="0">
                <a:solidFill>
                  <a:srgbClr val="000000"/>
                </a:solidFill>
                <a:latin typeface="Verdana" charset="0"/>
              </a:rPr>
              <a:t>Generation of a directed neutron beam</a:t>
            </a:r>
            <a:endParaRPr lang="en-GB" sz="2000" b="1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539552" y="4941168"/>
            <a:ext cx="846043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Deuteron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beam by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BOA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-mechanism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Interaction of deuterons with Be-converter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Break-up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reaction leads to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“directed”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neutrons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Spectral and angular characterisation (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Poster Annika </a:t>
            </a:r>
            <a:r>
              <a:rPr lang="en-GB" sz="16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Kleinschmidt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lang="en-GB" sz="100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" y="1484784"/>
            <a:ext cx="4824535" cy="21740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491483"/>
            <a:ext cx="2016224" cy="14926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708920"/>
            <a:ext cx="3472078" cy="31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92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5" y="477838"/>
            <a:ext cx="68770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smtClean="0">
                <a:solidFill>
                  <a:srgbClr val="000000"/>
                </a:solidFill>
                <a:latin typeface="Verdana" charset="0"/>
              </a:rPr>
              <a:t>Motivation</a:t>
            </a:r>
            <a:endParaRPr lang="en-GB" sz="2000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51554" name="Textfeld 2"/>
          <p:cNvSpPr txBox="1">
            <a:spLocks noChangeArrowheads="1"/>
          </p:cNvSpPr>
          <p:nvPr/>
        </p:nvSpPr>
        <p:spPr bwMode="auto">
          <a:xfrm>
            <a:off x="3346820" y="2998113"/>
            <a:ext cx="4212977" cy="1077218"/>
          </a:xfrm>
          <a:prstGeom prst="rect">
            <a:avLst/>
          </a:prstGeom>
          <a:noFill/>
          <a:ln w="25400">
            <a:solidFill>
              <a:srgbClr val="EC6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E6001A"/>
              </a:buClr>
              <a:defRPr/>
            </a:pPr>
            <a:r>
              <a:rPr lang="en-GB" sz="3200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energy short pulse laser-system for FAIR</a:t>
            </a:r>
            <a:endParaRPr lang="en-GB" sz="320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51085" y="1772816"/>
            <a:ext cx="2828018" cy="64633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Probing WDM with charged</a:t>
            </a:r>
          </a:p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particles</a:t>
            </a: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677748" y="4808185"/>
            <a:ext cx="2150460" cy="923330"/>
          </a:xfrm>
          <a:prstGeom prst="rect">
            <a:avLst/>
          </a:prstGeom>
          <a:ln w="25400">
            <a:solidFill>
              <a:srgbClr val="EC6500"/>
            </a:solidFill>
          </a:ln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Directed neutron</a:t>
            </a:r>
          </a:p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beams for HEDM </a:t>
            </a:r>
          </a:p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neutron radiography</a:t>
            </a:r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6119637" y="4795411"/>
            <a:ext cx="2551276" cy="646331"/>
          </a:xfrm>
          <a:prstGeom prst="rect">
            <a:avLst/>
          </a:prstGeom>
          <a:ln w="25400">
            <a:solidFill>
              <a:srgbClr val="EC6500"/>
            </a:solidFill>
          </a:ln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Explore new laser-driven</a:t>
            </a:r>
          </a:p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acceleration schemes</a:t>
            </a:r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6266440" y="1915091"/>
            <a:ext cx="2626040" cy="64633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Development of „future“ </a:t>
            </a:r>
          </a:p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accelerators</a:t>
            </a:r>
            <a:endParaRPr lang="en-GB"/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2477948" y="4075331"/>
            <a:ext cx="936104" cy="73285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>
          <a:xfrm>
            <a:off x="2909996" y="4363363"/>
            <a:ext cx="101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LAPLACE</a:t>
            </a:r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8207869" y="2563163"/>
            <a:ext cx="0" cy="224502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5345284" y="2253104"/>
            <a:ext cx="936104" cy="73285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/>
          <p:cNvSpPr/>
          <p:nvPr/>
        </p:nvSpPr>
        <p:spPr>
          <a:xfrm>
            <a:off x="5183533" y="226583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LIGHT</a:t>
            </a:r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3167309" y="2450505"/>
            <a:ext cx="811794" cy="53545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hteck 22"/>
          <p:cNvSpPr/>
          <p:nvPr/>
        </p:nvSpPr>
        <p:spPr>
          <a:xfrm>
            <a:off x="227265" y="2995211"/>
            <a:ext cx="2176878" cy="92333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Bright and coherent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high-harmonics for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gamma-radiography</a:t>
            </a:r>
            <a:endParaRPr lang="en-GB" dirty="0"/>
          </a:p>
        </p:txBody>
      </p:sp>
      <p:cxnSp>
        <p:nvCxnSpPr>
          <p:cNvPr id="24" name="Gerade Verbindung mit Pfeil 23"/>
          <p:cNvCxnSpPr>
            <a:stCxn id="23" idx="3"/>
            <a:endCxn id="151554" idx="1"/>
          </p:cNvCxnSpPr>
          <p:nvPr/>
        </p:nvCxnSpPr>
        <p:spPr bwMode="auto">
          <a:xfrm>
            <a:off x="2404143" y="3456876"/>
            <a:ext cx="942677" cy="7984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hteck 26"/>
          <p:cNvSpPr/>
          <p:nvPr/>
        </p:nvSpPr>
        <p:spPr>
          <a:xfrm>
            <a:off x="3275856" y="5301208"/>
            <a:ext cx="2595199" cy="646331"/>
          </a:xfrm>
          <a:prstGeom prst="rect">
            <a:avLst/>
          </a:prstGeom>
          <a:ln w="25400">
            <a:solidFill>
              <a:srgbClr val="EC6500"/>
            </a:solidFill>
          </a:ln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Development of charged particle diagnostics </a:t>
            </a:r>
            <a:endParaRPr lang="en-GB"/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4716016" y="4075331"/>
            <a:ext cx="0" cy="122587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 flipV="1">
            <a:off x="5871055" y="5441743"/>
            <a:ext cx="889266" cy="42595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5" y="477838"/>
            <a:ext cx="68770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de-DE" sz="2400" b="1" dirty="0" smtClean="0">
                <a:solidFill>
                  <a:srgbClr val="000000"/>
                </a:solidFill>
                <a:latin typeface="Verdana" charset="0"/>
              </a:rPr>
              <a:t>Topics</a:t>
            </a:r>
            <a:endParaRPr lang="de-DE" sz="2000" b="1" dirty="0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51554" name="Textfeld 2"/>
          <p:cNvSpPr txBox="1">
            <a:spLocks noChangeArrowheads="1"/>
          </p:cNvSpPr>
          <p:nvPr/>
        </p:nvSpPr>
        <p:spPr bwMode="auto">
          <a:xfrm>
            <a:off x="250825" y="1554172"/>
            <a:ext cx="7345511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Overview - BOA in a nutshell…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GB" sz="1000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Theoretical background…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Relativistic transparency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Buneman</a:t>
            </a:r>
            <a:r>
              <a:rPr lang="en-GB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instability</a:t>
            </a:r>
          </a:p>
          <a:p>
            <a:pPr marL="914400" lvl="1" indent="-1714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GB" sz="10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Simulation results…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Cryogenic hydrogen vs. plastic targets 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GB" sz="10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Characterisation of BOA ions - experimental  point of view…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Advanced multi-channel RIS and Quenching 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 of the art magnetic spectrometer – iWASP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endParaRPr lang="en-GB" sz="10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Scientific case - generation of a bright and directed neutron beam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733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5" y="477838"/>
            <a:ext cx="4933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Verdana" charset="0"/>
              </a:rPr>
              <a:t>Overview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Verdana" charset="0"/>
              </a:rPr>
              <a:t>BOA in a nutshell…</a:t>
            </a:r>
            <a:endParaRPr lang="en-US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51147" y="3356992"/>
            <a:ext cx="85693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TNSA phase: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Target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opaque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to laser light 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“Heating“ 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initial density decreases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Higher inertia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of rel. electrons 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critical density increases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Intermediate phase: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Laser propagates “behind” classical critical density 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Volume-Heating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BOA phase: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Target 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elativistic transparent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Laser interacts with electrons in under-dense plasma 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</a:t>
            </a:r>
            <a:r>
              <a:rPr lang="en-US" sz="16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Buneman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-Instability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nergy transfer from electrons to ions 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But: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Electrons still gain energy in laser field</a:t>
            </a:r>
          </a:p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=&gt; </a:t>
            </a:r>
            <a:r>
              <a:rPr lang="en-US" sz="16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ndirect coupling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between laser-energy and ion-momentum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832648" cy="191245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236296" y="3007985"/>
            <a:ext cx="175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courtesy 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of D. Jung. LANL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6516216" y="3284984"/>
            <a:ext cx="269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Yin</a:t>
            </a:r>
            <a:r>
              <a:rPr lang="en-US" sz="1200" dirty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. et al., </a:t>
            </a:r>
            <a:r>
              <a:rPr lang="en-US" sz="1200" i="1" dirty="0" err="1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GeV</a:t>
            </a:r>
            <a:r>
              <a:rPr lang="en-US" sz="1200" i="1" dirty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 laser ion acceleration from ultrathin targets: The laser </a:t>
            </a:r>
            <a:r>
              <a:rPr lang="en-US" sz="1200" i="1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break-out-afterburner</a:t>
            </a:r>
            <a:r>
              <a:rPr lang="en-US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, Laser </a:t>
            </a:r>
            <a:r>
              <a:rPr lang="en-US" sz="1200" dirty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and Particle Beams, </a:t>
            </a:r>
            <a:r>
              <a:rPr lang="en-US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2006</a:t>
            </a:r>
            <a:endParaRPr lang="en-GB" sz="1200" dirty="0">
              <a:solidFill>
                <a:schemeClr val="tx1"/>
              </a:solidFill>
              <a:ea typeface="MS Gothic" pitchFamily="49" charset="-128"/>
              <a:cs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16216" y="5590981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Yin et al., </a:t>
            </a:r>
            <a:r>
              <a:rPr lang="en-US" sz="1200" i="1" dirty="0" smtClean="0">
                <a:solidFill>
                  <a:schemeClr val="tx1"/>
                </a:solidFill>
              </a:rPr>
              <a:t>Break-out </a:t>
            </a:r>
            <a:r>
              <a:rPr lang="en-US" sz="1200" i="1" dirty="0">
                <a:solidFill>
                  <a:schemeClr val="tx1"/>
                </a:solidFill>
              </a:rPr>
              <a:t>afterburner ion </a:t>
            </a:r>
            <a:r>
              <a:rPr lang="en-US" sz="1200" i="1" dirty="0" smtClean="0">
                <a:solidFill>
                  <a:schemeClr val="tx1"/>
                </a:solidFill>
              </a:rPr>
              <a:t>acceleration in </a:t>
            </a:r>
            <a:r>
              <a:rPr lang="en-US" sz="1200" i="1" dirty="0">
                <a:solidFill>
                  <a:schemeClr val="tx1"/>
                </a:solidFill>
              </a:rPr>
              <a:t>the longer laser </a:t>
            </a:r>
            <a:r>
              <a:rPr lang="en-US" sz="1200" i="1" dirty="0" smtClean="0">
                <a:solidFill>
                  <a:schemeClr val="tx1"/>
                </a:solidFill>
              </a:rPr>
              <a:t>pulse length regime</a:t>
            </a:r>
            <a:r>
              <a:rPr lang="en-US" sz="1200" dirty="0" smtClean="0">
                <a:solidFill>
                  <a:schemeClr val="tx1"/>
                </a:solidFill>
              </a:rPr>
              <a:t>, Physics of Plasmas, 2011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5" y="477838"/>
            <a:ext cx="4933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Relativistic transparency</a:t>
            </a:r>
          </a:p>
          <a:p>
            <a:pPr lvl="0" eaLnBrk="1" hangingPunct="1">
              <a:buClrTx/>
              <a:tabLst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Very thin targets…</a:t>
            </a:r>
            <a:endParaRPr lang="en-GB" sz="2400" b="1" dirty="0">
              <a:solidFill>
                <a:srgbClr val="000000"/>
              </a:solidFill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2"/>
              <p:cNvSpPr txBox="1">
                <a:spLocks noChangeArrowheads="1"/>
              </p:cNvSpPr>
              <p:nvPr/>
            </p:nvSpPr>
            <p:spPr bwMode="auto">
              <a:xfrm>
                <a:off x="250825" y="1484784"/>
                <a:ext cx="8569325" cy="4779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Find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steady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solution for very thin plasma foils (delta-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dirac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like profile)</a:t>
                </a:r>
              </a:p>
              <a:p>
                <a:pPr algn="ctr"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  <m:t>𝒏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  <m:t>𝒙</m:t>
                        </m:r>
                      </m:e>
                    </m:d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  <m:t>𝒏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charset="0"/>
                          </a:rPr>
                          <m:t>𝟎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ＭＳ Ｐゴシック" charset="0"/>
                      </a:rPr>
                      <m:t>𝒍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𝜹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600" b="1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>
                  <a:spcAft>
                    <a:spcPts val="600"/>
                  </a:spcAft>
                  <a:buClr>
                    <a:srgbClr val="EC6500"/>
                  </a:buClr>
                  <a:defRPr/>
                </a:pPr>
                <a:endParaRPr lang="en-GB" sz="1200" b="1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monochromatic pure transverse fields,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Ansatz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of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plane, standing waves, circular polarised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Current is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localised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at x=0 </a:t>
                </a:r>
                <a:r>
                  <a:rPr lang="en-GB" sz="1600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=&gt; </a:t>
                </a:r>
                <a:r>
                  <a:rPr lang="en-GB" sz="1600" b="1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magnetic field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discontinuous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(like “perfect” mirror)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endParaRPr lang="en-GB" sz="1200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err="1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Ansatz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of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surface current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at discontinuity: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𝒊</m:t>
                    </m:r>
                    <m:d>
                      <m:d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𝑱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)∙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𝒍</m:t>
                    </m:r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	</a:t>
                </a:r>
                <a:endParaRPr lang="en-GB" sz="1600" b="1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Electric field and vector-potential are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continuous :		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𝑱</m:t>
                    </m:r>
                    <m:d>
                      <m:d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𝒆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  <m:sSub>
                          <m:sSubPr>
                            <m:ctrlP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sSub>
                          <m:sSubPr>
                            <m:ctrlP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sub>
                        </m:s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den>
                    </m:f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²</m:t>
                        </m:r>
                        <m:sSub>
                          <m:sSubPr>
                            <m:ctrlP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GB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sub>
                        </m:sSub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en-GB" sz="1600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endParaRPr lang="en-GB" sz="1200" b="1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Split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solution: I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ncoming/reflective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and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transmitting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part; substitution with common transmission- and reflection-coefficients 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Find boundary condition for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threshold of transparency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, if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R=0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endParaRPr lang="en-GB" sz="1200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f>
                        <m:fPr>
                          <m:ctrlPr>
                            <a:rPr lang="en-GB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𝒍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4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484784"/>
                <a:ext cx="8569325" cy="4779385"/>
              </a:xfrm>
              <a:prstGeom prst="rect">
                <a:avLst/>
              </a:prstGeom>
              <a:blipFill rotWithShape="1">
                <a:blip r:embed="rId3"/>
                <a:stretch>
                  <a:fillRect l="-213" t="-383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 bwMode="auto">
          <a:xfrm>
            <a:off x="3951471" y="5525183"/>
            <a:ext cx="1188641" cy="528040"/>
          </a:xfrm>
          <a:prstGeom prst="rect">
            <a:avLst/>
          </a:prstGeom>
          <a:noFill/>
          <a:ln w="254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44208" y="573325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150"/>
              </a:spcBef>
              <a:buFont typeface="Bitstream Charter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A. </a:t>
            </a:r>
            <a:r>
              <a:rPr lang="en-GB" sz="1200" dirty="0" err="1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Macchi</a:t>
            </a:r>
            <a:r>
              <a:rPr lang="en-GB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A </a:t>
            </a:r>
            <a:r>
              <a:rPr lang="en-GB" sz="1200" i="1" dirty="0" err="1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superintense</a:t>
            </a:r>
            <a:r>
              <a:rPr lang="en-GB" sz="1200" i="1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 Laser-Plasma Interaction Theory Primer</a:t>
            </a:r>
            <a:r>
              <a:rPr lang="en-GB" sz="1200" dirty="0" smtClean="0">
                <a:solidFill>
                  <a:schemeClr val="tx1"/>
                </a:solidFill>
                <a:ea typeface="MS Gothic" pitchFamily="49" charset="-128"/>
                <a:cs typeface="Calibri" pitchFamily="34" charset="0"/>
              </a:rPr>
              <a:t>, 2013</a:t>
            </a:r>
            <a:endParaRPr lang="en-GB" sz="1200" dirty="0">
              <a:solidFill>
                <a:schemeClr val="tx1"/>
              </a:solidFill>
              <a:ea typeface="MS Gothic" pitchFamily="49" charset="-128"/>
              <a:cs typeface="Calibr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200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5" y="477838"/>
            <a:ext cx="4933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Relativistic transparency</a:t>
            </a:r>
          </a:p>
          <a:p>
            <a:pPr lvl="0" eaLnBrk="1" hangingPunct="1">
              <a:buClrTx/>
              <a:tabLst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Particle-In-Cell Simulations…</a:t>
            </a:r>
            <a:endParaRPr lang="en-GB" sz="2400" b="1" dirty="0">
              <a:solidFill>
                <a:srgbClr val="000000"/>
              </a:solidFill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"/>
              <p:cNvSpPr txBox="1">
                <a:spLocks noChangeArrowheads="1"/>
              </p:cNvSpPr>
              <p:nvPr/>
            </p:nvSpPr>
            <p:spPr bwMode="auto">
              <a:xfrm>
                <a:off x="251520" y="1451532"/>
                <a:ext cx="8640960" cy="176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aser-intensity: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</m:sup>
                    </m:sSup>
                    <m:f>
                      <m:f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𝑾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𝟏𝟓</m:t>
                    </m:r>
                  </m:oMath>
                </a14:m>
                <a:endParaRPr lang="en-GB" sz="1600" b="1" dirty="0" smtClean="0">
                  <a:solidFill>
                    <a:schemeClr val="tx1"/>
                  </a:solidFill>
                  <a:latin typeface="Calibri" charset="0"/>
                  <a:ea typeface="Cambria Math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Cambria Math"/>
                  </a:rPr>
                  <a:t>Now: Linear polarised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charset="0"/>
                    <a:ea typeface="Cambria Math"/>
                  </a:rPr>
                  <a:t>light in PIC =&gt; does estimation hold ?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EC6500"/>
                  </a:buClr>
                  <a:buFont typeface="Courier New" pitchFamily="49" charset="0"/>
                  <a:buChar char="o"/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Transparency Threshold: </a:t>
                </a:r>
                <a:endParaRPr lang="en-GB" sz="1600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1600" b="1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m:t>5.26</m:t>
                    </m:r>
                    <m:sSup>
                      <m:sSup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(cryogenic hydrogen)			</a:t>
                </a:r>
                <a:r>
                  <a:rPr lang="en-GB" sz="1600" b="1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</a:t>
                </a:r>
                <a:r>
                  <a:rPr lang="en-GB" sz="16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1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28</m:t>
                    </m:r>
                    <m:r>
                      <m:rPr>
                        <m:nor/>
                      </m:rPr>
                      <a:rPr lang="en-GB" sz="1600" b="1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ＭＳ Ｐゴシック" charset="0"/>
                        <a:cs typeface="ＭＳ Ｐゴシック" charset="0"/>
                      </a:rPr>
                      <m:t>𝟓𝟏</m:t>
                    </m:r>
                    <m:sSup>
                      <m:sSup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𝟐𝟐</m:t>
                        </m:r>
                      </m:sup>
                    </m:sSup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</m:t>
                    </m:r>
                    <m:sSup>
                      <m:sSupPr>
                        <m:ctrlP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b="1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(PMP, C</a:t>
                </a:r>
                <a:r>
                  <a:rPr lang="en-GB" sz="1600" b="1" baseline="-250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H</a:t>
                </a:r>
                <a:r>
                  <a:rPr lang="en-GB" sz="1600" b="1" baseline="-25000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12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) </a:t>
                </a:r>
              </a:p>
              <a:p>
                <a:pPr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𝒍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𝒏𝒎</m:t>
                    </m:r>
                  </m:oMath>
                </a14:m>
                <a:r>
                  <a:rPr lang="en-GB" sz="1600" b="1" dirty="0" smtClean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									    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𝒍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𝒏𝒎</m:t>
                    </m:r>
                  </m:oMath>
                </a14:m>
                <a:endParaRPr lang="en-GB" sz="1600" b="1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7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51532"/>
                <a:ext cx="8640960" cy="1761444"/>
              </a:xfrm>
              <a:prstGeom prst="rect">
                <a:avLst/>
              </a:prstGeom>
              <a:blipFill rotWithShape="1">
                <a:blip r:embed="rId3"/>
                <a:stretch>
                  <a:fillRect l="-212" r="-705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2"/>
              <p:cNvSpPr txBox="1">
                <a:spLocks noChangeArrowheads="1"/>
              </p:cNvSpPr>
              <p:nvPr/>
            </p:nvSpPr>
            <p:spPr bwMode="auto">
              <a:xfrm>
                <a:off x="6300192" y="1628800"/>
                <a:ext cx="1401467" cy="678455"/>
              </a:xfrm>
              <a:prstGeom prst="rect">
                <a:avLst/>
              </a:prstGeom>
              <a:noFill/>
              <a:ln w="25400">
                <a:solidFill>
                  <a:srgbClr val="EC65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de-DE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f>
                        <m:fPr>
                          <m:ctrlPr>
                            <a:rPr lang="de-DE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de-DE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𝒍</m:t>
                          </m:r>
                        </m:num>
                        <m:den>
                          <m:r>
                            <a:rPr lang="de-DE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4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1628800"/>
                <a:ext cx="1401467" cy="678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EC65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/>
          <a:stretch/>
        </p:blipFill>
        <p:spPr>
          <a:xfrm>
            <a:off x="5679" y="3212976"/>
            <a:ext cx="5072758" cy="243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9910"/>
          <a:stretch/>
        </p:blipFill>
        <p:spPr>
          <a:xfrm>
            <a:off x="4581939" y="3211370"/>
            <a:ext cx="4538939" cy="2430000"/>
          </a:xfrm>
          <a:prstGeom prst="rect">
            <a:avLst/>
          </a:prstGeom>
        </p:spPr>
      </p:pic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50824" y="5589240"/>
            <a:ext cx="8641656" cy="661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Absolute value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contradicts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analytical estimation, but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scaling fits very well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!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Reason: </a:t>
            </a:r>
            <a:r>
              <a:rPr lang="en-GB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n-GB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inear polarisation in contrast to circular assumption =&gt; more 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electron heating/expansion </a:t>
            </a:r>
          </a:p>
        </p:txBody>
      </p:sp>
      <p:sp>
        <p:nvSpPr>
          <p:cNvPr id="2" name="Pfeil nach rechts 1"/>
          <p:cNvSpPr/>
          <p:nvPr/>
        </p:nvSpPr>
        <p:spPr bwMode="auto">
          <a:xfrm>
            <a:off x="4473331" y="2761050"/>
            <a:ext cx="893192" cy="216024"/>
          </a:xfrm>
          <a:prstGeom prst="rightArrow">
            <a:avLst/>
          </a:prstGeom>
          <a:solidFill>
            <a:srgbClr val="EC6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73640" y="2545026"/>
            <a:ext cx="624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  <a:latin typeface="Calibri" charset="0"/>
                <a:ea typeface="Cambria Math"/>
              </a:rPr>
              <a:t>x 5.4</a:t>
            </a:r>
            <a:endParaRPr lang="de-DE" sz="1600" b="1" dirty="0"/>
          </a:p>
        </p:txBody>
      </p:sp>
      <p:sp>
        <p:nvSpPr>
          <p:cNvPr id="13" name="Rechteck 12"/>
          <p:cNvSpPr/>
          <p:nvPr/>
        </p:nvSpPr>
        <p:spPr>
          <a:xfrm>
            <a:off x="2227755" y="3429000"/>
            <a:ext cx="1480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600 nm hydrogen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7164288" y="3428999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100 nm </a:t>
            </a:r>
            <a:r>
              <a:rPr lang="en-US" sz="1400" b="1" dirty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PMP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809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73350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Theoretical background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err="1" smtClean="0">
                <a:solidFill>
                  <a:srgbClr val="000000"/>
                </a:solidFill>
                <a:latin typeface="Verdana" charset="0"/>
              </a:rPr>
              <a:t>Buneman</a:t>
            </a: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 instability – just a hypothesis…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50825" y="1513235"/>
            <a:ext cx="85693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eam-plasma instability =&gt; Kind of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two-stream 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instability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During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rel. transparent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phase =&gt; Electrons gain large forward drift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“Fast” electrons flow past “slow” ions =&gt; Excitation of this instability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Phase speed of instability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matches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drift-speed of ions =&gt;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Resonant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acceleration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Strong longitudinal electric-field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=&gt; co-moves with ions</a:t>
            </a: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Transfers electron forward momentum to ion momentum</a:t>
            </a:r>
            <a:endParaRPr lang="en-US" sz="1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600"/>
              </a:spcAft>
              <a:buClr>
                <a:srgbClr val="EC6500"/>
              </a:buClr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Loss in electron momentum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compensated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by acceleration in laser field 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Preservation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of instability</a:t>
            </a:r>
          </a:p>
          <a:p>
            <a:pPr marL="1028700" lvl="1">
              <a:spcAft>
                <a:spcPts val="600"/>
              </a:spcAft>
              <a:buClr>
                <a:srgbClr val="EC6500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Efficient,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indirect coupling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of laser energy to ion momentum </a:t>
            </a:r>
            <a:endParaRPr lang="en-US" sz="1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545390" y="4782352"/>
                <a:ext cx="4258858" cy="806888"/>
              </a:xfrm>
              <a:prstGeom prst="rect">
                <a:avLst/>
              </a:prstGeom>
              <a:ln w="25400">
                <a:solidFill>
                  <a:srgbClr val="EC6500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C65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/>
                          <a:ea typeface="ＭＳ Ｐゴシック" charset="0"/>
                        </a:rPr>
                        <m:t>𝟏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/>
                          <a:ea typeface="ＭＳ Ｐゴシック" charset="0"/>
                        </a:rPr>
                        <m:t>−</m:t>
                      </m:r>
                      <m:f>
                        <m:fPr>
                          <m:ctrlP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𝒑𝒆</m:t>
                              </m:r>
                            </m:sub>
                            <m:sup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𝒌𝒄</m:t>
                          </m:r>
                          <m:func>
                            <m:func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)²</m:t>
                              </m:r>
                            </m:e>
                          </m:func>
                        </m:den>
                      </m:f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  <m:r>
                                    <a:rPr lang="de-DE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90" y="4782352"/>
                <a:ext cx="4258858" cy="8068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EC65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6732240" y="558924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Albright et al., </a:t>
            </a:r>
            <a:r>
              <a:rPr lang="en-US" sz="1200" i="1" dirty="0">
                <a:solidFill>
                  <a:schemeClr val="tx1"/>
                </a:solidFill>
              </a:rPr>
              <a:t>Relativistic </a:t>
            </a:r>
            <a:r>
              <a:rPr lang="en-US" sz="1200" i="1" dirty="0" err="1">
                <a:solidFill>
                  <a:schemeClr val="tx1"/>
                </a:solidFill>
              </a:rPr>
              <a:t>Buneman</a:t>
            </a:r>
            <a:r>
              <a:rPr lang="en-US" sz="1200" i="1" dirty="0">
                <a:solidFill>
                  <a:schemeClr val="tx1"/>
                </a:solidFill>
              </a:rPr>
              <a:t> instability in the laser breakout </a:t>
            </a:r>
            <a:r>
              <a:rPr lang="en-US" sz="1200" i="1" dirty="0" smtClean="0">
                <a:solidFill>
                  <a:schemeClr val="tx1"/>
                </a:solidFill>
              </a:rPr>
              <a:t>afterburner, </a:t>
            </a:r>
            <a:r>
              <a:rPr lang="en-US" sz="1200" dirty="0" smtClean="0">
                <a:solidFill>
                  <a:schemeClr val="tx1"/>
                </a:solidFill>
              </a:rPr>
              <a:t>Phys</a:t>
            </a:r>
            <a:r>
              <a:rPr lang="en-US" sz="1200" dirty="0">
                <a:solidFill>
                  <a:schemeClr val="tx1"/>
                </a:solidFill>
              </a:rPr>
              <a:t>. Plasmas, </a:t>
            </a:r>
            <a:r>
              <a:rPr lang="en-US" sz="1200" dirty="0" smtClean="0">
                <a:solidFill>
                  <a:schemeClr val="tx1"/>
                </a:solidFill>
              </a:rPr>
              <a:t>2007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633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085434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Simulation results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cryogenic hydrogen vs. PMP 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328"/>
          <a:stretch/>
        </p:blipFill>
        <p:spPr>
          <a:xfrm>
            <a:off x="0" y="1474845"/>
            <a:ext cx="5072757" cy="23977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9696"/>
          <a:stretch/>
        </p:blipFill>
        <p:spPr>
          <a:xfrm>
            <a:off x="4572000" y="1468659"/>
            <a:ext cx="4572000" cy="243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64" b="2211"/>
          <a:stretch/>
        </p:blipFill>
        <p:spPr>
          <a:xfrm>
            <a:off x="0" y="3913178"/>
            <a:ext cx="5072755" cy="230425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195736" y="1700808"/>
            <a:ext cx="1480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600 nm hydrogen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7185978" y="1700808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100 nm </a:t>
            </a:r>
            <a:r>
              <a:rPr lang="en-US" sz="1400" b="1" dirty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PMP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326" r="9954" b="1769"/>
          <a:stretch/>
        </p:blipFill>
        <p:spPr>
          <a:xfrm>
            <a:off x="4556382" y="3862656"/>
            <a:ext cx="4572000" cy="23547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05065"/>
            <a:ext cx="1767759" cy="792088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 flipH="1">
            <a:off x="1619672" y="4438650"/>
            <a:ext cx="637753" cy="4585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1691681" y="4400550"/>
            <a:ext cx="727669" cy="75664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/>
          <p:cNvSpPr/>
          <p:nvPr/>
        </p:nvSpPr>
        <p:spPr>
          <a:xfrm>
            <a:off x="2387616" y="4691803"/>
            <a:ext cx="466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alibri" charset="0"/>
                <a:ea typeface="ＭＳ Ｐゴシック" charset="0"/>
                <a:cs typeface="ＭＳ Ｐゴシック" charset="0"/>
              </a:rPr>
              <a:t>BOA</a:t>
            </a:r>
            <a:endParaRPr lang="de-DE" sz="1200" dirty="0"/>
          </a:p>
        </p:txBody>
      </p:sp>
      <p:sp>
        <p:nvSpPr>
          <p:cNvPr id="31" name="Rechteck 30"/>
          <p:cNvSpPr/>
          <p:nvPr/>
        </p:nvSpPr>
        <p:spPr>
          <a:xfrm>
            <a:off x="3222900" y="4693310"/>
            <a:ext cx="525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alibri" charset="0"/>
                <a:ea typeface="ＭＳ Ｐゴシック" charset="0"/>
                <a:cs typeface="ＭＳ Ｐゴシック" charset="0"/>
              </a:rPr>
              <a:t>TNSA</a:t>
            </a:r>
            <a:endParaRPr lang="de-DE" sz="1200" dirty="0"/>
          </a:p>
        </p:txBody>
      </p:sp>
      <p:sp>
        <p:nvSpPr>
          <p:cNvPr id="16" name="Rechteck 15"/>
          <p:cNvSpPr/>
          <p:nvPr/>
        </p:nvSpPr>
        <p:spPr>
          <a:xfrm>
            <a:off x="2195736" y="3265239"/>
            <a:ext cx="1472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transverse E-field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04248" y="3265239"/>
            <a:ext cx="1472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transverse E-field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51720" y="5641503"/>
            <a:ext cx="1638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longitudinal E-field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677826" y="5641503"/>
            <a:ext cx="1638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longitudinal E-field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778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774" y="477838"/>
            <a:ext cx="6085434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Verdana" charset="0"/>
              </a:rPr>
              <a:t>Simulation results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cryogenic hydrogen vs. PMP </a:t>
            </a:r>
            <a:endParaRPr lang="en-GB" sz="2000" b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>
            <a:off x="4346037" y="3861048"/>
            <a:ext cx="4788024" cy="23495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/>
          <a:stretch/>
        </p:blipFill>
        <p:spPr>
          <a:xfrm>
            <a:off x="33590" y="1484784"/>
            <a:ext cx="4950580" cy="23495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r="8275"/>
          <a:stretch/>
        </p:blipFill>
        <p:spPr>
          <a:xfrm>
            <a:off x="4591879" y="1484784"/>
            <a:ext cx="4532244" cy="23495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987910" y="1700808"/>
            <a:ext cx="14801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600 nm hydrogen</a:t>
            </a:r>
          </a:p>
          <a:p>
            <a:r>
              <a:rPr lang="en-US" sz="1400" b="1" dirty="0">
                <a:solidFill>
                  <a:srgbClr val="EC6500"/>
                </a:solidFill>
                <a:latin typeface="Calibri" charset="0"/>
                <a:ea typeface="ＭＳ Ｐゴシック" charset="0"/>
              </a:rPr>
              <a:t>p</a:t>
            </a: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</a:rPr>
              <a:t>rotons</a:t>
            </a:r>
          </a:p>
          <a:p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</a:rPr>
              <a:t>η = 2.14%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7946133" y="1700808"/>
            <a:ext cx="11304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100 nm PMP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protons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>
                <a:solidFill>
                  <a:srgbClr val="EC6500"/>
                </a:solidFill>
                <a:latin typeface="Calibri" charset="0"/>
                <a:ea typeface="ＭＳ Ｐゴシック" charset="0"/>
              </a:rPr>
              <a:t>η = </a:t>
            </a:r>
            <a:r>
              <a:rPr lang="en-US" sz="1400" b="1" dirty="0" smtClean="0">
                <a:solidFill>
                  <a:srgbClr val="EC6500"/>
                </a:solidFill>
                <a:latin typeface="Calibri" charset="0"/>
                <a:ea typeface="ＭＳ Ｐゴシック" charset="0"/>
              </a:rPr>
              <a:t>1.17%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7956376" y="4077072"/>
            <a:ext cx="11304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100 nm PMP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arbon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l-GR" sz="1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η = </a:t>
            </a:r>
            <a:r>
              <a:rPr lang="de-DE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l-GR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de-DE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31</a:t>
            </a:r>
            <a:r>
              <a:rPr lang="el-GR" sz="1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%</a:t>
            </a:r>
            <a:endParaRPr lang="el-GR" sz="14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731437" y="1549288"/>
            <a:ext cx="432048" cy="144000"/>
          </a:xfrm>
          <a:prstGeom prst="rect">
            <a:avLst/>
          </a:prstGeom>
          <a:noFill/>
          <a:ln w="254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320070" y="1552603"/>
            <a:ext cx="432048" cy="144000"/>
          </a:xfrm>
          <a:prstGeom prst="rect">
            <a:avLst/>
          </a:prstGeom>
          <a:noFill/>
          <a:ln w="254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320070" y="3923133"/>
            <a:ext cx="432048" cy="1440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8145"/>
          <a:stretch/>
        </p:blipFill>
        <p:spPr>
          <a:xfrm>
            <a:off x="0" y="3853480"/>
            <a:ext cx="4575600" cy="2365477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1753749" y="3923133"/>
            <a:ext cx="432048" cy="14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411760" y="4077072"/>
            <a:ext cx="2111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100 nm PMP (65% doped)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deuterons</a:t>
            </a:r>
          </a:p>
          <a:p>
            <a:pPr>
              <a:spcAft>
                <a:spcPts val="0"/>
              </a:spcAft>
              <a:buClr>
                <a:srgbClr val="EC6500"/>
              </a:buClr>
              <a:defRPr/>
            </a:pPr>
            <a:r>
              <a:rPr lang="el-GR" sz="14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η = </a:t>
            </a:r>
            <a:r>
              <a:rPr lang="de-DE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l-GR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.4</a:t>
            </a:r>
            <a:r>
              <a:rPr lang="de-DE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l-GR" sz="14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%</a:t>
            </a:r>
            <a:endParaRPr lang="el-GR" sz="1400" b="1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50825" y="6437313"/>
            <a:ext cx="8569325" cy="231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1DEF0-38B0-4F31-B29D-273FA423F3E2}" type="datetime4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02 October 2013</a:t>
            </a:fld>
            <a:r>
              <a:rPr lang="en-GB" sz="1000" dirty="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t> | Oliver Deppert | EMMI HEDM workshop 2013 | Plasma physics workgroup TU Darmstadt | </a:t>
            </a:r>
            <a:fld id="{C1E94155-8D90-48CF-85BB-2600C23BC625}" type="slidenum">
              <a:rPr lang="en-GB" sz="1000" smtClean="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lang="en-GB" sz="1000" dirty="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499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Larissa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5959FE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Bildschirmpräsentation (4:3)</PresentationFormat>
  <Paragraphs>326</Paragraphs>
  <Slides>14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Larissa</vt:lpstr>
      <vt:lpstr>1_Larissa</vt:lpstr>
      <vt:lpstr>2_Larissa</vt:lpstr>
      <vt:lpstr>3_Larissa</vt:lpstr>
      <vt:lpstr>4_Larissa</vt:lpstr>
      <vt:lpstr>5_Larissa</vt:lpstr>
      <vt:lpstr>6_Larissa</vt:lpstr>
      <vt:lpstr>7_Larissa</vt:lpstr>
      <vt:lpstr>8_Larissa</vt:lpstr>
      <vt:lpstr>9_Larissa</vt:lpstr>
      <vt:lpstr>10_Larissa</vt:lpstr>
      <vt:lpstr>11_Larissa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feuck</dc:creator>
  <cp:lastModifiedBy>Peter Lustig</cp:lastModifiedBy>
  <cp:revision>1395</cp:revision>
  <cp:lastPrinted>2010-03-09T12:47:52Z</cp:lastPrinted>
  <dcterms:created xsi:type="dcterms:W3CDTF">2008-04-04T08:18:15Z</dcterms:created>
  <dcterms:modified xsi:type="dcterms:W3CDTF">2013-10-02T05:10:28Z</dcterms:modified>
</cp:coreProperties>
</file>