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9" r:id="rId3"/>
    <p:sldId id="285" r:id="rId4"/>
    <p:sldId id="256" r:id="rId5"/>
    <p:sldId id="263" r:id="rId6"/>
    <p:sldId id="260" r:id="rId7"/>
    <p:sldId id="261" r:id="rId8"/>
    <p:sldId id="262" r:id="rId9"/>
    <p:sldId id="258" r:id="rId10"/>
    <p:sldId id="259" r:id="rId11"/>
    <p:sldId id="264" r:id="rId12"/>
    <p:sldId id="265" r:id="rId13"/>
    <p:sldId id="282" r:id="rId14"/>
    <p:sldId id="277" r:id="rId15"/>
    <p:sldId id="267" r:id="rId16"/>
    <p:sldId id="268" r:id="rId17"/>
    <p:sldId id="269" r:id="rId18"/>
    <p:sldId id="270" r:id="rId19"/>
    <p:sldId id="271" r:id="rId20"/>
    <p:sldId id="274" r:id="rId21"/>
    <p:sldId id="272" r:id="rId22"/>
    <p:sldId id="283" r:id="rId23"/>
    <p:sldId id="275" r:id="rId24"/>
    <p:sldId id="273" r:id="rId25"/>
    <p:sldId id="284" r:id="rId26"/>
    <p:sldId id="280" r:id="rId27"/>
    <p:sldId id="281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8616"/>
    <a:srgbClr val="C0D735"/>
    <a:srgbClr val="C4BD97"/>
    <a:srgbClr val="1C06BC"/>
    <a:srgbClr val="FFFF00"/>
    <a:srgbClr val="FF66FF"/>
    <a:srgbClr val="4F81BD"/>
    <a:srgbClr val="F45C18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C96F2-8404-49C7-904F-2B3927EDAAEB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2B78C-0ED0-4DF1-8829-B559018359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58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B78C-0ED0-4DF1-8829-B5590183590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4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053" y="1196752"/>
            <a:ext cx="79399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Energy Partition, </a:t>
            </a:r>
            <a:r>
              <a:rPr lang="el-GR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γ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-ray 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Emission, and Radiation 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Reaction</a:t>
            </a:r>
          </a:p>
          <a:p>
            <a:pPr algn="ctr">
              <a:lnSpc>
                <a:spcPct val="200000"/>
              </a:lnSpc>
            </a:pP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in 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near-QED </a:t>
            </a:r>
            <a:r>
              <a:rPr lang="en-US" altLang="zh-CN" sz="24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Regime of </a:t>
            </a:r>
            <a:r>
              <a:rPr lang="en-US" altLang="zh-CN" sz="24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Laser-plasma Interactions</a:t>
            </a:r>
            <a:endParaRPr lang="zh-CN" altLang="en-US" sz="2400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6260" y="3068960"/>
            <a:ext cx="424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 smtClean="0">
                <a:latin typeface="华文宋体" pitchFamily="2" charset="-122"/>
                <a:ea typeface="华文宋体" pitchFamily="2" charset="-122"/>
              </a:rPr>
              <a:t>Liangliang</a:t>
            </a:r>
            <a:r>
              <a:rPr lang="en-US" altLang="zh-CN" sz="2400" dirty="0" smtClean="0">
                <a:latin typeface="华文宋体" pitchFamily="2" charset="-122"/>
                <a:ea typeface="华文宋体" pitchFamily="2" charset="-122"/>
              </a:rPr>
              <a:t> </a:t>
            </a:r>
            <a:r>
              <a:rPr lang="en-US" altLang="zh-CN" sz="2400" dirty="0" err="1" smtClean="0">
                <a:latin typeface="华文宋体" pitchFamily="2" charset="-122"/>
                <a:ea typeface="华文宋体" pitchFamily="2" charset="-122"/>
              </a:rPr>
              <a:t>Ji</a:t>
            </a:r>
            <a:r>
              <a:rPr lang="en-US" altLang="zh-CN" sz="2400" dirty="0" smtClean="0">
                <a:latin typeface="华文宋体" pitchFamily="2" charset="-122"/>
                <a:ea typeface="华文宋体" pitchFamily="2" charset="-122"/>
              </a:rPr>
              <a:t>,  Alexander </a:t>
            </a:r>
            <a:r>
              <a:rPr lang="en-US" altLang="zh-CN" sz="2400" dirty="0" err="1" smtClean="0">
                <a:latin typeface="华文宋体" pitchFamily="2" charset="-122"/>
                <a:ea typeface="华文宋体" pitchFamily="2" charset="-122"/>
              </a:rPr>
              <a:t>Pukhov</a:t>
            </a:r>
            <a:r>
              <a:rPr lang="en-US" altLang="zh-CN" sz="2400" dirty="0" smtClean="0">
                <a:latin typeface="华文宋体" pitchFamily="2" charset="-122"/>
                <a:ea typeface="华文宋体" pitchFamily="2" charset="-122"/>
              </a:rPr>
              <a:t> </a:t>
            </a:r>
            <a:endParaRPr lang="zh-CN" altLang="en-US" sz="2400" dirty="0">
              <a:latin typeface="华文宋体" pitchFamily="2" charset="-122"/>
              <a:ea typeface="华文宋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10100" y="3530625"/>
            <a:ext cx="5839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zh-CN" dirty="0" smtClean="0">
                <a:latin typeface="Times New Roman" pitchFamily="18" charset="0"/>
                <a:cs typeface="Times New Roman" pitchFamily="18" charset="0"/>
              </a:rPr>
              <a:t>Heinrich-Heine-Universität </a:t>
            </a:r>
            <a:r>
              <a:rPr lang="de-DE" altLang="zh-CN" dirty="0">
                <a:latin typeface="Times New Roman" pitchFamily="18" charset="0"/>
                <a:cs typeface="Times New Roman" pitchFamily="18" charset="0"/>
              </a:rPr>
              <a:t>Düsseldorf</a:t>
            </a:r>
            <a:r>
              <a:rPr lang="de-DE" altLang="zh-CN" dirty="0" smtClean="0">
                <a:latin typeface="Times New Roman" pitchFamily="18" charset="0"/>
                <a:cs typeface="Times New Roman" pitchFamily="18" charset="0"/>
              </a:rPr>
              <a:t>, Germany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641" y="188640"/>
            <a:ext cx="343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zh-CN" dirty="0" smtClean="0"/>
              <a:t>EMMI 2013.09.30-10.02 @gsi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743274" y="4077072"/>
            <a:ext cx="58326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华文宋体" pitchFamily="2" charset="-122"/>
                <a:ea typeface="华文宋体" pitchFamily="2" charset="-122"/>
              </a:rPr>
              <a:t>I. Yu. </a:t>
            </a:r>
            <a:r>
              <a:rPr lang="en-US" altLang="zh-CN" sz="2400" dirty="0" err="1">
                <a:latin typeface="华文宋体" pitchFamily="2" charset="-122"/>
                <a:ea typeface="华文宋体" pitchFamily="2" charset="-122"/>
              </a:rPr>
              <a:t>Kostyukov</a:t>
            </a:r>
            <a:endParaRPr lang="en-US" altLang="zh-CN" sz="2400" dirty="0">
              <a:latin typeface="华文宋体" pitchFamily="2" charset="-122"/>
              <a:ea typeface="华文宋体" pitchFamily="2" charset="-122"/>
            </a:endParaRPr>
          </a:p>
          <a:p>
            <a:pPr algn="ctr"/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Russian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Academy of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Sciences, Russia</a:t>
            </a:r>
          </a:p>
          <a:p>
            <a:pPr algn="ctr"/>
            <a:endParaRPr lang="en-US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atin typeface="华文宋体" pitchFamily="2" charset="-122"/>
                <a:ea typeface="华文宋体" pitchFamily="2" charset="-122"/>
              </a:rPr>
              <a:t>K. U. </a:t>
            </a:r>
            <a:r>
              <a:rPr lang="en-US" altLang="zh-CN" sz="2400" dirty="0" err="1">
                <a:latin typeface="华文宋体" pitchFamily="2" charset="-122"/>
                <a:ea typeface="华文宋体" pitchFamily="2" charset="-122"/>
              </a:rPr>
              <a:t>Akli</a:t>
            </a:r>
            <a:endParaRPr lang="en-US" altLang="zh-CN" sz="2400" dirty="0">
              <a:latin typeface="华文宋体" pitchFamily="2" charset="-122"/>
              <a:ea typeface="华文宋体" pitchFamily="2" charset="-122"/>
            </a:endParaRPr>
          </a:p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The Ohio State </a:t>
            </a:r>
            <a:r>
              <a:rPr lang="en-US" altLang="zh-CN" dirty="0" smtClean="0">
                <a:latin typeface="Times New Roman" pitchFamily="18" charset="0"/>
                <a:cs typeface="Times New Roman" pitchFamily="18" charset="0"/>
              </a:rPr>
              <a:t>University, USA</a:t>
            </a:r>
            <a:endParaRPr lang="zh-CN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6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Carbon</a:t>
            </a:r>
            <a:r>
              <a:rPr lang="en-US" altLang="zh-CN" sz="2800" dirty="0" smtClean="0"/>
              <a:t> target. </a:t>
            </a:r>
            <a:r>
              <a:rPr lang="en-US" altLang="zh-CN" sz="2800" dirty="0"/>
              <a:t>P</a:t>
            </a:r>
            <a:r>
              <a:rPr lang="en-US" altLang="zh-CN" sz="2800" dirty="0" smtClean="0"/>
              <a:t>ower laws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437530" cy="3429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0" y="1229483"/>
            <a:ext cx="4581546" cy="3540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5753" y="692696"/>
            <a:ext cx="9685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altLang="zh-CN" sz="2400" b="1" i="1" dirty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endParaRPr lang="zh-CN" altLang="en-US" sz="2400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91680" y="4815315"/>
            <a:ext cx="572968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l-GR" altLang="zh-CN" sz="2400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400" baseline="-25000" dirty="0" smtClean="0">
                <a:latin typeface="Times New Roman" pitchFamily="18" charset="0"/>
                <a:ea typeface="Gulim"/>
                <a:cs typeface="Times New Roman" pitchFamily="18" charset="0"/>
              </a:rPr>
              <a:t>LP  </a:t>
            </a: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&gt;</a:t>
            </a:r>
            <a:r>
              <a:rPr lang="el-GR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l-GR" altLang="zh-CN" sz="2400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400" baseline="-25000" dirty="0" smtClean="0">
                <a:latin typeface="Times New Roman" pitchFamily="18" charset="0"/>
                <a:ea typeface="Gulim"/>
                <a:cs typeface="Times New Roman" pitchFamily="18" charset="0"/>
              </a:rPr>
              <a:t>CP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Power-laws converge at 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&gt; 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24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012160" y="3068960"/>
            <a:ext cx="1918413" cy="936104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2555776" y="6062443"/>
            <a:ext cx="1645104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i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tot, 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~ 60%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47944" y="6062443"/>
            <a:ext cx="1940280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i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photon, 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~ 10%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244408" y="1772816"/>
            <a:ext cx="631117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443321"/>
              </p:ext>
            </p:extLst>
          </p:nvPr>
        </p:nvGraphicFramePr>
        <p:xfrm>
          <a:off x="827584" y="716608"/>
          <a:ext cx="3239608" cy="55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Equation" r:id="rId5" imgW="1130040" imgH="266400" progId="Equation.DSMT4">
                  <p:embed/>
                </p:oleObj>
              </mc:Choice>
              <mc:Fallback>
                <p:oleObj name="Equation" r:id="rId5" imgW="1130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84" y="716608"/>
                        <a:ext cx="3239608" cy="5518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/>
          <p:cNvSpPr/>
          <p:nvPr/>
        </p:nvSpPr>
        <p:spPr>
          <a:xfrm>
            <a:off x="539552" y="1772816"/>
            <a:ext cx="3456384" cy="2376264"/>
          </a:xfrm>
          <a:prstGeom prst="rect">
            <a:avLst/>
          </a:prstGeom>
          <a:solidFill>
            <a:srgbClr val="C4BD9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034408" y="1772816"/>
            <a:ext cx="3210000" cy="2376264"/>
          </a:xfrm>
          <a:prstGeom prst="rect">
            <a:avLst/>
          </a:prstGeom>
          <a:solidFill>
            <a:srgbClr val="C4BD9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0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67544" y="199498"/>
            <a:ext cx="8229600" cy="418058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Solid hydrogen </a:t>
            </a:r>
            <a:r>
              <a:rPr lang="en-US" altLang="zh-CN" sz="2800" dirty="0" smtClean="0"/>
              <a:t>target.  </a:t>
            </a:r>
            <a:r>
              <a:rPr lang="en-US" altLang="zh-CN" sz="2800" dirty="0"/>
              <a:t>E</a:t>
            </a:r>
            <a:r>
              <a:rPr lang="en-US" altLang="zh-CN" sz="2800" dirty="0" smtClean="0"/>
              <a:t>nergy absorption channels</a:t>
            </a:r>
            <a:endParaRPr lang="zh-CN" altLang="en-US" sz="28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9" y="1052736"/>
            <a:ext cx="4566155" cy="35283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39" y="1055936"/>
            <a:ext cx="4655200" cy="359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9556" y="692696"/>
            <a:ext cx="10142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CP lasers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66060" y="683404"/>
            <a:ext cx="10142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LP lasers</a:t>
            </a:r>
            <a:endParaRPr lang="zh-CN" altLang="en-US" dirty="0"/>
          </a:p>
        </p:txBody>
      </p:sp>
      <p:sp>
        <p:nvSpPr>
          <p:cNvPr id="10" name="圆角矩形 9"/>
          <p:cNvSpPr/>
          <p:nvPr/>
        </p:nvSpPr>
        <p:spPr>
          <a:xfrm>
            <a:off x="1403648" y="4719127"/>
            <a:ext cx="2169012" cy="72609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2.8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×10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23  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300192" y="4653136"/>
            <a:ext cx="1738897" cy="72609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×10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23 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177075" y="2252623"/>
            <a:ext cx="492494" cy="524018"/>
          </a:xfrm>
          <a:prstGeom prst="ellipse">
            <a:avLst/>
          </a:prstGeom>
          <a:solidFill>
            <a:srgbClr val="F45C18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705972" y="2292914"/>
            <a:ext cx="492494" cy="524018"/>
          </a:xfrm>
          <a:prstGeom prst="ellipse">
            <a:avLst/>
          </a:prstGeom>
          <a:solidFill>
            <a:srgbClr val="F45C18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8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82" y="1266567"/>
            <a:ext cx="4475806" cy="3458577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Solid hydrogen </a:t>
            </a:r>
            <a:r>
              <a:rPr lang="en-US" altLang="zh-CN" sz="2800" dirty="0" smtClean="0"/>
              <a:t>target.  </a:t>
            </a:r>
            <a:r>
              <a:rPr lang="en-US" altLang="zh-CN" sz="2800" dirty="0"/>
              <a:t>P</a:t>
            </a:r>
            <a:r>
              <a:rPr lang="en-US" altLang="zh-CN" sz="2800" dirty="0" smtClean="0"/>
              <a:t>ower laws</a:t>
            </a:r>
            <a:endParaRPr lang="zh-CN" altLang="en-US" sz="2800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286594" cy="3312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4977113"/>
            <a:ext cx="5729682" cy="57996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Power-laws converge at 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&gt; 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23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555776" y="5846419"/>
            <a:ext cx="1645104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tot, 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~ 60%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73346" y="5846419"/>
            <a:ext cx="1940280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photon, 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~ 10%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7761" y="735087"/>
            <a:ext cx="9685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altLang="zh-CN" sz="2400" b="1" i="1" dirty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endParaRPr lang="zh-CN" altLang="en-US" sz="2400" dirty="0"/>
          </a:p>
        </p:txBody>
      </p:sp>
      <p:graphicFrame>
        <p:nvGraphicFramePr>
          <p:cNvPr id="14" name="对象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999861"/>
              </p:ext>
            </p:extLst>
          </p:nvPr>
        </p:nvGraphicFramePr>
        <p:xfrm>
          <a:off x="827584" y="716608"/>
          <a:ext cx="3239608" cy="551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Equation" r:id="rId5" imgW="1130040" imgH="266400" progId="Equation.DSMT4">
                  <p:embed/>
                </p:oleObj>
              </mc:Choice>
              <mc:Fallback>
                <p:oleObj name="Equation" r:id="rId5" imgW="11300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84" y="716608"/>
                        <a:ext cx="3239608" cy="5518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椭圆 1"/>
          <p:cNvSpPr/>
          <p:nvPr/>
        </p:nvSpPr>
        <p:spPr>
          <a:xfrm>
            <a:off x="8028384" y="1844824"/>
            <a:ext cx="576064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39552" y="2024844"/>
            <a:ext cx="2304256" cy="2052228"/>
          </a:xfrm>
          <a:prstGeom prst="rect">
            <a:avLst/>
          </a:prstGeom>
          <a:solidFill>
            <a:srgbClr val="C4BD9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014308" y="2024844"/>
            <a:ext cx="2304256" cy="2052228"/>
          </a:xfrm>
          <a:prstGeom prst="rect">
            <a:avLst/>
          </a:prstGeom>
          <a:solidFill>
            <a:srgbClr val="C4BD97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36" y="833399"/>
            <a:ext cx="6061208" cy="425178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Energy amount for </a:t>
            </a:r>
            <a:r>
              <a:rPr lang="en-US" altLang="zh-CN" sz="2800" dirty="0" smtClean="0">
                <a:solidFill>
                  <a:srgbClr val="FF0000"/>
                </a:solidFill>
              </a:rPr>
              <a:t>positrons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07159" y="5216909"/>
            <a:ext cx="572968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Small conversion efficiency when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i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&lt;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25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6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659678"/>
            <a:ext cx="633670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Laser-plasma interaction in the near-QED regime is </a:t>
            </a:r>
            <a:r>
              <a:rPr lang="en-US" altLang="zh-CN" sz="32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n efficient</a:t>
            </a:r>
          </a:p>
          <a:p>
            <a:pPr algn="ctr"/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zh-CN" sz="32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32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-ray source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771800" y="3861048"/>
            <a:ext cx="4303847" cy="1728192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36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photon, max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~ 35%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下箭头 6"/>
          <p:cNvSpPr/>
          <p:nvPr/>
        </p:nvSpPr>
        <p:spPr>
          <a:xfrm rot="10800000">
            <a:off x="4499992" y="2564904"/>
            <a:ext cx="64807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848" y="44624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Photon spectra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12393"/>
            <a:ext cx="5436275" cy="4321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6984" y="5533550"/>
            <a:ext cx="6411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Tens-of-MeV photons with efficiency over 30%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7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87624" y="2492896"/>
            <a:ext cx="3138337" cy="3220309"/>
            <a:chOff x="1073623" y="2564904"/>
            <a:chExt cx="3138337" cy="322030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623" y="2564904"/>
              <a:ext cx="3138337" cy="3220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任意多边形 4"/>
            <p:cNvSpPr/>
            <p:nvPr/>
          </p:nvSpPr>
          <p:spPr>
            <a:xfrm>
              <a:off x="1835696" y="2708920"/>
              <a:ext cx="580572" cy="188686"/>
            </a:xfrm>
            <a:custGeom>
              <a:avLst/>
              <a:gdLst>
                <a:gd name="connsiteX0" fmla="*/ 580572 w 580572"/>
                <a:gd name="connsiteY0" fmla="*/ 0 h 188686"/>
                <a:gd name="connsiteX1" fmla="*/ 275772 w 580572"/>
                <a:gd name="connsiteY1" fmla="*/ 87086 h 188686"/>
                <a:gd name="connsiteX2" fmla="*/ 0 w 580572"/>
                <a:gd name="connsiteY2" fmla="*/ 188686 h 18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0572" h="188686">
                  <a:moveTo>
                    <a:pt x="580572" y="0"/>
                  </a:moveTo>
                  <a:cubicBezTo>
                    <a:pt x="476553" y="27819"/>
                    <a:pt x="372534" y="55638"/>
                    <a:pt x="275772" y="87086"/>
                  </a:cubicBezTo>
                  <a:cubicBezTo>
                    <a:pt x="179010" y="118534"/>
                    <a:pt x="0" y="188686"/>
                    <a:pt x="0" y="188686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8681"/>
            <a:ext cx="289509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Angular distribution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1373" y="2132856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CP laser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29429" y="2132856"/>
            <a:ext cx="90281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LP laser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80089" y="5805264"/>
            <a:ext cx="660427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>
                <a:latin typeface="Times New Roman" pitchFamily="18" charset="0"/>
                <a:ea typeface="Gulim"/>
                <a:cs typeface="Times New Roman" pitchFamily="18" charset="0"/>
              </a:rPr>
              <a:t>Angular distribution of the emitted photon beam is defined by</a:t>
            </a:r>
          </a:p>
          <a:p>
            <a:pPr algn="ctr">
              <a:lnSpc>
                <a:spcPct val="150000"/>
              </a:lnSpc>
            </a:pPr>
            <a:r>
              <a:rPr lang="en-US" altLang="zh-CN" dirty="0" smtClean="0">
                <a:latin typeface="Times New Roman" pitchFamily="18" charset="0"/>
                <a:ea typeface="Gulim"/>
                <a:cs typeface="Times New Roman" pitchFamily="18" charset="0"/>
              </a:rPr>
              <a:t> that of the incident laser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602670" y="2492896"/>
            <a:ext cx="3569730" cy="3283675"/>
            <a:chOff x="4602670" y="2564904"/>
            <a:chExt cx="3569730" cy="328367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670" y="2564904"/>
              <a:ext cx="3569730" cy="328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任意多边形 15"/>
            <p:cNvSpPr/>
            <p:nvPr/>
          </p:nvSpPr>
          <p:spPr>
            <a:xfrm>
              <a:off x="5700262" y="2708920"/>
              <a:ext cx="580572" cy="188686"/>
            </a:xfrm>
            <a:custGeom>
              <a:avLst/>
              <a:gdLst>
                <a:gd name="connsiteX0" fmla="*/ 580572 w 580572"/>
                <a:gd name="connsiteY0" fmla="*/ 0 h 188686"/>
                <a:gd name="connsiteX1" fmla="*/ 275772 w 580572"/>
                <a:gd name="connsiteY1" fmla="*/ 87086 h 188686"/>
                <a:gd name="connsiteX2" fmla="*/ 0 w 580572"/>
                <a:gd name="connsiteY2" fmla="*/ 188686 h 18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0572" h="188686">
                  <a:moveTo>
                    <a:pt x="580572" y="0"/>
                  </a:moveTo>
                  <a:cubicBezTo>
                    <a:pt x="476553" y="27819"/>
                    <a:pt x="372534" y="55638"/>
                    <a:pt x="275772" y="87086"/>
                  </a:cubicBezTo>
                  <a:cubicBezTo>
                    <a:pt x="179010" y="118534"/>
                    <a:pt x="0" y="188686"/>
                    <a:pt x="0" y="188686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031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75188"/>
            <a:ext cx="4355975" cy="336598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490066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Angular distribution-dependence on </a:t>
            </a:r>
            <a:r>
              <a:rPr lang="el-GR" altLang="zh-CN" sz="32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θ</a:t>
            </a:r>
            <a:endParaRPr lang="zh-CN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18686" y="5199583"/>
            <a:ext cx="23042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 smtClean="0">
                <a:latin typeface="Times New Roman" pitchFamily="18" charset="0"/>
                <a:ea typeface="Gulim"/>
                <a:cs typeface="Times New Roman" pitchFamily="18" charset="0"/>
              </a:rPr>
              <a:t>Peak at around </a:t>
            </a:r>
            <a:r>
              <a:rPr lang="el-GR" altLang="zh-CN" sz="1600" i="1" dirty="0" smtClean="0">
                <a:latin typeface="Times New Roman" pitchFamily="18" charset="0"/>
                <a:ea typeface="Gulim"/>
                <a:cs typeface="Times New Roman" pitchFamily="18" charset="0"/>
              </a:rPr>
              <a:t>θ</a:t>
            </a:r>
            <a:r>
              <a:rPr lang="en-US" altLang="zh-CN" sz="1600" dirty="0" smtClean="0">
                <a:latin typeface="Times New Roman" pitchFamily="18" charset="0"/>
                <a:ea typeface="Gulim"/>
                <a:cs typeface="Times New Roman" pitchFamily="18" charset="0"/>
              </a:rPr>
              <a:t>=30</a:t>
            </a:r>
            <a:r>
              <a:rPr lang="en-US" altLang="zh-CN" sz="1600" baseline="30000" dirty="0" smtClean="0"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1600" dirty="0" smtClean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55706" y="5199583"/>
            <a:ext cx="3096344" cy="4174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dirty="0">
                <a:latin typeface="Times New Roman" pitchFamily="18" charset="0"/>
                <a:ea typeface="Gulim"/>
                <a:cs typeface="Times New Roman" pitchFamily="18" charset="0"/>
              </a:rPr>
              <a:t>Peak around </a:t>
            </a:r>
            <a:r>
              <a:rPr lang="el-GR" altLang="zh-CN" sz="1600" i="1" dirty="0">
                <a:latin typeface="Times New Roman" pitchFamily="18" charset="0"/>
                <a:ea typeface="Gulim"/>
                <a:cs typeface="Times New Roman" pitchFamily="18" charset="0"/>
              </a:rPr>
              <a:t>θ</a:t>
            </a:r>
            <a:r>
              <a:rPr lang="en-US" altLang="zh-CN" sz="1600" dirty="0" smtClean="0">
                <a:latin typeface="Times New Roman" pitchFamily="18" charset="0"/>
                <a:ea typeface="Gulim"/>
                <a:cs typeface="Times New Roman" pitchFamily="18" charset="0"/>
              </a:rPr>
              <a:t>=35</a:t>
            </a:r>
            <a:r>
              <a:rPr lang="en-US" altLang="zh-CN" sz="1600" baseline="30000" dirty="0" smtClean="0"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1600" dirty="0" smtClean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endParaRPr lang="zh-CN" alt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1012086"/>
            <a:ext cx="10142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CP lasers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6894" y="1012086"/>
            <a:ext cx="98860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LP lasers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36404"/>
            <a:ext cx="4608512" cy="32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65042"/>
            <a:ext cx="8786992" cy="3152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4941168"/>
            <a:ext cx="396044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Peak divergence angle ~ 30</a:t>
            </a:r>
            <a:r>
              <a:rPr lang="en-US" altLang="zh-CN" sz="2000" b="1" baseline="30000" dirty="0" smtClean="0"/>
              <a:t>0</a:t>
            </a:r>
            <a:endParaRPr lang="zh-CN" altLang="en-US" sz="2000" b="1" dirty="0"/>
          </a:p>
        </p:txBody>
      </p:sp>
      <p:sp>
        <p:nvSpPr>
          <p:cNvPr id="6" name="下箭头 5"/>
          <p:cNvSpPr/>
          <p:nvPr/>
        </p:nvSpPr>
        <p:spPr>
          <a:xfrm>
            <a:off x="4572000" y="5589240"/>
            <a:ext cx="43204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Autofit/>
          </a:bodyPr>
          <a:lstStyle/>
          <a:p>
            <a:r>
              <a:rPr lang="el-GR" altLang="zh-CN" sz="28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θ</a:t>
            </a: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-distribution    vs.   laser amplitude</a:t>
            </a:r>
            <a:b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</a:b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----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CP</a:t>
            </a: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 lasers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63688" y="1362692"/>
            <a:ext cx="14771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Carbon target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28184" y="1367914"/>
            <a:ext cx="17077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Hydrogen target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2240" y="5589240"/>
            <a:ext cx="1728192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Centralized!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6237312"/>
            <a:ext cx="4157945" cy="5062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Peak along propagating direction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501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7082" y="4963234"/>
            <a:ext cx="3931142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/>
              <a:t>Peak divergence angle </a:t>
            </a:r>
            <a:r>
              <a:rPr lang="en-US" altLang="zh-CN" sz="2000" b="1" dirty="0" smtClean="0"/>
              <a:t> &gt; </a:t>
            </a:r>
            <a:r>
              <a:rPr lang="en-US" altLang="zh-CN" sz="2000" b="1" dirty="0"/>
              <a:t>30</a:t>
            </a:r>
            <a:r>
              <a:rPr lang="en-US" altLang="zh-CN" sz="2000" b="1" baseline="30000" dirty="0"/>
              <a:t>0</a:t>
            </a:r>
            <a:endParaRPr lang="zh-CN" alt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74295" y="6237312"/>
            <a:ext cx="4157945" cy="5062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Peak along propagating direction</a:t>
            </a:r>
            <a:endParaRPr lang="zh-CN" altLang="en-US" sz="2000" b="1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l-GR" altLang="zh-CN" sz="28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θ</a:t>
            </a: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-distribution    vs.   laser amplitude</a:t>
            </a:r>
            <a:b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</a:b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-------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LP</a:t>
            </a:r>
            <a:r>
              <a:rPr lang="en-US" altLang="zh-CN" sz="2800" dirty="0" smtClean="0">
                <a:latin typeface="Times New Roman" pitchFamily="18" charset="0"/>
                <a:ea typeface="Gulim"/>
                <a:cs typeface="Times New Roman" pitchFamily="18" charset="0"/>
              </a:rPr>
              <a:t> lasers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91680" y="1124744"/>
            <a:ext cx="14771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Carbon target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6176" y="1129966"/>
            <a:ext cx="17077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Hydrogen target</a:t>
            </a:r>
            <a:endParaRPr lang="zh-CN" altLang="en-US" dirty="0"/>
          </a:p>
        </p:txBody>
      </p:sp>
      <p:sp>
        <p:nvSpPr>
          <p:cNvPr id="3" name="下箭头 2"/>
          <p:cNvSpPr/>
          <p:nvPr/>
        </p:nvSpPr>
        <p:spPr>
          <a:xfrm>
            <a:off x="4309616" y="5635493"/>
            <a:ext cx="576064" cy="4578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424488" y="5589240"/>
            <a:ext cx="1728192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FF0000"/>
                </a:solidFill>
              </a:rPr>
              <a:t>Centralized!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104077" cy="34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18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07491"/>
            <a:ext cx="8229600" cy="922114"/>
          </a:xfrm>
        </p:spPr>
        <p:txBody>
          <a:bodyPr/>
          <a:lstStyle/>
          <a:p>
            <a:r>
              <a:rPr lang="en-US" altLang="zh-CN" dirty="0" smtClean="0"/>
              <a:t>Contents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99592" y="1268760"/>
            <a:ext cx="7200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 smtClean="0"/>
              <a:t>Energy absorption channels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High-density carbon target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Low-density hydrogen target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altLang="zh-CN" dirty="0"/>
              <a:t>γ-photon emission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Angular distribution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en-US" altLang="zh-CN" dirty="0" smtClean="0"/>
              <a:t>Radiation trapping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Line 34"/>
          <p:cNvSpPr>
            <a:spLocks noChangeShapeType="1"/>
          </p:cNvSpPr>
          <p:nvPr/>
        </p:nvSpPr>
        <p:spPr bwMode="auto">
          <a:xfrm>
            <a:off x="0" y="908720"/>
            <a:ext cx="9144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9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Two distinctive regions are identified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2095" y="1857170"/>
            <a:ext cx="4900431" cy="16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200" dirty="0" smtClean="0"/>
              <a:t>Stronger power-laws, </a:t>
            </a:r>
            <a:r>
              <a:rPr lang="el-GR" altLang="zh-CN" sz="22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2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~ </a:t>
            </a:r>
            <a:r>
              <a:rPr lang="en-US" altLang="zh-CN" sz="22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</a:t>
            </a:r>
            <a:r>
              <a:rPr lang="en-US" altLang="zh-CN" sz="22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0</a:t>
            </a:r>
            <a:r>
              <a:rPr lang="en-US" altLang="zh-CN" sz="22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1.5-2.5</a:t>
            </a:r>
            <a:endParaRPr lang="en-US" altLang="zh-CN" sz="22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200" dirty="0" smtClean="0"/>
              <a:t>Larger divergence angle for photons 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5" name="圆角矩形 4"/>
          <p:cNvSpPr/>
          <p:nvPr/>
        </p:nvSpPr>
        <p:spPr>
          <a:xfrm>
            <a:off x="405487" y="1196752"/>
            <a:ext cx="1645104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tot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: 0 -60%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120156" y="1196752"/>
            <a:ext cx="2379836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: 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-5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-10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-1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05487" y="4002066"/>
            <a:ext cx="1645104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tot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: &gt; 60%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123728" y="4005064"/>
            <a:ext cx="2379836" cy="53490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: &gt; 10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-1</a:t>
            </a:r>
            <a:endParaRPr lang="zh-CN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51971" y="4725144"/>
            <a:ext cx="5076056" cy="16847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Power-laws converge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/>
              <a:t>Photon beams become more collimated</a:t>
            </a:r>
          </a:p>
          <a:p>
            <a:pPr marL="0" indent="0">
              <a:buNone/>
            </a:pP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35896" y="3195421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???</a:t>
            </a:r>
            <a:endParaRPr lang="zh-CN" altLang="en-US" sz="36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00" y="1928322"/>
            <a:ext cx="4115978" cy="3180528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3" name="椭圆 2"/>
          <p:cNvSpPr/>
          <p:nvPr/>
        </p:nvSpPr>
        <p:spPr>
          <a:xfrm>
            <a:off x="8127460" y="2492896"/>
            <a:ext cx="693011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36096" y="2636912"/>
            <a:ext cx="2160240" cy="1900063"/>
          </a:xfrm>
          <a:prstGeom prst="rect">
            <a:avLst/>
          </a:prstGeom>
          <a:solidFill>
            <a:srgbClr val="C0D7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436095" y="2132856"/>
            <a:ext cx="3384375" cy="504056"/>
          </a:xfrm>
          <a:prstGeom prst="rect">
            <a:avLst/>
          </a:prstGeom>
          <a:solidFill>
            <a:srgbClr val="00B0F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596336" y="2636911"/>
            <a:ext cx="1224134" cy="1900063"/>
          </a:xfrm>
          <a:prstGeom prst="rect">
            <a:avLst/>
          </a:prstGeom>
          <a:solidFill>
            <a:srgbClr val="00B0F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52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5497"/>
            <a:ext cx="5669859" cy="29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3" y="963932"/>
            <a:ext cx="5539975" cy="268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Relativistic transparent region</a:t>
            </a:r>
            <a:endParaRPr lang="zh-CN" alt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723474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Opaque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717032"/>
            <a:ext cx="23333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Relativistic transparent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27622" y="1765264"/>
            <a:ext cx="29878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Lower efficiency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Large divergence angle</a:t>
            </a:r>
            <a:endParaRPr lang="zh-CN" alt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40152" y="4653136"/>
            <a:ext cx="29878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/>
              <a:t>High efficiency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 smtClean="0">
                <a:solidFill>
                  <a:srgbClr val="FF0000"/>
                </a:solidFill>
              </a:rPr>
              <a:t>More collimated 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77251" y="692696"/>
            <a:ext cx="2050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=424, 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=300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000" b="1" i="1" dirty="0"/>
          </a:p>
        </p:txBody>
      </p:sp>
      <p:sp>
        <p:nvSpPr>
          <p:cNvPr id="12" name="矩形 11"/>
          <p:cNvSpPr/>
          <p:nvPr/>
        </p:nvSpPr>
        <p:spPr>
          <a:xfrm>
            <a:off x="2627784" y="3748970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=424, 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=32</a:t>
            </a:r>
            <a:r>
              <a:rPr lang="en-US" altLang="zh-CN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8850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97" y="1419692"/>
            <a:ext cx="8191491" cy="63297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Radiation trapping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95936" y="3645024"/>
            <a:ext cx="1944216" cy="1145212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460239" y="1399226"/>
            <a:ext cx="432048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Electrons are trapped due to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Radiation Reaction!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4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57428" y="2468215"/>
            <a:ext cx="3429144" cy="1077218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LP,   </a:t>
            </a:r>
            <a:r>
              <a:rPr lang="en-US" altLang="zh-CN" sz="32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2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=500</a:t>
            </a:r>
          </a:p>
          <a:p>
            <a:pPr algn="ctr"/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Hydrogen  </a:t>
            </a:r>
            <a:r>
              <a:rPr lang="en-US" altLang="zh-CN" sz="32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3200" i="1" baseline="-25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=20</a:t>
            </a:r>
            <a:r>
              <a:rPr lang="en-US" altLang="zh-CN" sz="32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3200" i="1" baseline="-25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41" y="1146230"/>
            <a:ext cx="8598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Electrons</a:t>
            </a:r>
            <a:endParaRPr lang="zh-CN" alt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2852936"/>
            <a:ext cx="75071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Protons</a:t>
            </a:r>
            <a:endParaRPr lang="zh-CN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4581128"/>
            <a:ext cx="89159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altLang="zh-CN" sz="1400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1400" dirty="0" smtClean="0">
                <a:latin typeface="Times New Roman" pitchFamily="18" charset="0"/>
                <a:ea typeface="Gulim"/>
                <a:cs typeface="Times New Roman" pitchFamily="18" charset="0"/>
              </a:rPr>
              <a:t>-photons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1124744"/>
            <a:ext cx="8610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Positrons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2852936"/>
            <a:ext cx="111017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Laser field </a:t>
            </a:r>
            <a:r>
              <a:rPr lang="en-US" altLang="zh-CN" sz="1400" dirty="0" err="1" smtClean="0"/>
              <a:t>E</a:t>
            </a:r>
            <a:r>
              <a:rPr lang="en-US" altLang="zh-CN" sz="1400" baseline="-25000" dirty="0" err="1" smtClean="0"/>
              <a:t>y</a:t>
            </a:r>
            <a:endParaRPr lang="zh-CN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4561383"/>
            <a:ext cx="12422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Laser intensity</a:t>
            </a:r>
            <a:endParaRPr lang="zh-CN" altLang="en-US" sz="1400" dirty="0"/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Without RR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9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3400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With </a:t>
            </a:r>
            <a:r>
              <a:rPr lang="en-US" altLang="zh-CN" b="1" dirty="0" smtClean="0">
                <a:solidFill>
                  <a:srgbClr val="FF0000"/>
                </a:solidFill>
              </a:rPr>
              <a:t>RR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32041" y="1146230"/>
            <a:ext cx="8598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Electrons</a:t>
            </a:r>
            <a:endParaRPr lang="zh-CN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51520" y="2852936"/>
            <a:ext cx="75071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Protons</a:t>
            </a:r>
            <a:endParaRPr lang="zh-CN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4581128"/>
            <a:ext cx="89159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altLang="zh-CN" sz="1400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1400" dirty="0" smtClean="0">
                <a:latin typeface="Times New Roman" pitchFamily="18" charset="0"/>
                <a:ea typeface="Gulim"/>
                <a:cs typeface="Times New Roman" pitchFamily="18" charset="0"/>
              </a:rPr>
              <a:t>-photons</a:t>
            </a:r>
            <a:endParaRPr lang="zh-CN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124744"/>
            <a:ext cx="8610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Positrons</a:t>
            </a:r>
            <a:endParaRPr lang="zh-CN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788024" y="2852936"/>
            <a:ext cx="111017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Laser field </a:t>
            </a:r>
            <a:r>
              <a:rPr lang="en-US" altLang="zh-CN" sz="1400" dirty="0" err="1" smtClean="0"/>
              <a:t>E</a:t>
            </a:r>
            <a:r>
              <a:rPr lang="en-US" altLang="zh-CN" sz="1400" baseline="-25000" dirty="0" err="1" smtClean="0"/>
              <a:t>y</a:t>
            </a:r>
            <a:endParaRPr lang="zh-CN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88024" y="4561383"/>
            <a:ext cx="124226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Laser intensity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368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Radiation trapping threshold</a:t>
            </a:r>
            <a:endParaRPr lang="zh-CN" altLang="en-US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021391"/>
              </p:ext>
            </p:extLst>
          </p:nvPr>
        </p:nvGraphicFramePr>
        <p:xfrm>
          <a:off x="1237566" y="1196752"/>
          <a:ext cx="6821811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3" imgW="3809880" imgH="482400" progId="Equation.DSMT4">
                  <p:embed/>
                </p:oleObj>
              </mc:Choice>
              <mc:Fallback>
                <p:oleObj name="Equation" r:id="rId3" imgW="3809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566" y="1196752"/>
                        <a:ext cx="6821811" cy="864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253141"/>
              </p:ext>
            </p:extLst>
          </p:nvPr>
        </p:nvGraphicFramePr>
        <p:xfrm>
          <a:off x="1115616" y="2564904"/>
          <a:ext cx="714963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5" imgW="4356000" imgH="482400" progId="Equation.DSMT4">
                  <p:embed/>
                </p:oleObj>
              </mc:Choice>
              <mc:Fallback>
                <p:oleObj name="Equation" r:id="rId5" imgW="435600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5616" y="2564904"/>
                        <a:ext cx="714963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619028"/>
              </p:ext>
            </p:extLst>
          </p:nvPr>
        </p:nvGraphicFramePr>
        <p:xfrm>
          <a:off x="4067944" y="3524374"/>
          <a:ext cx="1366172" cy="48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7" imgW="685800" imgH="241200" progId="Equation.DSMT4">
                  <p:embed/>
                </p:oleObj>
              </mc:Choice>
              <mc:Fallback>
                <p:oleObj name="Equation" r:id="rId7" imgW="685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7944" y="3524374"/>
                        <a:ext cx="1366172" cy="480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394731"/>
              </p:ext>
            </p:extLst>
          </p:nvPr>
        </p:nvGraphicFramePr>
        <p:xfrm>
          <a:off x="2771800" y="4221088"/>
          <a:ext cx="4179887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9" imgW="1638000" imgH="241200" progId="Equation.DSMT4">
                  <p:embed/>
                </p:oleObj>
              </mc:Choice>
              <mc:Fallback>
                <p:oleObj name="Equation" r:id="rId9" imgW="1638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71800" y="4221088"/>
                        <a:ext cx="4179887" cy="614362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523621"/>
              </p:ext>
            </p:extLst>
          </p:nvPr>
        </p:nvGraphicFramePr>
        <p:xfrm>
          <a:off x="3491880" y="4941168"/>
          <a:ext cx="2687638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11" imgW="1054080" imgH="228600" progId="Equation.DSMT4">
                  <p:embed/>
                </p:oleObj>
              </mc:Choice>
              <mc:Fallback>
                <p:oleObj name="Equation" r:id="rId11" imgW="10540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4941168"/>
                        <a:ext cx="2687638" cy="582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1193" y="992341"/>
            <a:ext cx="2358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Electron oscillation amplitude</a:t>
            </a:r>
            <a:endParaRPr lang="zh-CN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1193" y="2257127"/>
            <a:ext cx="193591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Radiation reaction force</a:t>
            </a:r>
            <a:endParaRPr lang="zh-CN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3861048"/>
            <a:ext cx="209147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 smtClean="0"/>
              <a:t>Threshold laser amplitude</a:t>
            </a:r>
            <a:endParaRPr lang="zh-CN" alt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391860" y="5581689"/>
            <a:ext cx="498845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smtClean="0"/>
              <a:t>Pinching effect may reduce the threshold of radiation trapping</a:t>
            </a:r>
          </a:p>
        </p:txBody>
      </p:sp>
    </p:spTree>
    <p:extLst>
      <p:ext uri="{BB962C8B-B14F-4D97-AF65-F5344CB8AC3E}">
        <p14:creationId xmlns:p14="http://schemas.microsoft.com/office/powerpoint/2010/main" val="275084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/>
              <a:t>3D </a:t>
            </a:r>
            <a:r>
              <a:rPr lang="en-US" altLang="zh-CN" sz="2400" dirty="0" smtClean="0"/>
              <a:t>simulations reveal the energy channels and photon emission in the near QED regime.</a:t>
            </a:r>
          </a:p>
          <a:p>
            <a:pPr>
              <a:lnSpc>
                <a:spcPct val="200000"/>
              </a:lnSpc>
            </a:pPr>
            <a:r>
              <a:rPr lang="en-US" altLang="zh-CN" sz="2400" dirty="0" smtClean="0"/>
              <a:t>Two interaction regions are distinguished: the opaque region and relativistic transparent region.</a:t>
            </a:r>
          </a:p>
          <a:p>
            <a:pPr>
              <a:lnSpc>
                <a:spcPct val="200000"/>
              </a:lnSpc>
            </a:pPr>
            <a:r>
              <a:rPr lang="en-US" altLang="zh-CN" sz="2400" dirty="0" smtClean="0"/>
              <a:t>Radiation trapping  of electrons is discovered.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3494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0167" y="2060848"/>
            <a:ext cx="4585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Thank you for your attention!</a:t>
            </a:r>
            <a:endParaRPr lang="zh-CN" alt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15805" y="4149080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------End------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468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640" y="698266"/>
            <a:ext cx="5246226" cy="279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8112" y="4757082"/>
            <a:ext cx="40107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altLang="zh-CN" sz="24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1686813" y="4886328"/>
            <a:ext cx="1234884" cy="3172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731823" y="4532179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Laser field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66356" y="4757082"/>
            <a:ext cx="11592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-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photon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534682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Laser field</a:t>
            </a:r>
            <a:endParaRPr lang="zh-CN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85305" y="5837202"/>
            <a:ext cx="2143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Radiation reaction</a:t>
            </a:r>
          </a:p>
          <a:p>
            <a:pPr algn="ctr"/>
            <a:r>
              <a:rPr lang="en-US" altLang="zh-CN" sz="2000" b="1" dirty="0" smtClean="0"/>
              <a:t>(RR)</a:t>
            </a:r>
            <a:endParaRPr lang="zh-CN" altLang="en-US" sz="2000" b="1" dirty="0"/>
          </a:p>
        </p:txBody>
      </p:sp>
      <p:sp>
        <p:nvSpPr>
          <p:cNvPr id="22" name="右箭头 21"/>
          <p:cNvSpPr/>
          <p:nvPr/>
        </p:nvSpPr>
        <p:spPr>
          <a:xfrm>
            <a:off x="4572000" y="4839276"/>
            <a:ext cx="1197515" cy="374471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5868144" y="5123088"/>
            <a:ext cx="46730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4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8144" y="4526249"/>
            <a:ext cx="43794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altLang="zh-CN" sz="2400" b="1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zh-CN" alt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虚尾箭头 25"/>
          <p:cNvSpPr/>
          <p:nvPr/>
        </p:nvSpPr>
        <p:spPr>
          <a:xfrm>
            <a:off x="6411438" y="5301208"/>
            <a:ext cx="774156" cy="98109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1609006" y="2492896"/>
            <a:ext cx="2649463" cy="222394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3774175" y="2596842"/>
            <a:ext cx="581801" cy="212000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4568501" y="2596842"/>
            <a:ext cx="1499358" cy="18002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>
            <a:off x="4716016" y="2492896"/>
            <a:ext cx="2376264" cy="896034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3629810" y="5229459"/>
            <a:ext cx="144365" cy="606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252505" y="5693186"/>
            <a:ext cx="2449488" cy="1424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右箭头 38"/>
          <p:cNvSpPr/>
          <p:nvPr/>
        </p:nvSpPr>
        <p:spPr>
          <a:xfrm rot="16200000">
            <a:off x="956510" y="5393223"/>
            <a:ext cx="591989" cy="29280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标题 1"/>
          <p:cNvSpPr txBox="1">
            <a:spLocks/>
          </p:cNvSpPr>
          <p:nvPr/>
        </p:nvSpPr>
        <p:spPr>
          <a:xfrm>
            <a:off x="457200" y="202630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Laser-plasma interaction in the near QED regime</a:t>
            </a:r>
            <a:endParaRPr lang="zh-CN" altLang="en-US" dirty="0"/>
          </a:p>
        </p:txBody>
      </p:sp>
      <p:cxnSp>
        <p:nvCxnSpPr>
          <p:cNvPr id="59" name="直接连接符 5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7185593" y="3200926"/>
            <a:ext cx="626767" cy="4559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Ion</a:t>
            </a:r>
            <a:endParaRPr lang="zh-CN" alt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821" y="2075795"/>
            <a:ext cx="1542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&gt; 10</a:t>
            </a:r>
            <a:r>
              <a:rPr lang="en-US" altLang="zh-CN" sz="2000" b="1" baseline="30000" dirty="0" smtClean="0"/>
              <a:t>23</a:t>
            </a:r>
            <a:r>
              <a:rPr lang="en-US" altLang="zh-CN" sz="2000" b="1" dirty="0" smtClean="0"/>
              <a:t>W/cm</a:t>
            </a:r>
            <a:r>
              <a:rPr lang="en-US" altLang="zh-CN" sz="2000" b="1" baseline="30000" dirty="0" smtClean="0"/>
              <a:t>2</a:t>
            </a:r>
            <a:endParaRPr lang="zh-CN" altLang="en-US" sz="2000" b="1" dirty="0"/>
          </a:p>
        </p:txBody>
      </p:sp>
      <p:sp>
        <p:nvSpPr>
          <p:cNvPr id="4" name="矩形 3"/>
          <p:cNvSpPr/>
          <p:nvPr/>
        </p:nvSpPr>
        <p:spPr>
          <a:xfrm>
            <a:off x="1027680" y="843827"/>
            <a:ext cx="751936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ELI,</a:t>
            </a:r>
          </a:p>
          <a:p>
            <a:pPr algn="ctr"/>
            <a:r>
              <a:rPr lang="en-US" altLang="zh-CN" dirty="0" smtClean="0"/>
              <a:t> </a:t>
            </a:r>
            <a:r>
              <a:rPr lang="en-US" altLang="zh-CN" dirty="0" err="1" smtClean="0"/>
              <a:t>iZEST</a:t>
            </a:r>
            <a:r>
              <a:rPr lang="en-US" altLang="zh-CN" dirty="0" smtClean="0"/>
              <a:t>,</a:t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en-US" altLang="zh-CN" dirty="0" err="1" smtClean="0"/>
              <a:t>iCAN</a:t>
            </a:r>
            <a:r>
              <a:rPr lang="en-US" altLang="zh-CN" dirty="0" smtClean="0"/>
              <a:t>, </a:t>
            </a:r>
          </a:p>
          <a:p>
            <a:pPr algn="ctr"/>
            <a:r>
              <a:rPr lang="en-US" altLang="zh-CN" dirty="0" smtClean="0"/>
              <a:t>XCELS</a:t>
            </a:r>
            <a:endParaRPr lang="zh-CN" altLang="en-US" dirty="0"/>
          </a:p>
        </p:txBody>
      </p:sp>
      <p:sp>
        <p:nvSpPr>
          <p:cNvPr id="29" name="虚尾箭头 28"/>
          <p:cNvSpPr/>
          <p:nvPr/>
        </p:nvSpPr>
        <p:spPr>
          <a:xfrm>
            <a:off x="6372200" y="4757081"/>
            <a:ext cx="813393" cy="123346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7236296" y="4541058"/>
            <a:ext cx="11592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-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photon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36296" y="5189130"/>
            <a:ext cx="11592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l-GR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γ</a:t>
            </a:r>
            <a:r>
              <a:rPr lang="en-US" altLang="zh-CN" sz="2000" b="1" dirty="0" smtClean="0">
                <a:latin typeface="Times New Roman" pitchFamily="18" charset="0"/>
                <a:ea typeface="Gulim"/>
                <a:cs typeface="Times New Roman" pitchFamily="18" charset="0"/>
              </a:rPr>
              <a:t>-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photon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2440" y="4859868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……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5115071" y="1700808"/>
            <a:ext cx="1191013" cy="896034"/>
          </a:xfrm>
          <a:prstGeom prst="ellipse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21" grpId="0"/>
      <p:bldP spid="22" grpId="0" animBg="1"/>
      <p:bldP spid="23" grpId="0" animBg="1"/>
      <p:bldP spid="24" grpId="0" animBg="1"/>
      <p:bldP spid="26" grpId="0" animBg="1"/>
      <p:bldP spid="37" grpId="0" animBg="1"/>
      <p:bldP spid="38" grpId="0" animBg="1"/>
      <p:bldP spid="39" grpId="0" animBg="1"/>
      <p:bldP spid="29" grpId="0" animBg="1"/>
      <p:bldP spid="30" grpId="0" animBg="1"/>
      <p:bldP spid="32" grpId="0" animBg="1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84" y="1365542"/>
            <a:ext cx="7564914" cy="403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椭圆 13"/>
          <p:cNvSpPr/>
          <p:nvPr/>
        </p:nvSpPr>
        <p:spPr>
          <a:xfrm>
            <a:off x="7229435" y="2942824"/>
            <a:ext cx="1158989" cy="342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58" name="组合 2057"/>
          <p:cNvGrpSpPr/>
          <p:nvPr/>
        </p:nvGrpSpPr>
        <p:grpSpPr>
          <a:xfrm>
            <a:off x="7181426" y="2942824"/>
            <a:ext cx="424957" cy="481566"/>
            <a:chOff x="7181426" y="2942824"/>
            <a:chExt cx="424957" cy="481566"/>
          </a:xfrm>
        </p:grpSpPr>
        <p:sp>
          <p:nvSpPr>
            <p:cNvPr id="43" name="椭圆 42"/>
            <p:cNvSpPr/>
            <p:nvPr/>
          </p:nvSpPr>
          <p:spPr>
            <a:xfrm>
              <a:off x="7181426" y="2992342"/>
              <a:ext cx="424957" cy="432048"/>
            </a:xfrm>
            <a:prstGeom prst="ellipse">
              <a:avLst/>
            </a:prstGeom>
            <a:solidFill>
              <a:srgbClr val="1C0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229435" y="2942824"/>
              <a:ext cx="328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Times New Roman" pitchFamily="18" charset="0"/>
                  <a:ea typeface="Gulim"/>
                  <a:cs typeface="Times New Roman" pitchFamily="18" charset="0"/>
                </a:rPr>
                <a:t>γ</a:t>
              </a:r>
              <a:endParaRPr lang="zh-CN" alt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86134" y="2066797"/>
            <a:ext cx="518091" cy="394846"/>
            <a:chOff x="7347337" y="5006310"/>
            <a:chExt cx="518091" cy="394846"/>
          </a:xfrm>
        </p:grpSpPr>
        <p:sp>
          <p:nvSpPr>
            <p:cNvPr id="17" name="椭圆 16"/>
            <p:cNvSpPr/>
            <p:nvPr/>
          </p:nvSpPr>
          <p:spPr>
            <a:xfrm>
              <a:off x="7393903" y="5013176"/>
              <a:ext cx="418457" cy="38798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7347337" y="5006310"/>
              <a:ext cx="518091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Ion</a:t>
              </a:r>
              <a:endParaRPr lang="zh-CN" altLang="en-US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椭圆 8"/>
          <p:cNvSpPr/>
          <p:nvPr/>
        </p:nvSpPr>
        <p:spPr>
          <a:xfrm>
            <a:off x="8172400" y="2919583"/>
            <a:ext cx="372472" cy="4616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632681" y="5529426"/>
            <a:ext cx="2143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Radiation reaction</a:t>
            </a:r>
          </a:p>
          <a:p>
            <a:pPr algn="ctr"/>
            <a:r>
              <a:rPr lang="en-US" altLang="zh-CN" sz="2000" b="1" dirty="0" smtClean="0">
                <a:solidFill>
                  <a:srgbClr val="FF0000"/>
                </a:solidFill>
              </a:rPr>
              <a:t>(RR)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57" name="标题 1"/>
          <p:cNvSpPr txBox="1">
            <a:spLocks/>
          </p:cNvSpPr>
          <p:nvPr/>
        </p:nvSpPr>
        <p:spPr>
          <a:xfrm>
            <a:off x="457200" y="202630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Laser-plasma interaction in the near QED regime</a:t>
            </a:r>
            <a:endParaRPr lang="zh-CN" altLang="en-US" dirty="0"/>
          </a:p>
        </p:txBody>
      </p:sp>
      <p:cxnSp>
        <p:nvCxnSpPr>
          <p:cNvPr id="59" name="直接连接符 58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30368" y="2461643"/>
            <a:ext cx="1542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&gt; 10</a:t>
            </a:r>
            <a:r>
              <a:rPr lang="en-US" altLang="zh-CN" sz="2000" b="1" baseline="30000" dirty="0" smtClean="0"/>
              <a:t>23</a:t>
            </a:r>
            <a:r>
              <a:rPr lang="en-US" altLang="zh-CN" sz="2000" b="1" dirty="0" smtClean="0"/>
              <a:t>W/cm</a:t>
            </a:r>
            <a:r>
              <a:rPr lang="en-US" altLang="zh-CN" sz="2000" b="1" baseline="30000" dirty="0" smtClean="0"/>
              <a:t>2</a:t>
            </a:r>
            <a:endParaRPr lang="zh-CN" altLang="en-US" sz="2000" b="1" dirty="0"/>
          </a:p>
        </p:txBody>
      </p:sp>
      <p:sp>
        <p:nvSpPr>
          <p:cNvPr id="4" name="矩形 3"/>
          <p:cNvSpPr/>
          <p:nvPr/>
        </p:nvSpPr>
        <p:spPr>
          <a:xfrm>
            <a:off x="1052784" y="1124744"/>
            <a:ext cx="751936" cy="120032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/>
              <a:t>ELI,</a:t>
            </a:r>
          </a:p>
          <a:p>
            <a:pPr algn="ctr"/>
            <a:r>
              <a:rPr lang="en-US" altLang="zh-CN" dirty="0" smtClean="0"/>
              <a:t> </a:t>
            </a:r>
            <a:r>
              <a:rPr lang="en-US" altLang="zh-CN" dirty="0" err="1" smtClean="0"/>
              <a:t>iZEST</a:t>
            </a:r>
            <a:r>
              <a:rPr lang="en-US" altLang="zh-CN" dirty="0" smtClean="0"/>
              <a:t>,</a:t>
            </a:r>
            <a:br>
              <a:rPr lang="en-US" altLang="zh-CN" dirty="0" smtClean="0"/>
            </a:br>
            <a:r>
              <a:rPr lang="en-US" altLang="zh-CN" dirty="0" smtClean="0"/>
              <a:t> </a:t>
            </a:r>
            <a:r>
              <a:rPr lang="en-US" altLang="zh-CN" dirty="0" err="1" smtClean="0"/>
              <a:t>iCAN</a:t>
            </a:r>
            <a:r>
              <a:rPr lang="en-US" altLang="zh-CN" dirty="0" smtClean="0"/>
              <a:t>, </a:t>
            </a:r>
          </a:p>
          <a:p>
            <a:pPr algn="ctr"/>
            <a:r>
              <a:rPr lang="en-US" altLang="zh-CN" dirty="0" smtClean="0"/>
              <a:t>XCELS</a:t>
            </a:r>
            <a:endParaRPr lang="zh-CN" altLang="en-US" dirty="0"/>
          </a:p>
        </p:txBody>
      </p:sp>
      <p:grpSp>
        <p:nvGrpSpPr>
          <p:cNvPr id="2057" name="组合 2056"/>
          <p:cNvGrpSpPr/>
          <p:nvPr/>
        </p:nvGrpSpPr>
        <p:grpSpPr>
          <a:xfrm>
            <a:off x="5724128" y="3039343"/>
            <a:ext cx="432048" cy="461665"/>
            <a:chOff x="5724128" y="3039343"/>
            <a:chExt cx="432048" cy="461665"/>
          </a:xfrm>
        </p:grpSpPr>
        <p:sp>
          <p:nvSpPr>
            <p:cNvPr id="11" name="椭圆 10"/>
            <p:cNvSpPr/>
            <p:nvPr/>
          </p:nvSpPr>
          <p:spPr>
            <a:xfrm>
              <a:off x="5724128" y="3068960"/>
              <a:ext cx="424957" cy="4320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766325" y="3039343"/>
              <a:ext cx="3898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400" b="1" i="1" baseline="30000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sz="24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59" name="组合 2058"/>
          <p:cNvGrpSpPr/>
          <p:nvPr/>
        </p:nvGrpSpPr>
        <p:grpSpPr>
          <a:xfrm>
            <a:off x="6228184" y="3687415"/>
            <a:ext cx="456092" cy="461665"/>
            <a:chOff x="6228184" y="3687415"/>
            <a:chExt cx="456092" cy="461665"/>
          </a:xfrm>
        </p:grpSpPr>
        <p:sp>
          <p:nvSpPr>
            <p:cNvPr id="41" name="椭圆 40"/>
            <p:cNvSpPr/>
            <p:nvPr/>
          </p:nvSpPr>
          <p:spPr>
            <a:xfrm>
              <a:off x="6228184" y="3717032"/>
              <a:ext cx="424957" cy="432048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6246336" y="3687415"/>
              <a:ext cx="4379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400" b="1" i="1" baseline="30000" dirty="0" smtClean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sz="2400" b="1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7" name="直接连接符 26"/>
          <p:cNvCxnSpPr/>
          <p:nvPr/>
        </p:nvCxnSpPr>
        <p:spPr>
          <a:xfrm flipV="1">
            <a:off x="6228184" y="3099864"/>
            <a:ext cx="935090" cy="30906"/>
          </a:xfrm>
          <a:prstGeom prst="line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6196587" y="3295548"/>
            <a:ext cx="966687" cy="1"/>
          </a:xfrm>
          <a:prstGeom prst="line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6604281" y="3356992"/>
            <a:ext cx="632015" cy="435270"/>
          </a:xfrm>
          <a:prstGeom prst="line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V="1">
            <a:off x="6701198" y="3424390"/>
            <a:ext cx="1074570" cy="521031"/>
          </a:xfrm>
          <a:prstGeom prst="line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任意多边形 2055"/>
          <p:cNvSpPr/>
          <p:nvPr/>
        </p:nvSpPr>
        <p:spPr>
          <a:xfrm>
            <a:off x="5965370" y="3570515"/>
            <a:ext cx="1465943" cy="1899235"/>
          </a:xfrm>
          <a:custGeom>
            <a:avLst/>
            <a:gdLst>
              <a:gd name="connsiteX0" fmla="*/ 1494972 w 1494972"/>
              <a:gd name="connsiteY0" fmla="*/ 0 h 2013187"/>
              <a:gd name="connsiteX1" fmla="*/ 1219200 w 1494972"/>
              <a:gd name="connsiteY1" fmla="*/ 1103085 h 2013187"/>
              <a:gd name="connsiteX2" fmla="*/ 957943 w 1494972"/>
              <a:gd name="connsiteY2" fmla="*/ 1828800 h 2013187"/>
              <a:gd name="connsiteX3" fmla="*/ 420915 w 1494972"/>
              <a:gd name="connsiteY3" fmla="*/ 1930400 h 2013187"/>
              <a:gd name="connsiteX4" fmla="*/ 101600 w 1494972"/>
              <a:gd name="connsiteY4" fmla="*/ 769257 h 2013187"/>
              <a:gd name="connsiteX5" fmla="*/ 0 w 1494972"/>
              <a:gd name="connsiteY5" fmla="*/ 116114 h 2013187"/>
              <a:gd name="connsiteX0" fmla="*/ 1494972 w 1494972"/>
              <a:gd name="connsiteY0" fmla="*/ 0 h 1932479"/>
              <a:gd name="connsiteX1" fmla="*/ 1219200 w 1494972"/>
              <a:gd name="connsiteY1" fmla="*/ 1103085 h 1932479"/>
              <a:gd name="connsiteX2" fmla="*/ 957943 w 1494972"/>
              <a:gd name="connsiteY2" fmla="*/ 1828800 h 1932479"/>
              <a:gd name="connsiteX3" fmla="*/ 420915 w 1494972"/>
              <a:gd name="connsiteY3" fmla="*/ 1814285 h 1932479"/>
              <a:gd name="connsiteX4" fmla="*/ 101600 w 1494972"/>
              <a:gd name="connsiteY4" fmla="*/ 769257 h 1932479"/>
              <a:gd name="connsiteX5" fmla="*/ 0 w 1494972"/>
              <a:gd name="connsiteY5" fmla="*/ 116114 h 1932479"/>
              <a:gd name="connsiteX0" fmla="*/ 1494972 w 1494972"/>
              <a:gd name="connsiteY0" fmla="*/ 0 h 1986383"/>
              <a:gd name="connsiteX1" fmla="*/ 1219200 w 1494972"/>
              <a:gd name="connsiteY1" fmla="*/ 1103085 h 1986383"/>
              <a:gd name="connsiteX2" fmla="*/ 885371 w 1494972"/>
              <a:gd name="connsiteY2" fmla="*/ 1915886 h 1986383"/>
              <a:gd name="connsiteX3" fmla="*/ 420915 w 1494972"/>
              <a:gd name="connsiteY3" fmla="*/ 1814285 h 1986383"/>
              <a:gd name="connsiteX4" fmla="*/ 101600 w 1494972"/>
              <a:gd name="connsiteY4" fmla="*/ 769257 h 1986383"/>
              <a:gd name="connsiteX5" fmla="*/ 0 w 1494972"/>
              <a:gd name="connsiteY5" fmla="*/ 116114 h 1986383"/>
              <a:gd name="connsiteX0" fmla="*/ 1494972 w 1494972"/>
              <a:gd name="connsiteY0" fmla="*/ 0 h 1982189"/>
              <a:gd name="connsiteX1" fmla="*/ 1219200 w 1494972"/>
              <a:gd name="connsiteY1" fmla="*/ 1161142 h 1982189"/>
              <a:gd name="connsiteX2" fmla="*/ 885371 w 1494972"/>
              <a:gd name="connsiteY2" fmla="*/ 1915886 h 1982189"/>
              <a:gd name="connsiteX3" fmla="*/ 420915 w 1494972"/>
              <a:gd name="connsiteY3" fmla="*/ 1814285 h 1982189"/>
              <a:gd name="connsiteX4" fmla="*/ 101600 w 1494972"/>
              <a:gd name="connsiteY4" fmla="*/ 769257 h 1982189"/>
              <a:gd name="connsiteX5" fmla="*/ 0 w 1494972"/>
              <a:gd name="connsiteY5" fmla="*/ 116114 h 1982189"/>
              <a:gd name="connsiteX0" fmla="*/ 1465943 w 1465943"/>
              <a:gd name="connsiteY0" fmla="*/ 0 h 1895103"/>
              <a:gd name="connsiteX1" fmla="*/ 1219200 w 1465943"/>
              <a:gd name="connsiteY1" fmla="*/ 1074056 h 1895103"/>
              <a:gd name="connsiteX2" fmla="*/ 885371 w 1465943"/>
              <a:gd name="connsiteY2" fmla="*/ 1828800 h 1895103"/>
              <a:gd name="connsiteX3" fmla="*/ 420915 w 1465943"/>
              <a:gd name="connsiteY3" fmla="*/ 1727199 h 1895103"/>
              <a:gd name="connsiteX4" fmla="*/ 101600 w 1465943"/>
              <a:gd name="connsiteY4" fmla="*/ 682171 h 1895103"/>
              <a:gd name="connsiteX5" fmla="*/ 0 w 1465943"/>
              <a:gd name="connsiteY5" fmla="*/ 29028 h 1895103"/>
              <a:gd name="connsiteX0" fmla="*/ 1465943 w 1465943"/>
              <a:gd name="connsiteY0" fmla="*/ 0 h 1895103"/>
              <a:gd name="connsiteX1" fmla="*/ 1204686 w 1465943"/>
              <a:gd name="connsiteY1" fmla="*/ 1074056 h 1895103"/>
              <a:gd name="connsiteX2" fmla="*/ 885371 w 1465943"/>
              <a:gd name="connsiteY2" fmla="*/ 1828800 h 1895103"/>
              <a:gd name="connsiteX3" fmla="*/ 420915 w 1465943"/>
              <a:gd name="connsiteY3" fmla="*/ 1727199 h 1895103"/>
              <a:gd name="connsiteX4" fmla="*/ 101600 w 1465943"/>
              <a:gd name="connsiteY4" fmla="*/ 682171 h 1895103"/>
              <a:gd name="connsiteX5" fmla="*/ 0 w 1465943"/>
              <a:gd name="connsiteY5" fmla="*/ 29028 h 1895103"/>
              <a:gd name="connsiteX0" fmla="*/ 1465943 w 1465943"/>
              <a:gd name="connsiteY0" fmla="*/ 0 h 1893057"/>
              <a:gd name="connsiteX1" fmla="*/ 1204686 w 1465943"/>
              <a:gd name="connsiteY1" fmla="*/ 1074056 h 1893057"/>
              <a:gd name="connsiteX2" fmla="*/ 885371 w 1465943"/>
              <a:gd name="connsiteY2" fmla="*/ 1828800 h 1893057"/>
              <a:gd name="connsiteX3" fmla="*/ 420915 w 1465943"/>
              <a:gd name="connsiteY3" fmla="*/ 1727199 h 1893057"/>
              <a:gd name="connsiteX4" fmla="*/ 159657 w 1465943"/>
              <a:gd name="connsiteY4" fmla="*/ 725714 h 1893057"/>
              <a:gd name="connsiteX5" fmla="*/ 0 w 1465943"/>
              <a:gd name="connsiteY5" fmla="*/ 29028 h 1893057"/>
              <a:gd name="connsiteX0" fmla="*/ 1465943 w 1465943"/>
              <a:gd name="connsiteY0" fmla="*/ 0 h 1899235"/>
              <a:gd name="connsiteX1" fmla="*/ 1204686 w 1465943"/>
              <a:gd name="connsiteY1" fmla="*/ 1074056 h 1899235"/>
              <a:gd name="connsiteX2" fmla="*/ 885371 w 1465943"/>
              <a:gd name="connsiteY2" fmla="*/ 1828800 h 1899235"/>
              <a:gd name="connsiteX3" fmla="*/ 522515 w 1465943"/>
              <a:gd name="connsiteY3" fmla="*/ 1741714 h 1899235"/>
              <a:gd name="connsiteX4" fmla="*/ 159657 w 1465943"/>
              <a:gd name="connsiteY4" fmla="*/ 725714 h 1899235"/>
              <a:gd name="connsiteX5" fmla="*/ 0 w 1465943"/>
              <a:gd name="connsiteY5" fmla="*/ 29028 h 189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65943" h="1899235">
                <a:moveTo>
                  <a:pt x="1465943" y="0"/>
                </a:moveTo>
                <a:cubicBezTo>
                  <a:pt x="1372809" y="399142"/>
                  <a:pt x="1301448" y="769256"/>
                  <a:pt x="1204686" y="1074056"/>
                </a:cubicBezTo>
                <a:cubicBezTo>
                  <a:pt x="1107924" y="1378856"/>
                  <a:pt x="999066" y="1717524"/>
                  <a:pt x="885371" y="1828800"/>
                </a:cubicBezTo>
                <a:cubicBezTo>
                  <a:pt x="771676" y="1940076"/>
                  <a:pt x="643467" y="1925562"/>
                  <a:pt x="522515" y="1741714"/>
                </a:cubicBezTo>
                <a:cubicBezTo>
                  <a:pt x="401563" y="1557866"/>
                  <a:pt x="246743" y="1011162"/>
                  <a:pt x="159657" y="725714"/>
                </a:cubicBezTo>
                <a:cubicBezTo>
                  <a:pt x="72571" y="440266"/>
                  <a:pt x="15723" y="204409"/>
                  <a:pt x="0" y="2902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7775768" y="3007366"/>
            <a:ext cx="424957" cy="481566"/>
            <a:chOff x="7181426" y="2942824"/>
            <a:chExt cx="424957" cy="481566"/>
          </a:xfrm>
        </p:grpSpPr>
        <p:sp>
          <p:nvSpPr>
            <p:cNvPr id="31" name="椭圆 30"/>
            <p:cNvSpPr/>
            <p:nvPr/>
          </p:nvSpPr>
          <p:spPr>
            <a:xfrm>
              <a:off x="7181426" y="2992342"/>
              <a:ext cx="424957" cy="432048"/>
            </a:xfrm>
            <a:prstGeom prst="ellipse">
              <a:avLst/>
            </a:prstGeom>
            <a:solidFill>
              <a:srgbClr val="1C0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229435" y="2942824"/>
              <a:ext cx="328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Times New Roman" pitchFamily="18" charset="0"/>
                  <a:ea typeface="Gulim"/>
                  <a:cs typeface="Times New Roman" pitchFamily="18" charset="0"/>
                </a:rPr>
                <a:t>γ</a:t>
              </a:r>
              <a:endParaRPr lang="zh-CN" alt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006356" y="2420915"/>
            <a:ext cx="424957" cy="481566"/>
            <a:chOff x="7181426" y="2942824"/>
            <a:chExt cx="424957" cy="481566"/>
          </a:xfrm>
        </p:grpSpPr>
        <p:sp>
          <p:nvSpPr>
            <p:cNvPr id="40" name="椭圆 39"/>
            <p:cNvSpPr/>
            <p:nvPr/>
          </p:nvSpPr>
          <p:spPr>
            <a:xfrm>
              <a:off x="7181426" y="2992342"/>
              <a:ext cx="424957" cy="432048"/>
            </a:xfrm>
            <a:prstGeom prst="ellipse">
              <a:avLst/>
            </a:prstGeom>
            <a:solidFill>
              <a:srgbClr val="1C06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229435" y="2942824"/>
              <a:ext cx="328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FF00"/>
                  </a:solidFill>
                  <a:latin typeface="Times New Roman" pitchFamily="18" charset="0"/>
                  <a:ea typeface="Gulim"/>
                  <a:cs typeface="Times New Roman" pitchFamily="18" charset="0"/>
                </a:rPr>
                <a:t>γ</a:t>
              </a:r>
              <a:endParaRPr lang="zh-CN" altLang="en-US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8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5010" y="1556792"/>
            <a:ext cx="761041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/>
              <a:t>How much energy goes to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/>
              <a:t>photons and positrons?</a:t>
            </a:r>
          </a:p>
          <a:p>
            <a:pPr algn="ctr">
              <a:lnSpc>
                <a:spcPct val="150000"/>
              </a:lnSpc>
            </a:pPr>
            <a:endParaRPr lang="en-US" altLang="zh-CN" sz="2800" dirty="0" smtClean="0"/>
          </a:p>
          <a:p>
            <a:pPr algn="ctr">
              <a:lnSpc>
                <a:spcPct val="150000"/>
              </a:lnSpc>
            </a:pPr>
            <a:r>
              <a:rPr lang="en-US" altLang="zh-CN" sz="2800" dirty="0" smtClean="0"/>
              <a:t>With RR effect, how is the laser energy distributed 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/>
              <a:t>between different species?</a:t>
            </a:r>
          </a:p>
        </p:txBody>
      </p:sp>
    </p:spTree>
    <p:extLst>
      <p:ext uri="{BB962C8B-B14F-4D97-AF65-F5344CB8AC3E}">
        <p14:creationId xmlns:p14="http://schemas.microsoft.com/office/powerpoint/2010/main" val="25286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We need 3D Simulations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35900" y="2492896"/>
            <a:ext cx="21882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smtClean="0"/>
              <a:t>Target deformation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smtClean="0"/>
              <a:t>Instabilities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smtClean="0"/>
              <a:t>Filament</a:t>
            </a:r>
          </a:p>
          <a:p>
            <a:pPr algn="ctr">
              <a:lnSpc>
                <a:spcPct val="150000"/>
              </a:lnSpc>
            </a:pPr>
            <a:r>
              <a:rPr lang="en-US" altLang="zh-CN" sz="2000" dirty="0" smtClean="0"/>
              <a:t>Pinching effect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dirty="0" smtClean="0"/>
              <a:t>…</a:t>
            </a:r>
            <a:endParaRPr lang="zh-CN" altLang="en-US" sz="2400" dirty="0"/>
          </a:p>
        </p:txBody>
      </p:sp>
      <p:sp>
        <p:nvSpPr>
          <p:cNvPr id="17" name="圆角矩形 16"/>
          <p:cNvSpPr/>
          <p:nvPr/>
        </p:nvSpPr>
        <p:spPr>
          <a:xfrm>
            <a:off x="2771800" y="1124744"/>
            <a:ext cx="3744416" cy="1249288"/>
          </a:xfrm>
          <a:prstGeom prst="roundRect">
            <a:avLst/>
          </a:prstGeom>
          <a:solidFill>
            <a:srgbClr val="1C06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solidFill>
                  <a:srgbClr val="FFFF00"/>
                </a:solidFill>
              </a:rPr>
              <a:t>Laser-plasma interaction is an essentially multi-dimensional problem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11760" y="5078218"/>
            <a:ext cx="4644516" cy="1015077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VLPL code, including a QED model , to describe RR effect and electron-positron creation</a:t>
            </a:r>
          </a:p>
        </p:txBody>
      </p:sp>
      <p:sp>
        <p:nvSpPr>
          <p:cNvPr id="5" name="矩形 4"/>
          <p:cNvSpPr/>
          <p:nvPr/>
        </p:nvSpPr>
        <p:spPr>
          <a:xfrm>
            <a:off x="3844461" y="6368990"/>
            <a:ext cx="5292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E. N. </a:t>
            </a:r>
            <a:r>
              <a:rPr lang="en-US" altLang="zh-CN" dirty="0" err="1" smtClean="0"/>
              <a:t>Nerush</a:t>
            </a:r>
            <a:r>
              <a:rPr lang="en-US" altLang="zh-CN" dirty="0" smtClean="0"/>
              <a:t> et al., Phys</a:t>
            </a:r>
            <a:r>
              <a:rPr lang="en-US" altLang="zh-CN" dirty="0"/>
              <a:t>. Rev. </a:t>
            </a:r>
            <a:r>
              <a:rPr lang="en-US" altLang="zh-CN" dirty="0" err="1" smtClean="0"/>
              <a:t>Lett</a:t>
            </a:r>
            <a:r>
              <a:rPr lang="en-US" altLang="zh-CN" dirty="0" smtClean="0"/>
              <a:t>. 106</a:t>
            </a:r>
            <a:r>
              <a:rPr lang="en-US" altLang="zh-CN" dirty="0"/>
              <a:t>, 035001 (2011).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86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Simulation parameters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0" y="836712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7012" y="1355284"/>
            <a:ext cx="4233851" cy="1569660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Duration:       54 </a:t>
            </a:r>
            <a:r>
              <a:rPr lang="en-US" altLang="zh-CN" sz="2400" dirty="0" err="1" smtClean="0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Spot size:       </a:t>
            </a:r>
            <a:r>
              <a:rPr lang="en-US" altLang="zh-CN" sz="2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400" baseline="-250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= 4 </a:t>
            </a:r>
            <a:r>
              <a:rPr lang="el-GR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μ</a:t>
            </a:r>
            <a:r>
              <a:rPr lang="en-US" altLang="zh-CN" sz="2400" dirty="0" smtClean="0">
                <a:latin typeface="Times New Roman" pitchFamily="18" charset="0"/>
                <a:ea typeface="Gulim"/>
                <a:cs typeface="Times New Roman" pitchFamily="18" charset="0"/>
              </a:rPr>
              <a:t>m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400" dirty="0" smtClean="0"/>
              <a:t> 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Intensity:</a:t>
            </a:r>
          </a:p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—4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W/cm</a:t>
            </a:r>
            <a:r>
              <a:rPr lang="en-US" altLang="zh-CN" sz="2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4640" y="1484784"/>
            <a:ext cx="1733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Thick target:</a:t>
            </a:r>
            <a:endParaRPr lang="zh-CN" altLang="en-US" sz="2400" dirty="0"/>
          </a:p>
        </p:txBody>
      </p:sp>
      <p:sp>
        <p:nvSpPr>
          <p:cNvPr id="9" name="圆角矩形 8"/>
          <p:cNvSpPr/>
          <p:nvPr/>
        </p:nvSpPr>
        <p:spPr>
          <a:xfrm>
            <a:off x="539552" y="3068960"/>
            <a:ext cx="1584176" cy="8640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Linearly-polarized</a:t>
            </a:r>
            <a:endParaRPr lang="en-US" altLang="zh-CN" b="1" dirty="0"/>
          </a:p>
          <a:p>
            <a:pPr algn="ctr"/>
            <a:r>
              <a:rPr lang="en-US" altLang="zh-CN" b="1" dirty="0" smtClean="0"/>
              <a:t>(LP)</a:t>
            </a:r>
            <a:endParaRPr lang="zh-CN" altLang="en-US" b="1" dirty="0"/>
          </a:p>
        </p:txBody>
      </p:sp>
      <p:sp>
        <p:nvSpPr>
          <p:cNvPr id="10" name="圆角矩形 9"/>
          <p:cNvSpPr/>
          <p:nvPr/>
        </p:nvSpPr>
        <p:spPr>
          <a:xfrm>
            <a:off x="2671411" y="3068960"/>
            <a:ext cx="1584176" cy="86409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Circularly-polarized</a:t>
            </a:r>
          </a:p>
          <a:p>
            <a:pPr algn="ctr"/>
            <a:r>
              <a:rPr lang="en-US" altLang="zh-CN" b="1" dirty="0" smtClean="0"/>
              <a:t>(CP)</a:t>
            </a:r>
            <a:endParaRPr lang="zh-CN" altLang="en-US" b="1" dirty="0"/>
          </a:p>
        </p:txBody>
      </p:sp>
      <p:sp>
        <p:nvSpPr>
          <p:cNvPr id="11" name="圆角矩形 10"/>
          <p:cNvSpPr/>
          <p:nvPr/>
        </p:nvSpPr>
        <p:spPr>
          <a:xfrm>
            <a:off x="7236296" y="2342372"/>
            <a:ext cx="172819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Solid Hydrogen</a:t>
            </a:r>
          </a:p>
          <a:p>
            <a:pPr algn="ctr"/>
            <a:r>
              <a:rPr lang="en-US" altLang="zh-CN" b="1" dirty="0" smtClean="0"/>
              <a:t>n</a:t>
            </a:r>
            <a:r>
              <a:rPr lang="en-US" altLang="zh-CN" b="1" baseline="-25000" dirty="0" smtClean="0"/>
              <a:t>e</a:t>
            </a:r>
            <a:r>
              <a:rPr lang="en-US" altLang="zh-CN" b="1" dirty="0" smtClean="0"/>
              <a:t>=32n</a:t>
            </a:r>
            <a:r>
              <a:rPr lang="en-US" altLang="zh-CN" b="1" baseline="-25000" dirty="0" smtClean="0"/>
              <a:t>c</a:t>
            </a:r>
            <a:endParaRPr lang="en-US" altLang="zh-CN" b="1" dirty="0"/>
          </a:p>
        </p:txBody>
      </p:sp>
      <p:sp>
        <p:nvSpPr>
          <p:cNvPr id="12" name="圆角矩形 11"/>
          <p:cNvSpPr/>
          <p:nvPr/>
        </p:nvSpPr>
        <p:spPr>
          <a:xfrm>
            <a:off x="5410745" y="2342372"/>
            <a:ext cx="165618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Carbon target</a:t>
            </a:r>
          </a:p>
          <a:p>
            <a:pPr algn="ctr"/>
            <a:r>
              <a:rPr lang="en-US" altLang="zh-CN" b="1" dirty="0" smtClean="0"/>
              <a:t>n</a:t>
            </a:r>
            <a:r>
              <a:rPr lang="en-US" altLang="zh-CN" b="1" baseline="-25000" dirty="0" smtClean="0"/>
              <a:t>e</a:t>
            </a:r>
            <a:r>
              <a:rPr lang="en-US" altLang="zh-CN" b="1" dirty="0" smtClean="0"/>
              <a:t>=300n</a:t>
            </a:r>
            <a:r>
              <a:rPr lang="en-US" altLang="zh-CN" b="1" baseline="-25000" dirty="0" smtClean="0"/>
              <a:t>c</a:t>
            </a:r>
            <a:endParaRPr lang="en-US" altLang="zh-CN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2740007" y="4160383"/>
            <a:ext cx="38836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Energy absorption channels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Photon emission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Power laws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…..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7704" y="902790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Laser: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631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5556" y="1192684"/>
            <a:ext cx="48147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Energy absorption channels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vs.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Times New Roman" pitchFamily="18" charset="0"/>
                <a:cs typeface="Times New Roman" pitchFamily="18" charset="0"/>
              </a:rPr>
              <a:t>Laser amplitude</a:t>
            </a:r>
            <a:endParaRPr lang="en-US" altLang="zh-CN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687604"/>
              </p:ext>
            </p:extLst>
          </p:nvPr>
        </p:nvGraphicFramePr>
        <p:xfrm>
          <a:off x="3299715" y="4797152"/>
          <a:ext cx="262639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Equation" r:id="rId3" imgW="977760" imgH="241200" progId="Equation.DSMT4">
                  <p:embed/>
                </p:oleObj>
              </mc:Choice>
              <mc:Fallback>
                <p:oleObj name="Equation" r:id="rId3" imgW="977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99715" y="4797152"/>
                        <a:ext cx="2626397" cy="648072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76642" y="4077072"/>
            <a:ext cx="2979534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Conversion efficiency </a:t>
            </a:r>
          </a:p>
        </p:txBody>
      </p:sp>
    </p:spTree>
    <p:extLst>
      <p:ext uri="{BB962C8B-B14F-4D97-AF65-F5344CB8AC3E}">
        <p14:creationId xmlns:p14="http://schemas.microsoft.com/office/powerpoint/2010/main" val="14328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99498"/>
            <a:ext cx="8229600" cy="418058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Carbon</a:t>
            </a:r>
            <a:r>
              <a:rPr lang="en-US" altLang="zh-CN" sz="2800" dirty="0" smtClean="0"/>
              <a:t> target. Energy absorption channels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19"/>
            <a:ext cx="4283968" cy="3554478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7876"/>
            <a:ext cx="4625457" cy="3574216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5210629" y="1841085"/>
            <a:ext cx="3352800" cy="1600806"/>
          </a:xfrm>
          <a:custGeom>
            <a:avLst/>
            <a:gdLst>
              <a:gd name="connsiteX0" fmla="*/ 0 w 3352800"/>
              <a:gd name="connsiteY0" fmla="*/ 47777 h 1600806"/>
              <a:gd name="connsiteX1" fmla="*/ 217714 w 3352800"/>
              <a:gd name="connsiteY1" fmla="*/ 33263 h 1600806"/>
              <a:gd name="connsiteX2" fmla="*/ 870857 w 3352800"/>
              <a:gd name="connsiteY2" fmla="*/ 425148 h 1600806"/>
              <a:gd name="connsiteX3" fmla="*/ 1436914 w 3352800"/>
              <a:gd name="connsiteY3" fmla="*/ 831548 h 1600806"/>
              <a:gd name="connsiteX4" fmla="*/ 2046514 w 3352800"/>
              <a:gd name="connsiteY4" fmla="*/ 1165377 h 1600806"/>
              <a:gd name="connsiteX5" fmla="*/ 2786742 w 3352800"/>
              <a:gd name="connsiteY5" fmla="*/ 1426634 h 1600806"/>
              <a:gd name="connsiteX6" fmla="*/ 3352800 w 3352800"/>
              <a:gd name="connsiteY6" fmla="*/ 1600806 h 1600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800" h="1600806">
                <a:moveTo>
                  <a:pt x="0" y="47777"/>
                </a:moveTo>
                <a:cubicBezTo>
                  <a:pt x="36285" y="9072"/>
                  <a:pt x="72571" y="-29632"/>
                  <a:pt x="217714" y="33263"/>
                </a:cubicBezTo>
                <a:cubicBezTo>
                  <a:pt x="362857" y="96158"/>
                  <a:pt x="667657" y="292101"/>
                  <a:pt x="870857" y="425148"/>
                </a:cubicBezTo>
                <a:cubicBezTo>
                  <a:pt x="1074057" y="558195"/>
                  <a:pt x="1240971" y="708177"/>
                  <a:pt x="1436914" y="831548"/>
                </a:cubicBezTo>
                <a:cubicBezTo>
                  <a:pt x="1632857" y="954919"/>
                  <a:pt x="1821543" y="1066196"/>
                  <a:pt x="2046514" y="1165377"/>
                </a:cubicBezTo>
                <a:cubicBezTo>
                  <a:pt x="2271485" y="1264558"/>
                  <a:pt x="2569028" y="1354063"/>
                  <a:pt x="2786742" y="1426634"/>
                </a:cubicBezTo>
                <a:cubicBezTo>
                  <a:pt x="3004456" y="1499205"/>
                  <a:pt x="3263295" y="1574197"/>
                  <a:pt x="3352800" y="1600806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783771" y="1754605"/>
            <a:ext cx="3135086" cy="2194450"/>
          </a:xfrm>
          <a:custGeom>
            <a:avLst/>
            <a:gdLst>
              <a:gd name="connsiteX0" fmla="*/ 0 w 3135086"/>
              <a:gd name="connsiteY0" fmla="*/ 2191657 h 2194450"/>
              <a:gd name="connsiteX1" fmla="*/ 217715 w 3135086"/>
              <a:gd name="connsiteY1" fmla="*/ 2191657 h 2194450"/>
              <a:gd name="connsiteX2" fmla="*/ 537029 w 3135086"/>
              <a:gd name="connsiteY2" fmla="*/ 2162628 h 2194450"/>
              <a:gd name="connsiteX3" fmla="*/ 1016000 w 3135086"/>
              <a:gd name="connsiteY3" fmla="*/ 1959428 h 2194450"/>
              <a:gd name="connsiteX4" fmla="*/ 1480458 w 3135086"/>
              <a:gd name="connsiteY4" fmla="*/ 1625600 h 2194450"/>
              <a:gd name="connsiteX5" fmla="*/ 1988458 w 3135086"/>
              <a:gd name="connsiteY5" fmla="*/ 1190171 h 2194450"/>
              <a:gd name="connsiteX6" fmla="*/ 2322286 w 3135086"/>
              <a:gd name="connsiteY6" fmla="*/ 856343 h 2194450"/>
              <a:gd name="connsiteX7" fmla="*/ 2641600 w 3135086"/>
              <a:gd name="connsiteY7" fmla="*/ 551543 h 2194450"/>
              <a:gd name="connsiteX8" fmla="*/ 3018972 w 3135086"/>
              <a:gd name="connsiteY8" fmla="*/ 145143 h 2194450"/>
              <a:gd name="connsiteX9" fmla="*/ 3135086 w 3135086"/>
              <a:gd name="connsiteY9" fmla="*/ 0 h 21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35086" h="2194450">
                <a:moveTo>
                  <a:pt x="0" y="2191657"/>
                </a:moveTo>
                <a:cubicBezTo>
                  <a:pt x="64105" y="2194076"/>
                  <a:pt x="128210" y="2196495"/>
                  <a:pt x="217715" y="2191657"/>
                </a:cubicBezTo>
                <a:cubicBezTo>
                  <a:pt x="307220" y="2186819"/>
                  <a:pt x="403982" y="2201333"/>
                  <a:pt x="537029" y="2162628"/>
                </a:cubicBezTo>
                <a:cubicBezTo>
                  <a:pt x="670076" y="2123923"/>
                  <a:pt x="858762" y="2048933"/>
                  <a:pt x="1016000" y="1959428"/>
                </a:cubicBezTo>
                <a:cubicBezTo>
                  <a:pt x="1173238" y="1869923"/>
                  <a:pt x="1318382" y="1753809"/>
                  <a:pt x="1480458" y="1625600"/>
                </a:cubicBezTo>
                <a:cubicBezTo>
                  <a:pt x="1642534" y="1497391"/>
                  <a:pt x="1848153" y="1318380"/>
                  <a:pt x="1988458" y="1190171"/>
                </a:cubicBezTo>
                <a:cubicBezTo>
                  <a:pt x="2128763" y="1061962"/>
                  <a:pt x="2213429" y="962781"/>
                  <a:pt x="2322286" y="856343"/>
                </a:cubicBezTo>
                <a:cubicBezTo>
                  <a:pt x="2431143" y="749905"/>
                  <a:pt x="2525486" y="670076"/>
                  <a:pt x="2641600" y="551543"/>
                </a:cubicBezTo>
                <a:cubicBezTo>
                  <a:pt x="2757714" y="433010"/>
                  <a:pt x="2936724" y="237067"/>
                  <a:pt x="3018972" y="145143"/>
                </a:cubicBezTo>
                <a:cubicBezTo>
                  <a:pt x="3101220" y="53219"/>
                  <a:pt x="3135086" y="19352"/>
                  <a:pt x="3135086" y="0"/>
                </a:cubicBezTo>
              </a:path>
            </a:pathLst>
          </a:custGeom>
          <a:noFill/>
          <a:ln w="57150">
            <a:solidFill>
              <a:srgbClr val="1C0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210629" y="1633728"/>
            <a:ext cx="3254227" cy="2254477"/>
          </a:xfrm>
          <a:custGeom>
            <a:avLst/>
            <a:gdLst>
              <a:gd name="connsiteX0" fmla="*/ 0 w 3254227"/>
              <a:gd name="connsiteY0" fmla="*/ 2254477 h 2254477"/>
              <a:gd name="connsiteX1" fmla="*/ 232228 w 3254227"/>
              <a:gd name="connsiteY1" fmla="*/ 2196420 h 2254477"/>
              <a:gd name="connsiteX2" fmla="*/ 566057 w 3254227"/>
              <a:gd name="connsiteY2" fmla="*/ 1978705 h 2254477"/>
              <a:gd name="connsiteX3" fmla="*/ 885371 w 3254227"/>
              <a:gd name="connsiteY3" fmla="*/ 1673905 h 2254477"/>
              <a:gd name="connsiteX4" fmla="*/ 1262742 w 3254227"/>
              <a:gd name="connsiteY4" fmla="*/ 1383620 h 2254477"/>
              <a:gd name="connsiteX5" fmla="*/ 1625600 w 3254227"/>
              <a:gd name="connsiteY5" fmla="*/ 1093334 h 2254477"/>
              <a:gd name="connsiteX6" fmla="*/ 1973942 w 3254227"/>
              <a:gd name="connsiteY6" fmla="*/ 846591 h 2254477"/>
              <a:gd name="connsiteX7" fmla="*/ 2293257 w 3254227"/>
              <a:gd name="connsiteY7" fmla="*/ 657905 h 2254477"/>
              <a:gd name="connsiteX8" fmla="*/ 2656114 w 3254227"/>
              <a:gd name="connsiteY8" fmla="*/ 382134 h 2254477"/>
              <a:gd name="connsiteX9" fmla="*/ 2888342 w 3254227"/>
              <a:gd name="connsiteY9" fmla="*/ 236991 h 2254477"/>
              <a:gd name="connsiteX10" fmla="*/ 3251200 w 3254227"/>
              <a:gd name="connsiteY10" fmla="*/ 4762 h 2254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54227" h="2254477">
                <a:moveTo>
                  <a:pt x="0" y="2254477"/>
                </a:moveTo>
                <a:cubicBezTo>
                  <a:pt x="68942" y="2248429"/>
                  <a:pt x="137885" y="2242382"/>
                  <a:pt x="232228" y="2196420"/>
                </a:cubicBezTo>
                <a:cubicBezTo>
                  <a:pt x="326571" y="2150458"/>
                  <a:pt x="457200" y="2065791"/>
                  <a:pt x="566057" y="1978705"/>
                </a:cubicBezTo>
                <a:cubicBezTo>
                  <a:pt x="674914" y="1891619"/>
                  <a:pt x="769257" y="1773086"/>
                  <a:pt x="885371" y="1673905"/>
                </a:cubicBezTo>
                <a:cubicBezTo>
                  <a:pt x="1001485" y="1574724"/>
                  <a:pt x="1139371" y="1480382"/>
                  <a:pt x="1262742" y="1383620"/>
                </a:cubicBezTo>
                <a:cubicBezTo>
                  <a:pt x="1386114" y="1286858"/>
                  <a:pt x="1507067" y="1182839"/>
                  <a:pt x="1625600" y="1093334"/>
                </a:cubicBezTo>
                <a:cubicBezTo>
                  <a:pt x="1744133" y="1003829"/>
                  <a:pt x="1862666" y="919162"/>
                  <a:pt x="1973942" y="846591"/>
                </a:cubicBezTo>
                <a:cubicBezTo>
                  <a:pt x="2085218" y="774019"/>
                  <a:pt x="2179562" y="735314"/>
                  <a:pt x="2293257" y="657905"/>
                </a:cubicBezTo>
                <a:cubicBezTo>
                  <a:pt x="2406952" y="580496"/>
                  <a:pt x="2556933" y="452286"/>
                  <a:pt x="2656114" y="382134"/>
                </a:cubicBezTo>
                <a:cubicBezTo>
                  <a:pt x="2755295" y="311982"/>
                  <a:pt x="2888342" y="236991"/>
                  <a:pt x="2888342" y="236991"/>
                </a:cubicBezTo>
                <a:cubicBezTo>
                  <a:pt x="2987523" y="174096"/>
                  <a:pt x="3287486" y="-33943"/>
                  <a:pt x="3251200" y="4762"/>
                </a:cubicBezTo>
              </a:path>
            </a:pathLst>
          </a:custGeom>
          <a:noFill/>
          <a:ln w="57150">
            <a:solidFill>
              <a:srgbClr val="1C0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783771" y="1930389"/>
            <a:ext cx="3077029" cy="1711073"/>
          </a:xfrm>
          <a:custGeom>
            <a:avLst/>
            <a:gdLst>
              <a:gd name="connsiteX0" fmla="*/ 0 w 3077029"/>
              <a:gd name="connsiteY0" fmla="*/ 1711073 h 1711073"/>
              <a:gd name="connsiteX1" fmla="*/ 290286 w 3077029"/>
              <a:gd name="connsiteY1" fmla="*/ 1246616 h 1711073"/>
              <a:gd name="connsiteX2" fmla="*/ 522515 w 3077029"/>
              <a:gd name="connsiteY2" fmla="*/ 1014387 h 1711073"/>
              <a:gd name="connsiteX3" fmla="*/ 798286 w 3077029"/>
              <a:gd name="connsiteY3" fmla="*/ 680559 h 1711073"/>
              <a:gd name="connsiteX4" fmla="*/ 1219200 w 3077029"/>
              <a:gd name="connsiteY4" fmla="*/ 448330 h 1711073"/>
              <a:gd name="connsiteX5" fmla="*/ 1640115 w 3077029"/>
              <a:gd name="connsiteY5" fmla="*/ 187073 h 1711073"/>
              <a:gd name="connsiteX6" fmla="*/ 2133600 w 3077029"/>
              <a:gd name="connsiteY6" fmla="*/ 12901 h 1711073"/>
              <a:gd name="connsiteX7" fmla="*/ 2946400 w 3077029"/>
              <a:gd name="connsiteY7" fmla="*/ 12901 h 1711073"/>
              <a:gd name="connsiteX8" fmla="*/ 3077029 w 3077029"/>
              <a:gd name="connsiteY8" fmla="*/ 12901 h 171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77029" h="1711073">
                <a:moveTo>
                  <a:pt x="0" y="1711073"/>
                </a:moveTo>
                <a:cubicBezTo>
                  <a:pt x="101600" y="1536901"/>
                  <a:pt x="203200" y="1362730"/>
                  <a:pt x="290286" y="1246616"/>
                </a:cubicBezTo>
                <a:cubicBezTo>
                  <a:pt x="377372" y="1130502"/>
                  <a:pt x="437848" y="1108730"/>
                  <a:pt x="522515" y="1014387"/>
                </a:cubicBezTo>
                <a:cubicBezTo>
                  <a:pt x="607182" y="920044"/>
                  <a:pt x="682172" y="774902"/>
                  <a:pt x="798286" y="680559"/>
                </a:cubicBezTo>
                <a:cubicBezTo>
                  <a:pt x="914400" y="586216"/>
                  <a:pt x="1078895" y="530578"/>
                  <a:pt x="1219200" y="448330"/>
                </a:cubicBezTo>
                <a:cubicBezTo>
                  <a:pt x="1359505" y="366082"/>
                  <a:pt x="1487715" y="259644"/>
                  <a:pt x="1640115" y="187073"/>
                </a:cubicBezTo>
                <a:cubicBezTo>
                  <a:pt x="1792515" y="114502"/>
                  <a:pt x="1915886" y="41930"/>
                  <a:pt x="2133600" y="12901"/>
                </a:cubicBezTo>
                <a:cubicBezTo>
                  <a:pt x="2351314" y="-16128"/>
                  <a:pt x="2946400" y="12901"/>
                  <a:pt x="2946400" y="12901"/>
                </a:cubicBezTo>
                <a:lnTo>
                  <a:pt x="3077029" y="12901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5167086" y="2494833"/>
            <a:ext cx="3323771" cy="1161143"/>
          </a:xfrm>
          <a:custGeom>
            <a:avLst/>
            <a:gdLst>
              <a:gd name="connsiteX0" fmla="*/ 0 w 3323771"/>
              <a:gd name="connsiteY0" fmla="*/ 1161143 h 1161143"/>
              <a:gd name="connsiteX1" fmla="*/ 290285 w 3323771"/>
              <a:gd name="connsiteY1" fmla="*/ 914400 h 1161143"/>
              <a:gd name="connsiteX2" fmla="*/ 566057 w 3323771"/>
              <a:gd name="connsiteY2" fmla="*/ 667657 h 1161143"/>
              <a:gd name="connsiteX3" fmla="*/ 899885 w 3323771"/>
              <a:gd name="connsiteY3" fmla="*/ 537029 h 1161143"/>
              <a:gd name="connsiteX4" fmla="*/ 1335314 w 3323771"/>
              <a:gd name="connsiteY4" fmla="*/ 246743 h 1161143"/>
              <a:gd name="connsiteX5" fmla="*/ 2191657 w 3323771"/>
              <a:gd name="connsiteY5" fmla="*/ 72572 h 1161143"/>
              <a:gd name="connsiteX6" fmla="*/ 2830285 w 3323771"/>
              <a:gd name="connsiteY6" fmla="*/ 29029 h 1161143"/>
              <a:gd name="connsiteX7" fmla="*/ 3323771 w 3323771"/>
              <a:gd name="connsiteY7" fmla="*/ 0 h 116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3771" h="1161143">
                <a:moveTo>
                  <a:pt x="0" y="1161143"/>
                </a:moveTo>
                <a:cubicBezTo>
                  <a:pt x="99180" y="1077686"/>
                  <a:pt x="195942" y="996648"/>
                  <a:pt x="290285" y="914400"/>
                </a:cubicBezTo>
                <a:cubicBezTo>
                  <a:pt x="384628" y="832152"/>
                  <a:pt x="464457" y="730552"/>
                  <a:pt x="566057" y="667657"/>
                </a:cubicBezTo>
                <a:cubicBezTo>
                  <a:pt x="667657" y="604762"/>
                  <a:pt x="771676" y="607181"/>
                  <a:pt x="899885" y="537029"/>
                </a:cubicBezTo>
                <a:cubicBezTo>
                  <a:pt x="1028095" y="466877"/>
                  <a:pt x="1120019" y="324152"/>
                  <a:pt x="1335314" y="246743"/>
                </a:cubicBezTo>
                <a:cubicBezTo>
                  <a:pt x="1550609" y="169334"/>
                  <a:pt x="1942495" y="108858"/>
                  <a:pt x="2191657" y="72572"/>
                </a:cubicBezTo>
                <a:cubicBezTo>
                  <a:pt x="2440819" y="36286"/>
                  <a:pt x="2830285" y="29029"/>
                  <a:pt x="2830285" y="29029"/>
                </a:cubicBezTo>
                <a:lnTo>
                  <a:pt x="332377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534123" y="4797152"/>
            <a:ext cx="4270125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  </a:t>
            </a:r>
            <a:r>
              <a:rPr lang="el-GR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electron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400" b="1" dirty="0" smtClean="0"/>
              <a:t> </a:t>
            </a:r>
            <a:r>
              <a:rPr lang="en-US" altLang="zh-CN" sz="2000" b="1" dirty="0" smtClean="0"/>
              <a:t>drops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  </a:t>
            </a:r>
            <a:r>
              <a:rPr lang="el-GR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 </a:t>
            </a:r>
            <a:r>
              <a:rPr lang="en-US" altLang="zh-CN" sz="2000" b="1" dirty="0" smtClean="0"/>
              <a:t>rises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  </a:t>
            </a:r>
            <a:r>
              <a:rPr lang="el-GR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ion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n-US" altLang="zh-CN" sz="2000" b="1" dirty="0" smtClean="0"/>
              <a:t>saturates,  </a:t>
            </a:r>
            <a:r>
              <a:rPr lang="el-GR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photon </a:t>
            </a:r>
            <a:r>
              <a:rPr lang="en-US" altLang="zh-CN" sz="2400" b="1" dirty="0">
                <a:latin typeface="Times New Roman" pitchFamily="18" charset="0"/>
                <a:ea typeface="Gulim"/>
                <a:cs typeface="Times New Roman" pitchFamily="18" charset="0"/>
              </a:rPr>
              <a:t>&lt; 1-</a:t>
            </a:r>
            <a:r>
              <a:rPr lang="el-GR" altLang="zh-CN" sz="2400" b="1" dirty="0">
                <a:latin typeface="Times New Roman" pitchFamily="18" charset="0"/>
                <a:ea typeface="Gulim"/>
                <a:cs typeface="Times New Roman" pitchFamily="18" charset="0"/>
              </a:rPr>
              <a:t> </a:t>
            </a:r>
            <a:r>
              <a:rPr lang="el-GR" altLang="zh-CN" sz="2400" b="1" i="1" dirty="0" smtClean="0">
                <a:latin typeface="Times New Roman" pitchFamily="18" charset="0"/>
                <a:ea typeface="Gulim"/>
                <a:cs typeface="Times New Roman" pitchFamily="18" charset="0"/>
              </a:rPr>
              <a:t>η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ion 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799194"/>
            <a:ext cx="10142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CP lasers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1845" y="764704"/>
            <a:ext cx="10142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LP lasers</a:t>
            </a:r>
            <a:endParaRPr lang="zh-CN" altLang="en-US" dirty="0"/>
          </a:p>
        </p:txBody>
      </p:sp>
      <p:sp>
        <p:nvSpPr>
          <p:cNvPr id="15" name="任意多边形 14"/>
          <p:cNvSpPr/>
          <p:nvPr/>
        </p:nvSpPr>
        <p:spPr>
          <a:xfrm>
            <a:off x="754743" y="2803262"/>
            <a:ext cx="3178628" cy="638629"/>
          </a:xfrm>
          <a:custGeom>
            <a:avLst/>
            <a:gdLst>
              <a:gd name="connsiteX0" fmla="*/ 0 w 3178628"/>
              <a:gd name="connsiteY0" fmla="*/ 595086 h 638629"/>
              <a:gd name="connsiteX1" fmla="*/ 174171 w 3178628"/>
              <a:gd name="connsiteY1" fmla="*/ 391886 h 638629"/>
              <a:gd name="connsiteX2" fmla="*/ 435428 w 3178628"/>
              <a:gd name="connsiteY2" fmla="*/ 174172 h 638629"/>
              <a:gd name="connsiteX3" fmla="*/ 667657 w 3178628"/>
              <a:gd name="connsiteY3" fmla="*/ 29029 h 638629"/>
              <a:gd name="connsiteX4" fmla="*/ 841828 w 3178628"/>
              <a:gd name="connsiteY4" fmla="*/ 0 h 638629"/>
              <a:gd name="connsiteX5" fmla="*/ 1262743 w 3178628"/>
              <a:gd name="connsiteY5" fmla="*/ 29029 h 638629"/>
              <a:gd name="connsiteX6" fmla="*/ 1770743 w 3178628"/>
              <a:gd name="connsiteY6" fmla="*/ 159657 h 638629"/>
              <a:gd name="connsiteX7" fmla="*/ 2162628 w 3178628"/>
              <a:gd name="connsiteY7" fmla="*/ 304800 h 638629"/>
              <a:gd name="connsiteX8" fmla="*/ 2699657 w 3178628"/>
              <a:gd name="connsiteY8" fmla="*/ 478972 h 638629"/>
              <a:gd name="connsiteX9" fmla="*/ 3062514 w 3178628"/>
              <a:gd name="connsiteY9" fmla="*/ 566057 h 638629"/>
              <a:gd name="connsiteX10" fmla="*/ 3178628 w 3178628"/>
              <a:gd name="connsiteY10" fmla="*/ 638629 h 638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8628" h="638629">
                <a:moveTo>
                  <a:pt x="0" y="595086"/>
                </a:moveTo>
                <a:cubicBezTo>
                  <a:pt x="50800" y="528562"/>
                  <a:pt x="101600" y="462038"/>
                  <a:pt x="174171" y="391886"/>
                </a:cubicBezTo>
                <a:cubicBezTo>
                  <a:pt x="246742" y="321734"/>
                  <a:pt x="353180" y="234648"/>
                  <a:pt x="435428" y="174172"/>
                </a:cubicBezTo>
                <a:cubicBezTo>
                  <a:pt x="517676" y="113696"/>
                  <a:pt x="599924" y="58058"/>
                  <a:pt x="667657" y="29029"/>
                </a:cubicBezTo>
                <a:cubicBezTo>
                  <a:pt x="735390" y="0"/>
                  <a:pt x="742647" y="0"/>
                  <a:pt x="841828" y="0"/>
                </a:cubicBezTo>
                <a:cubicBezTo>
                  <a:pt x="941009" y="0"/>
                  <a:pt x="1107924" y="2419"/>
                  <a:pt x="1262743" y="29029"/>
                </a:cubicBezTo>
                <a:cubicBezTo>
                  <a:pt x="1417562" y="55639"/>
                  <a:pt x="1620762" y="113695"/>
                  <a:pt x="1770743" y="159657"/>
                </a:cubicBezTo>
                <a:cubicBezTo>
                  <a:pt x="1920724" y="205619"/>
                  <a:pt x="2007809" y="251581"/>
                  <a:pt x="2162628" y="304800"/>
                </a:cubicBezTo>
                <a:cubicBezTo>
                  <a:pt x="2317447" y="358019"/>
                  <a:pt x="2549676" y="435429"/>
                  <a:pt x="2699657" y="478972"/>
                </a:cubicBezTo>
                <a:cubicBezTo>
                  <a:pt x="2849638" y="522515"/>
                  <a:pt x="2982686" y="539448"/>
                  <a:pt x="3062514" y="566057"/>
                </a:cubicBezTo>
                <a:cubicBezTo>
                  <a:pt x="3142342" y="592666"/>
                  <a:pt x="3161695" y="631372"/>
                  <a:pt x="3178628" y="63862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2423322" y="2760966"/>
            <a:ext cx="492494" cy="524018"/>
          </a:xfrm>
          <a:prstGeom prst="ellipse">
            <a:avLst/>
          </a:prstGeom>
          <a:solidFill>
            <a:srgbClr val="F45C18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63690" y="4437112"/>
            <a:ext cx="1244014" cy="72609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1.2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×10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24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596336" y="4437112"/>
            <a:ext cx="1244014" cy="72609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1.7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×10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24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W/cm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Times New Roman" pitchFamily="18" charset="0"/>
                <a:ea typeface="Gulim"/>
                <a:cs typeface="Times New Roman" pitchFamily="18" charset="0"/>
              </a:rPr>
              <a:t>2</a:t>
            </a:r>
            <a:endParaRPr lang="zh-CN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558001" y="2494833"/>
            <a:ext cx="492494" cy="524018"/>
          </a:xfrm>
          <a:prstGeom prst="ellipse">
            <a:avLst/>
          </a:prstGeom>
          <a:solidFill>
            <a:srgbClr val="F45C18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3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683</Words>
  <Application>Microsoft Office PowerPoint</Application>
  <PresentationFormat>全屏显示(4:3)</PresentationFormat>
  <Paragraphs>190</Paragraphs>
  <Slides>27</Slides>
  <Notes>1</Notes>
  <HiddenSlides>1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9" baseType="lpstr">
      <vt:lpstr>Office 主题</vt:lpstr>
      <vt:lpstr>Equation</vt:lpstr>
      <vt:lpstr>PowerPoint 演示文稿</vt:lpstr>
      <vt:lpstr>Contents</vt:lpstr>
      <vt:lpstr>PowerPoint 演示文稿</vt:lpstr>
      <vt:lpstr>PowerPoint 演示文稿</vt:lpstr>
      <vt:lpstr>PowerPoint 演示文稿</vt:lpstr>
      <vt:lpstr>We need 3D Simulations</vt:lpstr>
      <vt:lpstr>Simulation parameters</vt:lpstr>
      <vt:lpstr>PowerPoint 演示文稿</vt:lpstr>
      <vt:lpstr>Carbon target. Energy absorption channels</vt:lpstr>
      <vt:lpstr>Carbon target. Power laws</vt:lpstr>
      <vt:lpstr>Solid hydrogen target.  Energy absorption channels</vt:lpstr>
      <vt:lpstr>Solid hydrogen target.  Power laws</vt:lpstr>
      <vt:lpstr>Energy amount for positrons</vt:lpstr>
      <vt:lpstr>PowerPoint 演示文稿</vt:lpstr>
      <vt:lpstr>Photon spectra</vt:lpstr>
      <vt:lpstr>Angular distribution</vt:lpstr>
      <vt:lpstr>Angular distribution-dependence on θ</vt:lpstr>
      <vt:lpstr>θ-distribution    vs.   laser amplitude ----CP lasers</vt:lpstr>
      <vt:lpstr>θ-distribution    vs.   laser amplitude -------LP lasers</vt:lpstr>
      <vt:lpstr>Two distinctive regions are identified</vt:lpstr>
      <vt:lpstr>Relativistic transparent region</vt:lpstr>
      <vt:lpstr>Radiation trapping</vt:lpstr>
      <vt:lpstr>Without RR</vt:lpstr>
      <vt:lpstr>With RR</vt:lpstr>
      <vt:lpstr>Radiation trapping threshold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jill</dc:creator>
  <cp:lastModifiedBy>jill</cp:lastModifiedBy>
  <cp:revision>474</cp:revision>
  <dcterms:created xsi:type="dcterms:W3CDTF">2013-09-23T08:42:54Z</dcterms:created>
  <dcterms:modified xsi:type="dcterms:W3CDTF">2013-10-01T07:39:50Z</dcterms:modified>
</cp:coreProperties>
</file>