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8" r:id="rId3"/>
    <p:sldId id="293" r:id="rId4"/>
    <p:sldId id="261" r:id="rId5"/>
    <p:sldId id="263" r:id="rId6"/>
    <p:sldId id="292" r:id="rId7"/>
    <p:sldId id="271" r:id="rId8"/>
    <p:sldId id="269" r:id="rId9"/>
    <p:sldId id="294" r:id="rId10"/>
    <p:sldId id="290" r:id="rId11"/>
    <p:sldId id="273" r:id="rId12"/>
    <p:sldId id="272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9AC"/>
    <a:srgbClr val="FF0000"/>
    <a:srgbClr val="6600CC"/>
    <a:srgbClr val="0000FF"/>
    <a:srgbClr val="0045D0"/>
    <a:srgbClr val="2D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8" autoAdjust="0"/>
    <p:restoredTop sz="99567" autoAdjust="0"/>
  </p:normalViewPr>
  <p:slideViewPr>
    <p:cSldViewPr>
      <p:cViewPr>
        <p:scale>
          <a:sx n="90" d="100"/>
          <a:sy n="90" d="100"/>
        </p:scale>
        <p:origin x="-856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Relationship Id="rId3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61263-D273-4FB7-B715-44CC775662EB}" type="datetimeFigureOut">
              <a:rPr lang="fr-FR" smtClean="0"/>
              <a:pPr/>
              <a:t>30/09/13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16122-7FE9-4117-9068-2DDCCDFA4A9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9632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837C5-C8B3-451E-932E-0E9CF316730B}" type="datetimeFigureOut">
              <a:rPr lang="fr-FR" smtClean="0"/>
              <a:pPr/>
              <a:t>30/09/13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8E935-80EE-46AE-B82A-B971153369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663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8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9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David Denis-Petit</a:t>
            </a:r>
            <a:endParaRPr lang="fr-FR"/>
          </a:p>
        </p:txBody>
      </p:sp>
      <p:sp>
        <p:nvSpPr>
          <p:cNvPr id="10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2AEF-BFE0-480E-B3F1-2DFB3232E62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136" y="6451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David Denis-Petit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5A34C9BF-6B08-4191-84AA-1648C1DBD9B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136" y="6451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David Denis-Petit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5A34C9BF-6B08-4191-84AA-1648C1DBD9B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8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David Denis-Petit</a:t>
            </a:r>
            <a:endParaRPr lang="fr-FR"/>
          </a:p>
        </p:txBody>
      </p:sp>
      <p:sp>
        <p:nvSpPr>
          <p:cNvPr id="9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2AEF-BFE0-480E-B3F1-2DFB3232E62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ctr">
            <a:normAutofit/>
          </a:bodyPr>
          <a:lstStyle>
            <a:lvl1pPr algn="ctr">
              <a:defRPr sz="28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4149080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8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David Denis-Petit</a:t>
            </a:r>
            <a:endParaRPr lang="fr-FR"/>
          </a:p>
        </p:txBody>
      </p:sp>
      <p:sp>
        <p:nvSpPr>
          <p:cNvPr id="9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2AEF-BFE0-480E-B3F1-2DFB3232E62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136" y="6451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5A34C9BF-6B08-4191-84AA-1648C1DBD9B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136" y="6451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5A34C9BF-6B08-4191-84AA-1648C1DBD9B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A34C9BF-6B08-4191-84AA-1648C1DBD9B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David Denis-Petit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A34C9BF-6B08-4191-84AA-1648C1DBD9B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136" y="6451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David Denis-Petit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5A34C9BF-6B08-4191-84AA-1648C1DBD9B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136" y="6451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David Denis-Petit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5A34C9BF-6B08-4191-84AA-1648C1DBD9B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48072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63688" y="6916"/>
            <a:ext cx="7380312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91440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6" descr="logo-cenbg-transparent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835696" cy="629650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David Denis-Petit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2AEF-BFE0-480E-B3F1-2DFB3232E62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Nucleus-electron cloud coupling in plasmas: the case of </a:t>
            </a:r>
            <a:r>
              <a:rPr lang="en-US" sz="3600" baseline="30000" dirty="0" smtClean="0"/>
              <a:t>84</a:t>
            </a:r>
            <a:r>
              <a:rPr lang="en-US" sz="3600" dirty="0" smtClean="0"/>
              <a:t>Rb.</a:t>
            </a:r>
            <a:endParaRPr lang="fr-FR" sz="3600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3140968"/>
            <a:ext cx="9143999" cy="269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D. Denis-Petit</a:t>
            </a:r>
            <a:r>
              <a:rPr lang="fr-FR" u="sng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V. Bagnoud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I. Bessières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T. Bonnet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M. Comet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,F. Dorchies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A. Frank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F. Gobet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G. Gosselin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F. Hannachi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V. Méot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P. Morel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J-Ch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Pain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O. Peyrusse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M. Tarisien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M. Versteegen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MM. Aléonard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6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6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6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Univ. Bordeaux, CNRS-IN2P3, CENBG, F-33175 Gradignan, France</a:t>
            </a:r>
          </a:p>
          <a:p>
            <a:pPr algn="ctr"/>
            <a:r>
              <a:rPr lang="fr-FR" sz="1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CEA/DIF BP12, F-91680 Bruyères-le-Châtel, France</a:t>
            </a:r>
            <a:br>
              <a:rPr lang="fr-FR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1600" i="1" dirty="0" smtClean="0">
                <a:latin typeface="Times New Roman" pitchFamily="18" charset="0"/>
                <a:cs typeface="Times New Roman" pitchFamily="18" charset="0"/>
              </a:rPr>
              <a:t>GSI </a:t>
            </a:r>
            <a:r>
              <a:rPr lang="de-DE" sz="1600" i="1" dirty="0" err="1" smtClean="0">
                <a:latin typeface="Times New Roman" pitchFamily="18" charset="0"/>
                <a:cs typeface="Times New Roman" pitchFamily="18" charset="0"/>
              </a:rPr>
              <a:t>Helmholtzzentrum</a:t>
            </a:r>
            <a:r>
              <a:rPr lang="de-DE" sz="1600" i="1" dirty="0" smtClean="0">
                <a:latin typeface="Times New Roman" pitchFamily="18" charset="0"/>
                <a:cs typeface="Times New Roman" pitchFamily="18" charset="0"/>
              </a:rPr>
              <a:t> für Schwerionenforschung GmbH, 64291 Darmstadt, Germany</a:t>
            </a:r>
          </a:p>
          <a:p>
            <a:pPr algn="ctr"/>
            <a:r>
              <a:rPr lang="de-DE" sz="1600" i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1600" i="1" dirty="0" smtClean="0">
                <a:latin typeface="Times New Roman" pitchFamily="18" charset="0"/>
                <a:cs typeface="Times New Roman" pitchFamily="18" charset="0"/>
              </a:rPr>
              <a:t>Helmholtz Institute Jena, 07743 Jena, Germany</a:t>
            </a:r>
          </a:p>
          <a:p>
            <a:pPr algn="ctr"/>
            <a:r>
              <a:rPr lang="de-DE" sz="1600" i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dirty="0" smtClean="0"/>
              <a:t> </a:t>
            </a:r>
            <a:r>
              <a:rPr lang="fr-FR" sz="1600" i="1" dirty="0" err="1" smtClean="0"/>
              <a:t>Univ</a:t>
            </a:r>
            <a:r>
              <a:rPr lang="fr-FR" sz="1600" i="1" dirty="0" smtClean="0"/>
              <a:t>. Bordeaux, CNRS, CEA, CELIA, 33400 Talence, France.</a:t>
            </a:r>
          </a:p>
          <a:p>
            <a:pPr algn="ctr"/>
            <a:endParaRPr lang="fr-FR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" y="260648"/>
            <a:ext cx="1934706" cy="17281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63688" y="76470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EMMI </a:t>
            </a:r>
            <a:r>
              <a:rPr lang="fr-FR" b="1" dirty="0"/>
              <a:t>Workshop on high energy density plasma diagnostics at FAIR: Novel laser based photon and particle sources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5321" y="5939988"/>
            <a:ext cx="204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the support of:</a:t>
            </a:r>
            <a:endParaRPr lang="fr-FR" dirty="0"/>
          </a:p>
        </p:txBody>
      </p:sp>
      <p:pic>
        <p:nvPicPr>
          <p:cNvPr id="7" name="Image 6" descr="header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661248"/>
            <a:ext cx="5856651" cy="1098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NEET rate </a:t>
            </a:r>
            <a:r>
              <a:rPr lang="fr-FR" sz="2800" dirty="0" err="1" smtClean="0"/>
              <a:t>beyond</a:t>
            </a:r>
            <a:r>
              <a:rPr lang="fr-FR" sz="2800" dirty="0" smtClean="0"/>
              <a:t>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</a:t>
            </a:r>
            <a:r>
              <a:rPr lang="fr-FR" sz="2800" dirty="0" err="1" smtClean="0"/>
              <a:t>Atom</a:t>
            </a:r>
            <a:r>
              <a:rPr lang="fr-FR" sz="2800" dirty="0" smtClean="0"/>
              <a:t> Model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1368152"/>
          </a:xfrm>
        </p:spPr>
        <p:txBody>
          <a:bodyPr/>
          <a:lstStyle/>
          <a:p>
            <a:r>
              <a:rPr lang="en-GB" dirty="0" smtClean="0"/>
              <a:t>Average Atom Model: simplest method to calculate the NEET excitation rate</a:t>
            </a:r>
          </a:p>
          <a:p>
            <a:pPr lvl="1"/>
            <a:r>
              <a:rPr lang="en-GB" sz="1600" dirty="0" smtClean="0"/>
              <a:t>One atomic configuration with non-integer orbital populations</a:t>
            </a:r>
          </a:p>
          <a:p>
            <a:r>
              <a:rPr lang="en-GB" dirty="0" smtClean="0"/>
              <a:t>MCDF detailed atomic calculations</a:t>
            </a:r>
          </a:p>
          <a:p>
            <a:pPr lvl="1"/>
            <a:r>
              <a:rPr lang="en-GB" sz="1600" dirty="0" smtClean="0"/>
              <a:t>More precise description: calculations for all the electronic configurations</a:t>
            </a:r>
          </a:p>
          <a:p>
            <a:pPr lvl="1"/>
            <a:endParaRPr lang="en-GB" sz="16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33800" name="Picture 8" descr="http://latex.codecogs.com/png.latex?%5Cdpi%7B300%7D%20%5Clambda_%7BNEET%7D%5E%7B%5Calpha%2C%5Cbeta%7D%3D%5Csum_QP_QN_%7B%5Calpha%7D%5Cleft%281-%5Cfrac%7BN_%7B%5Cbeta%7D%7D%7BD_%7B%5Cbeta%7D%7D%5Cright%29%5Csum_iP_i%5Csum_f%5Cfrac%7B%5Cleft%7CR_%7Bif%7D%5Crgight%7C%5E2%7D%7B%5Cdelta_%7Bif%7D%5E2&amp;plus;%5Cfrac%7B1%7D%7B4%7D%5Cleft%28%5CGamma_i&amp;plus;%5CGamma_f%5Cright%29%5E2%7D%5Ctimes%5Cfrac%7B%5CGamma_i&amp;plus;%5CGamma_f%7D%7B%5Chbar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" y="4245476"/>
            <a:ext cx="9106202" cy="85698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5496" y="3212976"/>
            <a:ext cx="6579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For one transition </a:t>
            </a:r>
            <a:r>
              <a:rPr lang="fr-FR" sz="1600" dirty="0" err="1" smtClean="0"/>
              <a:t>from</a:t>
            </a:r>
            <a:r>
              <a:rPr lang="fr-FR" sz="1600" dirty="0" smtClean="0"/>
              <a:t> the initial </a:t>
            </a:r>
            <a:r>
              <a:rPr lang="fr-FR" sz="1600" dirty="0" err="1" smtClean="0"/>
              <a:t>atomic</a:t>
            </a:r>
            <a:r>
              <a:rPr lang="fr-FR" sz="1600" dirty="0" smtClean="0"/>
              <a:t> orbital </a:t>
            </a:r>
            <a:r>
              <a:rPr lang="el-GR" sz="1600" dirty="0" smtClean="0"/>
              <a:t>α</a:t>
            </a:r>
            <a:r>
              <a:rPr lang="fr-FR" sz="1600" dirty="0" smtClean="0"/>
              <a:t> to the final </a:t>
            </a:r>
            <a:r>
              <a:rPr lang="fr-FR" sz="1600" dirty="0" err="1" smtClean="0"/>
              <a:t>atomic</a:t>
            </a:r>
            <a:r>
              <a:rPr lang="fr-FR" sz="1600" dirty="0" smtClean="0"/>
              <a:t> orbital </a:t>
            </a:r>
            <a:r>
              <a:rPr lang="el-GR" sz="1600" dirty="0" smtClean="0"/>
              <a:t>β</a:t>
            </a:r>
            <a:r>
              <a:rPr lang="fr-FR" sz="1600" dirty="0" smtClean="0"/>
              <a:t>:</a:t>
            </a:r>
            <a:endParaRPr lang="fr-FR" sz="16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1331640" y="3813428"/>
            <a:ext cx="3041217" cy="2216571"/>
            <a:chOff x="1331640" y="3813428"/>
            <a:chExt cx="3041217" cy="2216571"/>
          </a:xfrm>
        </p:grpSpPr>
        <p:sp>
          <p:nvSpPr>
            <p:cNvPr id="13" name="ZoneTexte 12"/>
            <p:cNvSpPr txBox="1"/>
            <p:nvPr/>
          </p:nvSpPr>
          <p:spPr>
            <a:xfrm>
              <a:off x="1331640" y="3813428"/>
              <a:ext cx="30412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smtClean="0"/>
                <a:t>Occupations </a:t>
              </a:r>
              <a:r>
                <a:rPr lang="fr-FR" sz="1600" dirty="0" smtClean="0"/>
                <a:t>of the </a:t>
              </a:r>
              <a:r>
                <a:rPr lang="fr-FR" sz="1600" dirty="0" err="1" smtClean="0"/>
                <a:t>orbitals</a:t>
              </a:r>
              <a:r>
                <a:rPr lang="fr-FR" sz="1600" dirty="0" smtClean="0"/>
                <a:t> </a:t>
              </a:r>
              <a:r>
                <a:rPr lang="el-GR" sz="1600" dirty="0" smtClean="0"/>
                <a:t>α</a:t>
              </a:r>
              <a:r>
                <a:rPr lang="fr-FR" sz="1600" dirty="0" smtClean="0"/>
                <a:t> and </a:t>
              </a:r>
              <a:r>
                <a:rPr lang="el-GR" sz="1600" dirty="0" smtClean="0"/>
                <a:t>β</a:t>
              </a:r>
              <a:r>
                <a:rPr lang="fr-FR" sz="1600" dirty="0" smtClean="0"/>
                <a:t> </a:t>
              </a:r>
              <a:endParaRPr lang="fr-FR" sz="1600" dirty="0"/>
            </a:p>
          </p:txBody>
        </p:sp>
        <p:cxnSp>
          <p:nvCxnSpPr>
            <p:cNvPr id="16" name="Connecteur droit avec flèche 15"/>
            <p:cNvCxnSpPr>
              <a:stCxn id="13" idx="2"/>
            </p:cNvCxnSpPr>
            <p:nvPr/>
          </p:nvCxnSpPr>
          <p:spPr>
            <a:xfrm flipH="1">
              <a:off x="2483768" y="4151982"/>
              <a:ext cx="368481" cy="403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13" idx="2"/>
            </p:cNvCxnSpPr>
            <p:nvPr/>
          </p:nvCxnSpPr>
          <p:spPr>
            <a:xfrm>
              <a:off x="2852249" y="4151982"/>
              <a:ext cx="639631" cy="2375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1979712" y="5445224"/>
              <a:ext cx="161133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 smtClean="0"/>
                <a:t>Degeneracy</a:t>
              </a:r>
              <a:r>
                <a:rPr lang="fr-FR" sz="1600" dirty="0" smtClean="0"/>
                <a:t> of </a:t>
              </a:r>
              <a:br>
                <a:rPr lang="fr-FR" sz="1600" dirty="0" smtClean="0"/>
              </a:br>
              <a:r>
                <a:rPr lang="fr-FR" sz="1600" dirty="0" smtClean="0"/>
                <a:t>the final orbital </a:t>
              </a:r>
              <a:r>
                <a:rPr lang="el-GR" sz="1600" dirty="0" smtClean="0"/>
                <a:t>β</a:t>
              </a:r>
              <a:endParaRPr lang="fr-FR" sz="1600" dirty="0"/>
            </a:p>
          </p:txBody>
        </p:sp>
        <p:cxnSp>
          <p:nvCxnSpPr>
            <p:cNvPr id="22" name="Connecteur droit avec flèche 21"/>
            <p:cNvCxnSpPr>
              <a:stCxn id="21" idx="0"/>
            </p:cNvCxnSpPr>
            <p:nvPr/>
          </p:nvCxnSpPr>
          <p:spPr>
            <a:xfrm flipV="1">
              <a:off x="2785382" y="4941168"/>
              <a:ext cx="778506" cy="5040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802" name="Picture 10" descr="http://latex.codecogs.com/png.latex?%5Cdpi%7B300%7D%20%5Clambda_%7BNEET%7D%5E%7Btot%7D%3D%5Csum_%7B%5Calpha%2C%5Cbeta%7D%5Clambda_%7BNEET%7D%5E%7B%5Calpha%2C%5Cbeta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82441"/>
            <a:ext cx="2736304" cy="730535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0" y="2052137"/>
            <a:ext cx="5189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The total NEET rate →</a:t>
            </a:r>
            <a:r>
              <a:rPr lang="fr-FR" sz="1600" dirty="0" err="1" smtClean="0"/>
              <a:t>sum</a:t>
            </a:r>
            <a:r>
              <a:rPr lang="fr-FR" sz="1600" dirty="0" smtClean="0"/>
              <a:t> over all the </a:t>
            </a:r>
            <a:r>
              <a:rPr lang="fr-FR" sz="1600" dirty="0" err="1" smtClean="0"/>
              <a:t>electron</a:t>
            </a:r>
            <a:r>
              <a:rPr lang="fr-FR" sz="1600" smtClean="0"/>
              <a:t> transitions:</a:t>
            </a:r>
            <a:endParaRPr lang="fr-FR" sz="1600" dirty="0"/>
          </a:p>
        </p:txBody>
      </p:sp>
      <p:grpSp>
        <p:nvGrpSpPr>
          <p:cNvPr id="37" name="Groupe 36"/>
          <p:cNvGrpSpPr/>
          <p:nvPr/>
        </p:nvGrpSpPr>
        <p:grpSpPr>
          <a:xfrm>
            <a:off x="3635896" y="4317484"/>
            <a:ext cx="1775045" cy="1712516"/>
            <a:chOff x="3635896" y="4317484"/>
            <a:chExt cx="1775045" cy="1712516"/>
          </a:xfrm>
        </p:grpSpPr>
        <p:sp>
          <p:nvSpPr>
            <p:cNvPr id="26" name="Rectangle 25"/>
            <p:cNvSpPr/>
            <p:nvPr/>
          </p:nvSpPr>
          <p:spPr>
            <a:xfrm>
              <a:off x="4067943" y="4317484"/>
              <a:ext cx="863837" cy="7920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635896" y="5445224"/>
              <a:ext cx="1775045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 smtClean="0">
                  <a:solidFill>
                    <a:srgbClr val="FF0000"/>
                  </a:solidFill>
                </a:rPr>
                <a:t>Weighted</a:t>
              </a:r>
              <a:r>
                <a:rPr lang="fr-FR" sz="1600" dirty="0" smtClean="0">
                  <a:solidFill>
                    <a:srgbClr val="FF0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sum</a:t>
              </a:r>
              <a:r>
                <a:rPr lang="fr-FR" sz="1600" dirty="0" smtClean="0">
                  <a:solidFill>
                    <a:srgbClr val="FF0000"/>
                  </a:solidFill>
                </a:rPr>
                <a:t> over </a:t>
              </a:r>
              <a:br>
                <a:rPr lang="fr-FR" sz="1600" dirty="0" smtClean="0">
                  <a:solidFill>
                    <a:srgbClr val="FF0000"/>
                  </a:solidFill>
                </a:rPr>
              </a:br>
              <a:r>
                <a:rPr lang="fr-FR" sz="1600" dirty="0" smtClean="0">
                  <a:solidFill>
                    <a:srgbClr val="FF0000"/>
                  </a:solidFill>
                </a:rPr>
                <a:t>the initial states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Connecteur droit avec flèche 35"/>
            <p:cNvCxnSpPr>
              <a:stCxn id="29" idx="0"/>
              <a:endCxn id="26" idx="2"/>
            </p:cNvCxnSpPr>
            <p:nvPr/>
          </p:nvCxnSpPr>
          <p:spPr>
            <a:xfrm flipH="1" flipV="1">
              <a:off x="4499862" y="5109572"/>
              <a:ext cx="23557" cy="33565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4355976" y="3573016"/>
            <a:ext cx="1281120" cy="1536550"/>
            <a:chOff x="4355976" y="3645024"/>
            <a:chExt cx="1281120" cy="1536550"/>
          </a:xfrm>
        </p:grpSpPr>
        <p:sp>
          <p:nvSpPr>
            <p:cNvPr id="31" name="Rectangle 30"/>
            <p:cNvSpPr/>
            <p:nvPr/>
          </p:nvSpPr>
          <p:spPr>
            <a:xfrm>
              <a:off x="4948534" y="4389487"/>
              <a:ext cx="504056" cy="79208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355976" y="3645024"/>
              <a:ext cx="12811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 smtClean="0">
                  <a:solidFill>
                    <a:srgbClr val="0070C0"/>
                  </a:solidFill>
                </a:rPr>
                <a:t>Sum</a:t>
              </a:r>
              <a:r>
                <a:rPr lang="fr-FR" sz="1600" dirty="0" smtClean="0">
                  <a:solidFill>
                    <a:srgbClr val="0070C0"/>
                  </a:solidFill>
                </a:rPr>
                <a:t> over the</a:t>
              </a:r>
              <a:br>
                <a:rPr lang="fr-FR" sz="1600" dirty="0" smtClean="0">
                  <a:solidFill>
                    <a:srgbClr val="0070C0"/>
                  </a:solidFill>
                </a:rPr>
              </a:br>
              <a:r>
                <a:rPr lang="fr-FR" sz="1600" dirty="0" smtClean="0">
                  <a:solidFill>
                    <a:srgbClr val="0070C0"/>
                  </a:solidFill>
                </a:rPr>
                <a:t>final states</a:t>
              </a:r>
              <a:endParaRPr lang="fr-FR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50" name="Connecteur droit avec flèche 49"/>
            <p:cNvCxnSpPr>
              <a:stCxn id="32" idx="2"/>
              <a:endCxn id="31" idx="0"/>
            </p:cNvCxnSpPr>
            <p:nvPr/>
          </p:nvCxnSpPr>
          <p:spPr>
            <a:xfrm>
              <a:off x="4996536" y="4229799"/>
              <a:ext cx="204026" cy="1596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ZoneTexte 53"/>
          <p:cNvSpPr txBox="1"/>
          <p:nvPr/>
        </p:nvSpPr>
        <p:spPr>
          <a:xfrm>
            <a:off x="5795213" y="3627602"/>
            <a:ext cx="142699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008000"/>
                </a:solidFill>
              </a:rPr>
              <a:t>Atom</a:t>
            </a:r>
            <a:r>
              <a:rPr lang="fr-FR" sz="1600" dirty="0" smtClean="0">
                <a:solidFill>
                  <a:srgbClr val="008000"/>
                </a:solidFill>
              </a:rPr>
              <a:t>-nucleus </a:t>
            </a:r>
            <a:br>
              <a:rPr lang="fr-FR" sz="1600" dirty="0" smtClean="0">
                <a:solidFill>
                  <a:srgbClr val="008000"/>
                </a:solidFill>
              </a:rPr>
            </a:br>
            <a:r>
              <a:rPr lang="fr-FR" sz="1600" dirty="0" err="1" smtClean="0">
                <a:solidFill>
                  <a:srgbClr val="008000"/>
                </a:solidFill>
              </a:rPr>
              <a:t>matrix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 err="1" smtClean="0">
                <a:solidFill>
                  <a:srgbClr val="008000"/>
                </a:solidFill>
              </a:rPr>
              <a:t>element</a:t>
            </a:r>
            <a:endParaRPr lang="fr-FR" sz="1600" dirty="0">
              <a:solidFill>
                <a:srgbClr val="008000"/>
              </a:solidFill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7556261" y="3348281"/>
            <a:ext cx="1473481" cy="936104"/>
            <a:chOff x="7556261" y="3348281"/>
            <a:chExt cx="1473481" cy="936104"/>
          </a:xfrm>
        </p:grpSpPr>
        <p:sp>
          <p:nvSpPr>
            <p:cNvPr id="55" name="ZoneTexte 54"/>
            <p:cNvSpPr txBox="1"/>
            <p:nvPr/>
          </p:nvSpPr>
          <p:spPr>
            <a:xfrm>
              <a:off x="7556261" y="3348281"/>
              <a:ext cx="14734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 smtClean="0">
                  <a:solidFill>
                    <a:schemeClr val="accent6">
                      <a:lumMod val="50000"/>
                    </a:schemeClr>
                  </a:solidFill>
                </a:rPr>
                <a:t>Widths</a:t>
              </a:r>
              <a:r>
                <a:rPr lang="fr-FR" sz="1600" dirty="0" smtClean="0">
                  <a:solidFill>
                    <a:schemeClr val="accent6">
                      <a:lumMod val="50000"/>
                    </a:schemeClr>
                  </a:solidFill>
                </a:rPr>
                <a:t> of the </a:t>
              </a:r>
              <a:br>
                <a:rPr lang="fr-FR" sz="1600" dirty="0" smtClean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fr-FR" sz="1600" dirty="0" err="1" smtClean="0">
                  <a:solidFill>
                    <a:schemeClr val="accent6">
                      <a:lumMod val="50000"/>
                    </a:schemeClr>
                  </a:solidFill>
                </a:rPr>
                <a:t>atomic</a:t>
              </a:r>
              <a:r>
                <a:rPr lang="fr-FR" sz="1600" dirty="0" smtClean="0">
                  <a:solidFill>
                    <a:schemeClr val="accent6">
                      <a:lumMod val="50000"/>
                    </a:schemeClr>
                  </a:solidFill>
                </a:rPr>
                <a:t> states </a:t>
              </a:r>
              <a:r>
                <a:rPr lang="fr-FR" sz="1600" i="1" dirty="0" err="1" smtClean="0">
                  <a:solidFill>
                    <a:schemeClr val="accent6">
                      <a:lumMod val="50000"/>
                    </a:schemeClr>
                  </a:solidFill>
                </a:rPr>
                <a:t>i,f</a:t>
              </a:r>
              <a:endParaRPr lang="fr-FR" sz="1600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56" name="Connecteur droit avec flèche 55"/>
            <p:cNvCxnSpPr>
              <a:stCxn id="55" idx="2"/>
            </p:cNvCxnSpPr>
            <p:nvPr/>
          </p:nvCxnSpPr>
          <p:spPr>
            <a:xfrm flipH="1">
              <a:off x="8244409" y="3933056"/>
              <a:ext cx="48593" cy="351329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>
              <a:stCxn id="55" idx="2"/>
            </p:cNvCxnSpPr>
            <p:nvPr/>
          </p:nvCxnSpPr>
          <p:spPr>
            <a:xfrm>
              <a:off x="8293002" y="3933056"/>
              <a:ext cx="663045" cy="300807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5796136" y="5013176"/>
            <a:ext cx="3192355" cy="1368152"/>
            <a:chOff x="5796136" y="5013176"/>
            <a:chExt cx="3192355" cy="1368152"/>
          </a:xfrm>
        </p:grpSpPr>
        <p:cxnSp>
          <p:nvCxnSpPr>
            <p:cNvPr id="62" name="Connecteur droit avec flèche 61"/>
            <p:cNvCxnSpPr/>
            <p:nvPr/>
          </p:nvCxnSpPr>
          <p:spPr>
            <a:xfrm flipH="1" flipV="1">
              <a:off x="5796136" y="5013176"/>
              <a:ext cx="576064" cy="43204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Image 63" descr="latex-image-1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5517232"/>
              <a:ext cx="2976331" cy="864096"/>
            </a:xfrm>
            <a:prstGeom prst="rect">
              <a:avLst/>
            </a:prstGeom>
          </p:spPr>
        </p:pic>
        <p:sp>
          <p:nvSpPr>
            <p:cNvPr id="65" name="ZoneTexte 64"/>
            <p:cNvSpPr txBox="1"/>
            <p:nvPr/>
          </p:nvSpPr>
          <p:spPr>
            <a:xfrm>
              <a:off x="6372200" y="5229200"/>
              <a:ext cx="16268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>
                  <a:solidFill>
                    <a:schemeClr val="accent5">
                      <a:lumMod val="50000"/>
                    </a:schemeClr>
                  </a:solidFill>
                </a:rPr>
                <a:t>Energy</a:t>
              </a:r>
              <a:r>
                <a:rPr lang="fr-FR" sz="16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fr-FR" sz="1600" dirty="0" err="1" smtClean="0">
                  <a:solidFill>
                    <a:schemeClr val="accent5">
                      <a:lumMod val="50000"/>
                    </a:schemeClr>
                  </a:solidFill>
                </a:rPr>
                <a:t>mismatch</a:t>
              </a:r>
              <a:endParaRPr lang="fr-FR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194536" y="4317484"/>
            <a:ext cx="1986688" cy="1919828"/>
            <a:chOff x="194536" y="4317484"/>
            <a:chExt cx="1986688" cy="1919828"/>
          </a:xfrm>
        </p:grpSpPr>
        <p:sp>
          <p:nvSpPr>
            <p:cNvPr id="11" name="Rectangle 10"/>
            <p:cNvSpPr/>
            <p:nvPr/>
          </p:nvSpPr>
          <p:spPr>
            <a:xfrm>
              <a:off x="1259631" y="4317484"/>
              <a:ext cx="921593" cy="792088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94536" y="5406315"/>
              <a:ext cx="12811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 smtClean="0">
                  <a:solidFill>
                    <a:srgbClr val="7030A0"/>
                  </a:solidFill>
                </a:rPr>
                <a:t>Sum</a:t>
              </a:r>
              <a:r>
                <a:rPr lang="fr-FR" sz="1600" dirty="0" smtClean="0">
                  <a:solidFill>
                    <a:srgbClr val="7030A0"/>
                  </a:solidFill>
                </a:rPr>
                <a:t> over the</a:t>
              </a:r>
              <a:br>
                <a:rPr lang="fr-FR" sz="1600" dirty="0" smtClean="0">
                  <a:solidFill>
                    <a:srgbClr val="7030A0"/>
                  </a:solidFill>
                </a:rPr>
              </a:br>
              <a:r>
                <a:rPr lang="fr-FR" sz="1600" dirty="0" smtClean="0">
                  <a:solidFill>
                    <a:srgbClr val="7030A0"/>
                  </a:solidFill>
                </a:rPr>
                <a:t> charge state</a:t>
              </a:r>
              <a:br>
                <a:rPr lang="fr-FR" sz="1600" dirty="0" smtClean="0">
                  <a:solidFill>
                    <a:srgbClr val="7030A0"/>
                  </a:solidFill>
                </a:rPr>
              </a:br>
              <a:r>
                <a:rPr lang="fr-FR" sz="1600" dirty="0" smtClean="0">
                  <a:solidFill>
                    <a:srgbClr val="7030A0"/>
                  </a:solidFill>
                </a:rPr>
                <a:t>distribution</a:t>
              </a:r>
              <a:endParaRPr lang="fr-FR" sz="1600" dirty="0">
                <a:solidFill>
                  <a:srgbClr val="7030A0"/>
                </a:solidFill>
              </a:endParaRPr>
            </a:p>
          </p:txBody>
        </p:sp>
        <p:cxnSp>
          <p:nvCxnSpPr>
            <p:cNvPr id="66" name="Connecteur droit avec flèche 65"/>
            <p:cNvCxnSpPr>
              <a:endCxn id="11" idx="2"/>
            </p:cNvCxnSpPr>
            <p:nvPr/>
          </p:nvCxnSpPr>
          <p:spPr>
            <a:xfrm flipV="1">
              <a:off x="1115616" y="5109572"/>
              <a:ext cx="604812" cy="335653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ZoneTexte 46"/>
          <p:cNvSpPr txBox="1"/>
          <p:nvPr/>
        </p:nvSpPr>
        <p:spPr>
          <a:xfrm>
            <a:off x="2915816" y="6093296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Experimentally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determined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1785918" y="4357694"/>
            <a:ext cx="428628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8001023" y="5857892"/>
            <a:ext cx="1068835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28" grpId="0"/>
      <p:bldP spid="54" grpId="0"/>
      <p:bldP spid="54" grpId="1"/>
      <p:bldP spid="47" grpId="0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Conclusion and perspectives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680520"/>
          </a:xfrm>
        </p:spPr>
        <p:txBody>
          <a:bodyPr>
            <a:normAutofit/>
          </a:bodyPr>
          <a:lstStyle/>
          <a:p>
            <a:r>
              <a:rPr lang="en-GB" dirty="0" smtClean="0"/>
              <a:t>Nuclear transition energy precisely determined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Measurements at PHELIX</a:t>
            </a:r>
          </a:p>
          <a:p>
            <a:pPr lvl="1"/>
            <a:r>
              <a:rPr lang="en-GB" sz="1600" dirty="0" smtClean="0">
                <a:latin typeface="+mn-lt"/>
              </a:rPr>
              <a:t>First measurement of the </a:t>
            </a:r>
            <a:r>
              <a:rPr lang="en-GB" sz="1600" baseline="30000" dirty="0" smtClean="0">
                <a:latin typeface="+mn-lt"/>
              </a:rPr>
              <a:t>85</a:t>
            </a:r>
            <a:r>
              <a:rPr lang="en-GB" sz="1600" dirty="0" smtClean="0">
                <a:latin typeface="+mn-lt"/>
              </a:rPr>
              <a:t>Rb X-ray spectrum on a large wavelength range (3.9-7.3 </a:t>
            </a:r>
            <a:r>
              <a:rPr lang="en-GB" sz="1600" dirty="0" smtClean="0">
                <a:latin typeface="+mn-lt"/>
                <a:cs typeface="Calibri"/>
              </a:rPr>
              <a:t>Å)</a:t>
            </a:r>
          </a:p>
          <a:p>
            <a:pPr lvl="1"/>
            <a:r>
              <a:rPr lang="en-GB" sz="1600" dirty="0" smtClean="0">
                <a:latin typeface="+mn-lt"/>
                <a:cs typeface="Calibri"/>
              </a:rPr>
              <a:t>X-ray spectra of </a:t>
            </a:r>
            <a:r>
              <a:rPr lang="en-GB" sz="1600" dirty="0" err="1" smtClean="0">
                <a:latin typeface="+mn-lt"/>
                <a:cs typeface="Calibri"/>
              </a:rPr>
              <a:t>Ge</a:t>
            </a:r>
            <a:r>
              <a:rPr lang="en-GB" sz="1600" dirty="0" smtClean="0">
                <a:latin typeface="+mn-lt"/>
                <a:cs typeface="Calibri"/>
              </a:rPr>
              <a:t>: solid and </a:t>
            </a:r>
            <a:r>
              <a:rPr lang="en-GB" sz="1600" dirty="0" err="1" smtClean="0">
                <a:latin typeface="+mn-lt"/>
                <a:cs typeface="Calibri"/>
              </a:rPr>
              <a:t>aerogel</a:t>
            </a:r>
            <a:r>
              <a:rPr lang="en-GB" sz="1600" dirty="0" smtClean="0">
                <a:latin typeface="+mn-lt"/>
                <a:cs typeface="Calibri"/>
              </a:rPr>
              <a:t> target →higher charge states with the </a:t>
            </a:r>
            <a:r>
              <a:rPr lang="en-GB" sz="1600" dirty="0" err="1" smtClean="0">
                <a:latin typeface="+mn-lt"/>
                <a:cs typeface="Calibri"/>
              </a:rPr>
              <a:t>aerogel</a:t>
            </a:r>
            <a:r>
              <a:rPr lang="en-GB" sz="1600" dirty="0" smtClean="0">
                <a:latin typeface="+mn-lt"/>
                <a:cs typeface="Calibri"/>
              </a:rPr>
              <a:t> target ?</a:t>
            </a:r>
          </a:p>
          <a:p>
            <a:pPr lvl="1"/>
            <a:r>
              <a:rPr lang="en-GB" sz="1600" dirty="0" smtClean="0">
                <a:latin typeface="+mn-lt"/>
                <a:cs typeface="Calibri"/>
              </a:rPr>
              <a:t>Test of multi-pulses shot: more X-rays but not higher charge states </a:t>
            </a:r>
            <a:br>
              <a:rPr lang="en-GB" sz="1600" dirty="0" smtClean="0">
                <a:latin typeface="+mn-lt"/>
                <a:cs typeface="Calibri"/>
              </a:rPr>
            </a:br>
            <a:endParaRPr lang="en-GB" sz="1600" dirty="0" smtClean="0">
              <a:latin typeface="+mn-lt"/>
            </a:endParaRPr>
          </a:p>
          <a:p>
            <a:r>
              <a:rPr lang="en-GB" dirty="0" smtClean="0"/>
              <a:t>MCDF atomic calculations at LTE to compare experimental and theoretical spectra</a:t>
            </a:r>
          </a:p>
          <a:p>
            <a:pPr lvl="1"/>
            <a:r>
              <a:rPr lang="en-GB" sz="1600" dirty="0" smtClean="0"/>
              <a:t>Validation of the atomic code (E1) → M1 calculations launched to calculate the NEET rate with detailed atomic configurations</a:t>
            </a:r>
          </a:p>
          <a:p>
            <a:pPr lvl="1"/>
            <a:r>
              <a:rPr lang="en-GB" sz="1600" dirty="0" smtClean="0"/>
              <a:t>Big lines in the spectrum: apparent charge state distribution </a:t>
            </a:r>
            <a:r>
              <a:rPr lang="en-GB" sz="1600" dirty="0" err="1" smtClean="0"/>
              <a:t>centered</a:t>
            </a:r>
            <a:r>
              <a:rPr lang="en-GB" sz="1600" dirty="0" smtClean="0"/>
              <a:t> on the 27</a:t>
            </a:r>
            <a:r>
              <a:rPr lang="en-GB" sz="1600" baseline="30000" dirty="0" smtClean="0"/>
              <a:t>+</a:t>
            </a:r>
          </a:p>
          <a:p>
            <a:pPr lvl="1"/>
            <a:r>
              <a:rPr lang="en-GB" sz="1600" dirty="0" smtClean="0"/>
              <a:t>Remaining structures: non-LTE calculations planned (higher charge states ?)</a:t>
            </a:r>
            <a:br>
              <a:rPr lang="en-GB" sz="1600" dirty="0" smtClean="0"/>
            </a:br>
            <a:r>
              <a:rPr lang="en-GB" sz="1600" dirty="0" smtClean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08920"/>
            <a:ext cx="7772400" cy="1362075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 !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3" name="Image 2" descr="header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6" y="908720"/>
            <a:ext cx="7529248" cy="14117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excitati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348880"/>
            <a:ext cx="5754149" cy="42302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Plasma conditions </a:t>
            </a:r>
            <a:r>
              <a:rPr lang="fr-FR" sz="2800" dirty="0" err="1" smtClean="0"/>
              <a:t>suitable</a:t>
            </a:r>
            <a:r>
              <a:rPr lang="fr-FR" sz="2800" dirty="0" smtClean="0"/>
              <a:t> for the  NEET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728192"/>
          </a:xfrm>
        </p:spPr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calculate</a:t>
            </a:r>
            <a:r>
              <a:rPr lang="fr-FR" dirty="0"/>
              <a:t> </a:t>
            </a:r>
            <a:r>
              <a:rPr lang="fr-FR" dirty="0" err="1" smtClean="0"/>
              <a:t>nuclear</a:t>
            </a:r>
            <a:r>
              <a:rPr lang="fr-FR" dirty="0" smtClean="0"/>
              <a:t> excitation rate by NEET and NEEC: </a:t>
            </a:r>
            <a:r>
              <a:rPr lang="fr-FR" dirty="0" err="1" smtClean="0"/>
              <a:t>need</a:t>
            </a:r>
            <a:r>
              <a:rPr lang="fr-FR" dirty="0" smtClean="0"/>
              <a:t> a description of the </a:t>
            </a:r>
            <a:r>
              <a:rPr lang="fr-FR" dirty="0" err="1" smtClean="0"/>
              <a:t>atom</a:t>
            </a:r>
            <a:endParaRPr lang="fr-FR" dirty="0" smtClean="0"/>
          </a:p>
          <a:p>
            <a:pPr lvl="1"/>
            <a:r>
              <a:rPr lang="fr-FR" sz="1600" dirty="0" err="1" smtClean="0"/>
              <a:t>Relativistic</a:t>
            </a:r>
            <a:r>
              <a:rPr lang="fr-FR" sz="1600" dirty="0" smtClean="0"/>
              <a:t> </a:t>
            </a:r>
            <a:r>
              <a:rPr lang="fr-FR" sz="1600" dirty="0" err="1" smtClean="0"/>
              <a:t>Average</a:t>
            </a:r>
            <a:r>
              <a:rPr lang="fr-FR" sz="1600" dirty="0" smtClean="0"/>
              <a:t> </a:t>
            </a:r>
            <a:r>
              <a:rPr lang="fr-FR" sz="1600" dirty="0" err="1" smtClean="0"/>
              <a:t>Atom</a:t>
            </a:r>
            <a:r>
              <a:rPr lang="fr-FR" sz="1600" dirty="0" smtClean="0"/>
              <a:t> Model </a:t>
            </a:r>
            <a:r>
              <a:rPr lang="fr-FR" sz="1600" dirty="0" err="1" smtClean="0"/>
              <a:t>under</a:t>
            </a:r>
            <a:r>
              <a:rPr lang="fr-FR" sz="1600" dirty="0" smtClean="0"/>
              <a:t> the Local </a:t>
            </a:r>
            <a:r>
              <a:rPr lang="fr-FR" sz="1600" dirty="0" err="1" smtClean="0"/>
              <a:t>Thermodynamic</a:t>
            </a:r>
            <a:r>
              <a:rPr lang="fr-FR" sz="1600" dirty="0" smtClean="0"/>
              <a:t> </a:t>
            </a:r>
            <a:r>
              <a:rPr lang="fr-FR" sz="1600" dirty="0" err="1" smtClean="0"/>
              <a:t>Equilibrium</a:t>
            </a:r>
            <a:r>
              <a:rPr lang="fr-FR" sz="1600" dirty="0" smtClean="0"/>
              <a:t> </a:t>
            </a:r>
            <a:r>
              <a:rPr lang="fr-FR" sz="1600" dirty="0" err="1" smtClean="0"/>
              <a:t>Hypothesis</a:t>
            </a:r>
            <a:r>
              <a:rPr lang="fr-FR" sz="1600" dirty="0" smtClean="0"/>
              <a:t> (LTE)</a:t>
            </a:r>
          </a:p>
          <a:p>
            <a:pPr lvl="2"/>
            <a:r>
              <a:rPr lang="fr-FR" sz="1400" dirty="0" err="1" smtClean="0"/>
              <a:t>Atoms</a:t>
            </a:r>
            <a:r>
              <a:rPr lang="fr-FR" sz="1400" dirty="0" smtClean="0"/>
              <a:t> of the plasma are </a:t>
            </a:r>
            <a:r>
              <a:rPr lang="fr-FR" sz="1400" dirty="0" err="1" smtClean="0"/>
              <a:t>described</a:t>
            </a:r>
            <a:r>
              <a:rPr lang="fr-FR" sz="1400" dirty="0" smtClean="0"/>
              <a:t> by one </a:t>
            </a:r>
            <a:r>
              <a:rPr lang="fr-FR" sz="1400" dirty="0" err="1" smtClean="0"/>
              <a:t>average</a:t>
            </a:r>
            <a:r>
              <a:rPr lang="fr-FR" sz="1400" dirty="0" smtClean="0"/>
              <a:t> </a:t>
            </a:r>
            <a:r>
              <a:rPr lang="fr-FR" sz="1400" dirty="0" err="1" smtClean="0"/>
              <a:t>atom</a:t>
            </a:r>
            <a:endParaRPr lang="fr-FR" sz="1400" dirty="0" smtClean="0"/>
          </a:p>
          <a:p>
            <a:pPr lvl="2"/>
            <a:r>
              <a:rPr lang="fr-FR" sz="1400" dirty="0" smtClean="0"/>
              <a:t>Plasma </a:t>
            </a:r>
            <a:r>
              <a:rPr lang="fr-FR" sz="1400" dirty="0" err="1" smtClean="0"/>
              <a:t>temperature</a:t>
            </a:r>
            <a:r>
              <a:rPr lang="fr-FR" sz="1400" dirty="0" smtClean="0"/>
              <a:t> and </a:t>
            </a:r>
            <a:r>
              <a:rPr lang="fr-FR" sz="1400" dirty="0" err="1" smtClean="0"/>
              <a:t>density</a:t>
            </a:r>
            <a:r>
              <a:rPr lang="fr-FR" sz="1400" dirty="0" smtClean="0"/>
              <a:t> </a:t>
            </a:r>
            <a:r>
              <a:rPr lang="fr-FR" sz="1400" dirty="0" err="1" smtClean="0"/>
              <a:t>taken</a:t>
            </a:r>
            <a:r>
              <a:rPr lang="fr-FR" sz="1400" dirty="0" smtClean="0"/>
              <a:t> </a:t>
            </a:r>
            <a:r>
              <a:rPr lang="fr-FR" sz="1400" dirty="0" err="1" smtClean="0"/>
              <a:t>into</a:t>
            </a:r>
            <a:r>
              <a:rPr lang="fr-FR" sz="1400" dirty="0" smtClean="0"/>
              <a:t> </a:t>
            </a:r>
            <a:r>
              <a:rPr lang="fr-FR" sz="1400" dirty="0" err="1" smtClean="0"/>
              <a:t>account</a:t>
            </a:r>
            <a:endParaRPr lang="fr-FR" sz="1400" dirty="0" smtClean="0"/>
          </a:p>
          <a:p>
            <a:r>
              <a:rPr lang="fr-FR" dirty="0" smtClean="0"/>
              <a:t>NEET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particular</a:t>
            </a:r>
            <a:r>
              <a:rPr lang="fr-FR" dirty="0" smtClean="0"/>
              <a:t> plasma </a:t>
            </a:r>
            <a:r>
              <a:rPr lang="fr-FR" dirty="0" err="1" smtClean="0"/>
              <a:t>properties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dominant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27/09/2013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2681625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NEET </a:t>
            </a:r>
            <a:r>
              <a:rPr lang="fr-FR" sz="1600" dirty="0" err="1" smtClean="0">
                <a:solidFill>
                  <a:srgbClr val="FF0000"/>
                </a:solidFill>
              </a:rPr>
              <a:t>is</a:t>
            </a:r>
            <a:r>
              <a:rPr lang="fr-FR" sz="1600" dirty="0" smtClean="0">
                <a:solidFill>
                  <a:srgbClr val="FF0000"/>
                </a:solidFill>
              </a:rPr>
              <a:t> dominant for plasma </a:t>
            </a:r>
            <a:r>
              <a:rPr lang="fr-FR" sz="1600" dirty="0" err="1" smtClean="0">
                <a:solidFill>
                  <a:srgbClr val="FF0000"/>
                </a:solidFill>
              </a:rPr>
              <a:t>temperatures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between</a:t>
            </a:r>
            <a:r>
              <a:rPr lang="fr-FR" sz="1600" dirty="0" smtClean="0">
                <a:solidFill>
                  <a:srgbClr val="FF0000"/>
                </a:solidFill>
              </a:rPr>
              <a:t> 300 and 600 eV (LTE)</a:t>
            </a:r>
          </a:p>
          <a:p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 smtClean="0">
                <a:solidFill>
                  <a:srgbClr val="FF0000"/>
                </a:solidFill>
              </a:rPr>
              <a:t>⇒ </a:t>
            </a:r>
            <a:r>
              <a:rPr lang="fr-FR" sz="1600" dirty="0" err="1">
                <a:solidFill>
                  <a:srgbClr val="FF0000"/>
                </a:solidFill>
              </a:rPr>
              <a:t>R</a:t>
            </a:r>
            <a:r>
              <a:rPr lang="fr-FR" sz="1600" dirty="0" err="1" smtClean="0">
                <a:solidFill>
                  <a:srgbClr val="FF0000"/>
                </a:solidFill>
              </a:rPr>
              <a:t>esonance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between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nuclear</a:t>
            </a:r>
            <a:r>
              <a:rPr lang="fr-FR" sz="1600" dirty="0" smtClean="0">
                <a:solidFill>
                  <a:srgbClr val="FF0000"/>
                </a:solidFill>
              </a:rPr>
              <a:t> and </a:t>
            </a:r>
            <a:r>
              <a:rPr lang="fr-FR" sz="1600" dirty="0" err="1" smtClean="0">
                <a:solidFill>
                  <a:srgbClr val="FF0000"/>
                </a:solidFill>
              </a:rPr>
              <a:t>atomic</a:t>
            </a:r>
            <a:r>
              <a:rPr lang="fr-FR" sz="1600" dirty="0" smtClean="0">
                <a:solidFill>
                  <a:srgbClr val="FF0000"/>
                </a:solidFill>
              </a:rPr>
              <a:t> transitions for charge state 30</a:t>
            </a:r>
            <a:r>
              <a:rPr lang="fr-FR" sz="1600" baseline="30000" dirty="0" smtClean="0">
                <a:solidFill>
                  <a:srgbClr val="FF0000"/>
                </a:solidFill>
              </a:rPr>
              <a:t>+</a:t>
            </a:r>
            <a:r>
              <a:rPr lang="fr-FR" sz="1600" dirty="0" smtClean="0">
                <a:solidFill>
                  <a:srgbClr val="FF0000"/>
                </a:solidFill>
              </a:rPr>
              <a:t>→34</a:t>
            </a:r>
            <a:r>
              <a:rPr lang="fr-FR" sz="1600" baseline="30000" dirty="0" smtClean="0">
                <a:solidFill>
                  <a:srgbClr val="FF0000"/>
                </a:solidFill>
              </a:rPr>
              <a:t>+</a:t>
            </a:r>
            <a:endParaRPr lang="fr-FR" sz="1600" baseline="30000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347864" y="3140968"/>
            <a:ext cx="1440160" cy="7920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763636" y="6550223"/>
            <a:ext cx="276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G. Gosselin et al. </a:t>
            </a:r>
            <a:r>
              <a:rPr lang="fr-FR" sz="1200" dirty="0" err="1" smtClean="0"/>
              <a:t>Private</a:t>
            </a:r>
            <a:r>
              <a:rPr lang="fr-FR" sz="1200" dirty="0" smtClean="0"/>
              <a:t> Communication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583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NEET rate (1)</a:t>
            </a:r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9BF-6B08-4191-84AA-1648C1DBD9B0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Image 5" descr="Rb84_LNOPQ_chg_3_502k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80136" y="0"/>
            <a:ext cx="498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7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NEET rate (2)</a:t>
            </a:r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9BF-6B08-4191-84AA-1648C1DBD9B0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Image 4" descr="Rb84_LNOPQ_te_3_502k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80136" y="0"/>
            <a:ext cx="498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2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Lifetime</a:t>
            </a:r>
            <a:r>
              <a:rPr lang="fr-FR" dirty="0" smtClean="0"/>
              <a:t> modification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9BF-6B08-4191-84AA-1648C1DBD9B0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Image 4" descr="93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908720"/>
            <a:ext cx="5148064" cy="3992844"/>
          </a:xfrm>
          <a:prstGeom prst="rect">
            <a:avLst/>
          </a:prstGeom>
        </p:spPr>
      </p:pic>
      <p:pic>
        <p:nvPicPr>
          <p:cNvPr id="6" name="Image 5" descr="93Mo_sche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33875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9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Lifetime</a:t>
            </a:r>
            <a:r>
              <a:rPr lang="fr-FR" dirty="0" smtClean="0"/>
              <a:t> modification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04/07/2013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9BF-6B08-4191-84AA-1648C1DBD9B0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Image 4" descr="Cap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196752"/>
            <a:ext cx="5148064" cy="4098459"/>
          </a:xfrm>
          <a:prstGeom prst="rect">
            <a:avLst/>
          </a:prstGeom>
        </p:spPr>
      </p:pic>
      <p:pic>
        <p:nvPicPr>
          <p:cNvPr id="6" name="Image 5" descr="Capture2.PNG"/>
          <p:cNvPicPr>
            <a:picLocks noChangeAspect="1"/>
          </p:cNvPicPr>
          <p:nvPr/>
        </p:nvPicPr>
        <p:blipFill>
          <a:blip r:embed="rId3" cstate="print"/>
          <a:srcRect l="4533"/>
          <a:stretch>
            <a:fillRect/>
          </a:stretch>
        </p:blipFill>
        <p:spPr>
          <a:xfrm>
            <a:off x="35496" y="1844824"/>
            <a:ext cx="3780928" cy="18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7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Nuclear</a:t>
            </a:r>
            <a:r>
              <a:rPr lang="fr-FR" dirty="0" smtClean="0"/>
              <a:t> transition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9BF-6B08-4191-84AA-1648C1DBD9B0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5" name="Image 14" descr="resultats_302keV_e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320000" cy="3052730"/>
          </a:xfrm>
          <a:prstGeom prst="rect">
            <a:avLst/>
          </a:prstGeom>
        </p:spPr>
      </p:pic>
      <p:pic>
        <p:nvPicPr>
          <p:cNvPr id="16" name="Image 15" descr="resultats_356keV_e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4320000" cy="30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6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resultat_219_e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573016"/>
            <a:ext cx="4320000" cy="30527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Nuclear</a:t>
            </a:r>
            <a:r>
              <a:rPr lang="fr-FR" dirty="0" smtClean="0"/>
              <a:t> transition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9BF-6B08-4191-84AA-1648C1DBD9B0}" type="slidenum">
              <a:rPr lang="fr-FR" smtClean="0"/>
              <a:pPr/>
              <a:t>19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179512" y="548680"/>
            <a:ext cx="6029134" cy="2927399"/>
            <a:chOff x="179512" y="692696"/>
            <a:chExt cx="6029134" cy="292739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692696"/>
              <a:ext cx="6029134" cy="292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Connecteur droit avec flèche 6"/>
            <p:cNvCxnSpPr>
              <a:stCxn id="8" idx="1"/>
            </p:cNvCxnSpPr>
            <p:nvPr/>
          </p:nvCxnSpPr>
          <p:spPr>
            <a:xfrm flipH="1">
              <a:off x="2483768" y="933981"/>
              <a:ext cx="504056" cy="3347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2987824" y="764704"/>
              <a:ext cx="2100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>
                  <a:solidFill>
                    <a:srgbClr val="FF0000"/>
                  </a:solidFill>
                </a:rPr>
                <a:t>Experimental</a:t>
              </a:r>
              <a:r>
                <a:rPr lang="fr-FR" sz="1600" dirty="0" smtClean="0">
                  <a:solidFill>
                    <a:srgbClr val="FF0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spectrum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043608" y="1916832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Fit</a:t>
              </a:r>
              <a:endParaRPr lang="fr-FR" dirty="0"/>
            </a:p>
          </p:txBody>
        </p:sp>
        <p:cxnSp>
          <p:nvCxnSpPr>
            <p:cNvPr id="10" name="Connecteur droit avec flèche 9"/>
            <p:cNvCxnSpPr>
              <a:stCxn id="9" idx="3"/>
            </p:cNvCxnSpPr>
            <p:nvPr/>
          </p:nvCxnSpPr>
          <p:spPr>
            <a:xfrm>
              <a:off x="1457504" y="2086109"/>
              <a:ext cx="485596" cy="133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 descr="resultats_215keV_e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472" y="3539505"/>
            <a:ext cx="4320000" cy="30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8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Nuclear</a:t>
            </a:r>
            <a:r>
              <a:rPr lang="fr-FR" sz="2800" dirty="0" smtClean="0"/>
              <a:t> </a:t>
            </a:r>
            <a:r>
              <a:rPr lang="fr-FR" sz="2800" dirty="0" err="1" smtClean="0"/>
              <a:t>physics</a:t>
            </a:r>
            <a:r>
              <a:rPr lang="fr-FR" sz="2800" dirty="0" smtClean="0"/>
              <a:t> in plasmas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32048"/>
          </a:xfrm>
        </p:spPr>
        <p:txBody>
          <a:bodyPr/>
          <a:lstStyle/>
          <a:p>
            <a:r>
              <a:rPr lang="en-US" dirty="0" smtClean="0"/>
              <a:t>Plasmas: allow to study the nucleus in extreme conditions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92244" y="2935977"/>
            <a:ext cx="281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aseline="30000" dirty="0" smtClean="0"/>
              <a:t>125</a:t>
            </a:r>
            <a:r>
              <a:rPr lang="fr-FR" sz="1600" dirty="0" smtClean="0"/>
              <a:t>Te 1</a:t>
            </a:r>
            <a:r>
              <a:rPr lang="fr-FR" sz="1600" baseline="30000" dirty="0" smtClean="0"/>
              <a:t>st</a:t>
            </a:r>
            <a:r>
              <a:rPr lang="fr-FR" sz="1600" dirty="0" smtClean="0"/>
              <a:t> </a:t>
            </a:r>
            <a:r>
              <a:rPr lang="fr-FR" sz="1600" dirty="0" err="1" smtClean="0"/>
              <a:t>excited</a:t>
            </a:r>
            <a:r>
              <a:rPr lang="fr-FR" sz="1600" dirty="0" smtClean="0"/>
              <a:t> state </a:t>
            </a:r>
            <a:r>
              <a:rPr lang="fr-FR" sz="1600" dirty="0" err="1" smtClean="0"/>
              <a:t>at</a:t>
            </a:r>
            <a:r>
              <a:rPr lang="fr-FR" sz="1600" dirty="0" smtClean="0"/>
              <a:t> 35 </a:t>
            </a:r>
            <a:r>
              <a:rPr lang="fr-FR" sz="1600" dirty="0" err="1" smtClean="0"/>
              <a:t>keV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755576" y="3296016"/>
          <a:ext cx="2664296" cy="1141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  <a:gridCol w="1440160"/>
              </a:tblGrid>
              <a:tr h="38036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Q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</a:t>
                      </a:r>
                      <a:r>
                        <a:rPr lang="fr-FR" sz="1600" baseline="-25000" dirty="0" smtClean="0"/>
                        <a:t>1/2</a:t>
                      </a:r>
                      <a:r>
                        <a:rPr lang="fr-FR" sz="1600" baseline="0" dirty="0" smtClean="0"/>
                        <a:t> (ns)</a:t>
                      </a:r>
                      <a:endParaRPr lang="fr-FR" sz="1600" dirty="0"/>
                    </a:p>
                  </a:txBody>
                  <a:tcPr/>
                </a:tc>
              </a:tr>
              <a:tr h="38036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 (</a:t>
                      </a:r>
                      <a:r>
                        <a:rPr lang="fr-FR" sz="1600" dirty="0" err="1" smtClean="0"/>
                        <a:t>neutral</a:t>
                      </a:r>
                      <a:r>
                        <a:rPr lang="fr-FR" sz="160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1.49</a:t>
                      </a:r>
                      <a:endParaRPr lang="fr-FR" sz="1600" dirty="0"/>
                    </a:p>
                  </a:txBody>
                  <a:tcPr/>
                </a:tc>
              </a:tr>
              <a:tr h="38036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48</a:t>
                      </a:r>
                      <a:r>
                        <a:rPr lang="fr-FR" sz="1600" baseline="30000" dirty="0" smtClean="0"/>
                        <a:t>+</a:t>
                      </a:r>
                      <a:endParaRPr lang="fr-FR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11 ± 2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Connecteur droit avec flèche 19"/>
          <p:cNvCxnSpPr/>
          <p:nvPr/>
        </p:nvCxnSpPr>
        <p:spPr>
          <a:xfrm flipH="1">
            <a:off x="3203848" y="2780928"/>
            <a:ext cx="576064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785523" y="3284984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Internal</a:t>
            </a:r>
            <a:r>
              <a:rPr lang="fr-FR" dirty="0" smtClean="0">
                <a:solidFill>
                  <a:srgbClr val="FF0000"/>
                </a:solidFill>
              </a:rPr>
              <a:t> Conversion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in </a:t>
            </a:r>
            <a:r>
              <a:rPr lang="fr-FR" dirty="0" err="1" smtClean="0">
                <a:solidFill>
                  <a:srgbClr val="FF0000"/>
                </a:solidFill>
              </a:rPr>
              <a:t>shell</a:t>
            </a:r>
            <a:r>
              <a:rPr lang="fr-FR" dirty="0" smtClean="0">
                <a:solidFill>
                  <a:srgbClr val="FF0000"/>
                </a:solidFill>
              </a:rPr>
              <a:t> K </a:t>
            </a:r>
            <a:r>
              <a:rPr lang="fr-FR" dirty="0" err="1" smtClean="0">
                <a:solidFill>
                  <a:srgbClr val="FF0000"/>
                </a:solidFill>
              </a:rPr>
              <a:t>blocked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0" y="4869160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Apparition of new excitation /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de-excitation processes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λ is modified (G.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Gosselin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et al. Phys. Rev. C,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,044611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496" y="4520153"/>
            <a:ext cx="2720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F. </a:t>
            </a:r>
            <a:r>
              <a:rPr lang="fr-FR" sz="1200" dirty="0" err="1" smtClean="0"/>
              <a:t>Attallah</a:t>
            </a:r>
            <a:r>
              <a:rPr lang="fr-FR" sz="1200" dirty="0" smtClean="0"/>
              <a:t> et al. Phys. </a:t>
            </a:r>
            <a:r>
              <a:rPr lang="fr-FR" sz="1200" dirty="0" err="1" smtClean="0"/>
              <a:t>Rev</a:t>
            </a:r>
            <a:r>
              <a:rPr lang="fr-FR" sz="1200" dirty="0" smtClean="0"/>
              <a:t>. </a:t>
            </a:r>
            <a:r>
              <a:rPr lang="fr-FR" sz="1200" dirty="0" err="1" smtClean="0"/>
              <a:t>Lett</a:t>
            </a:r>
            <a:r>
              <a:rPr lang="fr-FR" sz="1200" dirty="0" smtClean="0"/>
              <a:t>. </a:t>
            </a:r>
            <a:r>
              <a:rPr lang="fr-FR" sz="1200" b="1" dirty="0" smtClean="0"/>
              <a:t>75</a:t>
            </a:r>
            <a:r>
              <a:rPr lang="fr-FR" sz="1200" dirty="0" smtClean="0"/>
              <a:t>,1715</a:t>
            </a:r>
            <a:endParaRPr lang="fr-FR" sz="1200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6228184" y="2564904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228184" y="2780928"/>
            <a:ext cx="7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228184" y="3429000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228184" y="2204864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7515019" y="2257822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515019" y="2339355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7515019" y="2195339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7515019" y="3419475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515019" y="313144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515019" y="2161431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7515019" y="2132856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7515019" y="2780928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6588224" y="2780928"/>
            <a:ext cx="0" cy="64807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/>
          <p:cNvSpPr>
            <a:spLocks noChangeAspect="1"/>
          </p:cNvSpPr>
          <p:nvPr/>
        </p:nvSpPr>
        <p:spPr>
          <a:xfrm>
            <a:off x="7731043" y="3366517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7912018" y="3366517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8035843" y="3068960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7856009" y="3068960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7659035" y="3068960"/>
            <a:ext cx="72000" cy="7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924944"/>
            <a:ext cx="10081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ZoneTexte 45"/>
          <p:cNvSpPr txBox="1"/>
          <p:nvPr/>
        </p:nvSpPr>
        <p:spPr>
          <a:xfrm>
            <a:off x="8202702" y="328498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K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8213122" y="292494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8187474" y="2636912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6228184" y="292494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6600CC"/>
                </a:solidFill>
              </a:rPr>
              <a:t>γ</a:t>
            </a:r>
            <a:endParaRPr lang="fr-FR" dirty="0">
              <a:solidFill>
                <a:srgbClr val="6600CC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812360" y="335699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e</a:t>
            </a:r>
            <a:r>
              <a:rPr lang="fr-FR" baseline="30000" dirty="0" smtClean="0">
                <a:solidFill>
                  <a:srgbClr val="00B050"/>
                </a:solidFill>
              </a:rPr>
              <a:t>-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 flipV="1">
            <a:off x="7956376" y="1929755"/>
            <a:ext cx="277341" cy="144730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7592144" y="1773957"/>
            <a:ext cx="304924" cy="137438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562428" y="368102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Atom</a:t>
            </a:r>
            <a:endParaRPr lang="fr-FR" sz="1600" dirty="0"/>
          </a:p>
        </p:txBody>
      </p:sp>
      <p:sp>
        <p:nvSpPr>
          <p:cNvPr id="54" name="ZoneTexte 53"/>
          <p:cNvSpPr txBox="1"/>
          <p:nvPr/>
        </p:nvSpPr>
        <p:spPr>
          <a:xfrm>
            <a:off x="6228184" y="3681028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Nucleus</a:t>
            </a:r>
            <a:endParaRPr lang="fr-FR" sz="1600" dirty="0"/>
          </a:p>
        </p:txBody>
      </p:sp>
      <p:pic>
        <p:nvPicPr>
          <p:cNvPr id="64" name="Image 6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85" y="5661248"/>
            <a:ext cx="3202105" cy="720000"/>
          </a:xfrm>
          <a:prstGeom prst="rect">
            <a:avLst/>
          </a:prstGeom>
        </p:spPr>
      </p:pic>
      <p:pic>
        <p:nvPicPr>
          <p:cNvPr id="65" name="Image 64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661248"/>
            <a:ext cx="2207368" cy="720000"/>
          </a:xfrm>
          <a:prstGeom prst="rect">
            <a:avLst/>
          </a:prstGeom>
        </p:spPr>
      </p:pic>
      <p:sp>
        <p:nvSpPr>
          <p:cNvPr id="68" name="Ellipse 67"/>
          <p:cNvSpPr/>
          <p:nvPr/>
        </p:nvSpPr>
        <p:spPr>
          <a:xfrm>
            <a:off x="4788024" y="6021288"/>
            <a:ext cx="864096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space réservé du contenu 2"/>
          <p:cNvSpPr txBox="1">
            <a:spLocks/>
          </p:cNvSpPr>
          <p:nvPr/>
        </p:nvSpPr>
        <p:spPr>
          <a:xfrm>
            <a:off x="0" y="1124744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Nuclear properties can be modified according to the nucleus environment</a:t>
            </a:r>
          </a:p>
          <a:p>
            <a:pPr lvl="1"/>
            <a:r>
              <a:rPr lang="en-US" sz="1600" dirty="0" smtClean="0">
                <a:solidFill>
                  <a:srgbClr val="7030A0"/>
                </a:solidFill>
              </a:rPr>
              <a:t>Charge state (ionization degree) of the atom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2" y="1972320"/>
            <a:ext cx="3670300" cy="736600"/>
          </a:xfrm>
          <a:prstGeom prst="rect">
            <a:avLst/>
          </a:prstGeom>
        </p:spPr>
      </p:pic>
      <p:sp>
        <p:nvSpPr>
          <p:cNvPr id="56" name="Ellipse 55"/>
          <p:cNvSpPr/>
          <p:nvPr/>
        </p:nvSpPr>
        <p:spPr>
          <a:xfrm>
            <a:off x="3419872" y="2276872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  <p:bldP spid="32" grpId="0"/>
      <p:bldP spid="40" grpId="0" animBg="1"/>
      <p:bldP spid="41" grpId="0" animBg="1"/>
      <p:bldP spid="42" grpId="0" animBg="1"/>
      <p:bldP spid="43" grpId="0" animBg="1"/>
      <p:bldP spid="44" grpId="0" animBg="1"/>
      <p:bldP spid="46" grpId="0"/>
      <p:bldP spid="47" grpId="0"/>
      <p:bldP spid="48" grpId="0"/>
      <p:bldP spid="49" grpId="0"/>
      <p:bldP spid="50" grpId="0"/>
      <p:bldP spid="53" grpId="0"/>
      <p:bldP spid="54" grpId="0"/>
      <p:bldP spid="68" grpId="0" animBg="1"/>
      <p:bldP spid="55" grpId="0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rans_N1-L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45851"/>
            <a:ext cx="7776864" cy="54955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charge states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9BF-6B08-4191-84AA-1648C1DBD9B0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2768" y="836712"/>
            <a:ext cx="179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Transition N1-L2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565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MCDF </a:t>
            </a:r>
            <a:r>
              <a:rPr lang="fr-FR" dirty="0" err="1" smtClean="0"/>
              <a:t>calculations</a:t>
            </a:r>
            <a:r>
              <a:rPr lang="fr-FR" dirty="0" smtClean="0"/>
              <a:t> for </a:t>
            </a:r>
            <a:r>
              <a:rPr lang="fr-FR" smtClean="0"/>
              <a:t>a transition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7504" y="908720"/>
            <a:ext cx="298782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Configuration </a:t>
            </a:r>
            <a:r>
              <a:rPr lang="fr-F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probabilities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sz="16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1880" y="908720"/>
            <a:ext cx="1656184" cy="720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MCDF </a:t>
            </a:r>
            <a:r>
              <a:rPr lang="fr-F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calculations</a:t>
            </a:r>
            <a:endParaRPr lang="fr-FR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avec flèche 14"/>
          <p:cNvCxnSpPr>
            <a:stCxn id="3" idx="3"/>
            <a:endCxn id="7" idx="1"/>
          </p:cNvCxnSpPr>
          <p:nvPr/>
        </p:nvCxnSpPr>
        <p:spPr>
          <a:xfrm>
            <a:off x="3095328" y="1268760"/>
            <a:ext cx="3965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619672" y="1691516"/>
            <a:ext cx="2780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99% of the total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probability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considered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transition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Connecteur droit avec flèche 22"/>
          <p:cNvCxnSpPr>
            <a:stCxn id="7" idx="3"/>
            <a:endCxn id="26" idx="1"/>
          </p:cNvCxnSpPr>
          <p:nvPr/>
        </p:nvCxnSpPr>
        <p:spPr>
          <a:xfrm>
            <a:off x="5148064" y="1268760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80112" y="908720"/>
            <a:ext cx="1656184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Energies </a:t>
            </a:r>
            <a:r>
              <a:rPr lang="fr-F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Intensities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fr-FR" sz="1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36096" y="2276872"/>
            <a:ext cx="1944216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Peaks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heights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∝P</a:t>
            </a:r>
            <a:r>
              <a:rPr lang="fr-FR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necteur droit avec flèche 30"/>
          <p:cNvCxnSpPr>
            <a:stCxn id="26" idx="2"/>
            <a:endCxn id="30" idx="0"/>
          </p:cNvCxnSpPr>
          <p:nvPr/>
        </p:nvCxnSpPr>
        <p:spPr>
          <a:xfrm>
            <a:off x="6408204" y="1628800"/>
            <a:ext cx="0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3" idx="2"/>
            <a:endCxn id="30" idx="1"/>
          </p:cNvCxnSpPr>
          <p:nvPr/>
        </p:nvCxnSpPr>
        <p:spPr>
          <a:xfrm rot="16200000" flipH="1">
            <a:off x="2996698" y="233518"/>
            <a:ext cx="1044116" cy="383468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30" idx="2"/>
            <a:endCxn id="47" idx="0"/>
          </p:cNvCxnSpPr>
          <p:nvPr/>
        </p:nvCxnSpPr>
        <p:spPr>
          <a:xfrm>
            <a:off x="6408204" y="3068960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292080" y="3573016"/>
            <a:ext cx="2232248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Height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max : 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Intensity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max : I</a:t>
            </a:r>
            <a:r>
              <a:rPr lang="fr-FR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fr-FR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Connecteur en angle 34"/>
          <p:cNvCxnSpPr>
            <a:stCxn id="3" idx="2"/>
            <a:endCxn id="60" idx="1"/>
          </p:cNvCxnSpPr>
          <p:nvPr/>
        </p:nvCxnSpPr>
        <p:spPr>
          <a:xfrm rot="16200000" flipH="1">
            <a:off x="1790564" y="1439652"/>
            <a:ext cx="3456384" cy="383468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436096" y="4725144"/>
            <a:ext cx="1944216" cy="720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l-GR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α</a:t>
            </a:r>
            <a:r>
              <a:rPr lang="fr-FR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lang="fr-FR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lang="fr-FR" sz="1600" baseline="-25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fr-FR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fr-FR" sz="1600" baseline="-25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max</a:t>
            </a:r>
            <a:r>
              <a:rPr lang="fr-FR" sz="1600" dirty="0" smtClean="0">
                <a:solidFill>
                  <a:schemeClr val="tx1"/>
                </a:solidFill>
                <a:latin typeface="Times New Roman"/>
                <a:cs typeface="Times New Roman"/>
                <a:sym typeface="Symbol"/>
              </a:rPr>
              <a:t>&gt;</a:t>
            </a:r>
            <a:r>
              <a:rPr lang="fr-FR" sz="1600" dirty="0" err="1" smtClean="0">
                <a:solidFill>
                  <a:schemeClr val="tx1"/>
                </a:solidFill>
                <a:latin typeface="Times New Roman"/>
                <a:cs typeface="Times New Roman"/>
                <a:sym typeface="Symbol"/>
              </a:rPr>
              <a:t>H</a:t>
            </a:r>
            <a:r>
              <a:rPr lang="fr-FR" sz="1600" baseline="-25000" dirty="0" err="1" smtClean="0">
                <a:solidFill>
                  <a:schemeClr val="tx1"/>
                </a:solidFill>
                <a:latin typeface="Times New Roman"/>
                <a:cs typeface="Times New Roman"/>
                <a:sym typeface="Symbol"/>
              </a:rPr>
              <a:t>max</a:t>
            </a:r>
            <a:endParaRPr lang="fr-FR" sz="16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cteur droit avec flèche 60"/>
          <p:cNvCxnSpPr>
            <a:stCxn id="47" idx="2"/>
            <a:endCxn id="60" idx="0"/>
          </p:cNvCxnSpPr>
          <p:nvPr/>
        </p:nvCxnSpPr>
        <p:spPr>
          <a:xfrm>
            <a:off x="6408204" y="4293096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1619672" y="4715852"/>
            <a:ext cx="256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configurations(1%)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Connecteur en angle 34"/>
          <p:cNvCxnSpPr>
            <a:stCxn id="60" idx="2"/>
            <a:endCxn id="76" idx="3"/>
          </p:cNvCxnSpPr>
          <p:nvPr/>
        </p:nvCxnSpPr>
        <p:spPr>
          <a:xfrm rot="5400000">
            <a:off x="5598114" y="5139190"/>
            <a:ext cx="504056" cy="1116124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en angle 34"/>
          <p:cNvCxnSpPr>
            <a:stCxn id="60" idx="2"/>
            <a:endCxn id="78" idx="1"/>
          </p:cNvCxnSpPr>
          <p:nvPr/>
        </p:nvCxnSpPr>
        <p:spPr>
          <a:xfrm rot="16200000" flipH="1">
            <a:off x="6606226" y="5247202"/>
            <a:ext cx="504056" cy="9001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635896" y="5589240"/>
            <a:ext cx="1656184" cy="720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MCDF 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calculations</a:t>
            </a:r>
            <a:endParaRPr lang="fr-FR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308304" y="5589240"/>
            <a:ext cx="1656184" cy="720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  <a:endParaRPr lang="fr-FR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508104" y="5651956"/>
            <a:ext cx="63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6551493" y="5651956"/>
            <a:ext cx="53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323528" y="5589240"/>
            <a:ext cx="140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fr-FR" dirty="0" smtClean="0">
                <a:latin typeface="Times New Roman"/>
                <a:cs typeface="Times New Roman"/>
              </a:rPr>
              <a:t> : </a:t>
            </a:r>
            <a:r>
              <a:rPr lang="fr-FR" dirty="0" err="1" smtClean="0">
                <a:latin typeface="Times New Roman"/>
                <a:cs typeface="Times New Roman"/>
              </a:rPr>
              <a:t>parameter</a:t>
            </a:r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9BF-6B08-4191-84AA-1648C1DBD9B0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86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Probabilities</a:t>
            </a:r>
            <a:r>
              <a:rPr lang="fr-FR" dirty="0" smtClean="0"/>
              <a:t> </a:t>
            </a:r>
            <a:r>
              <a:rPr lang="fr-FR" dirty="0" err="1" smtClean="0"/>
              <a:t>calculations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952328"/>
          </a:xfrm>
        </p:spPr>
        <p:txBody>
          <a:bodyPr/>
          <a:lstStyle/>
          <a:p>
            <a:r>
              <a:rPr lang="fr-FR" dirty="0" smtClean="0"/>
              <a:t>First </a:t>
            </a:r>
            <a:r>
              <a:rPr lang="fr-FR" dirty="0" err="1" smtClean="0"/>
              <a:t>step</a:t>
            </a:r>
            <a:r>
              <a:rPr lang="fr-FR" dirty="0" smtClean="0"/>
              <a:t>: Bernoulli </a:t>
            </a:r>
            <a:r>
              <a:rPr lang="fr-FR" dirty="0" err="1" smtClean="0"/>
              <a:t>probability</a:t>
            </a:r>
            <a:r>
              <a:rPr lang="fr-FR" dirty="0" smtClean="0"/>
              <a:t> for a configuration </a:t>
            </a:r>
            <a:r>
              <a:rPr lang="fr-FR" i="1" dirty="0" smtClean="0"/>
              <a:t>i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Using</a:t>
            </a:r>
            <a:r>
              <a:rPr lang="fr-FR" dirty="0" smtClean="0"/>
              <a:t> MCDF </a:t>
            </a:r>
            <a:r>
              <a:rPr lang="fr-FR" dirty="0" err="1" smtClean="0"/>
              <a:t>results</a:t>
            </a:r>
            <a:r>
              <a:rPr lang="fr-FR" dirty="0" smtClean="0"/>
              <a:t>: </a:t>
            </a:r>
            <a:r>
              <a:rPr lang="fr-FR" dirty="0" err="1" smtClean="0"/>
              <a:t>probability</a:t>
            </a:r>
            <a:r>
              <a:rPr lang="fr-FR" dirty="0" smtClean="0"/>
              <a:t> for the state </a:t>
            </a:r>
            <a:r>
              <a:rPr lang="fr-FR" i="1" dirty="0" smtClean="0"/>
              <a:t>i</a:t>
            </a:r>
            <a:r>
              <a:rPr lang="fr-FR" dirty="0" smtClean="0"/>
              <a:t> to </a:t>
            </a:r>
            <a:r>
              <a:rPr lang="fr-FR" dirty="0" err="1" smtClean="0"/>
              <a:t>exist</a:t>
            </a:r>
            <a:r>
              <a:rPr lang="fr-FR" dirty="0" smtClean="0"/>
              <a:t>: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226876"/>
              </p:ext>
            </p:extLst>
          </p:nvPr>
        </p:nvGraphicFramePr>
        <p:xfrm>
          <a:off x="1835696" y="3674881"/>
          <a:ext cx="2016225" cy="76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Équation" r:id="rId3" imgW="1041170" imgH="393539" progId="Equation.3">
                  <p:embed/>
                </p:oleObj>
              </mc:Choice>
              <mc:Fallback>
                <p:oleObj name="Équation" r:id="rId3" imgW="1041170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674881"/>
                        <a:ext cx="2016225" cy="762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788024" y="3429000"/>
            <a:ext cx="2341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FR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angular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momentum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eigenstate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temperature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 partition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function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5373216"/>
            <a:ext cx="377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Partition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780132"/>
              </p:ext>
            </p:extLst>
          </p:nvPr>
        </p:nvGraphicFramePr>
        <p:xfrm>
          <a:off x="4211960" y="5210075"/>
          <a:ext cx="24844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…quation" r:id="rId5" imgW="1282585" imgH="418893" progId="Equation.3">
                  <p:embed/>
                </p:oleObj>
              </mc:Choice>
              <mc:Fallback>
                <p:oleObj name="…quation" r:id="rId5" imgW="1282585" imgH="41889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210075"/>
                        <a:ext cx="2484437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27/09/2013</a:t>
            </a:r>
            <a:endParaRPr lang="fr-FR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515004"/>
              </p:ext>
            </p:extLst>
          </p:nvPr>
        </p:nvGraphicFramePr>
        <p:xfrm>
          <a:off x="382588" y="1395413"/>
          <a:ext cx="36671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…quation" r:id="rId7" imgW="1879560" imgH="507960" progId="Equation.3">
                  <p:embed/>
                </p:oleObj>
              </mc:Choice>
              <mc:Fallback>
                <p:oleObj name="…quation" r:id="rId7" imgW="1879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395413"/>
                        <a:ext cx="36671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4283968" y="126876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: normalisation factor</a:t>
            </a:r>
          </a:p>
          <a:p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FR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in the orbital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i="1" baseline="-25000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 smtClean="0"/>
              <a:t>Degeneracy</a:t>
            </a:r>
            <a:r>
              <a:rPr lang="fr-FR" dirty="0" smtClean="0"/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of the orbital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FR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occupation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probability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of the orbital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63899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Relativistic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Atom</a:t>
            </a:r>
            <a:r>
              <a:rPr lang="fr-FR" dirty="0" smtClean="0"/>
              <a:t> Model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9BF-6B08-4191-84AA-1648C1DBD9B0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59832" y="1052736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Potential</a:t>
            </a:r>
            <a:endParaRPr lang="fr-FR" sz="1600" dirty="0" smtClean="0"/>
          </a:p>
          <a:p>
            <a:pPr algn="ctr"/>
            <a:r>
              <a:rPr lang="fr-FR" sz="1600" dirty="0" smtClean="0"/>
              <a:t>(Thomas-Fermi model)</a:t>
            </a:r>
            <a:endParaRPr lang="fr-FR" sz="1600" dirty="0"/>
          </a:p>
        </p:txBody>
      </p:sp>
      <p:pic>
        <p:nvPicPr>
          <p:cNvPr id="36874" name="Picture 10" descr="http://latex.codecogs.com/png.latex?%5Cdpi%7B300%7D%20%5Csmall%20V%28r%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648072" cy="34266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5701482" y="1988840"/>
            <a:ext cx="347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Dirac </a:t>
            </a:r>
            <a:r>
              <a:rPr lang="fr-FR" sz="1600" dirty="0" err="1" smtClean="0"/>
              <a:t>equation</a:t>
            </a:r>
            <a:r>
              <a:rPr lang="fr-FR" sz="1600" dirty="0" smtClean="0"/>
              <a:t> </a:t>
            </a:r>
            <a:r>
              <a:rPr lang="fr-FR" sz="1600" dirty="0" err="1" smtClean="0"/>
              <a:t>solving</a:t>
            </a:r>
            <a:endParaRPr lang="fr-FR" sz="1600" dirty="0" smtClean="0"/>
          </a:p>
          <a:p>
            <a:pPr algn="ctr"/>
            <a:r>
              <a:rPr lang="fr-FR" sz="1600" dirty="0" smtClean="0"/>
              <a:t>→ </a:t>
            </a:r>
            <a:r>
              <a:rPr lang="fr-FR" sz="1600" dirty="0" err="1" smtClean="0"/>
              <a:t>Wave</a:t>
            </a:r>
            <a:r>
              <a:rPr lang="fr-FR" sz="1600" dirty="0" smtClean="0"/>
              <a:t> </a:t>
            </a:r>
            <a:r>
              <a:rPr lang="fr-FR" sz="1600" dirty="0" err="1" smtClean="0"/>
              <a:t>functions</a:t>
            </a:r>
            <a:r>
              <a:rPr lang="fr-FR" sz="1600" dirty="0" smtClean="0"/>
              <a:t> and </a:t>
            </a:r>
            <a:r>
              <a:rPr lang="fr-FR" sz="1600" dirty="0" err="1" smtClean="0"/>
              <a:t>binding</a:t>
            </a:r>
            <a:r>
              <a:rPr lang="fr-FR" sz="1600" dirty="0" smtClean="0"/>
              <a:t> </a:t>
            </a:r>
            <a:r>
              <a:rPr lang="fr-FR" sz="1600" dirty="0" err="1" smtClean="0"/>
              <a:t>energies</a:t>
            </a:r>
            <a:endParaRPr lang="fr-FR" sz="1600" dirty="0"/>
          </a:p>
        </p:txBody>
      </p:sp>
      <p:pic>
        <p:nvPicPr>
          <p:cNvPr id="36876" name="Picture 12" descr="http://latex.codecogs.com/png.latex?%5Cdpi%7B300%7D%20%5Csmall%20%5CPsi_%7Bnlj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5618" y="2564904"/>
            <a:ext cx="576064" cy="324037"/>
          </a:xfrm>
          <a:prstGeom prst="rect">
            <a:avLst/>
          </a:prstGeom>
          <a:noFill/>
        </p:spPr>
      </p:pic>
      <p:pic>
        <p:nvPicPr>
          <p:cNvPr id="36880" name="Picture 16" descr="http://latex.codecogs.com/png.latex?%5Cdpi%7B300%7D%20%5Csmall%20E_%7Bnlj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7706" y="2564904"/>
            <a:ext cx="505654" cy="288032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5927809" y="3501008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Fermi-Dirac </a:t>
            </a:r>
            <a:r>
              <a:rPr lang="fr-FR" sz="1600" dirty="0" err="1" smtClean="0"/>
              <a:t>statistic</a:t>
            </a:r>
            <a:endParaRPr lang="fr-FR" sz="1600" dirty="0" smtClean="0"/>
          </a:p>
          <a:p>
            <a:pPr algn="ctr"/>
            <a:r>
              <a:rPr lang="fr-FR" sz="1600" dirty="0" smtClean="0"/>
              <a:t>→</a:t>
            </a:r>
            <a:r>
              <a:rPr lang="fr-FR" sz="1600" dirty="0" err="1" smtClean="0"/>
              <a:t>atomic</a:t>
            </a:r>
            <a:r>
              <a:rPr lang="fr-FR" sz="1600" dirty="0" smtClean="0"/>
              <a:t> populations</a:t>
            </a:r>
          </a:p>
        </p:txBody>
      </p:sp>
      <p:pic>
        <p:nvPicPr>
          <p:cNvPr id="36882" name="Picture 18" descr="http://latex.codecogs.com/png.latex?%5Cdpi%7B300%7D%20%5Csmall%20N_%7Bnlj%7D%3D%5Cfrac%7BD_%7Bnlj%7D%7D%7B1&amp;plus;%5Cexp%5Cleft%28%5Cfrac%7BE_%7Bnlj%7D-%5Cmu%7D%7Bk_BT%7D%20%5Cright%29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9777" y="4149080"/>
            <a:ext cx="3036679" cy="864096"/>
          </a:xfrm>
          <a:prstGeom prst="rect">
            <a:avLst/>
          </a:prstGeom>
          <a:noFill/>
        </p:spPr>
      </p:pic>
      <p:pic>
        <p:nvPicPr>
          <p:cNvPr id="36884" name="Picture 20" descr="http://latex.codecogs.com/png.latex?%5Cdpi%7B300%7D%20%5Csmall%20n_e%28r%29%3D%5Csum_%7Bnlj%7DN_%7Bnlj%7D%5Cleft%7C%5CPsi_%7Bnlj%7D%28r%29%5Cright%7C%5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65104"/>
            <a:ext cx="3312368" cy="688201"/>
          </a:xfrm>
          <a:prstGeom prst="rect">
            <a:avLst/>
          </a:prstGeom>
          <a:noFill/>
        </p:spPr>
      </p:pic>
      <p:pic>
        <p:nvPicPr>
          <p:cNvPr id="36886" name="Picture 22" descr="http://latex.codecogs.com/png.latex?%5Cdpi%7B300%7D%20%5Csmall%20%5CDelta%20V%28r%29%3D-%5Cfrac%7B%5Crho%7D%7B%5Cepsilon_0%7De%28Z%5Cdelta%28r%29-n_e%28r%29%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708920"/>
            <a:ext cx="3347864" cy="498261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1238754" y="4005064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Electronic</a:t>
            </a:r>
            <a:r>
              <a:rPr lang="fr-FR" sz="1600" dirty="0" smtClean="0"/>
              <a:t> </a:t>
            </a:r>
            <a:r>
              <a:rPr lang="fr-FR" sz="1600" dirty="0" err="1" smtClean="0"/>
              <a:t>density</a:t>
            </a:r>
            <a:endParaRPr lang="fr-FR" sz="1600" dirty="0" smtClean="0"/>
          </a:p>
        </p:txBody>
      </p:sp>
      <p:sp>
        <p:nvSpPr>
          <p:cNvPr id="29" name="ZoneTexte 28"/>
          <p:cNvSpPr txBox="1"/>
          <p:nvPr/>
        </p:nvSpPr>
        <p:spPr>
          <a:xfrm>
            <a:off x="1043608" y="2132856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Poisson </a:t>
            </a:r>
            <a:r>
              <a:rPr lang="fr-FR" sz="1600" dirty="0" err="1" smtClean="0"/>
              <a:t>equation</a:t>
            </a:r>
            <a:endParaRPr lang="fr-FR" sz="1600" dirty="0" smtClean="0"/>
          </a:p>
          <a:p>
            <a:pPr algn="ctr"/>
            <a:r>
              <a:rPr lang="fr-FR" sz="1600" dirty="0" smtClean="0"/>
              <a:t>→ </a:t>
            </a:r>
            <a:r>
              <a:rPr lang="fr-FR" sz="1600" dirty="0" err="1" smtClean="0"/>
              <a:t>potential</a:t>
            </a:r>
            <a:r>
              <a:rPr lang="fr-FR" sz="1600" dirty="0" smtClean="0"/>
              <a:t> </a:t>
            </a:r>
          </a:p>
        </p:txBody>
      </p:sp>
      <p:sp>
        <p:nvSpPr>
          <p:cNvPr id="30" name="Flèche en arc 29"/>
          <p:cNvSpPr/>
          <p:nvPr/>
        </p:nvSpPr>
        <p:spPr>
          <a:xfrm rot="15112978">
            <a:off x="3217343" y="1714301"/>
            <a:ext cx="3077607" cy="3232109"/>
          </a:xfrm>
          <a:prstGeom prst="circularArrow">
            <a:avLst>
              <a:gd name="adj1" fmla="val 5332"/>
              <a:gd name="adj2" fmla="val 897250"/>
              <a:gd name="adj3" fmla="val 20457689"/>
              <a:gd name="adj4" fmla="val 1250714"/>
              <a:gd name="adj5" fmla="val 10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0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Total </a:t>
            </a:r>
            <a:r>
              <a:rPr lang="fr-FR" dirty="0" err="1" smtClean="0"/>
              <a:t>spectrum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836712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Filter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transmission correction,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wavelength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intensity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adjustement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 descr="spectre_tot_7611_tot.png"/>
          <p:cNvPicPr>
            <a:picLocks noChangeAspect="1"/>
          </p:cNvPicPr>
          <p:nvPr/>
        </p:nvPicPr>
        <p:blipFill>
          <a:blip r:embed="rId2" cstate="print"/>
          <a:srcRect l="2751" r="4326" b="4311"/>
          <a:stretch>
            <a:fillRect/>
          </a:stretch>
        </p:blipFill>
        <p:spPr>
          <a:xfrm>
            <a:off x="1259632" y="1412776"/>
            <a:ext cx="7056784" cy="51352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5445224"/>
            <a:ext cx="720080" cy="5040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spectre_tot_7611_z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1484784"/>
            <a:ext cx="5400571" cy="381642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516216" y="2348880"/>
            <a:ext cx="720080" cy="33843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spectre_tot_7611_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1483200"/>
            <a:ext cx="5400000" cy="381602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2" name="Espace réservé de la date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2129AC-122A-40CE-ACE6-1D278BF0E677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37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omparais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6480000" cy="4579225"/>
          </a:xfrm>
          <a:prstGeom prst="rect">
            <a:avLst/>
          </a:prstGeom>
        </p:spPr>
      </p:pic>
      <p:pic>
        <p:nvPicPr>
          <p:cNvPr id="13" name="Image 12" descr="spectre_tot_7611.png"/>
          <p:cNvPicPr>
            <a:picLocks noChangeAspect="1"/>
          </p:cNvPicPr>
          <p:nvPr/>
        </p:nvPicPr>
        <p:blipFill>
          <a:blip r:embed="rId3" cstate="print"/>
          <a:srcRect l="10189" t="3075" r="4326" b="4311"/>
          <a:stretch>
            <a:fillRect/>
          </a:stretch>
        </p:blipFill>
        <p:spPr>
          <a:xfrm>
            <a:off x="5843480" y="3861048"/>
            <a:ext cx="3300520" cy="25268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PHELIX-MCDF </a:t>
            </a:r>
            <a:r>
              <a:rPr lang="fr-FR" dirty="0" err="1" smtClean="0"/>
              <a:t>comparison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1050833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27+  M1→L3</a:t>
            </a:r>
            <a:endParaRPr lang="fr-FR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2555776" y="1050833"/>
            <a:ext cx="576064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059832" y="1266857"/>
            <a:ext cx="72008" cy="8640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584873" y="1050833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Cylindrical</a:t>
            </a:r>
            <a:endParaRPr lang="fr-FR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PET 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92480" y="4437112"/>
            <a:ext cx="96245" cy="1584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896EFE7-A5C2-4E3D-ABBD-E581BAC48C40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98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omparais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6480000" cy="4579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PHELIX-MCDF </a:t>
            </a:r>
            <a:r>
              <a:rPr lang="fr-FR" dirty="0" err="1" smtClean="0"/>
              <a:t>comparison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355976" y="234888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27+  M1→L2</a:t>
            </a:r>
            <a:endParaRPr lang="fr-FR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3635896" y="2060848"/>
            <a:ext cx="72008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851920" y="2564904"/>
            <a:ext cx="504056" cy="8640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9" idx="2"/>
          </p:cNvCxnSpPr>
          <p:nvPr/>
        </p:nvCxnSpPr>
        <p:spPr>
          <a:xfrm flipH="1">
            <a:off x="4283968" y="3366284"/>
            <a:ext cx="806344" cy="2787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9" idx="2"/>
          </p:cNvCxnSpPr>
          <p:nvPr/>
        </p:nvCxnSpPr>
        <p:spPr>
          <a:xfrm flipH="1">
            <a:off x="4716016" y="3366284"/>
            <a:ext cx="374296" cy="63878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355976" y="2996952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28+  M1→L3</a:t>
            </a:r>
            <a:endParaRPr lang="fr-FR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Connecteur droit avec flèche 23"/>
          <p:cNvCxnSpPr>
            <a:stCxn id="26" idx="2"/>
          </p:cNvCxnSpPr>
          <p:nvPr/>
        </p:nvCxnSpPr>
        <p:spPr>
          <a:xfrm>
            <a:off x="2714048" y="2502188"/>
            <a:ext cx="417792" cy="12868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6" idx="2"/>
          </p:cNvCxnSpPr>
          <p:nvPr/>
        </p:nvCxnSpPr>
        <p:spPr>
          <a:xfrm>
            <a:off x="2714048" y="2502188"/>
            <a:ext cx="201768" cy="998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979712" y="2132856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28+  M1→L3</a:t>
            </a:r>
            <a:endParaRPr lang="fr-FR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Connecteur droit avec flèche 29"/>
          <p:cNvCxnSpPr>
            <a:stCxn id="32" idx="2"/>
          </p:cNvCxnSpPr>
          <p:nvPr/>
        </p:nvCxnSpPr>
        <p:spPr>
          <a:xfrm flipH="1">
            <a:off x="971600" y="3355251"/>
            <a:ext cx="331142" cy="79382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2" idx="2"/>
          </p:cNvCxnSpPr>
          <p:nvPr/>
        </p:nvCxnSpPr>
        <p:spPr>
          <a:xfrm flipH="1">
            <a:off x="1187624" y="3355251"/>
            <a:ext cx="115118" cy="5778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39552" y="2708920"/>
            <a:ext cx="152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28+  M1→L3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29+  M1→L3</a:t>
            </a:r>
            <a:endParaRPr lang="fr-FR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Connecteur droit avec flèche 35"/>
          <p:cNvCxnSpPr>
            <a:stCxn id="26" idx="2"/>
          </p:cNvCxnSpPr>
          <p:nvPr/>
        </p:nvCxnSpPr>
        <p:spPr>
          <a:xfrm>
            <a:off x="2714048" y="2502188"/>
            <a:ext cx="57752" cy="4947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26" idx="2"/>
          </p:cNvCxnSpPr>
          <p:nvPr/>
        </p:nvCxnSpPr>
        <p:spPr>
          <a:xfrm flipH="1">
            <a:off x="2541520" y="2502188"/>
            <a:ext cx="172528" cy="7014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26" idx="2"/>
          </p:cNvCxnSpPr>
          <p:nvPr/>
        </p:nvCxnSpPr>
        <p:spPr>
          <a:xfrm flipH="1">
            <a:off x="2195736" y="2502188"/>
            <a:ext cx="518312" cy="92681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26" idx="2"/>
          </p:cNvCxnSpPr>
          <p:nvPr/>
        </p:nvCxnSpPr>
        <p:spPr>
          <a:xfrm flipH="1">
            <a:off x="1979712" y="2502188"/>
            <a:ext cx="734336" cy="11428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32" idx="2"/>
          </p:cNvCxnSpPr>
          <p:nvPr/>
        </p:nvCxnSpPr>
        <p:spPr>
          <a:xfrm flipH="1">
            <a:off x="1043608" y="3355251"/>
            <a:ext cx="259134" cy="122587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672060" y="1052736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Cylindrical</a:t>
            </a:r>
            <a:endParaRPr lang="fr-FR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PET 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2" name="Image 21" descr="spectre_tot_7611.png"/>
          <p:cNvPicPr>
            <a:picLocks noChangeAspect="1"/>
          </p:cNvPicPr>
          <p:nvPr/>
        </p:nvPicPr>
        <p:blipFill>
          <a:blip r:embed="rId3" cstate="print"/>
          <a:srcRect l="10189" t="3075" r="4326" b="4311"/>
          <a:stretch>
            <a:fillRect/>
          </a:stretch>
        </p:blipFill>
        <p:spPr>
          <a:xfrm>
            <a:off x="5843480" y="3861048"/>
            <a:ext cx="3300520" cy="252686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604449" y="4437112"/>
            <a:ext cx="216024" cy="1584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B56149-593E-45EE-AE51-E1F5BA186F37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47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comparaison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6480000" cy="4579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PHELIX-MCDF </a:t>
            </a:r>
            <a:r>
              <a:rPr lang="fr-FR" dirty="0" err="1" smtClean="0"/>
              <a:t>comparison</a:t>
            </a:r>
            <a:endParaRPr lang="fr-FR" dirty="0"/>
          </a:p>
        </p:txBody>
      </p:sp>
      <p:cxnSp>
        <p:nvCxnSpPr>
          <p:cNvPr id="30" name="Connecteur droit avec flèche 29"/>
          <p:cNvCxnSpPr>
            <a:stCxn id="32" idx="2"/>
          </p:cNvCxnSpPr>
          <p:nvPr/>
        </p:nvCxnSpPr>
        <p:spPr>
          <a:xfrm>
            <a:off x="1122790" y="1699067"/>
            <a:ext cx="244922" cy="7218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2" idx="2"/>
          </p:cNvCxnSpPr>
          <p:nvPr/>
        </p:nvCxnSpPr>
        <p:spPr>
          <a:xfrm>
            <a:off x="1122790" y="1699067"/>
            <a:ext cx="532954" cy="174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59600" y="1052736"/>
            <a:ext cx="152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26+  M5→L3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27+  M5→L3</a:t>
            </a:r>
            <a:endParaRPr lang="fr-FR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Connecteur droit avec flèche 52"/>
          <p:cNvCxnSpPr>
            <a:stCxn id="32" idx="2"/>
          </p:cNvCxnSpPr>
          <p:nvPr/>
        </p:nvCxnSpPr>
        <p:spPr>
          <a:xfrm>
            <a:off x="1122790" y="1699067"/>
            <a:ext cx="748978" cy="12258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527952" y="1484784"/>
            <a:ext cx="152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26+  M5→L3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27+  M4→L3</a:t>
            </a:r>
            <a:endParaRPr lang="fr-FR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3844882" y="2060848"/>
            <a:ext cx="403150" cy="10098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4176024" y="2060848"/>
            <a:ext cx="72008" cy="20882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4176024" y="2060848"/>
            <a:ext cx="72008" cy="1584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564115" y="1052736"/>
            <a:ext cx="1111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Cylindrical</a:t>
            </a:r>
            <a:endParaRPr lang="fr-FR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PET 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3383936" y="980728"/>
            <a:ext cx="0" cy="374441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807872" y="980728"/>
            <a:ext cx="596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Flat</a:t>
            </a:r>
          </a:p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PET 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Image 15" descr="spectre_tot_7611.png"/>
          <p:cNvPicPr>
            <a:picLocks noChangeAspect="1"/>
          </p:cNvPicPr>
          <p:nvPr/>
        </p:nvPicPr>
        <p:blipFill>
          <a:blip r:embed="rId3" cstate="print"/>
          <a:srcRect l="10189" t="3075" r="4326" b="4311"/>
          <a:stretch>
            <a:fillRect/>
          </a:stretch>
        </p:blipFill>
        <p:spPr>
          <a:xfrm>
            <a:off x="5843480" y="3861048"/>
            <a:ext cx="3300520" cy="25268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393502" y="4318974"/>
            <a:ext cx="155276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4DDE2A-0FE5-4EEF-A08D-E77F6A2C9FCA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77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omparaison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6480000" cy="4579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PHELIX-MCDF </a:t>
            </a:r>
            <a:r>
              <a:rPr lang="fr-FR" dirty="0" err="1" smtClean="0"/>
              <a:t>comparison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5" idx="2"/>
          </p:cNvCxnSpPr>
          <p:nvPr/>
        </p:nvCxnSpPr>
        <p:spPr>
          <a:xfrm flipV="1">
            <a:off x="1374750" y="1628800"/>
            <a:ext cx="1469058" cy="70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5" idx="2"/>
          </p:cNvCxnSpPr>
          <p:nvPr/>
        </p:nvCxnSpPr>
        <p:spPr>
          <a:xfrm>
            <a:off x="1374750" y="1699067"/>
            <a:ext cx="1757090" cy="10818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11560" y="1052736"/>
            <a:ext cx="1526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26+  M4→L2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27+  M4→L2</a:t>
            </a:r>
          </a:p>
        </p:txBody>
      </p:sp>
      <p:cxnSp>
        <p:nvCxnSpPr>
          <p:cNvPr id="16" name="Connecteur droit avec flèche 15"/>
          <p:cNvCxnSpPr>
            <a:stCxn id="15" idx="2"/>
          </p:cNvCxnSpPr>
          <p:nvPr/>
        </p:nvCxnSpPr>
        <p:spPr>
          <a:xfrm flipV="1">
            <a:off x="1374750" y="1412776"/>
            <a:ext cx="1685082" cy="28629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292080" y="980728"/>
            <a:ext cx="596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Flat</a:t>
            </a:r>
          </a:p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PET 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Image 18" descr="spectre_tot_7611.png"/>
          <p:cNvPicPr>
            <a:picLocks noChangeAspect="1"/>
          </p:cNvPicPr>
          <p:nvPr/>
        </p:nvPicPr>
        <p:blipFill>
          <a:blip r:embed="rId3" cstate="print"/>
          <a:srcRect l="10189" t="3075" r="4326" b="4311"/>
          <a:stretch>
            <a:fillRect/>
          </a:stretch>
        </p:blipFill>
        <p:spPr>
          <a:xfrm>
            <a:off x="5843480" y="3861048"/>
            <a:ext cx="3300520" cy="25268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172400" y="4318974"/>
            <a:ext cx="221102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2757E2-0EAF-4B8B-A94C-EC2FB8EBD1C3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39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PHELIX-MCDF </a:t>
            </a:r>
            <a:r>
              <a:rPr lang="fr-FR" dirty="0" err="1" smtClean="0"/>
              <a:t>comparison</a:t>
            </a:r>
            <a:endParaRPr lang="fr-FR" dirty="0"/>
          </a:p>
        </p:txBody>
      </p:sp>
      <p:pic>
        <p:nvPicPr>
          <p:cNvPr id="9" name="Image 8" descr="comparais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36712"/>
            <a:ext cx="6480000" cy="4579224"/>
          </a:xfrm>
          <a:prstGeom prst="rect">
            <a:avLst/>
          </a:prstGeom>
        </p:spPr>
      </p:pic>
      <p:cxnSp>
        <p:nvCxnSpPr>
          <p:cNvPr id="10" name="Connecteur droit avec flèche 9"/>
          <p:cNvCxnSpPr>
            <a:stCxn id="11" idx="2"/>
          </p:cNvCxnSpPr>
          <p:nvPr/>
        </p:nvCxnSpPr>
        <p:spPr>
          <a:xfrm flipH="1">
            <a:off x="3269411" y="1422068"/>
            <a:ext cx="1086565" cy="1321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563888" y="1052736"/>
            <a:ext cx="15841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28+  M5→L3</a:t>
            </a:r>
          </a:p>
        </p:txBody>
      </p:sp>
      <p:cxnSp>
        <p:nvCxnSpPr>
          <p:cNvPr id="17" name="Connecteur droit avec flèche 16"/>
          <p:cNvCxnSpPr>
            <a:stCxn id="11" idx="2"/>
          </p:cNvCxnSpPr>
          <p:nvPr/>
        </p:nvCxnSpPr>
        <p:spPr>
          <a:xfrm flipH="1">
            <a:off x="3635896" y="1422068"/>
            <a:ext cx="720080" cy="6271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1" idx="2"/>
          </p:cNvCxnSpPr>
          <p:nvPr/>
        </p:nvCxnSpPr>
        <p:spPr>
          <a:xfrm flipH="1">
            <a:off x="3347864" y="1422068"/>
            <a:ext cx="1008112" cy="63878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35" idx="2"/>
          </p:cNvCxnSpPr>
          <p:nvPr/>
        </p:nvCxnSpPr>
        <p:spPr>
          <a:xfrm>
            <a:off x="1331640" y="2574196"/>
            <a:ext cx="290126" cy="10488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5" idx="2"/>
          </p:cNvCxnSpPr>
          <p:nvPr/>
        </p:nvCxnSpPr>
        <p:spPr>
          <a:xfrm>
            <a:off x="1331640" y="2574196"/>
            <a:ext cx="0" cy="35074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39552" y="2204864"/>
            <a:ext cx="15841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29+  M4→L3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259632" y="1124744"/>
            <a:ext cx="15841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29+  M5→L3</a:t>
            </a:r>
          </a:p>
        </p:txBody>
      </p:sp>
      <p:cxnSp>
        <p:nvCxnSpPr>
          <p:cNvPr id="37" name="Connecteur droit avec flèche 36"/>
          <p:cNvCxnSpPr>
            <a:stCxn id="36" idx="2"/>
          </p:cNvCxnSpPr>
          <p:nvPr/>
        </p:nvCxnSpPr>
        <p:spPr>
          <a:xfrm>
            <a:off x="2051720" y="1494076"/>
            <a:ext cx="432048" cy="150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36" idx="2"/>
          </p:cNvCxnSpPr>
          <p:nvPr/>
        </p:nvCxnSpPr>
        <p:spPr>
          <a:xfrm>
            <a:off x="2051720" y="1494076"/>
            <a:ext cx="536205" cy="13631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36" idx="2"/>
          </p:cNvCxnSpPr>
          <p:nvPr/>
        </p:nvCxnSpPr>
        <p:spPr>
          <a:xfrm>
            <a:off x="2051720" y="1494076"/>
            <a:ext cx="0" cy="1718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36" idx="2"/>
          </p:cNvCxnSpPr>
          <p:nvPr/>
        </p:nvCxnSpPr>
        <p:spPr>
          <a:xfrm flipH="1">
            <a:off x="1979712" y="1494076"/>
            <a:ext cx="72008" cy="56677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148064" y="1052736"/>
            <a:ext cx="596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Flat</a:t>
            </a:r>
          </a:p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PET 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4" name="Image 43" descr="spectre_tot_7611.png"/>
          <p:cNvPicPr>
            <a:picLocks noChangeAspect="1"/>
          </p:cNvPicPr>
          <p:nvPr/>
        </p:nvPicPr>
        <p:blipFill>
          <a:blip r:embed="rId3" cstate="print"/>
          <a:srcRect l="10189" t="3075" r="4326" b="4311"/>
          <a:stretch>
            <a:fillRect/>
          </a:stretch>
        </p:blipFill>
        <p:spPr>
          <a:xfrm>
            <a:off x="5843480" y="3861048"/>
            <a:ext cx="3300520" cy="252686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 flipH="1">
            <a:off x="8028384" y="4941168"/>
            <a:ext cx="144016" cy="1105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733D917-B000-410F-A30F-9DB59C3CDDCC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261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</a:t>
            </a:r>
            <a:r>
              <a:rPr lang="fr-FR" sz="2800" dirty="0" err="1" smtClean="0"/>
              <a:t>uclear</a:t>
            </a:r>
            <a:r>
              <a:rPr lang="fr-FR" sz="2800" dirty="0" smtClean="0"/>
              <a:t> excitations in plasmas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59303"/>
            <a:ext cx="9144000" cy="1224136"/>
          </a:xfrm>
        </p:spPr>
        <p:txBody>
          <a:bodyPr/>
          <a:lstStyle/>
          <a:p>
            <a:r>
              <a:rPr lang="en-GB" sz="1800" dirty="0" smtClean="0"/>
              <a:t>In hot and dense plasmas </a:t>
            </a:r>
            <a:r>
              <a:rPr lang="en-GB" sz="1800" dirty="0" smtClean="0">
                <a:sym typeface="Wingdings"/>
              </a:rPr>
              <a:t></a:t>
            </a:r>
            <a:r>
              <a:rPr lang="en-GB" sz="1800" dirty="0" smtClean="0"/>
              <a:t>different excitation processes</a:t>
            </a:r>
          </a:p>
          <a:p>
            <a:pPr lvl="1"/>
            <a:r>
              <a:rPr lang="en-GB" sz="1600" dirty="0" smtClean="0"/>
              <a:t>direct excitation processes</a:t>
            </a:r>
          </a:p>
          <a:p>
            <a:pPr lvl="2"/>
            <a:r>
              <a:rPr lang="en-GB" sz="1400" dirty="0" err="1" smtClean="0">
                <a:solidFill>
                  <a:srgbClr val="C00000"/>
                </a:solidFill>
              </a:rPr>
              <a:t>Photoexcitation</a:t>
            </a:r>
            <a:endParaRPr lang="en-GB" dirty="0" smtClean="0">
              <a:solidFill>
                <a:srgbClr val="C00000"/>
              </a:solidFill>
            </a:endParaRPr>
          </a:p>
          <a:p>
            <a:pPr lvl="2"/>
            <a:r>
              <a:rPr lang="en-GB" sz="1400" dirty="0" smtClean="0">
                <a:solidFill>
                  <a:srgbClr val="002060"/>
                </a:solidFill>
              </a:rPr>
              <a:t>Inelastic electron scattering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01/10/2013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7" name="Espace réservé du contenu 2"/>
          <p:cNvSpPr txBox="1">
            <a:spLocks/>
          </p:cNvSpPr>
          <p:nvPr/>
        </p:nvSpPr>
        <p:spPr>
          <a:xfrm>
            <a:off x="0" y="3645024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/>
              </a:rPr>
              <a:t>in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direct excitation processes (nucleus-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electron cloud coupling)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Nuclear Excitation by Electron Transition (NEET)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Nuclear Excitation by Electron Capture (NEEC)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35941"/>
            <a:ext cx="2520280" cy="207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597841"/>
            <a:ext cx="2630737" cy="20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9445" y="4475212"/>
            <a:ext cx="356299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365104"/>
            <a:ext cx="381648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15717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omparaison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6480000" cy="4579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PHELIX-MCDF </a:t>
            </a:r>
            <a:r>
              <a:rPr lang="fr-FR" dirty="0" err="1" smtClean="0"/>
              <a:t>comparison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5" idx="2"/>
          </p:cNvCxnSpPr>
          <p:nvPr/>
        </p:nvCxnSpPr>
        <p:spPr>
          <a:xfrm>
            <a:off x="4535996" y="1699067"/>
            <a:ext cx="468052" cy="8658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5" idx="2"/>
          </p:cNvCxnSpPr>
          <p:nvPr/>
        </p:nvCxnSpPr>
        <p:spPr>
          <a:xfrm>
            <a:off x="4535996" y="1699067"/>
            <a:ext cx="756084" cy="22339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563888" y="1052736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26+  M3,M2→L1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27+  M2→L1</a:t>
            </a:r>
          </a:p>
        </p:txBody>
      </p:sp>
      <p:cxnSp>
        <p:nvCxnSpPr>
          <p:cNvPr id="16" name="Connecteur droit avec flèche 15"/>
          <p:cNvCxnSpPr>
            <a:stCxn id="15" idx="2"/>
          </p:cNvCxnSpPr>
          <p:nvPr/>
        </p:nvCxnSpPr>
        <p:spPr>
          <a:xfrm>
            <a:off x="4535996" y="1699067"/>
            <a:ext cx="612068" cy="20179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123728" y="148652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26+  M3→L1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27+  M2,M3→L1</a:t>
            </a:r>
          </a:p>
        </p:txBody>
      </p:sp>
      <p:cxnSp>
        <p:nvCxnSpPr>
          <p:cNvPr id="42" name="Connecteur droit avec flèche 41"/>
          <p:cNvCxnSpPr>
            <a:stCxn id="41" idx="2"/>
          </p:cNvCxnSpPr>
          <p:nvPr/>
        </p:nvCxnSpPr>
        <p:spPr>
          <a:xfrm>
            <a:off x="3095836" y="2132856"/>
            <a:ext cx="612068" cy="93610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41" idx="2"/>
          </p:cNvCxnSpPr>
          <p:nvPr/>
        </p:nvCxnSpPr>
        <p:spPr>
          <a:xfrm>
            <a:off x="3095836" y="2132856"/>
            <a:ext cx="756084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467544" y="9807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28+  M2→L1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29+  M4→L2</a:t>
            </a:r>
          </a:p>
        </p:txBody>
      </p:sp>
      <p:cxnSp>
        <p:nvCxnSpPr>
          <p:cNvPr id="49" name="Connecteur droit avec flèche 48"/>
          <p:cNvCxnSpPr>
            <a:stCxn id="48" idx="2"/>
          </p:cNvCxnSpPr>
          <p:nvPr/>
        </p:nvCxnSpPr>
        <p:spPr>
          <a:xfrm>
            <a:off x="1259632" y="1627059"/>
            <a:ext cx="576064" cy="14575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48" idx="2"/>
          </p:cNvCxnSpPr>
          <p:nvPr/>
        </p:nvCxnSpPr>
        <p:spPr>
          <a:xfrm>
            <a:off x="1259632" y="1627059"/>
            <a:ext cx="648072" cy="12258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48" idx="2"/>
          </p:cNvCxnSpPr>
          <p:nvPr/>
        </p:nvCxnSpPr>
        <p:spPr>
          <a:xfrm>
            <a:off x="1259632" y="1627059"/>
            <a:ext cx="720080" cy="187394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41" idx="2"/>
          </p:cNvCxnSpPr>
          <p:nvPr/>
        </p:nvCxnSpPr>
        <p:spPr>
          <a:xfrm>
            <a:off x="3095836" y="2132856"/>
            <a:ext cx="396044" cy="1457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220072" y="980728"/>
            <a:ext cx="596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Flat</a:t>
            </a:r>
          </a:p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PET 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2" name="Image 31" descr="spectre_tot_7611.png"/>
          <p:cNvPicPr>
            <a:picLocks noChangeAspect="1"/>
          </p:cNvPicPr>
          <p:nvPr/>
        </p:nvPicPr>
        <p:blipFill>
          <a:blip r:embed="rId3" cstate="print"/>
          <a:srcRect l="10189" t="3075" r="4326" b="4311"/>
          <a:stretch>
            <a:fillRect/>
          </a:stretch>
        </p:blipFill>
        <p:spPr>
          <a:xfrm>
            <a:off x="5843480" y="3861048"/>
            <a:ext cx="3300520" cy="252686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884368" y="4941168"/>
            <a:ext cx="181330" cy="1105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D4F50D-C035-4EBB-948C-93151CD057C6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2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comparaison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793992"/>
            <a:ext cx="6480000" cy="4579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PHELIX-MCDF </a:t>
            </a:r>
            <a:r>
              <a:rPr lang="fr-FR" dirty="0" err="1" smtClean="0"/>
              <a:t>comparison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5" idx="2"/>
          </p:cNvCxnSpPr>
          <p:nvPr/>
        </p:nvCxnSpPr>
        <p:spPr>
          <a:xfrm>
            <a:off x="4932040" y="3150260"/>
            <a:ext cx="432048" cy="6387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211960" y="27809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27+  N1→L3</a:t>
            </a:r>
          </a:p>
        </p:txBody>
      </p:sp>
      <p:cxnSp>
        <p:nvCxnSpPr>
          <p:cNvPr id="16" name="Connecteur droit avec flèche 15"/>
          <p:cNvCxnSpPr>
            <a:stCxn id="15" idx="2"/>
          </p:cNvCxnSpPr>
          <p:nvPr/>
        </p:nvCxnSpPr>
        <p:spPr>
          <a:xfrm>
            <a:off x="4932040" y="3150260"/>
            <a:ext cx="504056" cy="13588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3203848" y="90872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26+  N5→L3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27+  N5→L3</a:t>
            </a:r>
          </a:p>
        </p:txBody>
      </p:sp>
      <p:cxnSp>
        <p:nvCxnSpPr>
          <p:cNvPr id="42" name="Connecteur droit avec flèche 41"/>
          <p:cNvCxnSpPr>
            <a:stCxn id="41" idx="2"/>
          </p:cNvCxnSpPr>
          <p:nvPr/>
        </p:nvCxnSpPr>
        <p:spPr>
          <a:xfrm flipH="1">
            <a:off x="3275856" y="1555051"/>
            <a:ext cx="900100" cy="174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41" idx="2"/>
          </p:cNvCxnSpPr>
          <p:nvPr/>
        </p:nvCxnSpPr>
        <p:spPr>
          <a:xfrm flipH="1">
            <a:off x="3347864" y="1555051"/>
            <a:ext cx="828092" cy="18019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39552" y="1052736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26+  N4 →L2</a:t>
            </a:r>
          </a:p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27+  N4→L2 </a:t>
            </a:r>
            <a:endParaRPr lang="fr-FR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Connecteur droit avec flèche 48"/>
          <p:cNvCxnSpPr>
            <a:stCxn id="48" idx="2"/>
          </p:cNvCxnSpPr>
          <p:nvPr/>
        </p:nvCxnSpPr>
        <p:spPr>
          <a:xfrm>
            <a:off x="1331640" y="1699067"/>
            <a:ext cx="0" cy="17299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48" idx="2"/>
          </p:cNvCxnSpPr>
          <p:nvPr/>
        </p:nvCxnSpPr>
        <p:spPr>
          <a:xfrm flipH="1">
            <a:off x="1043608" y="1699067"/>
            <a:ext cx="288032" cy="9378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48" idx="2"/>
          </p:cNvCxnSpPr>
          <p:nvPr/>
        </p:nvCxnSpPr>
        <p:spPr>
          <a:xfrm flipH="1">
            <a:off x="1187624" y="1699067"/>
            <a:ext cx="144016" cy="64981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41" idx="2"/>
          </p:cNvCxnSpPr>
          <p:nvPr/>
        </p:nvCxnSpPr>
        <p:spPr>
          <a:xfrm flipH="1">
            <a:off x="3203848" y="1555051"/>
            <a:ext cx="972108" cy="7938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171854" y="980728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Flat</a:t>
            </a:r>
            <a:b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PET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" name="Image 25" descr="spectre_tot_7611.png"/>
          <p:cNvPicPr>
            <a:picLocks noChangeAspect="1"/>
          </p:cNvPicPr>
          <p:nvPr/>
        </p:nvPicPr>
        <p:blipFill>
          <a:blip r:embed="rId3" cstate="print"/>
          <a:srcRect l="10189" t="3075" r="4326" b="4311"/>
          <a:stretch>
            <a:fillRect/>
          </a:stretch>
        </p:blipFill>
        <p:spPr>
          <a:xfrm>
            <a:off x="5843480" y="3861048"/>
            <a:ext cx="3300520" cy="25268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083654" y="5733256"/>
            <a:ext cx="296658" cy="3859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210EF5-A30A-454B-845B-5EEA87701E71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677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comparaison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36712"/>
            <a:ext cx="6480000" cy="4579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PHELIX-MCDF </a:t>
            </a:r>
            <a:r>
              <a:rPr lang="fr-FR" dirty="0" err="1" smtClean="0"/>
              <a:t>comparison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5" idx="2"/>
          </p:cNvCxnSpPr>
          <p:nvPr/>
        </p:nvCxnSpPr>
        <p:spPr>
          <a:xfrm>
            <a:off x="4572000" y="1422068"/>
            <a:ext cx="720080" cy="7827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851920" y="1052736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28+  N5→L3</a:t>
            </a:r>
          </a:p>
        </p:txBody>
      </p:sp>
      <p:cxnSp>
        <p:nvCxnSpPr>
          <p:cNvPr id="16" name="Connecteur droit avec flèche 15"/>
          <p:cNvCxnSpPr>
            <a:stCxn id="15" idx="2"/>
          </p:cNvCxnSpPr>
          <p:nvPr/>
        </p:nvCxnSpPr>
        <p:spPr>
          <a:xfrm>
            <a:off x="4572000" y="1422068"/>
            <a:ext cx="720080" cy="13472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39552" y="2348880"/>
            <a:ext cx="15841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27+  O5→L3  </a:t>
            </a:r>
            <a:endParaRPr lang="fr-FR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Connecteur droit avec flèche 51"/>
          <p:cNvCxnSpPr>
            <a:stCxn id="48" idx="2"/>
          </p:cNvCxnSpPr>
          <p:nvPr/>
        </p:nvCxnSpPr>
        <p:spPr>
          <a:xfrm flipH="1">
            <a:off x="755576" y="2718212"/>
            <a:ext cx="576064" cy="4227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48" idx="2"/>
          </p:cNvCxnSpPr>
          <p:nvPr/>
        </p:nvCxnSpPr>
        <p:spPr>
          <a:xfrm flipH="1">
            <a:off x="899592" y="2718212"/>
            <a:ext cx="432048" cy="4947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5" idx="2"/>
          </p:cNvCxnSpPr>
          <p:nvPr/>
        </p:nvCxnSpPr>
        <p:spPr>
          <a:xfrm>
            <a:off x="4572000" y="1422068"/>
            <a:ext cx="576064" cy="85480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25" idx="2"/>
          </p:cNvCxnSpPr>
          <p:nvPr/>
        </p:nvCxnSpPr>
        <p:spPr>
          <a:xfrm>
            <a:off x="2771800" y="1926124"/>
            <a:ext cx="288032" cy="7107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051720" y="1556792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28+  N5→L3</a:t>
            </a:r>
          </a:p>
        </p:txBody>
      </p:sp>
      <p:cxnSp>
        <p:nvCxnSpPr>
          <p:cNvPr id="27" name="Connecteur droit avec flèche 26"/>
          <p:cNvCxnSpPr>
            <a:stCxn id="25" idx="2"/>
          </p:cNvCxnSpPr>
          <p:nvPr/>
        </p:nvCxnSpPr>
        <p:spPr>
          <a:xfrm>
            <a:off x="2771800" y="1926124"/>
            <a:ext cx="360040" cy="13472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563341" y="980728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Flat</a:t>
            </a:r>
            <a:b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PET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9" name="Image 38" descr="spectre_tot_7611.png"/>
          <p:cNvPicPr>
            <a:picLocks noChangeAspect="1"/>
          </p:cNvPicPr>
          <p:nvPr/>
        </p:nvPicPr>
        <p:blipFill>
          <a:blip r:embed="rId3" cstate="print"/>
          <a:srcRect l="10189" t="3075" r="4326" b="4311"/>
          <a:stretch>
            <a:fillRect/>
          </a:stretch>
        </p:blipFill>
        <p:spPr>
          <a:xfrm>
            <a:off x="5843480" y="3861048"/>
            <a:ext cx="3300520" cy="252686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901132" y="5733256"/>
            <a:ext cx="191148" cy="3859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357197-1658-4D70-9FCB-56978427E0C2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88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mparaison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36712"/>
            <a:ext cx="6480000" cy="4579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PHELIX-MCDF </a:t>
            </a:r>
            <a:r>
              <a:rPr lang="fr-FR" dirty="0" err="1" smtClean="0"/>
              <a:t>comparison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5" idx="2"/>
          </p:cNvCxnSpPr>
          <p:nvPr/>
        </p:nvCxnSpPr>
        <p:spPr>
          <a:xfrm>
            <a:off x="3923928" y="1494076"/>
            <a:ext cx="1080120" cy="998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203848" y="1124744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29+  N4→L3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11560" y="1700808"/>
            <a:ext cx="15841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27+  P5→L3  </a:t>
            </a:r>
            <a:endParaRPr lang="fr-FR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1403648" y="2060848"/>
            <a:ext cx="216024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48" idx="2"/>
          </p:cNvCxnSpPr>
          <p:nvPr/>
        </p:nvCxnSpPr>
        <p:spPr>
          <a:xfrm>
            <a:off x="1403648" y="2070140"/>
            <a:ext cx="144016" cy="11428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5" idx="2"/>
          </p:cNvCxnSpPr>
          <p:nvPr/>
        </p:nvCxnSpPr>
        <p:spPr>
          <a:xfrm>
            <a:off x="3923928" y="1494076"/>
            <a:ext cx="1152128" cy="1347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25" idx="2"/>
          </p:cNvCxnSpPr>
          <p:nvPr/>
        </p:nvCxnSpPr>
        <p:spPr>
          <a:xfrm>
            <a:off x="3275856" y="1926124"/>
            <a:ext cx="648072" cy="4227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555776" y="1556792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27+  O4→L2</a:t>
            </a:r>
          </a:p>
        </p:txBody>
      </p:sp>
      <p:cxnSp>
        <p:nvCxnSpPr>
          <p:cNvPr id="27" name="Connecteur droit avec flèche 26"/>
          <p:cNvCxnSpPr>
            <a:stCxn id="25" idx="2"/>
          </p:cNvCxnSpPr>
          <p:nvPr/>
        </p:nvCxnSpPr>
        <p:spPr>
          <a:xfrm>
            <a:off x="3275856" y="1926124"/>
            <a:ext cx="648072" cy="7827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33" idx="2"/>
          </p:cNvCxnSpPr>
          <p:nvPr/>
        </p:nvCxnSpPr>
        <p:spPr>
          <a:xfrm flipH="1">
            <a:off x="2123728" y="2358172"/>
            <a:ext cx="432048" cy="3507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835696" y="1988840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28+  O5→L3</a:t>
            </a:r>
          </a:p>
        </p:txBody>
      </p:sp>
      <p:cxnSp>
        <p:nvCxnSpPr>
          <p:cNvPr id="34" name="Connecteur droit avec flèche 33"/>
          <p:cNvCxnSpPr>
            <a:stCxn id="33" idx="2"/>
          </p:cNvCxnSpPr>
          <p:nvPr/>
        </p:nvCxnSpPr>
        <p:spPr>
          <a:xfrm flipH="1">
            <a:off x="2195736" y="2358172"/>
            <a:ext cx="360040" cy="4947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5292080" y="980728"/>
            <a:ext cx="0" cy="374441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264112" y="980728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Flat</a:t>
            </a:r>
            <a:b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PET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72000" y="980728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HOPG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3" name="Image 42" descr="spectre_tot_7611.png"/>
          <p:cNvPicPr>
            <a:picLocks noChangeAspect="1"/>
          </p:cNvPicPr>
          <p:nvPr/>
        </p:nvPicPr>
        <p:blipFill>
          <a:blip r:embed="rId3" cstate="print"/>
          <a:srcRect l="10189" t="3075" r="4326" b="4311"/>
          <a:stretch>
            <a:fillRect/>
          </a:stretch>
        </p:blipFill>
        <p:spPr>
          <a:xfrm>
            <a:off x="5843480" y="3861048"/>
            <a:ext cx="3300520" cy="252686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444208" y="5805264"/>
            <a:ext cx="241264" cy="3139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2" name="Espace réservé de la date 2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0CF06F-635E-416A-B754-2BD62426B7B0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26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apture d’écran 2013-09-11 à 11.20.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198078"/>
            <a:ext cx="3419872" cy="2158914"/>
          </a:xfrm>
          <a:prstGeom prst="rect">
            <a:avLst/>
          </a:prstGeom>
        </p:spPr>
      </p:pic>
      <p:pic>
        <p:nvPicPr>
          <p:cNvPr id="21" name="Image 20" descr="spectre_tot_7611.png"/>
          <p:cNvPicPr>
            <a:picLocks noChangeAspect="1"/>
          </p:cNvPicPr>
          <p:nvPr/>
        </p:nvPicPr>
        <p:blipFill>
          <a:blip r:embed="rId3" cstate="print"/>
          <a:srcRect l="3347" r="4392"/>
          <a:stretch>
            <a:fillRect/>
          </a:stretch>
        </p:blipFill>
        <p:spPr>
          <a:xfrm>
            <a:off x="5724128" y="3573016"/>
            <a:ext cx="3384437" cy="25922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 date for Q=27+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452320" y="980728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I=2.10</a:t>
            </a:r>
            <a:r>
              <a:rPr lang="fr-FR" sz="1600" baseline="30000" dirty="0" smtClean="0"/>
              <a:t>14</a:t>
            </a:r>
            <a:r>
              <a:rPr lang="fr-FR" sz="1600" dirty="0" smtClean="0"/>
              <a:t>W/cm</a:t>
            </a:r>
            <a:r>
              <a:rPr lang="fr-FR" sz="1600" baseline="30000" dirty="0" smtClean="0"/>
              <a:t>2</a:t>
            </a:r>
            <a:endParaRPr lang="fr-FR" sz="1600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08128" y="1531724"/>
          <a:ext cx="5616000" cy="3049404"/>
        </p:xfrm>
        <a:graphic>
          <a:graphicData uri="http://schemas.openxmlformats.org/drawingml/2006/table">
            <a:tbl>
              <a:tblPr/>
              <a:tblGrid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12933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λ </a:t>
                      </a:r>
                      <a:r>
                        <a:rPr lang="en-GB" sz="15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exp </a:t>
                      </a:r>
                      <a:r>
                        <a:rPr lang="en-GB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/>
                      </a:r>
                      <a:br>
                        <a:rPr lang="en-GB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</a:br>
                      <a:r>
                        <a:rPr lang="en-GB" sz="15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Phelix</a:t>
                      </a:r>
                      <a:r>
                        <a:rPr lang="en-GB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5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(Å)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λ </a:t>
                      </a:r>
                      <a:r>
                        <a:rPr lang="fr-FR" sz="15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calc</a:t>
                      </a:r>
                      <a:r>
                        <a:rPr lang="fr-FR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/>
                      </a:r>
                      <a:br>
                        <a:rPr lang="fr-FR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</a:br>
                      <a:r>
                        <a:rPr lang="en-GB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MCDF </a:t>
                      </a:r>
                      <a:r>
                        <a:rPr lang="en-GB" sz="15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(Å)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λ </a:t>
                      </a: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exp </a:t>
                      </a: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JPB  </a:t>
                      </a: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(Å)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λ </a:t>
                      </a: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exp </a:t>
                      </a:r>
                      <a:b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PS </a:t>
                      </a:r>
                      <a:r>
                        <a:rPr lang="en-GB" sz="15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Å)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λ </a:t>
                      </a: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exp </a:t>
                      </a:r>
                      <a:b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PRA  </a:t>
                      </a: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(Å)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λ </a:t>
                      </a: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calc </a:t>
                      </a:r>
                      <a:b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JQS (Å)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7.014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7.0287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7.024(5)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7.020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3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6.783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6.7957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6.789(5)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6.788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3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6.516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6.5152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6.519(5)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6.519(3)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6.521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3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6.446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6.454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6.448(5)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6.454(3)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6.449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3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6.264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6.2777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6.286(5)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6.277(3)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6.267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3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5.983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5.9871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5.988(5)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5.994(3)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5.988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3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5.934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5.9385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5.938(5)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5.945(3)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5.939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3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5.183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5.1886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5.179(3)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5.182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3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5.055</a:t>
                      </a:r>
                      <a:r>
                        <a:rPr lang="en-GB" sz="1500" b="0" i="0" u="none" strike="noStrike" baseline="30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</a:t>
                      </a:r>
                      <a:endParaRPr lang="en-GB" sz="15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5.0577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5.050(3)</a:t>
                      </a:r>
                      <a:r>
                        <a:rPr lang="en-GB" sz="1500" b="0" i="0" u="none" strike="noStrike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m</a:t>
                      </a:r>
                      <a:endParaRPr lang="en-GB" sz="15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5.0573(11)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5.052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~5.05</a:t>
                      </a:r>
                      <a:r>
                        <a:rPr lang="en-GB" sz="1500" b="0" i="0" u="none" strike="noStrike" baseline="30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</a:t>
                      </a:r>
                      <a:endParaRPr lang="en-GB" sz="15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5.0591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5.044(3)</a:t>
                      </a:r>
                      <a:r>
                        <a:rPr lang="en-GB" sz="1500" b="0" i="0" u="none" strike="noStrike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m</a:t>
                      </a:r>
                      <a:endParaRPr lang="en-GB" sz="15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5.0523(11)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5.050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3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4.935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4.9395</a:t>
                      </a: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4.931(3)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4.9351(10)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4.934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67" marR="6467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07504" y="558924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JPB : J. Phys. B. </a:t>
            </a:r>
            <a:r>
              <a:rPr lang="fr-FR" sz="1400" b="1" dirty="0" smtClean="0"/>
              <a:t>12 </a:t>
            </a:r>
            <a:r>
              <a:rPr lang="fr-FR" sz="1400" dirty="0" smtClean="0"/>
              <a:t>(1979), 881</a:t>
            </a:r>
          </a:p>
          <a:p>
            <a:r>
              <a:rPr lang="fr-FR" sz="1400" dirty="0" smtClean="0"/>
              <a:t>PS : Phys. Scr. </a:t>
            </a:r>
            <a:r>
              <a:rPr lang="fr-FR" sz="1400" b="1" dirty="0" smtClean="0"/>
              <a:t>21</a:t>
            </a:r>
            <a:r>
              <a:rPr lang="fr-FR" sz="1400" dirty="0" smtClean="0"/>
              <a:t> (1980), 89</a:t>
            </a:r>
          </a:p>
          <a:p>
            <a:r>
              <a:rPr lang="fr-FR" sz="1400" dirty="0" smtClean="0"/>
              <a:t>PRA : Phys. </a:t>
            </a:r>
            <a:r>
              <a:rPr lang="fr-FR" sz="1400" dirty="0" err="1" smtClean="0"/>
              <a:t>Rev</a:t>
            </a:r>
            <a:r>
              <a:rPr lang="fr-FR" sz="1400" dirty="0" smtClean="0"/>
              <a:t>. A. </a:t>
            </a:r>
            <a:r>
              <a:rPr lang="fr-FR" sz="1400" b="1" dirty="0" smtClean="0"/>
              <a:t>47</a:t>
            </a:r>
            <a:r>
              <a:rPr lang="fr-FR" sz="1400" dirty="0" smtClean="0"/>
              <a:t> (1993), 1403</a:t>
            </a:r>
          </a:p>
          <a:p>
            <a:r>
              <a:rPr lang="fr-FR" sz="1400" dirty="0" smtClean="0"/>
              <a:t>JQS : J. Quant. </a:t>
            </a:r>
            <a:r>
              <a:rPr lang="fr-FR" sz="1400" dirty="0" err="1" smtClean="0"/>
              <a:t>Spectrosc</a:t>
            </a:r>
            <a:r>
              <a:rPr lang="fr-FR" sz="1400" dirty="0" smtClean="0"/>
              <a:t>. </a:t>
            </a:r>
            <a:r>
              <a:rPr lang="fr-FR" sz="1400" dirty="0" err="1" smtClean="0"/>
              <a:t>Radiat</a:t>
            </a:r>
            <a:r>
              <a:rPr lang="fr-FR" sz="1400" dirty="0" smtClean="0"/>
              <a:t>. Transfer. </a:t>
            </a:r>
            <a:r>
              <a:rPr lang="fr-FR" sz="1400" b="1" dirty="0" smtClean="0"/>
              <a:t>19</a:t>
            </a:r>
            <a:r>
              <a:rPr lang="fr-FR" sz="1400" dirty="0" smtClean="0"/>
              <a:t>(1978), 11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2F8E6F-73BD-4D2A-9EF7-AD66B08F6BFF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391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FLYCHK HETL </a:t>
            </a:r>
            <a:r>
              <a:rPr lang="fr-FR" dirty="0" err="1" smtClean="0"/>
              <a:t>calculations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908720"/>
            <a:ext cx="520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If identification right ➝ Q=27+ dominant charge state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Image 3" descr="distriQ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6215751" cy="43924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62207" y="6093296"/>
            <a:ext cx="264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HETL </a:t>
            </a:r>
            <a:r>
              <a:rPr lang="fr-FR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temperature</a:t>
            </a:r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 ∼1keV</a:t>
            </a:r>
            <a:endParaRPr lang="fr-FR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6E8E71-5261-4441-9FD6-39AD3C07855D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92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FLYCHK HETL </a:t>
            </a:r>
            <a:r>
              <a:rPr lang="fr-FR" dirty="0" err="1" smtClean="0"/>
              <a:t>calculations</a:t>
            </a:r>
            <a:endParaRPr lang="fr-FR" dirty="0"/>
          </a:p>
        </p:txBody>
      </p:sp>
      <p:pic>
        <p:nvPicPr>
          <p:cNvPr id="7" name="Image 6" descr="Capture d’écran 2013-09-04 à 21.45.5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159545" cy="56886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71800" y="5229200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27+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066433" y="4725144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27+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508104" y="3356992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27+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732240" y="5661248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27+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884368" y="5589240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27+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724128" y="5445224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800000"/>
                </a:solidFill>
              </a:rPr>
              <a:t>26+</a:t>
            </a:r>
            <a:endParaRPr lang="fr-FR" sz="1600" dirty="0">
              <a:solidFill>
                <a:srgbClr val="80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644008" y="5517232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800000"/>
                </a:solidFill>
              </a:rPr>
              <a:t>26+</a:t>
            </a:r>
            <a:endParaRPr lang="fr-FR" sz="1600" dirty="0">
              <a:solidFill>
                <a:srgbClr val="800000"/>
              </a:solidFill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128449-BB48-4A12-862D-B09A4564E066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04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FLYCHK HETL </a:t>
            </a:r>
            <a:r>
              <a:rPr lang="fr-FR" dirty="0" err="1" smtClean="0"/>
              <a:t>calculations</a:t>
            </a:r>
            <a:endParaRPr lang="fr-FR" dirty="0"/>
          </a:p>
        </p:txBody>
      </p:sp>
      <p:pic>
        <p:nvPicPr>
          <p:cNvPr id="3" name="Image 2" descr="Capture d’écran 2013-09-04 à 21.58.5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" b="511"/>
          <a:stretch/>
        </p:blipFill>
        <p:spPr>
          <a:xfrm>
            <a:off x="395536" y="982134"/>
            <a:ext cx="8352928" cy="580127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427984" y="5373216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27+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516216" y="4725144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27+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08304" y="3717032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27+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56376" y="5733256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27+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35896" y="5589240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27+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87824" y="5661248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27+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23728" y="5733256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FF"/>
                </a:solidFill>
              </a:rPr>
              <a:t>27+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96336" y="5229200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800000"/>
                </a:solidFill>
              </a:rPr>
              <a:t>26+</a:t>
            </a:r>
            <a:endParaRPr lang="fr-FR" sz="1600" dirty="0">
              <a:solidFill>
                <a:srgbClr val="8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804248" y="5589240"/>
            <a:ext cx="50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800000"/>
                </a:solidFill>
              </a:rPr>
              <a:t>26+</a:t>
            </a:r>
            <a:endParaRPr lang="fr-FR" sz="1600" dirty="0">
              <a:solidFill>
                <a:srgbClr val="800000"/>
              </a:solidFill>
            </a:endParaRPr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E141EC-4CF9-4028-ADB1-DDC5B8DC042A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859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MCDF-FLYCHK </a:t>
            </a:r>
            <a:r>
              <a:rPr lang="fr-FR" sz="2800" dirty="0" err="1" smtClean="0"/>
              <a:t>theoretical</a:t>
            </a:r>
            <a:r>
              <a:rPr lang="fr-FR" sz="2800" dirty="0" smtClean="0"/>
              <a:t> </a:t>
            </a:r>
            <a:r>
              <a:rPr lang="fr-FR" sz="2800" dirty="0" err="1" smtClean="0"/>
              <a:t>spectra</a:t>
            </a: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1982-22CF-4F12-B9B1-F8BAC8A5E97B}" type="datetime1">
              <a:rPr lang="en-GB" smtClean="0"/>
              <a:pPr/>
              <a:t>30/09/13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9BF-6B08-4191-84AA-1648C1DBD9B0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6" name="Image 5" descr="compar_distri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62320"/>
            <a:ext cx="7776864" cy="54956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2705" y="908720"/>
            <a:ext cx="889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Theoretical</a:t>
            </a:r>
            <a:r>
              <a:rPr lang="fr-FR" dirty="0" smtClean="0"/>
              <a:t>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MCDF (T=400eV) </a:t>
            </a:r>
            <a:r>
              <a:rPr lang="fr-FR" dirty="0" err="1" smtClean="0"/>
              <a:t>with</a:t>
            </a:r>
            <a:r>
              <a:rPr lang="fr-FR" dirty="0" smtClean="0"/>
              <a:t> FLYCHK charge state distribution </a:t>
            </a:r>
            <a:br>
              <a:rPr lang="fr-FR" dirty="0" smtClean="0"/>
            </a:br>
            <a:r>
              <a:rPr lang="fr-FR" dirty="0" smtClean="0"/>
              <a:t>(1keV)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447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MCDF M1 </a:t>
            </a:r>
            <a:r>
              <a:rPr lang="fr-FR" dirty="0" err="1" smtClean="0"/>
              <a:t>spectra</a:t>
            </a:r>
            <a:endParaRPr lang="fr-FR" dirty="0"/>
          </a:p>
        </p:txBody>
      </p:sp>
      <p:pic>
        <p:nvPicPr>
          <p:cNvPr id="12" name="Image 11" descr="28.png"/>
          <p:cNvPicPr>
            <a:picLocks noChangeAspect="1"/>
          </p:cNvPicPr>
          <p:nvPr/>
        </p:nvPicPr>
        <p:blipFill>
          <a:blip r:embed="rId2" cstate="print"/>
          <a:srcRect l="1245"/>
          <a:stretch>
            <a:fillRect/>
          </a:stretch>
        </p:blipFill>
        <p:spPr>
          <a:xfrm>
            <a:off x="-17930" y="1700808"/>
            <a:ext cx="3555175" cy="254401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781053" y="18448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28+</a:t>
            </a:r>
            <a:endParaRPr lang="fr-FR" dirty="0"/>
          </a:p>
        </p:txBody>
      </p:sp>
      <p:pic>
        <p:nvPicPr>
          <p:cNvPr id="14" name="Image 13" descr="29.png"/>
          <p:cNvPicPr>
            <a:picLocks noChangeAspect="1"/>
          </p:cNvPicPr>
          <p:nvPr/>
        </p:nvPicPr>
        <p:blipFill>
          <a:blip r:embed="rId3" cstate="print"/>
          <a:srcRect l="14002"/>
          <a:stretch>
            <a:fillRect/>
          </a:stretch>
        </p:blipFill>
        <p:spPr>
          <a:xfrm>
            <a:off x="3312292" y="1700808"/>
            <a:ext cx="3095944" cy="254401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661373" y="18448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29+</a:t>
            </a:r>
            <a:endParaRPr lang="fr-FR" dirty="0"/>
          </a:p>
        </p:txBody>
      </p:sp>
      <p:pic>
        <p:nvPicPr>
          <p:cNvPr id="16" name="Image 15" descr="30.png"/>
          <p:cNvPicPr>
            <a:picLocks noChangeAspect="1"/>
          </p:cNvPicPr>
          <p:nvPr/>
        </p:nvPicPr>
        <p:blipFill>
          <a:blip r:embed="rId4" cstate="print"/>
          <a:srcRect l="14002" r="4015"/>
          <a:stretch>
            <a:fillRect/>
          </a:stretch>
        </p:blipFill>
        <p:spPr>
          <a:xfrm>
            <a:off x="6183647" y="1700808"/>
            <a:ext cx="2951388" cy="254401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609879" y="18448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30+</a:t>
            </a:r>
            <a:endParaRPr lang="fr-FR" dirty="0"/>
          </a:p>
        </p:txBody>
      </p:sp>
      <p:pic>
        <p:nvPicPr>
          <p:cNvPr id="18" name="Image 17" descr="31.png"/>
          <p:cNvPicPr>
            <a:picLocks noChangeAspect="1"/>
          </p:cNvPicPr>
          <p:nvPr/>
        </p:nvPicPr>
        <p:blipFill>
          <a:blip r:embed="rId5" cstate="print"/>
          <a:srcRect l="1992"/>
          <a:stretch>
            <a:fillRect/>
          </a:stretch>
        </p:blipFill>
        <p:spPr>
          <a:xfrm>
            <a:off x="35606" y="4162359"/>
            <a:ext cx="3528282" cy="254401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771800" y="433010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31+</a:t>
            </a:r>
            <a:endParaRPr lang="fr-FR" dirty="0"/>
          </a:p>
        </p:txBody>
      </p:sp>
      <p:pic>
        <p:nvPicPr>
          <p:cNvPr id="20" name="Image 19" descr="32.png"/>
          <p:cNvPicPr>
            <a:picLocks noChangeAspect="1"/>
          </p:cNvPicPr>
          <p:nvPr/>
        </p:nvPicPr>
        <p:blipFill>
          <a:blip r:embed="rId6" cstate="print"/>
          <a:srcRect l="14002"/>
          <a:stretch>
            <a:fillRect/>
          </a:stretch>
        </p:blipFill>
        <p:spPr>
          <a:xfrm>
            <a:off x="3330622" y="4162359"/>
            <a:ext cx="3095944" cy="254401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652120" y="433010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32+</a:t>
            </a:r>
            <a:endParaRPr lang="fr-FR" dirty="0"/>
          </a:p>
        </p:txBody>
      </p:sp>
      <p:pic>
        <p:nvPicPr>
          <p:cNvPr id="22" name="Image 21" descr="33.png"/>
          <p:cNvPicPr>
            <a:picLocks noChangeAspect="1"/>
          </p:cNvPicPr>
          <p:nvPr/>
        </p:nvPicPr>
        <p:blipFill>
          <a:blip r:embed="rId7" cstate="print"/>
          <a:srcRect l="14002" r="4276"/>
          <a:stretch>
            <a:fillRect/>
          </a:stretch>
        </p:blipFill>
        <p:spPr>
          <a:xfrm>
            <a:off x="6193012" y="4162359"/>
            <a:ext cx="2942023" cy="254401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8609879" y="433010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33+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0" y="836712"/>
            <a:ext cx="407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M1 Transitions   M,N,O,P→L   T=400 eV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24128" y="1124744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Q≥30+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11/09/2013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22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ffet_NEET"/>
          <p:cNvPicPr>
            <a:picLocks noChangeAspect="1" noChangeArrowheads="1"/>
          </p:cNvPicPr>
          <p:nvPr/>
        </p:nvPicPr>
        <p:blipFill>
          <a:blip r:embed="rId2" cstate="print"/>
          <a:srcRect l="2908" t="5953" r="4047"/>
          <a:stretch>
            <a:fillRect/>
          </a:stretch>
        </p:blipFill>
        <p:spPr bwMode="auto">
          <a:xfrm>
            <a:off x="3563888" y="3472383"/>
            <a:ext cx="2304256" cy="341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NEET in </a:t>
            </a:r>
            <a:r>
              <a:rPr lang="fr-FR" sz="2400" baseline="30000" dirty="0" smtClean="0"/>
              <a:t>84</a:t>
            </a:r>
            <a:r>
              <a:rPr lang="fr-FR" sz="2400" dirty="0" smtClean="0"/>
              <a:t>Rb plasma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176464"/>
          </a:xfrm>
        </p:spPr>
        <p:txBody>
          <a:bodyPr>
            <a:normAutofit/>
          </a:bodyPr>
          <a:lstStyle/>
          <a:p>
            <a:r>
              <a:rPr lang="en-US" baseline="30000" dirty="0" smtClean="0"/>
              <a:t>84</a:t>
            </a:r>
            <a:r>
              <a:rPr lang="en-US" dirty="0" smtClean="0"/>
              <a:t>Rb:</a:t>
            </a:r>
            <a:r>
              <a:rPr lang="en-US" dirty="0" smtClean="0">
                <a:sym typeface="Wingdings"/>
              </a:rPr>
              <a:t> unstable isotope </a:t>
            </a:r>
            <a:endParaRPr lang="en-US" dirty="0" smtClean="0"/>
          </a:p>
          <a:p>
            <a:pPr lvl="1"/>
            <a:r>
              <a:rPr lang="en-US" sz="1600" dirty="0" smtClean="0">
                <a:sym typeface="Wingdings"/>
              </a:rPr>
              <a:t>must be produced in nuclear reactions. Two states remain populated after the reaction: </a:t>
            </a:r>
          </a:p>
          <a:p>
            <a:pPr lvl="2"/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The ground state (</a:t>
            </a:r>
            <a:r>
              <a:rPr lang="en-US" sz="1400" dirty="0" err="1" smtClean="0">
                <a:solidFill>
                  <a:srgbClr val="0000FF"/>
                </a:solidFill>
                <a:sym typeface="Wingdings"/>
              </a:rPr>
              <a:t>J</a:t>
            </a:r>
            <a:r>
              <a:rPr lang="en-US" sz="1400" baseline="30000" dirty="0" err="1" smtClean="0">
                <a:solidFill>
                  <a:srgbClr val="0000FF"/>
                </a:solidFill>
                <a:sym typeface="Wingdings"/>
              </a:rPr>
              <a:t>π</a:t>
            </a:r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=2</a:t>
            </a:r>
            <a:r>
              <a:rPr lang="en-US" sz="1400" baseline="30000" dirty="0" smtClean="0">
                <a:solidFill>
                  <a:srgbClr val="0000FF"/>
                </a:solidFill>
                <a:sym typeface="Wingdings"/>
              </a:rPr>
              <a:t>-</a:t>
            </a:r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,T</a:t>
            </a:r>
            <a:r>
              <a:rPr lang="en-US" sz="1400" baseline="-25000" dirty="0" smtClean="0">
                <a:solidFill>
                  <a:srgbClr val="0000FF"/>
                </a:solidFill>
                <a:sym typeface="Wingdings"/>
              </a:rPr>
              <a:t>1/2</a:t>
            </a:r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=32.82d)</a:t>
            </a:r>
          </a:p>
          <a:p>
            <a:pPr lvl="2"/>
            <a:r>
              <a:rPr lang="en-US" sz="1400" dirty="0" smtClean="0">
                <a:solidFill>
                  <a:srgbClr val="6600CC"/>
                </a:solidFill>
                <a:sym typeface="Wingdings"/>
              </a:rPr>
              <a:t>The isomeric state (</a:t>
            </a:r>
            <a:r>
              <a:rPr lang="en-US" sz="1400" dirty="0" err="1" smtClean="0">
                <a:solidFill>
                  <a:srgbClr val="6600CC"/>
                </a:solidFill>
                <a:sym typeface="Wingdings"/>
              </a:rPr>
              <a:t>J</a:t>
            </a:r>
            <a:r>
              <a:rPr lang="en-US" sz="1400" baseline="30000" dirty="0" err="1" smtClean="0">
                <a:solidFill>
                  <a:srgbClr val="6600CC"/>
                </a:solidFill>
                <a:sym typeface="Wingdings"/>
              </a:rPr>
              <a:t>π</a:t>
            </a:r>
            <a:r>
              <a:rPr lang="en-US" sz="1400" dirty="0" smtClean="0">
                <a:solidFill>
                  <a:srgbClr val="6600CC"/>
                </a:solidFill>
                <a:sym typeface="Wingdings"/>
              </a:rPr>
              <a:t>=6</a:t>
            </a:r>
            <a:r>
              <a:rPr lang="en-US" sz="1400" baseline="30000" dirty="0" smtClean="0">
                <a:solidFill>
                  <a:srgbClr val="6600CC"/>
                </a:solidFill>
                <a:sym typeface="Wingdings"/>
              </a:rPr>
              <a:t>-</a:t>
            </a:r>
            <a:r>
              <a:rPr lang="en-US" sz="1400" dirty="0" smtClean="0">
                <a:solidFill>
                  <a:srgbClr val="6600CC"/>
                </a:solidFill>
                <a:sym typeface="Wingdings"/>
              </a:rPr>
              <a:t>,T</a:t>
            </a:r>
            <a:r>
              <a:rPr lang="en-US" sz="1400" baseline="-25000" dirty="0" smtClean="0">
                <a:solidFill>
                  <a:srgbClr val="6600CC"/>
                </a:solidFill>
                <a:sym typeface="Wingdings"/>
              </a:rPr>
              <a:t>1/2</a:t>
            </a:r>
            <a:r>
              <a:rPr lang="en-US" sz="1400" dirty="0" smtClean="0">
                <a:solidFill>
                  <a:srgbClr val="6600CC"/>
                </a:solidFill>
                <a:sym typeface="Wingdings"/>
              </a:rPr>
              <a:t>=20.6mn)</a:t>
            </a:r>
          </a:p>
          <a:p>
            <a:r>
              <a:rPr lang="en-US" dirty="0" smtClean="0">
                <a:sym typeface="Wingdings"/>
              </a:rPr>
              <a:t>Nuclear isomeric state depopulation processes</a:t>
            </a:r>
          </a:p>
          <a:p>
            <a:pPr lvl="1"/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In a neutral isolated atom: « direct decay », γ at 215, 248 and 463 </a:t>
            </a:r>
            <a:r>
              <a:rPr lang="en-US" sz="1600" dirty="0" err="1" smtClean="0">
                <a:solidFill>
                  <a:srgbClr val="008000"/>
                </a:solidFill>
                <a:sym typeface="Wingdings"/>
              </a:rPr>
              <a:t>keV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, T</a:t>
            </a:r>
            <a:r>
              <a:rPr lang="en-US" sz="1600" baseline="-25000" dirty="0" smtClean="0">
                <a:solidFill>
                  <a:srgbClr val="008000"/>
                </a:solidFill>
                <a:sym typeface="Wingdings"/>
              </a:rPr>
              <a:t>1/2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=20.6m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In plasmas: excitation to the 5</a:t>
            </a:r>
            <a:r>
              <a:rPr lang="en-US" sz="1600" baseline="30000" dirty="0" smtClean="0">
                <a:solidFill>
                  <a:srgbClr val="FF0000"/>
                </a:solidFill>
                <a:sym typeface="Wingdings"/>
              </a:rPr>
              <a:t>-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state possible ?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De-excitation via the 5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-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state: γ at 218 and 248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keV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in coincidence → T</a:t>
            </a:r>
            <a:r>
              <a:rPr lang="en-US" baseline="-25000" dirty="0" smtClean="0">
                <a:solidFill>
                  <a:srgbClr val="FF0000"/>
                </a:solidFill>
                <a:sym typeface="Wingdings"/>
              </a:rPr>
              <a:t>1/2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modified</a:t>
            </a:r>
            <a:endParaRPr lang="en-US" baseline="-25000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NEET: can be the dominant excitation process in plasmas in particular plasma conditions </a:t>
            </a:r>
          </a:p>
          <a:p>
            <a:pPr lvl="1"/>
            <a:r>
              <a:rPr lang="en-US" sz="1600" dirty="0" smtClean="0">
                <a:sym typeface="Wingdings"/>
              </a:rPr>
              <a:t>Resonance between atomic and nuclear transitions with same </a:t>
            </a:r>
            <a:r>
              <a:rPr lang="en-US" sz="1600" dirty="0" err="1" smtClean="0">
                <a:sym typeface="Wingdings"/>
              </a:rPr>
              <a:t>multipolarity</a:t>
            </a:r>
            <a:r>
              <a:rPr lang="en-US" sz="1600" dirty="0" smtClean="0">
                <a:sym typeface="Wingdings"/>
              </a:rPr>
              <a:t> (M1)</a:t>
            </a:r>
          </a:p>
          <a:p>
            <a:pPr lvl="1"/>
            <a:r>
              <a:rPr lang="en-US" sz="1600" dirty="0" smtClean="0">
                <a:sym typeface="Wingdings"/>
              </a:rPr>
              <a:t>Key nuclear data: </a:t>
            </a:r>
            <a:br>
              <a:rPr lang="en-US" sz="1600" dirty="0" smtClean="0">
                <a:sym typeface="Wingdings"/>
              </a:rPr>
            </a:br>
            <a:r>
              <a:rPr lang="en-US" sz="1600" dirty="0" smtClean="0">
                <a:sym typeface="Wingdings"/>
              </a:rPr>
              <a:t>6</a:t>
            </a:r>
            <a:r>
              <a:rPr lang="en-US" sz="1600" baseline="30000" dirty="0" smtClean="0">
                <a:sym typeface="Wingdings"/>
              </a:rPr>
              <a:t>-</a:t>
            </a:r>
            <a:r>
              <a:rPr lang="en-US" sz="1600" dirty="0" smtClean="0">
                <a:sym typeface="Wingdings"/>
              </a:rPr>
              <a:t>→5</a:t>
            </a:r>
            <a:r>
              <a:rPr lang="en-US" sz="1600" baseline="30000" dirty="0" smtClean="0">
                <a:sym typeface="Wingdings"/>
              </a:rPr>
              <a:t>-</a:t>
            </a:r>
            <a:r>
              <a:rPr lang="en-US" sz="1600" dirty="0" smtClean="0">
                <a:sym typeface="Wingdings"/>
              </a:rPr>
              <a:t> transition energy</a:t>
            </a:r>
            <a:endParaRPr lang="en-US" dirty="0" smtClean="0">
              <a:sym typeface="Wingdings"/>
            </a:endParaRPr>
          </a:p>
          <a:p>
            <a:pPr>
              <a:buFont typeface="Wingdings" pitchFamily="2" charset="2"/>
              <a:buChar char="Ø"/>
            </a:pP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01/10/2013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7010400" y="6506813"/>
            <a:ext cx="2133600" cy="365125"/>
          </a:xfrm>
        </p:spPr>
        <p:txBody>
          <a:bodyPr/>
          <a:lstStyle/>
          <a:p>
            <a:fld id="{41162AEF-BFE0-480E-B3F1-2DFB3232E62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0" name="ZoneTexte 109"/>
          <p:cNvSpPr txBox="1"/>
          <p:nvPr/>
        </p:nvSpPr>
        <p:spPr>
          <a:xfrm>
            <a:off x="7675722" y="3997368"/>
            <a:ext cx="680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fr-F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ns</a:t>
            </a:r>
            <a:endParaRPr lang="fr-F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Connecteur droit 110"/>
          <p:cNvCxnSpPr/>
          <p:nvPr/>
        </p:nvCxnSpPr>
        <p:spPr>
          <a:xfrm>
            <a:off x="5319693" y="4681808"/>
            <a:ext cx="3036832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/>
          <p:cNvSpPr txBox="1"/>
          <p:nvPr/>
        </p:nvSpPr>
        <p:spPr>
          <a:xfrm>
            <a:off x="8356525" y="5175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248.1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8356525" y="447092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463.6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8356525" y="408939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466.6 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Connecteur droit 114"/>
          <p:cNvCxnSpPr/>
          <p:nvPr/>
        </p:nvCxnSpPr>
        <p:spPr>
          <a:xfrm>
            <a:off x="5319693" y="4296301"/>
            <a:ext cx="3036832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5319693" y="6546961"/>
            <a:ext cx="3036832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5319693" y="5393995"/>
            <a:ext cx="3036832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 flipV="1">
            <a:off x="8356525" y="3695057"/>
            <a:ext cx="0" cy="28803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7250220" y="4388419"/>
            <a:ext cx="110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20.6 m</a:t>
            </a:r>
            <a:endParaRPr lang="fr-F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7420421" y="510313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0.31 ns</a:t>
            </a:r>
            <a:endParaRPr lang="fr-F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7420421" y="625110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32.82 d</a:t>
            </a:r>
            <a:endParaRPr lang="fr-F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8356525" y="6306599"/>
            <a:ext cx="432048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7523610" y="3462811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E</a:t>
            </a:r>
            <a:r>
              <a:rPr lang="fr-FR" sz="1600" baseline="-25000" dirty="0" err="1" smtClean="0"/>
              <a:t>nuclear</a:t>
            </a:r>
            <a:r>
              <a:rPr lang="fr-FR" sz="1600" dirty="0" smtClean="0"/>
              <a:t>(</a:t>
            </a:r>
            <a:r>
              <a:rPr lang="fr-FR" sz="1600" dirty="0" err="1" smtClean="0"/>
              <a:t>keV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24" name="ZoneTexte 123"/>
          <p:cNvSpPr txBox="1"/>
          <p:nvPr/>
        </p:nvSpPr>
        <p:spPr>
          <a:xfrm>
            <a:off x="4756125" y="6542315"/>
            <a:ext cx="4203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Partial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scheme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1600" baseline="30000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Rb nucleus [1]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5319693" y="5025501"/>
            <a:ext cx="48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5319693" y="4306259"/>
            <a:ext cx="40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5319693" y="3927807"/>
            <a:ext cx="40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5319693" y="6177629"/>
            <a:ext cx="43204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2269" y="4669887"/>
            <a:ext cx="20764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ZoneTexte 27"/>
          <p:cNvSpPr txBox="1"/>
          <p:nvPr/>
        </p:nvSpPr>
        <p:spPr>
          <a:xfrm>
            <a:off x="0" y="6237312"/>
            <a:ext cx="364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[1]</a:t>
            </a:r>
            <a:r>
              <a:rPr lang="en-US" sz="1200" dirty="0" smtClean="0"/>
              <a:t> F.G. </a:t>
            </a:r>
            <a:r>
              <a:rPr lang="en-US" sz="1200" dirty="0" err="1" smtClean="0"/>
              <a:t>Kondev</a:t>
            </a:r>
            <a:r>
              <a:rPr lang="en-US" sz="1200" dirty="0" smtClean="0"/>
              <a:t>, Nuclear Data Sheets </a:t>
            </a:r>
            <a:r>
              <a:rPr lang="en-US" sz="1200" b="1" dirty="0" smtClean="0"/>
              <a:t>110</a:t>
            </a:r>
            <a:r>
              <a:rPr lang="en-US" sz="1200" dirty="0" smtClean="0"/>
              <a:t>, 2815 (2009) </a:t>
            </a:r>
            <a:r>
              <a:rPr lang="fr-FR" sz="1200" dirty="0" smtClean="0"/>
              <a:t> </a:t>
            </a:r>
            <a:endParaRPr lang="en-GB" sz="12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2364" y="4058394"/>
            <a:ext cx="1485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293096"/>
            <a:ext cx="11525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Connecteur droit 89"/>
          <p:cNvCxnSpPr/>
          <p:nvPr/>
        </p:nvCxnSpPr>
        <p:spPr>
          <a:xfrm>
            <a:off x="2377858" y="776898"/>
            <a:ext cx="126272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2377999" y="1546468"/>
            <a:ext cx="126257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flipV="1">
            <a:off x="3044524" y="776898"/>
            <a:ext cx="0" cy="76957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 flipH="1" flipV="1">
            <a:off x="3635896" y="272842"/>
            <a:ext cx="4682" cy="17787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>
            <a:off x="2377999" y="1748503"/>
            <a:ext cx="126257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2377999" y="2051556"/>
            <a:ext cx="126257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2377999" y="610723"/>
            <a:ext cx="126257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8"/>
          <p:cNvGrpSpPr>
            <a:grpSpLocks/>
          </p:cNvGrpSpPr>
          <p:nvPr/>
        </p:nvGrpSpPr>
        <p:grpSpPr bwMode="auto">
          <a:xfrm rot="797905">
            <a:off x="821366" y="740343"/>
            <a:ext cx="2086909" cy="303053"/>
            <a:chOff x="3464" y="772"/>
            <a:chExt cx="983" cy="240"/>
          </a:xfrm>
        </p:grpSpPr>
        <p:sp>
          <p:nvSpPr>
            <p:cNvPr id="98" name="Freeform 29"/>
            <p:cNvSpPr>
              <a:spLocks/>
            </p:cNvSpPr>
            <p:nvPr/>
          </p:nvSpPr>
          <p:spPr bwMode="auto">
            <a:xfrm>
              <a:off x="3464" y="772"/>
              <a:ext cx="164" cy="2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1" y="0"/>
                </a:cxn>
                <a:cxn ang="0">
                  <a:pos x="162" y="18"/>
                </a:cxn>
                <a:cxn ang="0">
                  <a:pos x="241" y="36"/>
                </a:cxn>
                <a:cxn ang="0">
                  <a:pos x="321" y="17"/>
                </a:cxn>
                <a:cxn ang="0">
                  <a:pos x="401" y="0"/>
                </a:cxn>
                <a:cxn ang="0">
                  <a:pos x="481" y="18"/>
                </a:cxn>
                <a:cxn ang="0">
                  <a:pos x="561" y="35"/>
                </a:cxn>
                <a:cxn ang="0">
                  <a:pos x="642" y="17"/>
                </a:cxn>
              </a:cxnLst>
              <a:rect l="0" t="0" r="r" b="b"/>
              <a:pathLst>
                <a:path w="642" h="36">
                  <a:moveTo>
                    <a:pt x="0" y="16"/>
                  </a:moveTo>
                  <a:cubicBezTo>
                    <a:pt x="27" y="8"/>
                    <a:pt x="54" y="0"/>
                    <a:pt x="81" y="0"/>
                  </a:cubicBezTo>
                  <a:cubicBezTo>
                    <a:pt x="108" y="0"/>
                    <a:pt x="135" y="12"/>
                    <a:pt x="162" y="18"/>
                  </a:cubicBezTo>
                  <a:cubicBezTo>
                    <a:pt x="189" y="24"/>
                    <a:pt x="215" y="36"/>
                    <a:pt x="241" y="36"/>
                  </a:cubicBezTo>
                  <a:cubicBezTo>
                    <a:pt x="267" y="36"/>
                    <a:pt x="294" y="23"/>
                    <a:pt x="321" y="17"/>
                  </a:cubicBezTo>
                  <a:cubicBezTo>
                    <a:pt x="348" y="11"/>
                    <a:pt x="374" y="0"/>
                    <a:pt x="401" y="0"/>
                  </a:cubicBezTo>
                  <a:cubicBezTo>
                    <a:pt x="428" y="0"/>
                    <a:pt x="454" y="12"/>
                    <a:pt x="481" y="18"/>
                  </a:cubicBezTo>
                  <a:cubicBezTo>
                    <a:pt x="508" y="24"/>
                    <a:pt x="534" y="35"/>
                    <a:pt x="561" y="35"/>
                  </a:cubicBezTo>
                  <a:cubicBezTo>
                    <a:pt x="588" y="35"/>
                    <a:pt x="615" y="26"/>
                    <a:pt x="642" y="17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3628" y="778"/>
              <a:ext cx="657" cy="234"/>
              <a:chOff x="255" y="327"/>
              <a:chExt cx="216" cy="39"/>
            </a:xfrm>
          </p:grpSpPr>
          <p:sp>
            <p:nvSpPr>
              <p:cNvPr id="101" name="Freeform 31"/>
              <p:cNvSpPr>
                <a:spLocks/>
              </p:cNvSpPr>
              <p:nvPr/>
            </p:nvSpPr>
            <p:spPr bwMode="auto">
              <a:xfrm>
                <a:off x="255" y="327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Freeform 32"/>
              <p:cNvSpPr>
                <a:spLocks/>
              </p:cNvSpPr>
              <p:nvPr/>
            </p:nvSpPr>
            <p:spPr bwMode="auto">
              <a:xfrm>
                <a:off x="309" y="328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Freeform 33"/>
              <p:cNvSpPr>
                <a:spLocks/>
              </p:cNvSpPr>
              <p:nvPr/>
            </p:nvSpPr>
            <p:spPr bwMode="auto">
              <a:xfrm>
                <a:off x="363" y="329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Freeform 34"/>
              <p:cNvSpPr>
                <a:spLocks/>
              </p:cNvSpPr>
              <p:nvPr/>
            </p:nvSpPr>
            <p:spPr bwMode="auto">
              <a:xfrm>
                <a:off x="417" y="330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0" name="Freeform 35"/>
            <p:cNvSpPr>
              <a:spLocks/>
            </p:cNvSpPr>
            <p:nvPr/>
          </p:nvSpPr>
          <p:spPr bwMode="auto">
            <a:xfrm>
              <a:off x="4285" y="856"/>
              <a:ext cx="162" cy="6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1"/>
                </a:cxn>
                <a:cxn ang="0">
                  <a:pos x="27" y="1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cubicBezTo>
                    <a:pt x="0" y="6"/>
                    <a:pt x="0" y="2"/>
                    <a:pt x="4" y="1"/>
                  </a:cubicBezTo>
                  <a:cubicBezTo>
                    <a:pt x="8" y="0"/>
                    <a:pt x="17" y="0"/>
                    <a:pt x="27" y="1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5" name="ZoneTexte 104"/>
          <p:cNvSpPr txBox="1"/>
          <p:nvPr/>
        </p:nvSpPr>
        <p:spPr>
          <a:xfrm>
            <a:off x="2926923" y="44396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E</a:t>
            </a:r>
            <a:r>
              <a:rPr lang="fr-FR" sz="1600" baseline="-25000" dirty="0" err="1" smtClean="0"/>
              <a:t>nuclear</a:t>
            </a:r>
            <a:endParaRPr lang="fr-FR" sz="1600" dirty="0"/>
          </a:p>
        </p:txBody>
      </p:sp>
      <p:sp>
        <p:nvSpPr>
          <p:cNvPr id="106" name="ZoneTexte 105"/>
          <p:cNvSpPr txBox="1"/>
          <p:nvPr/>
        </p:nvSpPr>
        <p:spPr>
          <a:xfrm>
            <a:off x="2699792" y="2001034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Nucleus</a:t>
            </a:r>
            <a:endParaRPr lang="fr-FR" dirty="0"/>
          </a:p>
        </p:txBody>
      </p:sp>
      <p:sp>
        <p:nvSpPr>
          <p:cNvPr id="107" name="ZoneTexte 106"/>
          <p:cNvSpPr txBox="1"/>
          <p:nvPr/>
        </p:nvSpPr>
        <p:spPr>
          <a:xfrm>
            <a:off x="1547664" y="226758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Photoexcitation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8" name="Rectangle 107"/>
          <p:cNvSpPr>
            <a:spLocks noChangeAspect="1"/>
          </p:cNvSpPr>
          <p:nvPr/>
        </p:nvSpPr>
        <p:spPr>
          <a:xfrm>
            <a:off x="755576" y="104790"/>
            <a:ext cx="3168352" cy="25228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ZoneTexte 108"/>
          <p:cNvSpPr txBox="1"/>
          <p:nvPr/>
        </p:nvSpPr>
        <p:spPr>
          <a:xfrm>
            <a:off x="4572000" y="1785010"/>
            <a:ext cx="3561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8000"/>
                </a:solidFill>
              </a:rPr>
              <a:t>e</a:t>
            </a:r>
            <a:r>
              <a:rPr lang="fr-FR" sz="2000" baseline="30000" dirty="0" smtClean="0">
                <a:solidFill>
                  <a:srgbClr val="008000"/>
                </a:solidFill>
              </a:rPr>
              <a:t>-</a:t>
            </a:r>
            <a:endParaRPr lang="fr-FR" sz="1600" dirty="0">
              <a:solidFill>
                <a:srgbClr val="008000"/>
              </a:solidFill>
            </a:endParaRPr>
          </a:p>
        </p:txBody>
      </p:sp>
      <p:cxnSp>
        <p:nvCxnSpPr>
          <p:cNvPr id="110" name="Connecteur droit 109"/>
          <p:cNvCxnSpPr/>
          <p:nvPr/>
        </p:nvCxnSpPr>
        <p:spPr>
          <a:xfrm>
            <a:off x="6194282" y="776898"/>
            <a:ext cx="126272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6194423" y="1546468"/>
            <a:ext cx="126257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 flipV="1">
            <a:off x="6860948" y="776898"/>
            <a:ext cx="0" cy="76957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 flipH="1" flipV="1">
            <a:off x="7452320" y="200834"/>
            <a:ext cx="0" cy="18507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6194423" y="1748503"/>
            <a:ext cx="126257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>
            <a:off x="6194423" y="2051556"/>
            <a:ext cx="126257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6194423" y="610723"/>
            <a:ext cx="126257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116"/>
          <p:cNvSpPr txBox="1"/>
          <p:nvPr/>
        </p:nvSpPr>
        <p:spPr>
          <a:xfrm>
            <a:off x="6732240" y="6296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E</a:t>
            </a:r>
            <a:r>
              <a:rPr lang="fr-FR" sz="1600" baseline="-25000" dirty="0" err="1" smtClean="0"/>
              <a:t>nuclear</a:t>
            </a:r>
            <a:endParaRPr lang="fr-FR" sz="1600" dirty="0"/>
          </a:p>
        </p:txBody>
      </p:sp>
      <p:sp>
        <p:nvSpPr>
          <p:cNvPr id="118" name="ZoneTexte 117"/>
          <p:cNvSpPr txBox="1"/>
          <p:nvPr/>
        </p:nvSpPr>
        <p:spPr>
          <a:xfrm>
            <a:off x="6516216" y="2001034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Nucleus</a:t>
            </a:r>
            <a:endParaRPr lang="fr-FR" dirty="0"/>
          </a:p>
        </p:txBody>
      </p:sp>
      <p:sp>
        <p:nvSpPr>
          <p:cNvPr id="119" name="ZoneTexte 118"/>
          <p:cNvSpPr txBox="1"/>
          <p:nvPr/>
        </p:nvSpPr>
        <p:spPr>
          <a:xfrm>
            <a:off x="4716016" y="226758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</a:rPr>
              <a:t>Inelastic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electron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scattering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355976" y="76214"/>
            <a:ext cx="3384376" cy="25514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5378585" y="839231"/>
            <a:ext cx="1388442" cy="287901"/>
            <a:chOff x="3793" y="784"/>
            <a:chExt cx="654" cy="228"/>
          </a:xfrm>
        </p:grpSpPr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3793" y="784"/>
              <a:ext cx="493" cy="228"/>
              <a:chOff x="309" y="328"/>
              <a:chExt cx="162" cy="38"/>
            </a:xfrm>
          </p:grpSpPr>
          <p:sp>
            <p:nvSpPr>
              <p:cNvPr id="124" name="Freeform 32"/>
              <p:cNvSpPr>
                <a:spLocks/>
              </p:cNvSpPr>
              <p:nvPr/>
            </p:nvSpPr>
            <p:spPr bwMode="auto">
              <a:xfrm>
                <a:off x="309" y="328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33"/>
              <p:cNvSpPr>
                <a:spLocks/>
              </p:cNvSpPr>
              <p:nvPr/>
            </p:nvSpPr>
            <p:spPr bwMode="auto">
              <a:xfrm>
                <a:off x="363" y="329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Freeform 34"/>
              <p:cNvSpPr>
                <a:spLocks/>
              </p:cNvSpPr>
              <p:nvPr/>
            </p:nvSpPr>
            <p:spPr bwMode="auto">
              <a:xfrm>
                <a:off x="417" y="330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4285" y="856"/>
              <a:ext cx="162" cy="6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1"/>
                </a:cxn>
                <a:cxn ang="0">
                  <a:pos x="27" y="1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cubicBezTo>
                    <a:pt x="0" y="6"/>
                    <a:pt x="0" y="2"/>
                    <a:pt x="4" y="1"/>
                  </a:cubicBezTo>
                  <a:cubicBezTo>
                    <a:pt x="8" y="0"/>
                    <a:pt x="17" y="0"/>
                    <a:pt x="27" y="1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27" name="Connecteur droit avec flèche 126"/>
          <p:cNvCxnSpPr/>
          <p:nvPr/>
        </p:nvCxnSpPr>
        <p:spPr>
          <a:xfrm flipV="1">
            <a:off x="4788024" y="920914"/>
            <a:ext cx="576064" cy="93610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>
            <a:stCxn id="124" idx="8"/>
          </p:cNvCxnSpPr>
          <p:nvPr/>
        </p:nvCxnSpPr>
        <p:spPr>
          <a:xfrm flipH="1" flipV="1">
            <a:off x="4644008" y="128826"/>
            <a:ext cx="735219" cy="71042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>
            <a:off x="5103968" y="5243004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>
            <a:off x="5103968" y="5465484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>
            <a:off x="5103968" y="6021288"/>
            <a:ext cx="126746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>
            <a:off x="7585461" y="4404401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>
            <a:off x="5103968" y="4293261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>
            <a:off x="5755426" y="4657040"/>
            <a:ext cx="258591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>
            <a:endCxn id="163" idx="1"/>
          </p:cNvCxnSpPr>
          <p:nvPr/>
        </p:nvCxnSpPr>
        <p:spPr>
          <a:xfrm flipV="1">
            <a:off x="5103968" y="3814301"/>
            <a:ext cx="0" cy="22069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/>
          <p:nvPr/>
        </p:nvCxnSpPr>
        <p:spPr>
          <a:xfrm flipV="1">
            <a:off x="8853066" y="3949652"/>
            <a:ext cx="0" cy="20716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>
            <a:off x="7585601" y="6021288"/>
            <a:ext cx="126746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>
            <a:off x="7585601" y="4238150"/>
            <a:ext cx="126746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>
            <a:off x="5103968" y="4437514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5103968" y="4360502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28"/>
          <p:cNvGrpSpPr>
            <a:grpSpLocks/>
          </p:cNvGrpSpPr>
          <p:nvPr/>
        </p:nvGrpSpPr>
        <p:grpSpPr bwMode="auto">
          <a:xfrm rot="283836">
            <a:off x="6068753" y="5093278"/>
            <a:ext cx="2021345" cy="303166"/>
            <a:chOff x="3464" y="772"/>
            <a:chExt cx="983" cy="240"/>
          </a:xfrm>
        </p:grpSpPr>
        <p:sp>
          <p:nvSpPr>
            <p:cNvPr id="145" name="Freeform 29"/>
            <p:cNvSpPr>
              <a:spLocks/>
            </p:cNvSpPr>
            <p:nvPr/>
          </p:nvSpPr>
          <p:spPr bwMode="auto">
            <a:xfrm>
              <a:off x="3464" y="772"/>
              <a:ext cx="164" cy="2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1" y="0"/>
                </a:cxn>
                <a:cxn ang="0">
                  <a:pos x="162" y="18"/>
                </a:cxn>
                <a:cxn ang="0">
                  <a:pos x="241" y="36"/>
                </a:cxn>
                <a:cxn ang="0">
                  <a:pos x="321" y="17"/>
                </a:cxn>
                <a:cxn ang="0">
                  <a:pos x="401" y="0"/>
                </a:cxn>
                <a:cxn ang="0">
                  <a:pos x="481" y="18"/>
                </a:cxn>
                <a:cxn ang="0">
                  <a:pos x="561" y="35"/>
                </a:cxn>
                <a:cxn ang="0">
                  <a:pos x="642" y="17"/>
                </a:cxn>
              </a:cxnLst>
              <a:rect l="0" t="0" r="r" b="b"/>
              <a:pathLst>
                <a:path w="642" h="36">
                  <a:moveTo>
                    <a:pt x="0" y="16"/>
                  </a:moveTo>
                  <a:cubicBezTo>
                    <a:pt x="27" y="8"/>
                    <a:pt x="54" y="0"/>
                    <a:pt x="81" y="0"/>
                  </a:cubicBezTo>
                  <a:cubicBezTo>
                    <a:pt x="108" y="0"/>
                    <a:pt x="135" y="12"/>
                    <a:pt x="162" y="18"/>
                  </a:cubicBezTo>
                  <a:cubicBezTo>
                    <a:pt x="189" y="24"/>
                    <a:pt x="215" y="36"/>
                    <a:pt x="241" y="36"/>
                  </a:cubicBezTo>
                  <a:cubicBezTo>
                    <a:pt x="267" y="36"/>
                    <a:pt x="294" y="23"/>
                    <a:pt x="321" y="17"/>
                  </a:cubicBezTo>
                  <a:cubicBezTo>
                    <a:pt x="348" y="11"/>
                    <a:pt x="374" y="0"/>
                    <a:pt x="401" y="0"/>
                  </a:cubicBezTo>
                  <a:cubicBezTo>
                    <a:pt x="428" y="0"/>
                    <a:pt x="454" y="12"/>
                    <a:pt x="481" y="18"/>
                  </a:cubicBezTo>
                  <a:cubicBezTo>
                    <a:pt x="508" y="24"/>
                    <a:pt x="534" y="35"/>
                    <a:pt x="561" y="35"/>
                  </a:cubicBezTo>
                  <a:cubicBezTo>
                    <a:pt x="588" y="35"/>
                    <a:pt x="615" y="26"/>
                    <a:pt x="642" y="17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6" name="Group 30"/>
            <p:cNvGrpSpPr>
              <a:grpSpLocks/>
            </p:cNvGrpSpPr>
            <p:nvPr/>
          </p:nvGrpSpPr>
          <p:grpSpPr bwMode="auto">
            <a:xfrm>
              <a:off x="3628" y="778"/>
              <a:ext cx="657" cy="234"/>
              <a:chOff x="255" y="327"/>
              <a:chExt cx="216" cy="39"/>
            </a:xfrm>
          </p:grpSpPr>
          <p:sp>
            <p:nvSpPr>
              <p:cNvPr id="148" name="Freeform 31"/>
              <p:cNvSpPr>
                <a:spLocks/>
              </p:cNvSpPr>
              <p:nvPr/>
            </p:nvSpPr>
            <p:spPr bwMode="auto">
              <a:xfrm>
                <a:off x="255" y="327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32"/>
              <p:cNvSpPr>
                <a:spLocks/>
              </p:cNvSpPr>
              <p:nvPr/>
            </p:nvSpPr>
            <p:spPr bwMode="auto">
              <a:xfrm>
                <a:off x="309" y="328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33"/>
              <p:cNvSpPr>
                <a:spLocks/>
              </p:cNvSpPr>
              <p:nvPr/>
            </p:nvSpPr>
            <p:spPr bwMode="auto">
              <a:xfrm>
                <a:off x="363" y="329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34"/>
              <p:cNvSpPr>
                <a:spLocks/>
              </p:cNvSpPr>
              <p:nvPr/>
            </p:nvSpPr>
            <p:spPr bwMode="auto">
              <a:xfrm>
                <a:off x="417" y="330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7" name="Freeform 35"/>
            <p:cNvSpPr>
              <a:spLocks/>
            </p:cNvSpPr>
            <p:nvPr/>
          </p:nvSpPr>
          <p:spPr bwMode="auto">
            <a:xfrm>
              <a:off x="4285" y="856"/>
              <a:ext cx="162" cy="6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1"/>
                </a:cxn>
                <a:cxn ang="0">
                  <a:pos x="27" y="1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cubicBezTo>
                    <a:pt x="0" y="6"/>
                    <a:pt x="0" y="2"/>
                    <a:pt x="4" y="1"/>
                  </a:cubicBezTo>
                  <a:cubicBezTo>
                    <a:pt x="8" y="0"/>
                    <a:pt x="17" y="0"/>
                    <a:pt x="27" y="1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52" name="Connecteur droit 151"/>
          <p:cNvCxnSpPr/>
          <p:nvPr/>
        </p:nvCxnSpPr>
        <p:spPr>
          <a:xfrm>
            <a:off x="5103968" y="5819177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>
            <a:off x="7585461" y="5617066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>
            <a:off x="7585461" y="5819177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154"/>
          <p:cNvCxnSpPr/>
          <p:nvPr/>
        </p:nvCxnSpPr>
        <p:spPr>
          <a:xfrm flipH="1">
            <a:off x="5737770" y="4657040"/>
            <a:ext cx="0" cy="1162137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>
            <a:off x="7585461" y="5111789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/>
          <p:nvPr/>
        </p:nvCxnSpPr>
        <p:spPr>
          <a:xfrm>
            <a:off x="5755426" y="5819177"/>
            <a:ext cx="258591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>
            <a:off x="7585461" y="4657040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avec flèche 158"/>
          <p:cNvCxnSpPr/>
          <p:nvPr/>
        </p:nvCxnSpPr>
        <p:spPr>
          <a:xfrm flipH="1" flipV="1">
            <a:off x="8219263" y="4657040"/>
            <a:ext cx="0" cy="116213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5103968" y="4536303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>
            <a:off x="5103968" y="4657040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>
            <a:off x="5103968" y="4240874"/>
            <a:ext cx="1267605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2"/>
          <p:cNvSpPr txBox="1"/>
          <p:nvPr/>
        </p:nvSpPr>
        <p:spPr>
          <a:xfrm>
            <a:off x="5103968" y="3645024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E</a:t>
            </a:r>
            <a:r>
              <a:rPr lang="fr-FR" sz="1600" baseline="-25000" dirty="0" err="1" smtClean="0"/>
              <a:t>electronic</a:t>
            </a:r>
            <a:endParaRPr lang="fr-FR" sz="1600" dirty="0"/>
          </a:p>
        </p:txBody>
      </p:sp>
      <p:sp>
        <p:nvSpPr>
          <p:cNvPr id="164" name="ZoneTexte 163"/>
          <p:cNvSpPr txBox="1"/>
          <p:nvPr/>
        </p:nvSpPr>
        <p:spPr>
          <a:xfrm>
            <a:off x="8250831" y="3645024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E</a:t>
            </a:r>
            <a:r>
              <a:rPr lang="fr-FR" sz="1600" baseline="-25000" dirty="0" err="1" smtClean="0"/>
              <a:t>nuclear</a:t>
            </a:r>
            <a:endParaRPr lang="fr-FR" dirty="0"/>
          </a:p>
        </p:txBody>
      </p:sp>
      <p:sp>
        <p:nvSpPr>
          <p:cNvPr id="165" name="ZoneTexte 164"/>
          <p:cNvSpPr txBox="1"/>
          <p:nvPr/>
        </p:nvSpPr>
        <p:spPr>
          <a:xfrm>
            <a:off x="5392000" y="597076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Atom</a:t>
            </a:r>
            <a:endParaRPr lang="fr-FR" dirty="0"/>
          </a:p>
        </p:txBody>
      </p:sp>
      <p:sp>
        <p:nvSpPr>
          <p:cNvPr id="166" name="ZoneTexte 165"/>
          <p:cNvSpPr txBox="1"/>
          <p:nvPr/>
        </p:nvSpPr>
        <p:spPr>
          <a:xfrm>
            <a:off x="8056296" y="5970766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Nucleus</a:t>
            </a:r>
            <a:endParaRPr lang="fr-FR" dirty="0"/>
          </a:p>
        </p:txBody>
      </p:sp>
      <p:sp>
        <p:nvSpPr>
          <p:cNvPr id="167" name="ZoneTexte 166"/>
          <p:cNvSpPr txBox="1"/>
          <p:nvPr/>
        </p:nvSpPr>
        <p:spPr>
          <a:xfrm>
            <a:off x="6592917" y="609329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NEET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68" name="Rectangle 167"/>
          <p:cNvSpPr>
            <a:spLocks/>
          </p:cNvSpPr>
          <p:nvPr/>
        </p:nvSpPr>
        <p:spPr>
          <a:xfrm>
            <a:off x="4644008" y="3705224"/>
            <a:ext cx="4392008" cy="274779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0" name="Connecteur droit 169"/>
          <p:cNvCxnSpPr/>
          <p:nvPr/>
        </p:nvCxnSpPr>
        <p:spPr>
          <a:xfrm>
            <a:off x="539552" y="5516200"/>
            <a:ext cx="126272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>
            <a:off x="539552" y="6021288"/>
            <a:ext cx="126257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5"/>
          <p:cNvCxnSpPr/>
          <p:nvPr/>
        </p:nvCxnSpPr>
        <p:spPr>
          <a:xfrm>
            <a:off x="3025930" y="4405006"/>
            <a:ext cx="126272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>
            <a:off x="3026071" y="5516200"/>
            <a:ext cx="126257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/>
          <p:cNvCxnSpPr/>
          <p:nvPr/>
        </p:nvCxnSpPr>
        <p:spPr>
          <a:xfrm flipV="1">
            <a:off x="3692596" y="4405006"/>
            <a:ext cx="0" cy="111119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>
            <a:off x="539552" y="5032696"/>
            <a:ext cx="126272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/>
          <p:cNvCxnSpPr/>
          <p:nvPr/>
        </p:nvCxnSpPr>
        <p:spPr>
          <a:xfrm>
            <a:off x="1217665" y="4405006"/>
            <a:ext cx="257594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avec flèche 176"/>
          <p:cNvCxnSpPr/>
          <p:nvPr/>
        </p:nvCxnSpPr>
        <p:spPr>
          <a:xfrm flipV="1">
            <a:off x="539552" y="3950427"/>
            <a:ext cx="0" cy="20708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/>
          <p:cNvCxnSpPr/>
          <p:nvPr/>
        </p:nvCxnSpPr>
        <p:spPr>
          <a:xfrm flipV="1">
            <a:off x="4288650" y="3950427"/>
            <a:ext cx="0" cy="20708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3026071" y="5718235"/>
            <a:ext cx="126257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/>
          <p:cNvCxnSpPr/>
          <p:nvPr/>
        </p:nvCxnSpPr>
        <p:spPr>
          <a:xfrm>
            <a:off x="3026071" y="6021288"/>
            <a:ext cx="126257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180"/>
          <p:cNvCxnSpPr/>
          <p:nvPr/>
        </p:nvCxnSpPr>
        <p:spPr>
          <a:xfrm>
            <a:off x="3026071" y="4238831"/>
            <a:ext cx="126257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/>
          <p:nvPr/>
        </p:nvCxnSpPr>
        <p:spPr>
          <a:xfrm>
            <a:off x="539552" y="5176908"/>
            <a:ext cx="126272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182"/>
          <p:cNvCxnSpPr/>
          <p:nvPr/>
        </p:nvCxnSpPr>
        <p:spPr>
          <a:xfrm>
            <a:off x="539552" y="5099918"/>
            <a:ext cx="126272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>
          <a:xfrm>
            <a:off x="539552" y="5275894"/>
            <a:ext cx="126272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28"/>
          <p:cNvGrpSpPr>
            <a:grpSpLocks/>
          </p:cNvGrpSpPr>
          <p:nvPr/>
        </p:nvGrpSpPr>
        <p:grpSpPr bwMode="auto">
          <a:xfrm rot="797905">
            <a:off x="1469438" y="4710075"/>
            <a:ext cx="2086909" cy="303053"/>
            <a:chOff x="3464" y="772"/>
            <a:chExt cx="983" cy="240"/>
          </a:xfrm>
        </p:grpSpPr>
        <p:sp>
          <p:nvSpPr>
            <p:cNvPr id="196" name="Freeform 29"/>
            <p:cNvSpPr>
              <a:spLocks/>
            </p:cNvSpPr>
            <p:nvPr/>
          </p:nvSpPr>
          <p:spPr bwMode="auto">
            <a:xfrm>
              <a:off x="3464" y="772"/>
              <a:ext cx="164" cy="2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1" y="0"/>
                </a:cxn>
                <a:cxn ang="0">
                  <a:pos x="162" y="18"/>
                </a:cxn>
                <a:cxn ang="0">
                  <a:pos x="241" y="36"/>
                </a:cxn>
                <a:cxn ang="0">
                  <a:pos x="321" y="17"/>
                </a:cxn>
                <a:cxn ang="0">
                  <a:pos x="401" y="0"/>
                </a:cxn>
                <a:cxn ang="0">
                  <a:pos x="481" y="18"/>
                </a:cxn>
                <a:cxn ang="0">
                  <a:pos x="561" y="35"/>
                </a:cxn>
                <a:cxn ang="0">
                  <a:pos x="642" y="17"/>
                </a:cxn>
              </a:cxnLst>
              <a:rect l="0" t="0" r="r" b="b"/>
              <a:pathLst>
                <a:path w="642" h="36">
                  <a:moveTo>
                    <a:pt x="0" y="16"/>
                  </a:moveTo>
                  <a:cubicBezTo>
                    <a:pt x="27" y="8"/>
                    <a:pt x="54" y="0"/>
                    <a:pt x="81" y="0"/>
                  </a:cubicBezTo>
                  <a:cubicBezTo>
                    <a:pt x="108" y="0"/>
                    <a:pt x="135" y="12"/>
                    <a:pt x="162" y="18"/>
                  </a:cubicBezTo>
                  <a:cubicBezTo>
                    <a:pt x="189" y="24"/>
                    <a:pt x="215" y="36"/>
                    <a:pt x="241" y="36"/>
                  </a:cubicBezTo>
                  <a:cubicBezTo>
                    <a:pt x="267" y="36"/>
                    <a:pt x="294" y="23"/>
                    <a:pt x="321" y="17"/>
                  </a:cubicBezTo>
                  <a:cubicBezTo>
                    <a:pt x="348" y="11"/>
                    <a:pt x="374" y="0"/>
                    <a:pt x="401" y="0"/>
                  </a:cubicBezTo>
                  <a:cubicBezTo>
                    <a:pt x="428" y="0"/>
                    <a:pt x="454" y="12"/>
                    <a:pt x="481" y="18"/>
                  </a:cubicBezTo>
                  <a:cubicBezTo>
                    <a:pt x="508" y="24"/>
                    <a:pt x="534" y="35"/>
                    <a:pt x="561" y="35"/>
                  </a:cubicBezTo>
                  <a:cubicBezTo>
                    <a:pt x="588" y="35"/>
                    <a:pt x="615" y="26"/>
                    <a:pt x="642" y="17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7" name="Group 30"/>
            <p:cNvGrpSpPr>
              <a:grpSpLocks/>
            </p:cNvGrpSpPr>
            <p:nvPr/>
          </p:nvGrpSpPr>
          <p:grpSpPr bwMode="auto">
            <a:xfrm>
              <a:off x="3628" y="778"/>
              <a:ext cx="657" cy="234"/>
              <a:chOff x="255" y="327"/>
              <a:chExt cx="216" cy="39"/>
            </a:xfrm>
          </p:grpSpPr>
          <p:sp>
            <p:nvSpPr>
              <p:cNvPr id="199" name="Freeform 31"/>
              <p:cNvSpPr>
                <a:spLocks/>
              </p:cNvSpPr>
              <p:nvPr/>
            </p:nvSpPr>
            <p:spPr bwMode="auto">
              <a:xfrm>
                <a:off x="255" y="327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Freeform 32"/>
              <p:cNvSpPr>
                <a:spLocks/>
              </p:cNvSpPr>
              <p:nvPr/>
            </p:nvSpPr>
            <p:spPr bwMode="auto">
              <a:xfrm>
                <a:off x="309" y="328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Freeform 33"/>
              <p:cNvSpPr>
                <a:spLocks/>
              </p:cNvSpPr>
              <p:nvPr/>
            </p:nvSpPr>
            <p:spPr bwMode="auto">
              <a:xfrm>
                <a:off x="363" y="329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Freeform 34"/>
              <p:cNvSpPr>
                <a:spLocks/>
              </p:cNvSpPr>
              <p:nvPr/>
            </p:nvSpPr>
            <p:spPr bwMode="auto">
              <a:xfrm>
                <a:off x="417" y="330"/>
                <a:ext cx="54" cy="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1" y="0"/>
                  </a:cxn>
                  <a:cxn ang="0">
                    <a:pos x="162" y="18"/>
                  </a:cxn>
                  <a:cxn ang="0">
                    <a:pos x="241" y="36"/>
                  </a:cxn>
                  <a:cxn ang="0">
                    <a:pos x="321" y="17"/>
                  </a:cxn>
                  <a:cxn ang="0">
                    <a:pos x="401" y="0"/>
                  </a:cxn>
                  <a:cxn ang="0">
                    <a:pos x="481" y="18"/>
                  </a:cxn>
                  <a:cxn ang="0">
                    <a:pos x="561" y="35"/>
                  </a:cxn>
                  <a:cxn ang="0">
                    <a:pos x="642" y="17"/>
                  </a:cxn>
                </a:cxnLst>
                <a:rect l="0" t="0" r="r" b="b"/>
                <a:pathLst>
                  <a:path w="642" h="36">
                    <a:moveTo>
                      <a:pt x="0" y="16"/>
                    </a:moveTo>
                    <a:cubicBezTo>
                      <a:pt x="27" y="8"/>
                      <a:pt x="54" y="0"/>
                      <a:pt x="81" y="0"/>
                    </a:cubicBezTo>
                    <a:cubicBezTo>
                      <a:pt x="108" y="0"/>
                      <a:pt x="135" y="12"/>
                      <a:pt x="162" y="18"/>
                    </a:cubicBezTo>
                    <a:cubicBezTo>
                      <a:pt x="189" y="24"/>
                      <a:pt x="215" y="36"/>
                      <a:pt x="241" y="36"/>
                    </a:cubicBezTo>
                    <a:cubicBezTo>
                      <a:pt x="267" y="36"/>
                      <a:pt x="294" y="23"/>
                      <a:pt x="321" y="17"/>
                    </a:cubicBezTo>
                    <a:cubicBezTo>
                      <a:pt x="348" y="11"/>
                      <a:pt x="374" y="0"/>
                      <a:pt x="401" y="0"/>
                    </a:cubicBezTo>
                    <a:cubicBezTo>
                      <a:pt x="428" y="0"/>
                      <a:pt x="454" y="12"/>
                      <a:pt x="481" y="18"/>
                    </a:cubicBezTo>
                    <a:cubicBezTo>
                      <a:pt x="508" y="24"/>
                      <a:pt x="534" y="35"/>
                      <a:pt x="561" y="35"/>
                    </a:cubicBezTo>
                    <a:cubicBezTo>
                      <a:pt x="588" y="35"/>
                      <a:pt x="615" y="26"/>
                      <a:pt x="642" y="17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98" name="Freeform 35"/>
            <p:cNvSpPr>
              <a:spLocks/>
            </p:cNvSpPr>
            <p:nvPr/>
          </p:nvSpPr>
          <p:spPr bwMode="auto">
            <a:xfrm>
              <a:off x="4285" y="856"/>
              <a:ext cx="162" cy="6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1"/>
                </a:cxn>
                <a:cxn ang="0">
                  <a:pos x="27" y="1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cubicBezTo>
                    <a:pt x="0" y="6"/>
                    <a:pt x="0" y="2"/>
                    <a:pt x="4" y="1"/>
                  </a:cubicBezTo>
                  <a:cubicBezTo>
                    <a:pt x="8" y="0"/>
                    <a:pt x="17" y="0"/>
                    <a:pt x="27" y="1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86" name="Connecteur droit 185"/>
          <p:cNvCxnSpPr/>
          <p:nvPr/>
        </p:nvCxnSpPr>
        <p:spPr>
          <a:xfrm>
            <a:off x="1167156" y="5516200"/>
            <a:ext cx="257594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>
            <a:off x="539552" y="4981253"/>
            <a:ext cx="126272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avec flèche 187"/>
          <p:cNvCxnSpPr/>
          <p:nvPr/>
        </p:nvCxnSpPr>
        <p:spPr>
          <a:xfrm>
            <a:off x="1247813" y="4405006"/>
            <a:ext cx="0" cy="111119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395536" y="3666510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E</a:t>
            </a:r>
            <a:r>
              <a:rPr lang="fr-FR" sz="1600" baseline="-25000" dirty="0" err="1" smtClean="0"/>
              <a:t>electronic</a:t>
            </a:r>
            <a:endParaRPr lang="fr-FR" sz="1600" dirty="0"/>
          </a:p>
        </p:txBody>
      </p:sp>
      <p:sp>
        <p:nvSpPr>
          <p:cNvPr id="190" name="ZoneTexte 189"/>
          <p:cNvSpPr txBox="1"/>
          <p:nvPr/>
        </p:nvSpPr>
        <p:spPr>
          <a:xfrm>
            <a:off x="3714327" y="3666510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E</a:t>
            </a:r>
            <a:r>
              <a:rPr lang="fr-FR" sz="1600" baseline="-25000" dirty="0" err="1" smtClean="0"/>
              <a:t>nuclear</a:t>
            </a:r>
            <a:endParaRPr lang="fr-FR" sz="1600" dirty="0"/>
          </a:p>
        </p:txBody>
      </p:sp>
      <p:sp>
        <p:nvSpPr>
          <p:cNvPr id="191" name="ZoneTexte 190"/>
          <p:cNvSpPr txBox="1"/>
          <p:nvPr/>
        </p:nvSpPr>
        <p:spPr>
          <a:xfrm>
            <a:off x="755576" y="597076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Atom</a:t>
            </a:r>
            <a:endParaRPr lang="fr-FR" dirty="0"/>
          </a:p>
        </p:txBody>
      </p:sp>
      <p:sp>
        <p:nvSpPr>
          <p:cNvPr id="192" name="ZoneTexte 191"/>
          <p:cNvSpPr txBox="1"/>
          <p:nvPr/>
        </p:nvSpPr>
        <p:spPr>
          <a:xfrm>
            <a:off x="3347864" y="5970766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Nucleus</a:t>
            </a:r>
            <a:endParaRPr lang="fr-FR" dirty="0"/>
          </a:p>
        </p:txBody>
      </p:sp>
      <p:sp>
        <p:nvSpPr>
          <p:cNvPr id="193" name="ZoneTexte 192"/>
          <p:cNvSpPr txBox="1"/>
          <p:nvPr/>
        </p:nvSpPr>
        <p:spPr>
          <a:xfrm>
            <a:off x="2051720" y="609329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NEEC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323528" y="3705224"/>
            <a:ext cx="4176464" cy="27481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971600" y="41490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e</a:t>
            </a:r>
            <a:r>
              <a:rPr lang="fr-FR" baseline="30000" dirty="0" smtClean="0">
                <a:solidFill>
                  <a:srgbClr val="008000"/>
                </a:solidFill>
              </a:rPr>
              <a:t>-</a:t>
            </a:r>
            <a:endParaRPr lang="fr-FR" sz="1600" dirty="0">
              <a:solidFill>
                <a:srgbClr val="008000"/>
              </a:solidFill>
            </a:endParaRPr>
          </a:p>
        </p:txBody>
      </p:sp>
      <p:sp>
        <p:nvSpPr>
          <p:cNvPr id="203" name="ZoneTexte 202"/>
          <p:cNvSpPr txBox="1"/>
          <p:nvPr/>
        </p:nvSpPr>
        <p:spPr>
          <a:xfrm>
            <a:off x="4860032" y="405268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0</a:t>
            </a:r>
            <a:endParaRPr lang="fr-FR" dirty="0"/>
          </a:p>
        </p:txBody>
      </p:sp>
      <p:sp>
        <p:nvSpPr>
          <p:cNvPr id="205" name="ZoneTexte 204"/>
          <p:cNvSpPr txBox="1"/>
          <p:nvPr/>
        </p:nvSpPr>
        <p:spPr>
          <a:xfrm>
            <a:off x="294953" y="478053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217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pectre_sum_gr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4860032" cy="34344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Nuclear</a:t>
            </a:r>
            <a:r>
              <a:rPr lang="fr-FR" sz="2800" dirty="0" smtClean="0"/>
              <a:t> transition </a:t>
            </a:r>
            <a:r>
              <a:rPr lang="fr-FR" sz="2800" dirty="0" err="1" smtClean="0"/>
              <a:t>energy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measurement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2952328"/>
          </a:xfrm>
        </p:spPr>
        <p:txBody>
          <a:bodyPr>
            <a:normAutofit/>
          </a:bodyPr>
          <a:lstStyle/>
          <a:p>
            <a:r>
              <a:rPr lang="en-US" dirty="0" smtClean="0"/>
              <a:t>Values given in the nuclear tables are not enough accurate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 Measurement of  the </a:t>
            </a:r>
            <a:r>
              <a:rPr lang="en-US" sz="1600" baseline="30000" dirty="0" smtClean="0"/>
              <a:t>84</a:t>
            </a:r>
            <a:r>
              <a:rPr lang="en-US" sz="1600" dirty="0" smtClean="0"/>
              <a:t>Rb γ spectrum below 500 </a:t>
            </a:r>
            <a:r>
              <a:rPr lang="en-US" sz="1600" dirty="0" err="1" smtClean="0"/>
              <a:t>keV</a:t>
            </a:r>
            <a:endParaRPr lang="en-US" sz="1600" dirty="0" smtClean="0"/>
          </a:p>
          <a:p>
            <a:r>
              <a:rPr lang="en-US" dirty="0" smtClean="0"/>
              <a:t>Measurements</a:t>
            </a:r>
          </a:p>
          <a:p>
            <a:pPr lvl="1"/>
            <a:r>
              <a:rPr lang="en-US" sz="1600" dirty="0" smtClean="0"/>
              <a:t>Decay of the 5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not measurable offline</a:t>
            </a:r>
          </a:p>
          <a:p>
            <a:pPr lvl="2"/>
            <a:r>
              <a:rPr lang="en-US" dirty="0" smtClean="0"/>
              <a:t>Specific facility: ORGAM at TANDEM/ALTO </a:t>
            </a:r>
            <a:br>
              <a:rPr lang="en-US" dirty="0" smtClean="0"/>
            </a:br>
            <a:r>
              <a:rPr lang="en-US" dirty="0" smtClean="0"/>
              <a:t>accelerator (IPN </a:t>
            </a:r>
            <a:r>
              <a:rPr lang="en-US" dirty="0" err="1" smtClean="0"/>
              <a:t>Orsay</a:t>
            </a:r>
            <a:r>
              <a:rPr lang="en-US" dirty="0" smtClean="0"/>
              <a:t>)</a:t>
            </a:r>
          </a:p>
          <a:p>
            <a:pPr lvl="1"/>
            <a:r>
              <a:rPr lang="en-US" sz="1600" dirty="0" smtClean="0"/>
              <a:t>Production via </a:t>
            </a:r>
            <a:r>
              <a:rPr lang="en-US" sz="1600" baseline="30000" dirty="0" smtClean="0"/>
              <a:t>76</a:t>
            </a:r>
            <a:r>
              <a:rPr lang="en-US" sz="1600" dirty="0" smtClean="0"/>
              <a:t>Ge(</a:t>
            </a:r>
            <a:r>
              <a:rPr lang="en-US" sz="1600" baseline="30000" dirty="0" smtClean="0"/>
              <a:t>11</a:t>
            </a:r>
            <a:r>
              <a:rPr lang="en-US" sz="1600" dirty="0" smtClean="0"/>
              <a:t>B,3n)</a:t>
            </a:r>
            <a:r>
              <a:rPr lang="en-US" sz="1600" baseline="30000" dirty="0" smtClean="0"/>
              <a:t>84</a:t>
            </a:r>
            <a:r>
              <a:rPr lang="en-US" sz="1600" dirty="0" smtClean="0"/>
              <a:t>Rb reaction. </a:t>
            </a:r>
            <a:r>
              <a:rPr lang="en-US" sz="1600" baseline="30000" dirty="0" smtClean="0"/>
              <a:t>11</a:t>
            </a:r>
            <a:r>
              <a:rPr lang="en-US" sz="1600" dirty="0" smtClean="0"/>
              <a:t>B at 30MeV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Calibration source and target counted simultaneously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Peak </a:t>
            </a:r>
            <a:r>
              <a:rPr lang="en-US" sz="1600" dirty="0" err="1" smtClean="0">
                <a:latin typeface="Times New Roman"/>
                <a:cs typeface="Times New Roman"/>
              </a:rPr>
              <a:t>centroid</a:t>
            </a:r>
            <a:r>
              <a:rPr lang="en-US" sz="1600" dirty="0" smtClean="0">
                <a:latin typeface="Times New Roman"/>
                <a:cs typeface="Times New Roman"/>
              </a:rPr>
              <a:t> determined by fitting (</a:t>
            </a:r>
            <a:r>
              <a:rPr lang="en-US" sz="1600" dirty="0" err="1" smtClean="0">
                <a:latin typeface="Times New Roman"/>
                <a:cs typeface="Times New Roman"/>
              </a:rPr>
              <a:t>Radware</a:t>
            </a:r>
            <a:r>
              <a:rPr lang="en-US" sz="1600" dirty="0" smtClean="0">
                <a:latin typeface="Times New Roman"/>
                <a:cs typeface="Times New Roman"/>
              </a:rPr>
              <a:t> code)</a:t>
            </a:r>
          </a:p>
          <a:p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160" name="Tableau 159"/>
          <p:cNvGraphicFramePr>
            <a:graphicFrameLocks noGrp="1"/>
          </p:cNvGraphicFramePr>
          <p:nvPr/>
        </p:nvGraphicFramePr>
        <p:xfrm>
          <a:off x="395536" y="3717032"/>
          <a:ext cx="5616624" cy="211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2448272"/>
                <a:gridCol w="2016224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Transition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Nudat</a:t>
                      </a: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[1]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Our </a:t>
                      </a:r>
                      <a:r>
                        <a:rPr lang="fr-FR" sz="1600" b="1" dirty="0" err="1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measurements</a:t>
                      </a:r>
                      <a:endParaRPr lang="fr-FR" sz="16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marL="0" marR="0" indent="0" algn="ctr" defTabSz="2338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fr-FR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→ 3</a:t>
                      </a:r>
                      <a:r>
                        <a:rPr lang="fr-FR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218.3 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± 0.2 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219.107 ± 0.009 </a:t>
                      </a:r>
                      <a:r>
                        <a:rPr lang="fr-FR" sz="1600" baseline="0" dirty="0" err="1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endParaRPr lang="fr-FR" sz="1600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fr-FR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→ 3</a:t>
                      </a:r>
                      <a:r>
                        <a:rPr lang="fr-FR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215.61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± 0.10 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215.603 </a:t>
                      </a:r>
                      <a:r>
                        <a:rPr lang="fr-FR" sz="1600" baseline="0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 0.002 </a:t>
                      </a:r>
                      <a:r>
                        <a:rPr lang="fr-FR" sz="1600" baseline="0" dirty="0" err="1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endParaRPr lang="fr-FR" sz="1600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marL="0" marR="0" indent="0" algn="ctr" defTabSz="2338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fr-FR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→ 6</a:t>
                      </a:r>
                      <a:r>
                        <a:rPr lang="fr-FR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2.69 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± 0.23 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l-G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3.05 ± 0.18 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levels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3.4 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fr-FR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suggested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 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3.504</a:t>
                      </a:r>
                      <a:r>
                        <a:rPr lang="fr-FR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± 0.010 </a:t>
                      </a:r>
                      <a:r>
                        <a:rPr lang="fr-FR" sz="16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1" name="ZoneTexte 160"/>
          <p:cNvSpPr txBox="1"/>
          <p:nvPr/>
        </p:nvSpPr>
        <p:spPr>
          <a:xfrm>
            <a:off x="305780" y="609329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 This </a:t>
            </a:r>
            <a:r>
              <a:rPr lang="fr-FR" b="1" dirty="0" err="1" smtClean="0">
                <a:solidFill>
                  <a:srgbClr val="FF0000"/>
                </a:solidFill>
              </a:rPr>
              <a:t>measurement</a:t>
            </a:r>
            <a:r>
              <a:rPr lang="fr-FR" b="1" dirty="0" smtClean="0">
                <a:solidFill>
                  <a:srgbClr val="FF0000"/>
                </a:solidFill>
              </a:rPr>
              <a:t> fixes the </a:t>
            </a:r>
            <a:r>
              <a:rPr lang="fr-FR" b="1" dirty="0" err="1" smtClean="0">
                <a:solidFill>
                  <a:srgbClr val="FF0000"/>
                </a:solidFill>
              </a:rPr>
              <a:t>search</a:t>
            </a:r>
            <a:r>
              <a:rPr lang="fr-FR" b="1" dirty="0" smtClean="0">
                <a:solidFill>
                  <a:srgbClr val="FF0000"/>
                </a:solidFill>
              </a:rPr>
              <a:t> for </a:t>
            </a:r>
            <a:r>
              <a:rPr lang="fr-FR" b="1" dirty="0" err="1" smtClean="0">
                <a:solidFill>
                  <a:srgbClr val="FF0000"/>
                </a:solidFill>
              </a:rPr>
              <a:t>atomic</a:t>
            </a:r>
            <a:r>
              <a:rPr lang="fr-FR" b="1" dirty="0" smtClean="0">
                <a:solidFill>
                  <a:srgbClr val="FF0000"/>
                </a:solidFill>
              </a:rPr>
              <a:t> transitions </a:t>
            </a:r>
            <a:r>
              <a:rPr lang="fr-FR" b="1" dirty="0" err="1" smtClean="0">
                <a:solidFill>
                  <a:srgbClr val="FF0000"/>
                </a:solidFill>
              </a:rPr>
              <a:t>suitable</a:t>
            </a:r>
            <a:r>
              <a:rPr lang="fr-FR" b="1" dirty="0" smtClean="0">
                <a:solidFill>
                  <a:srgbClr val="FF0000"/>
                </a:solidFill>
              </a:rPr>
              <a:t> for NEET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49" name="Tableau 48"/>
          <p:cNvGraphicFramePr>
            <a:graphicFrameLocks noGrp="1"/>
          </p:cNvGraphicFramePr>
          <p:nvPr/>
        </p:nvGraphicFramePr>
        <p:xfrm>
          <a:off x="395536" y="3717032"/>
          <a:ext cx="3600400" cy="211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2448272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Transition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Nudat</a:t>
                      </a:r>
                      <a:r>
                        <a:rPr lang="fr-F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[1]</a:t>
                      </a:r>
                      <a:endParaRPr lang="fr-FR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marL="0" marR="0" indent="0" algn="ctr" defTabSz="2338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fr-FR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→ 3</a:t>
                      </a:r>
                      <a:r>
                        <a:rPr lang="fr-FR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218.3 </a:t>
                      </a:r>
                      <a:r>
                        <a:rPr lang="fr-FR" sz="1600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 0.2 </a:t>
                      </a:r>
                      <a:r>
                        <a:rPr lang="fr-FR" sz="1600" baseline="0" dirty="0" err="1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endParaRPr lang="fr-FR" sz="160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fr-FR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→ 3</a:t>
                      </a:r>
                      <a:r>
                        <a:rPr lang="fr-FR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215.61</a:t>
                      </a:r>
                      <a:r>
                        <a:rPr lang="fr-FR" sz="1600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± 0.10 </a:t>
                      </a:r>
                      <a:r>
                        <a:rPr lang="fr-FR" sz="1600" baseline="0" dirty="0" err="1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endParaRPr lang="fr-FR" sz="160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marL="0" marR="0" indent="0" algn="ctr" defTabSz="2338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fr-FR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fr-F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→ 6</a:t>
                      </a:r>
                      <a:r>
                        <a:rPr lang="fr-FR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2.69 </a:t>
                      </a:r>
                      <a:r>
                        <a:rPr lang="fr-FR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 0.23 </a:t>
                      </a:r>
                      <a:r>
                        <a:rPr lang="fr-FR" sz="1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r>
                        <a:rPr lang="fr-FR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l-GR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lang="fr-FR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lang="fr-FR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fr-FR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3.05 ± 0.18 </a:t>
                      </a:r>
                      <a:r>
                        <a:rPr lang="fr-FR" sz="1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r>
                        <a:rPr lang="fr-FR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fr-FR" sz="1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levels</a:t>
                      </a:r>
                      <a:r>
                        <a:rPr lang="fr-FR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fr-FR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3.4 </a:t>
                      </a:r>
                      <a:r>
                        <a:rPr lang="fr-FR" sz="1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keV</a:t>
                      </a:r>
                      <a:r>
                        <a:rPr lang="fr-FR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fr-FR" sz="1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suggested</a:t>
                      </a:r>
                      <a:r>
                        <a:rPr lang="fr-FR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 </a:t>
                      </a:r>
                      <a:endParaRPr lang="fr-FR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966" y="692697"/>
            <a:ext cx="3268538" cy="268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f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861048"/>
            <a:ext cx="4283968" cy="213532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72982"/>
            <a:ext cx="29622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1149046"/>
            <a:ext cx="9334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365070"/>
            <a:ext cx="15525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416" y="1124744"/>
            <a:ext cx="933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1372667"/>
            <a:ext cx="2000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rub084_taux_chg2.png"/>
          <p:cNvPicPr>
            <a:picLocks noChangeAspect="1"/>
          </p:cNvPicPr>
          <p:nvPr/>
        </p:nvPicPr>
        <p:blipFill>
          <a:blip r:embed="rId2" cstate="print"/>
          <a:srcRect t="639" r="1264"/>
          <a:stretch>
            <a:fillRect/>
          </a:stretch>
        </p:blipFill>
        <p:spPr>
          <a:xfrm>
            <a:off x="2771800" y="2276872"/>
            <a:ext cx="6269780" cy="44644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Plasma conditions </a:t>
            </a:r>
            <a:r>
              <a:rPr lang="fr-FR" sz="2800" dirty="0" err="1" smtClean="0"/>
              <a:t>suitable</a:t>
            </a:r>
            <a:r>
              <a:rPr lang="fr-FR" sz="2800" dirty="0" smtClean="0"/>
              <a:t> for the  NEET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728192"/>
          </a:xfrm>
        </p:spPr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calculate</a:t>
            </a:r>
            <a:r>
              <a:rPr lang="fr-FR" dirty="0"/>
              <a:t> </a:t>
            </a:r>
            <a:r>
              <a:rPr lang="fr-FR" dirty="0" err="1" smtClean="0"/>
              <a:t>nuclear</a:t>
            </a:r>
            <a:r>
              <a:rPr lang="fr-FR" dirty="0" smtClean="0"/>
              <a:t> excitation rate by NEET and NEEC: </a:t>
            </a:r>
            <a:r>
              <a:rPr lang="fr-FR" dirty="0" err="1" smtClean="0"/>
              <a:t>need</a:t>
            </a:r>
            <a:r>
              <a:rPr lang="fr-FR" dirty="0" smtClean="0"/>
              <a:t> a description of the </a:t>
            </a:r>
            <a:r>
              <a:rPr lang="fr-FR" dirty="0" err="1" smtClean="0"/>
              <a:t>atom</a:t>
            </a:r>
            <a:endParaRPr lang="fr-FR" dirty="0" smtClean="0"/>
          </a:p>
          <a:p>
            <a:pPr lvl="1"/>
            <a:r>
              <a:rPr lang="fr-FR" sz="1600" dirty="0" err="1" smtClean="0"/>
              <a:t>Relativistic</a:t>
            </a:r>
            <a:r>
              <a:rPr lang="fr-FR" sz="1600" dirty="0" smtClean="0"/>
              <a:t> </a:t>
            </a:r>
            <a:r>
              <a:rPr lang="fr-FR" sz="1600" dirty="0" err="1" smtClean="0"/>
              <a:t>Average</a:t>
            </a:r>
            <a:r>
              <a:rPr lang="fr-FR" sz="1600" dirty="0" smtClean="0"/>
              <a:t> </a:t>
            </a:r>
            <a:r>
              <a:rPr lang="fr-FR" sz="1600" dirty="0" err="1" smtClean="0"/>
              <a:t>Atom</a:t>
            </a:r>
            <a:r>
              <a:rPr lang="fr-FR" sz="1600" dirty="0" smtClean="0"/>
              <a:t> Model </a:t>
            </a:r>
            <a:r>
              <a:rPr lang="fr-FR" sz="1600" dirty="0" err="1" smtClean="0"/>
              <a:t>under</a:t>
            </a:r>
            <a:r>
              <a:rPr lang="fr-FR" sz="1600" dirty="0" smtClean="0"/>
              <a:t> the Local </a:t>
            </a:r>
            <a:r>
              <a:rPr lang="fr-FR" sz="1600" dirty="0" err="1" smtClean="0"/>
              <a:t>Thermodynamic</a:t>
            </a:r>
            <a:r>
              <a:rPr lang="fr-FR" sz="1600" dirty="0" smtClean="0"/>
              <a:t> </a:t>
            </a:r>
            <a:r>
              <a:rPr lang="fr-FR" sz="1600" dirty="0" err="1" smtClean="0"/>
              <a:t>Equilibrium</a:t>
            </a:r>
            <a:r>
              <a:rPr lang="fr-FR" sz="1600" dirty="0" smtClean="0"/>
              <a:t> </a:t>
            </a:r>
            <a:r>
              <a:rPr lang="fr-FR" sz="1600" dirty="0" err="1" smtClean="0"/>
              <a:t>Hypothesis</a:t>
            </a:r>
            <a:r>
              <a:rPr lang="fr-FR" sz="1600" dirty="0" smtClean="0"/>
              <a:t> (LTE)</a:t>
            </a:r>
          </a:p>
          <a:p>
            <a:pPr lvl="2"/>
            <a:r>
              <a:rPr lang="fr-FR" sz="1400" dirty="0" err="1" smtClean="0"/>
              <a:t>Atoms</a:t>
            </a:r>
            <a:r>
              <a:rPr lang="fr-FR" sz="1400" dirty="0" smtClean="0"/>
              <a:t> of the plasma are </a:t>
            </a:r>
            <a:r>
              <a:rPr lang="fr-FR" sz="1400" dirty="0" err="1" smtClean="0"/>
              <a:t>described</a:t>
            </a:r>
            <a:r>
              <a:rPr lang="fr-FR" sz="1400" dirty="0" smtClean="0"/>
              <a:t> by one </a:t>
            </a:r>
            <a:r>
              <a:rPr lang="fr-FR" sz="1400" dirty="0" err="1" smtClean="0"/>
              <a:t>average</a:t>
            </a:r>
            <a:r>
              <a:rPr lang="fr-FR" sz="1400" dirty="0" smtClean="0"/>
              <a:t> </a:t>
            </a:r>
            <a:r>
              <a:rPr lang="fr-FR" sz="1400" dirty="0" err="1" smtClean="0"/>
              <a:t>atom</a:t>
            </a:r>
            <a:endParaRPr lang="fr-FR" sz="1400" dirty="0" smtClean="0"/>
          </a:p>
          <a:p>
            <a:pPr lvl="2"/>
            <a:r>
              <a:rPr lang="fr-FR" sz="1400" dirty="0" smtClean="0"/>
              <a:t>Plasma </a:t>
            </a:r>
            <a:r>
              <a:rPr lang="fr-FR" sz="1400" dirty="0" err="1" smtClean="0"/>
              <a:t>temperature</a:t>
            </a:r>
            <a:r>
              <a:rPr lang="fr-FR" sz="1400" dirty="0" smtClean="0"/>
              <a:t> and </a:t>
            </a:r>
            <a:r>
              <a:rPr lang="fr-FR" sz="1400" dirty="0" err="1" smtClean="0"/>
              <a:t>density</a:t>
            </a:r>
            <a:r>
              <a:rPr lang="fr-FR" sz="1400" dirty="0" smtClean="0"/>
              <a:t> </a:t>
            </a:r>
            <a:r>
              <a:rPr lang="fr-FR" sz="1400" dirty="0" err="1" smtClean="0"/>
              <a:t>taken</a:t>
            </a:r>
            <a:r>
              <a:rPr lang="fr-FR" sz="1400" dirty="0" smtClean="0"/>
              <a:t> </a:t>
            </a:r>
            <a:r>
              <a:rPr lang="fr-FR" sz="1400" dirty="0" err="1" smtClean="0"/>
              <a:t>into</a:t>
            </a:r>
            <a:r>
              <a:rPr lang="fr-FR" sz="1400" dirty="0" smtClean="0"/>
              <a:t> </a:t>
            </a:r>
            <a:r>
              <a:rPr lang="fr-FR" sz="1400" dirty="0" err="1" smtClean="0"/>
              <a:t>account</a:t>
            </a:r>
            <a:endParaRPr lang="fr-FR" sz="1400" dirty="0" smtClean="0"/>
          </a:p>
          <a:p>
            <a:r>
              <a:rPr lang="fr-FR" dirty="0" smtClean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smtClean="0"/>
              <a:t>dominant, NEET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specific</a:t>
            </a:r>
            <a:r>
              <a:rPr lang="fr-FR" dirty="0" smtClean="0"/>
              <a:t> plasma </a:t>
            </a:r>
            <a:r>
              <a:rPr lang="fr-FR" dirty="0" err="1" smtClean="0"/>
              <a:t>properties</a:t>
            </a:r>
            <a:endParaRPr lang="fr-FR" dirty="0" smtClean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01/10/2013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292494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NEET </a:t>
            </a:r>
            <a:r>
              <a:rPr lang="fr-FR" sz="1600" dirty="0" err="1" smtClean="0">
                <a:solidFill>
                  <a:srgbClr val="FF0000"/>
                </a:solidFill>
              </a:rPr>
              <a:t>is</a:t>
            </a:r>
            <a:r>
              <a:rPr lang="fr-FR" sz="1600" dirty="0" smtClean="0">
                <a:solidFill>
                  <a:srgbClr val="FF0000"/>
                </a:solidFill>
              </a:rPr>
              <a:t> dominant for Rb plasma</a:t>
            </a:r>
            <a:br>
              <a:rPr lang="fr-FR" sz="1600" dirty="0" smtClean="0">
                <a:solidFill>
                  <a:srgbClr val="FF0000"/>
                </a:solidFill>
              </a:rPr>
            </a:br>
            <a:r>
              <a:rPr lang="fr-FR" sz="1600" dirty="0" err="1" smtClean="0">
                <a:solidFill>
                  <a:srgbClr val="FF0000"/>
                </a:solidFill>
              </a:rPr>
              <a:t>with</a:t>
            </a:r>
            <a:r>
              <a:rPr lang="fr-FR" sz="1600" dirty="0" smtClean="0">
                <a:solidFill>
                  <a:srgbClr val="FF0000"/>
                </a:solidFill>
              </a:rPr>
              <a:t> charge states: 30</a:t>
            </a:r>
            <a:r>
              <a:rPr lang="fr-FR" sz="1600" baseline="30000" dirty="0" smtClean="0">
                <a:solidFill>
                  <a:srgbClr val="FF0000"/>
                </a:solidFill>
              </a:rPr>
              <a:t>+</a:t>
            </a:r>
            <a:r>
              <a:rPr lang="fr-FR" sz="1600" dirty="0" smtClean="0">
                <a:solidFill>
                  <a:srgbClr val="FF0000"/>
                </a:solidFill>
              </a:rPr>
              <a:t>→34</a:t>
            </a:r>
            <a:r>
              <a:rPr lang="fr-FR" sz="1600" baseline="30000" dirty="0" smtClean="0">
                <a:solidFill>
                  <a:srgbClr val="FF0000"/>
                </a:solidFill>
              </a:rPr>
              <a:t>+</a:t>
            </a:r>
            <a:endParaRPr lang="fr-FR" sz="1600" baseline="30000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059832" y="3356992"/>
            <a:ext cx="2664296" cy="9361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763636" y="6608385"/>
            <a:ext cx="276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G. Gosselin et al. </a:t>
            </a:r>
            <a:r>
              <a:rPr lang="fr-FR" sz="1200" dirty="0" err="1" smtClean="0"/>
              <a:t>Private</a:t>
            </a:r>
            <a:r>
              <a:rPr lang="fr-FR" sz="1200" dirty="0" smtClean="0"/>
              <a:t> Communication</a:t>
            </a:r>
            <a:endParaRPr lang="fr-FR" sz="1200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5786611" y="3798565"/>
            <a:ext cx="0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7385645" y="3808090"/>
            <a:ext cx="0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90537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881" y="3504543"/>
            <a:ext cx="26384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NEET </a:t>
            </a:r>
            <a:r>
              <a:rPr lang="fr-FR" sz="2800" dirty="0" err="1" smtClean="0"/>
              <a:t>experiment</a:t>
            </a:r>
            <a:r>
              <a:rPr lang="fr-FR" sz="2800" dirty="0" smtClean="0"/>
              <a:t> in </a:t>
            </a:r>
            <a:r>
              <a:rPr lang="fr-FR" sz="2800" baseline="30000" dirty="0" smtClean="0"/>
              <a:t>84</a:t>
            </a:r>
            <a:r>
              <a:rPr lang="fr-FR" sz="2800" dirty="0" smtClean="0"/>
              <a:t>Rb plasma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22369"/>
            <a:ext cx="9144000" cy="4002775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Experimentally: </a:t>
            </a:r>
            <a:r>
              <a:rPr lang="en-US" dirty="0" smtClean="0">
                <a:sym typeface="Wingdings"/>
              </a:rPr>
              <a:t>accelerator combined with a high energy laser (UNILAC+PHELIX at GSI)</a:t>
            </a:r>
            <a:endParaRPr lang="en-US" dirty="0" smtClean="0"/>
          </a:p>
          <a:p>
            <a:pPr lvl="1"/>
            <a:r>
              <a:rPr lang="en-US" sz="1600" dirty="0" smtClean="0">
                <a:solidFill>
                  <a:srgbClr val="6600CC"/>
                </a:solidFill>
              </a:rPr>
              <a:t>Production of the isomeric state</a:t>
            </a:r>
            <a:r>
              <a:rPr lang="en-US" sz="1600" baseline="30000" dirty="0" smtClean="0">
                <a:solidFill>
                  <a:srgbClr val="6600CC"/>
                </a:solidFill>
                <a:sym typeface="Wingdings"/>
              </a:rPr>
              <a:t> 84m</a:t>
            </a:r>
            <a:r>
              <a:rPr lang="en-US" sz="1600" dirty="0" smtClean="0">
                <a:solidFill>
                  <a:srgbClr val="6600CC"/>
                </a:solidFill>
                <a:sym typeface="Wingdings"/>
              </a:rPr>
              <a:t>Rb</a:t>
            </a:r>
            <a:r>
              <a:rPr lang="en-US" sz="1600" dirty="0" smtClean="0">
                <a:solidFill>
                  <a:srgbClr val="6600CC"/>
                </a:solidFill>
              </a:rPr>
              <a:t> </a:t>
            </a:r>
          </a:p>
          <a:p>
            <a:pPr lvl="2"/>
            <a:r>
              <a:rPr lang="en-US" sz="1400" dirty="0" smtClean="0">
                <a:solidFill>
                  <a:srgbClr val="6600CC"/>
                </a:solidFill>
                <a:sym typeface="Wingdings"/>
              </a:rPr>
              <a:t>Ion accelerator </a:t>
            </a:r>
            <a:r>
              <a:rPr lang="en-US" sz="1400" b="1" dirty="0" smtClean="0">
                <a:solidFill>
                  <a:srgbClr val="6600CC"/>
                </a:solidFill>
                <a:sym typeface="Wingdings"/>
              </a:rPr>
              <a:t>→</a:t>
            </a:r>
            <a:r>
              <a:rPr lang="en-US" sz="1400" b="1" dirty="0" smtClean="0">
                <a:solidFill>
                  <a:srgbClr val="6600CC"/>
                </a:solidFill>
              </a:rPr>
              <a:t>UNILAC</a:t>
            </a:r>
          </a:p>
          <a:p>
            <a:pPr lvl="2"/>
            <a:r>
              <a:rPr lang="en-US" sz="1400" dirty="0" smtClean="0">
                <a:solidFill>
                  <a:srgbClr val="6600CC"/>
                </a:solidFill>
                <a:sym typeface="Wingdings"/>
              </a:rPr>
              <a:t>Reaction: </a:t>
            </a:r>
            <a:r>
              <a:rPr lang="en-US" sz="1400" baseline="30000" dirty="0" smtClean="0">
                <a:solidFill>
                  <a:srgbClr val="6600CC"/>
                </a:solidFill>
                <a:sym typeface="Wingdings"/>
              </a:rPr>
              <a:t>76</a:t>
            </a:r>
            <a:r>
              <a:rPr lang="en-US" sz="1400" dirty="0" smtClean="0">
                <a:solidFill>
                  <a:srgbClr val="6600CC"/>
                </a:solidFill>
                <a:sym typeface="Wingdings"/>
              </a:rPr>
              <a:t>Ge(</a:t>
            </a:r>
            <a:r>
              <a:rPr lang="en-US" sz="1400" baseline="30000" dirty="0" smtClean="0">
                <a:solidFill>
                  <a:srgbClr val="6600CC"/>
                </a:solidFill>
                <a:sym typeface="Wingdings"/>
              </a:rPr>
              <a:t>12</a:t>
            </a:r>
            <a:r>
              <a:rPr lang="en-US" sz="1400" dirty="0" smtClean="0">
                <a:solidFill>
                  <a:srgbClr val="6600CC"/>
                </a:solidFill>
                <a:sym typeface="Wingdings"/>
              </a:rPr>
              <a:t>C,p+3n)</a:t>
            </a:r>
            <a:r>
              <a:rPr lang="en-US" sz="1400" baseline="30000" dirty="0" smtClean="0">
                <a:solidFill>
                  <a:srgbClr val="6600CC"/>
                </a:solidFill>
                <a:sym typeface="Wingdings"/>
              </a:rPr>
              <a:t>84</a:t>
            </a:r>
            <a:r>
              <a:rPr lang="en-US" sz="1400" dirty="0" smtClean="0">
                <a:solidFill>
                  <a:srgbClr val="6600CC"/>
                </a:solidFill>
                <a:sym typeface="Wingdings"/>
              </a:rPr>
              <a:t>Rb</a:t>
            </a:r>
            <a:br>
              <a:rPr lang="en-US" sz="1400" dirty="0" smtClean="0">
                <a:solidFill>
                  <a:srgbClr val="6600CC"/>
                </a:solidFill>
                <a:sym typeface="Wingdings"/>
              </a:rPr>
            </a:br>
            <a:endParaRPr lang="en-US" sz="1400" dirty="0" smtClean="0">
              <a:solidFill>
                <a:srgbClr val="6600CC"/>
              </a:solidFill>
              <a:sym typeface="Wingdings"/>
            </a:endParaRPr>
          </a:p>
          <a:p>
            <a:pPr lvl="1"/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Creation of a </a:t>
            </a:r>
            <a:r>
              <a:rPr lang="en-US" sz="1600" baseline="30000" dirty="0" smtClean="0">
                <a:solidFill>
                  <a:srgbClr val="008000"/>
                </a:solidFill>
                <a:sym typeface="Wingdings"/>
              </a:rPr>
              <a:t>84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Rb plasma suitable for NEET process </a:t>
            </a:r>
          </a:p>
          <a:p>
            <a:pPr lvl="2"/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High energy laser </a:t>
            </a:r>
            <a:r>
              <a:rPr lang="en-US" sz="1400" b="1" dirty="0" smtClean="0">
                <a:solidFill>
                  <a:srgbClr val="008000"/>
                </a:solidFill>
              </a:rPr>
              <a:t>→PHELIX</a:t>
            </a:r>
          </a:p>
          <a:p>
            <a:pPr lvl="2"/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Charge states </a:t>
            </a:r>
            <a:r>
              <a:rPr lang="en-US" sz="1400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≥</a:t>
            </a:r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30</a:t>
            </a:r>
            <a:r>
              <a:rPr lang="en-US" sz="1400" baseline="30000" dirty="0" smtClean="0">
                <a:solidFill>
                  <a:srgbClr val="008000"/>
                </a:solidFill>
                <a:sym typeface="Wingdings"/>
              </a:rPr>
              <a:t>+</a:t>
            </a:r>
            <a:br>
              <a:rPr lang="en-US" sz="1400" baseline="30000" dirty="0" smtClean="0">
                <a:solidFill>
                  <a:srgbClr val="008000"/>
                </a:solidFill>
                <a:sym typeface="Wingdings"/>
              </a:rPr>
            </a:br>
            <a:endParaRPr lang="en-US" sz="1400" baseline="30000" dirty="0" smtClean="0">
              <a:solidFill>
                <a:srgbClr val="008000"/>
              </a:solidFill>
              <a:sym typeface="Wingdings"/>
            </a:endParaRPr>
          </a:p>
          <a:p>
            <a:pPr lvl="1"/>
            <a:r>
              <a:rPr lang="en-US" sz="1600" dirty="0" smtClean="0">
                <a:solidFill>
                  <a:srgbClr val="C00000"/>
                </a:solidFill>
                <a:sym typeface="Wingdings"/>
              </a:rPr>
              <a:t>Evidence of the excitation: detection of the </a:t>
            </a:r>
            <a:r>
              <a:rPr lang="en-US" sz="1600" dirty="0" err="1" smtClean="0">
                <a:solidFill>
                  <a:srgbClr val="C00000"/>
                </a:solidFill>
                <a:sym typeface="Wingdings"/>
              </a:rPr>
              <a:t>γ</a:t>
            </a:r>
            <a:r>
              <a:rPr lang="en-US" sz="1600" dirty="0" smtClean="0">
                <a:solidFill>
                  <a:srgbClr val="C00000"/>
                </a:solidFill>
                <a:sym typeface="Wingdings"/>
              </a:rPr>
              <a:t>-rays at 219 </a:t>
            </a:r>
            <a:r>
              <a:rPr lang="en-US" sz="1600" dirty="0" err="1" smtClean="0">
                <a:solidFill>
                  <a:srgbClr val="C00000"/>
                </a:solidFill>
                <a:sym typeface="Wingdings"/>
              </a:rPr>
              <a:t>keV</a:t>
            </a:r>
            <a:endParaRPr lang="en-US" sz="1600" dirty="0" smtClean="0">
              <a:solidFill>
                <a:srgbClr val="C00000"/>
              </a:solidFill>
              <a:sym typeface="Wingdings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Are the plasma conditions available at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PHELIX suitable for NEET ?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01/10/2013</a:t>
            </a:r>
            <a:endParaRPr lang="fr-FR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4"/>
          </p:nvPr>
        </p:nvSpPr>
        <p:spPr>
          <a:xfrm>
            <a:off x="7010400" y="6506813"/>
            <a:ext cx="2133600" cy="365125"/>
          </a:xfrm>
        </p:spPr>
        <p:txBody>
          <a:bodyPr/>
          <a:lstStyle/>
          <a:p>
            <a:fld id="{41162AEF-BFE0-480E-B3F1-2DFB3232E62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7635613" y="4040522"/>
            <a:ext cx="680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fr-F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ns</a:t>
            </a:r>
            <a:endParaRPr lang="fr-F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Connecteur droit 63"/>
          <p:cNvCxnSpPr/>
          <p:nvPr/>
        </p:nvCxnSpPr>
        <p:spPr>
          <a:xfrm>
            <a:off x="6156416" y="4714466"/>
            <a:ext cx="216000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8316416" y="5207800"/>
            <a:ext cx="82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248.01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8316416" y="4503581"/>
            <a:ext cx="82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463.62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316416" y="4122055"/>
            <a:ext cx="82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467.12 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6156416" y="4328959"/>
            <a:ext cx="216000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6156416" y="6579619"/>
            <a:ext cx="216000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6156416" y="5426653"/>
            <a:ext cx="2160000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V="1">
            <a:off x="8316416" y="3727715"/>
            <a:ext cx="0" cy="28803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7210111" y="4431573"/>
            <a:ext cx="110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20.6 m</a:t>
            </a:r>
            <a:endParaRPr lang="fr-F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7380312" y="513579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0.31 ns</a:t>
            </a:r>
            <a:endParaRPr lang="fr-F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380312" y="629425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32.82 d</a:t>
            </a:r>
            <a:endParaRPr lang="fr-F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8316416" y="6339257"/>
            <a:ext cx="432048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7483501" y="3495469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E</a:t>
            </a:r>
            <a:r>
              <a:rPr lang="fr-FR" sz="1600" baseline="-25000" dirty="0" err="1" smtClean="0"/>
              <a:t>nuclear</a:t>
            </a:r>
            <a:r>
              <a:rPr lang="fr-FR" sz="1600" dirty="0" smtClean="0"/>
              <a:t>(</a:t>
            </a:r>
            <a:r>
              <a:rPr lang="fr-FR" sz="1600" dirty="0" err="1" smtClean="0"/>
              <a:t>keV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88" name="ZoneTexte 87"/>
          <p:cNvSpPr txBox="1"/>
          <p:nvPr/>
        </p:nvSpPr>
        <p:spPr>
          <a:xfrm>
            <a:off x="5828035" y="6552104"/>
            <a:ext cx="2912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Partial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scheme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1600" baseline="30000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Rb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6068075" y="5108550"/>
            <a:ext cx="48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6068075" y="4389308"/>
            <a:ext cx="40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6068075" y="4010856"/>
            <a:ext cx="40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068075" y="6260678"/>
            <a:ext cx="43204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Ellipse 30"/>
          <p:cNvSpPr/>
          <p:nvPr/>
        </p:nvSpPr>
        <p:spPr>
          <a:xfrm rot="16200000">
            <a:off x="1876312" y="4437224"/>
            <a:ext cx="2016224" cy="20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380256" y="5589240"/>
            <a:ext cx="1007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aseline="30000" dirty="0" smtClean="0">
                <a:solidFill>
                  <a:srgbClr val="0070C0"/>
                </a:solidFill>
              </a:rPr>
              <a:t>76</a:t>
            </a:r>
            <a:r>
              <a:rPr lang="fr-FR" sz="1400" dirty="0" smtClean="0">
                <a:solidFill>
                  <a:srgbClr val="0070C0"/>
                </a:solidFill>
              </a:rPr>
              <a:t>Ge Target</a:t>
            </a:r>
            <a:endParaRPr lang="en-GB" sz="1400" dirty="0">
              <a:solidFill>
                <a:srgbClr val="0070C0"/>
              </a:solidFill>
            </a:endParaRPr>
          </a:p>
        </p:txBody>
      </p:sp>
      <p:cxnSp>
        <p:nvCxnSpPr>
          <p:cNvPr id="40" name="Connecteur droit avec flèche 39"/>
          <p:cNvCxnSpPr>
            <a:endCxn id="31" idx="4"/>
          </p:cNvCxnSpPr>
          <p:nvPr/>
        </p:nvCxnSpPr>
        <p:spPr>
          <a:xfrm>
            <a:off x="364032" y="5445224"/>
            <a:ext cx="3528392" cy="0"/>
          </a:xfrm>
          <a:prstGeom prst="straightConnector1">
            <a:avLst/>
          </a:prstGeom>
          <a:ln w="57150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16200000">
            <a:off x="2794424" y="5445223"/>
            <a:ext cx="18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23528" y="5436598"/>
            <a:ext cx="161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aseline="30000" dirty="0" smtClean="0">
                <a:solidFill>
                  <a:srgbClr val="6600CC"/>
                </a:solidFill>
              </a:rPr>
              <a:t>12</a:t>
            </a:r>
            <a:r>
              <a:rPr lang="fr-FR" sz="1400" dirty="0" smtClean="0">
                <a:solidFill>
                  <a:srgbClr val="6600CC"/>
                </a:solidFill>
              </a:rPr>
              <a:t>C UNILAC </a:t>
            </a:r>
            <a:r>
              <a:rPr lang="fr-FR" sz="1400" dirty="0" err="1" smtClean="0">
                <a:solidFill>
                  <a:srgbClr val="6600CC"/>
                </a:solidFill>
              </a:rPr>
              <a:t>Beam</a:t>
            </a:r>
            <a:endParaRPr lang="en-GB" sz="1400" dirty="0">
              <a:solidFill>
                <a:srgbClr val="6600CC"/>
              </a:solidFill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796080" y="4509120"/>
            <a:ext cx="2088232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 rot="1416143">
            <a:off x="731901" y="4465650"/>
            <a:ext cx="128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8000"/>
                </a:solidFill>
              </a:rPr>
              <a:t>PHELIX </a:t>
            </a:r>
            <a:r>
              <a:rPr lang="fr-FR" sz="1400" dirty="0" err="1" smtClean="0">
                <a:solidFill>
                  <a:srgbClr val="008000"/>
                </a:solidFill>
              </a:rPr>
              <a:t>Beam</a:t>
            </a:r>
            <a:endParaRPr lang="en-GB" sz="1400" dirty="0">
              <a:solidFill>
                <a:srgbClr val="008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84538" y="4071942"/>
            <a:ext cx="2500330" cy="785818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e 45"/>
          <p:cNvGrpSpPr/>
          <p:nvPr/>
        </p:nvGrpSpPr>
        <p:grpSpPr>
          <a:xfrm>
            <a:off x="6732240" y="4293096"/>
            <a:ext cx="1252979" cy="2304256"/>
            <a:chOff x="6732240" y="4293096"/>
            <a:chExt cx="1252979" cy="2304256"/>
          </a:xfrm>
        </p:grpSpPr>
        <p:cxnSp>
          <p:nvCxnSpPr>
            <p:cNvPr id="39" name="Connecteur droit avec flèche 38"/>
            <p:cNvCxnSpPr/>
            <p:nvPr/>
          </p:nvCxnSpPr>
          <p:spPr>
            <a:xfrm>
              <a:off x="7236296" y="4293096"/>
              <a:ext cx="0" cy="11521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>
              <a:off x="6732240" y="5445224"/>
              <a:ext cx="0" cy="11521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7236296" y="4797152"/>
              <a:ext cx="748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C00000"/>
                  </a:solidFill>
                </a:rPr>
                <a:t>219.11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732240" y="5805264"/>
              <a:ext cx="748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C00000"/>
                  </a:solidFill>
                </a:rPr>
                <a:t>248.01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3" grpId="0"/>
      <p:bldP spid="48" grpId="0"/>
      <p:bldP spid="36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 80" descr="spectre_tot_7611_eng.png"/>
          <p:cNvPicPr>
            <a:picLocks noChangeAspect="1"/>
          </p:cNvPicPr>
          <p:nvPr/>
        </p:nvPicPr>
        <p:blipFill>
          <a:blip r:embed="rId2" cstate="print"/>
          <a:srcRect r="4286" b="2965"/>
          <a:stretch>
            <a:fillRect/>
          </a:stretch>
        </p:blipFill>
        <p:spPr>
          <a:xfrm>
            <a:off x="0" y="2960098"/>
            <a:ext cx="4875978" cy="34932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Measurement of the X-spectrum from a </a:t>
            </a:r>
            <a:r>
              <a:rPr lang="en-US" sz="2400" dirty="0" err="1" smtClean="0"/>
              <a:t>Rb</a:t>
            </a:r>
            <a:r>
              <a:rPr lang="en-US" sz="2400" dirty="0" smtClean="0"/>
              <a:t> plasma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2592288"/>
          </a:xfrm>
        </p:spPr>
        <p:txBody>
          <a:bodyPr>
            <a:normAutofit/>
          </a:bodyPr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sz="1600" dirty="0" smtClean="0"/>
              <a:t>Determine plasma conditions available with PHELIX:</a:t>
            </a:r>
          </a:p>
          <a:p>
            <a:pPr lvl="2"/>
            <a:r>
              <a:rPr lang="en-US" sz="1400" dirty="0" smtClean="0"/>
              <a:t>Plasma temperature</a:t>
            </a:r>
          </a:p>
          <a:p>
            <a:pPr lvl="2"/>
            <a:r>
              <a:rPr lang="en-US" sz="1400" dirty="0" smtClean="0"/>
              <a:t>Charge state distribution</a:t>
            </a:r>
          </a:p>
          <a:p>
            <a:pPr lvl="1"/>
            <a:r>
              <a:rPr lang="en-US" dirty="0" smtClean="0"/>
              <a:t>Check the validity of atomic calculations</a:t>
            </a:r>
          </a:p>
          <a:p>
            <a:r>
              <a:rPr lang="en-US" dirty="0" smtClean="0"/>
              <a:t>Experimental setup:</a:t>
            </a:r>
          </a:p>
          <a:p>
            <a:pPr lvl="1"/>
            <a:r>
              <a:rPr lang="en-US" sz="1600" dirty="0" smtClean="0"/>
              <a:t>PHELIX beam (527nm at 2</a:t>
            </a:r>
            <a:r>
              <a:rPr lang="el-GR" sz="1600" dirty="0" smtClean="0"/>
              <a:t>ω</a:t>
            </a:r>
            <a:r>
              <a:rPr lang="fr-FR" sz="1600" dirty="0" smtClean="0"/>
              <a:t>, 2.10</a:t>
            </a:r>
            <a:r>
              <a:rPr lang="fr-FR" sz="1600" baseline="30000" dirty="0" smtClean="0"/>
              <a:t>14</a:t>
            </a:r>
            <a:r>
              <a:rPr lang="fr-FR" sz="1600" dirty="0" smtClean="0"/>
              <a:t>W/cm²)</a:t>
            </a:r>
            <a:endParaRPr lang="en-US" sz="1600" dirty="0" smtClean="0"/>
          </a:p>
          <a:p>
            <a:pPr lvl="1"/>
            <a:r>
              <a:rPr lang="en-US" sz="1600" dirty="0" smtClean="0"/>
              <a:t>Bragg crystals + Image Plate (IP)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01/10/2013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7" name="Accolade fermante 16"/>
          <p:cNvSpPr/>
          <p:nvPr/>
        </p:nvSpPr>
        <p:spPr>
          <a:xfrm>
            <a:off x="2987824" y="1249710"/>
            <a:ext cx="360040" cy="504056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317114" y="1196752"/>
            <a:ext cx="183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7030A0"/>
                </a:solidFill>
              </a:rPr>
              <a:t>Conditions </a:t>
            </a:r>
            <a:r>
              <a:rPr lang="fr-FR" sz="1600" dirty="0" err="1" smtClean="0">
                <a:solidFill>
                  <a:srgbClr val="7030A0"/>
                </a:solidFill>
              </a:rPr>
              <a:t>suitable</a:t>
            </a:r>
            <a:r>
              <a:rPr lang="fr-FR" sz="1600" dirty="0" smtClean="0">
                <a:solidFill>
                  <a:srgbClr val="7030A0"/>
                </a:solidFill>
              </a:rPr>
              <a:t> </a:t>
            </a:r>
            <a:br>
              <a:rPr lang="fr-FR" sz="1600" dirty="0" smtClean="0">
                <a:solidFill>
                  <a:srgbClr val="7030A0"/>
                </a:solidFill>
              </a:rPr>
            </a:br>
            <a:r>
              <a:rPr lang="fr-FR" sz="1600" dirty="0" smtClean="0">
                <a:solidFill>
                  <a:srgbClr val="7030A0"/>
                </a:solidFill>
              </a:rPr>
              <a:t>for the NEET ??</a:t>
            </a:r>
            <a:endParaRPr lang="fr-FR" sz="1600" dirty="0">
              <a:solidFill>
                <a:srgbClr val="7030A0"/>
              </a:solidFill>
            </a:endParaRPr>
          </a:p>
        </p:txBody>
      </p:sp>
      <p:pic>
        <p:nvPicPr>
          <p:cNvPr id="42" name="Image 41" descr="DSCN0340.JPG"/>
          <p:cNvPicPr>
            <a:picLocks noChangeAspect="1"/>
          </p:cNvPicPr>
          <p:nvPr/>
        </p:nvPicPr>
        <p:blipFill>
          <a:blip r:embed="rId3" cstate="print"/>
          <a:srcRect l="11688" t="1370" r="5195" b="10959"/>
          <a:stretch>
            <a:fillRect/>
          </a:stretch>
        </p:blipFill>
        <p:spPr>
          <a:xfrm>
            <a:off x="5299963" y="692696"/>
            <a:ext cx="3778980" cy="2952328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7820243" y="3101553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FF00"/>
                </a:solidFill>
              </a:rPr>
              <a:t>Flat HOPG</a:t>
            </a:r>
            <a:endParaRPr lang="fr-FR" sz="1600" b="1" dirty="0">
              <a:solidFill>
                <a:srgbClr val="FFFF00"/>
              </a:solidFill>
            </a:endParaRPr>
          </a:p>
        </p:txBody>
      </p:sp>
      <p:cxnSp>
        <p:nvCxnSpPr>
          <p:cNvPr id="46" name="Connecteur droit avec flèche 45"/>
          <p:cNvCxnSpPr>
            <a:stCxn id="45" idx="0"/>
          </p:cNvCxnSpPr>
          <p:nvPr/>
        </p:nvCxnSpPr>
        <p:spPr>
          <a:xfrm flipH="1" flipV="1">
            <a:off x="8108275" y="2309465"/>
            <a:ext cx="310049" cy="7920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812131" y="2957537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FF00"/>
                </a:solidFill>
              </a:rPr>
              <a:t>Flat PET</a:t>
            </a:r>
            <a:endParaRPr lang="fr-FR" sz="1600" b="1" dirty="0">
              <a:solidFill>
                <a:srgbClr val="FFFF00"/>
              </a:solidFill>
            </a:endParaRPr>
          </a:p>
        </p:txBody>
      </p:sp>
      <p:cxnSp>
        <p:nvCxnSpPr>
          <p:cNvPr id="48" name="Connecteur droit avec flèche 47"/>
          <p:cNvCxnSpPr>
            <a:stCxn id="47" idx="0"/>
          </p:cNvCxnSpPr>
          <p:nvPr/>
        </p:nvCxnSpPr>
        <p:spPr>
          <a:xfrm flipH="1" flipV="1">
            <a:off x="7172171" y="2309465"/>
            <a:ext cx="133846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5299963" y="725289"/>
            <a:ext cx="1627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FFFF00"/>
                </a:solidFill>
              </a:rPr>
              <a:t>Cylindrical</a:t>
            </a:r>
            <a:r>
              <a:rPr lang="fr-FR" sz="1600" b="1" dirty="0" smtClean="0">
                <a:solidFill>
                  <a:srgbClr val="FFFF00"/>
                </a:solidFill>
              </a:rPr>
              <a:t> PET</a:t>
            </a:r>
            <a:endParaRPr lang="fr-FR" sz="1600" b="1" dirty="0">
              <a:solidFill>
                <a:srgbClr val="FFFF00"/>
              </a:solidFill>
            </a:endParaRPr>
          </a:p>
        </p:txBody>
      </p:sp>
      <p:cxnSp>
        <p:nvCxnSpPr>
          <p:cNvPr id="50" name="Connecteur droit avec flèche 49"/>
          <p:cNvCxnSpPr>
            <a:stCxn id="49" idx="2"/>
          </p:cNvCxnSpPr>
          <p:nvPr/>
        </p:nvCxnSpPr>
        <p:spPr>
          <a:xfrm>
            <a:off x="6113648" y="1063843"/>
            <a:ext cx="554467" cy="52554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7460203" y="1517377"/>
            <a:ext cx="1584176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 rot="20004734">
            <a:off x="7749874" y="1385861"/>
            <a:ext cx="152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PHELIX </a:t>
            </a:r>
            <a:r>
              <a:rPr lang="fr-FR" sz="1600" b="1" dirty="0" err="1" smtClean="0">
                <a:solidFill>
                  <a:srgbClr val="FF0000"/>
                </a:solidFill>
              </a:rPr>
              <a:t>Beam</a:t>
            </a:r>
            <a:endParaRPr lang="fr-FR" sz="1600" b="1" dirty="0">
              <a:solidFill>
                <a:srgbClr val="FF0000"/>
              </a:solidFill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4857910" y="3645024"/>
            <a:ext cx="4250594" cy="2268534"/>
            <a:chOff x="4857910" y="3645024"/>
            <a:chExt cx="4250594" cy="2268534"/>
          </a:xfrm>
        </p:grpSpPr>
        <p:pic>
          <p:nvPicPr>
            <p:cNvPr id="73" name="Image 72" descr="PF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9796" y="3717032"/>
              <a:ext cx="2128708" cy="1320977"/>
            </a:xfrm>
            <a:prstGeom prst="rect">
              <a:avLst/>
            </a:prstGeom>
          </p:spPr>
        </p:pic>
        <p:pic>
          <p:nvPicPr>
            <p:cNvPr id="70" name="Image 69" descr="HF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7910" y="3681310"/>
              <a:ext cx="2090354" cy="1353316"/>
            </a:xfrm>
            <a:prstGeom prst="rect">
              <a:avLst/>
            </a:prstGeom>
          </p:spPr>
        </p:pic>
        <p:sp>
          <p:nvSpPr>
            <p:cNvPr id="74" name="ZoneTexte 73"/>
            <p:cNvSpPr txBox="1"/>
            <p:nvPr/>
          </p:nvSpPr>
          <p:spPr>
            <a:xfrm>
              <a:off x="5289396" y="3645024"/>
              <a:ext cx="11961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Flat HOPG</a:t>
              </a:r>
              <a:endParaRPr lang="fr-FR" sz="1600" b="1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7688684" y="3681310"/>
              <a:ext cx="987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Flat PET</a:t>
              </a:r>
              <a:endParaRPr lang="fr-FR" sz="1600" b="1" dirty="0"/>
            </a:p>
          </p:txBody>
        </p:sp>
        <p:pic>
          <p:nvPicPr>
            <p:cNvPr id="71" name="Image 70" descr="PC.PNG"/>
            <p:cNvPicPr>
              <a:picLocks noChangeAspect="1"/>
            </p:cNvPicPr>
            <p:nvPr/>
          </p:nvPicPr>
          <p:blipFill>
            <a:blip r:embed="rId6" cstate="print"/>
            <a:srcRect r="9091"/>
            <a:stretch>
              <a:fillRect/>
            </a:stretch>
          </p:blipFill>
          <p:spPr>
            <a:xfrm>
              <a:off x="5652120" y="5171622"/>
              <a:ext cx="2880320" cy="741936"/>
            </a:xfrm>
            <a:prstGeom prst="rect">
              <a:avLst/>
            </a:prstGeom>
          </p:spPr>
        </p:pic>
        <p:sp>
          <p:nvSpPr>
            <p:cNvPr id="76" name="ZoneTexte 75"/>
            <p:cNvSpPr txBox="1"/>
            <p:nvPr/>
          </p:nvSpPr>
          <p:spPr>
            <a:xfrm>
              <a:off x="6184991" y="5171622"/>
              <a:ext cx="1627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err="1" smtClean="0"/>
                <a:t>Cylindrical</a:t>
              </a:r>
              <a:r>
                <a:rPr lang="fr-FR" sz="1600" b="1" dirty="0" smtClean="0"/>
                <a:t> PET</a:t>
              </a:r>
              <a:endParaRPr lang="fr-FR" sz="1600" b="1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251320" y="3822908"/>
            <a:ext cx="7974485" cy="2794189"/>
            <a:chOff x="251320" y="3822908"/>
            <a:chExt cx="7974485" cy="2794189"/>
          </a:xfrm>
        </p:grpSpPr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91880" y="3822908"/>
              <a:ext cx="4733925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ZoneTexte 26"/>
            <p:cNvSpPr txBox="1"/>
            <p:nvPr/>
          </p:nvSpPr>
          <p:spPr>
            <a:xfrm>
              <a:off x="2858578" y="6258798"/>
              <a:ext cx="14253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Bragg relation:</a:t>
              </a:r>
              <a:endParaRPr lang="fr-FR" sz="1600" dirty="0"/>
            </a:p>
          </p:txBody>
        </p:sp>
        <p:pic>
          <p:nvPicPr>
            <p:cNvPr id="32" name="Image 31" descr="latex-image-1.pd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505" y="6319761"/>
              <a:ext cx="1524000" cy="215900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6228184" y="6309320"/>
              <a:ext cx="1689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k</a:t>
              </a:r>
              <a:r>
                <a:rPr lang="fr-FR" sz="1400" dirty="0" smtClean="0"/>
                <a:t>: </a:t>
              </a:r>
              <a:r>
                <a:rPr lang="fr-FR" sz="1400" dirty="0" err="1" smtClean="0"/>
                <a:t>interference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order</a:t>
              </a:r>
              <a:endParaRPr lang="fr-FR" sz="1400" dirty="0"/>
            </a:p>
          </p:txBody>
        </p:sp>
        <p:pic>
          <p:nvPicPr>
            <p:cNvPr id="35" name="Image 34" descr="schema_cristal_en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1320" y="3959183"/>
              <a:ext cx="5400800" cy="2121008"/>
            </a:xfrm>
            <a:prstGeom prst="rect">
              <a:avLst/>
            </a:prstGeom>
          </p:spPr>
        </p:pic>
      </p:grpSp>
      <p:sp>
        <p:nvSpPr>
          <p:cNvPr id="31" name="ZoneTexte 30"/>
          <p:cNvSpPr txBox="1"/>
          <p:nvPr/>
        </p:nvSpPr>
        <p:spPr>
          <a:xfrm>
            <a:off x="429444" y="6146254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7030A0"/>
                </a:solidFill>
              </a:rPr>
              <a:t>3.1 </a:t>
            </a:r>
            <a:r>
              <a:rPr lang="fr-FR" sz="1400" dirty="0" err="1" smtClean="0">
                <a:solidFill>
                  <a:srgbClr val="7030A0"/>
                </a:solidFill>
              </a:rPr>
              <a:t>keV</a:t>
            </a:r>
            <a:endParaRPr lang="fr-FR" sz="1400" dirty="0">
              <a:solidFill>
                <a:srgbClr val="7030A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192910" y="6127204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7030A0"/>
                </a:solidFill>
              </a:rPr>
              <a:t>1.8 </a:t>
            </a:r>
            <a:r>
              <a:rPr lang="fr-FR" sz="1400" dirty="0" err="1" smtClean="0">
                <a:solidFill>
                  <a:srgbClr val="7030A0"/>
                </a:solidFill>
              </a:rPr>
              <a:t>keV</a:t>
            </a:r>
            <a:endParaRPr lang="fr-FR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comparaison_eng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4720" y="2608180"/>
            <a:ext cx="5603744" cy="3960000"/>
          </a:xfrm>
          <a:prstGeom prst="rect">
            <a:avLst/>
          </a:prstGeom>
        </p:spPr>
      </p:pic>
      <p:pic>
        <p:nvPicPr>
          <p:cNvPr id="21" name="Image 20" descr="comparaison_eng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4719" y="2589845"/>
            <a:ext cx="5603745" cy="3960000"/>
          </a:xfrm>
          <a:prstGeom prst="rect">
            <a:avLst/>
          </a:prstGeom>
        </p:spPr>
      </p:pic>
      <p:pic>
        <p:nvPicPr>
          <p:cNvPr id="12" name="Image 11" descr="comparaison_eng_ex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5261" y="692696"/>
            <a:ext cx="2751235" cy="19442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Comparison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theoretical</a:t>
            </a:r>
            <a:r>
              <a:rPr lang="fr-FR" sz="2800" dirty="0" smtClean="0"/>
              <a:t> </a:t>
            </a:r>
            <a:r>
              <a:rPr lang="fr-FR" sz="2800" dirty="0" err="1" smtClean="0"/>
              <a:t>spectra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66818"/>
            <a:ext cx="9144000" cy="189808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Detailed Multi Configuration Dirac-</a:t>
            </a:r>
            <a:r>
              <a:rPr lang="en-US" dirty="0" err="1" smtClean="0"/>
              <a:t>Fock</a:t>
            </a:r>
            <a:r>
              <a:rPr lang="en-US" dirty="0" smtClean="0"/>
              <a:t> (MCDF) calculations</a:t>
            </a:r>
          </a:p>
          <a:p>
            <a:pPr lvl="1"/>
            <a:r>
              <a:rPr lang="en-US" sz="1600" dirty="0" smtClean="0"/>
              <a:t>Most probable electronic configurations taken into account</a:t>
            </a:r>
          </a:p>
          <a:p>
            <a:pPr lvl="1"/>
            <a:r>
              <a:rPr lang="en-US" sz="1600" dirty="0" smtClean="0"/>
              <a:t>E1 transitions M,</a:t>
            </a:r>
            <a:r>
              <a:rPr lang="en-US" sz="1600" dirty="0" smtClean="0">
                <a:sym typeface="Wingdings"/>
              </a:rPr>
              <a:t>N,O,P→L</a:t>
            </a:r>
            <a:r>
              <a:rPr lang="en-US" sz="1600" dirty="0" smtClean="0"/>
              <a:t>, with  K shell full</a:t>
            </a:r>
          </a:p>
          <a:p>
            <a:pPr lvl="1"/>
            <a:r>
              <a:rPr lang="en-US" sz="1600" dirty="0" smtClean="0"/>
              <a:t>Weighting with a partition function: LTE temperature of 400 </a:t>
            </a:r>
            <a:r>
              <a:rPr lang="en-US" sz="1600" dirty="0" err="1" smtClean="0"/>
              <a:t>eV</a:t>
            </a:r>
            <a:endParaRPr lang="en-US" sz="1600" dirty="0" smtClean="0"/>
          </a:p>
          <a:p>
            <a:pPr lvl="1"/>
            <a:r>
              <a:rPr lang="en-US" sz="1600" dirty="0" smtClean="0"/>
              <a:t>Line broadening taking into account the experimental resolution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01/10/2013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162AEF-BFE0-480E-B3F1-2DFB3232E62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6444207" y="2108200"/>
            <a:ext cx="1184259" cy="290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653868" y="764704"/>
            <a:ext cx="1312332" cy="1634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79512" y="306896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Main </a:t>
            </a:r>
            <a:r>
              <a:rPr lang="fr-FR" sz="1600" dirty="0" err="1" smtClean="0"/>
              <a:t>lines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identified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Q=26</a:t>
            </a:r>
            <a:r>
              <a:rPr lang="fr-FR" sz="1600" baseline="30000" dirty="0" smtClean="0"/>
              <a:t>+</a:t>
            </a:r>
            <a:r>
              <a:rPr lang="fr-FR" sz="1600" dirty="0" smtClean="0"/>
              <a:t>, 27</a:t>
            </a:r>
            <a:r>
              <a:rPr lang="fr-FR" sz="1600" baseline="30000" dirty="0" smtClean="0"/>
              <a:t>+ </a:t>
            </a:r>
            <a:r>
              <a:rPr lang="fr-FR" sz="1600" dirty="0" smtClean="0"/>
              <a:t>and 28</a:t>
            </a:r>
            <a:r>
              <a:rPr lang="fr-FR" sz="1600" baseline="30000" dirty="0" smtClean="0"/>
              <a:t>+</a:t>
            </a:r>
            <a:endParaRPr lang="fr-FR" sz="1600" baseline="30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79512" y="3645024"/>
            <a:ext cx="1729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Q=27</a:t>
            </a:r>
            <a:r>
              <a:rPr lang="fr-FR" sz="1600" baseline="30000" dirty="0" smtClean="0"/>
              <a:t>+ </a:t>
            </a:r>
            <a:r>
              <a:rPr lang="fr-FR" sz="1600" dirty="0" err="1" smtClean="0"/>
              <a:t>is</a:t>
            </a:r>
            <a:r>
              <a:rPr lang="fr-FR" sz="1600" dirty="0" smtClean="0"/>
              <a:t> dominant</a:t>
            </a:r>
            <a:endParaRPr lang="fr-FR" sz="1600" baseline="30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41490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Identification compatible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earlier</a:t>
            </a:r>
            <a:r>
              <a:rPr lang="fr-FR" sz="1600" dirty="0" smtClean="0"/>
              <a:t> </a:t>
            </a:r>
            <a:r>
              <a:rPr lang="fr-FR" sz="1600" dirty="0" err="1" smtClean="0"/>
              <a:t>published</a:t>
            </a:r>
            <a:r>
              <a:rPr lang="fr-FR" sz="1600" dirty="0" smtClean="0"/>
              <a:t> data [2,3,4]  </a:t>
            </a:r>
            <a:endParaRPr lang="fr-FR" sz="1600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5877272"/>
            <a:ext cx="334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[2]</a:t>
            </a:r>
            <a:r>
              <a:rPr lang="en-US" sz="1200" dirty="0" smtClean="0"/>
              <a:t> H. </a:t>
            </a:r>
            <a:r>
              <a:rPr lang="en-US" sz="1200" dirty="0" err="1" smtClean="0"/>
              <a:t>Godon</a:t>
            </a:r>
            <a:r>
              <a:rPr lang="en-US" sz="1200" dirty="0" smtClean="0"/>
              <a:t> et al., J. Phys. B. </a:t>
            </a:r>
            <a:r>
              <a:rPr lang="en-US" sz="1200" b="1" dirty="0" smtClean="0"/>
              <a:t>12</a:t>
            </a:r>
            <a:r>
              <a:rPr lang="en-US" sz="1200" dirty="0" smtClean="0"/>
              <a:t>, 881 (1979)</a:t>
            </a:r>
          </a:p>
          <a:p>
            <a:r>
              <a:rPr lang="fr-FR" sz="1200" dirty="0" smtClean="0"/>
              <a:t>[3]</a:t>
            </a:r>
            <a:r>
              <a:rPr lang="en-US" sz="1200" dirty="0" smtClean="0"/>
              <a:t> R. J. </a:t>
            </a:r>
            <a:r>
              <a:rPr lang="en-US" sz="1200" dirty="0" err="1" smtClean="0"/>
              <a:t>Hutcheon</a:t>
            </a:r>
            <a:r>
              <a:rPr lang="en-US" sz="1200" dirty="0" smtClean="0"/>
              <a:t> et al., Phys. Scr. </a:t>
            </a:r>
            <a:r>
              <a:rPr lang="en-US" sz="1200" b="1" dirty="0" smtClean="0"/>
              <a:t>21</a:t>
            </a:r>
            <a:r>
              <a:rPr lang="en-US" sz="1200" dirty="0" smtClean="0"/>
              <a:t>, 89 (1980)</a:t>
            </a:r>
          </a:p>
          <a:p>
            <a:r>
              <a:rPr lang="en-US" sz="1200" dirty="0" smtClean="0"/>
              <a:t>[4] S. Elliott et al., Phys. Rev. A. </a:t>
            </a:r>
            <a:r>
              <a:rPr lang="en-US" sz="1200" b="1" dirty="0" smtClean="0"/>
              <a:t>47</a:t>
            </a:r>
            <a:r>
              <a:rPr lang="en-US" sz="1200" dirty="0" smtClean="0"/>
              <a:t>, 1403 (1993)  </a:t>
            </a:r>
            <a:r>
              <a:rPr lang="fr-FR" sz="1200" dirty="0" smtClean="0"/>
              <a:t> </a:t>
            </a:r>
            <a:endParaRPr lang="en-GB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79512" y="4869160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Validation of </a:t>
            </a:r>
            <a:r>
              <a:rPr lang="fr-FR" dirty="0" err="1" smtClean="0">
                <a:solidFill>
                  <a:srgbClr val="FF0000"/>
                </a:solidFill>
              </a:rPr>
              <a:t>our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atomic</a:t>
            </a:r>
            <a:r>
              <a:rPr lang="fr-FR" dirty="0" smtClean="0">
                <a:solidFill>
                  <a:srgbClr val="FF0000"/>
                </a:solidFill>
              </a:rPr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20738329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model_cen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model_cenbg</Template>
  <TotalTime>8078</TotalTime>
  <Words>1979</Words>
  <Application>Microsoft Macintosh PowerPoint</Application>
  <PresentationFormat>Présentation à l'écran (4:3)</PresentationFormat>
  <Paragraphs>504</Paragraphs>
  <Slides>40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3" baseType="lpstr">
      <vt:lpstr>model_cenbg</vt:lpstr>
      <vt:lpstr>Équation</vt:lpstr>
      <vt:lpstr>…quation</vt:lpstr>
      <vt:lpstr>Nucleus-electron cloud coupling in plasmas: the case of 84Rb.</vt:lpstr>
      <vt:lpstr>Nuclear physics in plasmas</vt:lpstr>
      <vt:lpstr>Nuclear excitations in plasmas</vt:lpstr>
      <vt:lpstr>NEET in 84Rb plasma</vt:lpstr>
      <vt:lpstr>Nuclear transition energy measurement</vt:lpstr>
      <vt:lpstr>Plasma conditions suitable for the  NEET </vt:lpstr>
      <vt:lpstr>NEET experiment in 84Rb plasma</vt:lpstr>
      <vt:lpstr>Measurement of the X-spectrum from a Rb plasma</vt:lpstr>
      <vt:lpstr>Comparison with theoretical spectra</vt:lpstr>
      <vt:lpstr>NEET rate beyond the Average Atom Model</vt:lpstr>
      <vt:lpstr>Conclusion and perspectives</vt:lpstr>
      <vt:lpstr>Thank you for your attention !</vt:lpstr>
      <vt:lpstr>Plasma conditions suitable for the  NEET </vt:lpstr>
      <vt:lpstr>NEET rate (1)</vt:lpstr>
      <vt:lpstr>NEET rate (2)</vt:lpstr>
      <vt:lpstr>Lifetime modification</vt:lpstr>
      <vt:lpstr>Lifetime modification</vt:lpstr>
      <vt:lpstr>Nuclear transition energy measurement (1)</vt:lpstr>
      <vt:lpstr>Nuclear transition energy measurement (2)</vt:lpstr>
      <vt:lpstr>Effect of charge states</vt:lpstr>
      <vt:lpstr>MCDF calculations for a transition</vt:lpstr>
      <vt:lpstr>Probabilities calculations</vt:lpstr>
      <vt:lpstr>Relativistic Average Atom Model</vt:lpstr>
      <vt:lpstr>Total spectrum</vt:lpstr>
      <vt:lpstr>PHELIX-MCDF comparison</vt:lpstr>
      <vt:lpstr>PHELIX-MCDF comparison</vt:lpstr>
      <vt:lpstr>PHELIX-MCDF comparison</vt:lpstr>
      <vt:lpstr>PHELIX-MCDF comparison</vt:lpstr>
      <vt:lpstr>PHELIX-MCDF comparison</vt:lpstr>
      <vt:lpstr>PHELIX-MCDF comparison</vt:lpstr>
      <vt:lpstr>PHELIX-MCDF comparison</vt:lpstr>
      <vt:lpstr>PHELIX-MCDF comparison</vt:lpstr>
      <vt:lpstr>PHELIX-MCDF comparison</vt:lpstr>
      <vt:lpstr>Comparison with published date for Q=27+</vt:lpstr>
      <vt:lpstr>FLYCHK HETL calculations</vt:lpstr>
      <vt:lpstr>FLYCHK HETL calculations</vt:lpstr>
      <vt:lpstr>FLYCHK HETL calculations</vt:lpstr>
      <vt:lpstr>MCDF-FLYCHK theoretical spectra</vt:lpstr>
      <vt:lpstr>MCDF M1 spectra</vt:lpstr>
      <vt:lpstr>Présentation PowerPoint</vt:lpstr>
    </vt:vector>
  </TitlesOfParts>
  <Company>CENBG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Denis-Petit</dc:creator>
  <cp:lastModifiedBy>David Denis-Petit</cp:lastModifiedBy>
  <cp:revision>963</cp:revision>
  <dcterms:created xsi:type="dcterms:W3CDTF">2013-02-13T10:47:33Z</dcterms:created>
  <dcterms:modified xsi:type="dcterms:W3CDTF">2013-09-30T19:07:22Z</dcterms:modified>
</cp:coreProperties>
</file>