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9" r:id="rId2"/>
    <p:sldId id="283" r:id="rId3"/>
    <p:sldId id="284" r:id="rId4"/>
    <p:sldId id="285" r:id="rId5"/>
    <p:sldId id="291" r:id="rId6"/>
    <p:sldId id="297" r:id="rId7"/>
    <p:sldId id="287" r:id="rId8"/>
    <p:sldId id="307" r:id="rId9"/>
    <p:sldId id="308" r:id="rId10"/>
    <p:sldId id="271" r:id="rId11"/>
    <p:sldId id="295" r:id="rId12"/>
    <p:sldId id="274" r:id="rId13"/>
    <p:sldId id="306" r:id="rId14"/>
    <p:sldId id="310" r:id="rId15"/>
    <p:sldId id="279" r:id="rId16"/>
    <p:sldId id="300" r:id="rId17"/>
    <p:sldId id="296" r:id="rId18"/>
    <p:sldId id="281" r:id="rId19"/>
    <p:sldId id="280" r:id="rId20"/>
    <p:sldId id="298" r:id="rId21"/>
    <p:sldId id="272" r:id="rId22"/>
    <p:sldId id="313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  <a:srgbClr val="9900FF"/>
    <a:srgbClr val="FF33CC"/>
    <a:srgbClr val="000000"/>
    <a:srgbClr val="00FF00"/>
    <a:srgbClr val="57201F"/>
    <a:srgbClr val="632523"/>
    <a:srgbClr val="FF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2" autoAdjust="0"/>
    <p:restoredTop sz="55950" autoAdjust="0"/>
  </p:normalViewPr>
  <p:slideViewPr>
    <p:cSldViewPr snapToGrid="0">
      <p:cViewPr varScale="1">
        <p:scale>
          <a:sx n="70" d="100"/>
          <a:sy n="7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861B-3129-4A0D-AD62-C6BD2815BF1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D341-6E63-41DD-AF9B-DFC7F015B2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D341-6E63-41DD-AF9B-DFC7F015B2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169" y="53788"/>
            <a:ext cx="8143919" cy="59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3B5-DDD1-439A-8CCD-781F91ACBF2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84AA-1EE1-4A5F-BE99-518DA9DC15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3B5-DDD1-439A-8CCD-781F91ACBF2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84AA-1EE1-4A5F-BE99-518DA9DC15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6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osterkopf_I_querfor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3788"/>
            <a:ext cx="7862888" cy="59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3B5-DDD1-439A-8CCD-781F91ACBF2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84AA-1EE1-4A5F-BE99-518DA9DC15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9525"/>
            <a:ext cx="817562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image" Target="../media/image94.png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emf"/><Relationship Id="rId11" Type="http://schemas.openxmlformats.org/officeDocument/2006/relationships/image" Target="../media/image92.png"/><Relationship Id="rId5" Type="http://schemas.openxmlformats.org/officeDocument/2006/relationships/image" Target="../media/image86.emf"/><Relationship Id="rId10" Type="http://schemas.openxmlformats.org/officeDocument/2006/relationships/image" Target="../media/image91.emf"/><Relationship Id="rId4" Type="http://schemas.openxmlformats.org/officeDocument/2006/relationships/image" Target="../media/image85.emf"/><Relationship Id="rId9" Type="http://schemas.openxmlformats.org/officeDocument/2006/relationships/image" Target="../media/image9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105.emf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emf"/><Relationship Id="rId11" Type="http://schemas.openxmlformats.org/officeDocument/2006/relationships/image" Target="../media/image13.png"/><Relationship Id="rId5" Type="http://schemas.openxmlformats.org/officeDocument/2006/relationships/image" Target="../media/image98.png"/><Relationship Id="rId10" Type="http://schemas.openxmlformats.org/officeDocument/2006/relationships/image" Target="../media/image103.emf"/><Relationship Id="rId4" Type="http://schemas.openxmlformats.org/officeDocument/2006/relationships/image" Target="../media/image97.emf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02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85800" y="1738381"/>
            <a:ext cx="7772400" cy="1755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Hard X-ray Radiography</a:t>
            </a:r>
          </a:p>
          <a:p>
            <a:pPr algn="ctr"/>
            <a:r>
              <a:rPr lang="en-US" sz="2800" dirty="0" smtClean="0"/>
              <a:t>as a</a:t>
            </a:r>
          </a:p>
          <a:p>
            <a:pPr algn="ctr"/>
            <a:r>
              <a:rPr lang="en-US" sz="4000" dirty="0" smtClean="0"/>
              <a:t>HED Plasma Diagnostic at FAIR</a:t>
            </a:r>
            <a:endParaRPr lang="de-DE" sz="40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25189" y="3709224"/>
            <a:ext cx="8693623" cy="12585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P. Neumayer, EMMI/GSI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EMMI workshop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 High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Energy Density Plasma Diagnostics at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FAIR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GSI/Darmstadt,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Sept. 30 –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Oct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 2, 2013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5466781"/>
            <a:ext cx="186213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365181"/>
            <a:ext cx="963613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5463606"/>
            <a:ext cx="2641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Radiographs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heated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rad-</a:t>
            </a:r>
            <a:r>
              <a:rPr lang="de-DE" dirty="0" err="1" smtClean="0"/>
              <a:t>hydro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pic>
        <p:nvPicPr>
          <p:cNvPr id="3" name="Picture 52" descr="fig3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6" y="1553754"/>
            <a:ext cx="8273595" cy="24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11178" y="1606257"/>
            <a:ext cx="540342" cy="516279"/>
            <a:chOff x="3000" y="1061"/>
            <a:chExt cx="285" cy="423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000" y="1061"/>
              <a:ext cx="0" cy="4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126" y="1061"/>
              <a:ext cx="0" cy="4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285" y="1061"/>
              <a:ext cx="0" cy="4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1242" y="1691575"/>
            <a:ext cx="829110" cy="1036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081654" y="1606257"/>
            <a:ext cx="540342" cy="516279"/>
            <a:chOff x="3000" y="1061"/>
            <a:chExt cx="285" cy="423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000" y="1061"/>
              <a:ext cx="0" cy="4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126" y="1061"/>
              <a:ext cx="0" cy="4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285" y="1061"/>
              <a:ext cx="0" cy="4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325388" y="1606257"/>
            <a:ext cx="538156" cy="516279"/>
            <a:chOff x="3000" y="1061"/>
            <a:chExt cx="285" cy="423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00" y="1061"/>
              <a:ext cx="0" cy="4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126" y="1061"/>
              <a:ext cx="0" cy="4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285" y="1061"/>
              <a:ext cx="0" cy="4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57175" y="1313115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2812" y="1313115"/>
            <a:ext cx="341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FF00"/>
                </a:solidFill>
              </a:rPr>
              <a:t>10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70635" y="1313115"/>
            <a:ext cx="4267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00FF"/>
                </a:solidFill>
              </a:rPr>
              <a:t>5eV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81869" y="2956022"/>
            <a:ext cx="868487" cy="947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52" y="2975710"/>
            <a:ext cx="1354140" cy="9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56" y="1736422"/>
            <a:ext cx="1413205" cy="98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126" y="2973523"/>
            <a:ext cx="1349765" cy="94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90" y="2973521"/>
            <a:ext cx="1349765" cy="9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464999" y="1529691"/>
            <a:ext cx="371896" cy="192511"/>
            <a:chOff x="756" y="1157"/>
            <a:chExt cx="197" cy="90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756" y="1157"/>
              <a:ext cx="0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863" y="1157"/>
              <a:ext cx="0" cy="9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953" y="1157"/>
              <a:ext cx="0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081654" y="1489551"/>
            <a:ext cx="0" cy="1443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011393" y="1691575"/>
            <a:ext cx="829110" cy="1036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126" y="1737514"/>
            <a:ext cx="1415393" cy="9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675919" y="1691575"/>
            <a:ext cx="829110" cy="1036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8558" y="1736422"/>
            <a:ext cx="1415393" cy="98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937270" y="3809195"/>
            <a:ext cx="689101" cy="525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911019" y="3548867"/>
            <a:ext cx="737229" cy="3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>
                <a:solidFill>
                  <a:prstClr val="black"/>
                </a:solidFill>
              </a:rPr>
              <a:t>500</a:t>
            </a:r>
            <a:r>
              <a:rPr lang="de-DE" sz="90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de-DE" sz="90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133920" y="1086660"/>
            <a:ext cx="11368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de-DE" b="1" i="1" dirty="0" err="1">
                <a:solidFill>
                  <a:prstClr val="black"/>
                </a:solidFill>
              </a:rPr>
              <a:t>t</a:t>
            </a:r>
            <a:r>
              <a:rPr lang="de-DE" b="1" dirty="0">
                <a:solidFill>
                  <a:prstClr val="black"/>
                </a:solidFill>
              </a:rPr>
              <a:t> = 0.5ns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3920241" y="1086660"/>
            <a:ext cx="69442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1.5ns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561269" y="1086660"/>
            <a:ext cx="69442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3.0ns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366697" y="2767886"/>
            <a:ext cx="826922" cy="2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>
                <a:solidFill>
                  <a:prstClr val="black"/>
                </a:solidFill>
              </a:rPr>
              <a:t>4.50 g/cc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366697" y="3262289"/>
            <a:ext cx="826922" cy="2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>
                <a:solidFill>
                  <a:prstClr val="black"/>
                </a:solidFill>
              </a:rPr>
              <a:t>2.25 g/cc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8366697" y="3761067"/>
            <a:ext cx="826922" cy="2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>
                <a:solidFill>
                  <a:prstClr val="black"/>
                </a:solidFill>
              </a:rPr>
              <a:t>0.00 g/cc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317917" y="1489551"/>
            <a:ext cx="0" cy="14438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621996" y="1489551"/>
            <a:ext cx="0" cy="14438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25" y="4169069"/>
            <a:ext cx="3422388" cy="238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Gerade Verbindung mit Pfeil 49"/>
          <p:cNvCxnSpPr/>
          <p:nvPr/>
        </p:nvCxnSpPr>
        <p:spPr>
          <a:xfrm flipV="1">
            <a:off x="1523865" y="4021395"/>
            <a:ext cx="178480" cy="2143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885645" y="4169069"/>
            <a:ext cx="81996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prstClr val="black"/>
                </a:solidFill>
              </a:rPr>
              <a:t>wire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tip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014499" y="4753600"/>
            <a:ext cx="199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</a:rPr>
              <a:t>Evolution </a:t>
            </a:r>
            <a:r>
              <a:rPr lang="de-DE" sz="2000" b="1" dirty="0" err="1">
                <a:solidFill>
                  <a:prstClr val="black"/>
                </a:solidFill>
              </a:rPr>
              <a:t>of</a:t>
            </a:r>
            <a:r>
              <a:rPr lang="de-DE" sz="2000" b="1" dirty="0">
                <a:solidFill>
                  <a:prstClr val="black"/>
                </a:solidFill>
              </a:rPr>
              <a:t> </a:t>
            </a:r>
            <a:r>
              <a:rPr lang="de-DE" sz="2000" b="1" dirty="0" err="1">
                <a:solidFill>
                  <a:prstClr val="black"/>
                </a:solidFill>
              </a:rPr>
              <a:t>central</a:t>
            </a:r>
            <a:r>
              <a:rPr lang="de-DE" sz="2000" b="1" dirty="0">
                <a:solidFill>
                  <a:prstClr val="black"/>
                </a:solidFill>
              </a:rPr>
              <a:t> </a:t>
            </a:r>
            <a:r>
              <a:rPr lang="de-DE" sz="2000" b="1" dirty="0" err="1">
                <a:solidFill>
                  <a:prstClr val="black"/>
                </a:solidFill>
              </a:rPr>
              <a:t>density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7230" y="1072815"/>
            <a:ext cx="9034818" cy="54410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 rot="21002746">
            <a:off x="896127" y="2972253"/>
            <a:ext cx="7711357" cy="107721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de-DE" altLang="en-US" sz="3200" b="1" dirty="0" err="1" smtClean="0"/>
              <a:t>How</a:t>
            </a:r>
            <a:r>
              <a:rPr lang="de-DE" altLang="en-US" sz="3200" b="1" dirty="0" smtClean="0"/>
              <a:t> </a:t>
            </a:r>
            <a:r>
              <a:rPr lang="de-DE" altLang="en-US" sz="3200" b="1" dirty="0" err="1" smtClean="0"/>
              <a:t>about</a:t>
            </a:r>
            <a:r>
              <a:rPr lang="de-DE" altLang="en-US" sz="3200" b="1" dirty="0" smtClean="0"/>
              <a:t> </a:t>
            </a:r>
          </a:p>
          <a:p>
            <a:pPr algn="ctr"/>
            <a:r>
              <a:rPr lang="de-DE" altLang="en-US" sz="3200" b="1" dirty="0" smtClean="0"/>
              <a:t>X-</a:t>
            </a:r>
            <a:r>
              <a:rPr lang="de-DE" altLang="en-US" sz="3200" b="1" dirty="0" err="1" smtClean="0"/>
              <a:t>ray</a:t>
            </a:r>
            <a:r>
              <a:rPr lang="de-DE" altLang="en-US" sz="3200" b="1" dirty="0" smtClean="0"/>
              <a:t> </a:t>
            </a:r>
            <a:r>
              <a:rPr lang="de-DE" altLang="en-US" sz="3200" b="1" dirty="0" err="1" smtClean="0"/>
              <a:t>radiography</a:t>
            </a:r>
            <a:r>
              <a:rPr lang="de-DE" altLang="en-US" sz="3200" b="1" dirty="0" smtClean="0"/>
              <a:t> </a:t>
            </a:r>
            <a:r>
              <a:rPr lang="de-DE" altLang="en-US" sz="3200" b="1" dirty="0" err="1" smtClean="0"/>
              <a:t>of</a:t>
            </a:r>
            <a:r>
              <a:rPr lang="de-DE" altLang="en-US" sz="3200" b="1" dirty="0" smtClean="0"/>
              <a:t> a „real“ FAIR-PP </a:t>
            </a:r>
            <a:r>
              <a:rPr lang="de-DE" altLang="en-US" sz="3200" b="1" dirty="0" err="1" smtClean="0"/>
              <a:t>target</a:t>
            </a:r>
            <a:r>
              <a:rPr lang="de-DE" altLang="en-US" sz="3200" b="1" dirty="0" smtClean="0"/>
              <a:t>?</a:t>
            </a:r>
            <a:endParaRPr lang="de-DE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01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4587"/>
            <a:ext cx="387794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HIHEX: Heavy Ion Heating and EXpansion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493713" y="1203325"/>
            <a:ext cx="3487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US" sz="1800" u="sng"/>
              <a:t>Heating</a:t>
            </a:r>
            <a:r>
              <a:rPr lang="de-DE" altLang="en-US" sz="1800"/>
              <a:t> by heavy ion pulses</a:t>
            </a:r>
          </a:p>
          <a:p>
            <a:pPr>
              <a:buFontTx/>
              <a:buChar char="•"/>
            </a:pPr>
            <a:r>
              <a:rPr lang="de-DE" altLang="en-US" sz="1800"/>
              <a:t>Subsequent </a:t>
            </a:r>
            <a:r>
              <a:rPr lang="de-DE" altLang="en-US" sz="1800" u="sng"/>
              <a:t>expansion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479925" y="1444507"/>
            <a:ext cx="4348163" cy="4251443"/>
            <a:chOff x="4479925" y="1444507"/>
            <a:chExt cx="4348163" cy="4251443"/>
          </a:xfrm>
        </p:grpSpPr>
        <p:pic>
          <p:nvPicPr>
            <p:cNvPr id="2990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925" y="1911350"/>
              <a:ext cx="4348163" cy="325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5781675" y="5178425"/>
              <a:ext cx="29321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400" dirty="0"/>
                <a:t>N. A. Tahir et al.,</a:t>
              </a:r>
            </a:p>
            <a:p>
              <a:pPr algn="l"/>
              <a:r>
                <a:rPr lang="de-DE" altLang="en-US" sz="1400" dirty="0"/>
                <a:t>Phys. </a:t>
              </a:r>
              <a:r>
                <a:rPr lang="de-DE" altLang="en-US" sz="1400" dirty="0" err="1"/>
                <a:t>Rev</a:t>
              </a:r>
              <a:r>
                <a:rPr lang="de-DE" altLang="en-US" sz="1400" dirty="0"/>
                <a:t>. </a:t>
              </a:r>
              <a:r>
                <a:rPr lang="de-DE" altLang="en-US" sz="1400" dirty="0" err="1"/>
                <a:t>Lett</a:t>
              </a:r>
              <a:r>
                <a:rPr lang="de-DE" altLang="en-US" sz="1400" dirty="0"/>
                <a:t>. </a:t>
              </a:r>
              <a:r>
                <a:rPr lang="de-DE" altLang="en-US" sz="1400" b="1" dirty="0"/>
                <a:t>95</a:t>
              </a:r>
              <a:r>
                <a:rPr lang="de-DE" altLang="en-US" sz="1400" dirty="0"/>
                <a:t>, 035001 (2005)</a:t>
              </a:r>
            </a:p>
          </p:txBody>
        </p:sp>
        <p:sp>
          <p:nvSpPr>
            <p:cNvPr id="299019" name="Text Box 11"/>
            <p:cNvSpPr txBox="1">
              <a:spLocks noChangeArrowheads="1"/>
            </p:cNvSpPr>
            <p:nvPr/>
          </p:nvSpPr>
          <p:spPr bwMode="auto">
            <a:xfrm>
              <a:off x="5367907" y="1444507"/>
              <a:ext cx="28082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dirty="0"/>
                <a:t>Phase </a:t>
              </a:r>
              <a:r>
                <a:rPr lang="de-DE" altLang="en-US" dirty="0" err="1"/>
                <a:t>diagram</a:t>
              </a:r>
              <a:r>
                <a:rPr lang="de-DE" altLang="en-US" dirty="0"/>
                <a:t> </a:t>
              </a:r>
              <a:r>
                <a:rPr lang="de-DE" altLang="en-US" dirty="0" err="1"/>
                <a:t>of</a:t>
              </a:r>
              <a:r>
                <a:rPr lang="de-DE" altLang="en-US" dirty="0"/>
                <a:t> Lead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71739" y="2414587"/>
            <a:ext cx="3880678" cy="2520000"/>
            <a:chOff x="471739" y="2414587"/>
            <a:chExt cx="3880678" cy="2520000"/>
          </a:xfrm>
        </p:grpSpPr>
        <p:sp>
          <p:nvSpPr>
            <p:cNvPr id="2" name="Rechteck 1"/>
            <p:cNvSpPr/>
            <p:nvPr/>
          </p:nvSpPr>
          <p:spPr>
            <a:xfrm>
              <a:off x="3596216" y="3762835"/>
              <a:ext cx="452761" cy="408373"/>
            </a:xfrm>
            <a:prstGeom prst="rect">
              <a:avLst/>
            </a:prstGeom>
            <a:solidFill>
              <a:schemeClr val="accent4">
                <a:lumMod val="50000"/>
                <a:alpha val="49000"/>
              </a:schemeClr>
            </a:solidFill>
            <a:ln>
              <a:noFill/>
            </a:ln>
            <a:scene3d>
              <a:camera prst="isometricOffAxis2Top">
                <a:rot lat="18056744" lon="1557636" rev="19808494"/>
              </a:camera>
              <a:lightRig rig="threePt" dir="t"/>
            </a:scene3d>
            <a:sp3d extrusionH="38100">
              <a:bevelT w="0" h="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39" y="2414587"/>
              <a:ext cx="3880678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4680791" y="2087149"/>
            <a:ext cx="3946429" cy="3174875"/>
            <a:chOff x="5003259" y="2186957"/>
            <a:chExt cx="3946429" cy="317487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590" y="2885328"/>
              <a:ext cx="3502818" cy="221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7136428" y="3064637"/>
              <a:ext cx="1517980" cy="7386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hot-e </a:t>
              </a:r>
              <a:r>
                <a:rPr lang="de-DE" sz="1400" dirty="0" err="1" smtClean="0"/>
                <a:t>distribution</a:t>
              </a:r>
              <a:r>
                <a:rPr lang="de-DE" sz="1400" dirty="0"/>
                <a:t>:</a:t>
              </a:r>
              <a:endParaRPr lang="de-DE" sz="1400" dirty="0" smtClean="0"/>
            </a:p>
            <a:p>
              <a:r>
                <a:rPr lang="de-DE" sz="1400" i="1" dirty="0" err="1" smtClean="0"/>
                <a:t>T</a:t>
              </a:r>
              <a:r>
                <a:rPr lang="de-DE" sz="1400" baseline="-25000" dirty="0" err="1" smtClean="0"/>
                <a:t>hot</a:t>
              </a:r>
              <a:r>
                <a:rPr lang="de-DE" sz="1400" dirty="0" smtClean="0"/>
                <a:t> =200keV</a:t>
              </a:r>
            </a:p>
            <a:p>
              <a:r>
                <a:rPr lang="de-DE" sz="1400" i="1" dirty="0" err="1" smtClean="0"/>
                <a:t>E</a:t>
              </a:r>
              <a:r>
                <a:rPr lang="de-DE" sz="1400" baseline="-25000" dirty="0" err="1" smtClean="0"/>
                <a:t>hot</a:t>
              </a:r>
              <a:r>
                <a:rPr lang="de-DE" sz="1400" dirty="0" smtClean="0"/>
                <a:t> =0.1 × 400J</a:t>
              </a:r>
              <a:endParaRPr lang="en-US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 rot="16200000">
              <a:off x="4130135" y="3721413"/>
              <a:ext cx="211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dN</a:t>
              </a:r>
              <a:r>
                <a:rPr lang="de-DE" dirty="0" smtClean="0"/>
                <a:t>/</a:t>
              </a:r>
              <a:r>
                <a:rPr lang="de-DE" dirty="0" err="1" smtClean="0"/>
                <a:t>dE</a:t>
              </a:r>
              <a:r>
                <a:rPr lang="de-DE" dirty="0" smtClean="0"/>
                <a:t> [1/</a:t>
              </a:r>
              <a:r>
                <a:rPr lang="de-DE" dirty="0" err="1" smtClean="0"/>
                <a:t>MeV</a:t>
              </a:r>
              <a:r>
                <a:rPr lang="de-DE" dirty="0" smtClean="0"/>
                <a:t>/4</a:t>
              </a:r>
              <a:r>
                <a:rPr lang="de-DE" dirty="0" smtClean="0">
                  <a:latin typeface="Symbol" panose="05050102010706020507" pitchFamily="18" charset="2"/>
                </a:rPr>
                <a:t>p</a:t>
              </a:r>
              <a:r>
                <a:rPr lang="de-DE" dirty="0" smtClean="0"/>
                <a:t>sr]</a:t>
              </a:r>
              <a:endParaRPr lang="en-US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28906" y="4992500"/>
              <a:ext cx="2202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photon</a:t>
              </a:r>
              <a:r>
                <a:rPr lang="de-DE" dirty="0" smtClean="0"/>
                <a:t> </a:t>
              </a:r>
              <a:r>
                <a:rPr lang="de-DE" dirty="0" err="1" smtClean="0"/>
                <a:t>energy</a:t>
              </a:r>
              <a:r>
                <a:rPr lang="de-DE" dirty="0" smtClean="0"/>
                <a:t> [</a:t>
              </a:r>
              <a:r>
                <a:rPr lang="de-DE" dirty="0" err="1" smtClean="0"/>
                <a:t>MeV</a:t>
              </a:r>
              <a:r>
                <a:rPr lang="de-DE" dirty="0" smtClean="0"/>
                <a:t>]</a:t>
              </a:r>
              <a:endParaRPr lang="en-US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448800" y="2186957"/>
              <a:ext cx="350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Bremsstrahlung </a:t>
              </a:r>
              <a:r>
                <a:rPr lang="de-DE" dirty="0" err="1" smtClean="0"/>
                <a:t>emission</a:t>
              </a:r>
              <a:r>
                <a:rPr lang="de-DE" dirty="0" smtClean="0"/>
                <a:t> </a:t>
              </a:r>
              <a:r>
                <a:rPr lang="de-DE" dirty="0" err="1" smtClean="0"/>
                <a:t>spectrum</a:t>
              </a:r>
              <a:endParaRPr lang="de-DE" dirty="0" smtClean="0"/>
            </a:p>
            <a:p>
              <a:r>
                <a:rPr lang="de-DE" dirty="0" smtClean="0"/>
                <a:t>(MC-simulation)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1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205353" y="6075525"/>
            <a:ext cx="1959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000" dirty="0" smtClean="0"/>
              <a:t>*) </a:t>
            </a:r>
            <a:r>
              <a:rPr lang="de-DE" altLang="en-US" sz="1000" dirty="0" err="1" smtClean="0"/>
              <a:t>from</a:t>
            </a:r>
            <a:r>
              <a:rPr lang="de-DE" altLang="en-US" sz="1000" dirty="0" smtClean="0"/>
              <a:t>: N</a:t>
            </a:r>
            <a:r>
              <a:rPr lang="de-DE" altLang="en-US" sz="1000" dirty="0"/>
              <a:t>. A. Tahir et al.,</a:t>
            </a:r>
          </a:p>
          <a:p>
            <a:pPr algn="l"/>
            <a:r>
              <a:rPr lang="de-DE" altLang="en-US" sz="1000" dirty="0"/>
              <a:t>Phys. </a:t>
            </a:r>
            <a:r>
              <a:rPr lang="de-DE" altLang="en-US" sz="1000" dirty="0" err="1"/>
              <a:t>Rev</a:t>
            </a:r>
            <a:r>
              <a:rPr lang="de-DE" altLang="en-US" sz="1000" dirty="0"/>
              <a:t>. </a:t>
            </a:r>
            <a:r>
              <a:rPr lang="de-DE" altLang="en-US" sz="1000" dirty="0" err="1"/>
              <a:t>Lett</a:t>
            </a:r>
            <a:r>
              <a:rPr lang="de-DE" altLang="en-US" sz="1000" dirty="0"/>
              <a:t>. </a:t>
            </a:r>
            <a:r>
              <a:rPr lang="de-DE" altLang="en-US" sz="1000" b="1" dirty="0"/>
              <a:t>95</a:t>
            </a:r>
            <a:r>
              <a:rPr lang="de-DE" altLang="en-US" sz="1000" dirty="0"/>
              <a:t>, 035001 (2005)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49" y="333710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38" y="333710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1" y="333710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radiographs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typical</a:t>
            </a:r>
            <a:r>
              <a:rPr lang="de-DE" dirty="0" smtClean="0"/>
              <a:t>“ HIHEX </a:t>
            </a:r>
            <a:r>
              <a:rPr lang="de-DE" dirty="0" err="1" smtClean="0"/>
              <a:t>plasma</a:t>
            </a:r>
            <a:r>
              <a:rPr lang="de-DE" dirty="0" smtClean="0"/>
              <a:t> *)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406" y="1774494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4463" y="1774495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4852" y="1774495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9649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814227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7888049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7643796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737668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17" name="Textfeld 16"/>
          <p:cNvSpPr txBox="1"/>
          <p:nvPr/>
        </p:nvSpPr>
        <p:spPr>
          <a:xfrm>
            <a:off x="713722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7331476" y="2266343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Symbol" panose="05050102010706020507" pitchFamily="18" charset="2"/>
              </a:rPr>
              <a:t>(</a:t>
            </a:r>
            <a:r>
              <a:rPr lang="de-DE" sz="1400" i="1" dirty="0" err="1" smtClean="0">
                <a:latin typeface="Symbol" panose="05050102010706020507" pitchFamily="18" charset="2"/>
              </a:rPr>
              <a:t>r</a:t>
            </a:r>
            <a:r>
              <a:rPr lang="de-DE" sz="1400" i="1" dirty="0" err="1" smtClean="0"/>
              <a:t>r</a:t>
            </a:r>
            <a:r>
              <a:rPr lang="de-DE" sz="1400" dirty="0" smtClean="0"/>
              <a:t>)/</a:t>
            </a:r>
            <a:r>
              <a:rPr lang="de-DE" sz="1400" i="1" dirty="0" smtClean="0">
                <a:latin typeface="Symbol" panose="05050102010706020507" pitchFamily="18" charset="2"/>
              </a:rPr>
              <a:t>r</a:t>
            </a:r>
            <a:r>
              <a:rPr lang="de-DE" sz="1400" baseline="-25000" dirty="0" smtClean="0"/>
              <a:t>0,Pb </a:t>
            </a:r>
            <a:r>
              <a:rPr lang="de-DE" sz="1400" dirty="0" smtClean="0"/>
              <a:t>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587490" y="5493621"/>
            <a:ext cx="3607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</a:t>
            </a:r>
            <a:r>
              <a:rPr lang="de-DE" baseline="-25000" dirty="0" err="1" smtClean="0"/>
              <a:t>hot</a:t>
            </a:r>
            <a:r>
              <a:rPr lang="de-DE" dirty="0" smtClean="0"/>
              <a:t>= 40J, </a:t>
            </a:r>
            <a:r>
              <a:rPr lang="de-DE" i="1" dirty="0" err="1" smtClean="0"/>
              <a:t>T</a:t>
            </a:r>
            <a:r>
              <a:rPr lang="de-DE" baseline="-25000" dirty="0" err="1" smtClean="0"/>
              <a:t>hot</a:t>
            </a:r>
            <a:r>
              <a:rPr lang="de-DE" dirty="0" smtClean="0"/>
              <a:t>=200keV</a:t>
            </a:r>
          </a:p>
          <a:p>
            <a:r>
              <a:rPr lang="de-DE" dirty="0"/>
              <a:t>Resolution </a:t>
            </a:r>
            <a:r>
              <a:rPr lang="de-DE" dirty="0" err="1"/>
              <a:t>element</a:t>
            </a:r>
            <a:r>
              <a:rPr lang="de-DE" dirty="0"/>
              <a:t> : </a:t>
            </a:r>
            <a:r>
              <a:rPr lang="de-DE" dirty="0" smtClean="0"/>
              <a:t>100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x 10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</a:t>
            </a:r>
          </a:p>
          <a:p>
            <a:r>
              <a:rPr lang="de-DE" dirty="0" err="1" smtClean="0"/>
              <a:t>Detector</a:t>
            </a:r>
            <a:r>
              <a:rPr lang="de-DE" dirty="0" smtClean="0"/>
              <a:t>: IP</a:t>
            </a:r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2182" y="1922620"/>
            <a:ext cx="32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88" y="3328745"/>
            <a:ext cx="2892201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6933929" y="252796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44" name="Textfeld 43"/>
          <p:cNvSpPr txBox="1"/>
          <p:nvPr/>
        </p:nvSpPr>
        <p:spPr>
          <a:xfrm>
            <a:off x="8396490" y="4501198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45" name="Textfeld 44"/>
          <p:cNvSpPr txBox="1"/>
          <p:nvPr/>
        </p:nvSpPr>
        <p:spPr>
          <a:xfrm>
            <a:off x="8144651" y="426562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46" name="Textfeld 45"/>
          <p:cNvSpPr txBox="1"/>
          <p:nvPr/>
        </p:nvSpPr>
        <p:spPr>
          <a:xfrm>
            <a:off x="7878525" y="405754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47" name="Textfeld 46"/>
          <p:cNvSpPr txBox="1"/>
          <p:nvPr/>
        </p:nvSpPr>
        <p:spPr>
          <a:xfrm>
            <a:off x="7643796" y="391569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83826" y="382413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49" name="Textfeld 48"/>
          <p:cNvSpPr txBox="1"/>
          <p:nvPr/>
        </p:nvSpPr>
        <p:spPr>
          <a:xfrm>
            <a:off x="7118175" y="378808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0" name="Textfeld 49"/>
          <p:cNvSpPr txBox="1"/>
          <p:nvPr/>
        </p:nvSpPr>
        <p:spPr>
          <a:xfrm>
            <a:off x="6941072" y="37479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33" name="Textfeld 32"/>
          <p:cNvSpPr txBox="1"/>
          <p:nvPr/>
        </p:nvSpPr>
        <p:spPr>
          <a:xfrm>
            <a:off x="4654100" y="1392793"/>
            <a:ext cx="248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4000K,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2g/cm3</a:t>
            </a:r>
            <a:r>
              <a:rPr lang="de-DE" sz="1400" dirty="0" smtClean="0">
                <a:sym typeface="Wingdings" panose="05000000000000000000" pitchFamily="2" charset="2"/>
              </a:rPr>
              <a:t>  </a:t>
            </a:r>
            <a:r>
              <a:rPr lang="de-DE" sz="1400" i="1" dirty="0" smtClean="0">
                <a:latin typeface="Symbol" panose="05050102010706020507" pitchFamily="18" charset="2"/>
              </a:rPr>
              <a:t>G</a:t>
            </a:r>
            <a:r>
              <a:rPr lang="de-DE" sz="1400" dirty="0">
                <a:sym typeface="Symbol"/>
              </a:rPr>
              <a:t>  </a:t>
            </a:r>
            <a:r>
              <a:rPr lang="de-DE" sz="1400" dirty="0" smtClean="0"/>
              <a:t>4</a:t>
            </a:r>
            <a:endParaRPr lang="en-US" sz="1400" dirty="0"/>
          </a:p>
        </p:txBody>
      </p:sp>
      <p:sp>
        <p:nvSpPr>
          <p:cNvPr id="34" name="Textfeld 33"/>
          <p:cNvSpPr txBox="1"/>
          <p:nvPr/>
        </p:nvSpPr>
        <p:spPr>
          <a:xfrm>
            <a:off x="2650832" y="1392793"/>
            <a:ext cx="202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Critical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5600K,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4g/cm3</a:t>
            </a:r>
            <a:endParaRPr lang="en-US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545355" y="1392793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Liquid</a:t>
            </a:r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3400...6000K,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=</a:t>
            </a:r>
            <a:r>
              <a:rPr lang="de-DE" sz="1400" i="1" dirty="0" smtClean="0">
                <a:latin typeface="Symbol" panose="05050102010706020507" pitchFamily="18" charset="2"/>
                <a:sym typeface="Symbol"/>
              </a:rPr>
              <a:t>r</a:t>
            </a:r>
            <a:r>
              <a:rPr lang="de-DE" sz="1400" baseline="-25000" dirty="0" smtClean="0">
                <a:sym typeface="Symbol"/>
              </a:rPr>
              <a:t>0</a:t>
            </a:r>
            <a:endParaRPr lang="en-US" sz="1400" baseline="-25000" dirty="0"/>
          </a:p>
        </p:txBody>
      </p:sp>
      <p:sp>
        <p:nvSpPr>
          <p:cNvPr id="36" name="Textfeld 35"/>
          <p:cNvSpPr txBox="1"/>
          <p:nvPr/>
        </p:nvSpPr>
        <p:spPr>
          <a:xfrm>
            <a:off x="7062330" y="1878529"/>
            <a:ext cx="18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wedge</a:t>
            </a:r>
            <a:endParaRPr lang="en-US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928898" y="5088441"/>
            <a:ext cx="102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radius</a:t>
            </a:r>
            <a:r>
              <a:rPr lang="de-DE" sz="1400" dirty="0" smtClean="0"/>
              <a:t> 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910678" y="2087739"/>
            <a:ext cx="0" cy="13647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 rot="16200000">
            <a:off x="475344" y="261623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 mm</a:t>
            </a:r>
            <a:endParaRPr lang="en-US" sz="1400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840837" y="2095359"/>
            <a:ext cx="39741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840837" y="3452511"/>
            <a:ext cx="39741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33" y="3390496"/>
            <a:ext cx="2786068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0944" y="1918429"/>
            <a:ext cx="32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7063" y="1774513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1612" y="1772617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299" y="1776813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75" y="333138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47" y="333138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83" y="3331733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Simulated</a:t>
            </a:r>
            <a:r>
              <a:rPr lang="de-DE" dirty="0"/>
              <a:t> </a:t>
            </a:r>
            <a:r>
              <a:rPr lang="de-DE" dirty="0" err="1"/>
              <a:t>radiographs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typical</a:t>
            </a:r>
            <a:r>
              <a:rPr lang="de-DE" dirty="0"/>
              <a:t>“ HIHEX </a:t>
            </a:r>
            <a:r>
              <a:rPr lang="de-DE" dirty="0" err="1"/>
              <a:t>plasma</a:t>
            </a:r>
            <a:r>
              <a:rPr lang="de-DE" dirty="0"/>
              <a:t> *)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839649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41" name="Textfeld 40"/>
          <p:cNvSpPr txBox="1"/>
          <p:nvPr/>
        </p:nvSpPr>
        <p:spPr>
          <a:xfrm>
            <a:off x="814227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42" name="Textfeld 41"/>
          <p:cNvSpPr txBox="1"/>
          <p:nvPr/>
        </p:nvSpPr>
        <p:spPr>
          <a:xfrm>
            <a:off x="7888049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52" name="Textfeld 51"/>
          <p:cNvSpPr txBox="1"/>
          <p:nvPr/>
        </p:nvSpPr>
        <p:spPr>
          <a:xfrm>
            <a:off x="7643796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53" name="Textfeld 52"/>
          <p:cNvSpPr txBox="1"/>
          <p:nvPr/>
        </p:nvSpPr>
        <p:spPr>
          <a:xfrm>
            <a:off x="737668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4" name="Textfeld 53"/>
          <p:cNvSpPr txBox="1"/>
          <p:nvPr/>
        </p:nvSpPr>
        <p:spPr>
          <a:xfrm>
            <a:off x="713722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5" name="Textfeld 54"/>
          <p:cNvSpPr txBox="1"/>
          <p:nvPr/>
        </p:nvSpPr>
        <p:spPr>
          <a:xfrm>
            <a:off x="6933929" y="252796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6" name="Textfeld 55"/>
          <p:cNvSpPr txBox="1"/>
          <p:nvPr/>
        </p:nvSpPr>
        <p:spPr>
          <a:xfrm>
            <a:off x="7062330" y="1878529"/>
            <a:ext cx="18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wedge</a:t>
            </a:r>
            <a:endParaRPr lang="en-US" sz="1400" dirty="0"/>
          </a:p>
        </p:txBody>
      </p:sp>
      <p:sp>
        <p:nvSpPr>
          <p:cNvPr id="57" name="Textfeld 56"/>
          <p:cNvSpPr txBox="1"/>
          <p:nvPr/>
        </p:nvSpPr>
        <p:spPr>
          <a:xfrm>
            <a:off x="7331476" y="2266343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Symbol" panose="05050102010706020507" pitchFamily="18" charset="2"/>
              </a:rPr>
              <a:t>(</a:t>
            </a:r>
            <a:r>
              <a:rPr lang="de-DE" sz="1400" i="1" dirty="0" err="1" smtClean="0">
                <a:latin typeface="Symbol" panose="05050102010706020507" pitchFamily="18" charset="2"/>
              </a:rPr>
              <a:t>r</a:t>
            </a:r>
            <a:r>
              <a:rPr lang="de-DE" sz="1400" i="1" dirty="0" err="1" smtClean="0"/>
              <a:t>r</a:t>
            </a:r>
            <a:r>
              <a:rPr lang="de-DE" sz="1400" dirty="0" smtClean="0"/>
              <a:t>)/</a:t>
            </a:r>
            <a:r>
              <a:rPr lang="de-DE" sz="1400" i="1" dirty="0" smtClean="0">
                <a:latin typeface="Symbol" panose="05050102010706020507" pitchFamily="18" charset="2"/>
              </a:rPr>
              <a:t>r</a:t>
            </a:r>
            <a:r>
              <a:rPr lang="de-DE" sz="1400" baseline="-25000" dirty="0" smtClean="0"/>
              <a:t>0,Pb </a:t>
            </a:r>
            <a:r>
              <a:rPr lang="de-DE" sz="1400" dirty="0" smtClean="0"/>
              <a:t>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sp>
        <p:nvSpPr>
          <p:cNvPr id="59" name="Textfeld 58"/>
          <p:cNvSpPr txBox="1"/>
          <p:nvPr/>
        </p:nvSpPr>
        <p:spPr>
          <a:xfrm>
            <a:off x="4654100" y="1392793"/>
            <a:ext cx="248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4000K,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2g/cm3</a:t>
            </a:r>
            <a:r>
              <a:rPr lang="de-DE" sz="1400" dirty="0" smtClean="0">
                <a:sym typeface="Wingdings" panose="05000000000000000000" pitchFamily="2" charset="2"/>
              </a:rPr>
              <a:t>  </a:t>
            </a:r>
            <a:r>
              <a:rPr lang="de-DE" sz="1400" i="1" dirty="0" smtClean="0">
                <a:latin typeface="Symbol" panose="05050102010706020507" pitchFamily="18" charset="2"/>
              </a:rPr>
              <a:t>G</a:t>
            </a:r>
            <a:r>
              <a:rPr lang="de-DE" sz="1400" dirty="0">
                <a:sym typeface="Symbol"/>
              </a:rPr>
              <a:t>  </a:t>
            </a:r>
            <a:r>
              <a:rPr lang="de-DE" sz="1400" dirty="0" smtClean="0"/>
              <a:t>4</a:t>
            </a:r>
            <a:endParaRPr lang="en-US" sz="1400" dirty="0"/>
          </a:p>
        </p:txBody>
      </p:sp>
      <p:sp>
        <p:nvSpPr>
          <p:cNvPr id="60" name="Textfeld 59"/>
          <p:cNvSpPr txBox="1"/>
          <p:nvPr/>
        </p:nvSpPr>
        <p:spPr>
          <a:xfrm>
            <a:off x="2650832" y="1392793"/>
            <a:ext cx="202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Critical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5600K,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4g/cm3</a:t>
            </a:r>
            <a:endParaRPr lang="en-US" sz="1400" dirty="0"/>
          </a:p>
        </p:txBody>
      </p:sp>
      <p:sp>
        <p:nvSpPr>
          <p:cNvPr id="61" name="Textfeld 60"/>
          <p:cNvSpPr txBox="1"/>
          <p:nvPr/>
        </p:nvSpPr>
        <p:spPr>
          <a:xfrm>
            <a:off x="545355" y="1392793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Liquid</a:t>
            </a:r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3400...6000K,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=</a:t>
            </a:r>
            <a:r>
              <a:rPr lang="de-DE" sz="1400" i="1" dirty="0" smtClean="0">
                <a:latin typeface="Symbol" panose="05050102010706020507" pitchFamily="18" charset="2"/>
                <a:sym typeface="Symbol"/>
              </a:rPr>
              <a:t>r</a:t>
            </a:r>
            <a:r>
              <a:rPr lang="de-DE" sz="1400" baseline="-25000" dirty="0" smtClean="0">
                <a:sym typeface="Symbol"/>
              </a:rPr>
              <a:t>0</a:t>
            </a:r>
            <a:endParaRPr lang="en-US" sz="1400" baseline="-25000" dirty="0"/>
          </a:p>
        </p:txBody>
      </p:sp>
      <p:sp>
        <p:nvSpPr>
          <p:cNvPr id="65" name="Textfeld 64"/>
          <p:cNvSpPr txBox="1"/>
          <p:nvPr/>
        </p:nvSpPr>
        <p:spPr>
          <a:xfrm>
            <a:off x="8342106" y="4620163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66" name="Textfeld 65"/>
          <p:cNvSpPr txBox="1"/>
          <p:nvPr/>
        </p:nvSpPr>
        <p:spPr>
          <a:xfrm>
            <a:off x="8097065" y="4347200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67" name="Textfeld 66"/>
          <p:cNvSpPr txBox="1"/>
          <p:nvPr/>
        </p:nvSpPr>
        <p:spPr>
          <a:xfrm>
            <a:off x="7841136" y="417651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68" name="Textfeld 67"/>
          <p:cNvSpPr txBox="1"/>
          <p:nvPr/>
        </p:nvSpPr>
        <p:spPr>
          <a:xfrm>
            <a:off x="7640397" y="402446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69" name="Textfeld 68"/>
          <p:cNvSpPr txBox="1"/>
          <p:nvPr/>
        </p:nvSpPr>
        <p:spPr>
          <a:xfrm>
            <a:off x="7383826" y="3953294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70" name="Textfeld 69"/>
          <p:cNvSpPr txBox="1"/>
          <p:nvPr/>
        </p:nvSpPr>
        <p:spPr>
          <a:xfrm>
            <a:off x="7118175" y="3917248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71" name="Textfeld 70"/>
          <p:cNvSpPr txBox="1"/>
          <p:nvPr/>
        </p:nvSpPr>
        <p:spPr>
          <a:xfrm>
            <a:off x="6941072" y="387709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2587490" y="5493621"/>
            <a:ext cx="3607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</a:t>
            </a:r>
            <a:r>
              <a:rPr lang="de-DE" baseline="-25000" dirty="0" err="1" smtClean="0"/>
              <a:t>hot</a:t>
            </a:r>
            <a:r>
              <a:rPr lang="de-DE" dirty="0" smtClean="0"/>
              <a:t>= </a:t>
            </a:r>
            <a:r>
              <a:rPr lang="de-DE" b="1" dirty="0" smtClean="0">
                <a:solidFill>
                  <a:srgbClr val="FF0000"/>
                </a:solidFill>
              </a:rPr>
              <a:t>4J</a:t>
            </a:r>
            <a:r>
              <a:rPr lang="de-DE" dirty="0" smtClean="0"/>
              <a:t>, </a:t>
            </a:r>
            <a:r>
              <a:rPr lang="de-DE" i="1" dirty="0" err="1" smtClean="0"/>
              <a:t>T</a:t>
            </a:r>
            <a:r>
              <a:rPr lang="de-DE" baseline="-25000" dirty="0" err="1" smtClean="0"/>
              <a:t>hot</a:t>
            </a:r>
            <a:r>
              <a:rPr lang="de-DE" dirty="0" smtClean="0"/>
              <a:t>=200keV</a:t>
            </a:r>
          </a:p>
          <a:p>
            <a:r>
              <a:rPr lang="de-DE" dirty="0"/>
              <a:t>Resolution </a:t>
            </a:r>
            <a:r>
              <a:rPr lang="de-DE" dirty="0" err="1"/>
              <a:t>element</a:t>
            </a:r>
            <a:r>
              <a:rPr lang="de-DE" dirty="0"/>
              <a:t> : </a:t>
            </a:r>
            <a:r>
              <a:rPr lang="de-DE" dirty="0" smtClean="0"/>
              <a:t>100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x 10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</a:t>
            </a:r>
          </a:p>
          <a:p>
            <a:r>
              <a:rPr lang="de-DE" dirty="0" err="1" smtClean="0"/>
              <a:t>Detector</a:t>
            </a:r>
            <a:r>
              <a:rPr lang="de-DE" dirty="0" smtClean="0"/>
              <a:t>: IP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928898" y="5088441"/>
            <a:ext cx="102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radius</a:t>
            </a:r>
            <a:r>
              <a:rPr lang="de-DE" sz="1400" dirty="0" smtClean="0"/>
              <a:t> 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910678" y="2087739"/>
            <a:ext cx="0" cy="13647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 rot="16200000">
            <a:off x="475344" y="261623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 mm</a:t>
            </a:r>
            <a:endParaRPr lang="en-US" sz="1400" dirty="0"/>
          </a:p>
        </p:txBody>
      </p:sp>
      <p:cxnSp>
        <p:nvCxnSpPr>
          <p:cNvPr id="36" name="Gerade Verbindung 35"/>
          <p:cNvCxnSpPr/>
          <p:nvPr/>
        </p:nvCxnSpPr>
        <p:spPr>
          <a:xfrm flipH="1">
            <a:off x="840837" y="2095359"/>
            <a:ext cx="39741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840837" y="3452511"/>
            <a:ext cx="397413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205353" y="6075525"/>
            <a:ext cx="1959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000" dirty="0" smtClean="0"/>
              <a:t>*) </a:t>
            </a:r>
            <a:r>
              <a:rPr lang="de-DE" altLang="en-US" sz="1000" dirty="0" err="1" smtClean="0"/>
              <a:t>from</a:t>
            </a:r>
            <a:r>
              <a:rPr lang="de-DE" altLang="en-US" sz="1000" dirty="0" smtClean="0"/>
              <a:t>: N</a:t>
            </a:r>
            <a:r>
              <a:rPr lang="de-DE" altLang="en-US" sz="1000" dirty="0"/>
              <a:t>. A. Tahir et al.,</a:t>
            </a:r>
          </a:p>
          <a:p>
            <a:pPr algn="l"/>
            <a:r>
              <a:rPr lang="de-DE" altLang="en-US" sz="1000" dirty="0"/>
              <a:t>Phys. </a:t>
            </a:r>
            <a:r>
              <a:rPr lang="de-DE" altLang="en-US" sz="1000" dirty="0" err="1"/>
              <a:t>Rev</a:t>
            </a:r>
            <a:r>
              <a:rPr lang="de-DE" altLang="en-US" sz="1000" dirty="0"/>
              <a:t>. </a:t>
            </a:r>
            <a:r>
              <a:rPr lang="de-DE" altLang="en-US" sz="1000" dirty="0" err="1"/>
              <a:t>Lett</a:t>
            </a:r>
            <a:r>
              <a:rPr lang="de-DE" altLang="en-US" sz="1000" dirty="0"/>
              <a:t>. </a:t>
            </a:r>
            <a:r>
              <a:rPr lang="de-DE" altLang="en-US" sz="1000" b="1" dirty="0"/>
              <a:t>95</a:t>
            </a:r>
            <a:r>
              <a:rPr lang="de-DE" altLang="en-US" sz="1000" dirty="0"/>
              <a:t>, 035001 (2005)</a:t>
            </a:r>
          </a:p>
        </p:txBody>
      </p:sp>
    </p:spTree>
    <p:extLst>
      <p:ext uri="{BB962C8B-B14F-4D97-AF65-F5344CB8AC3E}">
        <p14:creationId xmlns:p14="http://schemas.microsoft.com/office/powerpoint/2010/main" val="32281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33" y="1433786"/>
            <a:ext cx="1278122" cy="12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06692"/>
              </p:ext>
            </p:extLst>
          </p:nvPr>
        </p:nvGraphicFramePr>
        <p:xfrm>
          <a:off x="482367" y="1416898"/>
          <a:ext cx="26048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43"/>
                <a:gridCol w="1132205"/>
                <a:gridCol w="929386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Thickness</a:t>
                      </a:r>
                      <a:r>
                        <a:rPr lang="de-DE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density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I.P.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70-120 </a:t>
                      </a:r>
                      <a:r>
                        <a:rPr lang="de-DE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ym typeface="Symbol"/>
                        </a:rPr>
                        <a:t> </a:t>
                      </a:r>
                      <a:r>
                        <a:rPr lang="de-DE" sz="1600" dirty="0" smtClean="0"/>
                        <a:t>3</a:t>
                      </a:r>
                      <a:r>
                        <a:rPr lang="de-DE" sz="1600" baseline="0" dirty="0" smtClean="0"/>
                        <a:t> g/cc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LSO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e.g. 1mm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7.4g/cc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Freihandform 38"/>
          <p:cNvSpPr/>
          <p:nvPr/>
        </p:nvSpPr>
        <p:spPr>
          <a:xfrm>
            <a:off x="4016506" y="5414132"/>
            <a:ext cx="433382" cy="742950"/>
          </a:xfrm>
          <a:custGeom>
            <a:avLst/>
            <a:gdLst>
              <a:gd name="connsiteX0" fmla="*/ 0 w 1041400"/>
              <a:gd name="connsiteY0" fmla="*/ 0 h 603250"/>
              <a:gd name="connsiteX1" fmla="*/ 838200 w 1041400"/>
              <a:gd name="connsiteY1" fmla="*/ 152400 h 603250"/>
              <a:gd name="connsiteX2" fmla="*/ 1041400 w 1041400"/>
              <a:gd name="connsiteY2" fmla="*/ 603250 h 603250"/>
              <a:gd name="connsiteX0" fmla="*/ 0 w 861615"/>
              <a:gd name="connsiteY0" fmla="*/ 0 h 660400"/>
              <a:gd name="connsiteX1" fmla="*/ 838200 w 861615"/>
              <a:gd name="connsiteY1" fmla="*/ 152400 h 660400"/>
              <a:gd name="connsiteX2" fmla="*/ 177800 w 861615"/>
              <a:gd name="connsiteY2" fmla="*/ 660400 h 660400"/>
              <a:gd name="connsiteX0" fmla="*/ 0 w 489948"/>
              <a:gd name="connsiteY0" fmla="*/ 29584 h 689984"/>
              <a:gd name="connsiteX1" fmla="*/ 450850 w 489948"/>
              <a:gd name="connsiteY1" fmla="*/ 42284 h 689984"/>
              <a:gd name="connsiteX2" fmla="*/ 177800 w 489948"/>
              <a:gd name="connsiteY2" fmla="*/ 689984 h 689984"/>
              <a:gd name="connsiteX0" fmla="*/ 0 w 497043"/>
              <a:gd name="connsiteY0" fmla="*/ 29584 h 721734"/>
              <a:gd name="connsiteX1" fmla="*/ 450850 w 497043"/>
              <a:gd name="connsiteY1" fmla="*/ 42284 h 721734"/>
              <a:gd name="connsiteX2" fmla="*/ 266700 w 497043"/>
              <a:gd name="connsiteY2" fmla="*/ 721734 h 721734"/>
              <a:gd name="connsiteX0" fmla="*/ 0 w 497043"/>
              <a:gd name="connsiteY0" fmla="*/ 29584 h 721734"/>
              <a:gd name="connsiteX1" fmla="*/ 450850 w 497043"/>
              <a:gd name="connsiteY1" fmla="*/ 42284 h 721734"/>
              <a:gd name="connsiteX2" fmla="*/ 266700 w 497043"/>
              <a:gd name="connsiteY2" fmla="*/ 721734 h 721734"/>
              <a:gd name="connsiteX0" fmla="*/ 0 w 497043"/>
              <a:gd name="connsiteY0" fmla="*/ 29584 h 721734"/>
              <a:gd name="connsiteX1" fmla="*/ 450850 w 497043"/>
              <a:gd name="connsiteY1" fmla="*/ 42284 h 721734"/>
              <a:gd name="connsiteX2" fmla="*/ 266700 w 497043"/>
              <a:gd name="connsiteY2" fmla="*/ 721734 h 721734"/>
              <a:gd name="connsiteX0" fmla="*/ 0 w 497043"/>
              <a:gd name="connsiteY0" fmla="*/ 29584 h 721734"/>
              <a:gd name="connsiteX1" fmla="*/ 450850 w 497043"/>
              <a:gd name="connsiteY1" fmla="*/ 42284 h 721734"/>
              <a:gd name="connsiteX2" fmla="*/ 266700 w 497043"/>
              <a:gd name="connsiteY2" fmla="*/ 721734 h 721734"/>
              <a:gd name="connsiteX0" fmla="*/ 0 w 549367"/>
              <a:gd name="connsiteY0" fmla="*/ 7174 h 699324"/>
              <a:gd name="connsiteX1" fmla="*/ 508000 w 549367"/>
              <a:gd name="connsiteY1" fmla="*/ 51624 h 699324"/>
              <a:gd name="connsiteX2" fmla="*/ 266700 w 549367"/>
              <a:gd name="connsiteY2" fmla="*/ 699324 h 699324"/>
              <a:gd name="connsiteX0" fmla="*/ 0 w 508258"/>
              <a:gd name="connsiteY0" fmla="*/ 14488 h 719338"/>
              <a:gd name="connsiteX1" fmla="*/ 508000 w 508258"/>
              <a:gd name="connsiteY1" fmla="*/ 58938 h 719338"/>
              <a:gd name="connsiteX2" fmla="*/ 76200 w 508258"/>
              <a:gd name="connsiteY2" fmla="*/ 719338 h 719338"/>
              <a:gd name="connsiteX0" fmla="*/ 0 w 495480"/>
              <a:gd name="connsiteY0" fmla="*/ 0 h 825500"/>
              <a:gd name="connsiteX1" fmla="*/ 495300 w 495480"/>
              <a:gd name="connsiteY1" fmla="*/ 165100 h 825500"/>
              <a:gd name="connsiteX2" fmla="*/ 63500 w 495480"/>
              <a:gd name="connsiteY2" fmla="*/ 825500 h 825500"/>
              <a:gd name="connsiteX0" fmla="*/ 0 w 496628"/>
              <a:gd name="connsiteY0" fmla="*/ 0 h 742950"/>
              <a:gd name="connsiteX1" fmla="*/ 495300 w 496628"/>
              <a:gd name="connsiteY1" fmla="*/ 165100 h 742950"/>
              <a:gd name="connsiteX2" fmla="*/ 158750 w 496628"/>
              <a:gd name="connsiteY2" fmla="*/ 742950 h 742950"/>
              <a:gd name="connsiteX0" fmla="*/ 0 w 433382"/>
              <a:gd name="connsiteY0" fmla="*/ 0 h 742950"/>
              <a:gd name="connsiteX1" fmla="*/ 431800 w 433382"/>
              <a:gd name="connsiteY1" fmla="*/ 209550 h 742950"/>
              <a:gd name="connsiteX2" fmla="*/ 158750 w 433382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382" h="742950">
                <a:moveTo>
                  <a:pt x="0" y="0"/>
                </a:moveTo>
                <a:cubicBezTo>
                  <a:pt x="332316" y="25929"/>
                  <a:pt x="405342" y="85725"/>
                  <a:pt x="431800" y="209550"/>
                </a:cubicBezTo>
                <a:cubicBezTo>
                  <a:pt x="458258" y="333375"/>
                  <a:pt x="143933" y="567796"/>
                  <a:pt x="158750" y="742950"/>
                </a:cubicBez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3740288" y="5134815"/>
            <a:ext cx="317639" cy="385479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LeftDown"/>
            <a:lightRig rig="threePt" dir="t"/>
          </a:scene3d>
          <a:sp3d extrusionH="254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079957" y="5327554"/>
            <a:ext cx="819150" cy="2525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079958" y="5241408"/>
            <a:ext cx="819150" cy="9002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3079958" y="5331432"/>
            <a:ext cx="819149" cy="6985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091038" y="3908749"/>
            <a:ext cx="265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Scintillator-based</a:t>
            </a:r>
            <a:r>
              <a:rPr lang="de-DE" b="1" dirty="0" smtClean="0"/>
              <a:t> </a:t>
            </a:r>
            <a:r>
              <a:rPr lang="de-DE" b="1" dirty="0" err="1" smtClean="0"/>
              <a:t>imaging</a:t>
            </a:r>
            <a:endParaRPr lang="en-US" b="1" dirty="0"/>
          </a:p>
        </p:txBody>
      </p:sp>
      <p:sp>
        <p:nvSpPr>
          <p:cNvPr id="10" name="Ellipse 9"/>
          <p:cNvSpPr/>
          <p:nvPr/>
        </p:nvSpPr>
        <p:spPr>
          <a:xfrm>
            <a:off x="2918033" y="4842636"/>
            <a:ext cx="323850" cy="1136342"/>
          </a:xfrm>
          <a:prstGeom prst="ellipse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noFill/>
          </a:ln>
          <a:scene3d>
            <a:camera prst="isometricLeftDown"/>
            <a:lightRig rig="threePt" dir="t"/>
          </a:scene3d>
          <a:sp3d extrusionH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1895134" y="5402861"/>
            <a:ext cx="1192610" cy="6612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902920" y="5241408"/>
            <a:ext cx="1177038" cy="227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902920" y="5468982"/>
            <a:ext cx="1184824" cy="11112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638093" y="4935736"/>
            <a:ext cx="529653" cy="106649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scene3d>
            <a:camera prst="isometricLeftDown">
              <a:rot lat="1500001" lon="2700000" rev="0"/>
            </a:camera>
            <a:lightRig rig="threePt" dir="t"/>
          </a:scene3d>
          <a:sp3d extrusionH="762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3612010" y="4665699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CCD</a:t>
            </a:r>
            <a:endParaRPr lang="en-US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2710236" y="4310747"/>
            <a:ext cx="68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image</a:t>
            </a:r>
            <a:endParaRPr lang="de-DE" sz="1600" dirty="0"/>
          </a:p>
          <a:p>
            <a:r>
              <a:rPr lang="de-DE" sz="1600" dirty="0" err="1" smtClean="0"/>
              <a:t>relay</a:t>
            </a:r>
            <a:endParaRPr lang="en-US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1177781" y="4310748"/>
            <a:ext cx="1139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scintillation</a:t>
            </a:r>
            <a:endParaRPr lang="de-DE" sz="1600" dirty="0"/>
          </a:p>
          <a:p>
            <a:r>
              <a:rPr lang="de-DE" sz="1600" dirty="0" err="1" smtClean="0"/>
              <a:t>screen</a:t>
            </a:r>
            <a:endParaRPr lang="de-DE" sz="1600" dirty="0"/>
          </a:p>
        </p:txBody>
      </p:sp>
      <p:sp>
        <p:nvSpPr>
          <p:cNvPr id="42" name="Ellipse 41"/>
          <p:cNvSpPr/>
          <p:nvPr/>
        </p:nvSpPr>
        <p:spPr>
          <a:xfrm>
            <a:off x="1852172" y="5402861"/>
            <a:ext cx="70843" cy="132982"/>
          </a:xfrm>
          <a:prstGeom prst="ellipse">
            <a:avLst/>
          </a:prstGeom>
          <a:gradFill flip="none" rotWithShape="1">
            <a:gsLst>
              <a:gs pos="0">
                <a:srgbClr val="FF33CC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933012" y="5472058"/>
            <a:ext cx="949524" cy="73728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1153930" y="518317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Symbol" panose="05050102010706020507" pitchFamily="18" charset="2"/>
              </a:rPr>
              <a:t>g</a:t>
            </a:r>
            <a:endParaRPr lang="en-US" i="1" dirty="0">
              <a:latin typeface="Symbol" panose="05050102010706020507" pitchFamily="18" charset="2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743527" y="1260496"/>
            <a:ext cx="3894106" cy="2613761"/>
            <a:chOff x="2021103" y="3826184"/>
            <a:chExt cx="3894106" cy="261376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84" y="3826184"/>
              <a:ext cx="3590925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225592" y="6070613"/>
              <a:ext cx="2149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/>
                <a:t>photon</a:t>
              </a:r>
              <a:r>
                <a:rPr lang="de-DE" dirty="0" smtClean="0"/>
                <a:t> </a:t>
              </a:r>
              <a:r>
                <a:rPr lang="de-DE" dirty="0" err="1" smtClean="0"/>
                <a:t>energy</a:t>
              </a:r>
              <a:r>
                <a:rPr lang="de-DE" dirty="0" smtClean="0"/>
                <a:t>[</a:t>
              </a:r>
              <a:r>
                <a:rPr lang="de-DE" dirty="0" err="1" smtClean="0"/>
                <a:t>MeV</a:t>
              </a:r>
              <a:r>
                <a:rPr lang="de-DE" dirty="0" smtClean="0"/>
                <a:t>]</a:t>
              </a:r>
              <a:endParaRPr lang="en-US" dirty="0"/>
            </a:p>
          </p:txBody>
        </p:sp>
        <p:sp>
          <p:nvSpPr>
            <p:cNvPr id="46" name="Textfeld 45"/>
            <p:cNvSpPr txBox="1"/>
            <p:nvPr/>
          </p:nvSpPr>
          <p:spPr>
            <a:xfrm rot="16200000">
              <a:off x="1210945" y="4800099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/>
                <a:t>quantum</a:t>
              </a:r>
              <a:r>
                <a:rPr lang="de-DE" dirty="0" smtClean="0"/>
                <a:t> </a:t>
              </a:r>
              <a:r>
                <a:rPr lang="de-DE" dirty="0" err="1" smtClean="0"/>
                <a:t>efficiency</a:t>
              </a:r>
              <a:endParaRPr lang="en-US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427887" y="4967010"/>
              <a:ext cx="446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FF"/>
                  </a:solidFill>
                </a:rPr>
                <a:t>I.P.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946955" y="4176898"/>
              <a:ext cx="6030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LSO</a:t>
              </a:r>
            </a:p>
            <a:p>
              <a:r>
                <a:rPr lang="de-DE" sz="1200" dirty="0" smtClean="0">
                  <a:solidFill>
                    <a:srgbClr val="FF0000"/>
                  </a:solidFill>
                </a:rPr>
                <a:t>(1mm)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528392" y="4564455"/>
            <a:ext cx="2988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 err="1" smtClean="0"/>
              <a:t>higher</a:t>
            </a:r>
            <a:r>
              <a:rPr lang="de-DE" dirty="0" smtClean="0"/>
              <a:t> QE in relevant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(0.1...1MeV)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/>
              <a:t>electronic </a:t>
            </a:r>
            <a:r>
              <a:rPr lang="de-DE" dirty="0" err="1" smtClean="0"/>
              <a:t>readout</a:t>
            </a:r>
            <a:endParaRPr lang="de-DE" dirty="0" smtClean="0"/>
          </a:p>
          <a:p>
            <a:pPr marL="531813" lvl="1" indent="-176213">
              <a:buFont typeface="Arial" panose="020B0604020202020204" pitchFamily="34" charset="0"/>
              <a:buChar char="•"/>
            </a:pPr>
            <a:r>
              <a:rPr lang="de-DE" dirty="0" smtClean="0"/>
              <a:t>remote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marL="531813" lvl="1" indent="-176213">
              <a:buFont typeface="Arial" panose="020B0604020202020204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rep</a:t>
            </a:r>
            <a:r>
              <a:rPr lang="de-DE" dirty="0" smtClean="0"/>
              <a:t>-rate</a:t>
            </a:r>
          </a:p>
        </p:txBody>
      </p:sp>
      <p:sp>
        <p:nvSpPr>
          <p:cNvPr id="20" name="Rechteck 19"/>
          <p:cNvSpPr/>
          <p:nvPr/>
        </p:nvSpPr>
        <p:spPr>
          <a:xfrm>
            <a:off x="3928323" y="6063936"/>
            <a:ext cx="515765" cy="351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PC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Heavy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QE </a:t>
            </a:r>
            <a:r>
              <a:rPr lang="de-DE" dirty="0" err="1" smtClean="0"/>
              <a:t>at</a:t>
            </a:r>
            <a:r>
              <a:rPr lang="de-DE" dirty="0" smtClean="0"/>
              <a:t> &gt;100keV</a:t>
            </a:r>
            <a:endParaRPr lang="en-US" dirty="0"/>
          </a:p>
        </p:txBody>
      </p:sp>
      <p:pic>
        <p:nvPicPr>
          <p:cNvPr id="19461" name="Picture 5" descr="http://www.apace-science.com/proteus/images/lyso_pet_el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04" y="2527198"/>
            <a:ext cx="1489890" cy="9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294" y="1775490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31" y="3332345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48" y="3332345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87" y="3332281"/>
            <a:ext cx="2881873" cy="20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04" y="3330162"/>
            <a:ext cx="2887038" cy="20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640" y="1775489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1612" y="1775490"/>
            <a:ext cx="15552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Simulated</a:t>
            </a:r>
            <a:r>
              <a:rPr lang="de-DE" dirty="0"/>
              <a:t> </a:t>
            </a:r>
            <a:r>
              <a:rPr lang="de-DE" dirty="0" err="1"/>
              <a:t>radiographs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typical</a:t>
            </a:r>
            <a:r>
              <a:rPr lang="de-DE" dirty="0"/>
              <a:t>“ HIHEX </a:t>
            </a:r>
            <a:r>
              <a:rPr lang="de-DE" dirty="0" err="1"/>
              <a:t>plasma</a:t>
            </a:r>
            <a:r>
              <a:rPr lang="de-DE" dirty="0"/>
              <a:t> *)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8403633" y="4289215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45" name="Textfeld 44"/>
          <p:cNvSpPr txBox="1"/>
          <p:nvPr/>
        </p:nvSpPr>
        <p:spPr>
          <a:xfrm>
            <a:off x="8139889" y="406554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46" name="Textfeld 45"/>
          <p:cNvSpPr txBox="1"/>
          <p:nvPr/>
        </p:nvSpPr>
        <p:spPr>
          <a:xfrm>
            <a:off x="7878525" y="39122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47" name="Textfeld 46"/>
          <p:cNvSpPr txBox="1"/>
          <p:nvPr/>
        </p:nvSpPr>
        <p:spPr>
          <a:xfrm>
            <a:off x="7650939" y="381092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90969" y="375508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49" name="Textfeld 48"/>
          <p:cNvSpPr txBox="1"/>
          <p:nvPr/>
        </p:nvSpPr>
        <p:spPr>
          <a:xfrm>
            <a:off x="7125318" y="373332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0" name="Textfeld 49"/>
          <p:cNvSpPr txBox="1"/>
          <p:nvPr/>
        </p:nvSpPr>
        <p:spPr>
          <a:xfrm>
            <a:off x="6943453" y="369555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36" name="Textfeld 35"/>
          <p:cNvSpPr txBox="1"/>
          <p:nvPr/>
        </p:nvSpPr>
        <p:spPr>
          <a:xfrm>
            <a:off x="4654100" y="1392793"/>
            <a:ext cx="248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4000K,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2g/cm3</a:t>
            </a:r>
            <a:r>
              <a:rPr lang="de-DE" sz="1400" dirty="0" smtClean="0">
                <a:sym typeface="Wingdings" panose="05000000000000000000" pitchFamily="2" charset="2"/>
              </a:rPr>
              <a:t>  </a:t>
            </a:r>
            <a:r>
              <a:rPr lang="de-DE" sz="1400" i="1" dirty="0" smtClean="0">
                <a:latin typeface="Symbol" panose="05050102010706020507" pitchFamily="18" charset="2"/>
              </a:rPr>
              <a:t>G</a:t>
            </a:r>
            <a:r>
              <a:rPr lang="de-DE" sz="1400" dirty="0">
                <a:sym typeface="Symbol"/>
              </a:rPr>
              <a:t>  </a:t>
            </a:r>
            <a:r>
              <a:rPr lang="de-DE" sz="1400" dirty="0" smtClean="0"/>
              <a:t>4</a:t>
            </a:r>
            <a:endParaRPr lang="en-US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2650832" y="1392793"/>
            <a:ext cx="202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Critical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de-DE" dirty="0" smtClean="0"/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5600K,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4g/cm3</a:t>
            </a:r>
            <a:endParaRPr lang="en-US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545355" y="1392793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Liquid</a:t>
            </a:r>
          </a:p>
          <a:p>
            <a:pPr algn="ctr"/>
            <a:r>
              <a:rPr lang="de-DE" sz="1400" i="1" dirty="0" smtClean="0">
                <a:sym typeface="Wingdings" panose="05000000000000000000" pitchFamily="2" charset="2"/>
              </a:rPr>
              <a:t>T</a:t>
            </a:r>
            <a:r>
              <a:rPr lang="de-DE" sz="1400" dirty="0" smtClean="0">
                <a:sym typeface="Symbol"/>
              </a:rPr>
              <a:t>3400...6000K, </a:t>
            </a:r>
            <a:r>
              <a:rPr lang="de-DE" sz="1400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r </a:t>
            </a:r>
            <a:r>
              <a:rPr lang="de-DE" sz="1400" dirty="0" smtClean="0">
                <a:sym typeface="Symbol"/>
              </a:rPr>
              <a:t>=</a:t>
            </a:r>
            <a:r>
              <a:rPr lang="de-DE" sz="1400" i="1" dirty="0" smtClean="0">
                <a:latin typeface="Symbol" panose="05050102010706020507" pitchFamily="18" charset="2"/>
                <a:sym typeface="Symbol"/>
              </a:rPr>
              <a:t>r</a:t>
            </a:r>
            <a:r>
              <a:rPr lang="de-DE" sz="1400" baseline="-25000" dirty="0" smtClean="0">
                <a:sym typeface="Symbol"/>
              </a:rPr>
              <a:t>0</a:t>
            </a:r>
            <a:endParaRPr lang="en-US" sz="1400" baseline="-25000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0944" y="1923047"/>
            <a:ext cx="32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839649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600</a:t>
            </a:r>
            <a:endParaRPr lang="en-US" sz="1100" dirty="0"/>
          </a:p>
        </p:txBody>
      </p:sp>
      <p:sp>
        <p:nvSpPr>
          <p:cNvPr id="42" name="Textfeld 41"/>
          <p:cNvSpPr txBox="1"/>
          <p:nvPr/>
        </p:nvSpPr>
        <p:spPr>
          <a:xfrm>
            <a:off x="8142270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300</a:t>
            </a:r>
            <a:endParaRPr lang="en-US" sz="1100" dirty="0"/>
          </a:p>
        </p:txBody>
      </p:sp>
      <p:sp>
        <p:nvSpPr>
          <p:cNvPr id="52" name="Textfeld 51"/>
          <p:cNvSpPr txBox="1"/>
          <p:nvPr/>
        </p:nvSpPr>
        <p:spPr>
          <a:xfrm>
            <a:off x="7888049" y="252796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150</a:t>
            </a:r>
            <a:endParaRPr lang="en-US" sz="1100" dirty="0"/>
          </a:p>
        </p:txBody>
      </p:sp>
      <p:sp>
        <p:nvSpPr>
          <p:cNvPr id="53" name="Textfeld 52"/>
          <p:cNvSpPr txBox="1"/>
          <p:nvPr/>
        </p:nvSpPr>
        <p:spPr>
          <a:xfrm>
            <a:off x="7643796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75</a:t>
            </a:r>
            <a:endParaRPr lang="en-US" sz="1100" dirty="0"/>
          </a:p>
        </p:txBody>
      </p:sp>
      <p:sp>
        <p:nvSpPr>
          <p:cNvPr id="54" name="Textfeld 53"/>
          <p:cNvSpPr txBox="1"/>
          <p:nvPr/>
        </p:nvSpPr>
        <p:spPr>
          <a:xfrm>
            <a:off x="737668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4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5" name="Textfeld 54"/>
          <p:cNvSpPr txBox="1"/>
          <p:nvPr/>
        </p:nvSpPr>
        <p:spPr>
          <a:xfrm>
            <a:off x="7137223" y="252796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2</a:t>
            </a:r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6" name="Textfeld 55"/>
          <p:cNvSpPr txBox="1"/>
          <p:nvPr/>
        </p:nvSpPr>
        <p:spPr>
          <a:xfrm>
            <a:off x="6933929" y="252796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57" name="Textfeld 56"/>
          <p:cNvSpPr txBox="1"/>
          <p:nvPr/>
        </p:nvSpPr>
        <p:spPr>
          <a:xfrm>
            <a:off x="7062330" y="1878529"/>
            <a:ext cx="18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wedge</a:t>
            </a:r>
            <a:endParaRPr lang="en-US" sz="1400" dirty="0"/>
          </a:p>
        </p:txBody>
      </p:sp>
      <p:sp>
        <p:nvSpPr>
          <p:cNvPr id="58" name="Textfeld 57"/>
          <p:cNvSpPr txBox="1"/>
          <p:nvPr/>
        </p:nvSpPr>
        <p:spPr>
          <a:xfrm>
            <a:off x="7331476" y="2266343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Symbol" panose="05050102010706020507" pitchFamily="18" charset="2"/>
              </a:rPr>
              <a:t>(</a:t>
            </a:r>
            <a:r>
              <a:rPr lang="de-DE" sz="1400" i="1" dirty="0" err="1" smtClean="0">
                <a:latin typeface="Symbol" panose="05050102010706020507" pitchFamily="18" charset="2"/>
              </a:rPr>
              <a:t>r</a:t>
            </a:r>
            <a:r>
              <a:rPr lang="de-DE" sz="1400" i="1" dirty="0" err="1" smtClean="0"/>
              <a:t>r</a:t>
            </a:r>
            <a:r>
              <a:rPr lang="de-DE" sz="1400" dirty="0" smtClean="0"/>
              <a:t>)/</a:t>
            </a:r>
            <a:r>
              <a:rPr lang="de-DE" sz="1400" i="1" dirty="0" smtClean="0">
                <a:latin typeface="Symbol" panose="05050102010706020507" pitchFamily="18" charset="2"/>
              </a:rPr>
              <a:t>r</a:t>
            </a:r>
            <a:r>
              <a:rPr lang="de-DE" sz="1400" baseline="-25000" dirty="0" smtClean="0"/>
              <a:t>0,Pb </a:t>
            </a:r>
            <a:r>
              <a:rPr lang="de-DE" sz="1400" dirty="0" smtClean="0"/>
              <a:t>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sp>
        <p:nvSpPr>
          <p:cNvPr id="32" name="Textfeld 31"/>
          <p:cNvSpPr txBox="1"/>
          <p:nvPr/>
        </p:nvSpPr>
        <p:spPr>
          <a:xfrm>
            <a:off x="2587490" y="5493621"/>
            <a:ext cx="3607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</a:t>
            </a:r>
            <a:r>
              <a:rPr lang="de-DE" baseline="-25000" dirty="0" err="1" smtClean="0"/>
              <a:t>hot</a:t>
            </a:r>
            <a:r>
              <a:rPr lang="de-DE" dirty="0" smtClean="0"/>
              <a:t>= 40J, </a:t>
            </a:r>
            <a:r>
              <a:rPr lang="de-DE" i="1" dirty="0" err="1" smtClean="0"/>
              <a:t>T</a:t>
            </a:r>
            <a:r>
              <a:rPr lang="de-DE" baseline="-25000" dirty="0" err="1" smtClean="0"/>
              <a:t>hot</a:t>
            </a:r>
            <a:r>
              <a:rPr lang="de-DE" dirty="0" smtClean="0"/>
              <a:t>=200keV</a:t>
            </a:r>
          </a:p>
          <a:p>
            <a:r>
              <a:rPr lang="de-DE" dirty="0"/>
              <a:t>Resolution </a:t>
            </a:r>
            <a:r>
              <a:rPr lang="de-DE" dirty="0" err="1"/>
              <a:t>element</a:t>
            </a:r>
            <a:r>
              <a:rPr lang="de-DE" dirty="0"/>
              <a:t> : </a:t>
            </a:r>
            <a:r>
              <a:rPr lang="de-DE" dirty="0" smtClean="0"/>
              <a:t>100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x 10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</a:t>
            </a:r>
          </a:p>
          <a:p>
            <a:r>
              <a:rPr lang="de-DE" dirty="0" err="1" smtClean="0"/>
              <a:t>Detector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FF0000"/>
                </a:solidFill>
              </a:rPr>
              <a:t>LYSO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928898" y="5088441"/>
            <a:ext cx="102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radius</a:t>
            </a:r>
            <a:r>
              <a:rPr lang="de-DE" sz="1400" dirty="0" smtClean="0"/>
              <a:t> 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7205353" y="6075525"/>
            <a:ext cx="1959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000" dirty="0" smtClean="0"/>
              <a:t>*) </a:t>
            </a:r>
            <a:r>
              <a:rPr lang="de-DE" altLang="en-US" sz="1000" dirty="0" err="1" smtClean="0"/>
              <a:t>from</a:t>
            </a:r>
            <a:r>
              <a:rPr lang="de-DE" altLang="en-US" sz="1000" dirty="0" smtClean="0"/>
              <a:t>: N</a:t>
            </a:r>
            <a:r>
              <a:rPr lang="de-DE" altLang="en-US" sz="1000" dirty="0"/>
              <a:t>. A. Tahir et al.,</a:t>
            </a:r>
          </a:p>
          <a:p>
            <a:pPr algn="l"/>
            <a:r>
              <a:rPr lang="de-DE" altLang="en-US" sz="1000" dirty="0"/>
              <a:t>Phys. </a:t>
            </a:r>
            <a:r>
              <a:rPr lang="de-DE" altLang="en-US" sz="1000" dirty="0" err="1"/>
              <a:t>Rev</a:t>
            </a:r>
            <a:r>
              <a:rPr lang="de-DE" altLang="en-US" sz="1000" dirty="0"/>
              <a:t>. </a:t>
            </a:r>
            <a:r>
              <a:rPr lang="de-DE" altLang="en-US" sz="1000" dirty="0" err="1"/>
              <a:t>Lett</a:t>
            </a:r>
            <a:r>
              <a:rPr lang="de-DE" altLang="en-US" sz="1000" dirty="0"/>
              <a:t>. </a:t>
            </a:r>
            <a:r>
              <a:rPr lang="de-DE" altLang="en-US" sz="1000" b="1" dirty="0"/>
              <a:t>95</a:t>
            </a:r>
            <a:r>
              <a:rPr lang="de-DE" altLang="en-US" sz="1000" dirty="0"/>
              <a:t>, 035001 (2005)</a:t>
            </a:r>
          </a:p>
        </p:txBody>
      </p:sp>
    </p:spTree>
    <p:extLst>
      <p:ext uri="{BB962C8B-B14F-4D97-AF65-F5344CB8AC3E}">
        <p14:creationId xmlns:p14="http://schemas.microsoft.com/office/powerpoint/2010/main" val="12537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16" y="1259929"/>
            <a:ext cx="50387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34" y="4657725"/>
            <a:ext cx="1944479" cy="183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54" y="2582315"/>
            <a:ext cx="1734809" cy="17348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7" y="2582316"/>
            <a:ext cx="1734809" cy="1734809"/>
          </a:xfrm>
          <a:prstGeom prst="rect">
            <a:avLst/>
          </a:prstGeom>
        </p:spPr>
      </p:pic>
      <p:pic>
        <p:nvPicPr>
          <p:cNvPr id="9218" name="Picture 2" descr="S-DALIN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8" y="1259929"/>
            <a:ext cx="2521831" cy="9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42283" y="3268714"/>
            <a:ext cx="2834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</a:t>
            </a:r>
            <a:r>
              <a:rPr lang="de-DE" baseline="-25000" dirty="0" err="1" smtClean="0"/>
              <a:t>e</a:t>
            </a:r>
            <a:r>
              <a:rPr lang="de-DE" baseline="-25000" dirty="0" smtClean="0"/>
              <a:t>-</a:t>
            </a:r>
            <a:r>
              <a:rPr lang="de-DE" dirty="0" smtClean="0"/>
              <a:t>=6.5MeV</a:t>
            </a:r>
          </a:p>
          <a:p>
            <a:r>
              <a:rPr lang="de-DE" dirty="0" err="1" smtClean="0"/>
              <a:t>exposure</a:t>
            </a:r>
            <a:r>
              <a:rPr lang="de-DE" dirty="0" smtClean="0"/>
              <a:t> time: 10s (9.25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A)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56" y="2464467"/>
            <a:ext cx="962654" cy="7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781425" y="1527943"/>
            <a:ext cx="624763" cy="381000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"/>
          <p:cNvSpPr txBox="1"/>
          <p:nvPr/>
        </p:nvSpPr>
        <p:spPr>
          <a:xfrm>
            <a:off x="1218894" y="38242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24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1531184" y="31163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375039" y="34946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806683" y="36324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949448" y="331488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1.5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588184" y="39232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1781889" y="326076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0.25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984320" y="36980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1135559" y="303805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0.5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669926" y="35538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41537" y="31289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3074229" y="2833377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10 mm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869406" y="3571875"/>
            <a:ext cx="86221" cy="264654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3100137" y="2851707"/>
            <a:ext cx="86221" cy="264654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122532" y="4930951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PHELIX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:</a:t>
            </a:r>
          </a:p>
          <a:p>
            <a:r>
              <a:rPr lang="de-DE" i="1" dirty="0" err="1" smtClean="0"/>
              <a:t>E</a:t>
            </a:r>
            <a:r>
              <a:rPr lang="de-DE" baseline="-25000" dirty="0" err="1" smtClean="0"/>
              <a:t>Laser</a:t>
            </a:r>
            <a:r>
              <a:rPr lang="de-DE" dirty="0" smtClean="0"/>
              <a:t>= 100 J / 5 </a:t>
            </a:r>
            <a:r>
              <a:rPr lang="de-DE" dirty="0" err="1" smtClean="0"/>
              <a:t>ps</a:t>
            </a:r>
            <a:endParaRPr lang="de-DE" dirty="0" smtClean="0"/>
          </a:p>
        </p:txBody>
      </p:sp>
      <p:sp>
        <p:nvSpPr>
          <p:cNvPr id="42" name="TextBox 5"/>
          <p:cNvSpPr txBox="1"/>
          <p:nvPr/>
        </p:nvSpPr>
        <p:spPr>
          <a:xfrm>
            <a:off x="454342" y="408887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(thickness in mm)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223" name="Rechteck 9222"/>
          <p:cNvSpPr/>
          <p:nvPr/>
        </p:nvSpPr>
        <p:spPr>
          <a:xfrm>
            <a:off x="502833" y="2549955"/>
            <a:ext cx="1442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Tantalum filter </a:t>
            </a:r>
            <a:endParaRPr lang="en-US" sz="1600" dirty="0"/>
          </a:p>
        </p:txBody>
      </p:sp>
      <p:sp>
        <p:nvSpPr>
          <p:cNvPr id="45" name="Rechteck 44"/>
          <p:cNvSpPr/>
          <p:nvPr/>
        </p:nvSpPr>
        <p:spPr>
          <a:xfrm>
            <a:off x="2283957" y="2549955"/>
            <a:ext cx="10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M10 screw</a:t>
            </a:r>
            <a:endParaRPr lang="en-US" sz="1600" dirty="0"/>
          </a:p>
        </p:txBody>
      </p:sp>
      <p:cxnSp>
        <p:nvCxnSpPr>
          <p:cNvPr id="9225" name="Gerade Verbindung mit Pfeil 9224"/>
          <p:cNvCxnSpPr/>
          <p:nvPr/>
        </p:nvCxnSpPr>
        <p:spPr>
          <a:xfrm flipH="1">
            <a:off x="6243034" y="5380161"/>
            <a:ext cx="346228" cy="1470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feld 9225"/>
          <p:cNvSpPr txBox="1"/>
          <p:nvPr/>
        </p:nvSpPr>
        <p:spPr>
          <a:xfrm>
            <a:off x="6535996" y="5177739"/>
            <a:ext cx="92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4mm </a:t>
            </a:r>
            <a:r>
              <a:rPr lang="de-DE" dirty="0" err="1" smtClean="0"/>
              <a:t>Ta</a:t>
            </a:r>
            <a:endParaRPr lang="en-US" dirty="0"/>
          </a:p>
        </p:txBody>
      </p:sp>
      <p:cxnSp>
        <p:nvCxnSpPr>
          <p:cNvPr id="50" name="Gerade Verbindung mit Pfeil 49"/>
          <p:cNvCxnSpPr/>
          <p:nvPr/>
        </p:nvCxnSpPr>
        <p:spPr>
          <a:xfrm flipH="1">
            <a:off x="5513937" y="5172877"/>
            <a:ext cx="86557" cy="2581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5342039" y="487508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M4 </a:t>
            </a:r>
            <a:r>
              <a:rPr lang="de-DE" dirty="0" err="1" smtClean="0"/>
              <a:t>nut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scintillator-based</a:t>
            </a:r>
            <a:r>
              <a:rPr lang="de-DE" dirty="0" smtClean="0"/>
              <a:t>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*)</a:t>
            </a:r>
            <a:endParaRPr lang="en-US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326236" y="6202640"/>
            <a:ext cx="17735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ko-KR" sz="1600" dirty="0" smtClean="0">
                <a:ea typeface="굴림" pitchFamily="34" charset="-127"/>
              </a:rPr>
              <a:t>*) see poster (K. Li)</a:t>
            </a:r>
            <a:endParaRPr lang="de-DE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6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10" y="5029488"/>
            <a:ext cx="1641804" cy="14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89" y="3315575"/>
            <a:ext cx="1492232" cy="15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520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6" y="1712269"/>
            <a:ext cx="252732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5" y="3985305"/>
            <a:ext cx="3176685" cy="23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748562" y="6129560"/>
            <a:ext cx="177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ko-KR" sz="1000" dirty="0">
                <a:ea typeface="굴림" pitchFamily="34" charset="-127"/>
              </a:rPr>
              <a:t>N. A. </a:t>
            </a:r>
            <a:r>
              <a:rPr lang="en-GB" altLang="ko-KR" sz="1000" dirty="0" err="1">
                <a:ea typeface="굴림" pitchFamily="34" charset="-127"/>
              </a:rPr>
              <a:t>Tahir</a:t>
            </a:r>
            <a:r>
              <a:rPr lang="en-GB" altLang="ko-KR" sz="1000" dirty="0">
                <a:ea typeface="굴림" pitchFamily="34" charset="-127"/>
              </a:rPr>
              <a:t> </a:t>
            </a:r>
            <a:r>
              <a:rPr lang="en-GB" altLang="ko-KR" sz="1000" i="1" dirty="0">
                <a:ea typeface="굴림" pitchFamily="34" charset="-127"/>
              </a:rPr>
              <a:t>et al.</a:t>
            </a:r>
            <a:r>
              <a:rPr lang="en-GB" altLang="ko-KR" sz="1000" dirty="0">
                <a:ea typeface="굴림" pitchFamily="34" charset="-127"/>
              </a:rPr>
              <a:t>,</a:t>
            </a:r>
          </a:p>
          <a:p>
            <a:pPr algn="l"/>
            <a:r>
              <a:rPr lang="de-DE" altLang="en-US" sz="1000" dirty="0"/>
              <a:t>New J. Phys.</a:t>
            </a:r>
            <a:r>
              <a:rPr lang="de-DE" altLang="en-US" sz="1000" i="1" dirty="0"/>
              <a:t> </a:t>
            </a:r>
            <a:r>
              <a:rPr lang="de-DE" altLang="en-US" sz="1000" b="1" dirty="0"/>
              <a:t>12 </a:t>
            </a:r>
            <a:r>
              <a:rPr lang="de-DE" altLang="en-US" sz="1000" dirty="0"/>
              <a:t>(2010) 073022</a:t>
            </a:r>
          </a:p>
        </p:txBody>
      </p:sp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315913" y="3644370"/>
            <a:ext cx="4319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de-DE" altLang="en-US" sz="1600" dirty="0">
                <a:solidFill>
                  <a:schemeClr val="tx2"/>
                </a:solidFill>
              </a:rPr>
              <a:t>LAPLAS </a:t>
            </a:r>
            <a:r>
              <a:rPr lang="de-DE" altLang="en-US" sz="1600" dirty="0" err="1">
                <a:solidFill>
                  <a:schemeClr val="tx2"/>
                </a:solidFill>
              </a:rPr>
              <a:t>scheme</a:t>
            </a:r>
            <a:r>
              <a:rPr lang="de-DE" altLang="en-US" sz="1600" dirty="0">
                <a:solidFill>
                  <a:schemeClr val="tx2"/>
                </a:solidFill>
              </a:rPr>
              <a:t> </a:t>
            </a:r>
            <a:r>
              <a:rPr lang="de-DE" altLang="en-US" sz="1600" dirty="0" err="1">
                <a:solidFill>
                  <a:schemeClr val="tx2"/>
                </a:solidFill>
              </a:rPr>
              <a:t>can</a:t>
            </a:r>
            <a:r>
              <a:rPr lang="de-DE" altLang="en-US" sz="1600" dirty="0">
                <a:solidFill>
                  <a:schemeClr val="tx2"/>
                </a:solidFill>
              </a:rPr>
              <a:t> </a:t>
            </a:r>
            <a:r>
              <a:rPr lang="de-DE" altLang="en-US" sz="1600" dirty="0" err="1">
                <a:solidFill>
                  <a:schemeClr val="tx2"/>
                </a:solidFill>
              </a:rPr>
              <a:t>generate</a:t>
            </a:r>
            <a:r>
              <a:rPr lang="de-DE" altLang="en-US" sz="1600" dirty="0">
                <a:solidFill>
                  <a:schemeClr val="tx2"/>
                </a:solidFill>
              </a:rPr>
              <a:t> „super-</a:t>
            </a:r>
            <a:r>
              <a:rPr lang="de-DE" altLang="en-US" sz="1600" dirty="0" err="1">
                <a:solidFill>
                  <a:schemeClr val="tx2"/>
                </a:solidFill>
              </a:rPr>
              <a:t>ionic</a:t>
            </a:r>
            <a:r>
              <a:rPr lang="de-DE" altLang="en-US" sz="1600" dirty="0">
                <a:solidFill>
                  <a:schemeClr val="tx2"/>
                </a:solidFill>
              </a:rPr>
              <a:t> </a:t>
            </a:r>
            <a:r>
              <a:rPr lang="de-DE" altLang="en-US" sz="1600" dirty="0" err="1">
                <a:solidFill>
                  <a:schemeClr val="tx2"/>
                </a:solidFill>
              </a:rPr>
              <a:t>water</a:t>
            </a:r>
            <a:r>
              <a:rPr lang="de-DE" altLang="en-US" sz="16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2335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LAPLAS: LAboratory PLAnetary Science</a:t>
            </a:r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315913" y="1092818"/>
            <a:ext cx="4456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US" sz="1800" dirty="0"/>
              <a:t>Heavy </a:t>
            </a:r>
            <a:r>
              <a:rPr lang="de-DE" altLang="en-US" sz="1800" dirty="0" err="1"/>
              <a:t>ion</a:t>
            </a:r>
            <a:r>
              <a:rPr lang="de-DE" altLang="en-US" sz="1800" dirty="0"/>
              <a:t> </a:t>
            </a:r>
            <a:r>
              <a:rPr lang="de-DE" altLang="en-US" sz="1800" u="sng" dirty="0" err="1"/>
              <a:t>heating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</a:t>
            </a:r>
            <a:r>
              <a:rPr lang="de-DE" altLang="en-US" sz="1800" dirty="0" err="1"/>
              <a:t>tamper</a:t>
            </a:r>
            <a:r>
              <a:rPr lang="de-DE" altLang="en-US" sz="1800" dirty="0"/>
              <a:t> </a:t>
            </a:r>
            <a:r>
              <a:rPr lang="de-DE" altLang="en-US" sz="1800" dirty="0" err="1"/>
              <a:t>shell</a:t>
            </a:r>
            <a:endParaRPr lang="de-DE" altLang="en-US" sz="1800" dirty="0"/>
          </a:p>
          <a:p>
            <a:pPr>
              <a:buFontTx/>
              <a:buChar char="•"/>
            </a:pPr>
            <a:r>
              <a:rPr lang="de-DE" altLang="en-US" sz="1800" dirty="0" err="1"/>
              <a:t>Near-isentropic</a:t>
            </a:r>
            <a:r>
              <a:rPr lang="de-DE" altLang="en-US" sz="1800" dirty="0"/>
              <a:t> </a:t>
            </a:r>
            <a:r>
              <a:rPr lang="de-DE" altLang="en-US" sz="1800" u="sng" dirty="0" err="1"/>
              <a:t>compression</a:t>
            </a:r>
            <a:r>
              <a:rPr lang="de-DE" altLang="en-US" sz="1800" dirty="0"/>
              <a:t> </a:t>
            </a:r>
            <a:r>
              <a:rPr lang="de-DE" altLang="en-US" sz="1800" dirty="0" err="1"/>
              <a:t>of</a:t>
            </a:r>
            <a:r>
              <a:rPr lang="de-DE" altLang="en-US" sz="1800" dirty="0"/>
              <a:t> sample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77" y="1436790"/>
            <a:ext cx="1953512" cy="13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70" y="3351268"/>
            <a:ext cx="2319307" cy="15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0" y="1430440"/>
            <a:ext cx="1820676" cy="127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890210" y="1126683"/>
            <a:ext cx="1720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Metallic hydrogen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7199942" y="1128384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H/He </a:t>
            </a:r>
            <a:r>
              <a:rPr lang="de-DE" sz="1600" dirty="0" err="1" smtClean="0"/>
              <a:t>demixing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064092" y="473060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M.D. Knudsen et al.,</a:t>
            </a:r>
          </a:p>
          <a:p>
            <a:r>
              <a:rPr lang="de-DE" sz="900" dirty="0" smtClean="0"/>
              <a:t>Science </a:t>
            </a:r>
            <a:r>
              <a:rPr lang="de-DE" sz="900" b="1" dirty="0" smtClean="0"/>
              <a:t>322</a:t>
            </a:r>
            <a:r>
              <a:rPr lang="de-DE" sz="900" dirty="0" smtClean="0"/>
              <a:t>, 1822 (2008)</a:t>
            </a:r>
            <a:endParaRPr lang="de-DE" sz="900" dirty="0"/>
          </a:p>
        </p:txBody>
      </p:sp>
      <p:sp>
        <p:nvSpPr>
          <p:cNvPr id="17" name="Rechteck 16"/>
          <p:cNvSpPr/>
          <p:nvPr/>
        </p:nvSpPr>
        <p:spPr>
          <a:xfrm>
            <a:off x="5514992" y="2682609"/>
            <a:ext cx="168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W</a:t>
            </a:r>
            <a:r>
              <a:rPr lang="de-DE" sz="900" dirty="0"/>
              <a:t>. </a:t>
            </a:r>
            <a:r>
              <a:rPr lang="de-DE" sz="900" dirty="0" smtClean="0"/>
              <a:t>Lorenzen et al.,</a:t>
            </a:r>
          </a:p>
          <a:p>
            <a:r>
              <a:rPr lang="de-DE" sz="900" dirty="0" smtClean="0"/>
              <a:t>Phys</a:t>
            </a:r>
            <a:r>
              <a:rPr lang="de-DE" sz="900" dirty="0"/>
              <a:t>. </a:t>
            </a:r>
            <a:r>
              <a:rPr lang="de-DE" sz="900" dirty="0" err="1"/>
              <a:t>Rev</a:t>
            </a:r>
            <a:r>
              <a:rPr lang="de-DE" sz="900" dirty="0"/>
              <a:t>. B </a:t>
            </a:r>
            <a:r>
              <a:rPr lang="de-DE" sz="900" b="1" dirty="0"/>
              <a:t>82</a:t>
            </a:r>
            <a:r>
              <a:rPr lang="de-DE" sz="900" dirty="0"/>
              <a:t>, </a:t>
            </a:r>
            <a:r>
              <a:rPr lang="de-DE" sz="900" dirty="0" smtClean="0"/>
              <a:t>195107 (2010)</a:t>
            </a:r>
            <a:endParaRPr lang="en-US" sz="90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987865" y="4730604"/>
            <a:ext cx="1215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SzPct val="100000"/>
            </a:pPr>
            <a:r>
              <a:rPr lang="de-DE" altLang="en-US" sz="900" dirty="0"/>
              <a:t>R. Redmer et al.,</a:t>
            </a:r>
          </a:p>
          <a:p>
            <a:pPr algn="l">
              <a:buSzPct val="100000"/>
            </a:pPr>
            <a:r>
              <a:rPr lang="de-DE" altLang="en-US" sz="900" dirty="0" err="1"/>
              <a:t>Icarus</a:t>
            </a:r>
            <a:r>
              <a:rPr lang="de-DE" altLang="en-US" sz="900" dirty="0"/>
              <a:t> </a:t>
            </a:r>
            <a:r>
              <a:rPr lang="de-DE" altLang="en-US" sz="900" b="1" dirty="0"/>
              <a:t>211</a:t>
            </a:r>
            <a:r>
              <a:rPr lang="de-DE" altLang="en-US" sz="900" dirty="0"/>
              <a:t>, 798 (2011)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842568" y="2682609"/>
            <a:ext cx="1237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900" dirty="0" smtClean="0"/>
              <a:t>W</a:t>
            </a:r>
            <a:r>
              <a:rPr lang="de-DE" altLang="en-US" sz="900" dirty="0"/>
              <a:t>. Lorenzen et al.,</a:t>
            </a:r>
          </a:p>
          <a:p>
            <a:r>
              <a:rPr lang="de-DE" altLang="en-US" sz="900" dirty="0"/>
              <a:t>PRB </a:t>
            </a:r>
            <a:r>
              <a:rPr lang="de-DE" altLang="en-US" sz="900" b="1" dirty="0"/>
              <a:t>84</a:t>
            </a:r>
            <a:r>
              <a:rPr lang="de-DE" altLang="en-US" sz="900" dirty="0"/>
              <a:t>, 235109 (2011)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003484" y="3043873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„</a:t>
            </a:r>
            <a:r>
              <a:rPr lang="de-DE" sz="1600" dirty="0" err="1" smtClean="0"/>
              <a:t>superionic</a:t>
            </a:r>
            <a:r>
              <a:rPr lang="de-DE" sz="1600" dirty="0" smtClean="0"/>
              <a:t>“ </a:t>
            </a:r>
            <a:r>
              <a:rPr lang="de-DE" sz="1600" dirty="0" err="1" smtClean="0"/>
              <a:t>water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4814228" y="3043873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liquid </a:t>
            </a:r>
            <a:r>
              <a:rPr lang="de-DE" sz="1600" dirty="0" err="1" smtClean="0"/>
              <a:t>diamond</a:t>
            </a:r>
            <a:r>
              <a:rPr lang="de-DE" sz="1600" dirty="0" smtClean="0"/>
              <a:t>, bc8</a:t>
            </a:r>
            <a:endParaRPr lang="en-US" sz="1600" dirty="0"/>
          </a:p>
        </p:txBody>
      </p:sp>
      <p:sp>
        <p:nvSpPr>
          <p:cNvPr id="22" name="Rechteck 21"/>
          <p:cNvSpPr/>
          <p:nvPr/>
        </p:nvSpPr>
        <p:spPr>
          <a:xfrm>
            <a:off x="6473666" y="6048716"/>
            <a:ext cx="1382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S. Tateno et al., </a:t>
            </a:r>
          </a:p>
          <a:p>
            <a:r>
              <a:rPr lang="en-US" sz="900" dirty="0" smtClean="0"/>
              <a:t>Science </a:t>
            </a:r>
            <a:r>
              <a:rPr lang="en-US" sz="900" b="1" dirty="0" smtClean="0"/>
              <a:t>330</a:t>
            </a:r>
            <a:r>
              <a:rPr lang="en-US" sz="900" dirty="0" smtClean="0"/>
              <a:t>, </a:t>
            </a:r>
            <a:r>
              <a:rPr lang="en-US" sz="900" dirty="0"/>
              <a:t>359 </a:t>
            </a:r>
            <a:r>
              <a:rPr lang="en-US" sz="900" dirty="0" smtClean="0"/>
              <a:t>(2010)</a:t>
            </a:r>
            <a:endParaRPr lang="en-US" sz="900" dirty="0"/>
          </a:p>
        </p:txBody>
      </p:sp>
      <p:sp>
        <p:nvSpPr>
          <p:cNvPr id="24" name="Textfeld 23"/>
          <p:cNvSpPr txBox="1"/>
          <p:nvPr/>
        </p:nvSpPr>
        <p:spPr>
          <a:xfrm>
            <a:off x="6466551" y="5149915"/>
            <a:ext cx="105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earth</a:t>
            </a:r>
            <a:r>
              <a:rPr lang="de-DE" sz="1600" dirty="0" smtClean="0"/>
              <a:t> </a:t>
            </a:r>
            <a:r>
              <a:rPr lang="de-DE" sz="1600" dirty="0" err="1" smtClean="0"/>
              <a:t>core</a:t>
            </a:r>
            <a:endParaRPr lang="de-DE" sz="1600" dirty="0" smtClean="0"/>
          </a:p>
          <a:p>
            <a:r>
              <a:rPr lang="de-DE" sz="1600" dirty="0" err="1" smtClean="0"/>
              <a:t>conditions</a:t>
            </a:r>
            <a:endParaRPr lang="en-US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331650" y="1819922"/>
            <a:ext cx="2912740" cy="1572533"/>
            <a:chOff x="1331650" y="1819922"/>
            <a:chExt cx="2912740" cy="1572533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 rot="7516236">
              <a:off x="3244302" y="2324810"/>
              <a:ext cx="1325057" cy="675118"/>
              <a:chOff x="752" y="1614"/>
              <a:chExt cx="2040" cy="1221"/>
            </a:xfrm>
          </p:grpSpPr>
          <p:sp>
            <p:nvSpPr>
              <p:cNvPr id="27" name="AutoShape 8"/>
              <p:cNvSpPr>
                <a:spLocks noChangeArrowheads="1"/>
              </p:cNvSpPr>
              <p:nvPr/>
            </p:nvSpPr>
            <p:spPr bwMode="auto">
              <a:xfrm rot="5811770">
                <a:off x="1330" y="1374"/>
                <a:ext cx="1089" cy="183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>
                      <a:alpha val="39999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 rot="416672">
                <a:off x="752" y="1614"/>
                <a:ext cx="416" cy="10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3365429" y="2984082"/>
              <a:ext cx="452761" cy="408373"/>
            </a:xfrm>
            <a:prstGeom prst="rect">
              <a:avLst/>
            </a:prstGeom>
            <a:solidFill>
              <a:schemeClr val="accent4">
                <a:lumMod val="50000"/>
                <a:alpha val="49000"/>
              </a:schemeClr>
            </a:solidFill>
            <a:ln>
              <a:noFill/>
            </a:ln>
            <a:scene3d>
              <a:camera prst="isometricOffAxis2Top">
                <a:rot lat="19004054" lon="2716264" rev="18268338"/>
              </a:camera>
              <a:lightRig rig="threePt" dir="t"/>
            </a:scene3d>
            <a:sp3d extrusionH="38100">
              <a:bevelT w="0" h="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Gerade Verbindung mit Pfeil 29"/>
            <p:cNvCxnSpPr>
              <a:stCxn id="27" idx="0"/>
            </p:cNvCxnSpPr>
            <p:nvPr/>
          </p:nvCxnSpPr>
          <p:spPr>
            <a:xfrm flipH="1" flipV="1">
              <a:off x="1331650" y="1949445"/>
              <a:ext cx="2107135" cy="1187755"/>
            </a:xfrm>
            <a:prstGeom prst="straightConnector1">
              <a:avLst/>
            </a:prstGeom>
            <a:ln>
              <a:solidFill>
                <a:srgbClr val="99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>
              <a:stCxn id="27" idx="0"/>
            </p:cNvCxnSpPr>
            <p:nvPr/>
          </p:nvCxnSpPr>
          <p:spPr>
            <a:xfrm flipH="1" flipV="1">
              <a:off x="1757779" y="1819922"/>
              <a:ext cx="1681006" cy="1317278"/>
            </a:xfrm>
            <a:prstGeom prst="straightConnector1">
              <a:avLst/>
            </a:prstGeom>
            <a:ln>
              <a:solidFill>
                <a:srgbClr val="99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eck 25"/>
          <p:cNvSpPr/>
          <p:nvPr/>
        </p:nvSpPr>
        <p:spPr>
          <a:xfrm>
            <a:off x="4635293" y="1092818"/>
            <a:ext cx="4508707" cy="5414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8777" y="3644370"/>
            <a:ext cx="4683248" cy="286274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eck 101"/>
          <p:cNvSpPr/>
          <p:nvPr/>
        </p:nvSpPr>
        <p:spPr>
          <a:xfrm>
            <a:off x="740717" y="1873884"/>
            <a:ext cx="2325851" cy="586592"/>
          </a:xfrm>
          <a:prstGeom prst="rect">
            <a:avLst/>
          </a:prstGeom>
          <a:solidFill>
            <a:srgbClr val="FFF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6" y="4038047"/>
            <a:ext cx="309878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8" y="4037160"/>
            <a:ext cx="309878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Side-on </a:t>
            </a:r>
            <a:r>
              <a:rPr lang="de-DE" dirty="0" err="1" smtClean="0"/>
              <a:t>radiography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LAPLAS </a:t>
            </a:r>
            <a:r>
              <a:rPr lang="de-DE" dirty="0" err="1" smtClean="0"/>
              <a:t>configuration</a:t>
            </a:r>
            <a:r>
              <a:rPr lang="de-DE" dirty="0" smtClean="0"/>
              <a:t> *)</a:t>
            </a:r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945185" y="4307950"/>
            <a:ext cx="1859273" cy="1394687"/>
            <a:chOff x="945185" y="4307950"/>
            <a:chExt cx="1859273" cy="1394687"/>
          </a:xfrm>
        </p:grpSpPr>
        <p:sp>
          <p:nvSpPr>
            <p:cNvPr id="9227" name="Rechteck 9226"/>
            <p:cNvSpPr/>
            <p:nvPr/>
          </p:nvSpPr>
          <p:spPr>
            <a:xfrm>
              <a:off x="1431289" y="5601569"/>
              <a:ext cx="944709" cy="101068"/>
            </a:xfrm>
            <a:prstGeom prst="rect">
              <a:avLst/>
            </a:prstGeom>
            <a:solidFill>
              <a:srgbClr val="8EB4E3">
                <a:alpha val="25098"/>
              </a:srgbClr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3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85" y="4307950"/>
              <a:ext cx="1859273" cy="12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Gerade Verbindung mit Pfeil 31"/>
            <p:cNvCxnSpPr/>
            <p:nvPr/>
          </p:nvCxnSpPr>
          <p:spPr>
            <a:xfrm flipV="1">
              <a:off x="2375998" y="5399219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 flipV="1">
              <a:off x="1272046" y="5399219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ieren 94"/>
          <p:cNvGrpSpPr/>
          <p:nvPr/>
        </p:nvGrpSpPr>
        <p:grpSpPr>
          <a:xfrm>
            <a:off x="3160354" y="4038047"/>
            <a:ext cx="3098788" cy="2160000"/>
            <a:chOff x="4562469" y="2630356"/>
            <a:chExt cx="3098788" cy="2160000"/>
          </a:xfrm>
        </p:grpSpPr>
        <p:pic>
          <p:nvPicPr>
            <p:cNvPr id="9237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69" y="2630356"/>
              <a:ext cx="3098788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036" y="2910440"/>
              <a:ext cx="1859273" cy="12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Rechteck 85"/>
            <p:cNvSpPr/>
            <p:nvPr/>
          </p:nvSpPr>
          <p:spPr>
            <a:xfrm>
              <a:off x="5696902" y="4194707"/>
              <a:ext cx="944709" cy="101068"/>
            </a:xfrm>
            <a:prstGeom prst="rect">
              <a:avLst/>
            </a:prstGeom>
            <a:solidFill>
              <a:srgbClr val="8EB4E3">
                <a:alpha val="25098"/>
              </a:srgbClr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Gerade Verbindung mit Pfeil 104"/>
            <p:cNvCxnSpPr/>
            <p:nvPr/>
          </p:nvCxnSpPr>
          <p:spPr>
            <a:xfrm flipV="1">
              <a:off x="6641611" y="3992258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/>
            <p:nvPr/>
          </p:nvCxnSpPr>
          <p:spPr>
            <a:xfrm flipH="1" flipV="1">
              <a:off x="5537659" y="3992258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en 93"/>
          <p:cNvGrpSpPr/>
          <p:nvPr/>
        </p:nvGrpSpPr>
        <p:grpSpPr>
          <a:xfrm>
            <a:off x="6006252" y="4038047"/>
            <a:ext cx="3098787" cy="2160000"/>
            <a:chOff x="4562469" y="4367605"/>
            <a:chExt cx="3098787" cy="2160000"/>
          </a:xfrm>
        </p:grpSpPr>
        <p:pic>
          <p:nvPicPr>
            <p:cNvPr id="9241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69" y="4367605"/>
              <a:ext cx="3098787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9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799" y="4640000"/>
              <a:ext cx="1859272" cy="12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Rechteck 90"/>
            <p:cNvSpPr/>
            <p:nvPr/>
          </p:nvSpPr>
          <p:spPr>
            <a:xfrm>
              <a:off x="5696901" y="5930692"/>
              <a:ext cx="944709" cy="101068"/>
            </a:xfrm>
            <a:prstGeom prst="rect">
              <a:avLst/>
            </a:prstGeom>
            <a:solidFill>
              <a:srgbClr val="8EB4E3">
                <a:alpha val="25098"/>
              </a:srgbClr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Gerade Verbindung mit Pfeil 106"/>
            <p:cNvCxnSpPr/>
            <p:nvPr/>
          </p:nvCxnSpPr>
          <p:spPr>
            <a:xfrm flipV="1">
              <a:off x="6641611" y="5723791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 flipH="1" flipV="1">
              <a:off x="5537659" y="5723791"/>
              <a:ext cx="159243" cy="202350"/>
            </a:xfrm>
            <a:prstGeom prst="straightConnector1">
              <a:avLst/>
            </a:prstGeom>
            <a:ln w="12700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hteck 84"/>
          <p:cNvSpPr/>
          <p:nvPr/>
        </p:nvSpPr>
        <p:spPr>
          <a:xfrm>
            <a:off x="733702" y="3477720"/>
            <a:ext cx="2325851" cy="161247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hteck 276"/>
          <p:cNvSpPr/>
          <p:nvPr/>
        </p:nvSpPr>
        <p:spPr>
          <a:xfrm>
            <a:off x="732907" y="1871228"/>
            <a:ext cx="2325851" cy="586592"/>
          </a:xfrm>
          <a:prstGeom prst="rect">
            <a:avLst/>
          </a:prstGeom>
          <a:pattFill prst="wdDnDiag">
            <a:fgClr>
              <a:srgbClr val="FFF90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uppieren 82"/>
          <p:cNvGrpSpPr/>
          <p:nvPr/>
        </p:nvGrpSpPr>
        <p:grpSpPr>
          <a:xfrm>
            <a:off x="291730" y="1462248"/>
            <a:ext cx="3181641" cy="2408385"/>
            <a:chOff x="1149581" y="909429"/>
            <a:chExt cx="3181641" cy="2408385"/>
          </a:xfrm>
        </p:grpSpPr>
        <p:sp>
          <p:nvSpPr>
            <p:cNvPr id="230" name="Textfeld 229"/>
            <p:cNvSpPr txBox="1"/>
            <p:nvPr/>
          </p:nvSpPr>
          <p:spPr>
            <a:xfrm>
              <a:off x="1149581" y="118760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3.0</a:t>
              </a:r>
              <a:endParaRPr lang="en-US" sz="1100" dirty="0"/>
            </a:p>
          </p:txBody>
        </p:sp>
        <p:pic>
          <p:nvPicPr>
            <p:cNvPr id="23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662" y="1405828"/>
              <a:ext cx="141914" cy="1545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2" name="Gerade Verbindung 231"/>
            <p:cNvCxnSpPr/>
            <p:nvPr/>
          </p:nvCxnSpPr>
          <p:spPr>
            <a:xfrm>
              <a:off x="1464748" y="1318408"/>
              <a:ext cx="0" cy="1767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feld 232"/>
            <p:cNvSpPr txBox="1"/>
            <p:nvPr/>
          </p:nvSpPr>
          <p:spPr>
            <a:xfrm>
              <a:off x="1256981" y="295618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</a:t>
              </a:r>
              <a:endParaRPr lang="en-US" sz="1100" dirty="0"/>
            </a:p>
          </p:txBody>
        </p:sp>
        <p:sp>
          <p:nvSpPr>
            <p:cNvPr id="234" name="Textfeld 233"/>
            <p:cNvSpPr txBox="1"/>
            <p:nvPr/>
          </p:nvSpPr>
          <p:spPr>
            <a:xfrm>
              <a:off x="1149581" y="266329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0.5</a:t>
              </a:r>
              <a:endParaRPr lang="en-US" sz="1100" dirty="0"/>
            </a:p>
          </p:txBody>
        </p:sp>
        <p:sp>
          <p:nvSpPr>
            <p:cNvPr id="235" name="Textfeld 234"/>
            <p:cNvSpPr txBox="1"/>
            <p:nvPr/>
          </p:nvSpPr>
          <p:spPr>
            <a:xfrm>
              <a:off x="1149581" y="236801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1.0</a:t>
              </a:r>
              <a:endParaRPr lang="en-US" sz="1100" dirty="0"/>
            </a:p>
          </p:txBody>
        </p:sp>
        <p:sp>
          <p:nvSpPr>
            <p:cNvPr id="236" name="Textfeld 235"/>
            <p:cNvSpPr txBox="1"/>
            <p:nvPr/>
          </p:nvSpPr>
          <p:spPr>
            <a:xfrm>
              <a:off x="1149581" y="207480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1.5</a:t>
              </a:r>
              <a:endParaRPr lang="en-US" sz="1100" dirty="0"/>
            </a:p>
          </p:txBody>
        </p:sp>
        <p:sp>
          <p:nvSpPr>
            <p:cNvPr id="237" name="Textfeld 236"/>
            <p:cNvSpPr txBox="1"/>
            <p:nvPr/>
          </p:nvSpPr>
          <p:spPr>
            <a:xfrm>
              <a:off x="1149581" y="177419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2.0</a:t>
              </a:r>
              <a:endParaRPr lang="en-US" sz="1100" dirty="0"/>
            </a:p>
          </p:txBody>
        </p:sp>
        <p:sp>
          <p:nvSpPr>
            <p:cNvPr id="238" name="Textfeld 237"/>
            <p:cNvSpPr txBox="1"/>
            <p:nvPr/>
          </p:nvSpPr>
          <p:spPr>
            <a:xfrm>
              <a:off x="1149581" y="148162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2.5</a:t>
              </a:r>
              <a:endParaRPr lang="en-US" sz="1100" dirty="0"/>
            </a:p>
          </p:txBody>
        </p:sp>
        <p:sp>
          <p:nvSpPr>
            <p:cNvPr id="239" name="Textfeld 238"/>
            <p:cNvSpPr txBox="1"/>
            <p:nvPr/>
          </p:nvSpPr>
          <p:spPr>
            <a:xfrm>
              <a:off x="1459986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</a:t>
              </a:r>
              <a:endParaRPr lang="en-US" sz="1100" dirty="0"/>
            </a:p>
          </p:txBody>
        </p:sp>
        <p:sp>
          <p:nvSpPr>
            <p:cNvPr id="240" name="Textfeld 239"/>
            <p:cNvSpPr txBox="1"/>
            <p:nvPr/>
          </p:nvSpPr>
          <p:spPr>
            <a:xfrm>
              <a:off x="1795741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</a:t>
              </a:r>
              <a:endParaRPr lang="en-US" sz="1100" dirty="0"/>
            </a:p>
          </p:txBody>
        </p:sp>
        <p:sp>
          <p:nvSpPr>
            <p:cNvPr id="241" name="Textfeld 240"/>
            <p:cNvSpPr txBox="1"/>
            <p:nvPr/>
          </p:nvSpPr>
          <p:spPr>
            <a:xfrm>
              <a:off x="2126736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2</a:t>
              </a:r>
              <a:endParaRPr lang="en-US" sz="1100" dirty="0"/>
            </a:p>
          </p:txBody>
        </p:sp>
        <p:sp>
          <p:nvSpPr>
            <p:cNvPr id="242" name="Textfeld 241"/>
            <p:cNvSpPr txBox="1"/>
            <p:nvPr/>
          </p:nvSpPr>
          <p:spPr>
            <a:xfrm>
              <a:off x="2460110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3</a:t>
              </a:r>
              <a:endParaRPr lang="en-US" sz="1100" dirty="0"/>
            </a:p>
          </p:txBody>
        </p:sp>
        <p:sp>
          <p:nvSpPr>
            <p:cNvPr id="243" name="Textfeld 242"/>
            <p:cNvSpPr txBox="1"/>
            <p:nvPr/>
          </p:nvSpPr>
          <p:spPr>
            <a:xfrm>
              <a:off x="2791109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4</a:t>
              </a:r>
              <a:endParaRPr lang="en-US" sz="1100" dirty="0"/>
            </a:p>
          </p:txBody>
        </p:sp>
        <p:sp>
          <p:nvSpPr>
            <p:cNvPr id="244" name="Textfeld 243"/>
            <p:cNvSpPr txBox="1"/>
            <p:nvPr/>
          </p:nvSpPr>
          <p:spPr>
            <a:xfrm>
              <a:off x="3124483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5</a:t>
              </a:r>
              <a:endParaRPr lang="en-US" sz="1100" dirty="0"/>
            </a:p>
          </p:txBody>
        </p:sp>
        <p:sp>
          <p:nvSpPr>
            <p:cNvPr id="245" name="Textfeld 244"/>
            <p:cNvSpPr txBox="1"/>
            <p:nvPr/>
          </p:nvSpPr>
          <p:spPr>
            <a:xfrm>
              <a:off x="3453952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6</a:t>
              </a:r>
              <a:endParaRPr lang="en-US" sz="1100" dirty="0"/>
            </a:p>
          </p:txBody>
        </p:sp>
        <p:sp>
          <p:nvSpPr>
            <p:cNvPr id="246" name="Textfeld 245"/>
            <p:cNvSpPr txBox="1"/>
            <p:nvPr/>
          </p:nvSpPr>
          <p:spPr>
            <a:xfrm>
              <a:off x="3789003" y="3056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7</a:t>
              </a:r>
              <a:endParaRPr lang="en-US" sz="1100" dirty="0"/>
            </a:p>
          </p:txBody>
        </p:sp>
        <p:sp>
          <p:nvSpPr>
            <p:cNvPr id="247" name="Textfeld 246"/>
            <p:cNvSpPr txBox="1"/>
            <p:nvPr/>
          </p:nvSpPr>
          <p:spPr>
            <a:xfrm>
              <a:off x="3890532" y="121207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25</a:t>
              </a:r>
              <a:endParaRPr lang="en-US" sz="1000" dirty="0"/>
            </a:p>
          </p:txBody>
        </p:sp>
        <p:sp>
          <p:nvSpPr>
            <p:cNvPr id="248" name="Textfeld 247"/>
            <p:cNvSpPr txBox="1"/>
            <p:nvPr/>
          </p:nvSpPr>
          <p:spPr>
            <a:xfrm>
              <a:off x="3923873" y="2878181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0</a:t>
              </a:r>
              <a:endParaRPr lang="en-US" sz="1000" dirty="0"/>
            </a:p>
          </p:txBody>
        </p:sp>
        <p:cxnSp>
          <p:nvCxnSpPr>
            <p:cNvPr id="249" name="Gerade Verbindung 248"/>
            <p:cNvCxnSpPr/>
            <p:nvPr/>
          </p:nvCxnSpPr>
          <p:spPr>
            <a:xfrm>
              <a:off x="1433997" y="1315095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>
              <a:off x="1433997" y="161243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/>
            <p:nvPr/>
          </p:nvCxnSpPr>
          <p:spPr>
            <a:xfrm>
              <a:off x="1433997" y="1905000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/>
            <p:nvPr/>
          </p:nvCxnSpPr>
          <p:spPr>
            <a:xfrm>
              <a:off x="1433997" y="2202339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Gerade Verbindung 252"/>
            <p:cNvCxnSpPr/>
            <p:nvPr/>
          </p:nvCxnSpPr>
          <p:spPr>
            <a:xfrm>
              <a:off x="1433997" y="2498820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 Verbindung 253"/>
            <p:cNvCxnSpPr/>
            <p:nvPr/>
          </p:nvCxnSpPr>
          <p:spPr>
            <a:xfrm>
              <a:off x="1433997" y="2796159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>
              <a:off x="1433997" y="3086990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/>
            <p:nvPr/>
          </p:nvCxnSpPr>
          <p:spPr>
            <a:xfrm rot="5400000">
              <a:off x="1574492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/>
            <p:nvPr/>
          </p:nvCxnSpPr>
          <p:spPr>
            <a:xfrm rot="5400000">
              <a:off x="1909902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/>
            <p:nvPr/>
          </p:nvCxnSpPr>
          <p:spPr>
            <a:xfrm rot="5400000">
              <a:off x="2238515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/>
            <p:nvPr/>
          </p:nvCxnSpPr>
          <p:spPr>
            <a:xfrm rot="5400000">
              <a:off x="2573925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 rot="5400000">
              <a:off x="2905110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/>
            <p:nvPr/>
          </p:nvCxnSpPr>
          <p:spPr>
            <a:xfrm rot="5400000">
              <a:off x="3240520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 rot="5400000">
              <a:off x="3567953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/>
            <p:nvPr/>
          </p:nvCxnSpPr>
          <p:spPr>
            <a:xfrm rot="5400000">
              <a:off x="3903004" y="3106054"/>
              <a:ext cx="28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feld 113"/>
            <p:cNvSpPr txBox="1"/>
            <p:nvPr/>
          </p:nvSpPr>
          <p:spPr>
            <a:xfrm>
              <a:off x="3755423" y="909429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i="1" dirty="0" smtClean="0">
                  <a:latin typeface="Symbol" panose="05050102010706020507" pitchFamily="18" charset="2"/>
                </a:rPr>
                <a:t>r</a:t>
              </a:r>
            </a:p>
            <a:p>
              <a:pPr algn="ctr"/>
              <a:r>
                <a:rPr lang="de-DE" sz="1000" dirty="0" smtClean="0"/>
                <a:t>[g/cm</a:t>
              </a:r>
              <a:r>
                <a:rPr lang="de-DE" sz="1000" baseline="30000" dirty="0" smtClean="0"/>
                <a:t>3</a:t>
              </a:r>
              <a:r>
                <a:rPr lang="de-DE" sz="1000" dirty="0" smtClean="0"/>
                <a:t>]</a:t>
              </a:r>
              <a:endParaRPr lang="en-US" sz="1000" dirty="0"/>
            </a:p>
          </p:txBody>
        </p:sp>
        <p:cxnSp>
          <p:nvCxnSpPr>
            <p:cNvPr id="257" name="Gerade Verbindung 256"/>
            <p:cNvCxnSpPr/>
            <p:nvPr/>
          </p:nvCxnSpPr>
          <p:spPr>
            <a:xfrm flipH="1">
              <a:off x="1464749" y="3090056"/>
              <a:ext cx="2530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hteck 267"/>
          <p:cNvSpPr/>
          <p:nvPr/>
        </p:nvSpPr>
        <p:spPr>
          <a:xfrm>
            <a:off x="733702" y="2457819"/>
            <a:ext cx="2325851" cy="1066193"/>
          </a:xfrm>
          <a:prstGeom prst="rect">
            <a:avLst/>
          </a:prstGeom>
          <a:solidFill>
            <a:srgbClr val="FFF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Tungsten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79138" y="3209075"/>
            <a:ext cx="634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Water</a:t>
            </a:r>
            <a:endParaRPr lang="en-US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430057" y="3419203"/>
            <a:ext cx="336369" cy="15990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332741" y="143059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0 </a:t>
            </a:r>
            <a:r>
              <a:rPr lang="de-DE" dirty="0" err="1" smtClean="0"/>
              <a:t>ns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33" y="1837563"/>
            <a:ext cx="2660132" cy="185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00" y="1954886"/>
            <a:ext cx="141914" cy="15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3458908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48" name="Textfeld 47"/>
          <p:cNvSpPr txBox="1"/>
          <p:nvPr/>
        </p:nvSpPr>
        <p:spPr>
          <a:xfrm>
            <a:off x="3794663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</a:t>
            </a:r>
            <a:endParaRPr lang="en-US" sz="1100" dirty="0"/>
          </a:p>
        </p:txBody>
      </p:sp>
      <p:sp>
        <p:nvSpPr>
          <p:cNvPr id="49" name="Textfeld 48"/>
          <p:cNvSpPr txBox="1"/>
          <p:nvPr/>
        </p:nvSpPr>
        <p:spPr>
          <a:xfrm>
            <a:off x="4125658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2</a:t>
            </a:r>
            <a:endParaRPr lang="en-US" sz="1100" dirty="0"/>
          </a:p>
        </p:txBody>
      </p:sp>
      <p:sp>
        <p:nvSpPr>
          <p:cNvPr id="50" name="Textfeld 49"/>
          <p:cNvSpPr txBox="1"/>
          <p:nvPr/>
        </p:nvSpPr>
        <p:spPr>
          <a:xfrm>
            <a:off x="4459032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3</a:t>
            </a:r>
            <a:endParaRPr lang="en-US" sz="1100" dirty="0"/>
          </a:p>
        </p:txBody>
      </p:sp>
      <p:sp>
        <p:nvSpPr>
          <p:cNvPr id="51" name="Textfeld 50"/>
          <p:cNvSpPr txBox="1"/>
          <p:nvPr/>
        </p:nvSpPr>
        <p:spPr>
          <a:xfrm>
            <a:off x="4790031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4</a:t>
            </a:r>
            <a:endParaRPr lang="en-US" sz="1100" dirty="0"/>
          </a:p>
        </p:txBody>
      </p:sp>
      <p:sp>
        <p:nvSpPr>
          <p:cNvPr id="52" name="Textfeld 51"/>
          <p:cNvSpPr txBox="1"/>
          <p:nvPr/>
        </p:nvSpPr>
        <p:spPr>
          <a:xfrm>
            <a:off x="5123405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5</a:t>
            </a:r>
            <a:endParaRPr lang="en-US" sz="1100" dirty="0"/>
          </a:p>
        </p:txBody>
      </p:sp>
      <p:sp>
        <p:nvSpPr>
          <p:cNvPr id="53" name="Textfeld 52"/>
          <p:cNvSpPr txBox="1"/>
          <p:nvPr/>
        </p:nvSpPr>
        <p:spPr>
          <a:xfrm>
            <a:off x="5452874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</a:t>
            </a:r>
            <a:endParaRPr lang="en-US" sz="1100" dirty="0"/>
          </a:p>
        </p:txBody>
      </p:sp>
      <p:sp>
        <p:nvSpPr>
          <p:cNvPr id="54" name="Textfeld 53"/>
          <p:cNvSpPr txBox="1"/>
          <p:nvPr/>
        </p:nvSpPr>
        <p:spPr>
          <a:xfrm>
            <a:off x="5787925" y="3605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7</a:t>
            </a:r>
            <a:endParaRPr lang="en-US" sz="1100" dirty="0"/>
          </a:p>
        </p:txBody>
      </p:sp>
      <p:sp>
        <p:nvSpPr>
          <p:cNvPr id="9216" name="Rechteck 9215"/>
          <p:cNvSpPr/>
          <p:nvPr/>
        </p:nvSpPr>
        <p:spPr>
          <a:xfrm>
            <a:off x="3587309" y="1861528"/>
            <a:ext cx="2332102" cy="576438"/>
          </a:xfrm>
          <a:prstGeom prst="rect">
            <a:avLst/>
          </a:prstGeom>
          <a:pattFill prst="wdDnDiag">
            <a:fgClr>
              <a:srgbClr val="FFF90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feld 9216"/>
          <p:cNvSpPr txBox="1"/>
          <p:nvPr/>
        </p:nvSpPr>
        <p:spPr>
          <a:xfrm>
            <a:off x="5967170" y="17611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25</a:t>
            </a:r>
            <a:endParaRPr lang="en-US" sz="1000" dirty="0"/>
          </a:p>
        </p:txBody>
      </p:sp>
      <p:sp>
        <p:nvSpPr>
          <p:cNvPr id="69" name="Textfeld 68"/>
          <p:cNvSpPr txBox="1"/>
          <p:nvPr/>
        </p:nvSpPr>
        <p:spPr>
          <a:xfrm>
            <a:off x="6000511" y="342723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0</a:t>
            </a:r>
            <a:endParaRPr lang="en-US" sz="10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4240756" y="143059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50 </a:t>
            </a:r>
            <a:r>
              <a:rPr lang="de-DE" dirty="0" err="1" smtClean="0"/>
              <a:t>ns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66" y="1811744"/>
            <a:ext cx="2663307" cy="186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08" y="1965658"/>
            <a:ext cx="130676" cy="15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hteck 55"/>
          <p:cNvSpPr/>
          <p:nvPr/>
        </p:nvSpPr>
        <p:spPr>
          <a:xfrm>
            <a:off x="6624767" y="1851459"/>
            <a:ext cx="1993270" cy="587482"/>
          </a:xfrm>
          <a:prstGeom prst="rect">
            <a:avLst/>
          </a:prstGeom>
          <a:pattFill prst="wdDnDiag">
            <a:fgClr>
              <a:srgbClr val="00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feld 63"/>
          <p:cNvSpPr txBox="1"/>
          <p:nvPr/>
        </p:nvSpPr>
        <p:spPr>
          <a:xfrm>
            <a:off x="6496366" y="36188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0</a:t>
            </a:r>
            <a:endParaRPr lang="en-US" sz="1100" dirty="0"/>
          </a:p>
        </p:txBody>
      </p:sp>
      <p:sp>
        <p:nvSpPr>
          <p:cNvPr id="65" name="Textfeld 64"/>
          <p:cNvSpPr txBox="1"/>
          <p:nvPr/>
        </p:nvSpPr>
        <p:spPr>
          <a:xfrm>
            <a:off x="7063114" y="36188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2</a:t>
            </a:r>
            <a:endParaRPr lang="en-US" sz="1100" dirty="0"/>
          </a:p>
        </p:txBody>
      </p:sp>
      <p:sp>
        <p:nvSpPr>
          <p:cNvPr id="66" name="Textfeld 65"/>
          <p:cNvSpPr txBox="1"/>
          <p:nvPr/>
        </p:nvSpPr>
        <p:spPr>
          <a:xfrm>
            <a:off x="7632247" y="36188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4</a:t>
            </a:r>
            <a:endParaRPr lang="en-US" sz="1100" dirty="0"/>
          </a:p>
        </p:txBody>
      </p:sp>
      <p:sp>
        <p:nvSpPr>
          <p:cNvPr id="67" name="Textfeld 66"/>
          <p:cNvSpPr txBox="1"/>
          <p:nvPr/>
        </p:nvSpPr>
        <p:spPr>
          <a:xfrm>
            <a:off x="8202231" y="36188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6</a:t>
            </a:r>
            <a:endParaRPr lang="en-US" sz="1100" dirty="0"/>
          </a:p>
        </p:txBody>
      </p:sp>
      <p:sp>
        <p:nvSpPr>
          <p:cNvPr id="71" name="Textfeld 70"/>
          <p:cNvSpPr txBox="1"/>
          <p:nvPr/>
        </p:nvSpPr>
        <p:spPr>
          <a:xfrm>
            <a:off x="8835378" y="176757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35</a:t>
            </a:r>
            <a:endParaRPr lang="en-US" sz="1000" dirty="0"/>
          </a:p>
        </p:txBody>
      </p:sp>
      <p:sp>
        <p:nvSpPr>
          <p:cNvPr id="72" name="Textfeld 71"/>
          <p:cNvSpPr txBox="1"/>
          <p:nvPr/>
        </p:nvSpPr>
        <p:spPr>
          <a:xfrm>
            <a:off x="8868719" y="3433681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0</a:t>
            </a:r>
            <a:endParaRPr lang="en-US" sz="10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7115053" y="143059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100 </a:t>
            </a:r>
            <a:r>
              <a:rPr lang="de-DE" dirty="0" err="1" smtClean="0"/>
              <a:t>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383180" y="2586462"/>
            <a:ext cx="1190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radius</a:t>
            </a:r>
            <a:r>
              <a:rPr lang="de-DE" sz="1600" dirty="0" smtClean="0"/>
              <a:t> [mm]</a:t>
            </a:r>
            <a:endParaRPr lang="en-US" sz="16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1294321" y="3738226"/>
            <a:ext cx="120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length</a:t>
            </a:r>
            <a:r>
              <a:rPr lang="de-DE" sz="1600" dirty="0" smtClean="0"/>
              <a:t> [mm]</a:t>
            </a:r>
            <a:endParaRPr lang="en-US" sz="1600" dirty="0"/>
          </a:p>
        </p:txBody>
      </p:sp>
      <p:sp>
        <p:nvSpPr>
          <p:cNvPr id="119" name="Textfeld 118"/>
          <p:cNvSpPr txBox="1"/>
          <p:nvPr/>
        </p:nvSpPr>
        <p:spPr>
          <a:xfrm>
            <a:off x="1383775" y="5948375"/>
            <a:ext cx="102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radius</a:t>
            </a:r>
            <a:r>
              <a:rPr lang="de-DE" sz="1400" dirty="0" smtClean="0"/>
              <a:t> [</a:t>
            </a:r>
            <a:r>
              <a:rPr lang="de-DE" sz="1400" dirty="0" smtClean="0">
                <a:latin typeface="Symbol" panose="05050102010706020507" pitchFamily="18" charset="2"/>
              </a:rPr>
              <a:t>m</a:t>
            </a:r>
            <a:r>
              <a:rPr lang="de-DE" sz="1400" dirty="0" smtClean="0"/>
              <a:t>m]</a:t>
            </a:r>
            <a:endParaRPr lang="en-US" sz="14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3614678" y="4581390"/>
            <a:ext cx="2864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</a:t>
            </a:r>
            <a:r>
              <a:rPr lang="de-DE" baseline="-25000" dirty="0" err="1" smtClean="0"/>
              <a:t>hot</a:t>
            </a:r>
            <a:r>
              <a:rPr lang="de-DE" dirty="0" smtClean="0"/>
              <a:t>=40J, </a:t>
            </a:r>
            <a:r>
              <a:rPr lang="de-DE" i="1" dirty="0" err="1" smtClean="0"/>
              <a:t>T</a:t>
            </a:r>
            <a:r>
              <a:rPr lang="de-DE" baseline="-25000" dirty="0" err="1" smtClean="0"/>
              <a:t>hot</a:t>
            </a:r>
            <a:r>
              <a:rPr lang="de-DE" dirty="0" smtClean="0"/>
              <a:t>=200keV</a:t>
            </a:r>
          </a:p>
          <a:p>
            <a:r>
              <a:rPr lang="de-DE" dirty="0" smtClean="0"/>
              <a:t>Source </a:t>
            </a:r>
            <a:r>
              <a:rPr lang="de-DE" dirty="0" err="1" smtClean="0"/>
              <a:t>size</a:t>
            </a:r>
            <a:r>
              <a:rPr lang="de-DE" dirty="0" smtClean="0"/>
              <a:t>: 100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x 10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</a:t>
            </a:r>
          </a:p>
          <a:p>
            <a:r>
              <a:rPr lang="de-DE" dirty="0" err="1" smtClean="0"/>
              <a:t>Detector</a:t>
            </a:r>
            <a:r>
              <a:rPr lang="de-DE" dirty="0" smtClean="0"/>
              <a:t>: IP</a:t>
            </a:r>
            <a:endParaRPr lang="en-US" b="1" dirty="0"/>
          </a:p>
        </p:txBody>
      </p:sp>
      <p:sp>
        <p:nvSpPr>
          <p:cNvPr id="9" name="Rechteck 8"/>
          <p:cNvSpPr/>
          <p:nvPr/>
        </p:nvSpPr>
        <p:spPr>
          <a:xfrm>
            <a:off x="4820936" y="5134954"/>
            <a:ext cx="92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LYSO</a:t>
            </a:r>
            <a:endParaRPr lang="en-US" b="1" dirty="0"/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7395753" y="3756608"/>
            <a:ext cx="177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ko-KR" sz="1000" dirty="0" smtClean="0">
                <a:ea typeface="굴림" pitchFamily="34" charset="-127"/>
              </a:rPr>
              <a:t>*) from N</a:t>
            </a:r>
            <a:r>
              <a:rPr lang="en-GB" altLang="ko-KR" sz="1000" dirty="0">
                <a:ea typeface="굴림" pitchFamily="34" charset="-127"/>
              </a:rPr>
              <a:t>. A. </a:t>
            </a:r>
            <a:r>
              <a:rPr lang="en-GB" altLang="ko-KR" sz="1000" dirty="0" err="1">
                <a:ea typeface="굴림" pitchFamily="34" charset="-127"/>
              </a:rPr>
              <a:t>Tahir</a:t>
            </a:r>
            <a:r>
              <a:rPr lang="en-GB" altLang="ko-KR" sz="1000" dirty="0">
                <a:ea typeface="굴림" pitchFamily="34" charset="-127"/>
              </a:rPr>
              <a:t> </a:t>
            </a:r>
            <a:r>
              <a:rPr lang="en-GB" altLang="ko-KR" sz="1000" i="1" dirty="0">
                <a:ea typeface="굴림" pitchFamily="34" charset="-127"/>
              </a:rPr>
              <a:t>et al.</a:t>
            </a:r>
            <a:r>
              <a:rPr lang="en-GB" altLang="ko-KR" sz="1000" dirty="0">
                <a:ea typeface="굴림" pitchFamily="34" charset="-127"/>
              </a:rPr>
              <a:t>,</a:t>
            </a:r>
          </a:p>
          <a:p>
            <a:pPr algn="l"/>
            <a:r>
              <a:rPr lang="de-DE" altLang="en-US" sz="1000" dirty="0"/>
              <a:t>New J. Phys.</a:t>
            </a:r>
            <a:r>
              <a:rPr lang="de-DE" altLang="en-US" sz="1000" i="1" dirty="0"/>
              <a:t> </a:t>
            </a:r>
            <a:r>
              <a:rPr lang="de-DE" altLang="en-US" sz="1000" b="1" dirty="0"/>
              <a:t>12 </a:t>
            </a:r>
            <a:r>
              <a:rPr lang="de-DE" altLang="en-US" sz="1000" dirty="0"/>
              <a:t>(2010) 073022</a:t>
            </a:r>
          </a:p>
        </p:txBody>
      </p:sp>
    </p:spTree>
    <p:extLst>
      <p:ext uri="{BB962C8B-B14F-4D97-AF65-F5344CB8AC3E}">
        <p14:creationId xmlns:p14="http://schemas.microsoft.com/office/powerpoint/2010/main" val="13637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9216" grpId="0" animBg="1"/>
      <p:bldP spid="56" grpId="0" animBg="1"/>
      <p:bldP spid="119" grpId="0"/>
      <p:bldP spid="103" grpId="0"/>
      <p:bldP spid="103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End-on </a:t>
            </a:r>
            <a:r>
              <a:rPr lang="de-DE" dirty="0" err="1" smtClean="0"/>
              <a:t>radiography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LAPLAS/H</a:t>
            </a:r>
            <a:r>
              <a:rPr lang="de-DE" baseline="-25000" dirty="0" smtClean="0"/>
              <a:t>2</a:t>
            </a:r>
            <a:r>
              <a:rPr lang="de-DE" dirty="0" smtClean="0"/>
              <a:t>O *)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59" y="1093324"/>
            <a:ext cx="3713613" cy="26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7378593" y="3898270"/>
            <a:ext cx="1971572" cy="2217547"/>
            <a:chOff x="7378593" y="3898270"/>
            <a:chExt cx="1971572" cy="2217547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068442" y="3631766"/>
              <a:ext cx="642781" cy="138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593" y="4279817"/>
              <a:ext cx="1971572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7638943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0</a:t>
              </a:r>
              <a:endParaRPr lang="en-US" sz="12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7776727" y="4111625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.5</a:t>
              </a:r>
              <a:endParaRPr lang="en-US" sz="12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7973577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1</a:t>
              </a:r>
              <a:endParaRPr lang="en-US" sz="12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8170427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2</a:t>
              </a:r>
              <a:endParaRPr lang="en-US" sz="12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8351679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3</a:t>
              </a:r>
              <a:endParaRPr lang="en-US" sz="12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8523129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4</a:t>
              </a:r>
              <a:endParaRPr lang="en-US" sz="1200" dirty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8702330" y="4111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5</a:t>
              </a:r>
              <a:endParaRPr lang="en-US" sz="1200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867813" y="3898270"/>
              <a:ext cx="973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 smtClean="0">
                  <a:latin typeface="Symbol" panose="05050102010706020507" pitchFamily="18" charset="2"/>
                </a:rPr>
                <a:t>r</a:t>
              </a:r>
              <a:r>
                <a:rPr lang="de-DE" sz="1400" i="1" dirty="0" err="1" smtClean="0">
                  <a:latin typeface="Symbol" panose="05050102010706020507" pitchFamily="18" charset="2"/>
                  <a:sym typeface="Symbol"/>
                </a:rPr>
                <a:t></a:t>
              </a:r>
              <a:r>
                <a:rPr lang="de-DE" sz="1400" i="1" dirty="0" err="1" smtClean="0"/>
                <a:t>r</a:t>
              </a:r>
              <a:r>
                <a:rPr lang="de-DE" sz="1400" dirty="0" smtClean="0"/>
                <a:t> [g/cm</a:t>
              </a:r>
              <a:r>
                <a:rPr lang="de-DE" sz="1400" baseline="30000" dirty="0" smtClean="0"/>
                <a:t>2</a:t>
              </a:r>
              <a:r>
                <a:rPr lang="de-DE" sz="1400" dirty="0" smtClean="0"/>
                <a:t>]</a:t>
              </a:r>
              <a:endParaRPr lang="en-US" sz="14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488890" y="3678778"/>
            <a:ext cx="2631288" cy="2446504"/>
            <a:chOff x="3488890" y="3678778"/>
            <a:chExt cx="2631288" cy="2446504"/>
          </a:xfrm>
        </p:grpSpPr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246" y="4001876"/>
              <a:ext cx="1807507" cy="180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890" y="4289282"/>
              <a:ext cx="2631288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feld 42"/>
            <p:cNvSpPr txBox="1"/>
            <p:nvPr/>
          </p:nvSpPr>
          <p:spPr>
            <a:xfrm>
              <a:off x="4493399" y="367877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93 </a:t>
              </a:r>
              <a:r>
                <a:rPr lang="de-DE" dirty="0" err="1" smtClean="0"/>
                <a:t>ns</a:t>
              </a:r>
              <a:endParaRPr lang="en-US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380076" y="3678778"/>
            <a:ext cx="2631288" cy="2437626"/>
            <a:chOff x="5380076" y="3678778"/>
            <a:chExt cx="2631288" cy="2437626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297" y="3998302"/>
              <a:ext cx="1807508" cy="181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076" y="4280404"/>
              <a:ext cx="2631288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feld 43"/>
            <p:cNvSpPr txBox="1"/>
            <p:nvPr/>
          </p:nvSpPr>
          <p:spPr>
            <a:xfrm>
              <a:off x="6337942" y="367877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155 </a:t>
              </a:r>
              <a:r>
                <a:rPr lang="de-DE" dirty="0" err="1" smtClean="0"/>
                <a:t>ns</a:t>
              </a:r>
              <a:endParaRPr lang="en-US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574946" y="3678778"/>
            <a:ext cx="2631288" cy="2445452"/>
            <a:chOff x="1574946" y="3678778"/>
            <a:chExt cx="2631288" cy="2445452"/>
          </a:xfrm>
        </p:grpSpPr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160" y="4001876"/>
              <a:ext cx="1801543" cy="180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946" y="4288230"/>
              <a:ext cx="2631288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feld 41"/>
            <p:cNvSpPr txBox="1"/>
            <p:nvPr/>
          </p:nvSpPr>
          <p:spPr>
            <a:xfrm>
              <a:off x="2593331" y="367877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81 </a:t>
              </a:r>
              <a:r>
                <a:rPr lang="de-DE" dirty="0" err="1" smtClean="0"/>
                <a:t>ns</a:t>
              </a:r>
              <a:endParaRPr lang="en-US" dirty="0"/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 flipH="1">
            <a:off x="3488890" y="3155996"/>
            <a:ext cx="1510813" cy="712418"/>
          </a:xfrm>
          <a:prstGeom prst="straightConnector1">
            <a:avLst/>
          </a:prstGeom>
          <a:ln w="38100">
            <a:solidFill>
              <a:srgbClr val="000000">
                <a:alpha val="6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5738753" y="1924812"/>
            <a:ext cx="182653" cy="1959742"/>
          </a:xfrm>
          <a:prstGeom prst="straightConnector1">
            <a:avLst/>
          </a:prstGeom>
          <a:ln w="38100">
            <a:solidFill>
              <a:srgbClr val="57201F">
                <a:alpha val="6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5443961" y="2651987"/>
            <a:ext cx="76896" cy="1145655"/>
          </a:xfrm>
          <a:prstGeom prst="straightConnector1">
            <a:avLst/>
          </a:prstGeom>
          <a:ln w="38100">
            <a:solidFill>
              <a:srgbClr val="00FF00">
                <a:alpha val="6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74" y="1323551"/>
            <a:ext cx="252732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Gerade Verbindung 44"/>
          <p:cNvCxnSpPr/>
          <p:nvPr/>
        </p:nvCxnSpPr>
        <p:spPr>
          <a:xfrm flipV="1">
            <a:off x="1293307" y="2828293"/>
            <a:ext cx="160145" cy="738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1099446" y="2902184"/>
            <a:ext cx="273933" cy="2848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274517" y="3104745"/>
            <a:ext cx="1290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High-Z </a:t>
            </a:r>
            <a:r>
              <a:rPr lang="de-DE" sz="1600" dirty="0" err="1" smtClean="0"/>
              <a:t>wire</a:t>
            </a:r>
            <a:r>
              <a:rPr lang="de-DE" sz="1600" dirty="0" smtClean="0"/>
              <a:t> </a:t>
            </a:r>
            <a:r>
              <a:rPr lang="de-DE" sz="1400" dirty="0" smtClean="0"/>
              <a:t>(</a:t>
            </a:r>
            <a:r>
              <a:rPr lang="de-DE" sz="1400" dirty="0" smtClean="0">
                <a:sym typeface="Symbol"/>
              </a:rPr>
              <a:t>10</a:t>
            </a:r>
            <a:r>
              <a:rPr lang="de-DE" sz="1400" dirty="0" smtClean="0">
                <a:latin typeface="Symbol" panose="05050102010706020507" pitchFamily="18" charset="2"/>
                <a:sym typeface="Symbol"/>
              </a:rPr>
              <a:t>m</a:t>
            </a:r>
            <a:r>
              <a:rPr lang="de-DE" sz="1400" dirty="0" smtClean="0">
                <a:sym typeface="Symbol"/>
              </a:rPr>
              <a:t>m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1468524" y="1502225"/>
            <a:ext cx="2490474" cy="1316020"/>
          </a:xfrm>
          <a:prstGeom prst="straightConnector1">
            <a:avLst/>
          </a:prstGeom>
          <a:ln>
            <a:solidFill>
              <a:srgbClr val="99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1468524" y="1635391"/>
            <a:ext cx="2605883" cy="1182854"/>
          </a:xfrm>
          <a:prstGeom prst="straightConnector1">
            <a:avLst/>
          </a:prstGeom>
          <a:ln>
            <a:solidFill>
              <a:srgbClr val="99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7346964" y="6125282"/>
            <a:ext cx="177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ko-KR" sz="1000" dirty="0" smtClean="0">
                <a:ea typeface="굴림" pitchFamily="34" charset="-127"/>
              </a:rPr>
              <a:t>*) from N</a:t>
            </a:r>
            <a:r>
              <a:rPr lang="en-GB" altLang="ko-KR" sz="1000" dirty="0">
                <a:ea typeface="굴림" pitchFamily="34" charset="-127"/>
              </a:rPr>
              <a:t>. A. </a:t>
            </a:r>
            <a:r>
              <a:rPr lang="en-GB" altLang="ko-KR" sz="1000" dirty="0" err="1">
                <a:ea typeface="굴림" pitchFamily="34" charset="-127"/>
              </a:rPr>
              <a:t>Tahir</a:t>
            </a:r>
            <a:r>
              <a:rPr lang="en-GB" altLang="ko-KR" sz="1000" dirty="0">
                <a:ea typeface="굴림" pitchFamily="34" charset="-127"/>
              </a:rPr>
              <a:t> </a:t>
            </a:r>
            <a:r>
              <a:rPr lang="en-GB" altLang="ko-KR" sz="1000" i="1" dirty="0">
                <a:ea typeface="굴림" pitchFamily="34" charset="-127"/>
              </a:rPr>
              <a:t>et al.</a:t>
            </a:r>
            <a:r>
              <a:rPr lang="en-GB" altLang="ko-KR" sz="1000" dirty="0">
                <a:ea typeface="굴림" pitchFamily="34" charset="-127"/>
              </a:rPr>
              <a:t>,</a:t>
            </a:r>
          </a:p>
          <a:p>
            <a:pPr algn="l"/>
            <a:r>
              <a:rPr lang="de-DE" altLang="en-US" sz="1000" dirty="0"/>
              <a:t>New J. Phys.</a:t>
            </a:r>
            <a:r>
              <a:rPr lang="de-DE" altLang="en-US" sz="1000" i="1" dirty="0"/>
              <a:t> </a:t>
            </a:r>
            <a:r>
              <a:rPr lang="de-DE" altLang="en-US" sz="1000" b="1" dirty="0"/>
              <a:t>12 </a:t>
            </a:r>
            <a:r>
              <a:rPr lang="de-DE" altLang="en-US" sz="1000" dirty="0"/>
              <a:t>(2010) 073022</a:t>
            </a:r>
          </a:p>
        </p:txBody>
      </p:sp>
      <p:grpSp>
        <p:nvGrpSpPr>
          <p:cNvPr id="51" name="Group 7"/>
          <p:cNvGrpSpPr>
            <a:grpSpLocks/>
          </p:cNvGrpSpPr>
          <p:nvPr/>
        </p:nvGrpSpPr>
        <p:grpSpPr bwMode="auto">
          <a:xfrm rot="2923260">
            <a:off x="432577" y="1933403"/>
            <a:ext cx="1325058" cy="675118"/>
            <a:chOff x="752" y="1614"/>
            <a:chExt cx="2040" cy="1221"/>
          </a:xfrm>
        </p:grpSpPr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 rot="5811770">
              <a:off x="1330" y="1374"/>
              <a:ext cx="1089" cy="183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>
                    <a:alpha val="39999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 rot="416672">
              <a:off x="752" y="1614"/>
              <a:ext cx="416" cy="1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151161" y="1219457"/>
            <a:ext cx="12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Laser pulse</a:t>
            </a:r>
          </a:p>
          <a:p>
            <a:r>
              <a:rPr lang="de-DE" sz="1600" dirty="0" smtClean="0"/>
              <a:t>(400J/</a:t>
            </a:r>
            <a:r>
              <a:rPr lang="de-DE" sz="1600" dirty="0" err="1" smtClean="0"/>
              <a:t>ps</a:t>
            </a:r>
            <a:r>
              <a:rPr lang="de-DE" sz="1600" dirty="0" smtClean="0"/>
              <a:t>)</a:t>
            </a:r>
            <a:endParaRPr lang="en-US" sz="1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-321800" y="3678778"/>
            <a:ext cx="5487531" cy="2880482"/>
            <a:chOff x="-321800" y="3678778"/>
            <a:chExt cx="5487531" cy="288048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321800" y="3678778"/>
              <a:ext cx="2631288" cy="2517098"/>
              <a:chOff x="-321800" y="3678778"/>
              <a:chExt cx="2631288" cy="2517098"/>
            </a:xfrm>
          </p:grpSpPr>
          <p:pic>
            <p:nvPicPr>
              <p:cNvPr id="13322" name="Picture 1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92" y="3997492"/>
                <a:ext cx="1804525" cy="1807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1800" y="4276687"/>
                <a:ext cx="2631288" cy="183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525229" y="5888099"/>
                <a:ext cx="1027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radius</a:t>
                </a:r>
                <a:r>
                  <a:rPr lang="de-DE" sz="1400" dirty="0" smtClean="0"/>
                  <a:t> [</a:t>
                </a:r>
                <a:r>
                  <a:rPr lang="de-DE" sz="1400" dirty="0" smtClean="0">
                    <a:latin typeface="Symbol" panose="05050102010706020507" pitchFamily="18" charset="2"/>
                  </a:rPr>
                  <a:t>m</a:t>
                </a:r>
                <a:r>
                  <a:rPr lang="de-DE" sz="1400" dirty="0" smtClean="0"/>
                  <a:t>m]</a:t>
                </a:r>
                <a:endParaRPr lang="en-US" sz="14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04185" y="3678778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t = 0 </a:t>
                </a:r>
                <a:r>
                  <a:rPr lang="de-DE" dirty="0" err="1" smtClean="0"/>
                  <a:t>ns</a:t>
                </a:r>
                <a:endParaRPr lang="en-US" dirty="0"/>
              </a:p>
            </p:txBody>
          </p:sp>
        </p:grpSp>
        <p:sp>
          <p:nvSpPr>
            <p:cNvPr id="41" name="Textfeld 40"/>
            <p:cNvSpPr txBox="1"/>
            <p:nvPr/>
          </p:nvSpPr>
          <p:spPr>
            <a:xfrm>
              <a:off x="2889146" y="5959096"/>
              <a:ext cx="227658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i="1" dirty="0" err="1" smtClean="0"/>
                <a:t>E</a:t>
              </a:r>
              <a:r>
                <a:rPr lang="de-DE" sz="1100" baseline="-25000" dirty="0" err="1" smtClean="0"/>
                <a:t>hot</a:t>
              </a:r>
              <a:r>
                <a:rPr lang="de-DE" sz="1100" dirty="0" smtClean="0"/>
                <a:t>= 40J, </a:t>
              </a:r>
              <a:r>
                <a:rPr lang="de-DE" sz="1100" i="1" dirty="0" err="1" smtClean="0"/>
                <a:t>T</a:t>
              </a:r>
              <a:r>
                <a:rPr lang="de-DE" sz="1100" baseline="-25000" dirty="0" err="1" smtClean="0"/>
                <a:t>hot</a:t>
              </a:r>
              <a:r>
                <a:rPr lang="de-DE" sz="1100" dirty="0" smtClean="0"/>
                <a:t>=200keV</a:t>
              </a:r>
            </a:p>
            <a:p>
              <a:r>
                <a:rPr lang="de-DE" sz="1100" dirty="0"/>
                <a:t>Resolution </a:t>
              </a:r>
              <a:r>
                <a:rPr lang="de-DE" sz="1100" dirty="0" err="1"/>
                <a:t>element</a:t>
              </a:r>
              <a:r>
                <a:rPr lang="de-DE" sz="1100" dirty="0"/>
                <a:t> : </a:t>
              </a:r>
              <a:r>
                <a:rPr lang="de-DE" sz="1100" dirty="0" smtClean="0"/>
                <a:t>10</a:t>
              </a:r>
              <a:r>
                <a:rPr lang="de-DE" sz="1100" dirty="0" smtClean="0">
                  <a:latin typeface="Symbol" panose="05050102010706020507" pitchFamily="18" charset="2"/>
                </a:rPr>
                <a:t>m</a:t>
              </a:r>
              <a:r>
                <a:rPr lang="de-DE" sz="1100" dirty="0" smtClean="0"/>
                <a:t>m x 10</a:t>
              </a:r>
              <a:r>
                <a:rPr lang="de-DE" sz="1100" dirty="0" smtClean="0">
                  <a:latin typeface="Symbol" panose="05050102010706020507" pitchFamily="18" charset="2"/>
                </a:rPr>
                <a:t>m</a:t>
              </a:r>
              <a:r>
                <a:rPr lang="de-DE" sz="1100" dirty="0" smtClean="0"/>
                <a:t>m</a:t>
              </a:r>
            </a:p>
            <a:p>
              <a:r>
                <a:rPr lang="de-DE" sz="1100" dirty="0" err="1" smtClean="0"/>
                <a:t>Detector</a:t>
              </a:r>
              <a:r>
                <a:rPr lang="de-DE" sz="1100" dirty="0" smtClean="0"/>
                <a:t>: IP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5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85875"/>
            <a:ext cx="34099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19425" y="2832100"/>
            <a:ext cx="15541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5x10</a:t>
            </a:r>
            <a:r>
              <a:rPr lang="de-DE" baseline="30000">
                <a:solidFill>
                  <a:prstClr val="black"/>
                </a:solidFill>
              </a:rPr>
              <a:t>11</a:t>
            </a:r>
            <a:r>
              <a:rPr lang="de-DE">
                <a:solidFill>
                  <a:prstClr val="black"/>
                </a:solidFill>
              </a:rPr>
              <a:t>U-ions</a:t>
            </a:r>
          </a:p>
          <a:p>
            <a:r>
              <a:rPr lang="de-DE">
                <a:solidFill>
                  <a:prstClr val="black"/>
                </a:solidFill>
              </a:rPr>
              <a:t>(1.5GeV/u)</a:t>
            </a: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1196975"/>
            <a:ext cx="4689475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FAIR_V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135063"/>
            <a:ext cx="116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022475" y="2444750"/>
            <a:ext cx="444500" cy="2667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860425" y="3914775"/>
          <a:ext cx="2916238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Bitmap Image" r:id="rId6" imgW="7373379" imgH="7125695" progId="Paint.Picture">
                  <p:embed/>
                </p:oleObj>
              </mc:Choice>
              <mc:Fallback>
                <p:oleObj name="Bitmap Image" r:id="rId6" imgW="7373379" imgH="71256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3914775"/>
                        <a:ext cx="2916238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22363" y="48895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~2x10</a:t>
            </a:r>
            <a:r>
              <a:rPr lang="de-DE" sz="1600" baseline="30000">
                <a:solidFill>
                  <a:prstClr val="black"/>
                </a:solidFill>
              </a:rPr>
              <a:t>10</a:t>
            </a:r>
            <a:r>
              <a:rPr lang="de-DE" sz="1600">
                <a:solidFill>
                  <a:prstClr val="black"/>
                </a:solidFill>
              </a:rPr>
              <a:t> eV/mm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624013" y="5284788"/>
            <a:ext cx="14287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0725" y="60261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prstClr val="black"/>
                </a:solidFill>
                <a:sym typeface="Wingdings" pitchFamily="2" charset="2"/>
              </a:rPr>
              <a:t>0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16100" y="602615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prstClr val="black"/>
                </a:solidFill>
                <a:sym typeface="Wingdings" pitchFamily="2" charset="2"/>
              </a:rPr>
              <a:t>10 mm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08338" y="6026150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prstClr val="black"/>
                </a:solidFill>
                <a:sym typeface="Wingdings" pitchFamily="2" charset="2"/>
              </a:rPr>
              <a:t>20 mm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 rot="16200000">
            <a:off x="80963" y="4849813"/>
            <a:ext cx="124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Energy loss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2466975" y="2647950"/>
            <a:ext cx="584200" cy="252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711700" y="5265738"/>
            <a:ext cx="3286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u="sng">
                <a:solidFill>
                  <a:prstClr val="black"/>
                </a:solidFill>
              </a:rPr>
              <a:t>Ion beam driven plasmas</a:t>
            </a:r>
          </a:p>
          <a:p>
            <a:pPr>
              <a:buFontTx/>
              <a:buChar char="•"/>
            </a:pPr>
            <a:r>
              <a:rPr lang="de-DE">
                <a:solidFill>
                  <a:prstClr val="black"/>
                </a:solidFill>
              </a:rPr>
              <a:t>large mm-size samples</a:t>
            </a:r>
          </a:p>
          <a:p>
            <a:pPr>
              <a:buFontTx/>
              <a:buChar char="•"/>
            </a:pPr>
            <a:r>
              <a:rPr lang="de-DE">
                <a:solidFill>
                  <a:prstClr val="black"/>
                </a:solidFill>
              </a:rPr>
              <a:t>homogenous</a:t>
            </a:r>
          </a:p>
          <a:p>
            <a:pPr>
              <a:buFontTx/>
              <a:buChar char="•"/>
            </a:pPr>
            <a:r>
              <a:rPr lang="de-DE">
                <a:solidFill>
                  <a:prstClr val="black"/>
                </a:solidFill>
              </a:rPr>
              <a:t>equilibrium conditions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912813" y="3948113"/>
            <a:ext cx="9731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prstClr val="black"/>
                </a:solidFill>
              </a:rPr>
              <a:t>U in W</a:t>
            </a:r>
          </a:p>
        </p:txBody>
      </p:sp>
      <p:sp>
        <p:nvSpPr>
          <p:cNvPr id="18" name="Freeform 30"/>
          <p:cNvSpPr>
            <a:spLocks/>
          </p:cNvSpPr>
          <p:nvPr/>
        </p:nvSpPr>
        <p:spPr bwMode="auto">
          <a:xfrm>
            <a:off x="6565900" y="2855913"/>
            <a:ext cx="727075" cy="1071562"/>
          </a:xfrm>
          <a:custGeom>
            <a:avLst/>
            <a:gdLst>
              <a:gd name="T0" fmla="*/ 210 w 458"/>
              <a:gd name="T1" fmla="*/ 673 h 675"/>
              <a:gd name="T2" fmla="*/ 210 w 458"/>
              <a:gd name="T3" fmla="*/ 337 h 675"/>
              <a:gd name="T4" fmla="*/ 0 w 458"/>
              <a:gd name="T5" fmla="*/ 1 h 675"/>
              <a:gd name="T6" fmla="*/ 456 w 458"/>
              <a:gd name="T7" fmla="*/ 0 h 675"/>
              <a:gd name="T8" fmla="*/ 458 w 458"/>
              <a:gd name="T9" fmla="*/ 675 h 675"/>
              <a:gd name="T10" fmla="*/ 210 w 458"/>
              <a:gd name="T11" fmla="*/ 673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" h="675">
                <a:moveTo>
                  <a:pt x="210" y="673"/>
                </a:moveTo>
                <a:lnTo>
                  <a:pt x="210" y="337"/>
                </a:lnTo>
                <a:lnTo>
                  <a:pt x="0" y="1"/>
                </a:lnTo>
                <a:lnTo>
                  <a:pt x="456" y="0"/>
                </a:lnTo>
                <a:lnTo>
                  <a:pt x="458" y="675"/>
                </a:lnTo>
                <a:lnTo>
                  <a:pt x="210" y="673"/>
                </a:lnTo>
                <a:close/>
              </a:path>
            </a:pathLst>
          </a:custGeom>
          <a:solidFill>
            <a:srgbClr val="800080">
              <a:alpha val="80000"/>
            </a:srgbClr>
          </a:solidFill>
          <a:ln w="317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251450" y="448627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>
                <a:solidFill>
                  <a:srgbClr val="990099"/>
                </a:solidFill>
              </a:rPr>
              <a:t>Warm-dense</a:t>
            </a:r>
          </a:p>
          <a:p>
            <a:r>
              <a:rPr lang="de-DE" b="1">
                <a:solidFill>
                  <a:srgbClr val="990099"/>
                </a:solidFill>
              </a:rPr>
              <a:t>matter:</a:t>
            </a: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995613"/>
            <a:ext cx="3397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856413" y="4486275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7313" indent="-87313">
              <a:buFontTx/>
              <a:buChar char="•"/>
            </a:pPr>
            <a:r>
              <a:rPr lang="de-DE" i="1">
                <a:solidFill>
                  <a:prstClr val="black"/>
                </a:solidFill>
              </a:rPr>
              <a:t>E</a:t>
            </a:r>
            <a:r>
              <a:rPr lang="de-DE" baseline="-25000">
                <a:solidFill>
                  <a:prstClr val="black"/>
                </a:solidFill>
              </a:rPr>
              <a:t>pot</a:t>
            </a:r>
            <a:r>
              <a:rPr lang="de-DE">
                <a:solidFill>
                  <a:prstClr val="black"/>
                </a:solidFill>
              </a:rPr>
              <a:t>~</a:t>
            </a:r>
            <a:r>
              <a:rPr lang="de-DE" i="1">
                <a:solidFill>
                  <a:prstClr val="black"/>
                </a:solidFill>
              </a:rPr>
              <a:t>k</a:t>
            </a:r>
            <a:r>
              <a:rPr lang="de-DE" baseline="-25000">
                <a:solidFill>
                  <a:prstClr val="black"/>
                </a:solidFill>
              </a:rPr>
              <a:t>B</a:t>
            </a:r>
            <a:r>
              <a:rPr lang="de-DE" i="1">
                <a:solidFill>
                  <a:prstClr val="black"/>
                </a:solidFill>
              </a:rPr>
              <a:t>T</a:t>
            </a:r>
            <a:r>
              <a:rPr lang="de-DE" baseline="-25000">
                <a:solidFill>
                  <a:prstClr val="black"/>
                </a:solidFill>
              </a:rPr>
              <a:t>i</a:t>
            </a:r>
          </a:p>
          <a:p>
            <a:pPr marL="87313" indent="-87313">
              <a:buFontTx/>
              <a:buChar char="•"/>
            </a:pPr>
            <a:r>
              <a:rPr lang="de-DE" i="1">
                <a:solidFill>
                  <a:prstClr val="black"/>
                </a:solidFill>
              </a:rPr>
              <a:t>E</a:t>
            </a:r>
            <a:r>
              <a:rPr lang="de-DE" baseline="-25000">
                <a:solidFill>
                  <a:prstClr val="black"/>
                </a:solidFill>
              </a:rPr>
              <a:t>F</a:t>
            </a:r>
            <a:r>
              <a:rPr lang="de-DE">
                <a:solidFill>
                  <a:prstClr val="black"/>
                </a:solidFill>
              </a:rPr>
              <a:t>~</a:t>
            </a:r>
            <a:r>
              <a:rPr lang="de-DE" i="1">
                <a:solidFill>
                  <a:prstClr val="black"/>
                </a:solidFill>
              </a:rPr>
              <a:t>k</a:t>
            </a:r>
            <a:r>
              <a:rPr lang="de-DE" baseline="-25000">
                <a:solidFill>
                  <a:prstClr val="black"/>
                </a:solidFill>
              </a:rPr>
              <a:t>B</a:t>
            </a:r>
            <a:r>
              <a:rPr lang="de-DE" i="1">
                <a:solidFill>
                  <a:prstClr val="black"/>
                </a:solidFill>
              </a:rPr>
              <a:t>T</a:t>
            </a:r>
            <a:r>
              <a:rPr lang="de-DE" baseline="-2500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235575" y="4471988"/>
            <a:ext cx="2981325" cy="7143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FAIR will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exciting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smtClean="0"/>
              <a:t>in high-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/>
              <a:t>density</a:t>
            </a:r>
            <a:r>
              <a:rPr lang="de-DE" dirty="0"/>
              <a:t> matter </a:t>
            </a:r>
            <a:r>
              <a:rPr lang="de-DE" dirty="0" err="1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5" y="4557600"/>
            <a:ext cx="185121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61" y="4557600"/>
            <a:ext cx="18456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1674977"/>
            <a:ext cx="3624579" cy="22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28" y="1674977"/>
            <a:ext cx="2482923" cy="23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4460007"/>
            <a:ext cx="3457019" cy="196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diffraction</a:t>
            </a:r>
            <a:r>
              <a:rPr lang="de-DE" dirty="0" smtClean="0"/>
              <a:t> </a:t>
            </a:r>
            <a:r>
              <a:rPr lang="de-DE" dirty="0" err="1" smtClean="0"/>
              <a:t>crystallography</a:t>
            </a:r>
            <a:r>
              <a:rPr lang="de-DE" dirty="0" smtClean="0"/>
              <a:t> in HED matter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52325" y="1195920"/>
            <a:ext cx="383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Diffraction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8keV x-</a:t>
            </a:r>
            <a:r>
              <a:rPr lang="de-DE" dirty="0" err="1" smtClean="0"/>
              <a:t>rays</a:t>
            </a:r>
            <a:r>
              <a:rPr lang="de-DE" dirty="0" smtClean="0"/>
              <a:t> (</a:t>
            </a:r>
            <a:r>
              <a:rPr lang="de-DE" dirty="0" err="1" smtClean="0"/>
              <a:t>Cu</a:t>
            </a:r>
            <a:r>
              <a:rPr lang="de-DE" dirty="0" smtClean="0"/>
              <a:t>-Ka) </a:t>
            </a:r>
            <a:r>
              <a:rPr lang="de-DE" dirty="0" err="1" smtClean="0"/>
              <a:t>from</a:t>
            </a:r>
            <a:r>
              <a:rPr lang="de-DE" dirty="0" smtClean="0"/>
              <a:t> laser-proton </a:t>
            </a:r>
            <a:r>
              <a:rPr lang="de-DE" dirty="0" err="1" smtClean="0"/>
              <a:t>heated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52325" y="3903214"/>
            <a:ext cx="362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Diffraction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8keV x-</a:t>
            </a:r>
            <a:r>
              <a:rPr lang="de-DE" dirty="0" err="1" smtClean="0"/>
              <a:t>rays</a:t>
            </a:r>
            <a:r>
              <a:rPr lang="de-DE" dirty="0" smtClean="0"/>
              <a:t> (LCLS)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shock-compressed</a:t>
            </a:r>
            <a:r>
              <a:rPr lang="de-DE" dirty="0" smtClean="0"/>
              <a:t> Aluminium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445331" y="1195920"/>
            <a:ext cx="449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diffraction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lattice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445331" y="4050021"/>
            <a:ext cx="383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Bragg-reflexes </a:t>
            </a:r>
            <a:r>
              <a:rPr lang="de-DE" dirty="0" smtClean="0">
                <a:sym typeface="Wingdings" panose="05000000000000000000" pitchFamily="2" charset="2"/>
              </a:rPr>
              <a:t> liquid-</a:t>
            </a:r>
            <a:r>
              <a:rPr lang="de-DE" dirty="0" err="1" smtClean="0">
                <a:sym typeface="Wingdings" panose="05000000000000000000" pitchFamily="2" charset="2"/>
              </a:rPr>
              <a:t>like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structure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18123" y="48995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(1,1,1)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22523" y="460751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(2,0,0)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645315" y="5260313"/>
            <a:ext cx="1067173" cy="10972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18860374">
            <a:off x="4611981" y="5747190"/>
            <a:ext cx="1202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diffraction</a:t>
            </a:r>
            <a:r>
              <a:rPr lang="de-DE" sz="1200" dirty="0" smtClean="0">
                <a:solidFill>
                  <a:schemeClr val="bg1"/>
                </a:solidFill>
              </a:rPr>
              <a:t> angle</a:t>
            </a:r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182888" y="2048127"/>
                <a:ext cx="1120307" cy="34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88" y="2048127"/>
                <a:ext cx="1120307" cy="3424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/>
          <p:nvPr/>
        </p:nvCxnSpPr>
        <p:spPr>
          <a:xfrm flipH="1">
            <a:off x="6409228" y="2359742"/>
            <a:ext cx="47166" cy="57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1" y="1337833"/>
            <a:ext cx="3054148" cy="2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506455" y="1420259"/>
            <a:ext cx="131024" cy="207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crystallography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superionic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in LAPLAS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942510" y="5575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BCC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444082" y="5595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FCC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07" y="1757493"/>
            <a:ext cx="3371148" cy="25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733199" y="6044457"/>
            <a:ext cx="23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*) H. F. Wilson et al.,</a:t>
            </a:r>
          </a:p>
          <a:p>
            <a:r>
              <a:rPr lang="en-US" sz="1200" dirty="0" smtClean="0"/>
              <a:t>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</a:t>
            </a:r>
            <a:r>
              <a:rPr lang="en-US" sz="1200" b="1" dirty="0" smtClean="0"/>
              <a:t>110</a:t>
            </a:r>
            <a:r>
              <a:rPr lang="en-US" sz="1200" dirty="0"/>
              <a:t>, 151102 (2013)</a:t>
            </a: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2820852" y="2303099"/>
            <a:ext cx="226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transmission</a:t>
            </a:r>
            <a:r>
              <a:rPr lang="de-DE" sz="1400" dirty="0" smtClean="0"/>
              <a:t> (H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O, 5g/cm</a:t>
            </a:r>
            <a:r>
              <a:rPr lang="de-DE" sz="1400" baseline="30000" dirty="0" smtClean="0"/>
              <a:t>2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" y="4132361"/>
            <a:ext cx="4539936" cy="228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2412" y="1139319"/>
            <a:ext cx="320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superionic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superionic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*)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16323" y="3723444"/>
            <a:ext cx="1287885" cy="1918972"/>
            <a:chOff x="5616323" y="3723444"/>
            <a:chExt cx="1287885" cy="191897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23" y="4421002"/>
              <a:ext cx="1287885" cy="122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Gleichschenkliges Dreieck 7"/>
            <p:cNvSpPr/>
            <p:nvPr/>
          </p:nvSpPr>
          <p:spPr>
            <a:xfrm>
              <a:off x="5625339" y="3723444"/>
              <a:ext cx="1259332" cy="995840"/>
            </a:xfrm>
            <a:custGeom>
              <a:avLst/>
              <a:gdLst>
                <a:gd name="connsiteX0" fmla="*/ 0 w 1060189"/>
                <a:gd name="connsiteY0" fmla="*/ 860416 h 860416"/>
                <a:gd name="connsiteX1" fmla="*/ 377332 w 1060189"/>
                <a:gd name="connsiteY1" fmla="*/ 0 h 860416"/>
                <a:gd name="connsiteX2" fmla="*/ 1060189 w 1060189"/>
                <a:gd name="connsiteY2" fmla="*/ 860416 h 860416"/>
                <a:gd name="connsiteX3" fmla="*/ 0 w 1060189"/>
                <a:gd name="connsiteY3" fmla="*/ 860416 h 860416"/>
                <a:gd name="connsiteX0" fmla="*/ 0 w 1099192"/>
                <a:gd name="connsiteY0" fmla="*/ 778077 h 860416"/>
                <a:gd name="connsiteX1" fmla="*/ 416335 w 1099192"/>
                <a:gd name="connsiteY1" fmla="*/ 0 h 860416"/>
                <a:gd name="connsiteX2" fmla="*/ 1099192 w 1099192"/>
                <a:gd name="connsiteY2" fmla="*/ 860416 h 860416"/>
                <a:gd name="connsiteX3" fmla="*/ 0 w 1099192"/>
                <a:gd name="connsiteY3" fmla="*/ 778077 h 860416"/>
                <a:gd name="connsiteX0" fmla="*/ 0 w 1209096"/>
                <a:gd name="connsiteY0" fmla="*/ 778077 h 860418"/>
                <a:gd name="connsiteX1" fmla="*/ 416335 w 1209096"/>
                <a:gd name="connsiteY1" fmla="*/ 0 h 860418"/>
                <a:gd name="connsiteX2" fmla="*/ 1099192 w 1209096"/>
                <a:gd name="connsiteY2" fmla="*/ 860416 h 860418"/>
                <a:gd name="connsiteX3" fmla="*/ 1208826 w 1209096"/>
                <a:gd name="connsiteY3" fmla="*/ 736723 h 860418"/>
                <a:gd name="connsiteX4" fmla="*/ 0 w 1209096"/>
                <a:gd name="connsiteY4" fmla="*/ 778077 h 860418"/>
                <a:gd name="connsiteX0" fmla="*/ 0 w 1208930"/>
                <a:gd name="connsiteY0" fmla="*/ 778077 h 778077"/>
                <a:gd name="connsiteX1" fmla="*/ 416335 w 1208930"/>
                <a:gd name="connsiteY1" fmla="*/ 0 h 778077"/>
                <a:gd name="connsiteX2" fmla="*/ 895511 w 1208930"/>
                <a:gd name="connsiteY2" fmla="*/ 626399 h 778077"/>
                <a:gd name="connsiteX3" fmla="*/ 1208826 w 1208930"/>
                <a:gd name="connsiteY3" fmla="*/ 736723 h 778077"/>
                <a:gd name="connsiteX4" fmla="*/ 0 w 1208930"/>
                <a:gd name="connsiteY4" fmla="*/ 778077 h 778077"/>
                <a:gd name="connsiteX0" fmla="*/ 0 w 895511"/>
                <a:gd name="connsiteY0" fmla="*/ 778077 h 778077"/>
                <a:gd name="connsiteX1" fmla="*/ 416335 w 895511"/>
                <a:gd name="connsiteY1" fmla="*/ 0 h 778077"/>
                <a:gd name="connsiteX2" fmla="*/ 895511 w 895511"/>
                <a:gd name="connsiteY2" fmla="*/ 626399 h 778077"/>
                <a:gd name="connsiteX3" fmla="*/ 428769 w 895511"/>
                <a:gd name="connsiteY3" fmla="*/ 693386 h 778077"/>
                <a:gd name="connsiteX4" fmla="*/ 0 w 895511"/>
                <a:gd name="connsiteY4" fmla="*/ 778077 h 778077"/>
                <a:gd name="connsiteX0" fmla="*/ 0 w 1211868"/>
                <a:gd name="connsiteY0" fmla="*/ 778077 h 778077"/>
                <a:gd name="connsiteX1" fmla="*/ 416335 w 1211868"/>
                <a:gd name="connsiteY1" fmla="*/ 0 h 778077"/>
                <a:gd name="connsiteX2" fmla="*/ 1211868 w 1211868"/>
                <a:gd name="connsiteY2" fmla="*/ 743408 h 778077"/>
                <a:gd name="connsiteX3" fmla="*/ 428769 w 1211868"/>
                <a:gd name="connsiteY3" fmla="*/ 693386 h 778077"/>
                <a:gd name="connsiteX4" fmla="*/ 0 w 1211868"/>
                <a:gd name="connsiteY4" fmla="*/ 778077 h 778077"/>
                <a:gd name="connsiteX0" fmla="*/ 0 w 1211868"/>
                <a:gd name="connsiteY0" fmla="*/ 778077 h 778077"/>
                <a:gd name="connsiteX1" fmla="*/ 416335 w 1211868"/>
                <a:gd name="connsiteY1" fmla="*/ 0 h 778077"/>
                <a:gd name="connsiteX2" fmla="*/ 1211868 w 1211868"/>
                <a:gd name="connsiteY2" fmla="*/ 743408 h 778077"/>
                <a:gd name="connsiteX3" fmla="*/ 437436 w 1211868"/>
                <a:gd name="connsiteY3" fmla="*/ 702053 h 778077"/>
                <a:gd name="connsiteX4" fmla="*/ 0 w 1211868"/>
                <a:gd name="connsiteY4" fmla="*/ 778077 h 778077"/>
                <a:gd name="connsiteX0" fmla="*/ 0 w 1220535"/>
                <a:gd name="connsiteY0" fmla="*/ 795411 h 795411"/>
                <a:gd name="connsiteX1" fmla="*/ 425002 w 1220535"/>
                <a:gd name="connsiteY1" fmla="*/ 0 h 795411"/>
                <a:gd name="connsiteX2" fmla="*/ 1220535 w 1220535"/>
                <a:gd name="connsiteY2" fmla="*/ 743408 h 795411"/>
                <a:gd name="connsiteX3" fmla="*/ 446103 w 1220535"/>
                <a:gd name="connsiteY3" fmla="*/ 702053 h 795411"/>
                <a:gd name="connsiteX4" fmla="*/ 0 w 1220535"/>
                <a:gd name="connsiteY4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220535 w 1220535"/>
                <a:gd name="connsiteY3" fmla="*/ 743408 h 795411"/>
                <a:gd name="connsiteX4" fmla="*/ 446103 w 1220535"/>
                <a:gd name="connsiteY4" fmla="*/ 702053 h 795411"/>
                <a:gd name="connsiteX5" fmla="*/ 0 w 1220535"/>
                <a:gd name="connsiteY5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220535 w 1220535"/>
                <a:gd name="connsiteY3" fmla="*/ 743408 h 795411"/>
                <a:gd name="connsiteX4" fmla="*/ 446103 w 1220535"/>
                <a:gd name="connsiteY4" fmla="*/ 702053 h 795411"/>
                <a:gd name="connsiteX5" fmla="*/ 0 w 1220535"/>
                <a:gd name="connsiteY5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030732 w 1220535"/>
                <a:gd name="connsiteY3" fmla="*/ 564130 h 795411"/>
                <a:gd name="connsiteX4" fmla="*/ 1220535 w 1220535"/>
                <a:gd name="connsiteY4" fmla="*/ 743408 h 795411"/>
                <a:gd name="connsiteX5" fmla="*/ 446103 w 1220535"/>
                <a:gd name="connsiteY5" fmla="*/ 702053 h 795411"/>
                <a:gd name="connsiteX6" fmla="*/ 0 w 1220535"/>
                <a:gd name="connsiteY6" fmla="*/ 795411 h 795411"/>
                <a:gd name="connsiteX0" fmla="*/ 0 w 1259332"/>
                <a:gd name="connsiteY0" fmla="*/ 795411 h 795411"/>
                <a:gd name="connsiteX1" fmla="*/ 13462 w 1259332"/>
                <a:gd name="connsiteY1" fmla="*/ 621950 h 795411"/>
                <a:gd name="connsiteX2" fmla="*/ 425002 w 1259332"/>
                <a:gd name="connsiteY2" fmla="*/ 0 h 795411"/>
                <a:gd name="connsiteX3" fmla="*/ 1259332 w 1259332"/>
                <a:gd name="connsiteY3" fmla="*/ 603691 h 795411"/>
                <a:gd name="connsiteX4" fmla="*/ 1220535 w 1259332"/>
                <a:gd name="connsiteY4" fmla="*/ 743408 h 795411"/>
                <a:gd name="connsiteX5" fmla="*/ 446103 w 1259332"/>
                <a:gd name="connsiteY5" fmla="*/ 702053 h 795411"/>
                <a:gd name="connsiteX6" fmla="*/ 0 w 1259332"/>
                <a:gd name="connsiteY6" fmla="*/ 795411 h 7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332" h="795411">
                  <a:moveTo>
                    <a:pt x="0" y="795411"/>
                  </a:moveTo>
                  <a:lnTo>
                    <a:pt x="13462" y="621950"/>
                  </a:lnTo>
                  <a:lnTo>
                    <a:pt x="425002" y="0"/>
                  </a:lnTo>
                  <a:lnTo>
                    <a:pt x="1259332" y="603691"/>
                  </a:lnTo>
                  <a:lnTo>
                    <a:pt x="1220535" y="743408"/>
                  </a:lnTo>
                  <a:cubicBezTo>
                    <a:pt x="1213743" y="744069"/>
                    <a:pt x="452895" y="701392"/>
                    <a:pt x="446103" y="702053"/>
                  </a:cubicBezTo>
                  <a:lnTo>
                    <a:pt x="0" y="7954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614729" y="3696774"/>
            <a:ext cx="1792388" cy="1958206"/>
            <a:chOff x="6614729" y="3696774"/>
            <a:chExt cx="1792388" cy="195820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862" y="4421002"/>
              <a:ext cx="1287255" cy="123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Gleichschenkliges Dreieck 7"/>
            <p:cNvSpPr/>
            <p:nvPr/>
          </p:nvSpPr>
          <p:spPr>
            <a:xfrm>
              <a:off x="6614729" y="3696774"/>
              <a:ext cx="1737300" cy="1022510"/>
            </a:xfrm>
            <a:custGeom>
              <a:avLst/>
              <a:gdLst>
                <a:gd name="connsiteX0" fmla="*/ 0 w 1060189"/>
                <a:gd name="connsiteY0" fmla="*/ 860416 h 860416"/>
                <a:gd name="connsiteX1" fmla="*/ 377332 w 1060189"/>
                <a:gd name="connsiteY1" fmla="*/ 0 h 860416"/>
                <a:gd name="connsiteX2" fmla="*/ 1060189 w 1060189"/>
                <a:gd name="connsiteY2" fmla="*/ 860416 h 860416"/>
                <a:gd name="connsiteX3" fmla="*/ 0 w 1060189"/>
                <a:gd name="connsiteY3" fmla="*/ 860416 h 860416"/>
                <a:gd name="connsiteX0" fmla="*/ 0 w 1099192"/>
                <a:gd name="connsiteY0" fmla="*/ 778077 h 860416"/>
                <a:gd name="connsiteX1" fmla="*/ 416335 w 1099192"/>
                <a:gd name="connsiteY1" fmla="*/ 0 h 860416"/>
                <a:gd name="connsiteX2" fmla="*/ 1099192 w 1099192"/>
                <a:gd name="connsiteY2" fmla="*/ 860416 h 860416"/>
                <a:gd name="connsiteX3" fmla="*/ 0 w 1099192"/>
                <a:gd name="connsiteY3" fmla="*/ 778077 h 860416"/>
                <a:gd name="connsiteX0" fmla="*/ 0 w 1209096"/>
                <a:gd name="connsiteY0" fmla="*/ 778077 h 860418"/>
                <a:gd name="connsiteX1" fmla="*/ 416335 w 1209096"/>
                <a:gd name="connsiteY1" fmla="*/ 0 h 860418"/>
                <a:gd name="connsiteX2" fmla="*/ 1099192 w 1209096"/>
                <a:gd name="connsiteY2" fmla="*/ 860416 h 860418"/>
                <a:gd name="connsiteX3" fmla="*/ 1208826 w 1209096"/>
                <a:gd name="connsiteY3" fmla="*/ 736723 h 860418"/>
                <a:gd name="connsiteX4" fmla="*/ 0 w 1209096"/>
                <a:gd name="connsiteY4" fmla="*/ 778077 h 860418"/>
                <a:gd name="connsiteX0" fmla="*/ 0 w 1208930"/>
                <a:gd name="connsiteY0" fmla="*/ 778077 h 778077"/>
                <a:gd name="connsiteX1" fmla="*/ 416335 w 1208930"/>
                <a:gd name="connsiteY1" fmla="*/ 0 h 778077"/>
                <a:gd name="connsiteX2" fmla="*/ 895511 w 1208930"/>
                <a:gd name="connsiteY2" fmla="*/ 626399 h 778077"/>
                <a:gd name="connsiteX3" fmla="*/ 1208826 w 1208930"/>
                <a:gd name="connsiteY3" fmla="*/ 736723 h 778077"/>
                <a:gd name="connsiteX4" fmla="*/ 0 w 1208930"/>
                <a:gd name="connsiteY4" fmla="*/ 778077 h 778077"/>
                <a:gd name="connsiteX0" fmla="*/ 0 w 895511"/>
                <a:gd name="connsiteY0" fmla="*/ 778077 h 778077"/>
                <a:gd name="connsiteX1" fmla="*/ 416335 w 895511"/>
                <a:gd name="connsiteY1" fmla="*/ 0 h 778077"/>
                <a:gd name="connsiteX2" fmla="*/ 895511 w 895511"/>
                <a:gd name="connsiteY2" fmla="*/ 626399 h 778077"/>
                <a:gd name="connsiteX3" fmla="*/ 428769 w 895511"/>
                <a:gd name="connsiteY3" fmla="*/ 693386 h 778077"/>
                <a:gd name="connsiteX4" fmla="*/ 0 w 895511"/>
                <a:gd name="connsiteY4" fmla="*/ 778077 h 778077"/>
                <a:gd name="connsiteX0" fmla="*/ 0 w 1211868"/>
                <a:gd name="connsiteY0" fmla="*/ 778077 h 778077"/>
                <a:gd name="connsiteX1" fmla="*/ 416335 w 1211868"/>
                <a:gd name="connsiteY1" fmla="*/ 0 h 778077"/>
                <a:gd name="connsiteX2" fmla="*/ 1211868 w 1211868"/>
                <a:gd name="connsiteY2" fmla="*/ 743408 h 778077"/>
                <a:gd name="connsiteX3" fmla="*/ 428769 w 1211868"/>
                <a:gd name="connsiteY3" fmla="*/ 693386 h 778077"/>
                <a:gd name="connsiteX4" fmla="*/ 0 w 1211868"/>
                <a:gd name="connsiteY4" fmla="*/ 778077 h 778077"/>
                <a:gd name="connsiteX0" fmla="*/ 0 w 1211868"/>
                <a:gd name="connsiteY0" fmla="*/ 778077 h 778077"/>
                <a:gd name="connsiteX1" fmla="*/ 416335 w 1211868"/>
                <a:gd name="connsiteY1" fmla="*/ 0 h 778077"/>
                <a:gd name="connsiteX2" fmla="*/ 1211868 w 1211868"/>
                <a:gd name="connsiteY2" fmla="*/ 743408 h 778077"/>
                <a:gd name="connsiteX3" fmla="*/ 437436 w 1211868"/>
                <a:gd name="connsiteY3" fmla="*/ 702053 h 778077"/>
                <a:gd name="connsiteX4" fmla="*/ 0 w 1211868"/>
                <a:gd name="connsiteY4" fmla="*/ 778077 h 778077"/>
                <a:gd name="connsiteX0" fmla="*/ 0 w 1220535"/>
                <a:gd name="connsiteY0" fmla="*/ 795411 h 795411"/>
                <a:gd name="connsiteX1" fmla="*/ 425002 w 1220535"/>
                <a:gd name="connsiteY1" fmla="*/ 0 h 795411"/>
                <a:gd name="connsiteX2" fmla="*/ 1220535 w 1220535"/>
                <a:gd name="connsiteY2" fmla="*/ 743408 h 795411"/>
                <a:gd name="connsiteX3" fmla="*/ 446103 w 1220535"/>
                <a:gd name="connsiteY3" fmla="*/ 702053 h 795411"/>
                <a:gd name="connsiteX4" fmla="*/ 0 w 1220535"/>
                <a:gd name="connsiteY4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220535 w 1220535"/>
                <a:gd name="connsiteY3" fmla="*/ 743408 h 795411"/>
                <a:gd name="connsiteX4" fmla="*/ 446103 w 1220535"/>
                <a:gd name="connsiteY4" fmla="*/ 702053 h 795411"/>
                <a:gd name="connsiteX5" fmla="*/ 0 w 1220535"/>
                <a:gd name="connsiteY5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220535 w 1220535"/>
                <a:gd name="connsiteY3" fmla="*/ 743408 h 795411"/>
                <a:gd name="connsiteX4" fmla="*/ 446103 w 1220535"/>
                <a:gd name="connsiteY4" fmla="*/ 702053 h 795411"/>
                <a:gd name="connsiteX5" fmla="*/ 0 w 1220535"/>
                <a:gd name="connsiteY5" fmla="*/ 795411 h 795411"/>
                <a:gd name="connsiteX0" fmla="*/ 0 w 1220535"/>
                <a:gd name="connsiteY0" fmla="*/ 795411 h 795411"/>
                <a:gd name="connsiteX1" fmla="*/ 13462 w 1220535"/>
                <a:gd name="connsiteY1" fmla="*/ 621950 h 795411"/>
                <a:gd name="connsiteX2" fmla="*/ 425002 w 1220535"/>
                <a:gd name="connsiteY2" fmla="*/ 0 h 795411"/>
                <a:gd name="connsiteX3" fmla="*/ 1030732 w 1220535"/>
                <a:gd name="connsiteY3" fmla="*/ 564130 h 795411"/>
                <a:gd name="connsiteX4" fmla="*/ 1220535 w 1220535"/>
                <a:gd name="connsiteY4" fmla="*/ 743408 h 795411"/>
                <a:gd name="connsiteX5" fmla="*/ 446103 w 1220535"/>
                <a:gd name="connsiteY5" fmla="*/ 702053 h 795411"/>
                <a:gd name="connsiteX6" fmla="*/ 0 w 1220535"/>
                <a:gd name="connsiteY6" fmla="*/ 795411 h 795411"/>
                <a:gd name="connsiteX0" fmla="*/ 0 w 1259332"/>
                <a:gd name="connsiteY0" fmla="*/ 795411 h 795411"/>
                <a:gd name="connsiteX1" fmla="*/ 13462 w 1259332"/>
                <a:gd name="connsiteY1" fmla="*/ 621950 h 795411"/>
                <a:gd name="connsiteX2" fmla="*/ 425002 w 1259332"/>
                <a:gd name="connsiteY2" fmla="*/ 0 h 795411"/>
                <a:gd name="connsiteX3" fmla="*/ 1259332 w 1259332"/>
                <a:gd name="connsiteY3" fmla="*/ 603691 h 795411"/>
                <a:gd name="connsiteX4" fmla="*/ 1220535 w 1259332"/>
                <a:gd name="connsiteY4" fmla="*/ 743408 h 795411"/>
                <a:gd name="connsiteX5" fmla="*/ 446103 w 1259332"/>
                <a:gd name="connsiteY5" fmla="*/ 702053 h 795411"/>
                <a:gd name="connsiteX6" fmla="*/ 0 w 1259332"/>
                <a:gd name="connsiteY6" fmla="*/ 795411 h 795411"/>
                <a:gd name="connsiteX0" fmla="*/ 477968 w 1737300"/>
                <a:gd name="connsiteY0" fmla="*/ 816713 h 816713"/>
                <a:gd name="connsiteX1" fmla="*/ 491430 w 1737300"/>
                <a:gd name="connsiteY1" fmla="*/ 643252 h 816713"/>
                <a:gd name="connsiteX2" fmla="*/ 0 w 1737300"/>
                <a:gd name="connsiteY2" fmla="*/ 0 h 816713"/>
                <a:gd name="connsiteX3" fmla="*/ 1737300 w 1737300"/>
                <a:gd name="connsiteY3" fmla="*/ 624993 h 816713"/>
                <a:gd name="connsiteX4" fmla="*/ 1698503 w 1737300"/>
                <a:gd name="connsiteY4" fmla="*/ 764710 h 816713"/>
                <a:gd name="connsiteX5" fmla="*/ 924071 w 1737300"/>
                <a:gd name="connsiteY5" fmla="*/ 723355 h 816713"/>
                <a:gd name="connsiteX6" fmla="*/ 477968 w 1737300"/>
                <a:gd name="connsiteY6" fmla="*/ 816713 h 8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7300" h="816713">
                  <a:moveTo>
                    <a:pt x="477968" y="816713"/>
                  </a:moveTo>
                  <a:lnTo>
                    <a:pt x="491430" y="643252"/>
                  </a:lnTo>
                  <a:lnTo>
                    <a:pt x="0" y="0"/>
                  </a:lnTo>
                  <a:lnTo>
                    <a:pt x="1737300" y="624993"/>
                  </a:lnTo>
                  <a:lnTo>
                    <a:pt x="1698503" y="764710"/>
                  </a:lnTo>
                  <a:cubicBezTo>
                    <a:pt x="1691711" y="765371"/>
                    <a:pt x="930863" y="722694"/>
                    <a:pt x="924071" y="723355"/>
                  </a:cubicBezTo>
                  <a:lnTo>
                    <a:pt x="477968" y="816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8" y="1028371"/>
            <a:ext cx="3707615" cy="30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039132" y="3084228"/>
            <a:ext cx="2232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H.-S. Park et al.,</a:t>
            </a:r>
          </a:p>
          <a:p>
            <a:r>
              <a:rPr lang="en-US" sz="1200" dirty="0" smtClean="0"/>
              <a:t>Phys. Plasmas </a:t>
            </a:r>
            <a:r>
              <a:rPr lang="en-US" sz="1200" b="1" dirty="0"/>
              <a:t>15</a:t>
            </a:r>
            <a:r>
              <a:rPr lang="en-US" sz="1200" dirty="0"/>
              <a:t>, 072705 </a:t>
            </a:r>
            <a:r>
              <a:rPr lang="en-US" sz="1200" dirty="0" smtClean="0"/>
              <a:t>(2008)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478856" y="3927641"/>
            <a:ext cx="3847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Ta</a:t>
            </a:r>
            <a:r>
              <a:rPr lang="de-DE" sz="2000" b="1" dirty="0" smtClean="0"/>
              <a:t>-K</a:t>
            </a:r>
            <a:r>
              <a:rPr lang="de-DE" sz="2000" b="1" dirty="0" smtClean="0">
                <a:latin typeface="Symbol" panose="05050102010706020507" pitchFamily="18" charset="2"/>
              </a:rPr>
              <a:t>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diffraction</a:t>
            </a:r>
            <a:r>
              <a:rPr lang="de-DE" sz="2000" b="1" dirty="0" smtClean="0"/>
              <a:t> in H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O@7g/cm</a:t>
            </a:r>
            <a:r>
              <a:rPr lang="de-DE" sz="2000" b="1" baseline="30000" dirty="0" smtClean="0"/>
              <a:t>2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542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72572" y="4933792"/>
            <a:ext cx="6029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Other high-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laser</a:t>
            </a:r>
            <a:r>
              <a:rPr lang="de-DE" b="1" dirty="0" smtClean="0"/>
              <a:t> </a:t>
            </a:r>
            <a:r>
              <a:rPr lang="de-DE" b="1" dirty="0" err="1" smtClean="0"/>
              <a:t>driven</a:t>
            </a:r>
            <a:r>
              <a:rPr lang="de-DE" b="1" dirty="0" smtClean="0"/>
              <a:t> x-</a:t>
            </a:r>
            <a:r>
              <a:rPr lang="de-DE" b="1" dirty="0" err="1" smtClean="0"/>
              <a:t>ray</a:t>
            </a:r>
            <a:r>
              <a:rPr lang="de-DE" b="1" dirty="0" smtClean="0"/>
              <a:t> </a:t>
            </a:r>
            <a:r>
              <a:rPr lang="de-DE" b="1" dirty="0" err="1" smtClean="0"/>
              <a:t>sources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-emission (X-Ray Thomson </a:t>
            </a:r>
            <a:r>
              <a:rPr lang="de-DE" dirty="0" err="1" smtClean="0"/>
              <a:t>Scattering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Broadband VUV (</a:t>
            </a:r>
            <a:r>
              <a:rPr lang="de-DE" dirty="0" err="1" smtClean="0"/>
              <a:t>opacity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Broadband </a:t>
            </a:r>
            <a:r>
              <a:rPr lang="de-DE" dirty="0" err="1" smtClean="0"/>
              <a:t>keV</a:t>
            </a:r>
            <a:r>
              <a:rPr lang="de-DE" dirty="0" smtClean="0"/>
              <a:t> (X-Ray </a:t>
            </a:r>
            <a:r>
              <a:rPr lang="de-DE" dirty="0" err="1" smtClean="0"/>
              <a:t>Near</a:t>
            </a:r>
            <a:r>
              <a:rPr lang="de-DE" dirty="0" smtClean="0"/>
              <a:t> Absorption Edge </a:t>
            </a:r>
            <a:r>
              <a:rPr lang="de-DE" dirty="0" err="1" smtClean="0"/>
              <a:t>Spectroscopy</a:t>
            </a:r>
            <a:r>
              <a:rPr lang="de-DE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62000" y="1400269"/>
            <a:ext cx="72220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High-</a:t>
            </a:r>
            <a:r>
              <a:rPr lang="de-DE" sz="2000" b="1" dirty="0" err="1" smtClean="0"/>
              <a:t>energy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short</a:t>
            </a:r>
            <a:r>
              <a:rPr lang="de-DE" sz="2000" b="1" dirty="0" smtClean="0"/>
              <a:t> pulse </a:t>
            </a:r>
            <a:r>
              <a:rPr lang="de-DE" sz="2000" b="1" dirty="0" err="1" smtClean="0"/>
              <a:t>laser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driven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bremsstrahlung</a:t>
            </a:r>
            <a:r>
              <a:rPr lang="de-DE" sz="2000" b="1" dirty="0" smtClean="0"/>
              <a:t> x-</a:t>
            </a:r>
            <a:r>
              <a:rPr lang="de-DE" sz="2000" b="1" dirty="0" err="1" smtClean="0"/>
              <a:t>ray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sources</a:t>
            </a:r>
            <a:r>
              <a:rPr lang="de-DE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well-</a:t>
            </a:r>
            <a:r>
              <a:rPr lang="de-DE" dirty="0" err="1" smtClean="0"/>
              <a:t>proven</a:t>
            </a:r>
            <a:r>
              <a:rPr lang="de-DE" dirty="0" smtClean="0"/>
              <a:t>, </a:t>
            </a:r>
            <a:r>
              <a:rPr lang="de-DE" dirty="0" err="1" smtClean="0"/>
              <a:t>straight</a:t>
            </a:r>
            <a:r>
              <a:rPr lang="de-DE" dirty="0" smtClean="0"/>
              <a:t>-forward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, </a:t>
            </a:r>
            <a:r>
              <a:rPr lang="de-DE" dirty="0" err="1" smtClean="0"/>
              <a:t>predictable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backlighter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radiography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HIHEX: </a:t>
            </a:r>
            <a:r>
              <a:rPr lang="de-DE" dirty="0" err="1" smtClean="0"/>
              <a:t>side</a:t>
            </a:r>
            <a:r>
              <a:rPr lang="de-DE" dirty="0" smtClean="0"/>
              <a:t>-on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LAPLAS: </a:t>
            </a:r>
            <a:r>
              <a:rPr lang="de-DE" dirty="0" err="1" smtClean="0"/>
              <a:t>side</a:t>
            </a:r>
            <a:r>
              <a:rPr lang="de-DE" dirty="0" smtClean="0"/>
              <a:t>-on </a:t>
            </a:r>
            <a:r>
              <a:rPr lang="de-DE" dirty="0" err="1" smtClean="0"/>
              <a:t>challenging</a:t>
            </a:r>
            <a:r>
              <a:rPr lang="de-DE" dirty="0" smtClean="0"/>
              <a:t>, but </a:t>
            </a:r>
            <a:r>
              <a:rPr lang="de-DE" dirty="0" smtClean="0"/>
              <a:t>end-on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High-</a:t>
            </a:r>
            <a:r>
              <a:rPr lang="de-DE" dirty="0" err="1" smtClean="0"/>
              <a:t>energy</a:t>
            </a:r>
            <a:r>
              <a:rPr lang="de-DE" dirty="0" smtClean="0"/>
              <a:t> K-alpha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reveal</a:t>
            </a:r>
            <a:r>
              <a:rPr lang="de-DE" dirty="0" smtClean="0"/>
              <a:t> </a:t>
            </a:r>
            <a:r>
              <a:rPr lang="de-DE" dirty="0" err="1" smtClean="0"/>
              <a:t>crystallographic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e.g. </a:t>
            </a:r>
            <a:r>
              <a:rPr lang="de-DE" dirty="0" err="1" smtClean="0">
                <a:sym typeface="Wingdings" panose="05000000000000000000" pitchFamily="2" charset="2"/>
              </a:rPr>
              <a:t>detect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superionic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phases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H</a:t>
            </a:r>
            <a:r>
              <a:rPr lang="de-DE" baseline="-25000" dirty="0" smtClean="0">
                <a:sym typeface="Wingdings" panose="05000000000000000000" pitchFamily="2" charset="2"/>
              </a:rPr>
              <a:t>2</a:t>
            </a:r>
            <a:r>
              <a:rPr lang="de-DE" dirty="0" smtClean="0">
                <a:sym typeface="Wingdings" panose="05000000000000000000" pitchFamily="2" charset="2"/>
              </a:rPr>
              <a:t>O!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DE" sz="2000" dirty="0" smtClean="0">
                <a:solidFill>
                  <a:srgbClr val="FF0000"/>
                </a:solidFill>
              </a:rPr>
              <a:t>Laser </a:t>
            </a:r>
            <a:r>
              <a:rPr lang="de-DE" sz="2000" dirty="0" err="1" smtClean="0">
                <a:solidFill>
                  <a:srgbClr val="FF0000"/>
                </a:solidFill>
              </a:rPr>
              <a:t>pulses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order</a:t>
            </a:r>
            <a:r>
              <a:rPr lang="de-DE" sz="2000" dirty="0" smtClean="0">
                <a:solidFill>
                  <a:srgbClr val="FF0000"/>
                </a:solidFill>
              </a:rPr>
              <a:t> 400J/</a:t>
            </a:r>
            <a:r>
              <a:rPr lang="de-DE" sz="2000" dirty="0" err="1" smtClean="0">
                <a:solidFill>
                  <a:srgbClr val="FF0000"/>
                </a:solidFill>
              </a:rPr>
              <a:t>ps</a:t>
            </a:r>
            <a:r>
              <a:rPr lang="de-DE" sz="2000" dirty="0" smtClean="0">
                <a:solidFill>
                  <a:srgbClr val="FF0000"/>
                </a:solidFill>
              </a:rPr>
              <a:t> will </a:t>
            </a:r>
            <a:r>
              <a:rPr lang="de-DE" sz="2000" dirty="0" err="1" smtClean="0">
                <a:solidFill>
                  <a:srgbClr val="FF0000"/>
                </a:solidFill>
              </a:rPr>
              <a:t>be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required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, high-resolution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 </a:t>
            </a:r>
            <a:r>
              <a:rPr lang="de-DE" i="1" dirty="0" err="1" smtClean="0"/>
              <a:t>E</a:t>
            </a:r>
            <a:r>
              <a:rPr lang="de-DE" baseline="-25000" dirty="0" err="1" smtClean="0"/>
              <a:t>ph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</a:t>
            </a:r>
            <a:r>
              <a:rPr lang="de-DE" dirty="0" smtClean="0"/>
              <a:t> 100keV </a:t>
            </a:r>
            <a:r>
              <a:rPr lang="de-DE" dirty="0" err="1" smtClean="0"/>
              <a:t>to</a:t>
            </a:r>
            <a:r>
              <a:rPr lang="de-DE" dirty="0" smtClean="0"/>
              <a:t> 1MeV</a:t>
            </a:r>
          </a:p>
        </p:txBody>
      </p:sp>
    </p:spTree>
    <p:extLst>
      <p:ext uri="{BB962C8B-B14F-4D97-AF65-F5344CB8AC3E}">
        <p14:creationId xmlns:p14="http://schemas.microsoft.com/office/powerpoint/2010/main" val="27137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 X-Ray Detector measures the high-energy bremsstrahlung emission</a:t>
            </a:r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6763" y="4535488"/>
          <a:ext cx="1778000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Bitmap Image" r:id="rId3" imgW="4657143" imgH="4571429" progId="Paint.Picture">
                  <p:embed/>
                </p:oleObj>
              </mc:Choice>
              <mc:Fallback>
                <p:oleObj name="Bitmap Image" r:id="rId3" imgW="4657143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4535488"/>
                        <a:ext cx="1778000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shot13_hxrd5_PS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400550"/>
            <a:ext cx="1966913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hot5_hxrd1_PS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405313"/>
            <a:ext cx="19669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3188" y="4083050"/>
            <a:ext cx="1766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 i="1">
                <a:latin typeface="Times New Roman" pitchFamily="18" charset="0"/>
              </a:rPr>
              <a:t>I</a:t>
            </a:r>
            <a:r>
              <a:rPr lang="de-DE" sz="1600" b="1" baseline="-25000"/>
              <a:t>laser</a:t>
            </a:r>
            <a:r>
              <a:rPr lang="de-DE" sz="1600" b="1"/>
              <a:t>~10</a:t>
            </a:r>
            <a:r>
              <a:rPr lang="de-DE" sz="1600" b="1" baseline="30000"/>
              <a:t>18</a:t>
            </a:r>
            <a:r>
              <a:rPr lang="de-DE" sz="1600" b="1"/>
              <a:t> W/cm</a:t>
            </a:r>
            <a:r>
              <a:rPr lang="de-DE" sz="1600" b="1" baseline="30000"/>
              <a:t>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29313" y="4083050"/>
            <a:ext cx="1766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 i="1">
                <a:latin typeface="Times New Roman" pitchFamily="18" charset="0"/>
              </a:rPr>
              <a:t>I</a:t>
            </a:r>
            <a:r>
              <a:rPr lang="de-DE" sz="1600" b="1" baseline="-25000"/>
              <a:t>laser</a:t>
            </a:r>
            <a:r>
              <a:rPr lang="de-DE" sz="1600" b="1"/>
              <a:t>&gt;10</a:t>
            </a:r>
            <a:r>
              <a:rPr lang="de-DE" sz="1600" b="1" baseline="30000"/>
              <a:t>19</a:t>
            </a:r>
            <a:r>
              <a:rPr lang="de-DE" sz="1600" b="1"/>
              <a:t> W/cm</a:t>
            </a:r>
            <a:r>
              <a:rPr lang="de-DE" sz="1600" b="1" baseline="30000"/>
              <a:t>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90750" y="3994150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/>
              <a:t>HXRD filter</a:t>
            </a:r>
          </a:p>
          <a:p>
            <a:pPr algn="l" eaLnBrk="0" hangingPunct="0"/>
            <a:r>
              <a:rPr lang="de-DE" sz="1600" b="1"/>
              <a:t>configuration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08188" y="6062663"/>
            <a:ext cx="179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400" b="1"/>
              <a:t>Pb thickness in </a:t>
            </a:r>
            <a:r>
              <a:rPr lang="de-DE" sz="1400" b="1">
                <a:latin typeface="Symbol" pitchFamily="18" charset="2"/>
              </a:rPr>
              <a:t>m</a:t>
            </a:r>
            <a:r>
              <a:rPr lang="de-DE" sz="1400" b="1"/>
              <a:t>m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84275"/>
            <a:ext cx="37417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ap="rnd">
                <a:solidFill>
                  <a:srgbClr val="2D2D8A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71"/>
          <p:cNvSpPr txBox="1">
            <a:spLocks noChangeArrowheads="1"/>
          </p:cNvSpPr>
          <p:nvPr/>
        </p:nvSpPr>
        <p:spPr bwMode="auto">
          <a:xfrm>
            <a:off x="2292350" y="1379538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sz="1400">
                <a:ea typeface="ＭＳ Ｐゴシック" charset="-128"/>
              </a:rPr>
              <a:t>Image Plate</a:t>
            </a:r>
          </a:p>
        </p:txBody>
      </p:sp>
      <p:sp>
        <p:nvSpPr>
          <p:cNvPr id="12" name="Textfeld 72"/>
          <p:cNvSpPr txBox="1">
            <a:spLocks noChangeArrowheads="1"/>
          </p:cNvSpPr>
          <p:nvPr/>
        </p:nvSpPr>
        <p:spPr bwMode="auto">
          <a:xfrm>
            <a:off x="1584325" y="1568450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sz="1400">
                <a:ea typeface="ＭＳ Ｐゴシック" charset="-128"/>
              </a:rPr>
              <a:t>Filter</a:t>
            </a:r>
          </a:p>
        </p:txBody>
      </p:sp>
      <p:cxnSp>
        <p:nvCxnSpPr>
          <p:cNvPr id="13" name="Gerade Verbindung mit Pfeil 73"/>
          <p:cNvCxnSpPr>
            <a:cxnSpLocks noChangeShapeType="1"/>
          </p:cNvCxnSpPr>
          <p:nvPr/>
        </p:nvCxnSpPr>
        <p:spPr bwMode="auto">
          <a:xfrm>
            <a:off x="2728913" y="1717675"/>
            <a:ext cx="49212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74"/>
          <p:cNvCxnSpPr>
            <a:cxnSpLocks noChangeShapeType="1"/>
          </p:cNvCxnSpPr>
          <p:nvPr/>
        </p:nvCxnSpPr>
        <p:spPr bwMode="auto">
          <a:xfrm>
            <a:off x="2017713" y="1892300"/>
            <a:ext cx="74612" cy="4984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347788"/>
            <a:ext cx="328295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508625" y="3438525"/>
            <a:ext cx="2093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/>
              <a:t>Photon energy [MeV]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6200000">
            <a:off x="3773487" y="2271713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/>
              <a:t>Filter transmission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526088" y="1150938"/>
            <a:ext cx="200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/>
              <a:t>Filter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8797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Infer</a:t>
            </a:r>
            <a:r>
              <a:rPr lang="de-DE" dirty="0" smtClean="0"/>
              <a:t> hot-e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bremsstrahlung</a:t>
            </a:r>
            <a:endParaRPr lang="de-DE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4" y="4083863"/>
            <a:ext cx="77898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557773" y="2216555"/>
            <a:ext cx="784225" cy="570889"/>
          </a:xfrm>
          <a:prstGeom prst="rightArrow">
            <a:avLst>
              <a:gd name="adj1" fmla="val 50000"/>
              <a:gd name="adj2" fmla="val 422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44029" y="1096064"/>
            <a:ext cx="189972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de-DE" sz="1600" b="1" dirty="0" err="1"/>
              <a:t>Genetic</a:t>
            </a:r>
            <a:r>
              <a:rPr lang="de-DE" sz="1600" b="1" dirty="0"/>
              <a:t> </a:t>
            </a:r>
            <a:r>
              <a:rPr lang="de-DE" sz="1600" b="1" dirty="0" err="1"/>
              <a:t>algorithm</a:t>
            </a:r>
            <a:endParaRPr lang="de-DE" sz="1600" b="1" dirty="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4373624" y="5020488"/>
            <a:ext cx="431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705411" y="4810938"/>
            <a:ext cx="8962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 smtClean="0"/>
              <a:t> 160 </a:t>
            </a:r>
            <a:r>
              <a:rPr lang="de-DE" sz="1600" dirty="0" err="1" smtClean="0"/>
              <a:t>keV</a:t>
            </a:r>
            <a:endParaRPr lang="de-DE" sz="16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4506974" y="5220513"/>
            <a:ext cx="431800" cy="266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916549" y="50204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PIC</a:t>
            </a: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3846574" y="4693463"/>
            <a:ext cx="266700" cy="1651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032311" y="45029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6666FF"/>
                </a:solidFill>
              </a:rPr>
              <a:t>Exp.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1347849" y="3974325"/>
            <a:ext cx="654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/>
              <a:t>Hot </a:t>
            </a:r>
            <a:r>
              <a:rPr lang="de-DE" sz="1800" dirty="0" err="1"/>
              <a:t>electron</a:t>
            </a:r>
            <a:r>
              <a:rPr lang="de-DE" sz="1800" dirty="0"/>
              <a:t> </a:t>
            </a:r>
            <a:r>
              <a:rPr lang="de-DE" sz="1800" dirty="0" err="1"/>
              <a:t>distribution</a:t>
            </a:r>
            <a:r>
              <a:rPr lang="de-DE" sz="1800" dirty="0"/>
              <a:t> </a:t>
            </a:r>
            <a:r>
              <a:rPr lang="de-DE" sz="1800" dirty="0" err="1"/>
              <a:t>inferred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bremsstrahlung</a:t>
            </a:r>
            <a:r>
              <a:rPr lang="de-DE" sz="1800" dirty="0"/>
              <a:t> </a:t>
            </a:r>
            <a:r>
              <a:rPr lang="de-DE" sz="1800" dirty="0" err="1"/>
              <a:t>emission</a:t>
            </a:r>
            <a:endParaRPr lang="de-DE" sz="1800" dirty="0"/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96" y="1206961"/>
            <a:ext cx="3762375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554753" y="1514061"/>
            <a:ext cx="189667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DE" sz="1600" dirty="0" err="1" smtClean="0"/>
              <a:t>assume</a:t>
            </a:r>
            <a:r>
              <a:rPr lang="de-DE" sz="1600" dirty="0" smtClean="0"/>
              <a:t> </a:t>
            </a:r>
            <a:r>
              <a:rPr lang="de-DE" sz="1600" dirty="0" err="1" smtClean="0"/>
              <a:t>initial</a:t>
            </a:r>
            <a:r>
              <a:rPr lang="de-DE" sz="1600" dirty="0" smtClean="0"/>
              <a:t> </a:t>
            </a:r>
            <a:r>
              <a:rPr lang="de-DE" sz="1600" dirty="0" err="1" smtClean="0"/>
              <a:t>dN</a:t>
            </a:r>
            <a:r>
              <a:rPr lang="de-DE" sz="1600" dirty="0" smtClean="0"/>
              <a:t>/</a:t>
            </a:r>
            <a:r>
              <a:rPr lang="de-DE" sz="1600" dirty="0" err="1" smtClean="0"/>
              <a:t>dE</a:t>
            </a:r>
            <a:endParaRPr lang="de-DE" sz="1600" dirty="0">
              <a:latin typeface="Symbol" pitchFamily="18" charset="2"/>
            </a:endParaRP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554753" y="1960695"/>
            <a:ext cx="384657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de-DE" sz="1600" dirty="0" err="1" smtClean="0"/>
              <a:t>calculate</a:t>
            </a:r>
            <a:r>
              <a:rPr lang="de-DE" sz="1600" dirty="0" smtClean="0"/>
              <a:t> Bremsstrahlung </a:t>
            </a:r>
            <a:r>
              <a:rPr lang="de-DE" sz="1600" dirty="0" err="1" smtClean="0"/>
              <a:t>spectrum</a:t>
            </a:r>
            <a:r>
              <a:rPr lang="de-DE" sz="1600" dirty="0" smtClean="0"/>
              <a:t> (MC)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54753" y="2346620"/>
            <a:ext cx="29434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DE" sz="1600" dirty="0" err="1" smtClean="0"/>
              <a:t>calculate</a:t>
            </a:r>
            <a:r>
              <a:rPr lang="de-DE" sz="1600" dirty="0" smtClean="0"/>
              <a:t> </a:t>
            </a:r>
            <a:r>
              <a:rPr lang="de-DE" sz="1600" dirty="0" err="1" smtClean="0"/>
              <a:t>detector</a:t>
            </a:r>
            <a:r>
              <a:rPr lang="de-DE" sz="1600" dirty="0" smtClean="0"/>
              <a:t> </a:t>
            </a:r>
            <a:r>
              <a:rPr lang="de-DE" sz="1600" dirty="0" err="1" smtClean="0"/>
              <a:t>response</a:t>
            </a:r>
            <a:endParaRPr lang="de-DE" sz="1600" dirty="0" smtClean="0"/>
          </a:p>
          <a:p>
            <a:pPr algn="l"/>
            <a:r>
              <a:rPr lang="de-DE" sz="1600" dirty="0" smtClean="0"/>
              <a:t>(</a:t>
            </a:r>
            <a:r>
              <a:rPr lang="de-DE" sz="1600" dirty="0" err="1" smtClean="0"/>
              <a:t>filter</a:t>
            </a:r>
            <a:r>
              <a:rPr lang="de-DE" sz="1600" dirty="0" smtClean="0"/>
              <a:t> </a:t>
            </a:r>
            <a:r>
              <a:rPr lang="de-DE" sz="1600" dirty="0" err="1" smtClean="0"/>
              <a:t>transmission</a:t>
            </a:r>
            <a:r>
              <a:rPr lang="de-DE" sz="1600" dirty="0" smtClean="0"/>
              <a:t>, IP </a:t>
            </a:r>
            <a:r>
              <a:rPr lang="de-DE" sz="1600" dirty="0" err="1" smtClean="0"/>
              <a:t>sensitivity</a:t>
            </a:r>
            <a:r>
              <a:rPr lang="de-DE" sz="1600" dirty="0" smtClean="0"/>
              <a:t>)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554753" y="2978766"/>
            <a:ext cx="345601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DE" sz="1600" dirty="0" err="1" smtClean="0"/>
              <a:t>Compare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(„</a:t>
            </a:r>
            <a:r>
              <a:rPr lang="de-DE" sz="1600" dirty="0" err="1" smtClean="0"/>
              <a:t>fitness</a:t>
            </a:r>
            <a:r>
              <a:rPr lang="de-DE" sz="1600" dirty="0" smtClean="0"/>
              <a:t>“)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54753" y="3364692"/>
            <a:ext cx="211961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DE" sz="1600" dirty="0" err="1" smtClean="0"/>
              <a:t>generate</a:t>
            </a:r>
            <a:r>
              <a:rPr lang="de-DE" sz="1600" dirty="0" smtClean="0"/>
              <a:t>  </a:t>
            </a:r>
            <a:r>
              <a:rPr lang="de-DE" sz="1600" dirty="0" err="1" smtClean="0"/>
              <a:t>new</a:t>
            </a:r>
            <a:r>
              <a:rPr lang="de-DE" sz="1600" dirty="0" smtClean="0"/>
              <a:t> (</a:t>
            </a:r>
            <a:r>
              <a:rPr lang="de-DE" sz="1600" dirty="0" err="1" smtClean="0"/>
              <a:t>dN</a:t>
            </a:r>
            <a:r>
              <a:rPr lang="de-DE" sz="1600" dirty="0" smtClean="0"/>
              <a:t>/</a:t>
            </a:r>
            <a:r>
              <a:rPr lang="de-DE" sz="1600" dirty="0" err="1" smtClean="0"/>
              <a:t>dE</a:t>
            </a:r>
            <a:r>
              <a:rPr lang="de-DE" sz="1600" dirty="0" smtClean="0"/>
              <a:t>)</a:t>
            </a:r>
          </a:p>
        </p:txBody>
      </p:sp>
      <p:sp>
        <p:nvSpPr>
          <p:cNvPr id="3" name="Nach links gekrümmter Pfeil 2"/>
          <p:cNvSpPr/>
          <p:nvPr/>
        </p:nvSpPr>
        <p:spPr>
          <a:xfrm rot="10800000">
            <a:off x="199091" y="2125778"/>
            <a:ext cx="317091" cy="14931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5963657" y="1176844"/>
            <a:ext cx="2356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 smtClean="0"/>
              <a:t>Best fit </a:t>
            </a:r>
            <a:r>
              <a:rPr lang="de-DE" sz="1800" dirty="0" err="1" smtClean="0"/>
              <a:t>to</a:t>
            </a:r>
            <a:r>
              <a:rPr lang="de-DE" sz="1800" dirty="0" smtClean="0"/>
              <a:t> HXRD </a:t>
            </a:r>
            <a:r>
              <a:rPr lang="de-DE" sz="1800" dirty="0" err="1" smtClean="0"/>
              <a:t>signals</a:t>
            </a:r>
            <a:endParaRPr lang="de-DE" sz="1800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671535" y="5197884"/>
            <a:ext cx="431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012200" y="4997212"/>
            <a:ext cx="792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 smtClean="0"/>
              <a:t> 20 </a:t>
            </a:r>
            <a:r>
              <a:rPr lang="de-DE" sz="1600" dirty="0" err="1" smtClean="0"/>
              <a:t>keV</a:t>
            </a:r>
            <a:endParaRPr lang="de-DE" sz="1600" dirty="0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6643030" y="5095125"/>
            <a:ext cx="431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983695" y="4894453"/>
            <a:ext cx="9316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 smtClean="0"/>
              <a:t> 1.2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576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collaborations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proposals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experimental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FAIR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327275"/>
            <a:ext cx="298608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373313"/>
            <a:ext cx="25511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24300" y="3940175"/>
            <a:ext cx="163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prstClr val="black"/>
                </a:solidFill>
              </a:rPr>
              <a:t>HIHEX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44725" y="1062038"/>
            <a:ext cx="2347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sz="2400" b="1">
                <a:solidFill>
                  <a:prstClr val="black"/>
                </a:solidFill>
              </a:rPr>
              <a:t>„HEDgeHOB“</a:t>
            </a:r>
          </a:p>
          <a:p>
            <a:pPr>
              <a:buFontTx/>
              <a:buChar char="•"/>
            </a:pPr>
            <a:r>
              <a:rPr lang="de-DE" sz="2400" b="1">
                <a:solidFill>
                  <a:prstClr val="black"/>
                </a:solidFill>
              </a:rPr>
              <a:t>„WDM“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6263" y="3863975"/>
            <a:ext cx="2551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prstClr val="black"/>
                </a:solidFill>
              </a:rPr>
              <a:t>Dynamic confinement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66763" y="4430713"/>
            <a:ext cx="2551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Quasi-isochoric heating (tamper)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714750" y="4430713"/>
            <a:ext cx="2293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Heavy ion heating and expansion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469063" y="4405313"/>
            <a:ext cx="2551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Near-isentropic compression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28650" y="1824038"/>
            <a:ext cx="805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prstClr val="black"/>
                </a:solidFill>
              </a:rPr>
              <a:t>Various schemes have been proposed to generate plasmas with FAIR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366963" y="5327905"/>
            <a:ext cx="44100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prstClr val="black"/>
                </a:solidFill>
              </a:rPr>
              <a:t>All </a:t>
            </a:r>
            <a:r>
              <a:rPr lang="de-DE" dirty="0" err="1">
                <a:solidFill>
                  <a:prstClr val="black"/>
                </a:solidFill>
              </a:rPr>
              <a:t>schemes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involve</a:t>
            </a:r>
            <a:r>
              <a:rPr lang="de-DE" dirty="0">
                <a:solidFill>
                  <a:prstClr val="black"/>
                </a:solidFill>
              </a:rPr>
              <a:t>/</a:t>
            </a:r>
            <a:r>
              <a:rPr lang="de-DE" dirty="0" err="1">
                <a:solidFill>
                  <a:prstClr val="black"/>
                </a:solidFill>
              </a:rPr>
              <a:t>rely</a:t>
            </a:r>
            <a:r>
              <a:rPr lang="de-DE" dirty="0">
                <a:solidFill>
                  <a:prstClr val="black"/>
                </a:solidFill>
              </a:rPr>
              <a:t> on large (</a:t>
            </a:r>
            <a:r>
              <a:rPr lang="de-DE" dirty="0" err="1">
                <a:solidFill>
                  <a:prstClr val="black"/>
                </a:solidFill>
              </a:rPr>
              <a:t>or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none</a:t>
            </a:r>
            <a:r>
              <a:rPr lang="de-DE" dirty="0">
                <a:solidFill>
                  <a:prstClr val="black"/>
                </a:solidFill>
              </a:rPr>
              <a:t>) </a:t>
            </a:r>
            <a:r>
              <a:rPr lang="de-DE" dirty="0" err="1">
                <a:solidFill>
                  <a:prstClr val="black"/>
                </a:solidFill>
              </a:rPr>
              <a:t>hydrodynamic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motion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over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extended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times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111375"/>
            <a:ext cx="278923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19913" y="3940175"/>
            <a:ext cx="1624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prstClr val="black"/>
                </a:solidFill>
              </a:rPr>
              <a:t>LAPLAS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 rot="-383775">
            <a:off x="1793875" y="2219325"/>
            <a:ext cx="5965825" cy="2505075"/>
            <a:chOff x="1572" y="751"/>
            <a:chExt cx="3758" cy="1578"/>
          </a:xfrm>
        </p:grpSpPr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1572" y="751"/>
              <a:ext cx="3758" cy="157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806"/>
              <a:ext cx="934" cy="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629" y="1737"/>
              <a:ext cx="252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</a:rPr>
                <a:t>Primary </a:t>
              </a:r>
              <a:r>
                <a:rPr lang="de-DE" dirty="0" err="1">
                  <a:solidFill>
                    <a:prstClr val="black"/>
                  </a:solidFill>
                </a:rPr>
                <a:t>diagnostic</a:t>
              </a:r>
              <a:r>
                <a:rPr lang="de-DE" dirty="0">
                  <a:solidFill>
                    <a:prstClr val="black"/>
                  </a:solidFill>
                </a:rPr>
                <a:t>:</a:t>
              </a:r>
            </a:p>
            <a:p>
              <a:r>
                <a:rPr lang="de-DE" dirty="0">
                  <a:solidFill>
                    <a:prstClr val="black"/>
                  </a:solidFill>
                </a:rPr>
                <a:t>e.g. </a:t>
              </a:r>
              <a:r>
                <a:rPr lang="de-DE" dirty="0" err="1">
                  <a:solidFill>
                    <a:prstClr val="black"/>
                  </a:solidFill>
                </a:rPr>
                <a:t>benchmark</a:t>
              </a:r>
              <a:r>
                <a:rPr lang="de-DE" dirty="0">
                  <a:solidFill>
                    <a:prstClr val="black"/>
                  </a:solidFill>
                </a:rPr>
                <a:t> EOS </a:t>
              </a:r>
              <a:r>
                <a:rPr lang="de-DE" dirty="0" err="1">
                  <a:solidFill>
                    <a:prstClr val="black"/>
                  </a:solidFill>
                </a:rPr>
                <a:t>models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651" y="844"/>
              <a:ext cx="2658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4625" indent="-174625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b="1" dirty="0">
                  <a:solidFill>
                    <a:prstClr val="black"/>
                  </a:solidFill>
                </a:rPr>
                <a:t>X-Ray </a:t>
              </a:r>
              <a:r>
                <a:rPr lang="de-DE" b="1" dirty="0" err="1">
                  <a:solidFill>
                    <a:prstClr val="black"/>
                  </a:solidFill>
                </a:rPr>
                <a:t>Radiography</a:t>
              </a:r>
              <a:r>
                <a:rPr lang="de-DE" b="1" dirty="0">
                  <a:solidFill>
                    <a:prstClr val="black"/>
                  </a:solidFill>
                </a:rPr>
                <a:t>:</a:t>
              </a:r>
            </a:p>
            <a:p>
              <a:pPr>
                <a:buFontTx/>
                <a:buChar char="•"/>
              </a:pPr>
              <a:r>
                <a:rPr lang="de-DE" dirty="0">
                  <a:solidFill>
                    <a:prstClr val="black"/>
                  </a:solidFill>
                </a:rPr>
                <a:t>Hydro-motion/</a:t>
              </a:r>
              <a:r>
                <a:rPr lang="de-DE" dirty="0" err="1">
                  <a:solidFill>
                    <a:prstClr val="black"/>
                  </a:solidFill>
                </a:rPr>
                <a:t>target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performance</a:t>
              </a:r>
              <a:endParaRPr lang="de-DE" dirty="0">
                <a:solidFill>
                  <a:prstClr val="black"/>
                </a:solidFill>
              </a:endParaRPr>
            </a:p>
            <a:p>
              <a:pPr>
                <a:buFontTx/>
                <a:buChar char="•"/>
              </a:pPr>
              <a:r>
                <a:rPr lang="de-DE" dirty="0" err="1">
                  <a:solidFill>
                    <a:prstClr val="black"/>
                  </a:solidFill>
                </a:rPr>
                <a:t>Measure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plasma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dirty="0" err="1">
                  <a:solidFill>
                    <a:prstClr val="black"/>
                  </a:solidFill>
                </a:rPr>
                <a:t>parameter</a:t>
              </a: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i="1" dirty="0">
                  <a:solidFill>
                    <a:prstClr val="black"/>
                  </a:solidFill>
                  <a:latin typeface="Symbol" pitchFamily="18" charset="2"/>
                </a:rPr>
                <a:t>r</a:t>
              </a:r>
            </a:p>
            <a:p>
              <a:pPr>
                <a:buFontTx/>
                <a:buChar char="•"/>
              </a:pPr>
              <a:r>
                <a:rPr lang="de-DE" dirty="0">
                  <a:solidFill>
                    <a:prstClr val="black"/>
                  </a:solidFill>
                </a:rPr>
                <a:t> </a:t>
              </a:r>
              <a:r>
                <a:rPr lang="de-DE" i="1" dirty="0">
                  <a:solidFill>
                    <a:prstClr val="black"/>
                  </a:solidFill>
                  <a:latin typeface="Symbol" pitchFamily="18" charset="2"/>
                </a:rPr>
                <a:t>r</a:t>
              </a:r>
              <a:r>
                <a:rPr lang="de-DE" dirty="0">
                  <a:solidFill>
                    <a:prstClr val="black"/>
                  </a:solidFill>
                </a:rPr>
                <a:t>  </a:t>
              </a:r>
              <a:r>
                <a:rPr lang="de-DE" dirty="0">
                  <a:solidFill>
                    <a:prstClr val="black"/>
                  </a:solidFill>
                  <a:sym typeface="Wingdings" pitchFamily="2" charset="2"/>
                </a:rPr>
                <a:t> </a:t>
              </a:r>
              <a:r>
                <a:rPr lang="de-DE" dirty="0" err="1">
                  <a:solidFill>
                    <a:prstClr val="black"/>
                  </a:solidFill>
                  <a:sym typeface="Wingdings" pitchFamily="2" charset="2"/>
                </a:rPr>
                <a:t>ion</a:t>
              </a:r>
              <a:r>
                <a:rPr lang="de-DE" dirty="0">
                  <a:solidFill>
                    <a:prstClr val="black"/>
                  </a:solidFill>
                  <a:sym typeface="Wingdings" pitchFamily="2" charset="2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sym typeface="Wingdings" pitchFamily="2" charset="2"/>
                </a:rPr>
                <a:t>energy</a:t>
              </a:r>
              <a:r>
                <a:rPr lang="de-DE" dirty="0">
                  <a:solidFill>
                    <a:prstClr val="black"/>
                  </a:solidFill>
                  <a:sym typeface="Wingdings" pitchFamily="2" charset="2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sym typeface="Wingdings" pitchFamily="2" charset="2"/>
                </a:rPr>
                <a:t>deposition</a:t>
              </a:r>
              <a:endParaRPr lang="de-D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9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6" name="Group 315"/>
          <p:cNvGrpSpPr>
            <a:grpSpLocks/>
          </p:cNvGrpSpPr>
          <p:nvPr/>
        </p:nvGrpSpPr>
        <p:grpSpPr bwMode="auto">
          <a:xfrm>
            <a:off x="1485900" y="1970088"/>
            <a:ext cx="2322513" cy="3100387"/>
            <a:chOff x="1151" y="768"/>
            <a:chExt cx="2298" cy="2802"/>
          </a:xfrm>
        </p:grpSpPr>
        <p:pic>
          <p:nvPicPr>
            <p:cNvPr id="201737" name="Picture 3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768"/>
              <a:ext cx="2298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1738" name="Group 317"/>
            <p:cNvGrpSpPr>
              <a:grpSpLocks/>
            </p:cNvGrpSpPr>
            <p:nvPr/>
          </p:nvGrpSpPr>
          <p:grpSpPr bwMode="auto">
            <a:xfrm>
              <a:off x="1234" y="768"/>
              <a:ext cx="610" cy="389"/>
              <a:chOff x="4697" y="1107"/>
              <a:chExt cx="610" cy="389"/>
            </a:xfrm>
          </p:grpSpPr>
          <p:sp>
            <p:nvSpPr>
              <p:cNvPr id="201739" name="Text Box 318"/>
              <p:cNvSpPr txBox="1">
                <a:spLocks noChangeArrowheads="1"/>
              </p:cNvSpPr>
              <p:nvPr/>
            </p:nvSpPr>
            <p:spPr bwMode="auto">
              <a:xfrm>
                <a:off x="4697" y="1312"/>
                <a:ext cx="22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62" tIns="19230" rIns="38462" bIns="19230">
                <a:spAutoFit/>
              </a:bodyPr>
              <a:lstStyle>
                <a:lvl1pPr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</a:pPr>
                <a:r>
                  <a:rPr lang="en-US" altLang="en-US" sz="1200">
                    <a:solidFill>
                      <a:schemeClr val="tx2"/>
                    </a:solidFill>
                    <a:ea typeface="ＭＳ Ｐゴシック" pitchFamily="1" charset="-128"/>
                  </a:rPr>
                  <a:t>°</a:t>
                </a:r>
                <a:endParaRPr lang="en-US" altLang="en-US" sz="1200" b="1">
                  <a:solidFill>
                    <a:schemeClr val="tx2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01740" name="Text Box 319"/>
              <p:cNvSpPr txBox="1">
                <a:spLocks noChangeArrowheads="1"/>
              </p:cNvSpPr>
              <p:nvPr/>
            </p:nvSpPr>
            <p:spPr bwMode="auto">
              <a:xfrm>
                <a:off x="4815" y="1238"/>
                <a:ext cx="22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62" tIns="19230" rIns="38462" bIns="19230">
                <a:spAutoFit/>
              </a:bodyPr>
              <a:lstStyle>
                <a:lvl1pPr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</a:pPr>
                <a:r>
                  <a:rPr lang="en-US" altLang="en-US" sz="1200">
                    <a:solidFill>
                      <a:schemeClr val="tx2"/>
                    </a:solidFill>
                    <a:ea typeface="ＭＳ Ｐゴシック" pitchFamily="1" charset="-128"/>
                  </a:rPr>
                  <a:t>°</a:t>
                </a:r>
                <a:endParaRPr lang="en-US" altLang="en-US" sz="1200" b="1">
                  <a:solidFill>
                    <a:schemeClr val="tx2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01741" name="Text Box 320"/>
              <p:cNvSpPr txBox="1">
                <a:spLocks noChangeArrowheads="1"/>
              </p:cNvSpPr>
              <p:nvPr/>
            </p:nvSpPr>
            <p:spPr bwMode="auto">
              <a:xfrm>
                <a:off x="4883" y="1164"/>
                <a:ext cx="22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62" tIns="19230" rIns="38462" bIns="19230">
                <a:spAutoFit/>
              </a:bodyPr>
              <a:lstStyle>
                <a:lvl1pPr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</a:pPr>
                <a:r>
                  <a:rPr lang="en-US" altLang="en-US" sz="1200">
                    <a:solidFill>
                      <a:schemeClr val="tx2"/>
                    </a:solidFill>
                    <a:ea typeface="ＭＳ Ｐゴシック" pitchFamily="1" charset="-128"/>
                  </a:rPr>
                  <a:t>°</a:t>
                </a:r>
                <a:endParaRPr lang="en-US" altLang="en-US" sz="1200" b="1">
                  <a:solidFill>
                    <a:schemeClr val="tx2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01742" name="Text Box 321"/>
              <p:cNvSpPr txBox="1">
                <a:spLocks noChangeArrowheads="1"/>
              </p:cNvSpPr>
              <p:nvPr/>
            </p:nvSpPr>
            <p:spPr bwMode="auto">
              <a:xfrm>
                <a:off x="5081" y="1107"/>
                <a:ext cx="22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462" tIns="19230" rIns="38462" bIns="19230">
                <a:spAutoFit/>
              </a:bodyPr>
              <a:lstStyle>
                <a:lvl1pPr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algn="l" defTabSz="7366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</a:pPr>
                <a:r>
                  <a:rPr lang="en-US" altLang="en-US" sz="1200">
                    <a:solidFill>
                      <a:schemeClr val="tx2"/>
                    </a:solidFill>
                    <a:ea typeface="ＭＳ Ｐゴシック" pitchFamily="1" charset="-128"/>
                  </a:rPr>
                  <a:t>°</a:t>
                </a:r>
                <a:endParaRPr lang="en-US" altLang="en-US" sz="1200" b="1">
                  <a:solidFill>
                    <a:schemeClr val="tx2"/>
                  </a:solidFill>
                  <a:ea typeface="ＭＳ Ｐゴシック" pitchFamily="1" charset="-128"/>
                </a:endParaRPr>
              </a:p>
            </p:txBody>
          </p:sp>
        </p:grpSp>
      </p:grpSp>
      <p:sp>
        <p:nvSpPr>
          <p:cNvPr id="201743" name="Text Box 324"/>
          <p:cNvSpPr txBox="1">
            <a:spLocks noChangeArrowheads="1"/>
          </p:cNvSpPr>
          <p:nvPr/>
        </p:nvSpPr>
        <p:spPr bwMode="auto">
          <a:xfrm>
            <a:off x="2390775" y="4371975"/>
            <a:ext cx="1747838" cy="9175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b="1" dirty="0">
                <a:ea typeface="ＭＳ Ｐゴシック" pitchFamily="1" charset="-128"/>
              </a:rPr>
              <a:t>Non-cryogenic target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 err="1">
                <a:ea typeface="ＭＳ Ｐゴシック" pitchFamily="1" charset="-128"/>
              </a:rPr>
              <a:t>Hohlraum</a:t>
            </a:r>
            <a:r>
              <a:rPr lang="en-US" altLang="en-US" sz="1200" dirty="0">
                <a:ea typeface="ＭＳ Ｐゴシック" pitchFamily="1" charset="-128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ea typeface="ＭＳ Ｐゴシック" pitchFamily="1" charset="-128"/>
              </a:rPr>
              <a:t>Au wall, Au layer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ea typeface="ＭＳ Ｐゴシック" pitchFamily="1" charset="-128"/>
              </a:rPr>
              <a:t>0.96 mg/cc </a:t>
            </a:r>
            <a:r>
              <a:rPr lang="en-US" altLang="en-US" sz="1200" baseline="30000" dirty="0">
                <a:ea typeface="ＭＳ Ｐゴシック" pitchFamily="1" charset="-128"/>
              </a:rPr>
              <a:t>4</a:t>
            </a:r>
            <a:r>
              <a:rPr lang="en-US" altLang="en-US" sz="1200" dirty="0">
                <a:ea typeface="ＭＳ Ｐゴシック" pitchFamily="1" charset="-128"/>
              </a:rPr>
              <a:t>He filled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ea typeface="ＭＳ Ｐゴシック" pitchFamily="1" charset="-128"/>
              </a:rPr>
              <a:t>57% Unlined LEH</a:t>
            </a:r>
          </a:p>
        </p:txBody>
      </p:sp>
      <p:sp>
        <p:nvSpPr>
          <p:cNvPr id="201745" name="Text Box 325"/>
          <p:cNvSpPr txBox="1">
            <a:spLocks noChangeArrowheads="1"/>
          </p:cNvSpPr>
          <p:nvPr/>
        </p:nvSpPr>
        <p:spPr bwMode="auto">
          <a:xfrm>
            <a:off x="3022600" y="3325815"/>
            <a:ext cx="1450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2"/>
                </a:solidFill>
                <a:ea typeface="ＭＳ Ｐゴシック" pitchFamily="1" charset="-128"/>
              </a:rPr>
              <a:t>Radiography (DIM 90-315)</a:t>
            </a:r>
          </a:p>
        </p:txBody>
      </p:sp>
      <p:sp>
        <p:nvSpPr>
          <p:cNvPr id="201746" name="Text Box 325"/>
          <p:cNvSpPr txBox="1">
            <a:spLocks noChangeArrowheads="1"/>
          </p:cNvSpPr>
          <p:nvPr/>
        </p:nvSpPr>
        <p:spPr bwMode="auto">
          <a:xfrm>
            <a:off x="439485" y="3927475"/>
            <a:ext cx="1162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itchFamily="1" charset="-128"/>
              </a:rPr>
              <a:t>B46 as </a:t>
            </a:r>
            <a:r>
              <a:rPr lang="en-US" altLang="en-US" sz="1200" b="1" dirty="0" err="1">
                <a:solidFill>
                  <a:srgbClr val="000000"/>
                </a:solidFill>
                <a:ea typeface="ＭＳ Ｐゴシック" pitchFamily="1" charset="-128"/>
              </a:rPr>
              <a:t>Backlighters</a:t>
            </a:r>
            <a:r>
              <a:rPr lang="en-US" altLang="en-US" sz="1200" b="1" dirty="0">
                <a:solidFill>
                  <a:srgbClr val="000000"/>
                </a:solidFill>
                <a:ea typeface="ＭＳ Ｐゴシック" pitchFamily="1" charset="-128"/>
              </a:rPr>
              <a:t> on 5 µm Zn foil at 90, 135</a:t>
            </a: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578484" y="1077853"/>
            <a:ext cx="362458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800" b="1" dirty="0"/>
              <a:t>„</a:t>
            </a:r>
            <a:r>
              <a:rPr lang="de-DE" altLang="en-US" sz="2800" b="1" dirty="0" err="1"/>
              <a:t>Gbar</a:t>
            </a:r>
            <a:r>
              <a:rPr lang="de-DE" altLang="en-US" sz="2800" b="1" dirty="0"/>
              <a:t>-EOS</a:t>
            </a:r>
            <a:r>
              <a:rPr lang="de-DE" altLang="en-US" sz="2800" b="1" dirty="0" smtClean="0"/>
              <a:t>“</a:t>
            </a:r>
            <a:endParaRPr lang="de-DE" altLang="en-US" sz="2800" b="1" dirty="0"/>
          </a:p>
          <a:p>
            <a:r>
              <a:rPr lang="de-DE" altLang="en-US" sz="1800" dirty="0" smtClean="0"/>
              <a:t>(</a:t>
            </a:r>
            <a:r>
              <a:rPr lang="de-DE" altLang="en-US" sz="1800" dirty="0" err="1" smtClean="0"/>
              <a:t>indirectly</a:t>
            </a:r>
            <a:r>
              <a:rPr lang="de-DE" altLang="en-US" sz="1800" dirty="0" smtClean="0"/>
              <a:t> </a:t>
            </a:r>
            <a:r>
              <a:rPr lang="de-DE" altLang="en-US" sz="1800" dirty="0" err="1"/>
              <a:t>driven</a:t>
            </a:r>
            <a:r>
              <a:rPr lang="de-DE" altLang="en-US" sz="1800" dirty="0"/>
              <a:t> </a:t>
            </a:r>
            <a:r>
              <a:rPr lang="de-DE" altLang="en-US" sz="1800" dirty="0" err="1"/>
              <a:t>convergent</a:t>
            </a:r>
            <a:r>
              <a:rPr lang="de-DE" altLang="en-US" sz="1800" dirty="0"/>
              <a:t> </a:t>
            </a:r>
            <a:r>
              <a:rPr lang="de-DE" altLang="en-US" sz="1800" dirty="0" err="1" smtClean="0"/>
              <a:t>shocks</a:t>
            </a:r>
            <a:r>
              <a:rPr lang="de-DE" altLang="en-US" sz="1800" dirty="0" smtClean="0"/>
              <a:t>)</a:t>
            </a:r>
            <a:endParaRPr lang="de-DE" altLang="en-US" sz="1800" dirty="0"/>
          </a:p>
        </p:txBody>
      </p:sp>
      <p:sp>
        <p:nvSpPr>
          <p:cNvPr id="201774" name="Text Box 13"/>
          <p:cNvSpPr txBox="1">
            <a:spLocks noChangeArrowheads="1"/>
          </p:cNvSpPr>
          <p:nvPr/>
        </p:nvSpPr>
        <p:spPr bwMode="auto">
          <a:xfrm>
            <a:off x="2393950" y="2414588"/>
            <a:ext cx="1071563" cy="5175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400" b="1" dirty="0">
                <a:latin typeface="Helvetica" pitchFamily="34" charset="0"/>
                <a:ea typeface="ＭＳ Ｐゴシック" pitchFamily="1" charset="-128"/>
              </a:rPr>
              <a:t>Solid</a:t>
            </a:r>
          </a:p>
          <a:p>
            <a:r>
              <a:rPr lang="de-DE" altLang="en-US" sz="1400" b="1" dirty="0">
                <a:latin typeface="Helvetica" pitchFamily="34" charset="0"/>
                <a:ea typeface="ＭＳ Ｐゴシック" pitchFamily="1" charset="-128"/>
              </a:rPr>
              <a:t>CH </a:t>
            </a:r>
            <a:r>
              <a:rPr lang="de-DE" altLang="en-US" sz="1400" b="1" dirty="0" err="1">
                <a:latin typeface="Helvetica" pitchFamily="34" charset="0"/>
                <a:ea typeface="ＭＳ Ｐゴシック" pitchFamily="1" charset="-128"/>
              </a:rPr>
              <a:t>sphere</a:t>
            </a:r>
            <a:endParaRPr lang="de-DE" altLang="en-US" sz="1400" b="1" dirty="0">
              <a:latin typeface="Helvetica" pitchFamily="34" charset="0"/>
              <a:ea typeface="ＭＳ Ｐゴシック" pitchFamily="1" charset="-128"/>
            </a:endParaRPr>
          </a:p>
        </p:txBody>
      </p:sp>
      <p:sp>
        <p:nvSpPr>
          <p:cNvPr id="201775" name="Line 14"/>
          <p:cNvSpPr>
            <a:spLocks noChangeShapeType="1"/>
          </p:cNvSpPr>
          <p:nvPr/>
        </p:nvSpPr>
        <p:spPr bwMode="auto">
          <a:xfrm flipH="1">
            <a:off x="2357438" y="2917825"/>
            <a:ext cx="244475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79" name="Rectangle 111"/>
          <p:cNvSpPr>
            <a:spLocks noChangeArrowheads="1"/>
          </p:cNvSpPr>
          <p:nvPr/>
        </p:nvSpPr>
        <p:spPr bwMode="auto">
          <a:xfrm>
            <a:off x="1611312" y="5658328"/>
            <a:ext cx="5724525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  <a:lvl2pPr algn="l"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altLang="en-US" sz="2000" dirty="0"/>
              <a:t>X-</a:t>
            </a:r>
            <a:r>
              <a:rPr lang="de-DE" altLang="en-US" sz="2000" dirty="0" err="1"/>
              <a:t>ray</a:t>
            </a:r>
            <a:r>
              <a:rPr lang="de-DE" altLang="en-US" sz="2000" dirty="0"/>
              <a:t> </a:t>
            </a:r>
            <a:r>
              <a:rPr lang="de-DE" altLang="en-US" sz="2000" dirty="0" err="1"/>
              <a:t>radiography</a:t>
            </a:r>
            <a:r>
              <a:rPr lang="de-DE" altLang="en-US" sz="2000" dirty="0"/>
              <a:t> </a:t>
            </a:r>
            <a:r>
              <a:rPr lang="de-DE" altLang="en-US" sz="2000" dirty="0" err="1" smtClean="0"/>
              <a:t>is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employed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to</a:t>
            </a:r>
            <a:r>
              <a:rPr lang="de-DE" altLang="en-US" sz="2000" dirty="0" smtClean="0"/>
              <a:t> </a:t>
            </a:r>
            <a:r>
              <a:rPr lang="de-DE" altLang="en-US" sz="2000" dirty="0" err="1"/>
              <a:t>determine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shock</a:t>
            </a:r>
            <a:r>
              <a:rPr lang="de-DE" altLang="en-US" sz="2000" dirty="0"/>
              <a:t> </a:t>
            </a:r>
            <a:r>
              <a:rPr lang="de-DE" altLang="en-US" sz="2000" dirty="0" err="1"/>
              <a:t>speeds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and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mass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density</a:t>
            </a:r>
            <a:r>
              <a:rPr lang="de-DE" altLang="en-US" sz="2000" dirty="0"/>
              <a:t> </a:t>
            </a:r>
            <a:r>
              <a:rPr lang="en-US" altLang="en-US" sz="2000" dirty="0">
                <a:sym typeface="Wingdings" pitchFamily="2" charset="2"/>
              </a:rPr>
              <a:t> infer EOS</a:t>
            </a:r>
            <a:endParaRPr lang="de-DE" alt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en-US" dirty="0"/>
              <a:t>X-Ray </a:t>
            </a:r>
            <a:r>
              <a:rPr lang="de-DE" altLang="en-US" dirty="0" err="1"/>
              <a:t>Radiography</a:t>
            </a:r>
            <a:r>
              <a:rPr lang="de-DE" altLang="en-US" dirty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primary</a:t>
            </a:r>
            <a:r>
              <a:rPr lang="de-DE" altLang="en-US" dirty="0" smtClean="0"/>
              <a:t> </a:t>
            </a:r>
            <a:r>
              <a:rPr lang="de-DE" altLang="en-US" dirty="0" err="1"/>
              <a:t>diagnostic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HED </a:t>
            </a:r>
            <a:r>
              <a:rPr lang="de-DE" altLang="en-US" dirty="0" err="1"/>
              <a:t>basic</a:t>
            </a:r>
            <a:r>
              <a:rPr lang="de-DE" altLang="en-US" dirty="0"/>
              <a:t> </a:t>
            </a:r>
            <a:r>
              <a:rPr lang="de-DE" altLang="en-US" dirty="0" err="1"/>
              <a:t>science</a:t>
            </a:r>
            <a:r>
              <a:rPr lang="de-DE" altLang="en-US" dirty="0"/>
              <a:t> </a:t>
            </a:r>
            <a:r>
              <a:rPr lang="de-DE" altLang="en-US" dirty="0" err="1"/>
              <a:t>shots</a:t>
            </a:r>
            <a:r>
              <a:rPr lang="de-DE" altLang="en-US" dirty="0"/>
              <a:t> </a:t>
            </a:r>
            <a:r>
              <a:rPr lang="de-DE" altLang="en-US" dirty="0" err="1"/>
              <a:t>at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NIF</a:t>
            </a:r>
            <a:endParaRPr lang="en-US" dirty="0"/>
          </a:p>
        </p:txBody>
      </p:sp>
      <p:pic>
        <p:nvPicPr>
          <p:cNvPr id="41" name="Picture 112" descr="x ray streak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038350"/>
            <a:ext cx="34671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14"/>
          <p:cNvSpPr>
            <a:spLocks noChangeArrowheads="1"/>
          </p:cNvSpPr>
          <p:nvPr/>
        </p:nvSpPr>
        <p:spPr bwMode="auto">
          <a:xfrm>
            <a:off x="5990920" y="1682165"/>
            <a:ext cx="2540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800" b="1" dirty="0" err="1">
                <a:latin typeface="Helvetica" pitchFamily="34" charset="0"/>
                <a:ea typeface="ＭＳ Ｐゴシック" pitchFamily="1" charset="-128"/>
              </a:rPr>
              <a:t>Streaked</a:t>
            </a:r>
            <a:r>
              <a:rPr lang="de-DE" altLang="en-US" sz="1800" b="1" dirty="0">
                <a:latin typeface="Helvetica" pitchFamily="34" charset="0"/>
                <a:ea typeface="ＭＳ Ｐゴシック" pitchFamily="1" charset="-128"/>
              </a:rPr>
              <a:t> </a:t>
            </a:r>
            <a:r>
              <a:rPr lang="de-DE" altLang="en-US" sz="1800" b="1" dirty="0" err="1" smtClean="0">
                <a:latin typeface="Helvetica" pitchFamily="34" charset="0"/>
                <a:ea typeface="ＭＳ Ｐゴシック" pitchFamily="1" charset="-128"/>
              </a:rPr>
              <a:t>radiograph</a:t>
            </a:r>
            <a:endParaRPr lang="de-DE" altLang="en-US" sz="1800" b="1" dirty="0">
              <a:latin typeface="Helvetica" pitchFamily="34" charset="0"/>
              <a:ea typeface="ＭＳ Ｐゴシック" pitchFamily="1" charset="-128"/>
            </a:endParaRPr>
          </a:p>
        </p:txBody>
      </p:sp>
      <p:sp>
        <p:nvSpPr>
          <p:cNvPr id="43" name="Rectangle 115"/>
          <p:cNvSpPr>
            <a:spLocks noChangeArrowheads="1"/>
          </p:cNvSpPr>
          <p:nvPr/>
        </p:nvSpPr>
        <p:spPr bwMode="auto">
          <a:xfrm>
            <a:off x="5732463" y="4770438"/>
            <a:ext cx="2798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 dirty="0">
                <a:latin typeface="Helvetica" pitchFamily="34" charset="0"/>
                <a:ea typeface="ＭＳ Ｐゴシック" pitchFamily="1" charset="-128"/>
              </a:rPr>
              <a:t>D. Hicks et al.,</a:t>
            </a:r>
          </a:p>
          <a:p>
            <a:r>
              <a:rPr lang="fr-FR" altLang="en-US" sz="1200" dirty="0">
                <a:latin typeface="Helvetica" pitchFamily="34" charset="0"/>
                <a:ea typeface="ＭＳ Ｐゴシック" pitchFamily="1" charset="-128"/>
              </a:rPr>
              <a:t>Phys. Plasmas </a:t>
            </a:r>
            <a:r>
              <a:rPr lang="fr-FR" altLang="en-US" sz="1200" b="1" dirty="0">
                <a:latin typeface="Helvetica" pitchFamily="34" charset="0"/>
                <a:ea typeface="ＭＳ Ｐゴシック" pitchFamily="1" charset="-128"/>
              </a:rPr>
              <a:t>17</a:t>
            </a:r>
            <a:r>
              <a:rPr lang="fr-FR" altLang="en-US" sz="1200" dirty="0">
                <a:latin typeface="Helvetica" pitchFamily="34" charset="0"/>
                <a:ea typeface="ＭＳ Ｐゴシック" pitchFamily="1" charset="-128"/>
              </a:rPr>
              <a:t>, 102703 (2010)</a:t>
            </a:r>
            <a:endParaRPr lang="de-DE" altLang="en-US" sz="1200" dirty="0">
              <a:latin typeface="Helvetica" pitchFamily="34" charset="0"/>
              <a:ea typeface="ＭＳ Ｐゴシック" pitchFamily="1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 flipH="1">
            <a:off x="857829" y="3259140"/>
            <a:ext cx="2211388" cy="585787"/>
            <a:chOff x="1209675" y="3354390"/>
            <a:chExt cx="2211388" cy="585787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644650" y="3587750"/>
              <a:ext cx="42863" cy="9366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381250" y="3597275"/>
              <a:ext cx="42863" cy="9366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201755" name="Oval 27"/>
            <p:cNvSpPr>
              <a:spLocks noChangeArrowheads="1"/>
            </p:cNvSpPr>
            <p:nvPr/>
          </p:nvSpPr>
          <p:spPr bwMode="auto">
            <a:xfrm>
              <a:off x="1885950" y="3503613"/>
              <a:ext cx="284163" cy="28416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4" name="Line 326"/>
            <p:cNvSpPr>
              <a:spLocks noChangeShapeType="1"/>
            </p:cNvSpPr>
            <p:nvPr/>
          </p:nvSpPr>
          <p:spPr bwMode="auto">
            <a:xfrm flipH="1">
              <a:off x="1209675" y="3643315"/>
              <a:ext cx="62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rapezoid 100"/>
            <p:cNvSpPr>
              <a:spLocks noChangeArrowheads="1"/>
            </p:cNvSpPr>
            <p:nvPr/>
          </p:nvSpPr>
          <p:spPr bwMode="auto">
            <a:xfrm rot="-7841302">
              <a:off x="3025775" y="3198815"/>
              <a:ext cx="234950" cy="546100"/>
            </a:xfrm>
            <a:custGeom>
              <a:avLst/>
              <a:gdLst>
                <a:gd name="T0" fmla="*/ 151997 w 303994"/>
                <a:gd name="T1" fmla="*/ 0 h 706658"/>
                <a:gd name="T2" fmla="*/ 37999 w 303994"/>
                <a:gd name="T3" fmla="*/ 353329 h 706658"/>
                <a:gd name="T4" fmla="*/ 151997 w 303994"/>
                <a:gd name="T5" fmla="*/ 706658 h 706658"/>
                <a:gd name="T6" fmla="*/ 265995 w 303994"/>
                <a:gd name="T7" fmla="*/ 353329 h 706658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0666 w 303994"/>
                <a:gd name="T13" fmla="*/ 117776 h 706658"/>
                <a:gd name="T14" fmla="*/ 253328 w 303994"/>
                <a:gd name="T15" fmla="*/ 706658 h 7066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994" h="706658">
                  <a:moveTo>
                    <a:pt x="0" y="706658"/>
                  </a:moveTo>
                  <a:lnTo>
                    <a:pt x="75999" y="0"/>
                  </a:lnTo>
                  <a:lnTo>
                    <a:pt x="227996" y="0"/>
                  </a:lnTo>
                  <a:lnTo>
                    <a:pt x="303994" y="706658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algn="l" eaLnBrk="0" hangingPunct="0">
                <a:defRPr/>
              </a:pP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02" name="Trapezoid 101"/>
            <p:cNvSpPr>
              <a:spLocks noChangeArrowheads="1"/>
            </p:cNvSpPr>
            <p:nvPr/>
          </p:nvSpPr>
          <p:spPr bwMode="auto">
            <a:xfrm rot="7841302" flipV="1">
              <a:off x="3019425" y="3538540"/>
              <a:ext cx="238125" cy="565150"/>
            </a:xfrm>
            <a:custGeom>
              <a:avLst/>
              <a:gdLst>
                <a:gd name="T0" fmla="*/ 154051 w 308102"/>
                <a:gd name="T1" fmla="*/ 0 h 731309"/>
                <a:gd name="T2" fmla="*/ 38513 w 308102"/>
                <a:gd name="T3" fmla="*/ 365655 h 731309"/>
                <a:gd name="T4" fmla="*/ 154051 w 308102"/>
                <a:gd name="T5" fmla="*/ 731309 h 731309"/>
                <a:gd name="T6" fmla="*/ 269589 w 308102"/>
                <a:gd name="T7" fmla="*/ 365655 h 731309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51350 w 308102"/>
                <a:gd name="T13" fmla="*/ 121885 h 731309"/>
                <a:gd name="T14" fmla="*/ 256752 w 308102"/>
                <a:gd name="T15" fmla="*/ 731309 h 7313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102" h="731309">
                  <a:moveTo>
                    <a:pt x="0" y="731309"/>
                  </a:moveTo>
                  <a:lnTo>
                    <a:pt x="77026" y="0"/>
                  </a:lnTo>
                  <a:lnTo>
                    <a:pt x="231077" y="0"/>
                  </a:lnTo>
                  <a:lnTo>
                    <a:pt x="308102" y="731309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algn="l" eaLnBrk="0" hangingPunct="0">
                <a:defRPr/>
              </a:pP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201749" name="Rectangle 181"/>
            <p:cNvSpPr>
              <a:spLocks noChangeArrowheads="1"/>
            </p:cNvSpPr>
            <p:nvPr/>
          </p:nvSpPr>
          <p:spPr bwMode="auto">
            <a:xfrm>
              <a:off x="2884488" y="3416302"/>
              <a:ext cx="36512" cy="42703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1200" b="1">
                <a:latin typeface="Helvetica" pitchFamily="34" charset="0"/>
                <a:ea typeface="ＭＳ Ｐゴシック" pitchFamily="1" charset="-128"/>
              </a:endParaRPr>
            </a:p>
          </p:txBody>
        </p:sp>
        <p:sp>
          <p:nvSpPr>
            <p:cNvPr id="201776" name="Line 326"/>
            <p:cNvSpPr>
              <a:spLocks noChangeShapeType="1"/>
            </p:cNvSpPr>
            <p:nvPr/>
          </p:nvSpPr>
          <p:spPr bwMode="auto">
            <a:xfrm flipH="1">
              <a:off x="2236788" y="3643315"/>
              <a:ext cx="62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8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Laser-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81" name="Oval 2"/>
          <p:cNvSpPr>
            <a:spLocks noChangeArrowheads="1"/>
          </p:cNvSpPr>
          <p:nvPr/>
        </p:nvSpPr>
        <p:spPr bwMode="auto">
          <a:xfrm>
            <a:off x="7429500" y="1603751"/>
            <a:ext cx="876300" cy="8763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7878763" y="1491039"/>
            <a:ext cx="663575" cy="1176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526035" y="1117668"/>
            <a:ext cx="528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b="1"/>
              <a:t>Long (ns) laser pulses at ~10</a:t>
            </a:r>
            <a:r>
              <a:rPr lang="de-DE" altLang="en-US" b="1" baseline="30000"/>
              <a:t>14…16</a:t>
            </a:r>
            <a:r>
              <a:rPr lang="de-DE" altLang="en-US" b="1"/>
              <a:t>W/cm</a:t>
            </a:r>
            <a:r>
              <a:rPr lang="de-DE" altLang="en-US" b="1" baseline="30000"/>
              <a:t>2</a:t>
            </a:r>
          </a:p>
          <a:p>
            <a:r>
              <a:rPr lang="de-DE" altLang="en-US">
                <a:sym typeface="Wingdings" pitchFamily="2" charset="2"/>
              </a:rPr>
              <a:t>	</a:t>
            </a:r>
            <a:r>
              <a:rPr lang="de-DE" altLang="en-US"/>
              <a:t>Hot (keV) expanding plasma</a:t>
            </a:r>
          </a:p>
          <a:p>
            <a:pPr>
              <a:buFontTx/>
              <a:buChar char="•"/>
            </a:pPr>
            <a:r>
              <a:rPr lang="de-DE" altLang="en-US"/>
              <a:t>Line emission from highly-charged ions</a:t>
            </a:r>
            <a:endParaRPr lang="de-DE" altLang="en-US" i="1"/>
          </a:p>
          <a:p>
            <a:pPr>
              <a:buFontTx/>
              <a:buChar char="•"/>
            </a:pPr>
            <a:r>
              <a:rPr lang="de-DE" altLang="en-US" i="1"/>
              <a:t>E</a:t>
            </a:r>
            <a:r>
              <a:rPr lang="de-DE" altLang="en-US" baseline="-25000"/>
              <a:t>photon</a:t>
            </a:r>
            <a:r>
              <a:rPr lang="de-DE" altLang="en-US"/>
              <a:t> &lt;10keV</a:t>
            </a:r>
          </a:p>
          <a:p>
            <a:pPr>
              <a:buFontTx/>
              <a:buChar char="•"/>
            </a:pPr>
            <a:r>
              <a:rPr lang="de-DE" altLang="en-US"/>
              <a:t>Duration ~ nanosecond</a:t>
            </a: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7612063" y="1078289"/>
            <a:ext cx="676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400" b="1"/>
              <a:t>solid</a:t>
            </a:r>
          </a:p>
          <a:p>
            <a:pPr algn="l"/>
            <a:r>
              <a:rPr lang="de-DE" altLang="en-US" sz="1400" b="1"/>
              <a:t>target</a:t>
            </a:r>
          </a:p>
        </p:txBody>
      </p:sp>
      <p:sp>
        <p:nvSpPr>
          <p:cNvPr id="85" name="Freeform 13"/>
          <p:cNvSpPr>
            <a:spLocks/>
          </p:cNvSpPr>
          <p:nvPr/>
        </p:nvSpPr>
        <p:spPr bwMode="auto">
          <a:xfrm>
            <a:off x="6037263" y="1576764"/>
            <a:ext cx="1831975" cy="614362"/>
          </a:xfrm>
          <a:custGeom>
            <a:avLst/>
            <a:gdLst>
              <a:gd name="T0" fmla="*/ 32 w 1154"/>
              <a:gd name="T1" fmla="*/ 0 h 387"/>
              <a:gd name="T2" fmla="*/ 0 w 1154"/>
              <a:gd name="T3" fmla="*/ 387 h 387"/>
              <a:gd name="T4" fmla="*/ 1152 w 1154"/>
              <a:gd name="T5" fmla="*/ 355 h 387"/>
              <a:gd name="T6" fmla="*/ 1154 w 1154"/>
              <a:gd name="T7" fmla="*/ 248 h 387"/>
              <a:gd name="T8" fmla="*/ 32 w 1154"/>
              <a:gd name="T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387">
                <a:moveTo>
                  <a:pt x="32" y="0"/>
                </a:moveTo>
                <a:lnTo>
                  <a:pt x="0" y="387"/>
                </a:lnTo>
                <a:lnTo>
                  <a:pt x="1152" y="355"/>
                </a:lnTo>
                <a:lnTo>
                  <a:pt x="1154" y="248"/>
                </a:lnTo>
                <a:lnTo>
                  <a:pt x="32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6078538" y="1664076"/>
            <a:ext cx="657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400" b="1"/>
              <a:t>Laser</a:t>
            </a:r>
          </a:p>
          <a:p>
            <a:pPr algn="l"/>
            <a:r>
              <a:rPr lang="de-DE" altLang="en-US" sz="1400" b="1"/>
              <a:t>pulse</a:t>
            </a:r>
          </a:p>
        </p:txBody>
      </p:sp>
      <p:grpSp>
        <p:nvGrpSpPr>
          <p:cNvPr id="87" name="Group 17"/>
          <p:cNvGrpSpPr>
            <a:grpSpLocks/>
          </p:cNvGrpSpPr>
          <p:nvPr/>
        </p:nvGrpSpPr>
        <p:grpSpPr bwMode="auto">
          <a:xfrm rot="-1384427">
            <a:off x="7059613" y="2316539"/>
            <a:ext cx="728662" cy="95250"/>
            <a:chOff x="2720" y="1894"/>
            <a:chExt cx="591" cy="93"/>
          </a:xfrm>
        </p:grpSpPr>
        <p:grpSp>
          <p:nvGrpSpPr>
            <p:cNvPr id="88" name="Group 18"/>
            <p:cNvGrpSpPr>
              <a:grpSpLocks/>
            </p:cNvGrpSpPr>
            <p:nvPr/>
          </p:nvGrpSpPr>
          <p:grpSpPr bwMode="auto">
            <a:xfrm rot="10800000">
              <a:off x="3210" y="1895"/>
              <a:ext cx="101" cy="92"/>
              <a:chOff x="3344" y="3285"/>
              <a:chExt cx="928" cy="919"/>
            </a:xfrm>
          </p:grpSpPr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3344" y="3285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auto">
              <a:xfrm flipV="1">
                <a:off x="3808" y="3737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21"/>
            <p:cNvGrpSpPr>
              <a:grpSpLocks/>
            </p:cNvGrpSpPr>
            <p:nvPr/>
          </p:nvGrpSpPr>
          <p:grpSpPr bwMode="auto">
            <a:xfrm rot="10800000">
              <a:off x="3109" y="1895"/>
              <a:ext cx="102" cy="92"/>
              <a:chOff x="3344" y="3285"/>
              <a:chExt cx="928" cy="919"/>
            </a:xfrm>
          </p:grpSpPr>
          <p:sp>
            <p:nvSpPr>
              <p:cNvPr id="98" name="Freeform 22"/>
              <p:cNvSpPr>
                <a:spLocks/>
              </p:cNvSpPr>
              <p:nvPr/>
            </p:nvSpPr>
            <p:spPr bwMode="auto">
              <a:xfrm>
                <a:off x="3344" y="3285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3"/>
              <p:cNvSpPr>
                <a:spLocks/>
              </p:cNvSpPr>
              <p:nvPr/>
            </p:nvSpPr>
            <p:spPr bwMode="auto">
              <a:xfrm flipV="1">
                <a:off x="3808" y="3737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24"/>
            <p:cNvGrpSpPr>
              <a:grpSpLocks/>
            </p:cNvGrpSpPr>
            <p:nvPr/>
          </p:nvGrpSpPr>
          <p:grpSpPr bwMode="auto">
            <a:xfrm rot="10800000">
              <a:off x="3007" y="1895"/>
              <a:ext cx="101" cy="92"/>
              <a:chOff x="3344" y="3285"/>
              <a:chExt cx="928" cy="919"/>
            </a:xfrm>
          </p:grpSpPr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3344" y="3285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 flipV="1">
                <a:off x="3808" y="3737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27"/>
            <p:cNvGrpSpPr>
              <a:grpSpLocks/>
            </p:cNvGrpSpPr>
            <p:nvPr/>
          </p:nvGrpSpPr>
          <p:grpSpPr bwMode="auto">
            <a:xfrm rot="10800000">
              <a:off x="2906" y="1895"/>
              <a:ext cx="102" cy="92"/>
              <a:chOff x="3344" y="3285"/>
              <a:chExt cx="928" cy="919"/>
            </a:xfrm>
          </p:grpSpPr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3344" y="3285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 flipV="1">
                <a:off x="3808" y="3737"/>
                <a:ext cx="464" cy="46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Freeform 30"/>
            <p:cNvSpPr>
              <a:spLocks/>
            </p:cNvSpPr>
            <p:nvPr/>
          </p:nvSpPr>
          <p:spPr bwMode="auto">
            <a:xfrm rot="10800000">
              <a:off x="2854" y="1939"/>
              <a:ext cx="51" cy="47"/>
            </a:xfrm>
            <a:custGeom>
              <a:avLst/>
              <a:gdLst>
                <a:gd name="T0" fmla="*/ 0 w 464"/>
                <a:gd name="T1" fmla="*/ 467 h 467"/>
                <a:gd name="T2" fmla="*/ 240 w 464"/>
                <a:gd name="T3" fmla="*/ 3 h 467"/>
                <a:gd name="T4" fmla="*/ 464 w 464"/>
                <a:gd name="T5" fmla="*/ 45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4" h="467">
                  <a:moveTo>
                    <a:pt x="0" y="467"/>
                  </a:moveTo>
                  <a:cubicBezTo>
                    <a:pt x="81" y="236"/>
                    <a:pt x="163" y="6"/>
                    <a:pt x="240" y="3"/>
                  </a:cubicBezTo>
                  <a:cubicBezTo>
                    <a:pt x="317" y="0"/>
                    <a:pt x="390" y="225"/>
                    <a:pt x="464" y="451"/>
                  </a:cubicBez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2720" y="1894"/>
              <a:ext cx="134" cy="53"/>
            </a:xfrm>
            <a:custGeom>
              <a:avLst/>
              <a:gdLst>
                <a:gd name="T0" fmla="*/ 134 w 134"/>
                <a:gd name="T1" fmla="*/ 47 h 53"/>
                <a:gd name="T2" fmla="*/ 108 w 134"/>
                <a:gd name="T3" fmla="*/ 1 h 53"/>
                <a:gd name="T4" fmla="*/ 66 w 134"/>
                <a:gd name="T5" fmla="*/ 44 h 53"/>
                <a:gd name="T6" fmla="*/ 0 w 134"/>
                <a:gd name="T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53">
                  <a:moveTo>
                    <a:pt x="134" y="47"/>
                  </a:moveTo>
                  <a:cubicBezTo>
                    <a:pt x="130" y="39"/>
                    <a:pt x="119" y="2"/>
                    <a:pt x="108" y="1"/>
                  </a:cubicBezTo>
                  <a:cubicBezTo>
                    <a:pt x="99" y="0"/>
                    <a:pt x="84" y="36"/>
                    <a:pt x="66" y="44"/>
                  </a:cubicBezTo>
                  <a:cubicBezTo>
                    <a:pt x="56" y="53"/>
                    <a:pt x="14" y="47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Oval 47"/>
          <p:cNvSpPr>
            <a:spLocks noChangeArrowheads="1"/>
          </p:cNvSpPr>
          <p:nvPr/>
        </p:nvSpPr>
        <p:spPr bwMode="auto">
          <a:xfrm>
            <a:off x="7807325" y="1903789"/>
            <a:ext cx="103188" cy="2921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 flipH="1">
            <a:off x="7859713" y="1568826"/>
            <a:ext cx="152400" cy="9652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48"/>
          <p:cNvSpPr>
            <a:spLocks noChangeArrowheads="1"/>
          </p:cNvSpPr>
          <p:nvPr/>
        </p:nvSpPr>
        <p:spPr bwMode="auto">
          <a:xfrm>
            <a:off x="6489700" y="2486401"/>
            <a:ext cx="105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&lt;10keV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38378" y="2732412"/>
            <a:ext cx="8754937" cy="3824793"/>
            <a:chOff x="138378" y="2732412"/>
            <a:chExt cx="8754937" cy="3824793"/>
          </a:xfrm>
        </p:grpSpPr>
        <p:pic>
          <p:nvPicPr>
            <p:cNvPr id="4103" name="Picture 7" descr="http://miac.unibas.ch/PMI/01-BasicsOfXray-media/figs/Characteristic_Spectrum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384" y="4745086"/>
              <a:ext cx="2381931" cy="157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26035" y="2732412"/>
              <a:ext cx="5024132" cy="203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80975" indent="-180975"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en-US" b="1" dirty="0"/>
                <a:t>Short (</a:t>
              </a:r>
              <a:r>
                <a:rPr lang="de-DE" altLang="en-US" b="1" dirty="0" err="1"/>
                <a:t>ps</a:t>
              </a:r>
              <a:r>
                <a:rPr lang="de-DE" altLang="en-US" b="1" dirty="0"/>
                <a:t>) </a:t>
              </a:r>
              <a:r>
                <a:rPr lang="de-DE" altLang="en-US" b="1" dirty="0" err="1"/>
                <a:t>intense</a:t>
              </a:r>
              <a:r>
                <a:rPr lang="de-DE" altLang="en-US" b="1" dirty="0"/>
                <a:t> </a:t>
              </a:r>
              <a:r>
                <a:rPr lang="de-DE" altLang="en-US" b="1" dirty="0" err="1"/>
                <a:t>laser</a:t>
              </a:r>
              <a:r>
                <a:rPr lang="de-DE" altLang="en-US" b="1" dirty="0"/>
                <a:t> </a:t>
              </a:r>
              <a:r>
                <a:rPr lang="de-DE" altLang="en-US" b="1" dirty="0" err="1"/>
                <a:t>pulses</a:t>
              </a:r>
              <a:r>
                <a:rPr lang="de-DE" altLang="en-US" b="1" dirty="0"/>
                <a:t> (&gt;10</a:t>
              </a:r>
              <a:r>
                <a:rPr lang="de-DE" altLang="en-US" b="1" baseline="30000" dirty="0"/>
                <a:t>17</a:t>
              </a:r>
              <a:r>
                <a:rPr lang="de-DE" altLang="en-US" b="1" dirty="0"/>
                <a:t>W/cm</a:t>
              </a:r>
              <a:r>
                <a:rPr lang="de-DE" altLang="en-US" b="1" baseline="30000" dirty="0"/>
                <a:t>2</a:t>
              </a:r>
              <a:r>
                <a:rPr lang="de-DE" altLang="en-US" b="1" dirty="0"/>
                <a:t>)</a:t>
              </a:r>
            </a:p>
            <a:p>
              <a:r>
                <a:rPr lang="de-DE" altLang="en-US" dirty="0">
                  <a:sym typeface="Wingdings" pitchFamily="2" charset="2"/>
                </a:rPr>
                <a:t>	 „</a:t>
              </a:r>
              <a:r>
                <a:rPr lang="de-DE" altLang="en-US" dirty="0" err="1">
                  <a:sym typeface="Wingdings" pitchFamily="2" charset="2"/>
                </a:rPr>
                <a:t>hot</a:t>
              </a:r>
              <a:r>
                <a:rPr lang="de-DE" altLang="en-US" dirty="0">
                  <a:sym typeface="Wingdings" pitchFamily="2" charset="2"/>
                </a:rPr>
                <a:t>“ (</a:t>
              </a:r>
              <a:r>
                <a:rPr lang="de-DE" altLang="en-US" dirty="0" err="1">
                  <a:sym typeface="Wingdings" pitchFamily="2" charset="2"/>
                </a:rPr>
                <a:t>MeV</a:t>
              </a:r>
              <a:r>
                <a:rPr lang="de-DE" altLang="en-US" dirty="0">
                  <a:sym typeface="Wingdings" pitchFamily="2" charset="2"/>
                </a:rPr>
                <a:t>) </a:t>
              </a:r>
              <a:r>
                <a:rPr lang="de-DE" altLang="en-US" dirty="0" err="1"/>
                <a:t>electrons</a:t>
              </a:r>
              <a:endParaRPr lang="de-DE" altLang="en-US" dirty="0"/>
            </a:p>
            <a:p>
              <a:pPr>
                <a:buFontTx/>
                <a:buChar char="•"/>
              </a:pPr>
              <a:r>
                <a:rPr lang="de-DE" altLang="en-US" dirty="0"/>
                <a:t>K-</a:t>
              </a:r>
              <a:r>
                <a:rPr lang="de-DE" altLang="en-US" dirty="0" err="1"/>
                <a:t>shell</a:t>
              </a:r>
              <a:r>
                <a:rPr lang="de-DE" altLang="en-US" dirty="0"/>
                <a:t> + </a:t>
              </a:r>
              <a:r>
                <a:rPr lang="de-DE" altLang="en-US" dirty="0" err="1"/>
                <a:t>bremsstrahlung</a:t>
              </a:r>
              <a:endParaRPr lang="de-DE" altLang="en-US" dirty="0"/>
            </a:p>
            <a:p>
              <a:pPr>
                <a:buFontTx/>
                <a:buChar char="•"/>
              </a:pPr>
              <a:r>
                <a:rPr lang="de-DE" altLang="en-US" i="1" dirty="0" err="1"/>
                <a:t>E</a:t>
              </a:r>
              <a:r>
                <a:rPr lang="de-DE" altLang="en-US" baseline="-25000" dirty="0" err="1"/>
                <a:t>photon</a:t>
              </a:r>
              <a:r>
                <a:rPr lang="de-DE" altLang="en-US" dirty="0">
                  <a:sym typeface="Wingdings" pitchFamily="2" charset="2"/>
                </a:rPr>
                <a:t> ~ </a:t>
              </a:r>
              <a:r>
                <a:rPr lang="de-DE" altLang="en-US" dirty="0" err="1"/>
                <a:t>keV</a:t>
              </a:r>
              <a:r>
                <a:rPr lang="de-DE" altLang="en-US" dirty="0"/>
                <a:t>…</a:t>
              </a:r>
              <a:r>
                <a:rPr lang="de-DE" altLang="en-US" b="1" dirty="0" err="1">
                  <a:solidFill>
                    <a:srgbClr val="FF0000"/>
                  </a:solidFill>
                </a:rPr>
                <a:t>MeV</a:t>
              </a:r>
              <a:endParaRPr lang="de-DE" altLang="en-US" b="1" dirty="0">
                <a:solidFill>
                  <a:srgbClr val="FF0000"/>
                </a:solidFill>
              </a:endParaRPr>
            </a:p>
            <a:p>
              <a:pPr>
                <a:buFontTx/>
                <a:buChar char="•"/>
              </a:pPr>
              <a:r>
                <a:rPr lang="de-DE" altLang="en-US" dirty="0"/>
                <a:t>Duration ~10 </a:t>
              </a:r>
              <a:r>
                <a:rPr lang="de-DE" altLang="en-US" b="1" dirty="0" err="1" smtClean="0">
                  <a:solidFill>
                    <a:srgbClr val="FF0000"/>
                  </a:solidFill>
                </a:rPr>
                <a:t>pico</a:t>
              </a:r>
              <a:r>
                <a:rPr lang="de-DE" altLang="en-US" dirty="0" err="1" smtClean="0"/>
                <a:t>seconds</a:t>
              </a:r>
              <a:endParaRPr lang="de-DE" altLang="en-US" dirty="0" smtClean="0"/>
            </a:p>
            <a:p>
              <a:pPr>
                <a:buFontTx/>
                <a:buChar char="•"/>
              </a:pPr>
              <a:r>
                <a:rPr lang="de-DE" altLang="en-US" dirty="0" smtClean="0"/>
                <a:t>Emission </a:t>
              </a:r>
              <a:r>
                <a:rPr lang="de-DE" altLang="en-US" dirty="0" err="1" smtClean="0"/>
                <a:t>confined</a:t>
              </a:r>
              <a:r>
                <a:rPr lang="de-DE" altLang="en-US" dirty="0" smtClean="0"/>
                <a:t> </a:t>
              </a:r>
              <a:r>
                <a:rPr lang="de-DE" altLang="en-US" dirty="0" err="1" smtClean="0"/>
                <a:t>to</a:t>
              </a:r>
              <a:r>
                <a:rPr lang="de-DE" altLang="en-US" dirty="0" smtClean="0"/>
                <a:t> </a:t>
              </a:r>
              <a:r>
                <a:rPr lang="de-DE" altLang="en-US" dirty="0" err="1" smtClean="0"/>
                <a:t>initial</a:t>
              </a:r>
              <a:r>
                <a:rPr lang="de-DE" altLang="en-US" dirty="0" smtClean="0"/>
                <a:t> </a:t>
              </a:r>
              <a:r>
                <a:rPr lang="de-DE" altLang="en-US" dirty="0" err="1" smtClean="0"/>
                <a:t>target</a:t>
              </a:r>
              <a:r>
                <a:rPr lang="de-DE" altLang="en-US" dirty="0" smtClean="0"/>
                <a:t> </a:t>
              </a:r>
              <a:r>
                <a:rPr lang="de-DE" altLang="en-US" dirty="0" err="1" smtClean="0"/>
                <a:t>dimensions</a:t>
              </a:r>
              <a:endParaRPr lang="de-DE" altLang="en-US" dirty="0"/>
            </a:p>
            <a:p>
              <a:pPr marL="0" indent="0"/>
              <a:r>
                <a:rPr lang="de-DE" altLang="en-US" dirty="0">
                  <a:sym typeface="Wingdings" panose="05000000000000000000" pitchFamily="2" charset="2"/>
                </a:rPr>
                <a:t> </a:t>
              </a:r>
              <a:r>
                <a:rPr lang="de-DE" altLang="en-US" dirty="0" smtClean="0">
                  <a:sym typeface="Wingdings" panose="05000000000000000000" pitchFamily="2" charset="2"/>
                </a:rPr>
                <a:t>   </a:t>
              </a:r>
              <a:r>
                <a:rPr lang="de-DE" altLang="en-US" dirty="0" err="1" smtClean="0">
                  <a:sym typeface="Wingdings" panose="05000000000000000000" pitchFamily="2" charset="2"/>
                </a:rPr>
                <a:t>small</a:t>
              </a:r>
              <a:r>
                <a:rPr lang="de-DE" altLang="en-US" dirty="0" smtClean="0">
                  <a:sym typeface="Wingdings" panose="05000000000000000000" pitchFamily="2" charset="2"/>
                </a:rPr>
                <a:t> </a:t>
              </a:r>
              <a:r>
                <a:rPr lang="de-DE" altLang="en-US" dirty="0" err="1" smtClean="0">
                  <a:sym typeface="Wingdings" panose="05000000000000000000" pitchFamily="2" charset="2"/>
                </a:rPr>
                <a:t>source</a:t>
              </a:r>
              <a:r>
                <a:rPr lang="de-DE" altLang="en-US" dirty="0" smtClean="0">
                  <a:sym typeface="Wingdings" panose="05000000000000000000" pitchFamily="2" charset="2"/>
                </a:rPr>
                <a:t> </a:t>
              </a:r>
              <a:r>
                <a:rPr lang="de-DE" altLang="en-US" dirty="0" err="1" smtClean="0">
                  <a:sym typeface="Wingdings" panose="05000000000000000000" pitchFamily="2" charset="2"/>
                </a:rPr>
                <a:t>sizes</a:t>
              </a:r>
              <a:r>
                <a:rPr lang="de-DE" altLang="en-US" dirty="0" smtClean="0">
                  <a:sym typeface="Wingdings" panose="05000000000000000000" pitchFamily="2" charset="2"/>
                </a:rPr>
                <a:t> (</a:t>
              </a:r>
              <a:r>
                <a:rPr lang="de-DE" alt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10</a:t>
              </a:r>
              <a:r>
                <a:rPr lang="de-DE" altLang="en-US" b="1" dirty="0" smtClean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de-DE" alt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m</a:t>
              </a:r>
              <a:r>
                <a:rPr lang="de-DE" altLang="en-US" dirty="0" smtClean="0">
                  <a:sym typeface="Wingdings" panose="05000000000000000000" pitchFamily="2" charset="2"/>
                </a:rPr>
                <a:t> </a:t>
              </a:r>
              <a:r>
                <a:rPr lang="de-DE" altLang="en-US" dirty="0" err="1" smtClean="0">
                  <a:sym typeface="Wingdings" panose="05000000000000000000" pitchFamily="2" charset="2"/>
                </a:rPr>
                <a:t>demonstrated</a:t>
              </a:r>
              <a:r>
                <a:rPr lang="de-DE" altLang="en-US" dirty="0" smtClean="0">
                  <a:sym typeface="Wingdings" panose="05000000000000000000" pitchFamily="2" charset="2"/>
                </a:rPr>
                <a:t>*)</a:t>
              </a:r>
              <a:endParaRPr lang="de-DE" altLang="en-US" dirty="0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 flipH="1">
              <a:off x="7643688" y="3327492"/>
              <a:ext cx="152400" cy="96520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 rot="5700000" flipH="1">
              <a:off x="6450682" y="2834573"/>
              <a:ext cx="635000" cy="1766887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396038" y="2836954"/>
              <a:ext cx="67627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400" b="1"/>
                <a:t>solid</a:t>
              </a:r>
            </a:p>
            <a:p>
              <a:pPr algn="l"/>
              <a:r>
                <a:rPr lang="de-DE" altLang="en-US" sz="1400" b="1"/>
                <a:t>target</a:t>
              </a:r>
            </a:p>
          </p:txBody>
        </p:sp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250" y="3516404"/>
              <a:ext cx="109855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5875213" y="3414804"/>
              <a:ext cx="65722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400" b="1"/>
                <a:t>Laser</a:t>
              </a:r>
            </a:p>
            <a:p>
              <a:pPr algn="l"/>
              <a:r>
                <a:rPr lang="de-DE" altLang="en-US" sz="1400" b="1"/>
                <a:t>pulse</a:t>
              </a:r>
            </a:p>
          </p:txBody>
        </p:sp>
        <p:grpSp>
          <p:nvGrpSpPr>
            <p:cNvPr id="51" name="Group 32"/>
            <p:cNvGrpSpPr>
              <a:grpSpLocks/>
            </p:cNvGrpSpPr>
            <p:nvPr/>
          </p:nvGrpSpPr>
          <p:grpSpPr bwMode="auto">
            <a:xfrm rot="-1948475">
              <a:off x="6867400" y="4046629"/>
              <a:ext cx="728663" cy="95250"/>
              <a:chOff x="2720" y="1894"/>
              <a:chExt cx="591" cy="93"/>
            </a:xfrm>
          </p:grpSpPr>
          <p:grpSp>
            <p:nvGrpSpPr>
              <p:cNvPr id="54" name="Group 33"/>
              <p:cNvGrpSpPr>
                <a:grpSpLocks/>
              </p:cNvGrpSpPr>
              <p:nvPr/>
            </p:nvGrpSpPr>
            <p:grpSpPr bwMode="auto">
              <a:xfrm rot="10800000">
                <a:off x="3210" y="1895"/>
                <a:ext cx="101" cy="92"/>
                <a:chOff x="3344" y="3285"/>
                <a:chExt cx="928" cy="919"/>
              </a:xfrm>
            </p:grpSpPr>
            <p:sp>
              <p:nvSpPr>
                <p:cNvPr id="78" name="Freeform 34"/>
                <p:cNvSpPr>
                  <a:spLocks/>
                </p:cNvSpPr>
                <p:nvPr/>
              </p:nvSpPr>
              <p:spPr bwMode="auto">
                <a:xfrm>
                  <a:off x="3344" y="3285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5"/>
                <p:cNvSpPr>
                  <a:spLocks/>
                </p:cNvSpPr>
                <p:nvPr/>
              </p:nvSpPr>
              <p:spPr bwMode="auto">
                <a:xfrm flipV="1">
                  <a:off x="3808" y="3737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36"/>
              <p:cNvGrpSpPr>
                <a:grpSpLocks/>
              </p:cNvGrpSpPr>
              <p:nvPr/>
            </p:nvGrpSpPr>
            <p:grpSpPr bwMode="auto">
              <a:xfrm rot="10800000">
                <a:off x="3109" y="1895"/>
                <a:ext cx="102" cy="92"/>
                <a:chOff x="3344" y="3285"/>
                <a:chExt cx="928" cy="919"/>
              </a:xfrm>
            </p:grpSpPr>
            <p:sp>
              <p:nvSpPr>
                <p:cNvPr id="73" name="Freeform 37"/>
                <p:cNvSpPr>
                  <a:spLocks/>
                </p:cNvSpPr>
                <p:nvPr/>
              </p:nvSpPr>
              <p:spPr bwMode="auto">
                <a:xfrm>
                  <a:off x="3344" y="3285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8"/>
                <p:cNvSpPr>
                  <a:spLocks/>
                </p:cNvSpPr>
                <p:nvPr/>
              </p:nvSpPr>
              <p:spPr bwMode="auto">
                <a:xfrm flipV="1">
                  <a:off x="3808" y="3737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39"/>
              <p:cNvGrpSpPr>
                <a:grpSpLocks/>
              </p:cNvGrpSpPr>
              <p:nvPr/>
            </p:nvGrpSpPr>
            <p:grpSpPr bwMode="auto">
              <a:xfrm rot="10800000">
                <a:off x="3007" y="1895"/>
                <a:ext cx="101" cy="92"/>
                <a:chOff x="3344" y="3285"/>
                <a:chExt cx="928" cy="919"/>
              </a:xfrm>
            </p:grpSpPr>
            <p:sp>
              <p:nvSpPr>
                <p:cNvPr id="69" name="Freeform 40"/>
                <p:cNvSpPr>
                  <a:spLocks/>
                </p:cNvSpPr>
                <p:nvPr/>
              </p:nvSpPr>
              <p:spPr bwMode="auto">
                <a:xfrm>
                  <a:off x="3344" y="3285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41"/>
                <p:cNvSpPr>
                  <a:spLocks/>
                </p:cNvSpPr>
                <p:nvPr/>
              </p:nvSpPr>
              <p:spPr bwMode="auto">
                <a:xfrm flipV="1">
                  <a:off x="3808" y="3737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42"/>
              <p:cNvGrpSpPr>
                <a:grpSpLocks/>
              </p:cNvGrpSpPr>
              <p:nvPr/>
            </p:nvGrpSpPr>
            <p:grpSpPr bwMode="auto">
              <a:xfrm rot="10800000">
                <a:off x="2906" y="1895"/>
                <a:ext cx="102" cy="92"/>
                <a:chOff x="3344" y="3285"/>
                <a:chExt cx="928" cy="919"/>
              </a:xfrm>
            </p:grpSpPr>
            <p:sp>
              <p:nvSpPr>
                <p:cNvPr id="62" name="Freeform 43"/>
                <p:cNvSpPr>
                  <a:spLocks/>
                </p:cNvSpPr>
                <p:nvPr/>
              </p:nvSpPr>
              <p:spPr bwMode="auto">
                <a:xfrm>
                  <a:off x="3344" y="3285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auto">
                <a:xfrm flipV="1">
                  <a:off x="3808" y="3737"/>
                  <a:ext cx="464" cy="467"/>
                </a:xfrm>
                <a:custGeom>
                  <a:avLst/>
                  <a:gdLst>
                    <a:gd name="T0" fmla="*/ 0 w 464"/>
                    <a:gd name="T1" fmla="*/ 467 h 467"/>
                    <a:gd name="T2" fmla="*/ 240 w 464"/>
                    <a:gd name="T3" fmla="*/ 3 h 467"/>
                    <a:gd name="T4" fmla="*/ 464 w 464"/>
                    <a:gd name="T5" fmla="*/ 45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467">
                      <a:moveTo>
                        <a:pt x="0" y="467"/>
                      </a:moveTo>
                      <a:cubicBezTo>
                        <a:pt x="81" y="236"/>
                        <a:pt x="163" y="6"/>
                        <a:pt x="240" y="3"/>
                      </a:cubicBezTo>
                      <a:cubicBezTo>
                        <a:pt x="317" y="0"/>
                        <a:pt x="390" y="225"/>
                        <a:pt x="464" y="451"/>
                      </a:cubicBezTo>
                    </a:path>
                  </a:pathLst>
                </a:cu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 rot="10800000">
                <a:off x="2854" y="1939"/>
                <a:ext cx="51" cy="47"/>
              </a:xfrm>
              <a:custGeom>
                <a:avLst/>
                <a:gdLst>
                  <a:gd name="T0" fmla="*/ 0 w 464"/>
                  <a:gd name="T1" fmla="*/ 467 h 467"/>
                  <a:gd name="T2" fmla="*/ 240 w 464"/>
                  <a:gd name="T3" fmla="*/ 3 h 467"/>
                  <a:gd name="T4" fmla="*/ 464 w 464"/>
                  <a:gd name="T5" fmla="*/ 45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4" h="467">
                    <a:moveTo>
                      <a:pt x="0" y="467"/>
                    </a:moveTo>
                    <a:cubicBezTo>
                      <a:pt x="81" y="236"/>
                      <a:pt x="163" y="6"/>
                      <a:pt x="240" y="3"/>
                    </a:cubicBezTo>
                    <a:cubicBezTo>
                      <a:pt x="317" y="0"/>
                      <a:pt x="390" y="225"/>
                      <a:pt x="464" y="451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2720" y="1894"/>
                <a:ext cx="134" cy="53"/>
              </a:xfrm>
              <a:custGeom>
                <a:avLst/>
                <a:gdLst>
                  <a:gd name="T0" fmla="*/ 134 w 134"/>
                  <a:gd name="T1" fmla="*/ 47 h 53"/>
                  <a:gd name="T2" fmla="*/ 108 w 134"/>
                  <a:gd name="T3" fmla="*/ 1 h 53"/>
                  <a:gd name="T4" fmla="*/ 66 w 134"/>
                  <a:gd name="T5" fmla="*/ 44 h 53"/>
                  <a:gd name="T6" fmla="*/ 0 w 134"/>
                  <a:gd name="T7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3">
                    <a:moveTo>
                      <a:pt x="134" y="47"/>
                    </a:moveTo>
                    <a:cubicBezTo>
                      <a:pt x="130" y="39"/>
                      <a:pt x="119" y="2"/>
                      <a:pt x="108" y="1"/>
                    </a:cubicBezTo>
                    <a:cubicBezTo>
                      <a:pt x="99" y="0"/>
                      <a:pt x="84" y="36"/>
                      <a:pt x="66" y="44"/>
                    </a:cubicBezTo>
                    <a:cubicBezTo>
                      <a:pt x="56" y="53"/>
                      <a:pt x="14" y="47"/>
                      <a:pt x="0" y="47"/>
                    </a:cubicBez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49"/>
            <p:cNvSpPr>
              <a:spLocks noChangeArrowheads="1"/>
            </p:cNvSpPr>
            <p:nvPr/>
          </p:nvSpPr>
          <p:spPr bwMode="auto">
            <a:xfrm>
              <a:off x="6011738" y="4310154"/>
              <a:ext cx="1398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dirty="0" err="1"/>
                <a:t>keV</a:t>
              </a:r>
              <a:r>
                <a:rPr lang="de-DE" altLang="en-US" dirty="0"/>
                <a:t>…</a:t>
              </a:r>
              <a:r>
                <a:rPr lang="de-DE" altLang="en-US" dirty="0" err="1"/>
                <a:t>MeV</a:t>
              </a:r>
              <a:endParaRPr lang="de-DE" altLang="en-US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138378" y="6095540"/>
              <a:ext cx="22322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*) H.-S. Park et al.,</a:t>
              </a:r>
            </a:p>
            <a:p>
              <a:r>
                <a:rPr lang="en-US" sz="1200" dirty="0" smtClean="0"/>
                <a:t>Phys. Plasmas </a:t>
              </a:r>
              <a:r>
                <a:rPr lang="en-US" sz="1200" b="1" dirty="0"/>
                <a:t>15</a:t>
              </a:r>
              <a:r>
                <a:rPr lang="en-US" sz="1200" dirty="0"/>
                <a:t>, 072705 </a:t>
              </a:r>
              <a:r>
                <a:rPr lang="en-US" sz="1200" dirty="0" smtClean="0"/>
                <a:t>(2008)</a:t>
              </a:r>
              <a:endParaRPr lang="en-US" sz="1200" dirty="0"/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470" y="5073540"/>
              <a:ext cx="1207396" cy="116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179" y="5073540"/>
              <a:ext cx="1207396" cy="116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919" y="5108726"/>
              <a:ext cx="792532" cy="107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344" y="5106586"/>
              <a:ext cx="738370" cy="104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487608" y="4763066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1D</a:t>
              </a:r>
              <a:endParaRPr lang="en-US" sz="2000" b="1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3951245" y="4763066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2D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786063"/>
            <a:ext cx="38004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08075"/>
            <a:ext cx="42608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678238"/>
            <a:ext cx="266858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2338388" y="2516188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en-US" b="1"/>
              <a:t>Omega EP</a:t>
            </a:r>
          </a:p>
          <a:p>
            <a:pPr algn="l" eaLnBrk="0" hangingPunct="0"/>
            <a:r>
              <a:rPr lang="de-DE" altLang="en-US" b="1"/>
              <a:t>(LLE)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691313" y="2584450"/>
            <a:ext cx="162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en-US" b="1"/>
              <a:t>ARC (LLNL)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533400" y="4048125"/>
            <a:ext cx="146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en-US" b="1"/>
              <a:t>Z-Petawatt</a:t>
            </a:r>
          </a:p>
          <a:p>
            <a:pPr algn="l" eaLnBrk="0" hangingPunct="0"/>
            <a:r>
              <a:rPr lang="de-DE" altLang="en-US" b="1"/>
              <a:t>(SNL)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title"/>
          </p:nvPr>
        </p:nvSpPr>
        <p:spPr>
          <a:xfrm>
            <a:off x="176169" y="53788"/>
            <a:ext cx="8039783" cy="598862"/>
          </a:xfrm>
        </p:spPr>
        <p:txBody>
          <a:bodyPr>
            <a:noAutofit/>
          </a:bodyPr>
          <a:lstStyle/>
          <a:p>
            <a:r>
              <a:rPr lang="de-DE" altLang="en-US" sz="2800" dirty="0"/>
              <a:t>HED </a:t>
            </a:r>
            <a:r>
              <a:rPr lang="de-DE" altLang="en-US" sz="2800" dirty="0" err="1"/>
              <a:t>facilities</a:t>
            </a:r>
            <a:r>
              <a:rPr lang="de-DE" altLang="en-US" sz="2800" dirty="0"/>
              <a:t> upgrade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high-</a:t>
            </a:r>
            <a:r>
              <a:rPr lang="de-DE" altLang="en-US" sz="2800" dirty="0" err="1"/>
              <a:t>energy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short</a:t>
            </a:r>
            <a:r>
              <a:rPr lang="de-DE" altLang="en-US" sz="2800" dirty="0"/>
              <a:t>-pulse </a:t>
            </a:r>
            <a:r>
              <a:rPr lang="de-DE" altLang="en-US" sz="2800" dirty="0" err="1"/>
              <a:t>options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for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hard</a:t>
            </a:r>
            <a:r>
              <a:rPr lang="de-DE" altLang="en-US" sz="2800" dirty="0"/>
              <a:t> x-</a:t>
            </a:r>
            <a:r>
              <a:rPr lang="de-DE" altLang="en-US" sz="2800" dirty="0" err="1"/>
              <a:t>ray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radiography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capability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9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X-</a:t>
            </a:r>
            <a:r>
              <a:rPr lang="de-DE" altLang="en-US" dirty="0" err="1"/>
              <a:t>ray</a:t>
            </a:r>
            <a:r>
              <a:rPr lang="de-DE" altLang="en-US" dirty="0"/>
              <a:t> </a:t>
            </a:r>
            <a:r>
              <a:rPr lang="de-DE" altLang="en-US" dirty="0" err="1"/>
              <a:t>radiography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a </a:t>
            </a:r>
            <a:r>
              <a:rPr lang="de-DE" altLang="en-US" dirty="0" err="1"/>
              <a:t>shock</a:t>
            </a:r>
            <a:r>
              <a:rPr lang="de-DE" altLang="en-US" dirty="0"/>
              <a:t> front</a:t>
            </a:r>
          </a:p>
        </p:txBody>
      </p:sp>
      <p:sp>
        <p:nvSpPr>
          <p:cNvPr id="274435" name="Text Box 205"/>
          <p:cNvSpPr txBox="1">
            <a:spLocks noChangeArrowheads="1"/>
          </p:cNvSpPr>
          <p:nvPr/>
        </p:nvSpPr>
        <p:spPr bwMode="auto">
          <a:xfrm>
            <a:off x="982663" y="1344568"/>
            <a:ext cx="1725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400" b="1">
                <a:latin typeface="Helvetica" pitchFamily="34" charset="0"/>
              </a:rPr>
              <a:t>Backlighter</a:t>
            </a:r>
          </a:p>
          <a:p>
            <a:pPr eaLnBrk="0" hangingPunct="0"/>
            <a:r>
              <a:rPr lang="en-US" altLang="en-US" sz="1400" b="1">
                <a:latin typeface="Helvetica" pitchFamily="34" charset="0"/>
              </a:rPr>
              <a:t>target (Fe)</a:t>
            </a:r>
            <a:endParaRPr lang="en-US" altLang="en-US" sz="1400" b="1">
              <a:latin typeface="Symbol" pitchFamily="18" charset="2"/>
            </a:endParaRPr>
          </a:p>
        </p:txBody>
      </p:sp>
      <p:sp>
        <p:nvSpPr>
          <p:cNvPr id="274436" name="Text Box 202"/>
          <p:cNvSpPr txBox="1">
            <a:spLocks noChangeArrowheads="1"/>
          </p:cNvSpPr>
          <p:nvPr/>
        </p:nvSpPr>
        <p:spPr bwMode="auto">
          <a:xfrm>
            <a:off x="3560763" y="1281068"/>
            <a:ext cx="1776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400" b="1">
                <a:latin typeface="Helvetica" pitchFamily="34" charset="0"/>
              </a:rPr>
              <a:t>Backlighter beam</a:t>
            </a:r>
          </a:p>
          <a:p>
            <a:pPr eaLnBrk="0" hangingPunct="0"/>
            <a:r>
              <a:rPr lang="en-US" altLang="en-US" sz="1400">
                <a:latin typeface="Helvetica" pitchFamily="34" charset="0"/>
              </a:rPr>
              <a:t>300J, 5ps</a:t>
            </a:r>
          </a:p>
        </p:txBody>
      </p:sp>
      <p:sp>
        <p:nvSpPr>
          <p:cNvPr id="274442" name="Rectangle 207"/>
          <p:cNvSpPr>
            <a:spLocks noChangeArrowheads="1"/>
          </p:cNvSpPr>
          <p:nvPr/>
        </p:nvSpPr>
        <p:spPr bwMode="auto">
          <a:xfrm flipH="1">
            <a:off x="2503488" y="2555830"/>
            <a:ext cx="255587" cy="125095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1600" b="1">
              <a:latin typeface="Helvetica" pitchFamily="34" charset="0"/>
            </a:endParaRPr>
          </a:p>
        </p:txBody>
      </p:sp>
      <p:grpSp>
        <p:nvGrpSpPr>
          <p:cNvPr id="274443" name="Group 11"/>
          <p:cNvGrpSpPr>
            <a:grpSpLocks/>
          </p:cNvGrpSpPr>
          <p:nvPr/>
        </p:nvGrpSpPr>
        <p:grpSpPr bwMode="auto">
          <a:xfrm>
            <a:off x="809625" y="1909718"/>
            <a:ext cx="1695450" cy="1585912"/>
            <a:chOff x="414" y="1345"/>
            <a:chExt cx="1068" cy="999"/>
          </a:xfrm>
        </p:grpSpPr>
        <p:sp>
          <p:nvSpPr>
            <p:cNvPr id="274444" name="AutoShape 120"/>
            <p:cNvSpPr>
              <a:spLocks noChangeArrowheads="1"/>
            </p:cNvSpPr>
            <p:nvPr/>
          </p:nvSpPr>
          <p:spPr bwMode="auto">
            <a:xfrm flipH="1">
              <a:off x="414" y="1363"/>
              <a:ext cx="1068" cy="981"/>
            </a:xfrm>
            <a:custGeom>
              <a:avLst/>
              <a:gdLst>
                <a:gd name="T0" fmla="*/ 2147483647 w 1068"/>
                <a:gd name="T1" fmla="*/ 2147483647 h 969"/>
                <a:gd name="T2" fmla="*/ 2147483647 w 1068"/>
                <a:gd name="T3" fmla="*/ 2147483647 h 969"/>
                <a:gd name="T4" fmla="*/ 731964367 w 1068"/>
                <a:gd name="T5" fmla="*/ 2147483647 h 969"/>
                <a:gd name="T6" fmla="*/ 2147483647 w 1068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0 w 1068"/>
                <a:gd name="T13" fmla="*/ 4460 h 969"/>
                <a:gd name="T14" fmla="*/ 17140 w 1068"/>
                <a:gd name="T15" fmla="*/ 17140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8" h="969">
                  <a:moveTo>
                    <a:pt x="1068" y="636"/>
                  </a:moveTo>
                  <a:cubicBezTo>
                    <a:pt x="996" y="387"/>
                    <a:pt x="915" y="186"/>
                    <a:pt x="867" y="0"/>
                  </a:cubicBezTo>
                  <a:cubicBezTo>
                    <a:pt x="495" y="231"/>
                    <a:pt x="336" y="351"/>
                    <a:pt x="44" y="536"/>
                  </a:cubicBezTo>
                  <a:cubicBezTo>
                    <a:pt x="0" y="588"/>
                    <a:pt x="10" y="900"/>
                    <a:pt x="62" y="969"/>
                  </a:cubicBezTo>
                  <a:cubicBezTo>
                    <a:pt x="537" y="825"/>
                    <a:pt x="669" y="777"/>
                    <a:pt x="1068" y="636"/>
                  </a:cubicBezTo>
                  <a:close/>
                </a:path>
              </a:pathLst>
            </a:custGeom>
            <a:solidFill>
              <a:srgbClr val="00FF00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Oval 13"/>
            <p:cNvSpPr>
              <a:spLocks noChangeArrowheads="1"/>
            </p:cNvSpPr>
            <p:nvPr/>
          </p:nvSpPr>
          <p:spPr bwMode="auto">
            <a:xfrm rot="1022423" flipH="1">
              <a:off x="441" y="1345"/>
              <a:ext cx="150" cy="6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4446" name="Freeform 14"/>
          <p:cNvSpPr>
            <a:spLocks/>
          </p:cNvSpPr>
          <p:nvPr/>
        </p:nvSpPr>
        <p:spPr bwMode="auto">
          <a:xfrm>
            <a:off x="2513013" y="2830468"/>
            <a:ext cx="146050" cy="671512"/>
          </a:xfrm>
          <a:custGeom>
            <a:avLst/>
            <a:gdLst>
              <a:gd name="T0" fmla="*/ 1 w 92"/>
              <a:gd name="T1" fmla="*/ 0 h 423"/>
              <a:gd name="T2" fmla="*/ 73 w 92"/>
              <a:gd name="T3" fmla="*/ 0 h 423"/>
              <a:gd name="T4" fmla="*/ 92 w 92"/>
              <a:gd name="T5" fmla="*/ 222 h 423"/>
              <a:gd name="T6" fmla="*/ 76 w 92"/>
              <a:gd name="T7" fmla="*/ 420 h 423"/>
              <a:gd name="T8" fmla="*/ 0 w 92"/>
              <a:gd name="T9" fmla="*/ 423 h 423"/>
              <a:gd name="T10" fmla="*/ 3 w 92"/>
              <a:gd name="T11" fmla="*/ 207 h 423"/>
              <a:gd name="T12" fmla="*/ 1 w 92"/>
              <a:gd name="T13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423">
                <a:moveTo>
                  <a:pt x="1" y="0"/>
                </a:moveTo>
                <a:cubicBezTo>
                  <a:pt x="31" y="0"/>
                  <a:pt x="73" y="0"/>
                  <a:pt x="73" y="0"/>
                </a:cubicBezTo>
                <a:cubicBezTo>
                  <a:pt x="86" y="72"/>
                  <a:pt x="92" y="130"/>
                  <a:pt x="92" y="222"/>
                </a:cubicBezTo>
                <a:cubicBezTo>
                  <a:pt x="92" y="314"/>
                  <a:pt x="90" y="318"/>
                  <a:pt x="76" y="420"/>
                </a:cubicBezTo>
                <a:cubicBezTo>
                  <a:pt x="63" y="422"/>
                  <a:pt x="19" y="423"/>
                  <a:pt x="0" y="423"/>
                </a:cubicBezTo>
                <a:cubicBezTo>
                  <a:pt x="6" y="334"/>
                  <a:pt x="3" y="277"/>
                  <a:pt x="3" y="207"/>
                </a:cubicBezTo>
                <a:cubicBezTo>
                  <a:pt x="3" y="136"/>
                  <a:pt x="7" y="91"/>
                  <a:pt x="1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Freeform 15"/>
          <p:cNvSpPr>
            <a:spLocks/>
          </p:cNvSpPr>
          <p:nvPr/>
        </p:nvSpPr>
        <p:spPr bwMode="auto">
          <a:xfrm>
            <a:off x="2149475" y="2155780"/>
            <a:ext cx="958850" cy="2906713"/>
          </a:xfrm>
          <a:custGeom>
            <a:avLst/>
            <a:gdLst>
              <a:gd name="T0" fmla="*/ 247 w 604"/>
              <a:gd name="T1" fmla="*/ 6 h 1831"/>
              <a:gd name="T2" fmla="*/ 289 w 604"/>
              <a:gd name="T3" fmla="*/ 0 h 1831"/>
              <a:gd name="T4" fmla="*/ 604 w 604"/>
              <a:gd name="T5" fmla="*/ 1831 h 1831"/>
              <a:gd name="T6" fmla="*/ 0 w 604"/>
              <a:gd name="T7" fmla="*/ 1831 h 1831"/>
              <a:gd name="T8" fmla="*/ 247 w 604"/>
              <a:gd name="T9" fmla="*/ 6 h 1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1831">
                <a:moveTo>
                  <a:pt x="247" y="6"/>
                </a:moveTo>
                <a:lnTo>
                  <a:pt x="289" y="0"/>
                </a:lnTo>
                <a:lnTo>
                  <a:pt x="604" y="1831"/>
                </a:lnTo>
                <a:lnTo>
                  <a:pt x="0" y="1831"/>
                </a:lnTo>
                <a:lnTo>
                  <a:pt x="247" y="6"/>
                </a:lnTo>
                <a:close/>
              </a:path>
            </a:pathLst>
          </a:custGeom>
          <a:solidFill>
            <a:srgbClr val="80008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8" name="Rectangle 212"/>
          <p:cNvSpPr>
            <a:spLocks noChangeArrowheads="1"/>
          </p:cNvSpPr>
          <p:nvPr/>
        </p:nvSpPr>
        <p:spPr bwMode="auto">
          <a:xfrm flipH="1">
            <a:off x="2562225" y="1668418"/>
            <a:ext cx="44450" cy="517525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1600" b="1">
              <a:latin typeface="Helvetica" pitchFamily="34" charset="0"/>
            </a:endParaRPr>
          </a:p>
        </p:txBody>
      </p:sp>
      <p:sp>
        <p:nvSpPr>
          <p:cNvPr id="274450" name="Text Box 243"/>
          <p:cNvSpPr txBox="1">
            <a:spLocks noChangeArrowheads="1"/>
          </p:cNvSpPr>
          <p:nvPr/>
        </p:nvSpPr>
        <p:spPr bwMode="auto">
          <a:xfrm>
            <a:off x="1031875" y="2439943"/>
            <a:ext cx="1230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400" b="1" dirty="0">
                <a:latin typeface="Helvetica" pitchFamily="34" charset="0"/>
              </a:rPr>
              <a:t>Drive beam</a:t>
            </a:r>
          </a:p>
          <a:p>
            <a:pPr eaLnBrk="0" hangingPunct="0"/>
            <a:r>
              <a:rPr lang="en-US" altLang="en-US" sz="1400" dirty="0">
                <a:latin typeface="Helvetica" pitchFamily="34" charset="0"/>
              </a:rPr>
              <a:t>450J, 10ns,</a:t>
            </a:r>
          </a:p>
          <a:p>
            <a:pPr eaLnBrk="0" hangingPunct="0"/>
            <a:r>
              <a:rPr lang="en-US" altLang="en-US" sz="1400" dirty="0">
                <a:latin typeface="Helvetica" pitchFamily="34" charset="0"/>
              </a:rPr>
              <a:t>   7TW/cm</a:t>
            </a:r>
            <a:r>
              <a:rPr lang="en-US" altLang="en-US" sz="1400" baseline="30000" dirty="0">
                <a:latin typeface="Helvetica" pitchFamily="34" charset="0"/>
              </a:rPr>
              <a:t>2</a:t>
            </a:r>
          </a:p>
        </p:txBody>
      </p:sp>
      <p:grpSp>
        <p:nvGrpSpPr>
          <p:cNvPr id="274451" name="Group 19"/>
          <p:cNvGrpSpPr>
            <a:grpSpLocks/>
          </p:cNvGrpSpPr>
          <p:nvPr/>
        </p:nvGrpSpPr>
        <p:grpSpPr bwMode="auto">
          <a:xfrm>
            <a:off x="2592388" y="1308055"/>
            <a:ext cx="1035050" cy="846138"/>
            <a:chOff x="1633" y="738"/>
            <a:chExt cx="652" cy="533"/>
          </a:xfrm>
        </p:grpSpPr>
        <p:sp>
          <p:nvSpPr>
            <p:cNvPr id="274452" name="Freeform 241"/>
            <p:cNvSpPr>
              <a:spLocks/>
            </p:cNvSpPr>
            <p:nvPr/>
          </p:nvSpPr>
          <p:spPr bwMode="auto">
            <a:xfrm>
              <a:off x="1633" y="759"/>
              <a:ext cx="652" cy="512"/>
            </a:xfrm>
            <a:custGeom>
              <a:avLst/>
              <a:gdLst>
                <a:gd name="T0" fmla="*/ 42843467 w 652"/>
                <a:gd name="T1" fmla="*/ 1071068011 h 512"/>
                <a:gd name="T2" fmla="*/ 1731349109 w 652"/>
                <a:gd name="T3" fmla="*/ 1257559645 h 512"/>
                <a:gd name="T4" fmla="*/ 1738908784 w 652"/>
                <a:gd name="T5" fmla="*/ 1076108325 h 512"/>
                <a:gd name="T6" fmla="*/ 647681215 w 652"/>
                <a:gd name="T7" fmla="*/ 0 h 512"/>
                <a:gd name="T8" fmla="*/ 42843467 w 652"/>
                <a:gd name="T9" fmla="*/ 1071068011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512"/>
                <a:gd name="T17" fmla="*/ 691 w 652"/>
                <a:gd name="T18" fmla="*/ 499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512">
                  <a:moveTo>
                    <a:pt x="652" y="440"/>
                  </a:moveTo>
                  <a:lnTo>
                    <a:pt x="3" y="512"/>
                  </a:lnTo>
                  <a:lnTo>
                    <a:pt x="0" y="440"/>
                  </a:lnTo>
                  <a:lnTo>
                    <a:pt x="490" y="0"/>
                  </a:lnTo>
                  <a:lnTo>
                    <a:pt x="652" y="44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3" name="Oval 21"/>
            <p:cNvSpPr>
              <a:spLocks noChangeArrowheads="1"/>
            </p:cNvSpPr>
            <p:nvPr/>
          </p:nvSpPr>
          <p:spPr bwMode="auto">
            <a:xfrm rot="-1078522">
              <a:off x="2152" y="738"/>
              <a:ext cx="120" cy="4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4455" name="Text Box 205"/>
          <p:cNvSpPr txBox="1">
            <a:spLocks noChangeArrowheads="1"/>
          </p:cNvSpPr>
          <p:nvPr/>
        </p:nvSpPr>
        <p:spPr bwMode="auto">
          <a:xfrm>
            <a:off x="3052763" y="2322468"/>
            <a:ext cx="912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400" b="1" dirty="0">
                <a:latin typeface="Helvetica" pitchFamily="34" charset="0"/>
              </a:rPr>
              <a:t>Sample</a:t>
            </a:r>
          </a:p>
          <a:p>
            <a:pPr eaLnBrk="0" hangingPunct="0"/>
            <a:r>
              <a:rPr lang="en-US" altLang="en-US" sz="1400" b="1" dirty="0">
                <a:latin typeface="Helvetica" pitchFamily="34" charset="0"/>
              </a:rPr>
              <a:t>(Boron)</a:t>
            </a:r>
            <a:endParaRPr lang="en-US" altLang="en-US" sz="1400" b="1" dirty="0">
              <a:latin typeface="Symbol" pitchFamily="18" charset="2"/>
            </a:endParaRPr>
          </a:p>
        </p:txBody>
      </p:sp>
      <p:sp>
        <p:nvSpPr>
          <p:cNvPr id="274456" name="Line 24"/>
          <p:cNvSpPr>
            <a:spLocks noChangeShapeType="1"/>
          </p:cNvSpPr>
          <p:nvPr/>
        </p:nvSpPr>
        <p:spPr bwMode="auto">
          <a:xfrm flipH="1">
            <a:off x="2794000" y="2524080"/>
            <a:ext cx="330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7" name="Line 25"/>
          <p:cNvSpPr>
            <a:spLocks noChangeShapeType="1"/>
          </p:cNvSpPr>
          <p:nvPr/>
        </p:nvSpPr>
        <p:spPr bwMode="auto">
          <a:xfrm>
            <a:off x="1930400" y="1635080"/>
            <a:ext cx="5588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4463" name="Group 31"/>
          <p:cNvGrpSpPr>
            <a:grpSpLocks/>
          </p:cNvGrpSpPr>
          <p:nvPr/>
        </p:nvGrpSpPr>
        <p:grpSpPr bwMode="auto">
          <a:xfrm>
            <a:off x="4868068" y="2161846"/>
            <a:ext cx="3630613" cy="3230563"/>
            <a:chOff x="3452" y="1808"/>
            <a:chExt cx="2287" cy="2035"/>
          </a:xfrm>
        </p:grpSpPr>
        <p:pic>
          <p:nvPicPr>
            <p:cNvPr id="274464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" y="1808"/>
              <a:ext cx="2154" cy="2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65" name="Rectangle 33"/>
            <p:cNvSpPr>
              <a:spLocks noChangeArrowheads="1"/>
            </p:cNvSpPr>
            <p:nvPr/>
          </p:nvSpPr>
          <p:spPr bwMode="auto">
            <a:xfrm>
              <a:off x="3878" y="3269"/>
              <a:ext cx="73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800"/>
                <a:t>Δt=5.6 ns</a:t>
              </a:r>
            </a:p>
          </p:txBody>
        </p:sp>
        <p:sp>
          <p:nvSpPr>
            <p:cNvPr id="274466" name="Line 34"/>
            <p:cNvSpPr>
              <a:spLocks noChangeShapeType="1"/>
            </p:cNvSpPr>
            <p:nvPr/>
          </p:nvSpPr>
          <p:spPr bwMode="auto">
            <a:xfrm flipH="1">
              <a:off x="4983" y="3200"/>
              <a:ext cx="27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67" name="Rectangle 35"/>
            <p:cNvSpPr>
              <a:spLocks noChangeArrowheads="1"/>
            </p:cNvSpPr>
            <p:nvPr/>
          </p:nvSpPr>
          <p:spPr bwMode="auto">
            <a:xfrm>
              <a:off x="5034" y="3188"/>
              <a:ext cx="7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800" b="1">
                  <a:solidFill>
                    <a:srgbClr val="0000FF"/>
                  </a:solidFill>
                </a:rPr>
                <a:t>4.6g/cm</a:t>
              </a:r>
              <a:r>
                <a:rPr lang="de-DE" altLang="en-US" sz="1800" b="1" baseline="30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74468" name="Line 36"/>
            <p:cNvSpPr>
              <a:spLocks noChangeShapeType="1"/>
            </p:cNvSpPr>
            <p:nvPr/>
          </p:nvSpPr>
          <p:spPr bwMode="auto">
            <a:xfrm>
              <a:off x="4298" y="2871"/>
              <a:ext cx="2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69" name="Rectangle 37"/>
            <p:cNvSpPr>
              <a:spLocks noChangeArrowheads="1"/>
            </p:cNvSpPr>
            <p:nvPr/>
          </p:nvSpPr>
          <p:spPr bwMode="auto">
            <a:xfrm>
              <a:off x="3856" y="2850"/>
              <a:ext cx="7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800" b="1">
                  <a:solidFill>
                    <a:srgbClr val="FF0000"/>
                  </a:solidFill>
                </a:rPr>
                <a:t>2.3g/cm</a:t>
              </a:r>
              <a:r>
                <a:rPr lang="de-DE" altLang="en-US" sz="1800" b="1" baseline="300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74470" name="Rectangle 38"/>
          <p:cNvSpPr>
            <a:spLocks noChangeArrowheads="1"/>
          </p:cNvSpPr>
          <p:nvPr/>
        </p:nvSpPr>
        <p:spPr bwMode="auto">
          <a:xfrm>
            <a:off x="4808846" y="6245534"/>
            <a:ext cx="426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sz="1400" dirty="0"/>
              <a:t>S. Le Pape et al., Phys. Plasmas </a:t>
            </a:r>
            <a:r>
              <a:rPr lang="de-DE" altLang="en-US" sz="1400" b="1" dirty="0"/>
              <a:t>17</a:t>
            </a:r>
            <a:r>
              <a:rPr lang="de-DE" altLang="en-US" sz="1400" dirty="0"/>
              <a:t>, 056309 (2010)</a:t>
            </a:r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4982368" y="5411459"/>
            <a:ext cx="365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en-US" sz="1800"/>
              <a:t>Absolute density measurement</a:t>
            </a:r>
          </a:p>
          <a:p>
            <a:pPr>
              <a:buFontTx/>
              <a:buChar char="•"/>
            </a:pPr>
            <a:r>
              <a:rPr lang="de-DE" altLang="en-US" sz="1800"/>
              <a:t>Shock velocity</a:t>
            </a:r>
          </a:p>
        </p:txBody>
      </p:sp>
      <p:sp>
        <p:nvSpPr>
          <p:cNvPr id="274473" name="Rectangle 41"/>
          <p:cNvSpPr>
            <a:spLocks noChangeArrowheads="1"/>
          </p:cNvSpPr>
          <p:nvPr/>
        </p:nvSpPr>
        <p:spPr bwMode="auto">
          <a:xfrm>
            <a:off x="1455738" y="4908505"/>
            <a:ext cx="2381250" cy="120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447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937080"/>
            <a:ext cx="2305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49" name="Text Box 17"/>
          <p:cNvSpPr txBox="1">
            <a:spLocks noChangeArrowheads="1"/>
          </p:cNvSpPr>
          <p:nvPr/>
        </p:nvSpPr>
        <p:spPr bwMode="auto">
          <a:xfrm>
            <a:off x="3019138" y="4864296"/>
            <a:ext cx="9796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en-US" sz="1400" b="1" dirty="0">
                <a:latin typeface="Helvetica" pitchFamily="34" charset="0"/>
              </a:rPr>
              <a:t>Imaging </a:t>
            </a:r>
            <a:r>
              <a:rPr lang="de-DE" altLang="en-US" sz="1400" b="1" dirty="0" err="1">
                <a:latin typeface="Helvetica" pitchFamily="34" charset="0"/>
              </a:rPr>
              <a:t>plate</a:t>
            </a:r>
            <a:endParaRPr lang="de-DE" altLang="en-US" sz="1400" b="1" dirty="0">
              <a:latin typeface="Helvetic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1" y="1151686"/>
            <a:ext cx="166687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>
            <a:spLocks noChangeArrowheads="1"/>
          </p:cNvSpPr>
          <p:nvPr/>
        </p:nvSpPr>
        <p:spPr bwMode="auto">
          <a:xfrm rot="5400000">
            <a:off x="5237763" y="3764692"/>
            <a:ext cx="65089" cy="961221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0" lon="20099999" rev="0"/>
            </a:camera>
            <a:lightRig rig="legacyFlat2" dir="t"/>
          </a:scene3d>
          <a:sp3d extrusionH="3148000" prstMaterial="legacyMatte">
            <a:bevelT w="13500" h="13500" prst="angle"/>
            <a:bevelB w="13500" h="13500" prst="angle"/>
            <a:extrusionClr>
              <a:srgbClr val="808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10"/>
          <p:cNvSpPr>
            <a:spLocks/>
          </p:cNvSpPr>
          <p:nvPr/>
        </p:nvSpPr>
        <p:spPr bwMode="auto">
          <a:xfrm>
            <a:off x="4177165" y="4003544"/>
            <a:ext cx="735735" cy="154585"/>
          </a:xfrm>
          <a:custGeom>
            <a:avLst/>
            <a:gdLst>
              <a:gd name="T0" fmla="*/ 0 w 633"/>
              <a:gd name="T1" fmla="*/ 0 h 133"/>
              <a:gd name="T2" fmla="*/ 189 w 633"/>
              <a:gd name="T3" fmla="*/ 22 h 133"/>
              <a:gd name="T4" fmla="*/ 426 w 633"/>
              <a:gd name="T5" fmla="*/ 72 h 133"/>
              <a:gd name="T6" fmla="*/ 633 w 633"/>
              <a:gd name="T7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133">
                <a:moveTo>
                  <a:pt x="0" y="0"/>
                </a:moveTo>
                <a:cubicBezTo>
                  <a:pt x="51" y="3"/>
                  <a:pt x="118" y="10"/>
                  <a:pt x="189" y="22"/>
                </a:cubicBezTo>
                <a:cubicBezTo>
                  <a:pt x="260" y="34"/>
                  <a:pt x="352" y="52"/>
                  <a:pt x="426" y="72"/>
                </a:cubicBezTo>
                <a:cubicBezTo>
                  <a:pt x="488" y="88"/>
                  <a:pt x="599" y="123"/>
                  <a:pt x="633" y="133"/>
                </a:cubicBez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 rot="11929084">
            <a:off x="4689739" y="4103502"/>
            <a:ext cx="245245" cy="4068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12"/>
          <p:cNvSpPr>
            <a:spLocks/>
          </p:cNvSpPr>
          <p:nvPr/>
        </p:nvSpPr>
        <p:spPr bwMode="auto">
          <a:xfrm>
            <a:off x="4343374" y="3993083"/>
            <a:ext cx="725275" cy="165046"/>
          </a:xfrm>
          <a:custGeom>
            <a:avLst/>
            <a:gdLst>
              <a:gd name="T0" fmla="*/ 0 w 624"/>
              <a:gd name="T1" fmla="*/ 0 h 142"/>
              <a:gd name="T2" fmla="*/ 193 w 624"/>
              <a:gd name="T3" fmla="*/ 31 h 142"/>
              <a:gd name="T4" fmla="*/ 417 w 624"/>
              <a:gd name="T5" fmla="*/ 81 h 142"/>
              <a:gd name="T6" fmla="*/ 624 w 624"/>
              <a:gd name="T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142">
                <a:moveTo>
                  <a:pt x="0" y="0"/>
                </a:moveTo>
                <a:cubicBezTo>
                  <a:pt x="58" y="7"/>
                  <a:pt x="123" y="18"/>
                  <a:pt x="193" y="31"/>
                </a:cubicBezTo>
                <a:cubicBezTo>
                  <a:pt x="263" y="44"/>
                  <a:pt x="345" y="63"/>
                  <a:pt x="417" y="81"/>
                </a:cubicBezTo>
                <a:cubicBezTo>
                  <a:pt x="520" y="103"/>
                  <a:pt x="590" y="132"/>
                  <a:pt x="624" y="142"/>
                </a:cubicBez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tangle 13"/>
          <p:cNvSpPr>
            <a:spLocks noChangeArrowheads="1"/>
          </p:cNvSpPr>
          <p:nvPr/>
        </p:nvSpPr>
        <p:spPr bwMode="auto">
          <a:xfrm rot="11929084">
            <a:off x="4845487" y="4103502"/>
            <a:ext cx="245245" cy="4068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5434276" y="2404039"/>
            <a:ext cx="2101422" cy="791526"/>
            <a:chOff x="3491" y="1112"/>
            <a:chExt cx="1808" cy="681"/>
          </a:xfrm>
        </p:grpSpPr>
        <p:graphicFrame>
          <p:nvGraphicFramePr>
            <p:cNvPr id="5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8032893"/>
                </p:ext>
              </p:extLst>
            </p:nvPr>
          </p:nvGraphicFramePr>
          <p:xfrm>
            <a:off x="3491" y="1112"/>
            <a:ext cx="1808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" name="Photo Editor Photo" r:id="rId3" imgW="6373115" imgH="2400635" progId="MSPhotoEd.3">
                    <p:embed/>
                  </p:oleObj>
                </mc:Choice>
                <mc:Fallback>
                  <p:oleObj name="Photo Editor Photo" r:id="rId3" imgW="6373115" imgH="240063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" y="1112"/>
                          <a:ext cx="1808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33"/>
            <p:cNvCxnSpPr>
              <a:cxnSpLocks noChangeShapeType="1"/>
            </p:cNvCxnSpPr>
            <p:nvPr/>
          </p:nvCxnSpPr>
          <p:spPr bwMode="auto">
            <a:xfrm flipV="1">
              <a:off x="4455" y="1243"/>
              <a:ext cx="35" cy="4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 flipH="1">
              <a:off x="4807" y="1144"/>
              <a:ext cx="31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kern="0" dirty="0">
                  <a:solidFill>
                    <a:srgbClr val="FFFFFF"/>
                  </a:solidFill>
                  <a:latin typeface="Arial" charset="0"/>
                </a:rPr>
                <a:t>K</a:t>
              </a:r>
              <a:r>
                <a:rPr lang="de-DE" sz="1400" kern="0" dirty="0">
                  <a:solidFill>
                    <a:srgbClr val="FFFFFF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flipH="1">
              <a:off x="4725" y="1341"/>
              <a:ext cx="39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kern="0" dirty="0" err="1">
                  <a:solidFill>
                    <a:srgbClr val="FFFFFF"/>
                  </a:solidFill>
                  <a:latin typeface="Arial" charset="0"/>
                </a:rPr>
                <a:t>He</a:t>
              </a:r>
              <a:r>
                <a:rPr lang="de-DE" sz="1400" kern="0" dirty="0" err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endParaRPr lang="de-DE" sz="1400" kern="0" dirty="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>
              <a:off x="4505" y="1476"/>
              <a:ext cx="22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H="1">
              <a:off x="4581" y="1285"/>
              <a:ext cx="22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" name="Freeform 14"/>
          <p:cNvSpPr>
            <a:spLocks/>
          </p:cNvSpPr>
          <p:nvPr/>
        </p:nvSpPr>
        <p:spPr bwMode="auto">
          <a:xfrm>
            <a:off x="3016028" y="3177918"/>
            <a:ext cx="3419949" cy="886065"/>
          </a:xfrm>
          <a:custGeom>
            <a:avLst/>
            <a:gdLst>
              <a:gd name="T0" fmla="*/ 0 w 2400"/>
              <a:gd name="T1" fmla="*/ 0 h 516"/>
              <a:gd name="T2" fmla="*/ 1518 w 2400"/>
              <a:gd name="T3" fmla="*/ 516 h 516"/>
              <a:gd name="T4" fmla="*/ 2400 w 2400"/>
              <a:gd name="T5" fmla="*/ 189 h 516"/>
              <a:gd name="connsiteX0" fmla="*/ 0 w 12260"/>
              <a:gd name="connsiteY0" fmla="*/ 4774 h 14774"/>
              <a:gd name="connsiteX1" fmla="*/ 6325 w 12260"/>
              <a:gd name="connsiteY1" fmla="*/ 14774 h 14774"/>
              <a:gd name="connsiteX2" fmla="*/ 12260 w 12260"/>
              <a:gd name="connsiteY2" fmla="*/ 0 h 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0" h="14774">
                <a:moveTo>
                  <a:pt x="0" y="4774"/>
                </a:moveTo>
                <a:lnTo>
                  <a:pt x="6325" y="14774"/>
                </a:lnTo>
                <a:cubicBezTo>
                  <a:pt x="7550" y="12662"/>
                  <a:pt x="11035" y="2112"/>
                  <a:pt x="1226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>
            <a:off x="3155504" y="3183563"/>
            <a:ext cx="2726171" cy="824629"/>
          </a:xfrm>
          <a:custGeom>
            <a:avLst/>
            <a:gdLst>
              <a:gd name="T0" fmla="*/ 0 w 1788"/>
              <a:gd name="T1" fmla="*/ 0 h 441"/>
              <a:gd name="T2" fmla="*/ 1125 w 1788"/>
              <a:gd name="T3" fmla="*/ 441 h 441"/>
              <a:gd name="T4" fmla="*/ 1788 w 1788"/>
              <a:gd name="T5" fmla="*/ 144 h 441"/>
              <a:gd name="connsiteX0" fmla="*/ 0 w 13118"/>
              <a:gd name="connsiteY0" fmla="*/ 6088 h 16088"/>
              <a:gd name="connsiteX1" fmla="*/ 6292 w 13118"/>
              <a:gd name="connsiteY1" fmla="*/ 16088 h 16088"/>
              <a:gd name="connsiteX2" fmla="*/ 13118 w 13118"/>
              <a:gd name="connsiteY2" fmla="*/ 0 h 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8" h="16088">
                <a:moveTo>
                  <a:pt x="0" y="6088"/>
                </a:moveTo>
                <a:lnTo>
                  <a:pt x="6292" y="16088"/>
                </a:lnTo>
                <a:cubicBezTo>
                  <a:pt x="7528" y="13843"/>
                  <a:pt x="11882" y="2245"/>
                  <a:pt x="1311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Rapid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wire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de-DE" dirty="0"/>
          </a:p>
        </p:txBody>
      </p:sp>
      <p:sp>
        <p:nvSpPr>
          <p:cNvPr id="104" name="Text Box 28"/>
          <p:cNvSpPr txBox="1">
            <a:spLocks noChangeArrowheads="1"/>
          </p:cNvSpPr>
          <p:nvPr/>
        </p:nvSpPr>
        <p:spPr bwMode="auto">
          <a:xfrm>
            <a:off x="3194463" y="4153480"/>
            <a:ext cx="848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imaging</a:t>
            </a:r>
            <a:endParaRPr lang="de-DE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edge</a:t>
            </a:r>
            <a:r>
              <a:rPr lang="de-DE" sz="1400" dirty="0">
                <a:solidFill>
                  <a:srgbClr val="000000"/>
                </a:solidFill>
              </a:rPr>
              <a:t> (</a:t>
            </a:r>
            <a:r>
              <a:rPr lang="de-DE" sz="1400" dirty="0" err="1">
                <a:solidFill>
                  <a:srgbClr val="000000"/>
                </a:solidFill>
              </a:rPr>
              <a:t>Ni</a:t>
            </a:r>
            <a:r>
              <a:rPr lang="de-DE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5" name="Text Box 29"/>
          <p:cNvSpPr txBox="1">
            <a:spLocks noChangeArrowheads="1"/>
          </p:cNvSpPr>
          <p:nvPr/>
        </p:nvSpPr>
        <p:spPr bwMode="auto">
          <a:xfrm>
            <a:off x="4321421" y="4288307"/>
            <a:ext cx="124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spectrometer</a:t>
            </a:r>
            <a:endParaRPr lang="de-DE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crystal</a:t>
            </a:r>
            <a:r>
              <a:rPr lang="de-DE" sz="1400" dirty="0">
                <a:solidFill>
                  <a:srgbClr val="000000"/>
                </a:solidFill>
              </a:rPr>
              <a:t> (HOPG)</a:t>
            </a:r>
          </a:p>
        </p:txBody>
      </p:sp>
      <p:sp>
        <p:nvSpPr>
          <p:cNvPr id="106" name="Oval 30"/>
          <p:cNvSpPr>
            <a:spLocks noChangeArrowheads="1"/>
          </p:cNvSpPr>
          <p:nvPr/>
        </p:nvSpPr>
        <p:spPr bwMode="auto">
          <a:xfrm>
            <a:off x="3040436" y="3399148"/>
            <a:ext cx="190617" cy="190617"/>
          </a:xfrm>
          <a:prstGeom prst="ellipse">
            <a:avLst/>
          </a:prstGeom>
          <a:noFill/>
          <a:ln w="9525">
            <a:round/>
            <a:headEnd/>
            <a:tailEnd/>
          </a:ln>
          <a:effectLst/>
          <a:scene3d>
            <a:camera prst="legacyPerspectiveTopLeft">
              <a:rot lat="0" lon="20999999" rev="0"/>
            </a:camera>
            <a:lightRig rig="legacyFlat2" dir="t"/>
          </a:scene3d>
          <a:sp3d extrusionH="114030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Freeform 32"/>
          <p:cNvSpPr>
            <a:spLocks/>
          </p:cNvSpPr>
          <p:nvPr/>
        </p:nvSpPr>
        <p:spPr bwMode="auto">
          <a:xfrm>
            <a:off x="2975347" y="3452614"/>
            <a:ext cx="239433" cy="80198"/>
          </a:xfrm>
          <a:custGeom>
            <a:avLst/>
            <a:gdLst>
              <a:gd name="T0" fmla="*/ 0 w 689"/>
              <a:gd name="T1" fmla="*/ 0 h 232"/>
              <a:gd name="T2" fmla="*/ 689 w 689"/>
              <a:gd name="T3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9" h="232">
                <a:moveTo>
                  <a:pt x="0" y="0"/>
                </a:moveTo>
                <a:lnTo>
                  <a:pt x="689" y="232"/>
                </a:lnTo>
              </a:path>
            </a:pathLst>
          </a:custGeom>
          <a:noFill/>
          <a:ln w="6350" cap="flat" cmpd="sng">
            <a:solidFill>
              <a:srgbClr val="000000">
                <a:alpha val="39999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3655293" y="3259673"/>
            <a:ext cx="31382" cy="921703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0" lon="20699999" rev="0"/>
            </a:camera>
            <a:lightRig rig="legacyFlat3" dir="t"/>
          </a:scene3d>
          <a:sp3d extrusionH="735000" prstMaterial="legacyMetal">
            <a:bevelT w="13500" h="13500" prst="angle"/>
            <a:bevelB w="13500" h="13500" prst="angle"/>
            <a:extrusionClr>
              <a:srgbClr val="808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 rot="1268744">
            <a:off x="1947015" y="2808094"/>
            <a:ext cx="983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wire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target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7" name="Freihandform 26"/>
          <p:cNvSpPr/>
          <p:nvPr/>
        </p:nvSpPr>
        <p:spPr>
          <a:xfrm>
            <a:off x="1694252" y="2885050"/>
            <a:ext cx="1400810" cy="621030"/>
          </a:xfrm>
          <a:custGeom>
            <a:avLst/>
            <a:gdLst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0 w 1096010"/>
              <a:gd name="connsiteY3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238372 w 1096010"/>
              <a:gd name="connsiteY3" fmla="*/ 12815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43585 w 1315085"/>
              <a:gd name="connsiteY2" fmla="*/ 353060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400810 w 1400810"/>
              <a:gd name="connsiteY0" fmla="*/ 621030 h 621030"/>
              <a:gd name="connsiteX1" fmla="*/ 1256030 w 1400810"/>
              <a:gd name="connsiteY1" fmla="*/ 422910 h 621030"/>
              <a:gd name="connsiteX2" fmla="*/ 810260 w 1400810"/>
              <a:gd name="connsiteY2" fmla="*/ 413385 h 621030"/>
              <a:gd name="connsiteX3" fmla="*/ 622547 w 1400810"/>
              <a:gd name="connsiteY3" fmla="*/ 159903 h 621030"/>
              <a:gd name="connsiteX4" fmla="*/ 0 w 1400810"/>
              <a:gd name="connsiteY4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810" h="621030">
                <a:moveTo>
                  <a:pt x="1400810" y="621030"/>
                </a:moveTo>
                <a:lnTo>
                  <a:pt x="1256030" y="422910"/>
                </a:lnTo>
                <a:lnTo>
                  <a:pt x="810260" y="413385"/>
                </a:lnTo>
                <a:lnTo>
                  <a:pt x="622547" y="159903"/>
                </a:lnTo>
                <a:lnTo>
                  <a:pt x="0" y="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1615027" y="2745133"/>
            <a:ext cx="1508760" cy="732155"/>
          </a:xfrm>
          <a:custGeom>
            <a:avLst/>
            <a:gdLst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0 w 1096010"/>
              <a:gd name="connsiteY3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238372 w 1096010"/>
              <a:gd name="connsiteY3" fmla="*/ 12815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43585 w 1315085"/>
              <a:gd name="connsiteY2" fmla="*/ 353060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400810 w 1400810"/>
              <a:gd name="connsiteY0" fmla="*/ 621030 h 621030"/>
              <a:gd name="connsiteX1" fmla="*/ 1256030 w 1400810"/>
              <a:gd name="connsiteY1" fmla="*/ 422910 h 621030"/>
              <a:gd name="connsiteX2" fmla="*/ 810260 w 1400810"/>
              <a:gd name="connsiteY2" fmla="*/ 413385 h 621030"/>
              <a:gd name="connsiteX3" fmla="*/ 622547 w 1400810"/>
              <a:gd name="connsiteY3" fmla="*/ 159903 h 621030"/>
              <a:gd name="connsiteX4" fmla="*/ 0 w 1400810"/>
              <a:gd name="connsiteY4" fmla="*/ 0 h 621030"/>
              <a:gd name="connsiteX0" fmla="*/ 1861185 w 1861185"/>
              <a:gd name="connsiteY0" fmla="*/ 573405 h 573405"/>
              <a:gd name="connsiteX1" fmla="*/ 1256030 w 1861185"/>
              <a:gd name="connsiteY1" fmla="*/ 422910 h 573405"/>
              <a:gd name="connsiteX2" fmla="*/ 810260 w 1861185"/>
              <a:gd name="connsiteY2" fmla="*/ 413385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810260 w 1861185"/>
              <a:gd name="connsiteY2" fmla="*/ 413385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1299210 w 1861185"/>
              <a:gd name="connsiteY2" fmla="*/ 251460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1299210 w 1861185"/>
              <a:gd name="connsiteY2" fmla="*/ 251460 h 573405"/>
              <a:gd name="connsiteX3" fmla="*/ 720972 w 1861185"/>
              <a:gd name="connsiteY3" fmla="*/ 124978 h 573405"/>
              <a:gd name="connsiteX4" fmla="*/ 0 w 1861185"/>
              <a:gd name="connsiteY4" fmla="*/ 0 h 573405"/>
              <a:gd name="connsiteX0" fmla="*/ 1508760 w 1508760"/>
              <a:gd name="connsiteY0" fmla="*/ 732155 h 732155"/>
              <a:gd name="connsiteX1" fmla="*/ 1183005 w 1508760"/>
              <a:gd name="connsiteY1" fmla="*/ 670560 h 732155"/>
              <a:gd name="connsiteX2" fmla="*/ 946785 w 1508760"/>
              <a:gd name="connsiteY2" fmla="*/ 410210 h 732155"/>
              <a:gd name="connsiteX3" fmla="*/ 368547 w 1508760"/>
              <a:gd name="connsiteY3" fmla="*/ 283728 h 732155"/>
              <a:gd name="connsiteX4" fmla="*/ 0 w 1508760"/>
              <a:gd name="connsiteY4" fmla="*/ 0 h 7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760" h="732155">
                <a:moveTo>
                  <a:pt x="1508760" y="732155"/>
                </a:moveTo>
                <a:lnTo>
                  <a:pt x="1183005" y="670560"/>
                </a:lnTo>
                <a:lnTo>
                  <a:pt x="946785" y="410210"/>
                </a:lnTo>
                <a:lnTo>
                  <a:pt x="368547" y="283728"/>
                </a:lnTo>
                <a:lnTo>
                  <a:pt x="0" y="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3067749" y="3415443"/>
            <a:ext cx="135990" cy="165427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44000">
                <a:srgbClr val="FF0000">
                  <a:alpha val="73000"/>
                </a:srgbClr>
              </a:gs>
              <a:gs pos="100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431440" y="4778135"/>
            <a:ext cx="3542925" cy="1519125"/>
            <a:chOff x="688096" y="4819661"/>
            <a:chExt cx="3542925" cy="1519125"/>
          </a:xfrm>
        </p:grpSpPr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3255615" y="4845232"/>
              <a:ext cx="26733" cy="1248309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300000" lon="20999999" rev="0"/>
              </a:camera>
              <a:lightRig rig="legacyFlat3" dir="t"/>
            </a:scene3d>
            <a:sp3d extrusionH="1801800" prstMaterial="legacyMetal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 rot="20265357">
              <a:off x="1386637" y="4819661"/>
              <a:ext cx="561391" cy="132734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 rot="20263871">
              <a:off x="688096" y="5116047"/>
              <a:ext cx="750845" cy="1222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35619" y="5177650"/>
              <a:ext cx="9954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>
                  <a:solidFill>
                    <a:srgbClr val="000000"/>
                  </a:solidFill>
                </a:rPr>
                <a:t>backlighter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 smtClean="0">
                  <a:solidFill>
                    <a:srgbClr val="000000"/>
                  </a:solidFill>
                </a:rPr>
                <a:t>foil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6508784" y="3232737"/>
            <a:ext cx="2167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i="1" dirty="0" err="1">
                <a:solidFill>
                  <a:prstClr val="black"/>
                </a:solidFill>
                <a:sym typeface="Wingdings" pitchFamily="2" charset="2"/>
              </a:rPr>
              <a:t>T</a:t>
            </a:r>
            <a:r>
              <a:rPr lang="de-DE" baseline="-25000" dirty="0" err="1">
                <a:solidFill>
                  <a:prstClr val="black"/>
                </a:solidFill>
                <a:sym typeface="Wingdings" pitchFamily="2" charset="2"/>
              </a:rPr>
              <a:t>hot</a:t>
            </a:r>
            <a:r>
              <a:rPr lang="de-DE" dirty="0">
                <a:solidFill>
                  <a:prstClr val="black"/>
                </a:solidFill>
              </a:rPr>
              <a:t>=(120±20)</a:t>
            </a:r>
            <a:r>
              <a:rPr lang="de-DE" dirty="0" err="1">
                <a:solidFill>
                  <a:prstClr val="black"/>
                </a:solidFill>
              </a:rPr>
              <a:t>keV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i="1" dirty="0" err="1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de-DE" baseline="-25000" dirty="0" err="1">
                <a:solidFill>
                  <a:prstClr val="black"/>
                </a:solidFill>
              </a:rPr>
              <a:t>Laser</a:t>
            </a:r>
            <a:r>
              <a:rPr lang="de-DE" baseline="-25000" dirty="0" err="1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de-DE" baseline="-25000" dirty="0" err="1" smtClean="0">
                <a:solidFill>
                  <a:prstClr val="black"/>
                </a:solidFill>
                <a:sym typeface="Wingdings" pitchFamily="2" charset="2"/>
              </a:rPr>
              <a:t>ehot</a:t>
            </a:r>
            <a:r>
              <a:rPr lang="de-DE" dirty="0" smtClean="0">
                <a:solidFill>
                  <a:prstClr val="black"/>
                </a:solidFill>
                <a:sym typeface="Wingdings" pitchFamily="2" charset="2"/>
              </a:rPr>
              <a:t>=14%</a:t>
            </a:r>
          </a:p>
        </p:txBody>
      </p:sp>
      <p:grpSp>
        <p:nvGrpSpPr>
          <p:cNvPr id="67" name="Gruppieren 66"/>
          <p:cNvGrpSpPr/>
          <p:nvPr/>
        </p:nvGrpSpPr>
        <p:grpSpPr>
          <a:xfrm>
            <a:off x="5699806" y="3973846"/>
            <a:ext cx="3393991" cy="2297083"/>
            <a:chOff x="5699806" y="3973846"/>
            <a:chExt cx="3393991" cy="2297083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79" y="3973846"/>
              <a:ext cx="2719199" cy="190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feld 68"/>
            <p:cNvSpPr txBox="1"/>
            <p:nvPr/>
          </p:nvSpPr>
          <p:spPr>
            <a:xfrm>
              <a:off x="5895450" y="4606488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2</a:t>
              </a:r>
              <a:endParaRPr lang="en-US" sz="1100" baseline="30000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573475" y="5963152"/>
              <a:ext cx="1976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 smtClean="0"/>
                <a:t>position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along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wire</a:t>
              </a:r>
              <a:r>
                <a:rPr lang="de-DE" sz="1400" dirty="0" smtClean="0"/>
                <a:t> [</a:t>
              </a:r>
              <a:r>
                <a:rPr lang="de-DE" sz="1400" dirty="0" smtClean="0">
                  <a:latin typeface="Symbol" panose="05050102010706020507" pitchFamily="18" charset="2"/>
                </a:rPr>
                <a:t>m</a:t>
              </a:r>
              <a:r>
                <a:rPr lang="de-DE" sz="1400" dirty="0" smtClean="0"/>
                <a:t>m]</a:t>
              </a:r>
              <a:endParaRPr lang="en-US" sz="1400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5895450" y="4975065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1</a:t>
              </a:r>
              <a:endParaRPr lang="en-US" sz="1100" baseline="30000" dirty="0"/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5895450" y="5349266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0</a:t>
              </a:r>
              <a:endParaRPr lang="en-US" sz="1100" baseline="30000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529491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2</a:t>
              </a:r>
              <a:r>
                <a:rPr lang="de-DE" sz="1100" dirty="0" smtClean="0"/>
                <a:t>00</a:t>
              </a:r>
              <a:endParaRPr lang="en-US" sz="1100" dirty="0"/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6074572" y="580571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</a:t>
              </a:r>
              <a:endParaRPr lang="en-US" sz="1100" dirty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7065706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400</a:t>
              </a:r>
              <a:endParaRPr lang="en-US" sz="1100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7592756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600</a:t>
              </a:r>
              <a:endParaRPr lang="en-US" sz="1100" dirty="0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128753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800</a:t>
              </a:r>
              <a:endParaRPr lang="en-US" sz="1100" dirty="0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8620591" y="580571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1000</a:t>
              </a:r>
              <a:endParaRPr lang="en-US" sz="1100" dirty="0"/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5895450" y="4235597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3</a:t>
              </a:r>
              <a:endParaRPr lang="en-US" sz="1100" baseline="30000" dirty="0"/>
            </a:p>
          </p:txBody>
        </p:sp>
        <p:sp>
          <p:nvSpPr>
            <p:cNvPr id="94" name="Textfeld 93"/>
            <p:cNvSpPr txBox="1"/>
            <p:nvPr/>
          </p:nvSpPr>
          <p:spPr>
            <a:xfrm rot="16200000">
              <a:off x="4951845" y="4779283"/>
              <a:ext cx="1803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 smtClean="0"/>
                <a:t>bulk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temperature</a:t>
              </a:r>
              <a:r>
                <a:rPr lang="de-DE" sz="1400" dirty="0" smtClean="0"/>
                <a:t> [eV]</a:t>
              </a:r>
              <a:endParaRPr lang="en-US" sz="1400" dirty="0"/>
            </a:p>
          </p:txBody>
        </p:sp>
      </p:grpSp>
      <p:sp>
        <p:nvSpPr>
          <p:cNvPr id="111" name="AutoShape 36"/>
          <p:cNvSpPr>
            <a:spLocks noChangeArrowheads="1"/>
          </p:cNvSpPr>
          <p:nvPr/>
        </p:nvSpPr>
        <p:spPr bwMode="auto">
          <a:xfrm rot="3978950">
            <a:off x="1458548" y="2764532"/>
            <a:ext cx="1133242" cy="2446641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 rot="20650452">
            <a:off x="495001" y="3795492"/>
            <a:ext cx="416103" cy="13273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37"/>
          <p:cNvSpPr>
            <a:spLocks noChangeArrowheads="1"/>
          </p:cNvSpPr>
          <p:nvPr/>
        </p:nvSpPr>
        <p:spPr bwMode="auto">
          <a:xfrm rot="20650452">
            <a:off x="904130" y="3716456"/>
            <a:ext cx="561391" cy="13273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9"/>
          <p:cNvSpPr txBox="1">
            <a:spLocks noChangeArrowheads="1"/>
          </p:cNvSpPr>
          <p:nvPr/>
        </p:nvSpPr>
        <p:spPr bwMode="auto">
          <a:xfrm>
            <a:off x="327137" y="3976423"/>
            <a:ext cx="12330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</a:rPr>
              <a:t>PHELIX </a:t>
            </a:r>
            <a:r>
              <a:rPr lang="de-DE" sz="1600" b="1" dirty="0" err="1">
                <a:solidFill>
                  <a:srgbClr val="000000"/>
                </a:solidFill>
              </a:rPr>
              <a:t>laser</a:t>
            </a:r>
            <a:endParaRPr lang="de-DE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(50J, 10ps,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sym typeface="Symbol"/>
              </a:rPr>
              <a:t>10</a:t>
            </a:r>
            <a:r>
              <a:rPr lang="de-DE" sz="1400" baseline="30000" dirty="0">
                <a:solidFill>
                  <a:srgbClr val="000000"/>
                </a:solidFill>
                <a:sym typeface="Symbol"/>
              </a:rPr>
              <a:t>18</a:t>
            </a:r>
            <a:r>
              <a:rPr lang="de-DE" sz="1400" dirty="0">
                <a:solidFill>
                  <a:srgbClr val="000000"/>
                </a:solidFill>
                <a:sym typeface="Symbol"/>
              </a:rPr>
              <a:t> W/cm</a:t>
            </a:r>
            <a:r>
              <a:rPr lang="de-DE" sz="1400" baseline="30000" dirty="0">
                <a:solidFill>
                  <a:srgbClr val="000000"/>
                </a:solidFill>
                <a:sym typeface="Symbol"/>
              </a:rPr>
              <a:t>2</a:t>
            </a:r>
            <a:r>
              <a:rPr lang="de-DE" sz="14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78" name="Gruppieren 77"/>
          <p:cNvGrpSpPr/>
          <p:nvPr/>
        </p:nvGrpSpPr>
        <p:grpSpPr>
          <a:xfrm>
            <a:off x="2587357" y="1104782"/>
            <a:ext cx="2511661" cy="1644648"/>
            <a:chOff x="331315" y="2438400"/>
            <a:chExt cx="4577235" cy="2997200"/>
          </a:xfrm>
        </p:grpSpPr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3" y="2565400"/>
              <a:ext cx="4541837" cy="287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331315" y="2527369"/>
              <a:ext cx="2033822" cy="97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58" tIns="50379" rIns="100758" bIns="50379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14538" defTabSz="10080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4717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289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3861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433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400" b="1" dirty="0" err="1" smtClean="0">
                  <a:solidFill>
                    <a:prstClr val="white"/>
                  </a:solidFill>
                </a:rPr>
                <a:t>Polished</a:t>
              </a:r>
              <a:r>
                <a:rPr lang="de-DE" sz="1400" b="1" dirty="0" smtClean="0">
                  <a:solidFill>
                    <a:prstClr val="white"/>
                  </a:solidFill>
                </a:rPr>
                <a:t> </a:t>
              </a:r>
              <a:r>
                <a:rPr lang="de-DE" sz="1400" b="1" dirty="0" err="1" smtClean="0">
                  <a:solidFill>
                    <a:prstClr val="white"/>
                  </a:solidFill>
                </a:rPr>
                <a:t>wire</a:t>
              </a:r>
              <a:r>
                <a:rPr lang="de-DE" sz="1400" b="1" dirty="0" smtClean="0">
                  <a:solidFill>
                    <a:prstClr val="white"/>
                  </a:solidFill>
                </a:rPr>
                <a:t> </a:t>
              </a:r>
              <a:r>
                <a:rPr lang="de-DE" sz="1400" b="1" dirty="0" err="1" smtClean="0">
                  <a:solidFill>
                    <a:prstClr val="white"/>
                  </a:solidFill>
                </a:rPr>
                <a:t>tip</a:t>
              </a:r>
              <a:endParaRPr lang="de-DE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1428445" y="3943349"/>
              <a:ext cx="93503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H="1">
              <a:off x="3589033" y="3943349"/>
              <a:ext cx="5905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079572" y="3919538"/>
              <a:ext cx="1194637" cy="578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58" tIns="50379" rIns="100758" bIns="50379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14538" defTabSz="10080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4717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289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3861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43338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400">
                  <a:solidFill>
                    <a:prstClr val="white"/>
                  </a:solidFill>
                </a:rPr>
                <a:t>50</a:t>
              </a:r>
              <a:r>
                <a:rPr lang="de-DE" sz="1400">
                  <a:solidFill>
                    <a:prstClr val="white"/>
                  </a:solidFill>
                  <a:latin typeface="Symbol" pitchFamily="18" charset="2"/>
                </a:rPr>
                <a:t>m</a:t>
              </a:r>
              <a:r>
                <a:rPr lang="de-DE" sz="1400">
                  <a:solidFill>
                    <a:prstClr val="white"/>
                  </a:solidFill>
                </a:rPr>
                <a:t>m</a:t>
              </a:r>
            </a:p>
          </p:txBody>
        </p:sp>
        <p:sp>
          <p:nvSpPr>
            <p:cNvPr id="84" name="Oval 37"/>
            <p:cNvSpPr>
              <a:spLocks noChangeAspect="1" noChangeArrowheads="1"/>
            </p:cNvSpPr>
            <p:nvPr/>
          </p:nvSpPr>
          <p:spPr bwMode="auto">
            <a:xfrm>
              <a:off x="2820988" y="3790950"/>
              <a:ext cx="431800" cy="28257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2241550" y="2438400"/>
              <a:ext cx="1581150" cy="1500188"/>
            </a:xfrm>
            <a:custGeom>
              <a:avLst/>
              <a:gdLst>
                <a:gd name="T0" fmla="*/ 996 w 996"/>
                <a:gd name="T1" fmla="*/ 0 h 945"/>
                <a:gd name="T2" fmla="*/ 0 w 996"/>
                <a:gd name="T3" fmla="*/ 36 h 945"/>
                <a:gd name="T4" fmla="*/ 367 w 996"/>
                <a:gd name="T5" fmla="*/ 939 h 945"/>
                <a:gd name="T6" fmla="*/ 635 w 996"/>
                <a:gd name="T7" fmla="*/ 945 h 945"/>
                <a:gd name="T8" fmla="*/ 996 w 996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45">
                  <a:moveTo>
                    <a:pt x="996" y="0"/>
                  </a:moveTo>
                  <a:lnTo>
                    <a:pt x="0" y="36"/>
                  </a:lnTo>
                  <a:lnTo>
                    <a:pt x="367" y="939"/>
                  </a:lnTo>
                  <a:lnTo>
                    <a:pt x="635" y="94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2365137" y="2646362"/>
              <a:ext cx="1332698" cy="616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prstClr val="white"/>
                  </a:solidFill>
                </a:rPr>
                <a:t>Laser</a:t>
              </a:r>
            </a:p>
          </p:txBody>
        </p: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953922" y="1110857"/>
            <a:ext cx="1995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prstClr val="black"/>
                </a:solidFill>
              </a:rPr>
              <a:t>Target:</a:t>
            </a:r>
          </a:p>
          <a:p>
            <a:r>
              <a:rPr lang="de-DE" sz="1600" dirty="0" err="1" smtClean="0">
                <a:solidFill>
                  <a:prstClr val="black"/>
                </a:solidFill>
              </a:rPr>
              <a:t>Ti-Wire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(</a:t>
            </a:r>
            <a:r>
              <a:rPr lang="de-DE" sz="1600" dirty="0">
                <a:solidFill>
                  <a:prstClr val="black"/>
                </a:solidFill>
                <a:sym typeface="Symbol"/>
              </a:rPr>
              <a:t>50</a:t>
            </a:r>
            <a:r>
              <a:rPr lang="de-DE" sz="1600" dirty="0">
                <a:solidFill>
                  <a:prstClr val="black"/>
                </a:solidFill>
                <a:latin typeface="Symbol" pitchFamily="18" charset="2"/>
                <a:sym typeface="Symbol"/>
              </a:rPr>
              <a:t>m</a:t>
            </a:r>
            <a:r>
              <a:rPr lang="de-DE" sz="1600" dirty="0">
                <a:solidFill>
                  <a:prstClr val="black"/>
                </a:solidFill>
                <a:sym typeface="Symbol"/>
              </a:rPr>
              <a:t>m</a:t>
            </a:r>
            <a:r>
              <a:rPr lang="de-DE" sz="1600" dirty="0" smtClean="0">
                <a:solidFill>
                  <a:prstClr val="black"/>
                </a:solidFill>
                <a:sym typeface="Symbol"/>
              </a:rPr>
              <a:t>)</a:t>
            </a:r>
            <a:endParaRPr lang="de-DE" sz="1600" dirty="0">
              <a:solidFill>
                <a:prstClr val="black"/>
              </a:solidFill>
              <a:sym typeface="Symbol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3189385" y="2202873"/>
            <a:ext cx="631272" cy="11382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3" name="Picture 15" descr="http://upload.wikimedia.org/wikipedia/de/b/bd/Phelix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79" y="1215089"/>
            <a:ext cx="2701568" cy="6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>
            <a:spLocks noChangeArrowheads="1"/>
          </p:cNvSpPr>
          <p:nvPr/>
        </p:nvSpPr>
        <p:spPr bwMode="auto">
          <a:xfrm rot="5400000">
            <a:off x="5237763" y="3764692"/>
            <a:ext cx="65089" cy="961221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0" lon="20099999" rev="0"/>
            </a:camera>
            <a:lightRig rig="legacyFlat2" dir="t"/>
          </a:scene3d>
          <a:sp3d extrusionH="3148000" prstMaterial="legacyMatte">
            <a:bevelT w="13500" h="13500" prst="angle"/>
            <a:bevelB w="13500" h="13500" prst="angle"/>
            <a:extrusionClr>
              <a:srgbClr val="808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10"/>
          <p:cNvSpPr>
            <a:spLocks/>
          </p:cNvSpPr>
          <p:nvPr/>
        </p:nvSpPr>
        <p:spPr bwMode="auto">
          <a:xfrm>
            <a:off x="4177165" y="4003544"/>
            <a:ext cx="735735" cy="154585"/>
          </a:xfrm>
          <a:custGeom>
            <a:avLst/>
            <a:gdLst>
              <a:gd name="T0" fmla="*/ 0 w 633"/>
              <a:gd name="T1" fmla="*/ 0 h 133"/>
              <a:gd name="T2" fmla="*/ 189 w 633"/>
              <a:gd name="T3" fmla="*/ 22 h 133"/>
              <a:gd name="T4" fmla="*/ 426 w 633"/>
              <a:gd name="T5" fmla="*/ 72 h 133"/>
              <a:gd name="T6" fmla="*/ 633 w 633"/>
              <a:gd name="T7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133">
                <a:moveTo>
                  <a:pt x="0" y="0"/>
                </a:moveTo>
                <a:cubicBezTo>
                  <a:pt x="51" y="3"/>
                  <a:pt x="118" y="10"/>
                  <a:pt x="189" y="22"/>
                </a:cubicBezTo>
                <a:cubicBezTo>
                  <a:pt x="260" y="34"/>
                  <a:pt x="352" y="52"/>
                  <a:pt x="426" y="72"/>
                </a:cubicBezTo>
                <a:cubicBezTo>
                  <a:pt x="488" y="88"/>
                  <a:pt x="599" y="123"/>
                  <a:pt x="633" y="133"/>
                </a:cubicBez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 rot="11929084">
            <a:off x="4689739" y="4103502"/>
            <a:ext cx="245245" cy="4068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12"/>
          <p:cNvSpPr>
            <a:spLocks/>
          </p:cNvSpPr>
          <p:nvPr/>
        </p:nvSpPr>
        <p:spPr bwMode="auto">
          <a:xfrm>
            <a:off x="4343374" y="3993083"/>
            <a:ext cx="725275" cy="165046"/>
          </a:xfrm>
          <a:custGeom>
            <a:avLst/>
            <a:gdLst>
              <a:gd name="T0" fmla="*/ 0 w 624"/>
              <a:gd name="T1" fmla="*/ 0 h 142"/>
              <a:gd name="T2" fmla="*/ 193 w 624"/>
              <a:gd name="T3" fmla="*/ 31 h 142"/>
              <a:gd name="T4" fmla="*/ 417 w 624"/>
              <a:gd name="T5" fmla="*/ 81 h 142"/>
              <a:gd name="T6" fmla="*/ 624 w 624"/>
              <a:gd name="T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142">
                <a:moveTo>
                  <a:pt x="0" y="0"/>
                </a:moveTo>
                <a:cubicBezTo>
                  <a:pt x="58" y="7"/>
                  <a:pt x="123" y="18"/>
                  <a:pt x="193" y="31"/>
                </a:cubicBezTo>
                <a:cubicBezTo>
                  <a:pt x="263" y="44"/>
                  <a:pt x="345" y="63"/>
                  <a:pt x="417" y="81"/>
                </a:cubicBezTo>
                <a:cubicBezTo>
                  <a:pt x="520" y="103"/>
                  <a:pt x="590" y="132"/>
                  <a:pt x="624" y="142"/>
                </a:cubicBezTo>
              </a:path>
            </a:pathLst>
          </a:custGeom>
          <a:noFill/>
          <a:ln w="12700" cmpd="sng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tangle 13"/>
          <p:cNvSpPr>
            <a:spLocks noChangeArrowheads="1"/>
          </p:cNvSpPr>
          <p:nvPr/>
        </p:nvSpPr>
        <p:spPr bwMode="auto">
          <a:xfrm rot="11929084">
            <a:off x="4845487" y="4103502"/>
            <a:ext cx="245245" cy="4068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5434276" y="2404039"/>
            <a:ext cx="2101422" cy="791526"/>
            <a:chOff x="3491" y="1112"/>
            <a:chExt cx="1808" cy="681"/>
          </a:xfrm>
        </p:grpSpPr>
        <p:graphicFrame>
          <p:nvGraphicFramePr>
            <p:cNvPr id="5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548594"/>
                </p:ext>
              </p:extLst>
            </p:nvPr>
          </p:nvGraphicFramePr>
          <p:xfrm>
            <a:off x="3491" y="1112"/>
            <a:ext cx="1808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Photo Editor Photo" r:id="rId3" imgW="6373115" imgH="2400635" progId="MSPhotoEd.3">
                    <p:embed/>
                  </p:oleObj>
                </mc:Choice>
                <mc:Fallback>
                  <p:oleObj name="Photo Editor Photo" r:id="rId3" imgW="6373115" imgH="240063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rightnessContrast bright="2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" y="1112"/>
                          <a:ext cx="1808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33"/>
            <p:cNvCxnSpPr>
              <a:cxnSpLocks noChangeShapeType="1"/>
            </p:cNvCxnSpPr>
            <p:nvPr/>
          </p:nvCxnSpPr>
          <p:spPr bwMode="auto">
            <a:xfrm flipV="1">
              <a:off x="4455" y="1243"/>
              <a:ext cx="35" cy="4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 flipH="1">
              <a:off x="4807" y="1144"/>
              <a:ext cx="31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kern="0" dirty="0">
                  <a:solidFill>
                    <a:srgbClr val="FFFFFF"/>
                  </a:solidFill>
                  <a:latin typeface="Arial" charset="0"/>
                </a:rPr>
                <a:t>K</a:t>
              </a:r>
              <a:r>
                <a:rPr lang="de-DE" sz="1400" kern="0" dirty="0">
                  <a:solidFill>
                    <a:srgbClr val="FFFFFF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 flipH="1">
              <a:off x="4725" y="1341"/>
              <a:ext cx="39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kern="0" dirty="0" err="1">
                  <a:solidFill>
                    <a:srgbClr val="FFFFFF"/>
                  </a:solidFill>
                  <a:latin typeface="Arial" charset="0"/>
                </a:rPr>
                <a:t>He</a:t>
              </a:r>
              <a:r>
                <a:rPr lang="de-DE" sz="1400" kern="0" dirty="0" err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endParaRPr lang="de-DE" sz="1400" kern="0" dirty="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>
              <a:off x="4505" y="1476"/>
              <a:ext cx="22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H="1">
              <a:off x="4581" y="1285"/>
              <a:ext cx="22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" name="Freeform 14"/>
          <p:cNvSpPr>
            <a:spLocks/>
          </p:cNvSpPr>
          <p:nvPr/>
        </p:nvSpPr>
        <p:spPr bwMode="auto">
          <a:xfrm>
            <a:off x="3016028" y="3177918"/>
            <a:ext cx="3419949" cy="886065"/>
          </a:xfrm>
          <a:custGeom>
            <a:avLst/>
            <a:gdLst>
              <a:gd name="T0" fmla="*/ 0 w 2400"/>
              <a:gd name="T1" fmla="*/ 0 h 516"/>
              <a:gd name="T2" fmla="*/ 1518 w 2400"/>
              <a:gd name="T3" fmla="*/ 516 h 516"/>
              <a:gd name="T4" fmla="*/ 2400 w 2400"/>
              <a:gd name="T5" fmla="*/ 189 h 516"/>
              <a:gd name="connsiteX0" fmla="*/ 0 w 12260"/>
              <a:gd name="connsiteY0" fmla="*/ 4774 h 14774"/>
              <a:gd name="connsiteX1" fmla="*/ 6325 w 12260"/>
              <a:gd name="connsiteY1" fmla="*/ 14774 h 14774"/>
              <a:gd name="connsiteX2" fmla="*/ 12260 w 12260"/>
              <a:gd name="connsiteY2" fmla="*/ 0 h 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0" h="14774">
                <a:moveTo>
                  <a:pt x="0" y="4774"/>
                </a:moveTo>
                <a:lnTo>
                  <a:pt x="6325" y="14774"/>
                </a:lnTo>
                <a:cubicBezTo>
                  <a:pt x="7550" y="12662"/>
                  <a:pt x="11035" y="2112"/>
                  <a:pt x="1226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>
            <a:off x="3155504" y="3183563"/>
            <a:ext cx="2726171" cy="824629"/>
          </a:xfrm>
          <a:custGeom>
            <a:avLst/>
            <a:gdLst>
              <a:gd name="T0" fmla="*/ 0 w 1788"/>
              <a:gd name="T1" fmla="*/ 0 h 441"/>
              <a:gd name="T2" fmla="*/ 1125 w 1788"/>
              <a:gd name="T3" fmla="*/ 441 h 441"/>
              <a:gd name="T4" fmla="*/ 1788 w 1788"/>
              <a:gd name="T5" fmla="*/ 144 h 441"/>
              <a:gd name="connsiteX0" fmla="*/ 0 w 13118"/>
              <a:gd name="connsiteY0" fmla="*/ 6088 h 16088"/>
              <a:gd name="connsiteX1" fmla="*/ 6292 w 13118"/>
              <a:gd name="connsiteY1" fmla="*/ 16088 h 16088"/>
              <a:gd name="connsiteX2" fmla="*/ 13118 w 13118"/>
              <a:gd name="connsiteY2" fmla="*/ 0 h 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8" h="16088">
                <a:moveTo>
                  <a:pt x="0" y="6088"/>
                </a:moveTo>
                <a:lnTo>
                  <a:pt x="6292" y="16088"/>
                </a:lnTo>
                <a:cubicBezTo>
                  <a:pt x="7528" y="13843"/>
                  <a:pt x="11882" y="2245"/>
                  <a:pt x="1311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07" y="1285840"/>
            <a:ext cx="2296702" cy="10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</a:t>
            </a:r>
            <a:r>
              <a:rPr lang="de-DE" baseline="30000" dirty="0"/>
              <a:t>nd</a:t>
            </a:r>
            <a:r>
              <a:rPr lang="de-DE" dirty="0"/>
              <a:t> beam </a:t>
            </a:r>
            <a:r>
              <a:rPr lang="de-DE" dirty="0" err="1"/>
              <a:t>drives</a:t>
            </a:r>
            <a:r>
              <a:rPr lang="de-DE" dirty="0"/>
              <a:t>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backlighter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radiography</a:t>
            </a:r>
            <a:endParaRPr lang="de-DE" dirty="0"/>
          </a:p>
        </p:txBody>
      </p:sp>
      <p:sp>
        <p:nvSpPr>
          <p:cNvPr id="104" name="Text Box 28"/>
          <p:cNvSpPr txBox="1">
            <a:spLocks noChangeArrowheads="1"/>
          </p:cNvSpPr>
          <p:nvPr/>
        </p:nvSpPr>
        <p:spPr bwMode="auto">
          <a:xfrm>
            <a:off x="3194463" y="4153480"/>
            <a:ext cx="848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imaging</a:t>
            </a:r>
            <a:endParaRPr lang="de-DE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edge</a:t>
            </a:r>
            <a:r>
              <a:rPr lang="de-DE" sz="1400" dirty="0">
                <a:solidFill>
                  <a:srgbClr val="000000"/>
                </a:solidFill>
              </a:rPr>
              <a:t> (</a:t>
            </a:r>
            <a:r>
              <a:rPr lang="de-DE" sz="1400" dirty="0" err="1">
                <a:solidFill>
                  <a:srgbClr val="000000"/>
                </a:solidFill>
              </a:rPr>
              <a:t>Ni</a:t>
            </a:r>
            <a:r>
              <a:rPr lang="de-DE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5" name="Text Box 29"/>
          <p:cNvSpPr txBox="1">
            <a:spLocks noChangeArrowheads="1"/>
          </p:cNvSpPr>
          <p:nvPr/>
        </p:nvSpPr>
        <p:spPr bwMode="auto">
          <a:xfrm>
            <a:off x="4321421" y="4288307"/>
            <a:ext cx="124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spectrometer</a:t>
            </a:r>
            <a:endParaRPr lang="de-DE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crystal</a:t>
            </a:r>
            <a:r>
              <a:rPr lang="de-DE" sz="1400" dirty="0">
                <a:solidFill>
                  <a:srgbClr val="000000"/>
                </a:solidFill>
              </a:rPr>
              <a:t> (HOPG)</a:t>
            </a:r>
          </a:p>
        </p:txBody>
      </p:sp>
      <p:sp>
        <p:nvSpPr>
          <p:cNvPr id="106" name="Oval 30"/>
          <p:cNvSpPr>
            <a:spLocks noChangeArrowheads="1"/>
          </p:cNvSpPr>
          <p:nvPr/>
        </p:nvSpPr>
        <p:spPr bwMode="auto">
          <a:xfrm>
            <a:off x="3040436" y="3399148"/>
            <a:ext cx="190617" cy="190617"/>
          </a:xfrm>
          <a:prstGeom prst="ellipse">
            <a:avLst/>
          </a:prstGeom>
          <a:noFill/>
          <a:ln w="9525">
            <a:round/>
            <a:headEnd/>
            <a:tailEnd/>
          </a:ln>
          <a:effectLst/>
          <a:scene3d>
            <a:camera prst="legacyPerspectiveTopLeft">
              <a:rot lat="0" lon="20999999" rev="0"/>
            </a:camera>
            <a:lightRig rig="legacyFlat2" dir="t"/>
          </a:scene3d>
          <a:sp3d extrusionH="114030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Freeform 32"/>
          <p:cNvSpPr>
            <a:spLocks/>
          </p:cNvSpPr>
          <p:nvPr/>
        </p:nvSpPr>
        <p:spPr bwMode="auto">
          <a:xfrm>
            <a:off x="2975347" y="3452614"/>
            <a:ext cx="239433" cy="80198"/>
          </a:xfrm>
          <a:custGeom>
            <a:avLst/>
            <a:gdLst>
              <a:gd name="T0" fmla="*/ 0 w 689"/>
              <a:gd name="T1" fmla="*/ 0 h 232"/>
              <a:gd name="T2" fmla="*/ 689 w 689"/>
              <a:gd name="T3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9" h="232">
                <a:moveTo>
                  <a:pt x="0" y="0"/>
                </a:moveTo>
                <a:lnTo>
                  <a:pt x="689" y="232"/>
                </a:lnTo>
              </a:path>
            </a:pathLst>
          </a:custGeom>
          <a:noFill/>
          <a:ln w="6350" cap="flat" cmpd="sng">
            <a:solidFill>
              <a:srgbClr val="000000">
                <a:alpha val="39999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3655293" y="3259673"/>
            <a:ext cx="31382" cy="921703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0" lon="20699999" rev="0"/>
            </a:camera>
            <a:lightRig rig="legacyFlat3" dir="t"/>
          </a:scene3d>
          <a:sp3d extrusionH="735000" prstMaterial="legacyMetal">
            <a:bevelT w="13500" h="13500" prst="angle"/>
            <a:bevelB w="13500" h="13500" prst="angle"/>
            <a:extrusionClr>
              <a:srgbClr val="808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 rot="1268744">
            <a:off x="1947015" y="2808094"/>
            <a:ext cx="983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</a:rPr>
              <a:t>wire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target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7" name="Freihandform 26"/>
          <p:cNvSpPr/>
          <p:nvPr/>
        </p:nvSpPr>
        <p:spPr>
          <a:xfrm>
            <a:off x="1694252" y="2885050"/>
            <a:ext cx="1400810" cy="621030"/>
          </a:xfrm>
          <a:custGeom>
            <a:avLst/>
            <a:gdLst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0 w 1096010"/>
              <a:gd name="connsiteY3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238372 w 1096010"/>
              <a:gd name="connsiteY3" fmla="*/ 12815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43585 w 1315085"/>
              <a:gd name="connsiteY2" fmla="*/ 353060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400810 w 1400810"/>
              <a:gd name="connsiteY0" fmla="*/ 621030 h 621030"/>
              <a:gd name="connsiteX1" fmla="*/ 1256030 w 1400810"/>
              <a:gd name="connsiteY1" fmla="*/ 422910 h 621030"/>
              <a:gd name="connsiteX2" fmla="*/ 810260 w 1400810"/>
              <a:gd name="connsiteY2" fmla="*/ 413385 h 621030"/>
              <a:gd name="connsiteX3" fmla="*/ 622547 w 1400810"/>
              <a:gd name="connsiteY3" fmla="*/ 159903 h 621030"/>
              <a:gd name="connsiteX4" fmla="*/ 0 w 1400810"/>
              <a:gd name="connsiteY4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810" h="621030">
                <a:moveTo>
                  <a:pt x="1400810" y="621030"/>
                </a:moveTo>
                <a:lnTo>
                  <a:pt x="1256030" y="422910"/>
                </a:lnTo>
                <a:lnTo>
                  <a:pt x="810260" y="413385"/>
                </a:lnTo>
                <a:lnTo>
                  <a:pt x="622547" y="159903"/>
                </a:lnTo>
                <a:lnTo>
                  <a:pt x="0" y="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1615027" y="2745133"/>
            <a:ext cx="1508760" cy="732155"/>
          </a:xfrm>
          <a:custGeom>
            <a:avLst/>
            <a:gdLst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937260 w 937260"/>
              <a:gd name="connsiteY0" fmla="*/ 411480 h 411480"/>
              <a:gd name="connsiteX1" fmla="*/ 792480 w 937260"/>
              <a:gd name="connsiteY1" fmla="*/ 213360 h 411480"/>
              <a:gd name="connsiteX2" fmla="*/ 365760 w 937260"/>
              <a:gd name="connsiteY2" fmla="*/ 175260 h 411480"/>
              <a:gd name="connsiteX3" fmla="*/ 0 w 937260"/>
              <a:gd name="connsiteY3" fmla="*/ 0 h 41148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0 w 1096010"/>
              <a:gd name="connsiteY3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238372 w 1096010"/>
              <a:gd name="connsiteY3" fmla="*/ 12815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096010 w 1096010"/>
              <a:gd name="connsiteY0" fmla="*/ 494030 h 494030"/>
              <a:gd name="connsiteX1" fmla="*/ 951230 w 1096010"/>
              <a:gd name="connsiteY1" fmla="*/ 295910 h 494030"/>
              <a:gd name="connsiteX2" fmla="*/ 524510 w 1096010"/>
              <a:gd name="connsiteY2" fmla="*/ 257810 h 494030"/>
              <a:gd name="connsiteX3" fmla="*/ 317747 w 1096010"/>
              <a:gd name="connsiteY3" fmla="*/ 32903 h 494030"/>
              <a:gd name="connsiteX4" fmla="*/ 0 w 1096010"/>
              <a:gd name="connsiteY4" fmla="*/ 0 h 49403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43585 w 1315085"/>
              <a:gd name="connsiteY2" fmla="*/ 353060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315085 w 1315085"/>
              <a:gd name="connsiteY0" fmla="*/ 589280 h 589280"/>
              <a:gd name="connsiteX1" fmla="*/ 1170305 w 1315085"/>
              <a:gd name="connsiteY1" fmla="*/ 391160 h 589280"/>
              <a:gd name="connsiteX2" fmla="*/ 724535 w 1315085"/>
              <a:gd name="connsiteY2" fmla="*/ 381635 h 589280"/>
              <a:gd name="connsiteX3" fmla="*/ 536822 w 1315085"/>
              <a:gd name="connsiteY3" fmla="*/ 128153 h 589280"/>
              <a:gd name="connsiteX4" fmla="*/ 0 w 1315085"/>
              <a:gd name="connsiteY4" fmla="*/ 0 h 589280"/>
              <a:gd name="connsiteX0" fmla="*/ 1400810 w 1400810"/>
              <a:gd name="connsiteY0" fmla="*/ 621030 h 621030"/>
              <a:gd name="connsiteX1" fmla="*/ 1256030 w 1400810"/>
              <a:gd name="connsiteY1" fmla="*/ 422910 h 621030"/>
              <a:gd name="connsiteX2" fmla="*/ 810260 w 1400810"/>
              <a:gd name="connsiteY2" fmla="*/ 413385 h 621030"/>
              <a:gd name="connsiteX3" fmla="*/ 622547 w 1400810"/>
              <a:gd name="connsiteY3" fmla="*/ 159903 h 621030"/>
              <a:gd name="connsiteX4" fmla="*/ 0 w 1400810"/>
              <a:gd name="connsiteY4" fmla="*/ 0 h 621030"/>
              <a:gd name="connsiteX0" fmla="*/ 1861185 w 1861185"/>
              <a:gd name="connsiteY0" fmla="*/ 573405 h 573405"/>
              <a:gd name="connsiteX1" fmla="*/ 1256030 w 1861185"/>
              <a:gd name="connsiteY1" fmla="*/ 422910 h 573405"/>
              <a:gd name="connsiteX2" fmla="*/ 810260 w 1861185"/>
              <a:gd name="connsiteY2" fmla="*/ 413385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810260 w 1861185"/>
              <a:gd name="connsiteY2" fmla="*/ 413385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1299210 w 1861185"/>
              <a:gd name="connsiteY2" fmla="*/ 251460 h 573405"/>
              <a:gd name="connsiteX3" fmla="*/ 622547 w 1861185"/>
              <a:gd name="connsiteY3" fmla="*/ 159903 h 573405"/>
              <a:gd name="connsiteX4" fmla="*/ 0 w 1861185"/>
              <a:gd name="connsiteY4" fmla="*/ 0 h 573405"/>
              <a:gd name="connsiteX0" fmla="*/ 1861185 w 1861185"/>
              <a:gd name="connsiteY0" fmla="*/ 573405 h 573405"/>
              <a:gd name="connsiteX1" fmla="*/ 1535430 w 1861185"/>
              <a:gd name="connsiteY1" fmla="*/ 511810 h 573405"/>
              <a:gd name="connsiteX2" fmla="*/ 1299210 w 1861185"/>
              <a:gd name="connsiteY2" fmla="*/ 251460 h 573405"/>
              <a:gd name="connsiteX3" fmla="*/ 720972 w 1861185"/>
              <a:gd name="connsiteY3" fmla="*/ 124978 h 573405"/>
              <a:gd name="connsiteX4" fmla="*/ 0 w 1861185"/>
              <a:gd name="connsiteY4" fmla="*/ 0 h 573405"/>
              <a:gd name="connsiteX0" fmla="*/ 1508760 w 1508760"/>
              <a:gd name="connsiteY0" fmla="*/ 732155 h 732155"/>
              <a:gd name="connsiteX1" fmla="*/ 1183005 w 1508760"/>
              <a:gd name="connsiteY1" fmla="*/ 670560 h 732155"/>
              <a:gd name="connsiteX2" fmla="*/ 946785 w 1508760"/>
              <a:gd name="connsiteY2" fmla="*/ 410210 h 732155"/>
              <a:gd name="connsiteX3" fmla="*/ 368547 w 1508760"/>
              <a:gd name="connsiteY3" fmla="*/ 283728 h 732155"/>
              <a:gd name="connsiteX4" fmla="*/ 0 w 1508760"/>
              <a:gd name="connsiteY4" fmla="*/ 0 h 7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760" h="732155">
                <a:moveTo>
                  <a:pt x="1508760" y="732155"/>
                </a:moveTo>
                <a:lnTo>
                  <a:pt x="1183005" y="670560"/>
                </a:lnTo>
                <a:lnTo>
                  <a:pt x="946785" y="410210"/>
                </a:lnTo>
                <a:lnTo>
                  <a:pt x="368547" y="283728"/>
                </a:lnTo>
                <a:lnTo>
                  <a:pt x="0" y="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3067749" y="3415443"/>
            <a:ext cx="135990" cy="165427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44000">
                <a:srgbClr val="FF0000">
                  <a:alpha val="73000"/>
                </a:srgbClr>
              </a:gs>
              <a:gs pos="100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431440" y="1826098"/>
            <a:ext cx="4635889" cy="4471162"/>
            <a:chOff x="688096" y="1867624"/>
            <a:chExt cx="4635889" cy="4471162"/>
          </a:xfrm>
        </p:grpSpPr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V="1">
              <a:off x="3130086" y="2750340"/>
              <a:ext cx="0" cy="2063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3255615" y="4845232"/>
              <a:ext cx="26733" cy="1248309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300000" lon="20999999" rev="0"/>
              </a:camera>
              <a:lightRig rig="legacyFlat3" dir="t"/>
            </a:scene3d>
            <a:sp3d extrusionH="1801800" prstMaterial="legacyMetal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 rot="3978950">
              <a:off x="1419182" y="4059517"/>
              <a:ext cx="1133241" cy="244664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 rot="20265357">
              <a:off x="1386637" y="4819661"/>
              <a:ext cx="561391" cy="132734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 flipV="1">
              <a:off x="3130086" y="2413532"/>
              <a:ext cx="0" cy="3698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4226504" y="1867624"/>
              <a:ext cx="10974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>
                  <a:solidFill>
                    <a:srgbClr val="000000"/>
                  </a:solidFill>
                </a:rPr>
                <a:t>radiographic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>
                  <a:solidFill>
                    <a:srgbClr val="000000"/>
                  </a:solidFill>
                </a:rPr>
                <a:t>images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 rot="20263871">
              <a:off x="688096" y="5116047"/>
              <a:ext cx="750845" cy="1222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35619" y="5177650"/>
              <a:ext cx="9954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>
                  <a:solidFill>
                    <a:srgbClr val="000000"/>
                  </a:solidFill>
                </a:rPr>
                <a:t>backlighter</a:t>
              </a:r>
              <a:endParaRPr lang="de-DE" sz="14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 smtClean="0">
                  <a:solidFill>
                    <a:srgbClr val="000000"/>
                  </a:solidFill>
                </a:rPr>
                <a:t>foil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299563" y="5136113"/>
            <a:ext cx="16373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</a:rPr>
              <a:t>Backlighter</a:t>
            </a:r>
            <a:r>
              <a:rPr lang="de-DE" sz="1600" b="1" dirty="0">
                <a:solidFill>
                  <a:srgbClr val="000000"/>
                </a:solidFill>
              </a:rPr>
              <a:t> pulse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(50J, 10ps)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6508784" y="3232737"/>
            <a:ext cx="2167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i="1" dirty="0" err="1">
                <a:solidFill>
                  <a:prstClr val="black"/>
                </a:solidFill>
                <a:sym typeface="Wingdings" pitchFamily="2" charset="2"/>
              </a:rPr>
              <a:t>T</a:t>
            </a:r>
            <a:r>
              <a:rPr lang="de-DE" baseline="-25000" dirty="0" err="1">
                <a:solidFill>
                  <a:prstClr val="black"/>
                </a:solidFill>
                <a:sym typeface="Wingdings" pitchFamily="2" charset="2"/>
              </a:rPr>
              <a:t>hot</a:t>
            </a:r>
            <a:r>
              <a:rPr lang="de-DE" dirty="0">
                <a:solidFill>
                  <a:prstClr val="black"/>
                </a:solidFill>
              </a:rPr>
              <a:t>=(120±20)</a:t>
            </a:r>
            <a:r>
              <a:rPr lang="de-DE" dirty="0" err="1">
                <a:solidFill>
                  <a:prstClr val="black"/>
                </a:solidFill>
              </a:rPr>
              <a:t>keV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i="1" dirty="0" err="1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de-DE" baseline="-25000" dirty="0" err="1">
                <a:solidFill>
                  <a:prstClr val="black"/>
                </a:solidFill>
              </a:rPr>
              <a:t>Laser</a:t>
            </a:r>
            <a:r>
              <a:rPr lang="de-DE" baseline="-25000" dirty="0" err="1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de-DE" baseline="-25000" dirty="0" err="1" smtClean="0">
                <a:solidFill>
                  <a:prstClr val="black"/>
                </a:solidFill>
                <a:sym typeface="Wingdings" pitchFamily="2" charset="2"/>
              </a:rPr>
              <a:t>ehot</a:t>
            </a:r>
            <a:r>
              <a:rPr lang="de-DE" dirty="0" smtClean="0">
                <a:solidFill>
                  <a:prstClr val="black"/>
                </a:solidFill>
                <a:sym typeface="Wingdings" pitchFamily="2" charset="2"/>
              </a:rPr>
              <a:t>=14%</a:t>
            </a:r>
          </a:p>
        </p:txBody>
      </p:sp>
      <p:grpSp>
        <p:nvGrpSpPr>
          <p:cNvPr id="67" name="Gruppieren 66"/>
          <p:cNvGrpSpPr/>
          <p:nvPr/>
        </p:nvGrpSpPr>
        <p:grpSpPr>
          <a:xfrm>
            <a:off x="5699806" y="3973846"/>
            <a:ext cx="3393991" cy="2297083"/>
            <a:chOff x="5699806" y="3973846"/>
            <a:chExt cx="3393991" cy="2297083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79" y="3973846"/>
              <a:ext cx="2719199" cy="190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feld 68"/>
            <p:cNvSpPr txBox="1"/>
            <p:nvPr/>
          </p:nvSpPr>
          <p:spPr>
            <a:xfrm>
              <a:off x="5895450" y="4606488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2</a:t>
              </a:r>
              <a:endParaRPr lang="en-US" sz="1100" baseline="30000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573475" y="5963152"/>
              <a:ext cx="1976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 smtClean="0"/>
                <a:t>position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along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wire</a:t>
              </a:r>
              <a:r>
                <a:rPr lang="de-DE" sz="1400" dirty="0" smtClean="0"/>
                <a:t> [</a:t>
              </a:r>
              <a:r>
                <a:rPr lang="de-DE" sz="1400" dirty="0" smtClean="0">
                  <a:latin typeface="Symbol" panose="05050102010706020507" pitchFamily="18" charset="2"/>
                </a:rPr>
                <a:t>m</a:t>
              </a:r>
              <a:r>
                <a:rPr lang="de-DE" sz="1400" dirty="0" smtClean="0"/>
                <a:t>m]</a:t>
              </a:r>
              <a:endParaRPr lang="en-US" sz="1400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5895450" y="4975065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1</a:t>
              </a:r>
              <a:endParaRPr lang="en-US" sz="1100" baseline="30000" dirty="0"/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5895450" y="5349266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0</a:t>
              </a:r>
              <a:endParaRPr lang="en-US" sz="1100" baseline="30000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529491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2</a:t>
              </a:r>
              <a:r>
                <a:rPr lang="de-DE" sz="1100" dirty="0" smtClean="0"/>
                <a:t>00</a:t>
              </a:r>
              <a:endParaRPr lang="en-US" sz="1100" dirty="0"/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6074572" y="580571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</a:t>
              </a:r>
              <a:endParaRPr lang="en-US" sz="1100" dirty="0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7065706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400</a:t>
              </a:r>
              <a:endParaRPr lang="en-US" sz="1100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7592756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600</a:t>
              </a:r>
              <a:endParaRPr lang="en-US" sz="1100" dirty="0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128753" y="58057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800</a:t>
              </a:r>
              <a:endParaRPr lang="en-US" sz="1100" dirty="0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8620591" y="580571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1000</a:t>
              </a:r>
              <a:endParaRPr lang="en-US" sz="1100" dirty="0"/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5895450" y="4235597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10</a:t>
              </a:r>
              <a:r>
                <a:rPr lang="de-DE" sz="1100" baseline="30000" dirty="0" smtClean="0"/>
                <a:t>3</a:t>
              </a:r>
              <a:endParaRPr lang="en-US" sz="1100" baseline="30000" dirty="0"/>
            </a:p>
          </p:txBody>
        </p:sp>
        <p:sp>
          <p:nvSpPr>
            <p:cNvPr id="94" name="Textfeld 93"/>
            <p:cNvSpPr txBox="1"/>
            <p:nvPr/>
          </p:nvSpPr>
          <p:spPr>
            <a:xfrm rot="16200000">
              <a:off x="4951845" y="4779283"/>
              <a:ext cx="1803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 smtClean="0"/>
                <a:t>bulk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temperature</a:t>
              </a:r>
              <a:r>
                <a:rPr lang="de-DE" sz="1400" dirty="0" smtClean="0"/>
                <a:t> [eV]</a:t>
              </a:r>
              <a:endParaRPr lang="en-US" sz="1400" dirty="0"/>
            </a:p>
          </p:txBody>
        </p:sp>
      </p:grpSp>
      <p:sp>
        <p:nvSpPr>
          <p:cNvPr id="111" name="AutoShape 36"/>
          <p:cNvSpPr>
            <a:spLocks noChangeArrowheads="1"/>
          </p:cNvSpPr>
          <p:nvPr/>
        </p:nvSpPr>
        <p:spPr bwMode="auto">
          <a:xfrm rot="3978950">
            <a:off x="1458548" y="2764532"/>
            <a:ext cx="1133242" cy="2446641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Rectangle 41"/>
          <p:cNvSpPr>
            <a:spLocks noChangeArrowheads="1"/>
          </p:cNvSpPr>
          <p:nvPr/>
        </p:nvSpPr>
        <p:spPr bwMode="auto">
          <a:xfrm rot="20650452">
            <a:off x="495001" y="3795492"/>
            <a:ext cx="416103" cy="13273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37"/>
          <p:cNvSpPr>
            <a:spLocks noChangeArrowheads="1"/>
          </p:cNvSpPr>
          <p:nvPr/>
        </p:nvSpPr>
        <p:spPr bwMode="auto">
          <a:xfrm rot="20650452">
            <a:off x="904130" y="3716456"/>
            <a:ext cx="561391" cy="13273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9"/>
          <p:cNvSpPr txBox="1">
            <a:spLocks noChangeArrowheads="1"/>
          </p:cNvSpPr>
          <p:nvPr/>
        </p:nvSpPr>
        <p:spPr bwMode="auto">
          <a:xfrm>
            <a:off x="327137" y="3976423"/>
            <a:ext cx="12330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</a:rPr>
              <a:t>PHELIX </a:t>
            </a:r>
            <a:r>
              <a:rPr lang="de-DE" sz="1600" b="1" dirty="0" err="1">
                <a:solidFill>
                  <a:srgbClr val="000000"/>
                </a:solidFill>
              </a:rPr>
              <a:t>laser</a:t>
            </a:r>
            <a:endParaRPr lang="de-DE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(50J, 10ps,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sym typeface="Symbol"/>
              </a:rPr>
              <a:t>10</a:t>
            </a:r>
            <a:r>
              <a:rPr lang="de-DE" sz="1400" baseline="30000" dirty="0">
                <a:solidFill>
                  <a:srgbClr val="000000"/>
                </a:solidFill>
                <a:sym typeface="Symbol"/>
              </a:rPr>
              <a:t>18</a:t>
            </a:r>
            <a:r>
              <a:rPr lang="de-DE" sz="1400" dirty="0">
                <a:solidFill>
                  <a:srgbClr val="000000"/>
                </a:solidFill>
                <a:sym typeface="Symbol"/>
              </a:rPr>
              <a:t> W/cm</a:t>
            </a:r>
            <a:r>
              <a:rPr lang="de-DE" sz="1400" baseline="30000" dirty="0">
                <a:solidFill>
                  <a:srgbClr val="000000"/>
                </a:solidFill>
                <a:sym typeface="Symbol"/>
              </a:rPr>
              <a:t>2</a:t>
            </a:r>
            <a:r>
              <a:rPr lang="de-DE" sz="1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8" name="Picture 15" descr="http://upload.wikimedia.org/wikipedia/de/b/bd/Phelix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79" y="1215089"/>
            <a:ext cx="2701568" cy="6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1700</Words>
  <Application>Microsoft Office PowerPoint</Application>
  <PresentationFormat>Bildschirmpräsentation (4:3)</PresentationFormat>
  <Paragraphs>494</Paragraphs>
  <Slides>24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1_Larissa</vt:lpstr>
      <vt:lpstr>Bitmap Image</vt:lpstr>
      <vt:lpstr>Photo Editor Photo</vt:lpstr>
      <vt:lpstr>PowerPoint-Präsentation</vt:lpstr>
      <vt:lpstr>FAIR will offer exciting new possibilities for research in high-energy density matter science</vt:lpstr>
      <vt:lpstr>Two collaborations have accepted proposals for an experimental plasma physics program at FAIR</vt:lpstr>
      <vt:lpstr>X-Ray Radiography is a primary diagnostic for HED basic science shots at the NIF</vt:lpstr>
      <vt:lpstr>Laser-produced plasma x-ray sources</vt:lpstr>
      <vt:lpstr>HED facilities upgrade to high-energy short-pulse options for hard x-ray radiography capability</vt:lpstr>
      <vt:lpstr>X-ray radiography of a shock front</vt:lpstr>
      <vt:lpstr>Rapid heating of wire targets with hot electrons</vt:lpstr>
      <vt:lpstr>2nd beam drives x-ray backlighter for radiography</vt:lpstr>
      <vt:lpstr>Radiographs show expansion of heated wire, good agreement with rad-hydro simulations</vt:lpstr>
      <vt:lpstr>HIHEX: Heavy Ion Heating and EXpansion</vt:lpstr>
      <vt:lpstr>Simulated radiographs of „typical“ HIHEX plasma *)</vt:lpstr>
      <vt:lpstr>Simulated radiographs of „typical“ HIHEX plasma *)</vt:lpstr>
      <vt:lpstr>Heavy crystal scintillators for higher QE at &gt;100keV</vt:lpstr>
      <vt:lpstr>Simulated radiographs of „typical“ HIHEX plasma *)</vt:lpstr>
      <vt:lpstr>First tests of scintillator-based imaging detector *)</vt:lpstr>
      <vt:lpstr>LAPLAS: LAboratory PLAnetary Science</vt:lpstr>
      <vt:lpstr>Side-on radiography of LAPLAS configuration *)</vt:lpstr>
      <vt:lpstr>End-on radiography of LAPLAS/H2O *)</vt:lpstr>
      <vt:lpstr>X-ray diffraction crystallography in HED matter</vt:lpstr>
      <vt:lpstr>X-ray crystallography of superionic water in LAPLAS</vt:lpstr>
      <vt:lpstr>Conclusions</vt:lpstr>
      <vt:lpstr>Hard X-Ray Detector measures the high-energy bremsstrahlung emission</vt:lpstr>
      <vt:lpstr>Infer hot-e spectrum from bremsstrahlung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Neumayer, Paul Dr.</dc:creator>
  <cp:lastModifiedBy>Neumayer, Paul Dr.</cp:lastModifiedBy>
  <cp:revision>120</cp:revision>
  <dcterms:created xsi:type="dcterms:W3CDTF">2013-09-22T09:35:13Z</dcterms:created>
  <dcterms:modified xsi:type="dcterms:W3CDTF">2013-09-30T14:11:04Z</dcterms:modified>
</cp:coreProperties>
</file>