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6"/>
  </p:notesMasterIdLst>
  <p:handoutMasterIdLst>
    <p:handoutMasterId r:id="rId37"/>
  </p:handoutMasterIdLst>
  <p:sldIdLst>
    <p:sldId id="370" r:id="rId2"/>
    <p:sldId id="465" r:id="rId3"/>
    <p:sldId id="415" r:id="rId4"/>
    <p:sldId id="431" r:id="rId5"/>
    <p:sldId id="452" r:id="rId6"/>
    <p:sldId id="442" r:id="rId7"/>
    <p:sldId id="372" r:id="rId8"/>
    <p:sldId id="454" r:id="rId9"/>
    <p:sldId id="383" r:id="rId10"/>
    <p:sldId id="479" r:id="rId11"/>
    <p:sldId id="455" r:id="rId12"/>
    <p:sldId id="481" r:id="rId13"/>
    <p:sldId id="482" r:id="rId14"/>
    <p:sldId id="483" r:id="rId15"/>
    <p:sldId id="484" r:id="rId16"/>
    <p:sldId id="485" r:id="rId17"/>
    <p:sldId id="461" r:id="rId18"/>
    <p:sldId id="448" r:id="rId19"/>
    <p:sldId id="424" r:id="rId20"/>
    <p:sldId id="444" r:id="rId21"/>
    <p:sldId id="456" r:id="rId22"/>
    <p:sldId id="459" r:id="rId23"/>
    <p:sldId id="449" r:id="rId24"/>
    <p:sldId id="477" r:id="rId25"/>
    <p:sldId id="487" r:id="rId26"/>
    <p:sldId id="488" r:id="rId27"/>
    <p:sldId id="478" r:id="rId28"/>
    <p:sldId id="473" r:id="rId29"/>
    <p:sldId id="453" r:id="rId30"/>
    <p:sldId id="458" r:id="rId31"/>
    <p:sldId id="474" r:id="rId32"/>
    <p:sldId id="475" r:id="rId33"/>
    <p:sldId id="476" r:id="rId34"/>
    <p:sldId id="480" r:id="rId35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577"/>
    <a:srgbClr val="33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5172" autoAdjust="0"/>
  </p:normalViewPr>
  <p:slideViewPr>
    <p:cSldViewPr snapToGrid="0">
      <p:cViewPr>
        <p:scale>
          <a:sx n="70" d="100"/>
          <a:sy n="70" d="100"/>
        </p:scale>
        <p:origin x="-21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3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2607FD-C4D2-480D-94A2-89B7128D815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BBB0BBE-C0E6-4CC0-AFE6-FB40BEA2B82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3F0B24E-D4AE-49C1-BB32-4E0CF7E752E0}" type="slidenum">
              <a:rPr lang="de-DE" smtClean="0">
                <a:latin typeface="Arial" pitchFamily="34" charset="0"/>
                <a:ea typeface="ＭＳ Ｐゴシック" pitchFamily="34" charset="-128"/>
              </a:rPr>
              <a:pPr/>
              <a:t>1</a:t>
            </a:fld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927" y="4715151"/>
            <a:ext cx="5437822" cy="4466985"/>
          </a:xfrm>
          <a:noFill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0A7EC0-A5A8-450F-B74A-E7C69653E4A9}" type="slidenum">
              <a:rPr lang="de-DE">
                <a:solidFill>
                  <a:prstClr val="black"/>
                </a:solidFill>
              </a:rPr>
              <a:pPr/>
              <a:t>10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6125"/>
            <a:ext cx="4948237" cy="3711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065" y="4716238"/>
            <a:ext cx="5430173" cy="446343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8A35474-1976-48F5-BB13-132C14108852}" type="slidenum">
              <a:rPr lang="de-DE" smtClean="0">
                <a:solidFill>
                  <a:prstClr val="black"/>
                </a:solidFill>
                <a:ea typeface="ＭＳ Ｐゴシック" pitchFamily="34" charset="-128"/>
              </a:rPr>
              <a:pPr/>
              <a:t>11</a:t>
            </a:fld>
            <a:endParaRPr lang="de-DE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927" y="4715151"/>
            <a:ext cx="5437822" cy="4466985"/>
          </a:xfrm>
          <a:noFill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EA5C2-B279-41E4-A16A-F644DFD90A61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An</a:t>
            </a:r>
            <a:r>
              <a:rPr lang="de-DE" baseline="0" dirty="0" smtClean="0"/>
              <a:t> intense femtosecond </a:t>
            </a:r>
            <a:r>
              <a:rPr lang="de-DE" baseline="0" dirty="0" err="1" smtClean="0"/>
              <a:t>laser</a:t>
            </a:r>
            <a:r>
              <a:rPr lang="de-DE" baseline="0" dirty="0" smtClean="0"/>
              <a:t> pulse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focussed</a:t>
            </a:r>
            <a:r>
              <a:rPr lang="de-DE" baseline="0" dirty="0" smtClean="0"/>
              <a:t> in a gas </a:t>
            </a:r>
            <a:r>
              <a:rPr lang="de-DE" baseline="0" dirty="0" err="1" smtClean="0"/>
              <a:t>jet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forms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underdense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plasma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fully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ionized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helium</a:t>
            </a:r>
            <a:r>
              <a:rPr lang="de-DE" baseline="0" dirty="0" smtClean="0"/>
              <a:t> gas).</a:t>
            </a:r>
            <a:endParaRPr lang="de-DE" dirty="0" smtClean="0"/>
          </a:p>
          <a:p>
            <a:r>
              <a:rPr lang="de-DE" dirty="0" smtClean="0"/>
              <a:t>The </a:t>
            </a:r>
            <a:r>
              <a:rPr lang="de-DE" dirty="0" err="1" smtClean="0"/>
              <a:t>ponderomotive</a:t>
            </a:r>
            <a:r>
              <a:rPr lang="de-DE" dirty="0" smtClean="0"/>
              <a:t> </a:t>
            </a:r>
            <a:r>
              <a:rPr lang="de-DE" dirty="0" err="1" smtClean="0"/>
              <a:t>force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pulse </a:t>
            </a:r>
            <a:r>
              <a:rPr lang="de-DE" dirty="0" err="1" smtClean="0"/>
              <a:t>pushes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electrons</a:t>
            </a:r>
            <a:r>
              <a:rPr lang="de-DE" dirty="0" smtClean="0"/>
              <a:t> in </a:t>
            </a:r>
            <a:r>
              <a:rPr lang="de-DE" dirty="0" err="1" smtClean="0"/>
              <a:t>forward</a:t>
            </a:r>
            <a:r>
              <a:rPr lang="de-DE" dirty="0" smtClean="0"/>
              <a:t> </a:t>
            </a:r>
            <a:r>
              <a:rPr lang="de-DE" dirty="0" err="1" smtClean="0"/>
              <a:t>direction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 </a:t>
            </a:r>
            <a:r>
              <a:rPr lang="de-DE" dirty="0" err="1" smtClean="0"/>
              <a:t>plasma</a:t>
            </a:r>
            <a:r>
              <a:rPr lang="de-DE" dirty="0" smtClean="0"/>
              <a:t> </a:t>
            </a:r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propagates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laser</a:t>
            </a:r>
            <a:r>
              <a:rPr lang="de-DE" baseline="0" dirty="0" smtClean="0"/>
              <a:t> pulse. </a:t>
            </a:r>
          </a:p>
          <a:p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nonlinear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interaction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plasma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laser</a:t>
            </a:r>
            <a:r>
              <a:rPr lang="de-DE" baseline="0" dirty="0" smtClean="0"/>
              <a:t> pulse </a:t>
            </a:r>
            <a:r>
              <a:rPr lang="de-DE" baseline="0" dirty="0" err="1" smtClean="0"/>
              <a:t>leads</a:t>
            </a:r>
            <a:r>
              <a:rPr lang="de-DE" baseline="0" dirty="0" smtClean="0"/>
              <a:t> in a so </a:t>
            </a:r>
            <a:r>
              <a:rPr lang="de-DE" baseline="0" dirty="0" err="1" smtClean="0"/>
              <a:t>called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breaking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electrons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trapped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wave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experience</a:t>
            </a:r>
            <a:r>
              <a:rPr lang="de-DE" baseline="0" dirty="0" smtClean="0"/>
              <a:t> a longitudinal </a:t>
            </a:r>
            <a:r>
              <a:rPr lang="de-DE" baseline="0" dirty="0" err="1" smtClean="0"/>
              <a:t>field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accelarates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electrons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forward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direction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 radial </a:t>
            </a:r>
            <a:r>
              <a:rPr lang="de-DE" baseline="0" dirty="0" err="1" smtClean="0"/>
              <a:t>field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oscillations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called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betatron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oscillatins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relativistic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motion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collimated</a:t>
            </a:r>
            <a:r>
              <a:rPr lang="de-DE" baseline="0" dirty="0" smtClean="0"/>
              <a:t> beam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keV</a:t>
            </a:r>
            <a:r>
              <a:rPr lang="de-DE" baseline="0" dirty="0" smtClean="0"/>
              <a:t>) x-</a:t>
            </a:r>
            <a:r>
              <a:rPr lang="de-DE" baseline="0" dirty="0" err="1" smtClean="0"/>
              <a:t>ray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radiation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produced</a:t>
            </a:r>
            <a:r>
              <a:rPr lang="de-DE" baseline="0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EA5C2-B279-41E4-A16A-F644DFD90A61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" pitchFamily="-106" charset="0"/>
              <a:ea typeface="ＭＳ Ｐゴシック" pitchFamily="84" charset="-128"/>
            </a:endParaRPr>
          </a:p>
        </p:txBody>
      </p:sp>
      <p:sp>
        <p:nvSpPr>
          <p:cNvPr id="5325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65ADB-2207-47E4-804F-B2773FF91D9A}" type="slidenum">
              <a:rPr lang="en-GB">
                <a:ea typeface="ＭＳ Ｐゴシック" pitchFamily="84" charset="-128"/>
              </a:rPr>
              <a:pPr/>
              <a:t>18</a:t>
            </a:fld>
            <a:endParaRPr lang="en-GB"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1C2EF-857D-4AD7-9597-ADB4B4171A65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D2EF79-5BD5-4375-8573-1357FE148D86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2688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72" y="4716948"/>
            <a:ext cx="4982732" cy="446593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58401-DA78-4539-A718-9E368C985347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F11A0C3-93EB-4C64-A983-7058B7BADFE5}" type="slidenum">
              <a:rPr lang="de-DE" sz="1200" smtClean="0">
                <a:solidFill>
                  <a:srgbClr val="000000"/>
                </a:solidFill>
              </a:rPr>
              <a:pPr/>
              <a:t>25</a:t>
            </a:fld>
            <a:endParaRPr lang="de-DE" sz="1200" smtClean="0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927" y="4715151"/>
            <a:ext cx="5437823" cy="4466985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06E1A4-A635-4C4E-87F4-8ACCCBF77881}" type="slidenum">
              <a:rPr lang="de-DE"/>
              <a:pPr/>
              <a:t>3</a:t>
            </a:fld>
            <a:endParaRPr lang="de-DE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42" y="4715907"/>
            <a:ext cx="5434993" cy="4467701"/>
          </a:xfrm>
        </p:spPr>
        <p:txBody>
          <a:bodyPr lIns="87598" tIns="43799" rIns="87598" bIns="4379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1567E4A-B036-4647-91B5-B2FA5193C52B}" type="slidenum">
              <a:rPr lang="de-DE" sz="1200" smtClean="0">
                <a:solidFill>
                  <a:srgbClr val="000000"/>
                </a:solidFill>
              </a:rPr>
              <a:pPr/>
              <a:t>32</a:t>
            </a:fld>
            <a:endParaRPr lang="de-DE" sz="1200" smtClean="0">
              <a:solidFill>
                <a:srgbClr val="000000"/>
              </a:solidFill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2946" y="744617"/>
            <a:ext cx="4533357" cy="372308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927" y="4715151"/>
            <a:ext cx="5437823" cy="4466985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079CEC-D14F-4E83-8BAB-DAC7E94376A3}" type="slidenum">
              <a:rPr lang="de-DE"/>
              <a:pPr/>
              <a:t>33</a:t>
            </a:fld>
            <a:endParaRPr lang="de-DE" dirty="0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850246" y="9427547"/>
            <a:ext cx="2940054" cy="490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6841" tIns="45157" rIns="86841" bIns="45157" anchor="b"/>
          <a:lstStyle/>
          <a:p>
            <a:pPr algn="r">
              <a:tabLst>
                <a:tab pos="0" algn="l"/>
                <a:tab pos="441152" algn="l"/>
                <a:tab pos="882305" algn="l"/>
                <a:tab pos="1323457" algn="l"/>
                <a:tab pos="1764609" algn="l"/>
                <a:tab pos="2205761" algn="l"/>
                <a:tab pos="2646914" algn="l"/>
                <a:tab pos="3088066" algn="l"/>
                <a:tab pos="3529218" algn="l"/>
                <a:tab pos="3970371" algn="l"/>
                <a:tab pos="4411523" algn="l"/>
                <a:tab pos="4852675" algn="l"/>
                <a:tab pos="5293827" algn="l"/>
                <a:tab pos="5734980" algn="l"/>
                <a:tab pos="6176132" algn="l"/>
                <a:tab pos="6617284" algn="l"/>
                <a:tab pos="7058436" algn="l"/>
                <a:tab pos="7499589" algn="l"/>
                <a:tab pos="7940741" algn="l"/>
                <a:tab pos="8381893" algn="l"/>
                <a:tab pos="8823046" algn="l"/>
              </a:tabLst>
            </a:pPr>
            <a:fld id="{2DDE836F-C587-4D6E-9EB9-F340F9FBDE45}" type="slidenum">
              <a:rPr lang="de-DE" sz="1200">
                <a:solidFill>
                  <a:srgbClr val="000000"/>
                </a:solidFill>
                <a:ea typeface="Bitstream Vera Sans" pitchFamily="34" charset="0"/>
                <a:cs typeface="Bitstream Vera Sans" pitchFamily="34" charset="0"/>
              </a:rPr>
              <a:pPr algn="r">
                <a:tabLst>
                  <a:tab pos="0" algn="l"/>
                  <a:tab pos="441152" algn="l"/>
                  <a:tab pos="882305" algn="l"/>
                  <a:tab pos="1323457" algn="l"/>
                  <a:tab pos="1764609" algn="l"/>
                  <a:tab pos="2205761" algn="l"/>
                  <a:tab pos="2646914" algn="l"/>
                  <a:tab pos="3088066" algn="l"/>
                  <a:tab pos="3529218" algn="l"/>
                  <a:tab pos="3970371" algn="l"/>
                  <a:tab pos="4411523" algn="l"/>
                  <a:tab pos="4852675" algn="l"/>
                  <a:tab pos="5293827" algn="l"/>
                  <a:tab pos="5734980" algn="l"/>
                  <a:tab pos="6176132" algn="l"/>
                  <a:tab pos="6617284" algn="l"/>
                  <a:tab pos="7058436" algn="l"/>
                  <a:tab pos="7499589" algn="l"/>
                  <a:tab pos="7940741" algn="l"/>
                  <a:tab pos="8381893" algn="l"/>
                  <a:tab pos="8823046" algn="l"/>
                </a:tabLst>
              </a:pPr>
              <a:t>33</a:t>
            </a:fld>
            <a:endParaRPr lang="de-DE" sz="1200" dirty="0">
              <a:solidFill>
                <a:srgbClr val="000000"/>
              </a:solidFill>
              <a:ea typeface="Bitstream Vera Sans" pitchFamily="34" charset="0"/>
              <a:cs typeface="Bitstream Vera Sans" pitchFamily="34" charset="0"/>
            </a:endParaRPr>
          </a:p>
        </p:txBody>
      </p:sp>
      <p:sp>
        <p:nvSpPr>
          <p:cNvPr id="1741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064" y="4716236"/>
            <a:ext cx="5430173" cy="455536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79ED1-D1C2-43EB-8DB5-E02EDFA1AF95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B0BBE-C0E6-4CC0-AFE6-FB40BEA2B821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89CFF3-DDBC-4510-8C9A-2E181E9AAF31}" type="slidenum">
              <a:rPr lang="en-GB" smtClean="0">
                <a:latin typeface="Arial" pitchFamily="34" charset="0"/>
              </a:rPr>
              <a:pPr/>
              <a:t>6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2688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72" y="4716948"/>
            <a:ext cx="4982732" cy="446593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527370-51F2-4AC8-B34C-6A95B75A24DC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6D3DF2-AED1-4F07-9CCF-5AED039BB072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EC9E9A7-F4D2-4EFA-BD9E-638B1A25ABAB}" type="slidenum">
              <a:rPr lang="de-DE" smtClean="0">
                <a:latin typeface="Arial" pitchFamily="34" charset="0"/>
                <a:ea typeface="ＭＳ Ｐゴシック" pitchFamily="34" charset="-128"/>
              </a:rPr>
              <a:pPr/>
              <a:t>9</a:t>
            </a:fld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927" y="4715151"/>
            <a:ext cx="5437822" cy="4466985"/>
          </a:xfrm>
          <a:noFill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0C2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 descr="hanfried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688" y="5510213"/>
            <a:ext cx="1357312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10" descr="IOQlogo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43625"/>
            <a:ext cx="22685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85454-A192-4AF7-9E06-22503E3F8F9B}" type="datetime1">
              <a:rPr lang="de-DE"/>
              <a:pPr>
                <a:defRPr/>
              </a:pPr>
              <a:t>30.09.2013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XUV and X-ray optics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CD807-2EE7-439E-BB12-EE76FABBE20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C2EA9-9AAA-4CB8-958B-257CFD2D6861}" type="datetime1">
              <a:rPr lang="de-DE"/>
              <a:pPr>
                <a:defRPr/>
              </a:pPr>
              <a:t>30.09.2013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XUV and X-ray optics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6DB53-3F04-4352-A267-006C9742832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äsentation IO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8"/>
            <a:ext cx="19288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5" y="60325"/>
            <a:ext cx="15001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8794" y="-24"/>
            <a:ext cx="5643602" cy="857256"/>
          </a:xfrm>
          <a:solidFill>
            <a:srgbClr val="0000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Ctr="1">
            <a:noAutofit/>
          </a:bodyPr>
          <a:lstStyle>
            <a:lvl1pPr>
              <a:defRPr sz="2800" baseline="0">
                <a:ln>
                  <a:noFill/>
                </a:ln>
                <a:solidFill>
                  <a:srgbClr val="FFFF9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500188" y="1785938"/>
            <a:ext cx="3429000" cy="2214562"/>
          </a:xfrm>
        </p:spPr>
        <p:txBody>
          <a:bodyPr/>
          <a:lstStyle>
            <a:lvl1pPr>
              <a:defRPr baseline="0">
                <a:latin typeface="Georgia" pitchFamily="18" charset="0"/>
              </a:defRPr>
            </a:lvl1pPr>
            <a:lvl2pPr>
              <a:defRPr baseline="0">
                <a:latin typeface="Georgia" pitchFamily="18" charset="0"/>
              </a:defRPr>
            </a:lvl2pPr>
            <a:lvl3pPr>
              <a:defRPr baseline="0">
                <a:latin typeface="Georgia" pitchFamily="18" charset="0"/>
              </a:defRPr>
            </a:lvl3pPr>
            <a:lvl4pPr>
              <a:defRPr baseline="0">
                <a:latin typeface="Georgia" pitchFamily="18" charset="0"/>
              </a:defRPr>
            </a:lvl4pPr>
            <a:lvl5pPr>
              <a:defRPr baseline="0">
                <a:latin typeface="Georgia" pitchFamily="18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7"/>
          </p:nvPr>
        </p:nvSpPr>
        <p:spPr>
          <a:xfrm>
            <a:off x="7715250" y="6500813"/>
            <a:ext cx="1428750" cy="357187"/>
          </a:xfrm>
          <a:solidFill>
            <a:schemeClr val="bg1"/>
          </a:solidFill>
        </p:spPr>
        <p:txBody>
          <a:bodyPr/>
          <a:lstStyle>
            <a:lvl1pPr>
              <a:defRPr sz="1400" b="1" baseline="0">
                <a:solidFill>
                  <a:srgbClr val="0900C0"/>
                </a:solidFill>
                <a:latin typeface="+mn-lt"/>
              </a:defRPr>
            </a:lvl1pPr>
          </a:lstStyle>
          <a:p>
            <a:pPr>
              <a:defRPr/>
            </a:pPr>
            <a:fld id="{AFB49D06-4086-4B53-B700-F0F53430F74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0" y="1143000"/>
            <a:ext cx="8229600" cy="45259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DBB271-E1EE-4255-A1FF-D70E92060AC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8B09D-9A10-4950-8346-1A51700D89AB}" type="datetime1">
              <a:rPr lang="de-DE"/>
              <a:pPr>
                <a:defRPr/>
              </a:pPr>
              <a:t>30.09.2013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XUV and X-ray optics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E0B15-C4C2-4043-ACCE-0907332A71F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solidFill>
          <a:srgbClr val="0C2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 descr="hanfried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688" y="5510213"/>
            <a:ext cx="1357312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10" descr="IOQlogo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43625"/>
            <a:ext cx="22685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15EA8-3970-4E8F-93BF-D0D2F97EB365}" type="datetime1">
              <a:rPr lang="de-DE"/>
              <a:pPr>
                <a:defRPr/>
              </a:pPr>
              <a:t>30.09.2013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XUV and X-ray optics 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0612-3211-440C-80E1-5C2A03BC956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451CD-48DD-4AE2-B140-B3697FA70F73}" type="datetime1">
              <a:rPr lang="de-DE"/>
              <a:pPr>
                <a:defRPr/>
              </a:pPr>
              <a:t>30.09.2013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XUV and X-ray optics 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EF925-2946-4FF9-9E06-3FAF704EC21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 l="48543"/>
          <a:stretch>
            <a:fillRect/>
          </a:stretch>
        </p:blipFill>
        <p:spPr bwMode="auto">
          <a:xfrm>
            <a:off x="3878296" y="6272922"/>
            <a:ext cx="13684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E7BD1-DE86-4864-B2DB-6CEFC5387F5E}" type="datetime1">
              <a:rPr lang="de-DE"/>
              <a:pPr>
                <a:defRPr/>
              </a:pPr>
              <a:t>30.09.2013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XUV and X-ray optics 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71EF-9669-4CDA-8794-8C5546C679B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0128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4C114-984C-40E9-BF9D-FAC5DE747391}" type="datetime1">
              <a:rPr lang="de-DE"/>
              <a:pPr>
                <a:defRPr/>
              </a:pPr>
              <a:t>30.09.2013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XUV optics 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113CA-3994-4722-B434-B2A3C19E0FA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C30C1-1DF5-490A-8767-626722D48C50}" type="datetime1">
              <a:rPr lang="de-DE"/>
              <a:pPr>
                <a:defRPr/>
              </a:pPr>
              <a:t>30.09.2013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XUV and X-ray optics 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2800-8D70-4E32-ABC6-E8BB5802DBB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  <a:solidFill>
            <a:srgbClr val="0C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71438"/>
            <a:ext cx="822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286000" y="6492875"/>
            <a:ext cx="1062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38BF38-C62F-4D30-8AE2-764CFC710124}" type="datetime1">
              <a:rPr lang="de-DE"/>
              <a:pPr>
                <a:defRPr/>
              </a:pPr>
              <a:t>30.09.2013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00438" y="6492875"/>
            <a:ext cx="2395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XUV and X-ray optics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072188" y="6492875"/>
            <a:ext cx="128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02BE62-24BB-44F2-9007-0F6D321DAE8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1032" name="Grafik 6" descr="logo.tif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01063" y="6156325"/>
            <a:ext cx="571500" cy="67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438" y="6286500"/>
            <a:ext cx="1643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3" r:id="rId2"/>
    <p:sldLayoutId id="2147483762" r:id="rId3"/>
    <p:sldLayoutId id="2147483754" r:id="rId4"/>
    <p:sldLayoutId id="2147483755" r:id="rId5"/>
    <p:sldLayoutId id="2147483756" r:id="rId6"/>
    <p:sldLayoutId id="2147483757" r:id="rId7"/>
    <p:sldLayoutId id="2147483763" r:id="rId8"/>
    <p:sldLayoutId id="2147483758" r:id="rId9"/>
    <p:sldLayoutId id="2147483759" r:id="rId10"/>
    <p:sldLayoutId id="2147483760" r:id="rId11"/>
    <p:sldLayoutId id="2147483764" r:id="rId12"/>
    <p:sldLayoutId id="2147483765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5350" y="5754688"/>
            <a:ext cx="1308100" cy="693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5730875"/>
            <a:ext cx="693738" cy="693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9415" y="6346825"/>
            <a:ext cx="129698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/>
          <a:srcRect l="48543"/>
          <a:stretch>
            <a:fillRect/>
          </a:stretch>
        </p:blipFill>
        <p:spPr bwMode="auto">
          <a:xfrm>
            <a:off x="3081855" y="5752657"/>
            <a:ext cx="13684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59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16301" y="6484938"/>
            <a:ext cx="1465263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el 11"/>
          <p:cNvSpPr>
            <a:spLocks noGrp="1"/>
          </p:cNvSpPr>
          <p:nvPr>
            <p:ph type="ctrTitle"/>
          </p:nvPr>
        </p:nvSpPr>
        <p:spPr>
          <a:xfrm>
            <a:off x="728330" y="1035272"/>
            <a:ext cx="7772400" cy="1470025"/>
          </a:xfrm>
        </p:spPr>
        <p:txBody>
          <a:bodyPr/>
          <a:lstStyle/>
          <a:p>
            <a:r>
              <a:rPr lang="en-US" sz="4400" b="1" dirty="0" smtClean="0"/>
              <a:t>X-ray sources for experiments at the </a:t>
            </a:r>
            <a:r>
              <a:rPr lang="en-US" sz="4400" b="1" dirty="0" smtClean="0"/>
              <a:t>HESR</a:t>
            </a:r>
            <a:endParaRPr lang="de-DE" sz="4400" b="1" dirty="0">
              <a:latin typeface="+mn-lt"/>
            </a:endParaRPr>
          </a:p>
        </p:txBody>
      </p:sp>
      <p:sp>
        <p:nvSpPr>
          <p:cNvPr id="13" name="Untertitel 12"/>
          <p:cNvSpPr>
            <a:spLocks noGrp="1"/>
          </p:cNvSpPr>
          <p:nvPr>
            <p:ph type="subTitle" idx="1"/>
          </p:nvPr>
        </p:nvSpPr>
        <p:spPr>
          <a:xfrm>
            <a:off x="457200" y="3099387"/>
            <a:ext cx="8261498" cy="17526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Ch. </a:t>
            </a:r>
            <a:r>
              <a:rPr lang="en-US" sz="1800" b="1" dirty="0" err="1" smtClean="0">
                <a:solidFill>
                  <a:schemeClr val="bg1"/>
                </a:solidFill>
              </a:rPr>
              <a:t>Spielmannn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1,2</a:t>
            </a:r>
            <a:r>
              <a:rPr lang="en-US" sz="1800" b="1" dirty="0" smtClean="0">
                <a:solidFill>
                  <a:schemeClr val="bg1"/>
                </a:solidFill>
              </a:rPr>
              <a:t>, Th. </a:t>
            </a:r>
            <a:r>
              <a:rPr lang="en-US" sz="1800" b="1" dirty="0" err="1" smtClean="0">
                <a:solidFill>
                  <a:schemeClr val="bg1"/>
                </a:solidFill>
              </a:rPr>
              <a:t>Kühl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1,3,4,5</a:t>
            </a:r>
            <a:r>
              <a:rPr lang="en-US" sz="1800" b="1" dirty="0" smtClean="0">
                <a:solidFill>
                  <a:schemeClr val="bg1"/>
                </a:solidFill>
              </a:rPr>
              <a:t>, Th. </a:t>
            </a:r>
            <a:r>
              <a:rPr lang="en-US" sz="1800" b="1" dirty="0" err="1" smtClean="0">
                <a:solidFill>
                  <a:schemeClr val="bg1"/>
                </a:solidFill>
              </a:rPr>
              <a:t>Stöhlker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1,2,3,5</a:t>
            </a:r>
            <a:r>
              <a:rPr lang="en-US" sz="1800" b="1" dirty="0" smtClean="0">
                <a:solidFill>
                  <a:schemeClr val="bg1"/>
                </a:solidFill>
              </a:rPr>
              <a:t>, A. </a:t>
            </a:r>
            <a:r>
              <a:rPr lang="en-US" sz="1800" b="1" dirty="0" err="1" smtClean="0">
                <a:solidFill>
                  <a:schemeClr val="bg1"/>
                </a:solidFill>
              </a:rPr>
              <a:t>Tünnermann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1,2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B. </a:t>
            </a:r>
            <a:r>
              <a:rPr lang="en-US" sz="1800" b="1" dirty="0" err="1" smtClean="0">
                <a:solidFill>
                  <a:schemeClr val="bg1"/>
                </a:solidFill>
              </a:rPr>
              <a:t>Aurand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 1,3</a:t>
            </a:r>
            <a:r>
              <a:rPr lang="en-US" sz="1800" b="1" dirty="0" smtClean="0">
                <a:solidFill>
                  <a:schemeClr val="bg1"/>
                </a:solidFill>
              </a:rPr>
              <a:t>, V. </a:t>
            </a:r>
            <a:r>
              <a:rPr lang="en-US" sz="1800" b="1" dirty="0" err="1" smtClean="0">
                <a:solidFill>
                  <a:schemeClr val="bg1"/>
                </a:solidFill>
              </a:rPr>
              <a:t>Bagnoud</a:t>
            </a:r>
            <a:r>
              <a:rPr lang="en-US" sz="1800" b="1" dirty="0" smtClean="0">
                <a:solidFill>
                  <a:schemeClr val="bg1"/>
                </a:solidFill>
              </a:rPr>
              <a:t> 1,3 , B. </a:t>
            </a:r>
            <a:r>
              <a:rPr lang="en-US" sz="1800" b="1" dirty="0" err="1" smtClean="0">
                <a:solidFill>
                  <a:schemeClr val="bg1"/>
                </a:solidFill>
              </a:rPr>
              <a:t>Ecker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2,3,5</a:t>
            </a:r>
            <a:r>
              <a:rPr lang="en-US" sz="1800" b="1" dirty="0" smtClean="0">
                <a:solidFill>
                  <a:schemeClr val="bg1"/>
                </a:solidFill>
              </a:rPr>
              <a:t>,  D. C. Hochhaus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5,6</a:t>
            </a:r>
            <a:r>
              <a:rPr lang="en-US" sz="1800" b="1" dirty="0" smtClean="0">
                <a:solidFill>
                  <a:schemeClr val="bg1"/>
                </a:solidFill>
              </a:rPr>
              <a:t>,J. </a:t>
            </a:r>
            <a:r>
              <a:rPr lang="en-US" sz="1800" b="1" dirty="0" err="1" smtClean="0">
                <a:solidFill>
                  <a:schemeClr val="bg1"/>
                </a:solidFill>
              </a:rPr>
              <a:t>Limpert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1,2</a:t>
            </a:r>
            <a:r>
              <a:rPr lang="en-US" sz="1800" b="1" dirty="0" smtClean="0">
                <a:solidFill>
                  <a:schemeClr val="bg1"/>
                </a:solidFill>
              </a:rPr>
              <a:t>, P. </a:t>
            </a:r>
            <a:r>
              <a:rPr lang="en-US" sz="1800" b="1" dirty="0" err="1" smtClean="0">
                <a:solidFill>
                  <a:schemeClr val="bg1"/>
                </a:solidFill>
              </a:rPr>
              <a:t>Neumayer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5,6 </a:t>
            </a:r>
            <a:r>
              <a:rPr lang="en-US" sz="1800" b="1" dirty="0" smtClean="0">
                <a:solidFill>
                  <a:schemeClr val="bg1"/>
                </a:solidFill>
              </a:rPr>
              <a:t>, E. Seres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1,2</a:t>
            </a:r>
            <a:r>
              <a:rPr lang="en-US" sz="1800" b="1" dirty="0" smtClean="0">
                <a:solidFill>
                  <a:schemeClr val="bg1"/>
                </a:solidFill>
              </a:rPr>
              <a:t>, J. </a:t>
            </a:r>
            <a:r>
              <a:rPr lang="en-US" sz="1800" b="1" dirty="0" err="1" smtClean="0">
                <a:solidFill>
                  <a:schemeClr val="bg1"/>
                </a:solidFill>
              </a:rPr>
              <a:t>Seres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1,2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D.Winters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1,3 </a:t>
            </a:r>
            <a:r>
              <a:rPr lang="en-US" sz="1800" b="1" dirty="0" smtClean="0">
                <a:solidFill>
                  <a:schemeClr val="bg1"/>
                </a:solidFill>
              </a:rPr>
              <a:t>, B. </a:t>
            </a:r>
            <a:r>
              <a:rPr lang="en-US" sz="1800" b="1" dirty="0" err="1" smtClean="0">
                <a:solidFill>
                  <a:schemeClr val="bg1"/>
                </a:solidFill>
              </a:rPr>
              <a:t>Zielbauer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1,3 </a:t>
            </a:r>
            <a:r>
              <a:rPr lang="en-US" sz="1800" b="1" dirty="0" smtClean="0">
                <a:solidFill>
                  <a:schemeClr val="bg1"/>
                </a:solidFill>
              </a:rPr>
              <a:t>, S. Namba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7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 H.Y. Zhao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8</a:t>
            </a:r>
          </a:p>
          <a:p>
            <a:r>
              <a:rPr lang="en-US" altLang="ja-JP" sz="1600" b="1" baseline="30000" dirty="0" smtClean="0">
                <a:solidFill>
                  <a:schemeClr val="bg1"/>
                </a:solidFill>
              </a:rPr>
              <a:t>1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 Helmholtz </a:t>
            </a:r>
            <a:r>
              <a:rPr lang="en-US" altLang="ja-JP" sz="1600" b="1" dirty="0" err="1" smtClean="0">
                <a:solidFill>
                  <a:schemeClr val="bg1"/>
                </a:solidFill>
              </a:rPr>
              <a:t>Institut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Jena, Germany </a:t>
            </a:r>
            <a:r>
              <a:rPr lang="en-US" altLang="ja-JP" sz="1600" b="1" baseline="30000" dirty="0" smtClean="0">
                <a:solidFill>
                  <a:schemeClr val="bg1"/>
                </a:solidFill>
              </a:rPr>
              <a:t>2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Friedrich Schiller </a:t>
            </a:r>
            <a:r>
              <a:rPr lang="en-US" altLang="ja-JP" sz="1600" b="1" dirty="0" err="1" smtClean="0">
                <a:solidFill>
                  <a:schemeClr val="bg1"/>
                </a:solidFill>
              </a:rPr>
              <a:t>Universität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Jena,, </a:t>
            </a:r>
            <a:r>
              <a:rPr lang="en-US" altLang="ja-JP" sz="1600" b="1" baseline="30000" dirty="0" smtClean="0">
                <a:solidFill>
                  <a:schemeClr val="bg1"/>
                </a:solidFill>
              </a:rPr>
              <a:t>3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GSI </a:t>
            </a:r>
            <a:r>
              <a:rPr lang="en-US" altLang="ja-JP" sz="1600" b="1" dirty="0" err="1" smtClean="0">
                <a:solidFill>
                  <a:schemeClr val="bg1"/>
                </a:solidFill>
              </a:rPr>
              <a:t>Helmholtzzentrum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bg1"/>
                </a:solidFill>
              </a:rPr>
              <a:t>für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bg1"/>
                </a:solidFill>
              </a:rPr>
              <a:t>Schwerionenforschung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, Darmstadt, Germany, </a:t>
            </a:r>
            <a:r>
              <a:rPr lang="en-US" altLang="ja-JP" sz="1600" b="1" baseline="30000" dirty="0" smtClean="0">
                <a:solidFill>
                  <a:schemeClr val="bg1"/>
                </a:solidFill>
              </a:rPr>
              <a:t>4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Johannes Gutenberg-University  Mainz, Germany, </a:t>
            </a:r>
            <a:r>
              <a:rPr lang="de-DE" altLang="ja-JP" sz="1600" b="1" dirty="0" smtClean="0">
                <a:solidFill>
                  <a:schemeClr val="bg1"/>
                </a:solidFill>
              </a:rPr>
              <a:t> </a:t>
            </a:r>
            <a:r>
              <a:rPr lang="en-US" altLang="ja-JP" sz="1600" b="1" baseline="30000" dirty="0" smtClean="0">
                <a:solidFill>
                  <a:schemeClr val="bg1"/>
                </a:solidFill>
              </a:rPr>
              <a:t>5</a:t>
            </a:r>
            <a:r>
              <a:rPr lang="de-DE" altLang="ja-JP" sz="1600" b="1" dirty="0" smtClean="0">
                <a:solidFill>
                  <a:schemeClr val="bg1"/>
                </a:solidFill>
              </a:rPr>
              <a:t> </a:t>
            </a:r>
            <a:r>
              <a:rPr lang="de-DE" altLang="ja-JP" sz="1600" b="1" dirty="0" err="1" smtClean="0">
                <a:solidFill>
                  <a:schemeClr val="bg1"/>
                </a:solidFill>
              </a:rPr>
              <a:t>ExtreMe</a:t>
            </a:r>
            <a:r>
              <a:rPr lang="de-DE" altLang="ja-JP" sz="1600" b="1" dirty="0" smtClean="0">
                <a:solidFill>
                  <a:schemeClr val="bg1"/>
                </a:solidFill>
              </a:rPr>
              <a:t> Matter Institute, Darmstadt, Germany </a:t>
            </a:r>
            <a:r>
              <a:rPr lang="en-US" altLang="ja-JP" sz="1600" b="1" baseline="30000" dirty="0" smtClean="0">
                <a:solidFill>
                  <a:schemeClr val="bg1"/>
                </a:solidFill>
              </a:rPr>
              <a:t>6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Johann Wolfgang Goethe-</a:t>
            </a:r>
            <a:r>
              <a:rPr lang="en-US" sz="1600" b="1" dirty="0" err="1" smtClean="0">
                <a:solidFill>
                  <a:schemeClr val="bg1"/>
                </a:solidFill>
              </a:rPr>
              <a:t>Universität</a:t>
            </a:r>
            <a:r>
              <a:rPr lang="en-US" sz="1600" b="1" dirty="0" smtClean="0">
                <a:solidFill>
                  <a:schemeClr val="bg1"/>
                </a:solidFill>
              </a:rPr>
              <a:t>, Frankfurt, Germany,</a:t>
            </a:r>
            <a:r>
              <a:rPr lang="en-US" altLang="ja-JP" sz="1600" b="1" baseline="30000" dirty="0" smtClean="0">
                <a:solidFill>
                  <a:schemeClr val="bg1"/>
                </a:solidFill>
              </a:rPr>
              <a:t> 7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Hiroshima University, Hiroshima, Japan</a:t>
            </a:r>
            <a:r>
              <a:rPr lang="en-US" sz="1600" b="1" dirty="0" smtClean="0">
                <a:solidFill>
                  <a:schemeClr val="bg1"/>
                </a:solidFill>
              </a:rPr>
              <a:t>,  </a:t>
            </a:r>
            <a:r>
              <a:rPr lang="en-US" altLang="ja-JP" sz="1600" b="1" baseline="30000" dirty="0" smtClean="0">
                <a:solidFill>
                  <a:schemeClr val="bg1"/>
                </a:solidFill>
              </a:rPr>
              <a:t>8 </a:t>
            </a:r>
            <a:r>
              <a:rPr lang="en-US" sz="1600" b="1" dirty="0" smtClean="0">
                <a:solidFill>
                  <a:schemeClr val="bg1"/>
                </a:solidFill>
              </a:rPr>
              <a:t>IMP-CAS Lanzhou, China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endParaRPr lang="de-DE" sz="1800" b="1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endParaRPr lang="de-DE" sz="36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154" y="1364180"/>
            <a:ext cx="3657600" cy="4160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New regime: non-quadratic scaling of the HH yield with pressure</a:t>
            </a:r>
            <a:endParaRPr lang="en-US" b="1" dirty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55783" y="1818340"/>
            <a:ext cx="4147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0C2577"/>
                </a:solidFill>
                <a:ea typeface="Times-Roman;Times New Roman" pitchFamily="16" charset="0"/>
                <a:cs typeface="Times-Roman;Times New Roman" pitchFamily="16" charset="0"/>
              </a:rPr>
              <a:t>Theory for phase matched HHG predicts quadratic increase with pressure (slope of  2 in log-log plot)</a:t>
            </a: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568385" y="3445588"/>
            <a:ext cx="4384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0C2577"/>
                </a:solidFill>
                <a:ea typeface="Times-Roman;Times New Roman" pitchFamily="16" charset="0"/>
                <a:cs typeface="Times-Roman;Times New Roman" pitchFamily="16" charset="0"/>
              </a:rPr>
              <a:t>In a limited range around 40-50 eV faster increase  (exponential) of the signal with pressure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78847" y="5633133"/>
            <a:ext cx="4702396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fontAlgn="base">
              <a:spcBef>
                <a:spcPts val="200"/>
              </a:spcBef>
              <a:spcAft>
                <a:spcPct val="0"/>
              </a:spcAft>
              <a:tabLst>
                <a:tab pos="0" algn="l"/>
                <a:tab pos="196850" algn="l"/>
                <a:tab pos="396875" algn="l"/>
                <a:tab pos="596900" algn="l"/>
                <a:tab pos="796925" algn="l"/>
                <a:tab pos="996950" algn="l"/>
                <a:tab pos="1196975" algn="l"/>
                <a:tab pos="1397000" algn="l"/>
                <a:tab pos="1600200" algn="l"/>
                <a:tab pos="1797050" algn="l"/>
                <a:tab pos="1997075" algn="l"/>
                <a:tab pos="2197100" algn="l"/>
                <a:tab pos="2397125" algn="l"/>
                <a:tab pos="2597150" algn="l"/>
                <a:tab pos="2797175" algn="l"/>
                <a:tab pos="2997200" algn="l"/>
                <a:tab pos="3200400" algn="l"/>
                <a:tab pos="3397250" algn="l"/>
                <a:tab pos="3597275" algn="l"/>
                <a:tab pos="3797300" algn="l"/>
                <a:tab pos="3997325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</a:pPr>
            <a:r>
              <a:rPr lang="en-US" sz="1600" b="1" dirty="0">
                <a:solidFill>
                  <a:srgbClr val="0C2577"/>
                </a:solidFill>
                <a:cs typeface="Arial" pitchFamily="34" charset="0"/>
              </a:rPr>
              <a:t>J. Seres, et al., Nature Physics 6, 455 (2010)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US" sz="32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 	</a:t>
            </a:r>
            <a:r>
              <a:rPr lang="en-US" b="1" dirty="0" smtClean="0">
                <a:latin typeface="+mn-lt"/>
              </a:rPr>
              <a:t>HHG</a:t>
            </a:r>
            <a:r>
              <a:rPr lang="en-US" sz="3200" b="1" dirty="0" smtClean="0">
                <a:latin typeface="+mn-lt"/>
              </a:rPr>
              <a:t> – with </a:t>
            </a:r>
            <a:r>
              <a:rPr lang="en-US" b="1" dirty="0" smtClean="0">
                <a:latin typeface="+mn-lt"/>
              </a:rPr>
              <a:t>high repetition rate systems</a:t>
            </a:r>
            <a:endParaRPr lang="en-US" sz="3200" b="1" dirty="0" smtClean="0">
              <a:latin typeface="+mn-lt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922874" y="1050815"/>
            <a:ext cx="3657600" cy="1325562"/>
          </a:xfrm>
        </p:spPr>
        <p:txBody>
          <a:bodyPr/>
          <a:lstStyle/>
          <a:p>
            <a:pPr marL="339725" indent="-339725"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2000" b="1" dirty="0" err="1" smtClean="0">
                <a:solidFill>
                  <a:srgbClr val="0C2577"/>
                </a:solidFill>
                <a:latin typeface="+mn-lt"/>
              </a:rPr>
              <a:t>Ti:sapphire</a:t>
            </a: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 based laser systems</a:t>
            </a:r>
          </a:p>
          <a:p>
            <a:pPr marL="339725" indent="-339725">
              <a:buFont typeface="Arial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2000" b="1" dirty="0" smtClean="0">
                <a:solidFill>
                  <a:srgbClr val="0C2577"/>
                </a:solidFill>
              </a:rPr>
              <a:t>1.. 10</a:t>
            </a: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rgbClr val="0C2577"/>
                </a:solidFill>
                <a:latin typeface="+mn-lt"/>
              </a:rPr>
              <a:t>mJ</a:t>
            </a: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; </a:t>
            </a:r>
          </a:p>
          <a:p>
            <a:pPr marL="339725" indent="-339725">
              <a:buFont typeface="Arial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1 ..10  KHz</a:t>
            </a:r>
          </a:p>
          <a:p>
            <a:pPr marL="339725" indent="-339725">
              <a:buFont typeface="Arial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2000" b="1" dirty="0" smtClean="0">
                <a:solidFill>
                  <a:srgbClr val="0C2577"/>
                </a:solidFill>
              </a:rPr>
              <a:t>20fs </a:t>
            </a:r>
            <a:r>
              <a:rPr lang="en-US" sz="2000" b="1" dirty="0" smtClean="0">
                <a:solidFill>
                  <a:srgbClr val="0C2577"/>
                </a:solidFill>
              </a:rPr>
              <a:t>pulses</a:t>
            </a:r>
          </a:p>
          <a:p>
            <a:pPr marL="339725" indent="-339725">
              <a:buFont typeface="Arial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Photon energy up to several 100eV</a:t>
            </a:r>
            <a:endParaRPr lang="en-US" sz="2000" b="1" dirty="0" smtClean="0">
              <a:solidFill>
                <a:srgbClr val="0C2577"/>
              </a:solidFill>
              <a:latin typeface="+mn-lt"/>
            </a:endParaRPr>
          </a:p>
        </p:txBody>
      </p:sp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3361"/>
            <a:ext cx="4879075" cy="36593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feld 7"/>
          <p:cNvSpPr txBox="1"/>
          <p:nvPr/>
        </p:nvSpPr>
        <p:spPr>
          <a:xfrm>
            <a:off x="5104263" y="4039737"/>
            <a:ext cx="33169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C2577"/>
                </a:solidFill>
              </a:rPr>
              <a:t>Fiber </a:t>
            </a:r>
            <a:r>
              <a:rPr lang="de-DE" b="1" dirty="0" err="1" smtClean="0">
                <a:solidFill>
                  <a:srgbClr val="0C2577"/>
                </a:solidFill>
              </a:rPr>
              <a:t>laser</a:t>
            </a:r>
            <a:r>
              <a:rPr lang="de-DE" b="1" dirty="0" smtClean="0">
                <a:solidFill>
                  <a:srgbClr val="0C2577"/>
                </a:solidFill>
              </a:rPr>
              <a:t> </a:t>
            </a:r>
            <a:r>
              <a:rPr lang="de-DE" b="1" dirty="0" err="1" smtClean="0">
                <a:solidFill>
                  <a:srgbClr val="0C2577"/>
                </a:solidFill>
              </a:rPr>
              <a:t>based</a:t>
            </a:r>
            <a:r>
              <a:rPr lang="de-DE" b="1" dirty="0" smtClean="0">
                <a:solidFill>
                  <a:srgbClr val="0C2577"/>
                </a:solidFill>
              </a:rPr>
              <a:t> </a:t>
            </a:r>
            <a:r>
              <a:rPr lang="de-DE" b="1" dirty="0" err="1" smtClean="0">
                <a:solidFill>
                  <a:srgbClr val="0C2577"/>
                </a:solidFill>
              </a:rPr>
              <a:t>systems</a:t>
            </a:r>
            <a:endParaRPr lang="de-DE" b="1" dirty="0" smtClean="0">
              <a:solidFill>
                <a:srgbClr val="0C2577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b="1" dirty="0" smtClean="0">
                <a:solidFill>
                  <a:srgbClr val="0C2577"/>
                </a:solidFill>
              </a:rPr>
              <a:t> &lt; 1mJ</a:t>
            </a:r>
          </a:p>
          <a:p>
            <a:pPr>
              <a:buFont typeface="Arial" pitchFamily="34" charset="0"/>
              <a:buChar char="•"/>
            </a:pPr>
            <a:r>
              <a:rPr lang="de-DE" b="1" dirty="0" smtClean="0">
                <a:solidFill>
                  <a:srgbClr val="0C2577"/>
                </a:solidFill>
              </a:rPr>
              <a:t> </a:t>
            </a:r>
            <a:r>
              <a:rPr lang="de-DE" b="1" dirty="0" err="1" smtClean="0">
                <a:solidFill>
                  <a:srgbClr val="0C2577"/>
                </a:solidFill>
              </a:rPr>
              <a:t>up</a:t>
            </a:r>
            <a:r>
              <a:rPr lang="de-DE" b="1" dirty="0" smtClean="0">
                <a:solidFill>
                  <a:srgbClr val="0C2577"/>
                </a:solidFill>
              </a:rPr>
              <a:t> </a:t>
            </a:r>
            <a:r>
              <a:rPr lang="de-DE" b="1" dirty="0" err="1" smtClean="0">
                <a:solidFill>
                  <a:srgbClr val="0C2577"/>
                </a:solidFill>
              </a:rPr>
              <a:t>to</a:t>
            </a:r>
            <a:r>
              <a:rPr lang="de-DE" b="1" dirty="0" smtClean="0">
                <a:solidFill>
                  <a:srgbClr val="0C2577"/>
                </a:solidFill>
              </a:rPr>
              <a:t> 1 MHz</a:t>
            </a:r>
          </a:p>
          <a:p>
            <a:pPr>
              <a:buFont typeface="Arial" pitchFamily="34" charset="0"/>
              <a:buChar char="•"/>
            </a:pPr>
            <a:r>
              <a:rPr lang="de-DE" b="1" dirty="0" smtClean="0">
                <a:solidFill>
                  <a:srgbClr val="0C2577"/>
                </a:solidFill>
              </a:rPr>
              <a:t> </a:t>
            </a:r>
            <a:r>
              <a:rPr lang="de-DE" b="1" dirty="0" err="1" smtClean="0">
                <a:solidFill>
                  <a:srgbClr val="0C2577"/>
                </a:solidFill>
              </a:rPr>
              <a:t>pulses</a:t>
            </a:r>
            <a:r>
              <a:rPr lang="de-DE" b="1" dirty="0" smtClean="0">
                <a:solidFill>
                  <a:srgbClr val="0C2577"/>
                </a:solidFill>
              </a:rPr>
              <a:t> 100fs </a:t>
            </a:r>
            <a:r>
              <a:rPr lang="de-DE" b="1" dirty="0" err="1" smtClean="0">
                <a:solidFill>
                  <a:srgbClr val="0C2577"/>
                </a:solidFill>
              </a:rPr>
              <a:t>or</a:t>
            </a:r>
            <a:r>
              <a:rPr lang="de-DE" b="1" dirty="0" smtClean="0">
                <a:solidFill>
                  <a:srgbClr val="0C2577"/>
                </a:solidFill>
              </a:rPr>
              <a:t> </a:t>
            </a:r>
            <a:r>
              <a:rPr lang="de-DE" b="1" dirty="0" err="1" smtClean="0">
                <a:solidFill>
                  <a:srgbClr val="0C2577"/>
                </a:solidFill>
              </a:rPr>
              <a:t>longer</a:t>
            </a:r>
            <a:endParaRPr lang="de-DE" b="1" dirty="0" smtClean="0">
              <a:solidFill>
                <a:srgbClr val="0C2577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b="1" dirty="0" smtClean="0">
                <a:solidFill>
                  <a:srgbClr val="0C2577"/>
                </a:solidFill>
              </a:rPr>
              <a:t>Photon </a:t>
            </a:r>
            <a:r>
              <a:rPr lang="de-DE" b="1" dirty="0" err="1" smtClean="0">
                <a:solidFill>
                  <a:srgbClr val="0C2577"/>
                </a:solidFill>
              </a:rPr>
              <a:t>energy</a:t>
            </a:r>
            <a:r>
              <a:rPr lang="de-DE" b="1" dirty="0" smtClean="0">
                <a:solidFill>
                  <a:srgbClr val="0C2577"/>
                </a:solidFill>
              </a:rPr>
              <a:t> </a:t>
            </a:r>
            <a:r>
              <a:rPr lang="de-DE" b="1" dirty="0" err="1" smtClean="0">
                <a:solidFill>
                  <a:srgbClr val="0C2577"/>
                </a:solidFill>
              </a:rPr>
              <a:t>upt</a:t>
            </a:r>
            <a:r>
              <a:rPr lang="de-DE" b="1" dirty="0" smtClean="0">
                <a:solidFill>
                  <a:srgbClr val="0C2577"/>
                </a:solidFill>
              </a:rPr>
              <a:t> </a:t>
            </a:r>
            <a:r>
              <a:rPr lang="de-DE" b="1" dirty="0" err="1" smtClean="0">
                <a:solidFill>
                  <a:srgbClr val="0C2577"/>
                </a:solidFill>
              </a:rPr>
              <a:t>to</a:t>
            </a:r>
            <a:r>
              <a:rPr lang="de-DE" b="1" dirty="0" smtClean="0">
                <a:solidFill>
                  <a:srgbClr val="0C2577"/>
                </a:solidFill>
              </a:rPr>
              <a:t> 100eV</a:t>
            </a:r>
            <a:endParaRPr lang="de-DE" b="1" dirty="0" smtClean="0">
              <a:solidFill>
                <a:srgbClr val="0C2577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Optimized system for soft x-ray spectroscopy</a:t>
            </a:r>
          </a:p>
        </p:txBody>
      </p:sp>
      <p:pic>
        <p:nvPicPr>
          <p:cNvPr id="2560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746" y="3185369"/>
            <a:ext cx="76200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9455" y="994249"/>
            <a:ext cx="7076333" cy="220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1900052" y="5961413"/>
            <a:ext cx="628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C2577"/>
                </a:solidFill>
              </a:rPr>
              <a:t>5 10</a:t>
            </a:r>
            <a:r>
              <a:rPr lang="de-DE" b="1" baseline="30000" dirty="0" smtClean="0">
                <a:solidFill>
                  <a:srgbClr val="0C2577"/>
                </a:solidFill>
              </a:rPr>
              <a:t>14  </a:t>
            </a:r>
            <a:r>
              <a:rPr lang="en-US" b="1" dirty="0" smtClean="0">
                <a:solidFill>
                  <a:srgbClr val="0C2577"/>
                </a:solidFill>
              </a:rPr>
              <a:t>fully coherent soft X-ray photons in 200 </a:t>
            </a:r>
            <a:r>
              <a:rPr lang="en-US" b="1" dirty="0" err="1" smtClean="0">
                <a:solidFill>
                  <a:srgbClr val="0C2577"/>
                </a:solidFill>
              </a:rPr>
              <a:t>fs</a:t>
            </a:r>
            <a:r>
              <a:rPr lang="en-US" b="1" dirty="0" smtClean="0">
                <a:solidFill>
                  <a:srgbClr val="0C2577"/>
                </a:solidFill>
              </a:rPr>
              <a:t> pulses</a:t>
            </a:r>
            <a:endParaRPr lang="de-DE" b="1" dirty="0">
              <a:solidFill>
                <a:srgbClr val="0C257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Hard x-ray source</a:t>
            </a:r>
            <a:endParaRPr lang="en-US" b="1" noProof="0" dirty="0"/>
          </a:p>
        </p:txBody>
      </p:sp>
      <p:sp>
        <p:nvSpPr>
          <p:cNvPr id="5" name="Textfeld 4"/>
          <p:cNvSpPr txBox="1"/>
          <p:nvPr/>
        </p:nvSpPr>
        <p:spPr>
          <a:xfrm>
            <a:off x="435429" y="982194"/>
            <a:ext cx="8708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C2577"/>
                </a:solidFill>
              </a:rPr>
              <a:t>How to  realize a bright broad-band ultrafast x-ray source in the </a:t>
            </a:r>
          </a:p>
          <a:p>
            <a:pPr algn="ctr"/>
            <a:r>
              <a:rPr lang="en-US" sz="2000" b="1" dirty="0" smtClean="0">
                <a:solidFill>
                  <a:srgbClr val="0C2577"/>
                </a:solidFill>
              </a:rPr>
              <a:t>range above 1keV ?</a:t>
            </a:r>
          </a:p>
          <a:p>
            <a:pPr algn="ctr"/>
            <a:endParaRPr lang="en-US" sz="2000" b="1" dirty="0">
              <a:solidFill>
                <a:srgbClr val="0C2577"/>
              </a:solidFill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61097" y="1952219"/>
            <a:ext cx="8421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Accelerate the electrons up to relativistic velocities in a laser wakefield  and wiggling them in:</a:t>
            </a:r>
            <a:endParaRPr lang="en-US" sz="2000" b="1" dirty="0">
              <a:solidFill>
                <a:srgbClr val="0C2577"/>
              </a:solidFill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004272" y="5271545"/>
            <a:ext cx="38388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 a permanent magnet </a:t>
            </a:r>
            <a:r>
              <a:rPr lang="en-US" sz="2000" b="1" dirty="0" err="1" smtClean="0">
                <a:solidFill>
                  <a:srgbClr val="0C2577"/>
                </a:solidFill>
                <a:latin typeface="+mn-lt"/>
              </a:rPr>
              <a:t>undulator</a:t>
            </a: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  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 a counter propagating laser field 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 the plasma itself: </a:t>
            </a:r>
            <a:r>
              <a:rPr lang="en-US" sz="2000" b="1" dirty="0" err="1" smtClean="0">
                <a:solidFill>
                  <a:srgbClr val="0C2577"/>
                </a:solidFill>
                <a:latin typeface="+mn-lt"/>
              </a:rPr>
              <a:t>betatron</a:t>
            </a: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 </a:t>
            </a:r>
            <a:endParaRPr lang="en-US" sz="2000" b="1" i="1" dirty="0" smtClean="0">
              <a:solidFill>
                <a:srgbClr val="0C2577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865" y="2728149"/>
            <a:ext cx="6838270" cy="26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1228299" y="2688609"/>
            <a:ext cx="7096835" cy="436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Betatron radiation</a:t>
            </a:r>
            <a:endParaRPr lang="en-US" b="1" dirty="0"/>
          </a:p>
        </p:txBody>
      </p:sp>
      <p:pic>
        <p:nvPicPr>
          <p:cNvPr id="422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1302"/>
            <a:ext cx="6310461" cy="381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12"/>
          <p:cNvSpPr/>
          <p:nvPr/>
        </p:nvSpPr>
        <p:spPr>
          <a:xfrm>
            <a:off x="1765737" y="5291647"/>
            <a:ext cx="622738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C2577"/>
                </a:solidFill>
              </a:rPr>
              <a:t>realized a betatron source  up to 10</a:t>
            </a:r>
            <a:r>
              <a:rPr lang="en-US" b="1" baseline="30000" dirty="0" smtClean="0">
                <a:solidFill>
                  <a:srgbClr val="0C2577"/>
                </a:solidFill>
              </a:rPr>
              <a:t>7</a:t>
            </a:r>
            <a:r>
              <a:rPr lang="en-US" b="1" dirty="0" smtClean="0">
                <a:solidFill>
                  <a:srgbClr val="0C2577"/>
                </a:solidFill>
              </a:rPr>
              <a:t> photons/shot </a:t>
            </a:r>
            <a:endParaRPr lang="en-US" b="1" dirty="0" smtClean="0">
              <a:solidFill>
                <a:srgbClr val="0C2577"/>
              </a:solidFill>
              <a:sym typeface="Wingdings" pitchFamily="2" charset="2"/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C2577"/>
                </a:solidFill>
              </a:rPr>
              <a:t>estimated peak brilliance @ &gt; 5keV 10</a:t>
            </a:r>
            <a:r>
              <a:rPr lang="en-US" b="1" baseline="30000" dirty="0" smtClean="0">
                <a:solidFill>
                  <a:srgbClr val="0C2577"/>
                </a:solidFill>
              </a:rPr>
              <a:t>21</a:t>
            </a:r>
            <a:r>
              <a:rPr lang="en-US" b="1" dirty="0" smtClean="0">
                <a:solidFill>
                  <a:srgbClr val="0C2577"/>
                </a:solidFill>
              </a:rPr>
              <a:t>photons/s/mm</a:t>
            </a:r>
            <a:r>
              <a:rPr lang="en-US" b="1" baseline="30000" dirty="0" smtClean="0">
                <a:solidFill>
                  <a:srgbClr val="0C2577"/>
                </a:solidFill>
              </a:rPr>
              <a:t>2</a:t>
            </a:r>
            <a:r>
              <a:rPr lang="en-US" b="1" dirty="0" smtClean="0">
                <a:solidFill>
                  <a:srgbClr val="0C2577"/>
                </a:solidFill>
              </a:rPr>
              <a:t>/mrad</a:t>
            </a:r>
            <a:r>
              <a:rPr lang="en-US" b="1" baseline="30000" dirty="0" smtClean="0">
                <a:solidFill>
                  <a:srgbClr val="0C2577"/>
                </a:solidFill>
              </a:rPr>
              <a:t>2</a:t>
            </a:r>
            <a:r>
              <a:rPr lang="en-US" b="1" dirty="0" smtClean="0">
                <a:solidFill>
                  <a:srgbClr val="0C2577"/>
                </a:solidFill>
              </a:rPr>
              <a:t>/0.1%BW (assuming 30fs pulse duration)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C2577"/>
                </a:solidFill>
              </a:rPr>
              <a:t>X-rays are (partially) polarized</a:t>
            </a:r>
          </a:p>
        </p:txBody>
      </p:sp>
      <p:graphicFrame>
        <p:nvGraphicFramePr>
          <p:cNvPr id="247809" name="Object 1"/>
          <p:cNvGraphicFramePr>
            <a:graphicFrameLocks noChangeAspect="1"/>
          </p:cNvGraphicFramePr>
          <p:nvPr/>
        </p:nvGraphicFramePr>
        <p:xfrm>
          <a:off x="3909848" y="961697"/>
          <a:ext cx="5234152" cy="3677327"/>
        </p:xfrm>
        <a:graphic>
          <a:graphicData uri="http://schemas.openxmlformats.org/presentationml/2006/ole">
            <p:oleObj spid="_x0000_s303106" name="Graph" r:id="rId5" imgW="4132800" imgH="29016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X-ray beam profile at CCD camera</a:t>
            </a:r>
            <a:endParaRPr lang="en-US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721245" y="5288340"/>
            <a:ext cx="770150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C2577"/>
                </a:solidFill>
                <a:latin typeface="+mn-lt"/>
              </a:rPr>
              <a:t>Gaussian like intensity distribution (1.5 m behind source) </a:t>
            </a:r>
          </a:p>
          <a:p>
            <a:pPr algn="ctr"/>
            <a:r>
              <a:rPr lang="en-US" sz="2400" b="1" dirty="0" smtClean="0">
                <a:solidFill>
                  <a:srgbClr val="0C2577"/>
                </a:solidFill>
                <a:latin typeface="+mn-lt"/>
              </a:rPr>
              <a:t>estimated x-ray beam diameter: 20mm</a:t>
            </a:r>
          </a:p>
          <a:p>
            <a:pPr algn="ctr"/>
            <a:r>
              <a:rPr lang="en-US" sz="2400" b="1" dirty="0" smtClean="0">
                <a:solidFill>
                  <a:srgbClr val="0C2577"/>
                </a:solidFill>
                <a:latin typeface="+mn-lt"/>
              </a:rPr>
              <a:t>calculated divergence: 15mrad</a:t>
            </a:r>
          </a:p>
          <a:p>
            <a:pPr algn="ctr"/>
            <a:r>
              <a:rPr lang="en-US" sz="2400" b="1" dirty="0" smtClean="0">
                <a:solidFill>
                  <a:srgbClr val="0C2577"/>
                </a:solidFill>
                <a:latin typeface="+mn-lt"/>
                <a:sym typeface="Wingdings" pitchFamily="2" charset="2"/>
              </a:rPr>
              <a:t>x-ray </a:t>
            </a:r>
            <a:r>
              <a:rPr lang="en-US" sz="2400" b="1" dirty="0" smtClean="0">
                <a:solidFill>
                  <a:srgbClr val="0C2577"/>
                </a:solidFill>
                <a:latin typeface="+mn-lt"/>
              </a:rPr>
              <a:t>source size</a:t>
            </a:r>
            <a:r>
              <a:rPr lang="el-GR" sz="2400" b="1" dirty="0" smtClean="0">
                <a:solidFill>
                  <a:srgbClr val="0C2577"/>
                </a:solidFill>
                <a:latin typeface="+mn-lt"/>
              </a:rPr>
              <a:t> = 1.8 ± 0.3 μ</a:t>
            </a:r>
            <a:r>
              <a:rPr lang="en-US" sz="2400" b="1" dirty="0" smtClean="0">
                <a:solidFill>
                  <a:srgbClr val="0C2577"/>
                </a:solidFill>
                <a:latin typeface="+mn-lt"/>
              </a:rPr>
              <a:t>m</a:t>
            </a:r>
            <a:endParaRPr lang="en-US" sz="2000" b="1" dirty="0" smtClean="0">
              <a:solidFill>
                <a:srgbClr val="0C2577"/>
              </a:solidFill>
              <a:latin typeface="+mn-lt"/>
            </a:endParaRPr>
          </a:p>
        </p:txBody>
      </p:sp>
      <p:grpSp>
        <p:nvGrpSpPr>
          <p:cNvPr id="3" name="Gruppieren 8"/>
          <p:cNvGrpSpPr/>
          <p:nvPr/>
        </p:nvGrpSpPr>
        <p:grpSpPr>
          <a:xfrm>
            <a:off x="0" y="1156388"/>
            <a:ext cx="5184576" cy="4176464"/>
            <a:chOff x="500034" y="1285860"/>
            <a:chExt cx="3500462" cy="3397755"/>
          </a:xfrm>
        </p:grpSpPr>
        <p:pic>
          <p:nvPicPr>
            <p:cNvPr id="10" name="Picture 2" descr="D:\TR18 Berlin 2011\Bilder\Beam profil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34" y="1285860"/>
              <a:ext cx="3500462" cy="3397755"/>
            </a:xfrm>
            <a:prstGeom prst="rect">
              <a:avLst/>
            </a:prstGeom>
            <a:noFill/>
          </p:spPr>
        </p:pic>
        <p:sp>
          <p:nvSpPr>
            <p:cNvPr id="12" name="Rechteck 11"/>
            <p:cNvSpPr/>
            <p:nvPr/>
          </p:nvSpPr>
          <p:spPr>
            <a:xfrm rot="16200000">
              <a:off x="1671066" y="3115224"/>
              <a:ext cx="1587026" cy="5000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chemeClr val="accent1">
                      <a:lumMod val="50000"/>
                    </a:schemeClr>
                  </a:solidFill>
                </a:rPr>
                <a:t>Lead </a:t>
              </a:r>
              <a:r>
                <a:rPr lang="de-DE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shield</a:t>
              </a:r>
              <a:endParaRPr lang="de-DE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Gruppieren 10"/>
          <p:cNvGrpSpPr>
            <a:grpSpLocks noChangeAspect="1"/>
          </p:cNvGrpSpPr>
          <p:nvPr/>
        </p:nvGrpSpPr>
        <p:grpSpPr>
          <a:xfrm>
            <a:off x="5335918" y="1301398"/>
            <a:ext cx="3583094" cy="3502613"/>
            <a:chOff x="-15829" y="1178834"/>
            <a:chExt cx="5481492" cy="5358372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5829" y="1178834"/>
              <a:ext cx="5481492" cy="5358372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323528" y="3272828"/>
              <a:ext cx="1800200" cy="28924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C00000"/>
                </a:solidFill>
              </a:endParaRPr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67744" y="1277887"/>
              <a:ext cx="2980944" cy="5160265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2267744" y="1277887"/>
              <a:ext cx="2980944" cy="51602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46821" y="1556792"/>
              <a:ext cx="2761729" cy="892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10 μm wire@15cm</a:t>
              </a:r>
            </a:p>
            <a:p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detector@1.59m</a:t>
              </a:r>
              <a:endParaRPr lang="en-US" sz="2000" b="1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16" name="Gerade Verbindung mit Pfeil 15"/>
            <p:cNvCxnSpPr/>
            <p:nvPr/>
          </p:nvCxnSpPr>
          <p:spPr>
            <a:xfrm flipH="1">
              <a:off x="683568" y="2276872"/>
              <a:ext cx="270030" cy="1728192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6"/>
          <p:cNvGrpSpPr/>
          <p:nvPr/>
        </p:nvGrpSpPr>
        <p:grpSpPr>
          <a:xfrm>
            <a:off x="1200910" y="2276872"/>
            <a:ext cx="6939638" cy="2908841"/>
            <a:chOff x="336814" y="1763524"/>
            <a:chExt cx="8783452" cy="3681700"/>
          </a:xfrm>
        </p:grpSpPr>
        <p:pic>
          <p:nvPicPr>
            <p:cNvPr id="6147" name="Picture 3" descr="C:\Users\schnell\Desktop\TR18 Bad Breisig 2013\Bilder\X-Ray Data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36814" y="1914401"/>
              <a:ext cx="8550347" cy="3530823"/>
            </a:xfrm>
            <a:prstGeom prst="rect">
              <a:avLst/>
            </a:prstGeom>
            <a:noFill/>
          </p:spPr>
        </p:pic>
        <p:sp>
          <p:nvSpPr>
            <p:cNvPr id="4" name="Textfeld 3"/>
            <p:cNvSpPr txBox="1"/>
            <p:nvPr/>
          </p:nvSpPr>
          <p:spPr>
            <a:xfrm>
              <a:off x="1413678" y="1763524"/>
              <a:ext cx="1225868" cy="506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err="1" smtClean="0">
                  <a:solidFill>
                    <a:srgbClr val="0C2577"/>
                  </a:solidFill>
                </a:rPr>
                <a:t>Shot</a:t>
              </a:r>
              <a:r>
                <a:rPr lang="de-DE" sz="2000" b="1" dirty="0" smtClean="0">
                  <a:solidFill>
                    <a:srgbClr val="0C2577"/>
                  </a:solidFill>
                </a:rPr>
                <a:t> 1</a:t>
              </a:r>
              <a:endParaRPr lang="de-DE" sz="2000" b="1" dirty="0">
                <a:solidFill>
                  <a:srgbClr val="0C2577"/>
                </a:solidFill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2709823" y="1763524"/>
              <a:ext cx="1225868" cy="506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err="1" smtClean="0">
                  <a:solidFill>
                    <a:srgbClr val="0C2577"/>
                  </a:solidFill>
                </a:rPr>
                <a:t>Shot</a:t>
              </a:r>
              <a:r>
                <a:rPr lang="de-DE" sz="2000" b="1" dirty="0" smtClean="0">
                  <a:solidFill>
                    <a:srgbClr val="0C2577"/>
                  </a:solidFill>
                </a:rPr>
                <a:t> 2</a:t>
              </a:r>
              <a:endParaRPr lang="de-DE" sz="2000" b="1" dirty="0">
                <a:solidFill>
                  <a:srgbClr val="0C2577"/>
                </a:solidFill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4005966" y="1763524"/>
              <a:ext cx="1225868" cy="506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err="1" smtClean="0">
                  <a:solidFill>
                    <a:srgbClr val="0C2577"/>
                  </a:solidFill>
                </a:rPr>
                <a:t>Shot</a:t>
              </a:r>
              <a:r>
                <a:rPr lang="de-DE" sz="2000" b="1" dirty="0" smtClean="0">
                  <a:solidFill>
                    <a:srgbClr val="0C2577"/>
                  </a:solidFill>
                </a:rPr>
                <a:t> 3</a:t>
              </a:r>
              <a:endParaRPr lang="de-DE" sz="2000" b="1" dirty="0">
                <a:solidFill>
                  <a:srgbClr val="0C2577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302110" y="1763524"/>
              <a:ext cx="1225868" cy="506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err="1" smtClean="0">
                  <a:solidFill>
                    <a:srgbClr val="0C2577"/>
                  </a:solidFill>
                </a:rPr>
                <a:t>Shot</a:t>
              </a:r>
              <a:r>
                <a:rPr lang="de-DE" sz="2000" b="1" dirty="0" smtClean="0">
                  <a:solidFill>
                    <a:srgbClr val="0C2577"/>
                  </a:solidFill>
                </a:rPr>
                <a:t> 4</a:t>
              </a:r>
              <a:endParaRPr lang="de-DE" sz="2000" b="1" dirty="0">
                <a:solidFill>
                  <a:srgbClr val="0C2577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6598255" y="1763524"/>
              <a:ext cx="1225868" cy="506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err="1" smtClean="0">
                  <a:solidFill>
                    <a:srgbClr val="0C2577"/>
                  </a:solidFill>
                </a:rPr>
                <a:t>Shot</a:t>
              </a:r>
              <a:r>
                <a:rPr lang="de-DE" sz="2000" b="1" dirty="0" smtClean="0">
                  <a:solidFill>
                    <a:srgbClr val="0C2577"/>
                  </a:solidFill>
                </a:rPr>
                <a:t> 5</a:t>
              </a:r>
              <a:endParaRPr lang="de-DE" sz="2000" b="1" dirty="0">
                <a:solidFill>
                  <a:srgbClr val="0C2577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7894398" y="1763524"/>
              <a:ext cx="1225868" cy="506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err="1" smtClean="0">
                  <a:solidFill>
                    <a:srgbClr val="0C2577"/>
                  </a:solidFill>
                </a:rPr>
                <a:t>Shot</a:t>
              </a:r>
              <a:r>
                <a:rPr lang="de-DE" sz="2000" b="1" dirty="0" smtClean="0">
                  <a:solidFill>
                    <a:srgbClr val="0C2577"/>
                  </a:solidFill>
                </a:rPr>
                <a:t> 6</a:t>
              </a:r>
              <a:endParaRPr lang="de-DE" sz="2000" b="1" dirty="0">
                <a:solidFill>
                  <a:srgbClr val="0C2577"/>
                </a:solidFill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1078172" y="5242588"/>
            <a:ext cx="782016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Font typeface="Wingdings"/>
              <a:buChar char="à"/>
            </a:pPr>
            <a:r>
              <a:rPr lang="en-US" sz="2000" b="1" dirty="0" smtClean="0">
                <a:solidFill>
                  <a:srgbClr val="0C2577"/>
                </a:solidFill>
                <a:sym typeface="Wingdings" pitchFamily="2" charset="2"/>
              </a:rPr>
              <a:t>X-rays linearly polarized but direction varies from shot to shot</a:t>
            </a:r>
          </a:p>
          <a:p>
            <a:pPr algn="ctr">
              <a:buFont typeface="Wingdings"/>
              <a:buChar char="à"/>
            </a:pPr>
            <a:r>
              <a:rPr lang="en-US" sz="2000" b="1" dirty="0" smtClean="0">
                <a:solidFill>
                  <a:srgbClr val="0C2577"/>
                </a:solidFill>
                <a:sym typeface="Wingdings" pitchFamily="2" charset="2"/>
              </a:rPr>
              <a:t>X</a:t>
            </a:r>
            <a:r>
              <a:rPr lang="en-US" sz="2000" b="1" dirty="0" smtClean="0">
                <a:solidFill>
                  <a:srgbClr val="0C2577"/>
                </a:solidFill>
                <a:sym typeface="Wingdings" pitchFamily="2" charset="2"/>
              </a:rPr>
              <a:t>-ray polarization direction can be controlled via laser pulse shaping</a:t>
            </a:r>
            <a:endParaRPr lang="en-US" sz="2000" b="1" u="sng" dirty="0">
              <a:solidFill>
                <a:srgbClr val="0C2577"/>
              </a:solidFill>
            </a:endParaRPr>
          </a:p>
        </p:txBody>
      </p:sp>
      <p:sp>
        <p:nvSpPr>
          <p:cNvPr id="19" name="Titel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b="1" dirty="0" smtClean="0"/>
              <a:t>X-Ray Polarization </a:t>
            </a:r>
            <a:r>
              <a:rPr lang="en-US" b="1" dirty="0" smtClean="0"/>
              <a:t>Diagnostic</a:t>
            </a:r>
            <a:endParaRPr lang="de-DE" b="1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294967295"/>
          </p:nvPr>
        </p:nvSpPr>
        <p:spPr>
          <a:xfrm>
            <a:off x="7858125" y="6492875"/>
            <a:ext cx="1285875" cy="365125"/>
          </a:xfrm>
        </p:spPr>
        <p:txBody>
          <a:bodyPr/>
          <a:lstStyle/>
          <a:p>
            <a:fld id="{23F2C9C4-370C-402B-A045-190817F44F8F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1062038" cy="365125"/>
          </a:xfrm>
        </p:spPr>
        <p:txBody>
          <a:bodyPr/>
          <a:lstStyle/>
          <a:p>
            <a:fld id="{618ED25E-6A97-4502-9AA2-8F35F0C3F829}" type="datetime1">
              <a:rPr lang="de-DE" smtClean="0"/>
              <a:pPr/>
              <a:t>30.09.2013</a:t>
            </a:fld>
            <a:endParaRPr lang="de-DE"/>
          </a:p>
        </p:txBody>
      </p:sp>
      <p:grpSp>
        <p:nvGrpSpPr>
          <p:cNvPr id="3" name="Gruppieren 18"/>
          <p:cNvGrpSpPr/>
          <p:nvPr/>
        </p:nvGrpSpPr>
        <p:grpSpPr>
          <a:xfrm>
            <a:off x="4644008" y="1052736"/>
            <a:ext cx="3456384" cy="1225145"/>
            <a:chOff x="2843808" y="1124744"/>
            <a:chExt cx="3456384" cy="1225145"/>
          </a:xfrm>
        </p:grpSpPr>
        <p:pic>
          <p:nvPicPr>
            <p:cNvPr id="16" name="Grafik 15" descr="Kristalle_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6240" y="1124744"/>
              <a:ext cx="3443952" cy="1225145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2843808" y="2132856"/>
              <a:ext cx="45719" cy="216024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00589C"/>
                </a:solidFill>
              </a:endParaRPr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823453" y="1467367"/>
            <a:ext cx="3539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C2577"/>
                </a:solidFill>
              </a:rPr>
              <a:t>≤10</a:t>
            </a:r>
            <a:r>
              <a:rPr lang="de-DE" sz="2000" b="1" baseline="30000" dirty="0" smtClean="0">
                <a:solidFill>
                  <a:srgbClr val="0C2577"/>
                </a:solidFill>
              </a:rPr>
              <a:t>3</a:t>
            </a:r>
            <a:r>
              <a:rPr lang="de-DE" sz="2000" b="1" dirty="0" smtClean="0">
                <a:solidFill>
                  <a:srgbClr val="0C2577"/>
                </a:solidFill>
              </a:rPr>
              <a:t> </a:t>
            </a:r>
            <a:r>
              <a:rPr lang="de-DE" sz="2000" b="1" dirty="0" err="1" smtClean="0">
                <a:solidFill>
                  <a:srgbClr val="0C2577"/>
                </a:solidFill>
              </a:rPr>
              <a:t>reflected</a:t>
            </a:r>
            <a:r>
              <a:rPr lang="de-DE" sz="2000" b="1" dirty="0" smtClean="0">
                <a:solidFill>
                  <a:srgbClr val="0C2577"/>
                </a:solidFill>
              </a:rPr>
              <a:t> </a:t>
            </a:r>
            <a:r>
              <a:rPr lang="de-DE" sz="2000" b="1" dirty="0" err="1" smtClean="0">
                <a:solidFill>
                  <a:srgbClr val="0C2577"/>
                </a:solidFill>
              </a:rPr>
              <a:t>photons</a:t>
            </a:r>
            <a:r>
              <a:rPr lang="de-DE" sz="2000" b="1" dirty="0" smtClean="0">
                <a:solidFill>
                  <a:srgbClr val="0C2577"/>
                </a:solidFill>
              </a:rPr>
              <a:t>/</a:t>
            </a:r>
            <a:r>
              <a:rPr lang="de-DE" sz="2000" b="1" dirty="0" err="1" smtClean="0">
                <a:solidFill>
                  <a:srgbClr val="0C2577"/>
                </a:solidFill>
              </a:rPr>
              <a:t>shot</a:t>
            </a:r>
            <a:endParaRPr lang="de-DE" sz="2000" b="1" dirty="0">
              <a:solidFill>
                <a:srgbClr val="0C2577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568486" y="6389956"/>
            <a:ext cx="2709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0C2577"/>
                </a:solidFill>
              </a:rPr>
              <a:t>Schnell, M., et al., Nat. </a:t>
            </a:r>
            <a:r>
              <a:rPr lang="de-DE" sz="1200" b="1" dirty="0" err="1" smtClean="0">
                <a:solidFill>
                  <a:srgbClr val="0C2577"/>
                </a:solidFill>
              </a:rPr>
              <a:t>Comm</a:t>
            </a:r>
            <a:r>
              <a:rPr lang="de-DE" sz="1200" b="1" dirty="0" smtClean="0">
                <a:solidFill>
                  <a:srgbClr val="0C2577"/>
                </a:solidFill>
              </a:rPr>
              <a:t> 2013</a:t>
            </a:r>
            <a:endParaRPr lang="en-US" sz="1200" b="1" dirty="0" smtClean="0">
              <a:solidFill>
                <a:srgbClr val="0C25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Relativistic</a:t>
            </a:r>
            <a:r>
              <a:rPr lang="de-DE" b="1" dirty="0" smtClean="0"/>
              <a:t> Thomson </a:t>
            </a:r>
            <a:r>
              <a:rPr lang="de-DE" b="1" dirty="0" err="1" smtClean="0"/>
              <a:t>Scattering</a:t>
            </a:r>
            <a:r>
              <a:rPr lang="de-DE" b="1" dirty="0" smtClean="0"/>
              <a:t> </a:t>
            </a:r>
            <a:endParaRPr lang="de-DE" b="1" dirty="0"/>
          </a:p>
        </p:txBody>
      </p:sp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004" y="1236489"/>
            <a:ext cx="8485991" cy="284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804042" y="4619296"/>
            <a:ext cx="7914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0C2577"/>
                </a:solidFill>
              </a:rPr>
              <a:t>Energy-momentum</a:t>
            </a:r>
            <a:r>
              <a:rPr lang="de-DE" sz="2000" b="1" dirty="0" smtClean="0">
                <a:solidFill>
                  <a:srgbClr val="0C2577"/>
                </a:solidFill>
              </a:rPr>
              <a:t> </a:t>
            </a:r>
            <a:r>
              <a:rPr lang="de-DE" sz="2000" b="1" dirty="0" err="1" smtClean="0">
                <a:solidFill>
                  <a:srgbClr val="0C2577"/>
                </a:solidFill>
              </a:rPr>
              <a:t>conservation</a:t>
            </a:r>
            <a:r>
              <a:rPr lang="de-DE" sz="2000" b="1" dirty="0" smtClean="0">
                <a:solidFill>
                  <a:srgbClr val="0C2577"/>
                </a:solidFill>
              </a:rPr>
              <a:t> </a:t>
            </a:r>
            <a:r>
              <a:rPr lang="de-DE" sz="2000" b="1" dirty="0" err="1" smtClean="0">
                <a:solidFill>
                  <a:srgbClr val="0C2577"/>
                </a:solidFill>
              </a:rPr>
              <a:t>yields</a:t>
            </a:r>
            <a:r>
              <a:rPr lang="de-DE" sz="2000" b="1" dirty="0" smtClean="0">
                <a:solidFill>
                  <a:srgbClr val="0C2577"/>
                </a:solidFill>
              </a:rPr>
              <a:t> Doppler </a:t>
            </a:r>
            <a:r>
              <a:rPr lang="de-DE" sz="2000" b="1" dirty="0" err="1" smtClean="0">
                <a:solidFill>
                  <a:srgbClr val="0C2577"/>
                </a:solidFill>
              </a:rPr>
              <a:t>upshift</a:t>
            </a:r>
            <a:endParaRPr lang="de-DE" sz="2000" b="1" dirty="0" smtClean="0">
              <a:solidFill>
                <a:srgbClr val="0C2577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C2577"/>
                </a:solidFill>
              </a:rPr>
              <a:t>Thomson scattering cross-section is very small (6 X 10</a:t>
            </a:r>
            <a:r>
              <a:rPr lang="en-US" sz="2000" b="1" baseline="30000" dirty="0" smtClean="0">
                <a:solidFill>
                  <a:srgbClr val="0C2577"/>
                </a:solidFill>
              </a:rPr>
              <a:t>-25</a:t>
            </a:r>
            <a:r>
              <a:rPr lang="en-US" sz="2000" b="1" dirty="0" smtClean="0">
                <a:solidFill>
                  <a:srgbClr val="0C2577"/>
                </a:solidFill>
              </a:rPr>
              <a:t> cm</a:t>
            </a:r>
            <a:r>
              <a:rPr lang="en-US" sz="2000" b="1" baseline="30000" dirty="0" smtClean="0">
                <a:solidFill>
                  <a:srgbClr val="0C2577"/>
                </a:solidFill>
              </a:rPr>
              <a:t>2</a:t>
            </a:r>
            <a:r>
              <a:rPr lang="en-US" sz="2000" b="1" dirty="0" smtClean="0">
                <a:solidFill>
                  <a:srgbClr val="0C2577"/>
                </a:solidFill>
              </a:rPr>
              <a:t>)</a:t>
            </a:r>
            <a:endParaRPr lang="de-DE" sz="2000" b="1" dirty="0">
              <a:solidFill>
                <a:srgbClr val="0C2577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179025" y="5876926"/>
            <a:ext cx="4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C2577"/>
                </a:solidFill>
              </a:rPr>
              <a:t>Slide from  C. P.J. </a:t>
            </a:r>
            <a:r>
              <a:rPr lang="en-US" b="1" i="1" dirty="0" err="1" smtClean="0">
                <a:solidFill>
                  <a:srgbClr val="0C2577"/>
                </a:solidFill>
              </a:rPr>
              <a:t>Barty</a:t>
            </a:r>
            <a:r>
              <a:rPr lang="en-US" b="1" i="1" dirty="0" smtClean="0">
                <a:solidFill>
                  <a:srgbClr val="0C2577"/>
                </a:solidFill>
              </a:rPr>
              <a:t> LLNL</a:t>
            </a:r>
            <a:endParaRPr lang="de-DE" b="1" dirty="0">
              <a:solidFill>
                <a:srgbClr val="0C25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520262" y="3429000"/>
            <a:ext cx="4240924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5" descr="beamlin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51" y="1774124"/>
            <a:ext cx="4206875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2068669" y="1183081"/>
            <a:ext cx="640912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C2577"/>
                </a:solidFill>
              </a:rPr>
              <a:t>Electron beam in the focal spot: </a:t>
            </a:r>
            <a:r>
              <a:rPr lang="en-US" sz="2000" b="1" dirty="0" err="1" smtClean="0">
                <a:solidFill>
                  <a:srgbClr val="0C2577"/>
                </a:solidFill>
                <a:latin typeface="Symbol" pitchFamily="18" charset="2"/>
              </a:rPr>
              <a:t>s</a:t>
            </a:r>
            <a:r>
              <a:rPr lang="en-US" sz="2000" b="1" baseline="-25000" dirty="0" err="1" smtClean="0">
                <a:solidFill>
                  <a:srgbClr val="0C2577"/>
                </a:solidFill>
              </a:rPr>
              <a:t>x</a:t>
            </a:r>
            <a:r>
              <a:rPr lang="en-US" sz="2000" b="1" dirty="0" smtClean="0">
                <a:solidFill>
                  <a:srgbClr val="0C2577"/>
                </a:solidFill>
              </a:rPr>
              <a:t>=</a:t>
            </a:r>
            <a:r>
              <a:rPr lang="en-US" sz="2000" b="1" dirty="0" err="1" smtClean="0">
                <a:solidFill>
                  <a:srgbClr val="0C2577"/>
                </a:solidFill>
                <a:latin typeface="Symbol" pitchFamily="18" charset="2"/>
              </a:rPr>
              <a:t>s</a:t>
            </a:r>
            <a:r>
              <a:rPr lang="en-US" sz="2000" b="1" baseline="-25000" dirty="0" err="1" smtClean="0">
                <a:solidFill>
                  <a:srgbClr val="0C2577"/>
                </a:solidFill>
              </a:rPr>
              <a:t>y</a:t>
            </a:r>
            <a:r>
              <a:rPr lang="en-US" sz="2000" b="1" dirty="0" smtClean="0">
                <a:solidFill>
                  <a:srgbClr val="0C2577"/>
                </a:solidFill>
              </a:rPr>
              <a:t>=10 µm</a:t>
            </a:r>
          </a:p>
          <a:p>
            <a:r>
              <a:rPr lang="en-US" sz="2000" b="1" dirty="0" smtClean="0">
                <a:solidFill>
                  <a:srgbClr val="0C2577"/>
                </a:solidFill>
              </a:rPr>
              <a:t>                                                    Emit.:1.6 mm </a:t>
            </a:r>
            <a:r>
              <a:rPr lang="en-US" sz="2000" b="1" dirty="0" err="1" smtClean="0">
                <a:solidFill>
                  <a:srgbClr val="0C2577"/>
                </a:solidFill>
              </a:rPr>
              <a:t>mrad</a:t>
            </a:r>
            <a:endParaRPr lang="en-US" sz="2000" b="1" dirty="0" smtClean="0">
              <a:solidFill>
                <a:srgbClr val="0C2577"/>
              </a:solidFill>
            </a:endParaRPr>
          </a:p>
          <a:p>
            <a:r>
              <a:rPr lang="en-US" sz="2000" b="1" dirty="0" smtClean="0">
                <a:solidFill>
                  <a:srgbClr val="0C2577"/>
                </a:solidFill>
              </a:rPr>
              <a:t>                                                    Energy: 150 </a:t>
            </a:r>
            <a:r>
              <a:rPr lang="en-US" sz="2000" b="1" dirty="0" err="1" smtClean="0">
                <a:solidFill>
                  <a:srgbClr val="0C2577"/>
                </a:solidFill>
              </a:rPr>
              <a:t>MeV</a:t>
            </a:r>
            <a:endParaRPr lang="en-US" sz="2000" b="1" dirty="0" smtClean="0">
              <a:solidFill>
                <a:srgbClr val="0C2577"/>
              </a:solidFill>
            </a:endParaRPr>
          </a:p>
          <a:p>
            <a:r>
              <a:rPr lang="en-US" sz="2000" b="1" dirty="0" smtClean="0">
                <a:solidFill>
                  <a:srgbClr val="0C2577"/>
                </a:solidFill>
              </a:rPr>
              <a:t>                                                    En. Spread: 0.08 </a:t>
            </a:r>
            <a:r>
              <a:rPr lang="en-US" sz="2000" b="1" dirty="0" err="1" smtClean="0">
                <a:solidFill>
                  <a:srgbClr val="0C2577"/>
                </a:solidFill>
              </a:rPr>
              <a:t>MeV</a:t>
            </a:r>
            <a:endParaRPr lang="en-US" sz="2000" b="1" dirty="0" smtClean="0">
              <a:solidFill>
                <a:srgbClr val="0C2577"/>
              </a:solidFill>
            </a:endParaRPr>
          </a:p>
          <a:p>
            <a:r>
              <a:rPr lang="en-US" sz="2000" b="1" dirty="0" smtClean="0">
                <a:solidFill>
                  <a:srgbClr val="0C2577"/>
                </a:solidFill>
              </a:rPr>
              <a:t>                                                    Charge: 1 </a:t>
            </a:r>
            <a:r>
              <a:rPr lang="en-US" sz="2000" b="1" dirty="0" err="1" smtClean="0">
                <a:solidFill>
                  <a:srgbClr val="0C2577"/>
                </a:solidFill>
              </a:rPr>
              <a:t>nC</a:t>
            </a:r>
            <a:endParaRPr lang="en-US" sz="2000" b="1" dirty="0">
              <a:solidFill>
                <a:srgbClr val="0C2577"/>
              </a:solidFill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27546" y="3429000"/>
            <a:ext cx="4916077" cy="3567223"/>
            <a:chOff x="158" y="2251"/>
            <a:chExt cx="2200" cy="1698"/>
          </a:xfrm>
        </p:grpSpPr>
        <p:pic>
          <p:nvPicPr>
            <p:cNvPr id="24592" name="Picture 11" descr="Graph1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" y="2251"/>
              <a:ext cx="2200" cy="1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3" name="Text Box 14"/>
            <p:cNvSpPr txBox="1">
              <a:spLocks noChangeArrowheads="1"/>
            </p:cNvSpPr>
            <p:nvPr/>
          </p:nvSpPr>
          <p:spPr bwMode="auto">
            <a:xfrm>
              <a:off x="431" y="2840"/>
              <a:ext cx="215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smtClean="0">
                  <a:latin typeface="Symbol" pitchFamily="18" charset="2"/>
                </a:rPr>
                <a:t> n</a:t>
              </a:r>
              <a:endParaRPr lang="en-US" sz="1600">
                <a:latin typeface="Symbol" pitchFamily="18" charset="2"/>
              </a:endParaRPr>
            </a:p>
          </p:txBody>
        </p:sp>
        <p:sp>
          <p:nvSpPr>
            <p:cNvPr id="24594" name="Text Box 15"/>
            <p:cNvSpPr txBox="1">
              <a:spLocks noChangeArrowheads="1"/>
            </p:cNvSpPr>
            <p:nvPr/>
          </p:nvSpPr>
          <p:spPr bwMode="auto">
            <a:xfrm>
              <a:off x="748" y="2523"/>
              <a:ext cx="158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smtClean="0">
                  <a:latin typeface="Symbol" pitchFamily="18" charset="2"/>
                </a:rPr>
                <a:t>q</a:t>
              </a:r>
              <a:endParaRPr lang="en-US" sz="1000">
                <a:latin typeface="Symbol" pitchFamily="18" charset="2"/>
              </a:endParaRPr>
            </a:p>
          </p:txBody>
        </p:sp>
        <p:sp>
          <p:nvSpPr>
            <p:cNvPr id="24595" name="Text Box 18"/>
            <p:cNvSpPr txBox="1">
              <a:spLocks noChangeArrowheads="1"/>
            </p:cNvSpPr>
            <p:nvPr/>
          </p:nvSpPr>
          <p:spPr bwMode="auto">
            <a:xfrm>
              <a:off x="749" y="2568"/>
              <a:ext cx="158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smtClean="0">
                  <a:latin typeface="Symbol" pitchFamily="18" charset="2"/>
                </a:rPr>
                <a:t>q</a:t>
              </a:r>
              <a:endParaRPr lang="en-US" sz="1000">
                <a:latin typeface="Symbol" pitchFamily="18" charset="2"/>
              </a:endParaRPr>
            </a:p>
          </p:txBody>
        </p:sp>
        <p:sp>
          <p:nvSpPr>
            <p:cNvPr id="24596" name="Text Box 19"/>
            <p:cNvSpPr txBox="1">
              <a:spLocks noChangeArrowheads="1"/>
            </p:cNvSpPr>
            <p:nvPr/>
          </p:nvSpPr>
          <p:spPr bwMode="auto">
            <a:xfrm>
              <a:off x="749" y="2658"/>
              <a:ext cx="158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smtClean="0">
                  <a:latin typeface="Symbol" pitchFamily="18" charset="2"/>
                </a:rPr>
                <a:t>q</a:t>
              </a:r>
              <a:endParaRPr lang="en-US" sz="1000">
                <a:latin typeface="Symbol" pitchFamily="18" charset="2"/>
              </a:endParaRPr>
            </a:p>
          </p:txBody>
        </p:sp>
        <p:sp>
          <p:nvSpPr>
            <p:cNvPr id="24597" name="Text Box 20"/>
            <p:cNvSpPr txBox="1">
              <a:spLocks noChangeArrowheads="1"/>
            </p:cNvSpPr>
            <p:nvPr/>
          </p:nvSpPr>
          <p:spPr bwMode="auto">
            <a:xfrm>
              <a:off x="749" y="2749"/>
              <a:ext cx="158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smtClean="0">
                  <a:latin typeface="Symbol" pitchFamily="18" charset="2"/>
                </a:rPr>
                <a:t>q</a:t>
              </a:r>
              <a:endParaRPr lang="en-US" sz="1000">
                <a:latin typeface="Symbol" pitchFamily="18" charset="2"/>
              </a:endParaRPr>
            </a:p>
          </p:txBody>
        </p:sp>
      </p:grpSp>
      <p:sp>
        <p:nvSpPr>
          <p:cNvPr id="24587" name="Text Box 27"/>
          <p:cNvSpPr txBox="1">
            <a:spLocks noChangeArrowheads="1"/>
          </p:cNvSpPr>
          <p:nvPr/>
        </p:nvSpPr>
        <p:spPr bwMode="auto">
          <a:xfrm>
            <a:off x="4902090" y="5219553"/>
            <a:ext cx="32175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0C2577"/>
                </a:solidFill>
              </a:rPr>
              <a:t>X rays spectra at various</a:t>
            </a:r>
          </a:p>
          <a:p>
            <a:r>
              <a:rPr lang="en-US" sz="2000" b="1" smtClean="0">
                <a:solidFill>
                  <a:srgbClr val="0C2577"/>
                </a:solidFill>
              </a:rPr>
              <a:t> acceptance angles</a:t>
            </a:r>
            <a:endParaRPr lang="en-US" sz="2000" b="1">
              <a:solidFill>
                <a:srgbClr val="0C2577"/>
              </a:solidFill>
            </a:endParaRPr>
          </a:p>
        </p:txBody>
      </p:sp>
      <p:sp>
        <p:nvSpPr>
          <p:cNvPr id="24588" name="Text Box 28"/>
          <p:cNvSpPr txBox="1">
            <a:spLocks noChangeArrowheads="1"/>
          </p:cNvSpPr>
          <p:nvPr/>
        </p:nvSpPr>
        <p:spPr bwMode="auto">
          <a:xfrm>
            <a:off x="5572237" y="3003081"/>
            <a:ext cx="264386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C2577"/>
                </a:solidFill>
              </a:rPr>
              <a:t>Laser parameters:</a:t>
            </a:r>
          </a:p>
          <a:p>
            <a:r>
              <a:rPr lang="en-US" sz="2000" b="1" dirty="0" smtClean="0">
                <a:solidFill>
                  <a:srgbClr val="0C2577"/>
                </a:solidFill>
              </a:rPr>
              <a:t>Lambda</a:t>
            </a:r>
            <a:r>
              <a:rPr lang="en-US" sz="2000" b="1" dirty="0" smtClean="0">
                <a:solidFill>
                  <a:srgbClr val="0C2577"/>
                </a:solidFill>
              </a:rPr>
              <a:t>: 0.8 µm</a:t>
            </a:r>
          </a:p>
          <a:p>
            <a:r>
              <a:rPr lang="en-US" sz="2000" b="1" dirty="0" smtClean="0">
                <a:solidFill>
                  <a:srgbClr val="0C2577"/>
                </a:solidFill>
              </a:rPr>
              <a:t>Energy: 5J</a:t>
            </a:r>
          </a:p>
          <a:p>
            <a:r>
              <a:rPr lang="en-US" sz="2000" b="1" dirty="0" smtClean="0">
                <a:solidFill>
                  <a:srgbClr val="0C2577"/>
                </a:solidFill>
              </a:rPr>
              <a:t>Waist(</a:t>
            </a:r>
            <a:r>
              <a:rPr lang="en-US" sz="2000" b="1" dirty="0" err="1" smtClean="0">
                <a:solidFill>
                  <a:srgbClr val="0C2577"/>
                </a:solidFill>
              </a:rPr>
              <a:t>diam</a:t>
            </a:r>
            <a:r>
              <a:rPr lang="en-US" sz="2000" b="1" dirty="0" smtClean="0">
                <a:solidFill>
                  <a:srgbClr val="0C2577"/>
                </a:solidFill>
              </a:rPr>
              <a:t>): 15 µm</a:t>
            </a:r>
          </a:p>
          <a:p>
            <a:r>
              <a:rPr lang="en-US" sz="2000" b="1" dirty="0" smtClean="0">
                <a:solidFill>
                  <a:srgbClr val="0C2577"/>
                </a:solidFill>
              </a:rPr>
              <a:t>Temp. Duration: 6ps</a:t>
            </a:r>
            <a:endParaRPr lang="en-US" sz="2000" b="1" dirty="0">
              <a:solidFill>
                <a:srgbClr val="0C2577"/>
              </a:solidFill>
            </a:endParaRPr>
          </a:p>
        </p:txBody>
      </p:sp>
      <p:sp>
        <p:nvSpPr>
          <p:cNvPr id="22" name="Titel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Frascati beamline at 150 MeV for production of x-rays at about 500 keV</a:t>
            </a:r>
            <a:endParaRPr lang="en-US" b="1"/>
          </a:p>
        </p:txBody>
      </p:sp>
      <p:sp>
        <p:nvSpPr>
          <p:cNvPr id="23" name="Textfeld 22"/>
          <p:cNvSpPr txBox="1"/>
          <p:nvPr/>
        </p:nvSpPr>
        <p:spPr>
          <a:xfrm>
            <a:off x="5325612" y="6165880"/>
            <a:ext cx="3818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C2577"/>
                </a:solidFill>
              </a:rPr>
              <a:t>Slide from  Luca Serafini - INFN/Milano </a:t>
            </a:r>
            <a:endParaRPr lang="en-US" b="1">
              <a:solidFill>
                <a:srgbClr val="0C25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Thomson </a:t>
            </a:r>
            <a:r>
              <a:rPr lang="de-DE" b="1" dirty="0" err="1" smtClean="0"/>
              <a:t>Backscattering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high</a:t>
            </a:r>
            <a:r>
              <a:rPr lang="de-DE" b="1" dirty="0" smtClean="0"/>
              <a:t> </a:t>
            </a:r>
            <a:r>
              <a:rPr lang="de-DE" b="1" dirty="0" err="1" smtClean="0"/>
              <a:t>rep</a:t>
            </a:r>
            <a:r>
              <a:rPr lang="de-DE" b="1" dirty="0" smtClean="0"/>
              <a:t> rate</a:t>
            </a:r>
            <a:endParaRPr lang="de-DE" b="1" dirty="0"/>
          </a:p>
        </p:txBody>
      </p:sp>
      <p:sp>
        <p:nvSpPr>
          <p:cNvPr id="23" name="Text Box 9593"/>
          <p:cNvSpPr txBox="1">
            <a:spLocks noChangeArrowheads="1"/>
          </p:cNvSpPr>
          <p:nvPr/>
        </p:nvSpPr>
        <p:spPr bwMode="auto">
          <a:xfrm rot="10800000" flipV="1">
            <a:off x="4572000" y="1406719"/>
            <a:ext cx="465692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sz="2000" b="1" dirty="0" smtClean="0">
                <a:solidFill>
                  <a:srgbClr val="0C2577"/>
                </a:solidFill>
                <a:cs typeface="Arial" pitchFamily="34" charset="0"/>
              </a:rPr>
              <a:t>Thomson laser-backscattering from 50 MeV electron beam produces 50 </a:t>
            </a:r>
            <a:r>
              <a:rPr lang="en-US" sz="2000" b="1" dirty="0" err="1" smtClean="0">
                <a:solidFill>
                  <a:srgbClr val="0C2577"/>
                </a:solidFill>
                <a:cs typeface="Arial" pitchFamily="34" charset="0"/>
              </a:rPr>
              <a:t>keV</a:t>
            </a:r>
            <a:r>
              <a:rPr lang="en-US" sz="2000" b="1" dirty="0" smtClean="0">
                <a:solidFill>
                  <a:srgbClr val="0C2577"/>
                </a:solidFill>
                <a:cs typeface="Arial" pitchFamily="34" charset="0"/>
              </a:rPr>
              <a:t> photons, small storage ring</a:t>
            </a:r>
          </a:p>
          <a:p>
            <a:pPr eaLnBrk="1" hangingPunct="1">
              <a:defRPr/>
            </a:pPr>
            <a:endParaRPr lang="en-US" sz="2000" b="1" dirty="0" smtClean="0">
              <a:solidFill>
                <a:srgbClr val="0C2577"/>
              </a:solidFill>
            </a:endParaRP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0C2577"/>
                </a:solidFill>
                <a:cs typeface="Arial" pitchFamily="34" charset="0"/>
              </a:rPr>
              <a:t>Laser: high average power laser coupled to enhancement cavity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0C2577"/>
                </a:solidFill>
              </a:rPr>
              <a:t>	(energy enhancement several orders of magnitude)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0C2577"/>
                </a:solidFill>
                <a:cs typeface="Arial" pitchFamily="34" charset="0"/>
              </a:rPr>
              <a:t>	rep rate in the MHZ range</a:t>
            </a:r>
            <a:endParaRPr lang="en-US" sz="2000" b="1" i="1" dirty="0" smtClean="0">
              <a:solidFill>
                <a:srgbClr val="0C2577"/>
              </a:solidFill>
              <a:cs typeface="Arial" pitchFamily="34" charset="0"/>
            </a:endParaRPr>
          </a:p>
        </p:txBody>
      </p:sp>
      <p:pic>
        <p:nvPicPr>
          <p:cNvPr id="25" name="Picture 96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086" y="1583065"/>
            <a:ext cx="4187914" cy="3691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X-</a:t>
            </a:r>
            <a:r>
              <a:rPr lang="de-DE" b="1" dirty="0" err="1" smtClean="0"/>
              <a:t>ray</a:t>
            </a:r>
            <a:r>
              <a:rPr lang="de-DE" b="1" dirty="0" smtClean="0"/>
              <a:t> </a:t>
            </a:r>
            <a:r>
              <a:rPr lang="de-DE" b="1" dirty="0" err="1" smtClean="0"/>
              <a:t>spectroscopy</a:t>
            </a:r>
            <a:r>
              <a:rPr lang="de-DE" b="1" dirty="0" smtClean="0"/>
              <a:t> </a:t>
            </a:r>
            <a:r>
              <a:rPr lang="de-DE" b="1" dirty="0" err="1" smtClean="0"/>
              <a:t>at</a:t>
            </a:r>
            <a:r>
              <a:rPr lang="de-DE" b="1" dirty="0" smtClean="0"/>
              <a:t> HESR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455503" y="948324"/>
            <a:ext cx="8422185" cy="600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C2577"/>
                </a:solidFill>
              </a:rPr>
              <a:t>What kind of experiments can be done?</a:t>
            </a:r>
          </a:p>
          <a:p>
            <a:endParaRPr lang="en-US" sz="2400" b="1" dirty="0" smtClean="0">
              <a:solidFill>
                <a:srgbClr val="0C2577"/>
              </a:solidFill>
            </a:endParaRPr>
          </a:p>
          <a:p>
            <a:r>
              <a:rPr lang="en-US" sz="2400" b="1" dirty="0" smtClean="0">
                <a:solidFill>
                  <a:srgbClr val="0C2577"/>
                </a:solidFill>
              </a:rPr>
              <a:t>What are the necessary parameters for the x-ray sources?</a:t>
            </a:r>
          </a:p>
          <a:p>
            <a:endParaRPr lang="en-US" sz="2400" b="1" dirty="0" smtClean="0">
              <a:solidFill>
                <a:srgbClr val="0C2577"/>
              </a:solidFill>
            </a:endParaRPr>
          </a:p>
          <a:p>
            <a:r>
              <a:rPr lang="en-US" sz="2400" b="1" dirty="0" smtClean="0">
                <a:solidFill>
                  <a:srgbClr val="0C2577"/>
                </a:solidFill>
              </a:rPr>
              <a:t>Which x-ray sources can  we offer?</a:t>
            </a:r>
          </a:p>
          <a:p>
            <a:endParaRPr lang="en-US" sz="2400" b="1" dirty="0" smtClean="0">
              <a:solidFill>
                <a:srgbClr val="0C2577"/>
              </a:solidFill>
            </a:endParaRPr>
          </a:p>
          <a:p>
            <a:r>
              <a:rPr lang="en-US" sz="2400" b="1" dirty="0" smtClean="0">
                <a:solidFill>
                  <a:srgbClr val="0C2577"/>
                </a:solidFill>
              </a:rPr>
              <a:t>Can we find an overlap between our recently developed  sources and the expected parameters?</a:t>
            </a:r>
          </a:p>
          <a:p>
            <a:endParaRPr lang="en-US" sz="2400" b="1" dirty="0" smtClean="0">
              <a:solidFill>
                <a:srgbClr val="0C2577"/>
              </a:solidFill>
            </a:endParaRPr>
          </a:p>
          <a:p>
            <a:r>
              <a:rPr lang="en-US" sz="2400" b="1" dirty="0" smtClean="0">
                <a:solidFill>
                  <a:srgbClr val="0C2577"/>
                </a:solidFill>
              </a:rPr>
              <a:t>Will the experiments fit in the infrastructure?</a:t>
            </a:r>
          </a:p>
          <a:p>
            <a:endParaRPr lang="en-US" sz="2400" b="1" dirty="0" smtClean="0">
              <a:solidFill>
                <a:srgbClr val="0C2577"/>
              </a:solidFill>
            </a:endParaRPr>
          </a:p>
          <a:p>
            <a:r>
              <a:rPr lang="en-US" sz="2400" b="1" dirty="0" smtClean="0">
                <a:solidFill>
                  <a:srgbClr val="0C2577"/>
                </a:solidFill>
              </a:rPr>
              <a:t>Which lasers are necessary?</a:t>
            </a:r>
          </a:p>
          <a:p>
            <a:endParaRPr lang="en-US" sz="2400" b="1" dirty="0" smtClean="0">
              <a:solidFill>
                <a:srgbClr val="0C2577"/>
              </a:solidFill>
            </a:endParaRPr>
          </a:p>
          <a:p>
            <a:r>
              <a:rPr lang="en-US" sz="2400" b="1" dirty="0" smtClean="0">
                <a:solidFill>
                  <a:srgbClr val="0C2577"/>
                </a:solidFill>
              </a:rPr>
              <a:t>Answers will be given in a design report</a:t>
            </a:r>
          </a:p>
          <a:p>
            <a:endParaRPr lang="en-US" sz="2400" b="1" dirty="0" smtClean="0">
              <a:solidFill>
                <a:srgbClr val="0C2577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/>
          <a:srcRect l="48543"/>
          <a:stretch>
            <a:fillRect/>
          </a:stretch>
        </p:blipFill>
        <p:spPr bwMode="auto">
          <a:xfrm>
            <a:off x="5951181" y="2798374"/>
            <a:ext cx="13684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48543"/>
          <a:stretch>
            <a:fillRect/>
          </a:stretch>
        </p:blipFill>
        <p:spPr bwMode="auto">
          <a:xfrm>
            <a:off x="7466817" y="3624943"/>
            <a:ext cx="13684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/>
          <a:srcRect l="48543"/>
          <a:stretch>
            <a:fillRect/>
          </a:stretch>
        </p:blipFill>
        <p:spPr bwMode="auto">
          <a:xfrm>
            <a:off x="5092265" y="5358514"/>
            <a:ext cx="13684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print"/>
          <a:srcRect l="48543"/>
          <a:stretch>
            <a:fillRect/>
          </a:stretch>
        </p:blipFill>
        <p:spPr bwMode="auto">
          <a:xfrm>
            <a:off x="6802520" y="5957604"/>
            <a:ext cx="13684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/>
          <a:srcRect l="48543"/>
          <a:stretch>
            <a:fillRect/>
          </a:stretch>
        </p:blipFill>
        <p:spPr bwMode="auto">
          <a:xfrm>
            <a:off x="7259720" y="4586003"/>
            <a:ext cx="13684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Summary</a:t>
            </a:r>
            <a:r>
              <a:rPr lang="de-DE" b="1" dirty="0" smtClean="0"/>
              <a:t> x-</a:t>
            </a:r>
            <a:r>
              <a:rPr lang="de-DE" b="1" dirty="0" err="1" smtClean="0"/>
              <a:t>ray</a:t>
            </a:r>
            <a:r>
              <a:rPr lang="de-DE" b="1" dirty="0" smtClean="0"/>
              <a:t> </a:t>
            </a:r>
            <a:r>
              <a:rPr lang="de-DE" b="1" dirty="0" err="1" smtClean="0"/>
              <a:t>sources</a:t>
            </a:r>
            <a:endParaRPr lang="de-DE" b="1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225189" y="1171338"/>
          <a:ext cx="8693622" cy="5568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713"/>
                <a:gridCol w="1362555"/>
                <a:gridCol w="1412543"/>
                <a:gridCol w="1241946"/>
                <a:gridCol w="1655928"/>
                <a:gridCol w="1448937"/>
              </a:tblGrid>
              <a:tr h="694788"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/>
                        <a:t>XUV source</a:t>
                      </a:r>
                      <a:endParaRPr lang="en-US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/>
                        <a:t>Driving laser</a:t>
                      </a:r>
                      <a:endParaRPr lang="en-US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noProof="0" smtClean="0"/>
                        <a:t>Energy range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/>
                        <a:t>Bandwidth</a:t>
                      </a:r>
                      <a:endParaRPr lang="en-US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/>
                        <a:t>Brillance</a:t>
                      </a:r>
                      <a:endParaRPr lang="en-US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err="1" smtClean="0"/>
                        <a:t>Reprate</a:t>
                      </a:r>
                      <a:endParaRPr lang="en-US" b="1" noProof="0" dirty="0"/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HHG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1mJ – 1J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smtClean="0"/>
                        <a:t>&lt;</a:t>
                      </a:r>
                      <a:r>
                        <a:rPr lang="en-US" sz="1600" b="1" baseline="0" noProof="0" smtClean="0"/>
                        <a:t> 1keV</a:t>
                      </a:r>
                      <a:endParaRPr lang="en-US" sz="16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smtClean="0"/>
                        <a:t>10</a:t>
                      </a:r>
                      <a:r>
                        <a:rPr lang="en-US" sz="1600" b="1" baseline="30000" noProof="0" smtClean="0"/>
                        <a:t>-2</a:t>
                      </a:r>
                      <a:endParaRPr lang="en-US" sz="1600" b="1" baseline="300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smtClean="0"/>
                        <a:t>excellent beam</a:t>
                      </a:r>
                      <a:r>
                        <a:rPr lang="en-US" sz="1600" b="1" baseline="0" noProof="0" smtClean="0"/>
                        <a:t>  few photons</a:t>
                      </a:r>
                      <a:endParaRPr lang="en-US" sz="16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kHz to MHz</a:t>
                      </a:r>
                      <a:endParaRPr lang="en-US" sz="1600" b="1" noProof="0" dirty="0"/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Surface HHG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1J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100eV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baseline="30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many </a:t>
                      </a:r>
                      <a:r>
                        <a:rPr lang="en-US" sz="1600" b="1" noProof="0" dirty="0" smtClean="0"/>
                        <a:t>photons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Hz</a:t>
                      </a:r>
                      <a:endParaRPr lang="en-US" sz="1600" b="1" noProof="0" dirty="0"/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X-ray laser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1 -10J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100eV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10</a:t>
                      </a:r>
                      <a:r>
                        <a:rPr lang="en-US" sz="1600" b="1" baseline="30000" noProof="0" dirty="0" smtClean="0"/>
                        <a:t>-3</a:t>
                      </a:r>
                      <a:endParaRPr lang="en-US" sz="1600" b="1" baseline="30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bad beam</a:t>
                      </a:r>
                      <a:r>
                        <a:rPr lang="en-US" sz="1600" b="1" baseline="0" noProof="0" dirty="0" smtClean="0"/>
                        <a:t>  </a:t>
                      </a:r>
                    </a:p>
                    <a:p>
                      <a:pPr algn="ctr"/>
                      <a:r>
                        <a:rPr lang="en-US" sz="1600" b="1" baseline="0" noProof="0" dirty="0" smtClean="0"/>
                        <a:t>many </a:t>
                      </a:r>
                      <a:r>
                        <a:rPr lang="en-US" sz="1600" b="1" baseline="0" noProof="0" dirty="0" smtClean="0"/>
                        <a:t>photons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Hz</a:t>
                      </a:r>
                      <a:endParaRPr lang="en-US" sz="1600" b="1" noProof="0" dirty="0"/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smtClean="0"/>
                        <a:t>X-ray laser seeded</a:t>
                      </a:r>
                      <a:endParaRPr lang="en-US" sz="16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1-10J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100eV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10</a:t>
                      </a:r>
                      <a:r>
                        <a:rPr lang="en-US" sz="1600" b="1" baseline="30000" noProof="0" dirty="0" smtClean="0"/>
                        <a:t>-3</a:t>
                      </a:r>
                      <a:endParaRPr lang="en-US" sz="1600" b="1" baseline="30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excellent beam</a:t>
                      </a:r>
                      <a:r>
                        <a:rPr lang="en-US" sz="1600" b="1" baseline="0" noProof="0" dirty="0" smtClean="0"/>
                        <a:t>  many photons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smtClean="0"/>
                        <a:t>Hz</a:t>
                      </a:r>
                      <a:endParaRPr lang="en-US" sz="1600" b="1" noProof="0"/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smtClean="0"/>
                        <a:t>Betatron</a:t>
                      </a:r>
                      <a:endParaRPr lang="en-US" sz="16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1-10J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smtClean="0"/>
                        <a:t>&lt;</a:t>
                      </a:r>
                      <a:r>
                        <a:rPr lang="en-US" sz="1600" b="1" baseline="0" noProof="0" smtClean="0"/>
                        <a:t> 20keV</a:t>
                      </a:r>
                      <a:endParaRPr lang="en-US" sz="16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smtClean="0"/>
                        <a:t>continuum</a:t>
                      </a:r>
                      <a:endParaRPr lang="en-US" sz="16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excellent beam</a:t>
                      </a:r>
                      <a:r>
                        <a:rPr lang="en-US" sz="1600" b="1" baseline="0" noProof="0" dirty="0" smtClean="0"/>
                        <a:t>  few photons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10 Hz</a:t>
                      </a:r>
                      <a:endParaRPr lang="en-US" sz="1600" b="1" noProof="0" dirty="0"/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Thomson</a:t>
                      </a:r>
                      <a:r>
                        <a:rPr lang="en-US" sz="1600" b="1" baseline="0" noProof="0" dirty="0" smtClean="0"/>
                        <a:t> scattering</a:t>
                      </a:r>
                      <a:endParaRPr lang="en-US" sz="1600" b="1" noProof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enhancement</a:t>
                      </a:r>
                    </a:p>
                    <a:p>
                      <a:pPr algn="ctr"/>
                      <a:r>
                        <a:rPr lang="en-US" sz="1600" b="1" noProof="0" dirty="0" smtClean="0"/>
                        <a:t>resonator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several</a:t>
                      </a:r>
                      <a:r>
                        <a:rPr lang="en-US" sz="1600" b="1" baseline="0" noProof="0" dirty="0" smtClean="0"/>
                        <a:t> </a:t>
                      </a:r>
                      <a:r>
                        <a:rPr lang="en-US" sz="1600" b="1" baseline="0" noProof="0" dirty="0" err="1" smtClean="0"/>
                        <a:t>keV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narrow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MHz</a:t>
                      </a:r>
                      <a:endParaRPr lang="en-US" sz="1600" b="1" noProof="0" dirty="0"/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smtClean="0"/>
                        <a:t>Thomson  </a:t>
                      </a:r>
                    </a:p>
                    <a:p>
                      <a:pPr algn="ctr"/>
                      <a:r>
                        <a:rPr lang="en-US" sz="1600" b="1" noProof="0" smtClean="0"/>
                        <a:t>scattering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several</a:t>
                      </a:r>
                      <a:r>
                        <a:rPr lang="en-US" sz="1600" b="1" baseline="0" noProof="0" dirty="0" smtClean="0"/>
                        <a:t> </a:t>
                      </a:r>
                      <a:r>
                        <a:rPr lang="en-US" sz="1600" b="1" baseline="0" noProof="0" dirty="0" smtClean="0"/>
                        <a:t>J</a:t>
                      </a:r>
                    </a:p>
                    <a:p>
                      <a:pPr algn="ctr"/>
                      <a:r>
                        <a:rPr lang="en-US" sz="1600" b="1" baseline="0" noProof="0" dirty="0" err="1" smtClean="0"/>
                        <a:t>ps</a:t>
                      </a:r>
                      <a:r>
                        <a:rPr lang="en-US" sz="1600" b="1" baseline="0" noProof="0" dirty="0" smtClean="0"/>
                        <a:t> pulses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several</a:t>
                      </a:r>
                      <a:r>
                        <a:rPr lang="en-US" sz="1600" b="1" baseline="0" noProof="0" dirty="0" smtClean="0"/>
                        <a:t> </a:t>
                      </a:r>
                      <a:r>
                        <a:rPr lang="en-US" sz="1600" b="1" baseline="0" noProof="0" dirty="0" smtClean="0"/>
                        <a:t>100keV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depend</a:t>
                      </a:r>
                      <a:r>
                        <a:rPr lang="en-US" sz="1600" b="1" baseline="0" noProof="0" dirty="0" smtClean="0"/>
                        <a:t> </a:t>
                      </a:r>
                      <a:r>
                        <a:rPr lang="en-US" sz="1600" b="1" baseline="0" noProof="0" dirty="0" smtClean="0"/>
                        <a:t>on electron beam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10s</a:t>
                      </a:r>
                      <a:r>
                        <a:rPr lang="en-US" sz="1600" b="1" baseline="0" noProof="0" dirty="0" smtClean="0"/>
                        <a:t> of Hz</a:t>
                      </a:r>
                      <a:endParaRPr lang="en-US" sz="1600" b="1" noProof="0" dirty="0"/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Coherent Thomson</a:t>
                      </a:r>
                      <a:r>
                        <a:rPr lang="en-US" sz="1600" b="1" baseline="0" noProof="0" dirty="0" smtClean="0"/>
                        <a:t> 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several </a:t>
                      </a:r>
                      <a:r>
                        <a:rPr lang="en-US" sz="1600" b="1" noProof="0" dirty="0" smtClean="0"/>
                        <a:t>10s J</a:t>
                      </a:r>
                    </a:p>
                    <a:p>
                      <a:pPr algn="ctr"/>
                      <a:r>
                        <a:rPr lang="en-US" sz="1600" b="1" noProof="0" dirty="0" err="1" smtClean="0"/>
                        <a:t>ps</a:t>
                      </a:r>
                      <a:r>
                        <a:rPr lang="en-US" sz="1600" b="1" baseline="0" noProof="0" dirty="0" smtClean="0"/>
                        <a:t> pulses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several </a:t>
                      </a:r>
                      <a:r>
                        <a:rPr lang="en-US" sz="1600" b="1" noProof="0" dirty="0" smtClean="0"/>
                        <a:t>100keV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Predictions</a:t>
                      </a:r>
                      <a:r>
                        <a:rPr lang="en-US" sz="1600" b="1" baseline="0" noProof="0" dirty="0" smtClean="0"/>
                        <a:t> good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excellent</a:t>
                      </a:r>
                      <a:r>
                        <a:rPr lang="en-US" sz="1600" b="1" baseline="0" noProof="0" dirty="0" smtClean="0"/>
                        <a:t> </a:t>
                      </a:r>
                      <a:r>
                        <a:rPr lang="en-US" sz="1600" b="1" baseline="0" noProof="0" dirty="0" smtClean="0"/>
                        <a:t>(predicted)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Single</a:t>
                      </a:r>
                      <a:r>
                        <a:rPr lang="en-US" sz="1600" b="1" baseline="0" noProof="0" dirty="0" smtClean="0"/>
                        <a:t> shot</a:t>
                      </a:r>
                    </a:p>
                    <a:p>
                      <a:pPr algn="ctr"/>
                      <a:endParaRPr lang="en-US" sz="1600" b="1" noProof="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The HESR High </a:t>
            </a:r>
            <a:r>
              <a:rPr lang="de-DE" b="1" dirty="0" err="1"/>
              <a:t>Energy</a:t>
            </a:r>
            <a:r>
              <a:rPr lang="de-DE" b="1" dirty="0"/>
              <a:t> Storage Ring </a:t>
            </a:r>
            <a:r>
              <a:rPr lang="de-DE" b="1" dirty="0" err="1"/>
              <a:t>at</a:t>
            </a:r>
            <a:r>
              <a:rPr lang="de-DE" b="1" dirty="0"/>
              <a:t> FAIR</a:t>
            </a:r>
          </a:p>
        </p:txBody>
      </p:sp>
      <p:pic>
        <p:nvPicPr>
          <p:cNvPr id="55304" name="Picture 8" descr="HES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052513"/>
            <a:ext cx="7472362" cy="4410075"/>
          </a:xfrm>
          <a:prstGeom prst="rect">
            <a:avLst/>
          </a:prstGeom>
          <a:noFill/>
        </p:spPr>
      </p:pic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1258888" y="5516563"/>
            <a:ext cx="76327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>
                <a:solidFill>
                  <a:srgbClr val="0C2577"/>
                </a:solidFill>
              </a:rPr>
              <a:t>“OPERATION OF THE HESR STORAGE RING OF THE FAIR PROJECT WITH IONS AND RARE ISOTOPES”,  M. Steck, C. </a:t>
            </a:r>
            <a:r>
              <a:rPr lang="de-DE" sz="1400" b="1" dirty="0" err="1">
                <a:solidFill>
                  <a:srgbClr val="0C2577"/>
                </a:solidFill>
              </a:rPr>
              <a:t>Dimopoulou</a:t>
            </a:r>
            <a:r>
              <a:rPr lang="de-DE" sz="1400" b="1" dirty="0">
                <a:solidFill>
                  <a:srgbClr val="0C2577"/>
                </a:solidFill>
              </a:rPr>
              <a:t>, A. </a:t>
            </a:r>
            <a:r>
              <a:rPr lang="de-DE" sz="1400" b="1" dirty="0" err="1">
                <a:solidFill>
                  <a:srgbClr val="0C2577"/>
                </a:solidFill>
              </a:rPr>
              <a:t>Dolinskii</a:t>
            </a:r>
            <a:r>
              <a:rPr lang="de-DE" sz="1400" b="1" dirty="0">
                <a:solidFill>
                  <a:srgbClr val="0C2577"/>
                </a:solidFill>
              </a:rPr>
              <a:t>, T. </a:t>
            </a:r>
            <a:r>
              <a:rPr lang="de-DE" sz="1400" b="1" dirty="0" err="1">
                <a:solidFill>
                  <a:srgbClr val="0C2577"/>
                </a:solidFill>
              </a:rPr>
              <a:t>Katayama</a:t>
            </a:r>
            <a:r>
              <a:rPr lang="de-DE" sz="1400" b="1" dirty="0">
                <a:solidFill>
                  <a:srgbClr val="0C2577"/>
                </a:solidFill>
              </a:rPr>
              <a:t>, </a:t>
            </a:r>
            <a:r>
              <a:rPr lang="de-DE" sz="1400" b="1" dirty="0" err="1">
                <a:solidFill>
                  <a:srgbClr val="0C2577"/>
                </a:solidFill>
              </a:rPr>
              <a:t>Yu.A</a:t>
            </a:r>
            <a:r>
              <a:rPr lang="de-DE" sz="1400" b="1" dirty="0">
                <a:solidFill>
                  <a:srgbClr val="0C2577"/>
                </a:solidFill>
              </a:rPr>
              <a:t>. Litvinov, </a:t>
            </a:r>
            <a:r>
              <a:rPr lang="de-DE" sz="1400" b="1" dirty="0" err="1">
                <a:solidFill>
                  <a:srgbClr val="0C2577"/>
                </a:solidFill>
              </a:rPr>
              <a:t>Th</a:t>
            </a:r>
            <a:r>
              <a:rPr lang="de-DE" sz="1400" b="1" dirty="0">
                <a:solidFill>
                  <a:srgbClr val="0C2577"/>
                </a:solidFill>
              </a:rPr>
              <a:t>. </a:t>
            </a:r>
            <a:r>
              <a:rPr lang="de-DE" sz="1400" b="1" dirty="0" err="1">
                <a:solidFill>
                  <a:srgbClr val="0C2577"/>
                </a:solidFill>
              </a:rPr>
              <a:t>Stöhlker</a:t>
            </a:r>
            <a:r>
              <a:rPr lang="de-DE" sz="1400" b="1" dirty="0">
                <a:solidFill>
                  <a:srgbClr val="0C2577"/>
                </a:solidFill>
              </a:rPr>
              <a:t>, R. Maier, D. </a:t>
            </a:r>
            <a:r>
              <a:rPr lang="de-DE" sz="1400" b="1" dirty="0" err="1">
                <a:solidFill>
                  <a:srgbClr val="0C2577"/>
                </a:solidFill>
              </a:rPr>
              <a:t>Prasuhn</a:t>
            </a:r>
            <a:r>
              <a:rPr lang="de-DE" sz="1400" b="1" dirty="0">
                <a:solidFill>
                  <a:srgbClr val="0C2577"/>
                </a:solidFill>
              </a:rPr>
              <a:t>, H. </a:t>
            </a:r>
            <a:r>
              <a:rPr lang="de-DE" sz="1400" b="1" dirty="0" err="1">
                <a:solidFill>
                  <a:srgbClr val="0C2577"/>
                </a:solidFill>
              </a:rPr>
              <a:t>Stockhorst</a:t>
            </a:r>
            <a:r>
              <a:rPr lang="de-DE" sz="1400" b="1" dirty="0">
                <a:solidFill>
                  <a:srgbClr val="0C2577"/>
                </a:solidFill>
              </a:rPr>
              <a:t> ,  </a:t>
            </a:r>
            <a:r>
              <a:rPr lang="de-DE" sz="1400" b="1" dirty="0" err="1">
                <a:solidFill>
                  <a:srgbClr val="0C2577"/>
                </a:solidFill>
              </a:rPr>
              <a:t>Proceedings</a:t>
            </a:r>
            <a:r>
              <a:rPr lang="de-DE" sz="1400" b="1" dirty="0">
                <a:solidFill>
                  <a:srgbClr val="0C2577"/>
                </a:solidFill>
              </a:rPr>
              <a:t> </a:t>
            </a:r>
            <a:r>
              <a:rPr lang="de-DE" sz="1400" b="1" dirty="0" err="1">
                <a:solidFill>
                  <a:srgbClr val="0C2577"/>
                </a:solidFill>
              </a:rPr>
              <a:t>of</a:t>
            </a:r>
            <a:r>
              <a:rPr lang="de-DE" sz="1400" b="1" dirty="0">
                <a:solidFill>
                  <a:srgbClr val="0C2577"/>
                </a:solidFill>
              </a:rPr>
              <a:t> IPAC2012, New Orleans, Louisiana, USA</a:t>
            </a:r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 flipH="1" flipV="1">
            <a:off x="2124075" y="1557338"/>
            <a:ext cx="935038" cy="11509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 flipH="1">
            <a:off x="2124075" y="3573463"/>
            <a:ext cx="936625" cy="10795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 flipV="1">
            <a:off x="3059113" y="1412875"/>
            <a:ext cx="433387" cy="1295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XUV beam line at ESR</a:t>
            </a:r>
            <a:endParaRPr lang="de-DE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16" y="2105798"/>
            <a:ext cx="4896544" cy="358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5015766" y="3717032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C2577"/>
                </a:solidFill>
              </a:rPr>
              <a:t>Top, side and front view of the planned installation</a:t>
            </a:r>
            <a:endParaRPr lang="de-DE" b="1" dirty="0">
              <a:solidFill>
                <a:srgbClr val="0C2577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945457"/>
            <a:ext cx="92127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2577"/>
                </a:solidFill>
              </a:rPr>
              <a:t>Goals: guide the max. 64 mm diameter temporally stretched pre-amplifier beam of </a:t>
            </a:r>
          </a:p>
          <a:p>
            <a:r>
              <a:rPr lang="en-US" b="1" dirty="0" smtClean="0">
                <a:solidFill>
                  <a:srgbClr val="0C2577"/>
                </a:solidFill>
              </a:rPr>
              <a:t>	PHELIX to the ESR (total length 28m, image relayed)</a:t>
            </a:r>
          </a:p>
          <a:p>
            <a:r>
              <a:rPr lang="en-US" b="1" dirty="0" smtClean="0">
                <a:solidFill>
                  <a:srgbClr val="0C2577"/>
                </a:solidFill>
              </a:rPr>
              <a:t>            	compressed beam drive coherent XUV source enabling precision </a:t>
            </a:r>
          </a:p>
          <a:p>
            <a:r>
              <a:rPr lang="en-US" b="1" dirty="0" smtClean="0">
                <a:solidFill>
                  <a:srgbClr val="0C2577"/>
                </a:solidFill>
              </a:rPr>
              <a:t>	spectroscopy of stored few-electron ions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9262" y="5657671"/>
            <a:ext cx="8225393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2577"/>
                </a:solidFill>
              </a:rPr>
              <a:t>Achievements: design report finished  2011, funding ensured by HI Jena, </a:t>
            </a:r>
          </a:p>
          <a:p>
            <a:r>
              <a:rPr lang="en-US" b="1" dirty="0" smtClean="0">
                <a:solidFill>
                  <a:srgbClr val="0C2577"/>
                </a:solidFill>
              </a:rPr>
              <a:t>	detailed design started,  XUV sources under development</a:t>
            </a:r>
          </a:p>
          <a:p>
            <a:r>
              <a:rPr lang="en-US" b="1" dirty="0" smtClean="0">
                <a:solidFill>
                  <a:srgbClr val="0C2577"/>
                </a:solidFill>
              </a:rPr>
              <a:t>Milestones : Commissioning by end of 2013</a:t>
            </a:r>
          </a:p>
          <a:p>
            <a:r>
              <a:rPr lang="en-US" b="1" dirty="0" smtClean="0">
                <a:solidFill>
                  <a:srgbClr val="0C2577"/>
                </a:solidFill>
              </a:rPr>
              <a:t> </a:t>
            </a:r>
            <a:endParaRPr lang="en-US" b="1" dirty="0">
              <a:solidFill>
                <a:srgbClr val="0C25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+mn-lt"/>
              </a:rPr>
              <a:t>Conclusions and outlook</a:t>
            </a:r>
          </a:p>
        </p:txBody>
      </p:sp>
      <p:sp>
        <p:nvSpPr>
          <p:cNvPr id="41987" name="Textfeld 18"/>
          <p:cNvSpPr txBox="1">
            <a:spLocks noChangeArrowheads="1"/>
          </p:cNvSpPr>
          <p:nvPr/>
        </p:nvSpPr>
        <p:spPr bwMode="auto">
          <a:xfrm>
            <a:off x="315078" y="1031550"/>
            <a:ext cx="8610558" cy="56323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C2577"/>
                </a:solidFill>
                <a:cs typeface="Arial" pitchFamily="34" charset="0"/>
              </a:rPr>
              <a:t>Laser-generated </a:t>
            </a:r>
            <a:r>
              <a:rPr lang="en-US" sz="2000" b="1" dirty="0" smtClean="0">
                <a:solidFill>
                  <a:srgbClr val="0C2577"/>
                </a:solidFill>
                <a:cs typeface="Arial" pitchFamily="34" charset="0"/>
              </a:rPr>
              <a:t>coherent x-rays important </a:t>
            </a:r>
            <a:r>
              <a:rPr lang="en-US" sz="2000" b="1" dirty="0">
                <a:solidFill>
                  <a:srgbClr val="0C2577"/>
                </a:solidFill>
                <a:cs typeface="Arial" pitchFamily="34" charset="0"/>
              </a:rPr>
              <a:t>tool for </a:t>
            </a:r>
            <a:r>
              <a:rPr lang="en-US" sz="2000" b="1" dirty="0" smtClean="0">
                <a:solidFill>
                  <a:srgbClr val="0C2577"/>
                </a:solidFill>
              </a:rPr>
              <a:t>spectroscopy  of highly charged ions in storage rings (ESR @ GSI or HESR@FAIR)</a:t>
            </a:r>
          </a:p>
          <a:p>
            <a:endParaRPr lang="en-US" sz="2000" b="1" dirty="0" smtClean="0">
              <a:solidFill>
                <a:srgbClr val="0C2577"/>
              </a:solidFill>
              <a:cs typeface="Arial" pitchFamily="34" charset="0"/>
            </a:endParaRPr>
          </a:p>
          <a:p>
            <a:r>
              <a:rPr lang="en-US" sz="2000" b="1" dirty="0" smtClean="0">
                <a:solidFill>
                  <a:srgbClr val="0C2577"/>
                </a:solidFill>
              </a:rPr>
              <a:t>Collect ideas for x-ray spectroscopy experiments at FAIR</a:t>
            </a:r>
          </a:p>
          <a:p>
            <a:endParaRPr lang="en-US" sz="2000" b="1" dirty="0" smtClean="0">
              <a:solidFill>
                <a:srgbClr val="0C2577"/>
              </a:solidFill>
            </a:endParaRPr>
          </a:p>
          <a:p>
            <a:r>
              <a:rPr lang="en-US" sz="2000" b="1" dirty="0" smtClean="0">
                <a:solidFill>
                  <a:srgbClr val="0C2577"/>
                </a:solidFill>
              </a:rPr>
              <a:t> Identify most promising combinations experiment, x-ray source and laser</a:t>
            </a:r>
          </a:p>
          <a:p>
            <a:endParaRPr lang="en-US" sz="2000" b="1" dirty="0" smtClean="0">
              <a:solidFill>
                <a:srgbClr val="0C2577"/>
              </a:solidFill>
            </a:endParaRPr>
          </a:p>
          <a:p>
            <a:r>
              <a:rPr lang="en-US" sz="2000" b="1" dirty="0" smtClean="0">
                <a:solidFill>
                  <a:srgbClr val="0C2577"/>
                </a:solidFill>
              </a:rPr>
              <a:t>X-ray sources have been developed cooperation of FSU, GSI, and HI Jena</a:t>
            </a:r>
          </a:p>
          <a:p>
            <a:endParaRPr lang="en-US" sz="2000" b="1" dirty="0" smtClean="0">
              <a:solidFill>
                <a:srgbClr val="0C2577"/>
              </a:solidFill>
              <a:cs typeface="Arial" pitchFamily="34" charset="0"/>
            </a:endParaRPr>
          </a:p>
          <a:p>
            <a:r>
              <a:rPr lang="en-US" sz="2000" b="1" dirty="0" smtClean="0">
                <a:solidFill>
                  <a:srgbClr val="0C2577"/>
                </a:solidFill>
              </a:rPr>
              <a:t>Studies for more advanced sources such as Thomson backscattering are under way</a:t>
            </a:r>
          </a:p>
          <a:p>
            <a:endParaRPr lang="en-US" sz="2000" b="1" dirty="0" smtClean="0">
              <a:solidFill>
                <a:srgbClr val="0C2577"/>
              </a:solidFill>
            </a:endParaRPr>
          </a:p>
          <a:p>
            <a:r>
              <a:rPr lang="en-US" sz="2000" b="1" dirty="0" smtClean="0">
                <a:solidFill>
                  <a:srgbClr val="0C2577"/>
                </a:solidFill>
              </a:rPr>
              <a:t>Laser beam line to ESR will be realized in 201X; lasers and x-ray sources will fit </a:t>
            </a:r>
            <a:r>
              <a:rPr lang="en-US" sz="2000" b="1" dirty="0" smtClean="0">
                <a:solidFill>
                  <a:srgbClr val="0C2577"/>
                </a:solidFill>
              </a:rPr>
              <a:t>into </a:t>
            </a:r>
            <a:r>
              <a:rPr lang="en-US" sz="2000" b="1" dirty="0" smtClean="0">
                <a:solidFill>
                  <a:srgbClr val="0C2577"/>
                </a:solidFill>
              </a:rPr>
              <a:t>HESR</a:t>
            </a:r>
          </a:p>
          <a:p>
            <a:endParaRPr lang="en-US" sz="2000" b="1" dirty="0" smtClean="0">
              <a:solidFill>
                <a:srgbClr val="0C2577"/>
              </a:solidFill>
            </a:endParaRPr>
          </a:p>
          <a:p>
            <a:r>
              <a:rPr lang="en-US" sz="2000" b="1" dirty="0" smtClean="0">
                <a:solidFill>
                  <a:srgbClr val="0C2577"/>
                </a:solidFill>
              </a:rPr>
              <a:t>Design report will prepared</a:t>
            </a:r>
            <a:endParaRPr lang="en-US" sz="2000" b="1" dirty="0">
              <a:solidFill>
                <a:srgbClr val="0C2577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Measuring the source size</a:t>
            </a:r>
            <a:endParaRPr lang="en-US" b="1" dirty="0">
              <a:latin typeface="+mn-lt"/>
            </a:endParaRPr>
          </a:p>
        </p:txBody>
      </p:sp>
      <p:pic>
        <p:nvPicPr>
          <p:cNvPr id="421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4380508" cy="481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27584" y="908720"/>
            <a:ext cx="2736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20µm tungsten wire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705923" y="5223556"/>
            <a:ext cx="4489820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Fresnel diffraction modeling</a:t>
            </a:r>
          </a:p>
          <a:p>
            <a:pPr algn="ctr"/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including x-ray spectrum</a:t>
            </a:r>
          </a:p>
          <a:p>
            <a:pPr algn="ctr"/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complex index of refraction of the wire</a:t>
            </a:r>
          </a:p>
          <a:p>
            <a:pPr algn="ctr"/>
            <a:r>
              <a:rPr lang="en-US" sz="2000" b="1" dirty="0" smtClean="0">
                <a:solidFill>
                  <a:srgbClr val="0C2577"/>
                </a:solidFill>
                <a:latin typeface="+mn-lt"/>
                <a:sym typeface="Wingdings" pitchFamily="2" charset="2"/>
              </a:rPr>
              <a:t> x-ray </a:t>
            </a: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source size</a:t>
            </a:r>
            <a:r>
              <a:rPr lang="el-GR" sz="2000" b="1" dirty="0" smtClean="0">
                <a:solidFill>
                  <a:srgbClr val="0C2577"/>
                </a:solidFill>
                <a:latin typeface="+mn-lt"/>
              </a:rPr>
              <a:t> = 1.8 ± 0.3 μ</a:t>
            </a: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95536" y="3501008"/>
            <a:ext cx="27363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10µm tungsten wire</a:t>
            </a:r>
          </a:p>
        </p:txBody>
      </p:sp>
      <p:grpSp>
        <p:nvGrpSpPr>
          <p:cNvPr id="3" name="Gruppieren 10"/>
          <p:cNvGrpSpPr>
            <a:grpSpLocks noChangeAspect="1"/>
          </p:cNvGrpSpPr>
          <p:nvPr/>
        </p:nvGrpSpPr>
        <p:grpSpPr>
          <a:xfrm>
            <a:off x="4325949" y="1110330"/>
            <a:ext cx="4347403" cy="4249755"/>
            <a:chOff x="-15829" y="1178834"/>
            <a:chExt cx="5481492" cy="5358372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5829" y="1178834"/>
              <a:ext cx="5481492" cy="5358372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>
            <a:xfrm>
              <a:off x="323528" y="3272828"/>
              <a:ext cx="1800200" cy="28924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C00000"/>
                </a:solidFill>
              </a:endParaRPr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67744" y="1277887"/>
              <a:ext cx="2980944" cy="5160265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2267744" y="1277887"/>
              <a:ext cx="2980944" cy="51602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46821" y="1556792"/>
              <a:ext cx="2761729" cy="892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10 μm wire@15cm</a:t>
              </a:r>
            </a:p>
            <a:p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detector@1.59m</a:t>
              </a:r>
              <a:endParaRPr lang="en-US" sz="2000" b="1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 flipH="1">
              <a:off x="683568" y="2276872"/>
              <a:ext cx="270030" cy="1728192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143749" y="2985290"/>
            <a:ext cx="5074305" cy="387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17"/>
          <p:cNvSpPr txBox="1"/>
          <p:nvPr/>
        </p:nvSpPr>
        <p:spPr>
          <a:xfrm>
            <a:off x="2123728" y="6519446"/>
            <a:ext cx="5571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C2577"/>
                </a:solidFill>
                <a:cs typeface="Arial" pitchFamily="34" charset="0"/>
              </a:rPr>
              <a:t>M</a:t>
            </a:r>
            <a:r>
              <a:rPr lang="en-US" sz="1600" b="1" dirty="0" smtClean="0">
                <a:solidFill>
                  <a:srgbClr val="0C2577"/>
                </a:solidFill>
                <a:cs typeface="Arial" pitchFamily="34" charset="0"/>
              </a:rPr>
              <a:t>. Schnell, </a:t>
            </a:r>
            <a:r>
              <a:rPr lang="en-US" sz="1600" b="1" dirty="0">
                <a:solidFill>
                  <a:srgbClr val="0C2577"/>
                </a:solidFill>
                <a:cs typeface="Arial" pitchFamily="34" charset="0"/>
              </a:rPr>
              <a:t>et al.  </a:t>
            </a:r>
            <a:r>
              <a:rPr lang="en-US" sz="1600" b="1" dirty="0" smtClean="0">
                <a:solidFill>
                  <a:srgbClr val="0C2577"/>
                </a:solidFill>
                <a:cs typeface="Arial" pitchFamily="34" charset="0"/>
              </a:rPr>
              <a:t>Phys. Rev. </a:t>
            </a:r>
            <a:r>
              <a:rPr lang="en-US" sz="1600" b="1" dirty="0" err="1" smtClean="0">
                <a:solidFill>
                  <a:srgbClr val="0C2577"/>
                </a:solidFill>
                <a:cs typeface="Arial" pitchFamily="34" charset="0"/>
              </a:rPr>
              <a:t>Lett</a:t>
            </a:r>
            <a:r>
              <a:rPr lang="en-US" sz="1600" b="1" dirty="0" smtClean="0">
                <a:solidFill>
                  <a:srgbClr val="0C2577"/>
                </a:solidFill>
                <a:cs typeface="Arial" pitchFamily="34" charset="0"/>
              </a:rPr>
              <a:t>. (2012) </a:t>
            </a:r>
            <a:endParaRPr lang="en-US" sz="1600" b="1" dirty="0">
              <a:solidFill>
                <a:srgbClr val="0C2577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9913"/>
            <a:ext cx="3657600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394136" y="1209174"/>
            <a:ext cx="727233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39725" eaLnBrk="1" hangingPunct="1">
              <a:spcBef>
                <a:spcPts val="450"/>
              </a:spcBef>
              <a:buClrTx/>
              <a:buFontTx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Amplification of soft x-rays at ~ 260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eV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in a two-stage setup</a:t>
            </a:r>
          </a:p>
          <a:p>
            <a:pPr marL="342900" indent="-339725" eaLnBrk="1" hangingPunct="1">
              <a:spcBef>
                <a:spcPts val="450"/>
              </a:spcBef>
              <a:buClrTx/>
              <a:buFontTx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endParaRPr lang="en-US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1021320" y="5877272"/>
            <a:ext cx="311863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de-DE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Laser intensity 1x10</a:t>
            </a:r>
            <a:r>
              <a:rPr lang="de-DE" sz="1800" b="1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16</a:t>
            </a:r>
            <a:r>
              <a:rPr lang="de-DE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W/cm²</a:t>
            </a:r>
          </a:p>
        </p:txBody>
      </p:sp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2195514" y="4210629"/>
            <a:ext cx="1655762" cy="288925"/>
          </a:xfrm>
          <a:prstGeom prst="rect">
            <a:avLst/>
          </a:prstGeom>
          <a:noFill/>
          <a:ln w="3816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56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958" y="2996686"/>
            <a:ext cx="3657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Experimental results @ 300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eV</a:t>
            </a:r>
            <a:endParaRPr lang="de-DE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Control </a:t>
            </a:r>
            <a:r>
              <a:rPr lang="en-US" b="1" dirty="0" smtClean="0"/>
              <a:t>of Betatron Radiation Polarization</a:t>
            </a:r>
            <a:endParaRPr lang="de-DE" dirty="0"/>
          </a:p>
        </p:txBody>
      </p:sp>
      <p:sp>
        <p:nvSpPr>
          <p:cNvPr id="2053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248400" y="6453188"/>
            <a:ext cx="2895600" cy="365125"/>
          </a:xfrm>
          <a:noFill/>
        </p:spPr>
        <p:txBody>
          <a:bodyPr/>
          <a:lstStyle/>
          <a:p>
            <a:pPr algn="r"/>
            <a:fld id="{4DC406CD-1BE6-4B07-9787-9A95BF071D51}" type="slidenum">
              <a:rPr lang="de-DE" smtClean="0">
                <a:solidFill>
                  <a:srgbClr val="00589C"/>
                </a:solidFill>
              </a:rPr>
              <a:pPr algn="r"/>
              <a:t>26</a:t>
            </a:fld>
            <a:endParaRPr lang="de-DE" dirty="0" smtClean="0">
              <a:solidFill>
                <a:srgbClr val="00589C"/>
              </a:solidFill>
            </a:endParaRP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1062038" cy="365125"/>
          </a:xfrm>
        </p:spPr>
        <p:txBody>
          <a:bodyPr/>
          <a:lstStyle/>
          <a:p>
            <a:fld id="{18630694-9E87-4579-A6EA-A91131979819}" type="datetime1">
              <a:rPr lang="de-DE" smtClean="0"/>
              <a:pPr/>
              <a:t>30.09.2013</a:t>
            </a:fld>
            <a:endParaRPr lang="de-DE"/>
          </a:p>
        </p:txBody>
      </p:sp>
      <p:grpSp>
        <p:nvGrpSpPr>
          <p:cNvPr id="2" name="Gruppieren 28"/>
          <p:cNvGrpSpPr/>
          <p:nvPr/>
        </p:nvGrpSpPr>
        <p:grpSpPr>
          <a:xfrm>
            <a:off x="278885" y="3620068"/>
            <a:ext cx="3092112" cy="2372191"/>
            <a:chOff x="-902481" y="1472413"/>
            <a:chExt cx="3600400" cy="2528440"/>
          </a:xfrm>
        </p:grpSpPr>
        <p:graphicFrame>
          <p:nvGraphicFramePr>
            <p:cNvPr id="27" name="Object 3"/>
            <p:cNvGraphicFramePr>
              <a:graphicFrameLocks noChangeAspect="1"/>
            </p:cNvGraphicFramePr>
            <p:nvPr/>
          </p:nvGraphicFramePr>
          <p:xfrm>
            <a:off x="-902481" y="1472413"/>
            <a:ext cx="3600400" cy="2528440"/>
          </p:xfrm>
          <a:graphic>
            <a:graphicData uri="http://schemas.openxmlformats.org/presentationml/2006/ole">
              <p:oleObj spid="_x0000_s305154" name="Graph" r:id="rId4" imgW="4132440" imgH="2901600" progId="">
                <p:embed/>
              </p:oleObj>
            </a:graphicData>
          </a:graphic>
        </p:graphicFrame>
        <p:sp>
          <p:nvSpPr>
            <p:cNvPr id="25" name="Rechteck 24"/>
            <p:cNvSpPr/>
            <p:nvPr/>
          </p:nvSpPr>
          <p:spPr>
            <a:xfrm>
              <a:off x="849705" y="1804091"/>
              <a:ext cx="229857" cy="1800355"/>
            </a:xfrm>
            <a:prstGeom prst="rect">
              <a:avLst/>
            </a:prstGeom>
            <a:solidFill>
              <a:schemeClr val="accent4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969190" y="5939580"/>
            <a:ext cx="2709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0C2577"/>
                </a:solidFill>
              </a:rPr>
              <a:t>Schnell, M., et al., Nat. </a:t>
            </a:r>
            <a:r>
              <a:rPr lang="de-DE" sz="1200" b="1" dirty="0" err="1" smtClean="0">
                <a:solidFill>
                  <a:srgbClr val="0C2577"/>
                </a:solidFill>
              </a:rPr>
              <a:t>Comm</a:t>
            </a:r>
            <a:r>
              <a:rPr lang="de-DE" sz="1200" b="1" dirty="0" smtClean="0">
                <a:solidFill>
                  <a:srgbClr val="0C2577"/>
                </a:solidFill>
              </a:rPr>
              <a:t> 2013</a:t>
            </a:r>
            <a:endParaRPr lang="en-US" sz="1200" b="1" dirty="0" smtClean="0">
              <a:solidFill>
                <a:srgbClr val="0C2577"/>
              </a:solidFill>
            </a:endParaRPr>
          </a:p>
        </p:txBody>
      </p:sp>
      <p:pic>
        <p:nvPicPr>
          <p:cNvPr id="26" name="Grafik 25" descr="Kompresso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9444" y="1784606"/>
            <a:ext cx="2952328" cy="1963951"/>
          </a:xfrm>
          <a:prstGeom prst="rect">
            <a:avLst/>
          </a:prstGeom>
        </p:spPr>
      </p:pic>
      <p:sp>
        <p:nvSpPr>
          <p:cNvPr id="28" name="Rechteck 27"/>
          <p:cNvSpPr/>
          <p:nvPr/>
        </p:nvSpPr>
        <p:spPr>
          <a:xfrm>
            <a:off x="2737587" y="922544"/>
            <a:ext cx="4402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C2577"/>
                </a:solidFill>
              </a:rPr>
              <a:t>Angular chirp leads to a tilted pulse front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684897" y="4172804"/>
            <a:ext cx="5117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000" b="1" dirty="0" smtClean="0">
                <a:solidFill>
                  <a:srgbClr val="0C2577"/>
                </a:solidFill>
              </a:rPr>
              <a:t> X-</a:t>
            </a:r>
            <a:r>
              <a:rPr lang="de-DE" sz="2000" b="1" dirty="0" err="1" smtClean="0">
                <a:solidFill>
                  <a:srgbClr val="0C2577"/>
                </a:solidFill>
              </a:rPr>
              <a:t>ray</a:t>
            </a:r>
            <a:r>
              <a:rPr lang="de-DE" sz="2000" b="1" dirty="0" smtClean="0">
                <a:solidFill>
                  <a:srgbClr val="0C2577"/>
                </a:solidFill>
              </a:rPr>
              <a:t> </a:t>
            </a:r>
            <a:r>
              <a:rPr lang="de-DE" sz="2000" b="1" dirty="0" err="1" smtClean="0">
                <a:solidFill>
                  <a:srgbClr val="0C2577"/>
                </a:solidFill>
              </a:rPr>
              <a:t>pulses</a:t>
            </a:r>
            <a:r>
              <a:rPr lang="de-DE" sz="2000" b="1" dirty="0" smtClean="0">
                <a:solidFill>
                  <a:srgbClr val="0C2577"/>
                </a:solidFill>
              </a:rPr>
              <a:t> </a:t>
            </a:r>
            <a:r>
              <a:rPr lang="de-DE" sz="2000" b="1" dirty="0" err="1" smtClean="0">
                <a:solidFill>
                  <a:srgbClr val="0C2577"/>
                </a:solidFill>
              </a:rPr>
              <a:t>are</a:t>
            </a:r>
            <a:r>
              <a:rPr lang="de-DE" sz="2000" b="1" dirty="0" smtClean="0">
                <a:solidFill>
                  <a:srgbClr val="0C2577"/>
                </a:solidFill>
              </a:rPr>
              <a:t> </a:t>
            </a:r>
            <a:r>
              <a:rPr lang="de-DE" sz="2000" b="1" dirty="0" err="1" smtClean="0">
                <a:solidFill>
                  <a:srgbClr val="0C2577"/>
                </a:solidFill>
              </a:rPr>
              <a:t>linearly</a:t>
            </a:r>
            <a:r>
              <a:rPr lang="de-DE" sz="2000" b="1" dirty="0" smtClean="0">
                <a:solidFill>
                  <a:srgbClr val="0C2577"/>
                </a:solidFill>
              </a:rPr>
              <a:t> </a:t>
            </a:r>
            <a:r>
              <a:rPr lang="de-DE" sz="2000" b="1" dirty="0" err="1" smtClean="0">
                <a:solidFill>
                  <a:srgbClr val="0C2577"/>
                </a:solidFill>
              </a:rPr>
              <a:t>polarized</a:t>
            </a:r>
            <a:endParaRPr lang="de-DE" sz="2000" b="1" dirty="0" smtClean="0">
              <a:solidFill>
                <a:srgbClr val="0C2577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sz="2000" b="1" dirty="0" smtClean="0">
                <a:solidFill>
                  <a:srgbClr val="0C2577"/>
                </a:solidFill>
              </a:rPr>
              <a:t> </a:t>
            </a:r>
            <a:r>
              <a:rPr lang="de-DE" sz="2000" b="1" dirty="0" err="1" smtClean="0">
                <a:solidFill>
                  <a:srgbClr val="0C2577"/>
                </a:solidFill>
              </a:rPr>
              <a:t>Direction</a:t>
            </a:r>
            <a:r>
              <a:rPr lang="de-DE" sz="2000" b="1" dirty="0" smtClean="0">
                <a:solidFill>
                  <a:srgbClr val="0C2577"/>
                </a:solidFill>
              </a:rPr>
              <a:t> </a:t>
            </a:r>
            <a:r>
              <a:rPr lang="de-DE" sz="2000" b="1" dirty="0" err="1" smtClean="0">
                <a:solidFill>
                  <a:srgbClr val="0C2577"/>
                </a:solidFill>
              </a:rPr>
              <a:t>of</a:t>
            </a:r>
            <a:r>
              <a:rPr lang="de-DE" sz="2000" b="1" dirty="0" smtClean="0">
                <a:solidFill>
                  <a:srgbClr val="0C2577"/>
                </a:solidFill>
              </a:rPr>
              <a:t> </a:t>
            </a:r>
            <a:r>
              <a:rPr lang="de-DE" sz="2000" b="1" dirty="0" err="1" smtClean="0">
                <a:solidFill>
                  <a:srgbClr val="0C2577"/>
                </a:solidFill>
              </a:rPr>
              <a:t>polarization</a:t>
            </a:r>
            <a:r>
              <a:rPr lang="de-DE" sz="2000" b="1" dirty="0" smtClean="0">
                <a:solidFill>
                  <a:srgbClr val="0C2577"/>
                </a:solidFill>
              </a:rPr>
              <a:t> </a:t>
            </a:r>
            <a:r>
              <a:rPr lang="de-DE" sz="2000" b="1" dirty="0" err="1" smtClean="0">
                <a:solidFill>
                  <a:srgbClr val="0C2577"/>
                </a:solidFill>
              </a:rPr>
              <a:t>can</a:t>
            </a:r>
            <a:r>
              <a:rPr lang="de-DE" sz="2000" b="1" dirty="0" smtClean="0">
                <a:solidFill>
                  <a:srgbClr val="0C2577"/>
                </a:solidFill>
              </a:rPr>
              <a:t> </a:t>
            </a:r>
            <a:r>
              <a:rPr lang="de-DE" sz="2000" b="1" dirty="0" err="1" smtClean="0">
                <a:solidFill>
                  <a:srgbClr val="0C2577"/>
                </a:solidFill>
              </a:rPr>
              <a:t>be</a:t>
            </a:r>
            <a:r>
              <a:rPr lang="de-DE" sz="2000" b="1" dirty="0" smtClean="0">
                <a:solidFill>
                  <a:srgbClr val="0C2577"/>
                </a:solidFill>
              </a:rPr>
              <a:t>    </a:t>
            </a:r>
            <a:r>
              <a:rPr lang="de-DE" sz="2000" b="1" dirty="0" err="1" smtClean="0">
                <a:solidFill>
                  <a:srgbClr val="0C2577"/>
                </a:solidFill>
              </a:rPr>
              <a:t>controlled</a:t>
            </a:r>
            <a:r>
              <a:rPr lang="de-DE" sz="2000" b="1" dirty="0" smtClean="0">
                <a:solidFill>
                  <a:srgbClr val="0C2577"/>
                </a:solidFill>
              </a:rPr>
              <a:t>  </a:t>
            </a:r>
            <a:r>
              <a:rPr lang="de-DE" sz="2000" b="1" dirty="0" err="1" smtClean="0">
                <a:solidFill>
                  <a:srgbClr val="0C2577"/>
                </a:solidFill>
              </a:rPr>
              <a:t>by</a:t>
            </a:r>
            <a:r>
              <a:rPr lang="de-DE" sz="2000" b="1" dirty="0" smtClean="0">
                <a:solidFill>
                  <a:srgbClr val="0C2577"/>
                </a:solidFill>
              </a:rPr>
              <a:t> pulse front </a:t>
            </a:r>
            <a:r>
              <a:rPr lang="de-DE" sz="2000" b="1" dirty="0" err="1" smtClean="0">
                <a:solidFill>
                  <a:srgbClr val="0C2577"/>
                </a:solidFill>
              </a:rPr>
              <a:t>tilt</a:t>
            </a:r>
            <a:endParaRPr lang="de-DE" sz="2000" b="1" dirty="0">
              <a:solidFill>
                <a:srgbClr val="0C257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b="1" dirty="0" smtClean="0">
                <a:latin typeface="+mn-lt"/>
              </a:rPr>
              <a:t>X-Ray Polarization Measurement</a:t>
            </a:r>
            <a:br>
              <a:rPr lang="en-US" b="1" dirty="0" smtClean="0">
                <a:latin typeface="+mn-lt"/>
              </a:rPr>
            </a:br>
            <a:r>
              <a:rPr lang="en-GB" b="1" dirty="0" smtClean="0">
                <a:latin typeface="+mn-lt"/>
              </a:rPr>
              <a:t>What do we expect?</a:t>
            </a:r>
            <a:endParaRPr lang="de-DE" b="1" dirty="0">
              <a:latin typeface="+mn-lt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294967295"/>
          </p:nvPr>
        </p:nvSpPr>
        <p:spPr>
          <a:xfrm>
            <a:off x="7858125" y="6492875"/>
            <a:ext cx="1285875" cy="365125"/>
          </a:xfrm>
        </p:spPr>
        <p:txBody>
          <a:bodyPr/>
          <a:lstStyle/>
          <a:p>
            <a:fld id="{23F2C9C4-370C-402B-A045-190817F44F8F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1062038" cy="365125"/>
          </a:xfrm>
        </p:spPr>
        <p:txBody>
          <a:bodyPr/>
          <a:lstStyle/>
          <a:p>
            <a:fld id="{DD2939A0-FFE9-4730-AA81-5F33CE9655DB}" type="datetime1">
              <a:rPr lang="de-DE" smtClean="0"/>
              <a:pPr/>
              <a:t>30.09.2013</a:t>
            </a:fld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1547664" y="1423809"/>
            <a:ext cx="6006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Betatron polarization is determined by the electron trajectory</a:t>
            </a:r>
          </a:p>
        </p:txBody>
      </p:sp>
      <p:pic>
        <p:nvPicPr>
          <p:cNvPr id="32" name="Grafik 31" descr="Electron Trajectory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989961"/>
            <a:ext cx="3104395" cy="1367031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0" y="364502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GB" sz="1600" dirty="0" smtClean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2. Electron trajectory </a:t>
            </a:r>
            <a:r>
              <a:rPr lang="en-GB" sz="1600" dirty="0" smtClean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affected </a:t>
            </a:r>
            <a:r>
              <a:rPr lang="en-GB" sz="1600" dirty="0" smtClean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en-GB" sz="1600" b="1" dirty="0" smtClean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laser polarization?</a:t>
            </a:r>
          </a:p>
        </p:txBody>
      </p:sp>
      <p:pic>
        <p:nvPicPr>
          <p:cNvPr id="35" name="Grafik 34" descr="Electron Trajectory_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5065" y="4232121"/>
            <a:ext cx="2738188" cy="1304109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2411760" y="5600273"/>
            <a:ext cx="4251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589C"/>
                </a:solidFill>
              </a:rPr>
              <a:t>Resonant Betatron Regime (</a:t>
            </a:r>
            <a:r>
              <a:rPr lang="de-DE" sz="1200" dirty="0" err="1" smtClean="0">
                <a:solidFill>
                  <a:srgbClr val="00589C"/>
                </a:solidFill>
              </a:rPr>
              <a:t>S.Cipiccia</a:t>
            </a:r>
            <a:r>
              <a:rPr lang="de-DE" sz="1200" dirty="0" smtClean="0">
                <a:solidFill>
                  <a:srgbClr val="00589C"/>
                </a:solidFill>
              </a:rPr>
              <a:t> et.al., Nature </a:t>
            </a:r>
            <a:r>
              <a:rPr lang="de-DE" sz="1200" dirty="0" err="1" smtClean="0">
                <a:solidFill>
                  <a:srgbClr val="00589C"/>
                </a:solidFill>
              </a:rPr>
              <a:t>Physics</a:t>
            </a:r>
            <a:r>
              <a:rPr lang="de-DE" sz="1200" dirty="0" smtClean="0">
                <a:solidFill>
                  <a:srgbClr val="00589C"/>
                </a:solidFill>
              </a:rPr>
              <a:t>, 2011)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012160" y="2420888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589C"/>
                </a:solidFill>
              </a:rPr>
              <a:t>Vertical</a:t>
            </a:r>
            <a:r>
              <a:rPr lang="de-DE" dirty="0" smtClean="0">
                <a:solidFill>
                  <a:srgbClr val="00589C"/>
                </a:solidFill>
              </a:rPr>
              <a:t> </a:t>
            </a:r>
            <a:r>
              <a:rPr lang="de-DE" dirty="0" err="1" smtClean="0">
                <a:solidFill>
                  <a:srgbClr val="00589C"/>
                </a:solidFill>
              </a:rPr>
              <a:t>trajectory</a:t>
            </a:r>
            <a:endParaRPr lang="de-DE" dirty="0">
              <a:solidFill>
                <a:srgbClr val="00589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890680" y="2348880"/>
            <a:ext cx="1823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589C"/>
                </a:solidFill>
              </a:rPr>
              <a:t>Vertical</a:t>
            </a:r>
            <a:r>
              <a:rPr lang="de-DE" dirty="0" smtClean="0">
                <a:solidFill>
                  <a:srgbClr val="00589C"/>
                </a:solidFill>
              </a:rPr>
              <a:t> </a:t>
            </a:r>
            <a:r>
              <a:rPr lang="en-US" dirty="0" smtClean="0">
                <a:solidFill>
                  <a:srgbClr val="00589C"/>
                </a:solidFill>
              </a:rPr>
              <a:t>polarized</a:t>
            </a:r>
          </a:p>
          <a:p>
            <a:pPr algn="ctr"/>
            <a:r>
              <a:rPr lang="de-DE" dirty="0" err="1" smtClean="0">
                <a:solidFill>
                  <a:srgbClr val="00589C"/>
                </a:solidFill>
              </a:rPr>
              <a:t>radiation</a:t>
            </a:r>
            <a:endParaRPr lang="de-DE" dirty="0">
              <a:solidFill>
                <a:srgbClr val="00589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31"/>
          <p:cNvGrpSpPr/>
          <p:nvPr/>
        </p:nvGrpSpPr>
        <p:grpSpPr>
          <a:xfrm>
            <a:off x="1043608" y="908719"/>
            <a:ext cx="7056784" cy="2312968"/>
            <a:chOff x="1835696" y="908719"/>
            <a:chExt cx="7056784" cy="2312968"/>
          </a:xfrm>
        </p:grpSpPr>
        <p:grpSp>
          <p:nvGrpSpPr>
            <p:cNvPr id="3" name="Gruppieren 28"/>
            <p:cNvGrpSpPr/>
            <p:nvPr/>
          </p:nvGrpSpPr>
          <p:grpSpPr>
            <a:xfrm>
              <a:off x="1835696" y="908719"/>
              <a:ext cx="7056784" cy="2304255"/>
              <a:chOff x="2734555" y="767186"/>
              <a:chExt cx="4623411" cy="1509684"/>
            </a:xfrm>
          </p:grpSpPr>
          <p:sp>
            <p:nvSpPr>
              <p:cNvPr id="28" name="Rechteck 27"/>
              <p:cNvSpPr/>
              <p:nvPr/>
            </p:nvSpPr>
            <p:spPr>
              <a:xfrm>
                <a:off x="2734555" y="767186"/>
                <a:ext cx="4623411" cy="1509684"/>
              </a:xfrm>
              <a:prstGeom prst="rect">
                <a:avLst/>
              </a:prstGeom>
              <a:solidFill>
                <a:srgbClr val="00589C">
                  <a:alpha val="22000"/>
                </a:srgbClr>
              </a:solidFill>
              <a:ln>
                <a:solidFill>
                  <a:srgbClr val="0058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7" name="Grafik 26" descr="x-ray pol setup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583752" y="987760"/>
                <a:ext cx="3727035" cy="1241934"/>
              </a:xfrm>
              <a:prstGeom prst="rect">
                <a:avLst/>
              </a:prstGeom>
            </p:spPr>
          </p:pic>
        </p:grpSp>
        <p:sp>
          <p:nvSpPr>
            <p:cNvPr id="21" name="Textfeld 20"/>
            <p:cNvSpPr txBox="1"/>
            <p:nvPr/>
          </p:nvSpPr>
          <p:spPr>
            <a:xfrm>
              <a:off x="2411760" y="1556792"/>
              <a:ext cx="925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00589C"/>
                  </a:solidFill>
                </a:rPr>
                <a:t>Crystal B</a:t>
              </a:r>
              <a:endParaRPr lang="de-DE" sz="1600" b="1" dirty="0">
                <a:solidFill>
                  <a:srgbClr val="00589C"/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2123728" y="2636912"/>
              <a:ext cx="10658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 smtClean="0">
                  <a:solidFill>
                    <a:srgbClr val="00589C"/>
                  </a:solidFill>
                </a:rPr>
                <a:t>X-Ray CCD</a:t>
              </a:r>
            </a:p>
            <a:p>
              <a:pPr algn="ctr"/>
              <a:r>
                <a:rPr lang="de-DE" sz="1600" b="1" dirty="0" err="1" smtClean="0">
                  <a:solidFill>
                    <a:srgbClr val="00589C"/>
                  </a:solidFill>
                </a:rPr>
                <a:t>side</a:t>
              </a:r>
              <a:endParaRPr lang="de-DE" sz="1600" b="1" dirty="0">
                <a:solidFill>
                  <a:srgbClr val="00589C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3024473" y="930206"/>
              <a:ext cx="14020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 smtClean="0">
                  <a:solidFill>
                    <a:srgbClr val="00589C"/>
                  </a:solidFill>
                </a:rPr>
                <a:t>X-Ray CCD top</a:t>
              </a:r>
              <a:endParaRPr lang="de-DE" sz="1600" b="1" dirty="0">
                <a:solidFill>
                  <a:srgbClr val="00589C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3995936" y="2780928"/>
              <a:ext cx="935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00589C"/>
                  </a:solidFill>
                </a:rPr>
                <a:t>Crystal A</a:t>
              </a:r>
              <a:endParaRPr lang="de-DE" sz="1600" b="1" dirty="0">
                <a:solidFill>
                  <a:srgbClr val="00589C"/>
                </a:solidFill>
              </a:endParaRP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2915816" y="87015"/>
            <a:ext cx="3993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400" b="1" dirty="0" smtClean="0">
                <a:solidFill>
                  <a:srgbClr val="00589C"/>
                </a:solidFill>
              </a:rPr>
              <a:t>X-Ray Polarization Diagnostic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C9C4-370C-402B-A045-190817F44F8F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39A0-FFE9-4730-AA81-5F33CE9655DB}" type="datetime1">
              <a:rPr lang="de-DE" smtClean="0"/>
              <a:pPr/>
              <a:t>30.09.2013</a:t>
            </a:fld>
            <a:endParaRPr lang="de-DE"/>
          </a:p>
        </p:txBody>
      </p:sp>
      <p:sp>
        <p:nvSpPr>
          <p:cNvPr id="31" name="Textfeld 6"/>
          <p:cNvSpPr txBox="1">
            <a:spLocks noChangeArrowheads="1"/>
          </p:cNvSpPr>
          <p:nvPr/>
        </p:nvSpPr>
        <p:spPr bwMode="auto">
          <a:xfrm>
            <a:off x="395536" y="3846527"/>
            <a:ext cx="8352928" cy="2246769"/>
          </a:xfrm>
          <a:prstGeom prst="rect">
            <a:avLst/>
          </a:prstGeom>
          <a:noFill/>
          <a:ln w="25400" cap="rnd">
            <a:solidFill>
              <a:srgbClr val="00589C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GB" sz="2000" dirty="0" smtClean="0">
                <a:solidFill>
                  <a:srgbClr val="00589C"/>
                </a:solidFill>
              </a:rPr>
              <a:t> We need reflection crystals to analyse x-rays in a </a:t>
            </a:r>
            <a:r>
              <a:rPr lang="en-GB" sz="2000" dirty="0" err="1" smtClean="0">
                <a:solidFill>
                  <a:srgbClr val="00589C"/>
                </a:solidFill>
              </a:rPr>
              <a:t>keV</a:t>
            </a:r>
            <a:r>
              <a:rPr lang="en-GB" sz="2000" dirty="0" smtClean="0">
                <a:solidFill>
                  <a:srgbClr val="00589C"/>
                </a:solidFill>
              </a:rPr>
              <a:t> energy range </a:t>
            </a:r>
          </a:p>
          <a:p>
            <a:pPr>
              <a:buFontTx/>
              <a:buChar char="-"/>
            </a:pPr>
            <a:r>
              <a:rPr lang="en-GB" sz="2000" dirty="0" smtClean="0">
                <a:solidFill>
                  <a:srgbClr val="00589C"/>
                </a:solidFill>
              </a:rPr>
              <a:t> 2 mutually perpendicular plain crystals within the x-ray beam path</a:t>
            </a:r>
          </a:p>
          <a:p>
            <a:pPr>
              <a:buFontTx/>
              <a:buChar char="-"/>
            </a:pPr>
            <a:r>
              <a:rPr lang="en-GB" sz="2000" dirty="0" smtClean="0">
                <a:solidFill>
                  <a:srgbClr val="00589C"/>
                </a:solidFill>
              </a:rPr>
              <a:t> Bragg diffraction crystal configuration arranged in Brewster's angle (45°)  </a:t>
            </a:r>
          </a:p>
          <a:p>
            <a:pPr>
              <a:buFontTx/>
              <a:buChar char="-"/>
            </a:pPr>
            <a:r>
              <a:rPr lang="en-GB" sz="2000" dirty="0" smtClean="0">
                <a:solidFill>
                  <a:srgbClr val="00589C"/>
                </a:solidFill>
              </a:rPr>
              <a:t> Crystal A reflects only x-rays with electric field vector oriented along y-axis</a:t>
            </a:r>
            <a:endParaRPr lang="en-GB" sz="2000" dirty="0">
              <a:solidFill>
                <a:srgbClr val="00589C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rgbClr val="00589C"/>
                </a:solidFill>
              </a:rPr>
              <a:t> </a:t>
            </a:r>
            <a:r>
              <a:rPr lang="en-GB" sz="2000" dirty="0" smtClean="0">
                <a:solidFill>
                  <a:srgbClr val="00589C"/>
                </a:solidFill>
              </a:rPr>
              <a:t>We ensure that the two crystals receive radiation from roughly the same   </a:t>
            </a:r>
          </a:p>
          <a:p>
            <a:r>
              <a:rPr lang="en-GB" sz="2000" dirty="0" smtClean="0">
                <a:solidFill>
                  <a:srgbClr val="00589C"/>
                </a:solidFill>
              </a:rPr>
              <a:t>   scene and see the source from roughly the same direction</a:t>
            </a:r>
          </a:p>
          <a:p>
            <a:pPr>
              <a:buFontTx/>
              <a:buChar char="-"/>
            </a:pPr>
            <a:r>
              <a:rPr lang="en-GB" sz="2000" dirty="0" smtClean="0">
                <a:solidFill>
                  <a:srgbClr val="00589C"/>
                </a:solidFill>
              </a:rPr>
              <a:t> Optimized for one-shot measurement of both direction, simultaneously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833376" y="2051556"/>
            <a:ext cx="117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589C"/>
                </a:solidFill>
              </a:rPr>
              <a:t>keV</a:t>
            </a:r>
            <a:r>
              <a:rPr lang="de-DE" dirty="0" smtClean="0">
                <a:solidFill>
                  <a:srgbClr val="00589C"/>
                </a:solidFill>
              </a:rPr>
              <a:t>-Range</a:t>
            </a:r>
            <a:endParaRPr lang="de-DE" dirty="0">
              <a:solidFill>
                <a:srgbClr val="00589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T-REX: Thomson </a:t>
            </a:r>
            <a:r>
              <a:rPr lang="de-DE" b="1" dirty="0" err="1" smtClean="0"/>
              <a:t>Radiated</a:t>
            </a:r>
            <a:r>
              <a:rPr lang="de-DE" b="1" dirty="0" smtClean="0"/>
              <a:t> Extreme X-Rays</a:t>
            </a:r>
            <a:endParaRPr lang="de-DE" b="1" dirty="0"/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122" y="1152881"/>
            <a:ext cx="7774065" cy="497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5427538" y="5845396"/>
            <a:ext cx="4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C2577"/>
                </a:solidFill>
              </a:rPr>
              <a:t>Slide from  C. P.J. </a:t>
            </a:r>
            <a:r>
              <a:rPr lang="en-US" b="1" i="1" dirty="0" err="1" smtClean="0">
                <a:solidFill>
                  <a:srgbClr val="0C2577"/>
                </a:solidFill>
              </a:rPr>
              <a:t>Barty</a:t>
            </a:r>
            <a:r>
              <a:rPr lang="en-US" b="1" i="1" dirty="0" smtClean="0">
                <a:solidFill>
                  <a:srgbClr val="0C2577"/>
                </a:solidFill>
              </a:rPr>
              <a:t> LLNL</a:t>
            </a:r>
            <a:endParaRPr lang="de-DE" b="1" dirty="0">
              <a:solidFill>
                <a:srgbClr val="0C257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6"/>
          <p:cNvPicPr>
            <a:picLocks noChangeAspect="1" noChangeArrowheads="1"/>
          </p:cNvPicPr>
          <p:nvPr/>
        </p:nvPicPr>
        <p:blipFill>
          <a:blip r:embed="rId4" cstate="print"/>
          <a:srcRect l="15189" r="21754" b="20984"/>
          <a:stretch>
            <a:fillRect/>
          </a:stretch>
        </p:blipFill>
        <p:spPr bwMode="auto">
          <a:xfrm>
            <a:off x="755650" y="2300288"/>
            <a:ext cx="244951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dirty="0"/>
              <a:t>Spectroscopy on Li-like Heavy-Ions at ESR</a:t>
            </a:r>
            <a:r>
              <a:rPr lang="en-US" b="1" baseline="-25000" dirty="0"/>
              <a:t>GSI</a:t>
            </a:r>
            <a:r>
              <a:rPr lang="en-US" b="1" dirty="0"/>
              <a:t> // HESR</a:t>
            </a:r>
            <a:r>
              <a:rPr lang="en-US" b="1" baseline="-25000" dirty="0"/>
              <a:t>FAIR</a:t>
            </a:r>
            <a:endParaRPr lang="en-US" b="1" dirty="0"/>
          </a:p>
        </p:txBody>
      </p:sp>
      <p:sp>
        <p:nvSpPr>
          <p:cNvPr id="45061" name="Oval 11"/>
          <p:cNvSpPr>
            <a:spLocks noChangeArrowheads="1"/>
          </p:cNvSpPr>
          <p:nvPr/>
        </p:nvSpPr>
        <p:spPr bwMode="auto">
          <a:xfrm rot="2000831">
            <a:off x="1608138" y="2933581"/>
            <a:ext cx="504825" cy="519351"/>
          </a:xfrm>
          <a:prstGeom prst="ellips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de-DE" b="1">
              <a:solidFill>
                <a:srgbClr val="0C2577"/>
              </a:solidFill>
              <a:ea typeface="ＭＳ Ｐゴシック" pitchFamily="84" charset="-128"/>
            </a:endParaRPr>
          </a:p>
        </p:txBody>
      </p:sp>
      <p:sp>
        <p:nvSpPr>
          <p:cNvPr id="45062" name="Text Box 47"/>
          <p:cNvSpPr txBox="1">
            <a:spLocks noChangeArrowheads="1"/>
          </p:cNvSpPr>
          <p:nvPr/>
        </p:nvSpPr>
        <p:spPr bwMode="auto">
          <a:xfrm>
            <a:off x="163513" y="4437063"/>
            <a:ext cx="81057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200025" eaLnBrk="0" hangingPunct="0"/>
            <a:r>
              <a:rPr lang="en-US" b="1" dirty="0">
                <a:solidFill>
                  <a:srgbClr val="0C2577"/>
                </a:solidFill>
                <a:ea typeface="ＭＳ Ｐゴシック" pitchFamily="84" charset="-128"/>
              </a:rPr>
              <a:t>Collinear spectroscopy // counter propagating beams: </a:t>
            </a:r>
          </a:p>
          <a:p>
            <a:pPr defTabSz="200025" eaLnBrk="0" hangingPunct="0"/>
            <a:r>
              <a:rPr lang="en-US" b="1" dirty="0">
                <a:solidFill>
                  <a:srgbClr val="0C2577"/>
                </a:solidFill>
                <a:ea typeface="ＭＳ Ｐゴシック" pitchFamily="84" charset="-128"/>
              </a:rPr>
              <a:t>Using the Doppler effect to tune the fixed XRL wavelength to resonance.</a:t>
            </a:r>
          </a:p>
        </p:txBody>
      </p:sp>
      <p:sp>
        <p:nvSpPr>
          <p:cNvPr id="45063" name="Text Box 49"/>
          <p:cNvSpPr txBox="1">
            <a:spLocks noChangeArrowheads="1"/>
          </p:cNvSpPr>
          <p:nvPr/>
        </p:nvSpPr>
        <p:spPr bwMode="auto">
          <a:xfrm>
            <a:off x="107950" y="1000125"/>
            <a:ext cx="82635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200025" eaLnBrk="0" hangingPunct="0"/>
            <a:r>
              <a:rPr lang="en-US" b="1" dirty="0" smtClean="0">
                <a:solidFill>
                  <a:srgbClr val="0C2577"/>
                </a:solidFill>
                <a:ea typeface="ＭＳ Ｐゴシック" pitchFamily="84" charset="-128"/>
              </a:rPr>
              <a:t>SXRLs </a:t>
            </a:r>
            <a:r>
              <a:rPr lang="en-US" b="1" dirty="0">
                <a:solidFill>
                  <a:srgbClr val="0C2577"/>
                </a:solidFill>
                <a:ea typeface="ＭＳ Ｐゴシック" pitchFamily="84" charset="-128"/>
              </a:rPr>
              <a:t>allow for measuring spins, moments and charge radii </a:t>
            </a:r>
            <a:br>
              <a:rPr lang="en-US" b="1" dirty="0">
                <a:solidFill>
                  <a:srgbClr val="0C2577"/>
                </a:solidFill>
                <a:ea typeface="ＭＳ Ｐゴシック" pitchFamily="84" charset="-128"/>
              </a:rPr>
            </a:br>
            <a:r>
              <a:rPr lang="en-US" b="1" dirty="0">
                <a:solidFill>
                  <a:srgbClr val="0C2577"/>
                </a:solidFill>
                <a:ea typeface="ＭＳ Ｐゴシック" pitchFamily="84" charset="-128"/>
              </a:rPr>
              <a:t> of mid- to high-Z Li-like ions</a:t>
            </a:r>
            <a:r>
              <a:rPr lang="en-US" b="1" dirty="0" smtClean="0">
                <a:solidFill>
                  <a:srgbClr val="0C2577"/>
                </a:solidFill>
                <a:ea typeface="ＭＳ Ｐゴシック" pitchFamily="84" charset="-128"/>
              </a:rPr>
              <a:t>!</a:t>
            </a:r>
            <a:endParaRPr lang="en-US" b="1" dirty="0">
              <a:solidFill>
                <a:srgbClr val="0C2577"/>
              </a:solidFill>
              <a:ea typeface="ＭＳ Ｐゴシック" pitchFamily="84" charset="-128"/>
            </a:endParaRPr>
          </a:p>
        </p:txBody>
      </p:sp>
      <p:sp>
        <p:nvSpPr>
          <p:cNvPr id="45064" name="Text Box 50"/>
          <p:cNvSpPr txBox="1">
            <a:spLocks noChangeArrowheads="1"/>
          </p:cNvSpPr>
          <p:nvPr/>
        </p:nvSpPr>
        <p:spPr bwMode="auto">
          <a:xfrm>
            <a:off x="716052" y="3522663"/>
            <a:ext cx="1261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200025" eaLnBrk="0" hangingPunct="0"/>
            <a:r>
              <a:rPr lang="de-DE" b="1">
                <a:solidFill>
                  <a:srgbClr val="0C2577"/>
                </a:solidFill>
                <a:ea typeface="ＭＳ Ｐゴシック" pitchFamily="84" charset="-128"/>
              </a:rPr>
              <a:t>Li-like ion</a:t>
            </a:r>
          </a:p>
        </p:txBody>
      </p:sp>
      <p:graphicFrame>
        <p:nvGraphicFramePr>
          <p:cNvPr id="45065" name="Object 9"/>
          <p:cNvGraphicFramePr>
            <a:graphicFrameLocks noChangeAspect="1"/>
          </p:cNvGraphicFramePr>
          <p:nvPr/>
        </p:nvGraphicFramePr>
        <p:xfrm>
          <a:off x="3937000" y="2286000"/>
          <a:ext cx="914400" cy="198438"/>
        </p:xfrm>
        <a:graphic>
          <a:graphicData uri="http://schemas.openxmlformats.org/presentationml/2006/ole">
            <p:oleObj spid="_x0000_s216066" name="Equation" r:id="rId5" imgW="435285" imgH="677109" progId="">
              <p:embed/>
            </p:oleObj>
          </a:graphicData>
        </a:graphic>
      </p:graphicFrame>
      <p:pic>
        <p:nvPicPr>
          <p:cNvPr id="45066" name="Picture 7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5084763"/>
            <a:ext cx="3897312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7" name="Textfeld 3"/>
          <p:cNvSpPr txBox="1">
            <a:spLocks noChangeArrowheads="1"/>
          </p:cNvSpPr>
          <p:nvPr/>
        </p:nvSpPr>
        <p:spPr bwMode="auto">
          <a:xfrm>
            <a:off x="1790219" y="5929313"/>
            <a:ext cx="723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b="1">
                <a:solidFill>
                  <a:srgbClr val="0C2577"/>
                </a:solidFill>
                <a:ea typeface="ＭＳ Ｐゴシック" pitchFamily="84" charset="-128"/>
              </a:rPr>
              <a:t>fixed</a:t>
            </a:r>
          </a:p>
        </p:txBody>
      </p:sp>
      <p:cxnSp>
        <p:nvCxnSpPr>
          <p:cNvPr id="45068" name="Gerade Verbindung 5"/>
          <p:cNvCxnSpPr>
            <a:cxnSpLocks noChangeShapeType="1"/>
          </p:cNvCxnSpPr>
          <p:nvPr/>
        </p:nvCxnSpPr>
        <p:spPr bwMode="auto">
          <a:xfrm>
            <a:off x="1692275" y="5876925"/>
            <a:ext cx="935038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5069" name="Ellipse 6"/>
          <p:cNvSpPr>
            <a:spLocks noChangeArrowheads="1"/>
          </p:cNvSpPr>
          <p:nvPr/>
        </p:nvSpPr>
        <p:spPr bwMode="auto">
          <a:xfrm>
            <a:off x="2843213" y="5084763"/>
            <a:ext cx="1512887" cy="1160462"/>
          </a:xfrm>
          <a:prstGeom prst="ellips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200025" eaLnBrk="0" hangingPunct="0"/>
            <a:endParaRPr lang="de-DE" b="1">
              <a:solidFill>
                <a:srgbClr val="0C2577"/>
              </a:solidFill>
              <a:ea typeface="ＭＳ Ｐゴシック" pitchFamily="84" charset="-128"/>
            </a:endParaRPr>
          </a:p>
        </p:txBody>
      </p:sp>
      <p:pic>
        <p:nvPicPr>
          <p:cNvPr id="45070" name="Picture 51" descr="_e vs z b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638" y="1844675"/>
            <a:ext cx="47513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Textfeld 22"/>
          <p:cNvSpPr txBox="1">
            <a:spLocks noChangeArrowheads="1"/>
          </p:cNvSpPr>
          <p:nvPr/>
        </p:nvSpPr>
        <p:spPr bwMode="auto">
          <a:xfrm>
            <a:off x="4874063" y="5015898"/>
            <a:ext cx="23647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 u="sng" dirty="0" smtClean="0">
                <a:solidFill>
                  <a:srgbClr val="0C2577"/>
                </a:solidFill>
                <a:ea typeface="ＭＳ Ｐゴシック" pitchFamily="84" charset="-128"/>
              </a:rPr>
              <a:t>ESR:</a:t>
            </a:r>
            <a:endParaRPr lang="de-DE" b="1" u="sng" dirty="0">
              <a:solidFill>
                <a:srgbClr val="0C2577"/>
              </a:solidFill>
              <a:ea typeface="ＭＳ Ｐゴシック" pitchFamily="84" charset="-128"/>
            </a:endParaRPr>
          </a:p>
          <a:p>
            <a:pPr eaLnBrk="0" hangingPunct="0"/>
            <a:r>
              <a:rPr lang="de-DE" b="1" dirty="0" smtClean="0">
                <a:solidFill>
                  <a:srgbClr val="0C2577"/>
                </a:solidFill>
                <a:ea typeface="ＭＳ Ｐゴシック" pitchFamily="84" charset="-128"/>
              </a:rPr>
              <a:t>18.9 </a:t>
            </a:r>
            <a:r>
              <a:rPr lang="de-DE" b="1" dirty="0" err="1">
                <a:solidFill>
                  <a:srgbClr val="0C2577"/>
                </a:solidFill>
                <a:ea typeface="ＭＳ Ｐゴシック" pitchFamily="84" charset="-128"/>
              </a:rPr>
              <a:t>nm</a:t>
            </a:r>
            <a:r>
              <a:rPr lang="de-DE" b="1" dirty="0">
                <a:solidFill>
                  <a:srgbClr val="0C2577"/>
                </a:solidFill>
                <a:ea typeface="ＭＳ Ｐゴシック" pitchFamily="84" charset="-128"/>
              </a:rPr>
              <a:t> </a:t>
            </a:r>
            <a:r>
              <a:rPr lang="de-DE" b="1" dirty="0" err="1" smtClean="0">
                <a:solidFill>
                  <a:srgbClr val="0C2577"/>
                </a:solidFill>
                <a:ea typeface="ＭＳ Ｐゴシック" pitchFamily="84" charset="-128"/>
              </a:rPr>
              <a:t>wavelength</a:t>
            </a:r>
            <a:endParaRPr lang="de-DE" b="1" dirty="0">
              <a:solidFill>
                <a:srgbClr val="0C2577"/>
              </a:solidFill>
              <a:ea typeface="ＭＳ Ｐゴシック" pitchFamily="84" charset="-128"/>
            </a:endParaRPr>
          </a:p>
          <a:p>
            <a:pPr eaLnBrk="0" hangingPunct="0"/>
            <a:r>
              <a:rPr lang="de-DE" b="1" dirty="0">
                <a:solidFill>
                  <a:srgbClr val="0C2577"/>
                </a:solidFill>
                <a:ea typeface="ＭＳ Ｐゴシック" pitchFamily="84" charset="-128"/>
              </a:rPr>
              <a:t>β = 0.4 - 0.7</a:t>
            </a:r>
          </a:p>
          <a:p>
            <a:pPr eaLnBrk="0" hangingPunct="0"/>
            <a:r>
              <a:rPr lang="de-DE" b="1" dirty="0">
                <a:solidFill>
                  <a:srgbClr val="0C2577"/>
                </a:solidFill>
                <a:ea typeface="ＭＳ Ｐゴシック" pitchFamily="84" charset="-128"/>
              </a:rPr>
              <a:t>→ 12 </a:t>
            </a:r>
            <a:r>
              <a:rPr lang="de-DE" b="1" dirty="0" err="1">
                <a:solidFill>
                  <a:srgbClr val="0C2577"/>
                </a:solidFill>
                <a:ea typeface="ＭＳ Ｐゴシック" pitchFamily="84" charset="-128"/>
              </a:rPr>
              <a:t>nm</a:t>
            </a:r>
            <a:r>
              <a:rPr lang="de-DE" b="1" dirty="0">
                <a:solidFill>
                  <a:srgbClr val="0C2577"/>
                </a:solidFill>
                <a:ea typeface="ＭＳ Ｐゴシック" pitchFamily="84" charset="-128"/>
              </a:rPr>
              <a:t> – 8 </a:t>
            </a:r>
            <a:r>
              <a:rPr lang="de-DE" b="1" dirty="0" err="1">
                <a:solidFill>
                  <a:srgbClr val="0C2577"/>
                </a:solidFill>
                <a:ea typeface="ＭＳ Ｐゴシック" pitchFamily="84" charset="-128"/>
              </a:rPr>
              <a:t>nm</a:t>
            </a:r>
            <a:endParaRPr lang="de-DE" b="1" dirty="0">
              <a:solidFill>
                <a:srgbClr val="0C2577"/>
              </a:solidFill>
              <a:ea typeface="ＭＳ Ｐゴシック" pitchFamily="84" charset="-128"/>
            </a:endParaRPr>
          </a:p>
          <a:p>
            <a:pPr eaLnBrk="0" hangingPunct="0"/>
            <a:endParaRPr lang="de-DE" b="1" dirty="0">
              <a:solidFill>
                <a:srgbClr val="0C2577"/>
              </a:solidFill>
              <a:ea typeface="ＭＳ Ｐゴシック" pitchFamily="84" charset="-128"/>
            </a:endParaRPr>
          </a:p>
          <a:p>
            <a:pPr eaLnBrk="0" hangingPunct="0"/>
            <a:endParaRPr lang="de-DE" b="1" dirty="0">
              <a:solidFill>
                <a:srgbClr val="0C2577"/>
              </a:solidFill>
              <a:ea typeface="ＭＳ Ｐゴシック" pitchFamily="84" charset="-128"/>
            </a:endParaRPr>
          </a:p>
        </p:txBody>
      </p:sp>
      <p:sp>
        <p:nvSpPr>
          <p:cNvPr id="45072" name="Textfeld 24"/>
          <p:cNvSpPr txBox="1">
            <a:spLocks noChangeArrowheads="1"/>
          </p:cNvSpPr>
          <p:nvPr/>
        </p:nvSpPr>
        <p:spPr bwMode="auto">
          <a:xfrm>
            <a:off x="7749245" y="5009080"/>
            <a:ext cx="1146175" cy="1200329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1" u="sng" dirty="0" smtClean="0">
                <a:solidFill>
                  <a:srgbClr val="0C2577"/>
                </a:solidFill>
                <a:ea typeface="ＭＳ Ｐゴシック" pitchFamily="84" charset="-128"/>
              </a:rPr>
              <a:t>HESR:</a:t>
            </a:r>
            <a:endParaRPr lang="de-DE" b="1" dirty="0">
              <a:solidFill>
                <a:srgbClr val="0C2577"/>
              </a:solidFill>
              <a:ea typeface="ＭＳ Ｐゴシック" pitchFamily="84" charset="-128"/>
            </a:endParaRPr>
          </a:p>
          <a:p>
            <a:pPr eaLnBrk="0" hangingPunct="0"/>
            <a:r>
              <a:rPr lang="el-GR" b="1" dirty="0">
                <a:solidFill>
                  <a:srgbClr val="0C2577"/>
                </a:solidFill>
                <a:ea typeface="ＭＳ Ｐゴシック" pitchFamily="84" charset="-128"/>
              </a:rPr>
              <a:t>γ</a:t>
            </a:r>
            <a:r>
              <a:rPr lang="de-DE" b="1" dirty="0">
                <a:solidFill>
                  <a:srgbClr val="0C2577"/>
                </a:solidFill>
                <a:ea typeface="ＭＳ Ｐゴシック" pitchFamily="84" charset="-128"/>
              </a:rPr>
              <a:t> = 5</a:t>
            </a:r>
          </a:p>
          <a:p>
            <a:pPr eaLnBrk="0" hangingPunct="0"/>
            <a:r>
              <a:rPr lang="de-DE" b="1" dirty="0">
                <a:solidFill>
                  <a:srgbClr val="0C2577"/>
                </a:solidFill>
                <a:ea typeface="ＭＳ Ｐゴシック" pitchFamily="84" charset="-128"/>
              </a:rPr>
              <a:t>β = 0.97</a:t>
            </a:r>
          </a:p>
          <a:p>
            <a:pPr eaLnBrk="0" hangingPunct="0"/>
            <a:r>
              <a:rPr lang="de-DE" b="1" dirty="0">
                <a:solidFill>
                  <a:srgbClr val="0C2577"/>
                </a:solidFill>
                <a:ea typeface="ＭＳ Ｐゴシック" pitchFamily="84" charset="-128"/>
              </a:rPr>
              <a:t>→ 2 </a:t>
            </a:r>
            <a:r>
              <a:rPr lang="de-DE" b="1" dirty="0" err="1">
                <a:solidFill>
                  <a:srgbClr val="0C2577"/>
                </a:solidFill>
                <a:ea typeface="ＭＳ Ｐゴシック" pitchFamily="84" charset="-128"/>
              </a:rPr>
              <a:t>nm</a:t>
            </a:r>
            <a:endParaRPr lang="de-DE" b="1" dirty="0">
              <a:solidFill>
                <a:srgbClr val="0C2577"/>
              </a:solidFill>
              <a:ea typeface="ＭＳ Ｐゴシック" pitchFamily="84" charset="-128"/>
            </a:endParaRP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611188" y="2205038"/>
            <a:ext cx="865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0C2577"/>
                </a:solidFill>
              </a:rPr>
              <a:t>HESR</a:t>
            </a: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187450" y="2492375"/>
            <a:ext cx="504825" cy="215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 b="1">
              <a:solidFill>
                <a:srgbClr val="0C25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/>
      <p:bldP spid="45069" grpId="0" animBg="1"/>
      <p:bldP spid="45071" grpId="0"/>
      <p:bldP spid="4507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Experimental </a:t>
            </a:r>
            <a:r>
              <a:rPr lang="de-DE" b="1" dirty="0" err="1"/>
              <a:t>station</a:t>
            </a:r>
            <a:r>
              <a:rPr lang="de-DE" b="1" dirty="0"/>
              <a:t> in </a:t>
            </a:r>
            <a:r>
              <a:rPr lang="de-DE" b="1" dirty="0" err="1"/>
              <a:t>the</a:t>
            </a:r>
            <a:r>
              <a:rPr lang="de-DE" b="1" dirty="0"/>
              <a:t> e-Cooler </a:t>
            </a:r>
            <a:r>
              <a:rPr lang="de-DE" b="1" dirty="0" err="1"/>
              <a:t>building</a:t>
            </a:r>
            <a:endParaRPr lang="de-DE" b="1" dirty="0"/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3" cstate="print"/>
          <a:srcRect l="5295" r="5278"/>
          <a:stretch>
            <a:fillRect/>
          </a:stretch>
        </p:blipFill>
        <p:spPr bwMode="auto">
          <a:xfrm>
            <a:off x="0" y="1125538"/>
            <a:ext cx="9144000" cy="4954587"/>
          </a:xfrm>
          <a:prstGeom prst="rect">
            <a:avLst/>
          </a:prstGeom>
          <a:noFill/>
        </p:spPr>
      </p:pic>
      <p:sp>
        <p:nvSpPr>
          <p:cNvPr id="57354" name="Line 10"/>
          <p:cNvSpPr>
            <a:spLocks noChangeShapeType="1"/>
          </p:cNvSpPr>
          <p:nvPr/>
        </p:nvSpPr>
        <p:spPr bwMode="auto">
          <a:xfrm flipH="1">
            <a:off x="179388" y="3644900"/>
            <a:ext cx="237648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2484438" y="3716338"/>
            <a:ext cx="0" cy="57626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7357" name="Oval 13"/>
          <p:cNvSpPr>
            <a:spLocks noChangeArrowheads="1"/>
          </p:cNvSpPr>
          <p:nvPr/>
        </p:nvSpPr>
        <p:spPr bwMode="auto">
          <a:xfrm>
            <a:off x="2268538" y="3357563"/>
            <a:ext cx="3455987" cy="719137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 flipH="1" flipV="1">
            <a:off x="827088" y="1412875"/>
            <a:ext cx="1728787" cy="2087563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323850" y="1125538"/>
            <a:ext cx="6985000" cy="44291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Small bump (15 mm) allows for HI - / Laser beam overlap</a:t>
            </a: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1979613" y="4221163"/>
            <a:ext cx="2016125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dirty="0" err="1">
                <a:solidFill>
                  <a:schemeClr val="accent2"/>
                </a:solidFill>
              </a:rPr>
              <a:t>Possible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laser</a:t>
            </a:r>
            <a:r>
              <a:rPr lang="de-DE" dirty="0">
                <a:solidFill>
                  <a:schemeClr val="accent2"/>
                </a:solidFill>
              </a:rPr>
              <a:t> lab </a:t>
            </a:r>
            <a:r>
              <a:rPr lang="de-DE" dirty="0" err="1">
                <a:solidFill>
                  <a:schemeClr val="accent2"/>
                </a:solidFill>
              </a:rPr>
              <a:t>during</a:t>
            </a:r>
            <a:r>
              <a:rPr lang="de-DE" dirty="0">
                <a:solidFill>
                  <a:schemeClr val="accent2"/>
                </a:solidFill>
              </a:rPr>
              <a:t> MSV</a:t>
            </a:r>
          </a:p>
        </p:txBody>
      </p:sp>
      <p:sp>
        <p:nvSpPr>
          <p:cNvPr id="57361" name="Line 17"/>
          <p:cNvSpPr>
            <a:spLocks noChangeShapeType="1"/>
          </p:cNvSpPr>
          <p:nvPr/>
        </p:nvSpPr>
        <p:spPr bwMode="auto">
          <a:xfrm>
            <a:off x="5076825" y="3644900"/>
            <a:ext cx="40671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>
            <a:off x="2536825" y="3684588"/>
            <a:ext cx="25209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2484438" y="3716338"/>
            <a:ext cx="5472112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1476560" y="6287941"/>
            <a:ext cx="726340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err="1">
                <a:solidFill>
                  <a:srgbClr val="0C2577"/>
                </a:solidFill>
              </a:rPr>
              <a:t>Includes</a:t>
            </a:r>
            <a:r>
              <a:rPr lang="de-DE" b="1" dirty="0">
                <a:solidFill>
                  <a:srgbClr val="0C2577"/>
                </a:solidFill>
              </a:rPr>
              <a:t> </a:t>
            </a:r>
            <a:r>
              <a:rPr lang="de-DE" b="1" dirty="0" err="1">
                <a:solidFill>
                  <a:srgbClr val="0C2577"/>
                </a:solidFill>
              </a:rPr>
              <a:t>options</a:t>
            </a:r>
            <a:r>
              <a:rPr lang="de-DE" b="1" dirty="0">
                <a:solidFill>
                  <a:srgbClr val="0C2577"/>
                </a:solidFill>
              </a:rPr>
              <a:t> </a:t>
            </a:r>
            <a:r>
              <a:rPr lang="de-DE" b="1" dirty="0" err="1">
                <a:solidFill>
                  <a:srgbClr val="0C2577"/>
                </a:solidFill>
              </a:rPr>
              <a:t>for</a:t>
            </a:r>
            <a:r>
              <a:rPr lang="de-DE" b="1" dirty="0">
                <a:solidFill>
                  <a:srgbClr val="0C2577"/>
                </a:solidFill>
              </a:rPr>
              <a:t> </a:t>
            </a:r>
            <a:r>
              <a:rPr lang="de-DE" b="1" dirty="0" err="1">
                <a:solidFill>
                  <a:srgbClr val="0C2577"/>
                </a:solidFill>
              </a:rPr>
              <a:t>laser</a:t>
            </a:r>
            <a:r>
              <a:rPr lang="de-DE" b="1" dirty="0">
                <a:solidFill>
                  <a:srgbClr val="0C2577"/>
                </a:solidFill>
              </a:rPr>
              <a:t> </a:t>
            </a:r>
            <a:r>
              <a:rPr lang="de-DE" b="1" dirty="0" err="1">
                <a:solidFill>
                  <a:srgbClr val="0C2577"/>
                </a:solidFill>
              </a:rPr>
              <a:t>cooling</a:t>
            </a:r>
            <a:r>
              <a:rPr lang="de-DE" b="1" dirty="0">
                <a:solidFill>
                  <a:srgbClr val="0C2577"/>
                </a:solidFill>
              </a:rPr>
              <a:t>, </a:t>
            </a:r>
            <a:r>
              <a:rPr lang="de-DE" b="1" dirty="0" err="1">
                <a:solidFill>
                  <a:srgbClr val="0C2577"/>
                </a:solidFill>
              </a:rPr>
              <a:t>optical</a:t>
            </a:r>
            <a:r>
              <a:rPr lang="de-DE" b="1" dirty="0">
                <a:solidFill>
                  <a:srgbClr val="0C2577"/>
                </a:solidFill>
              </a:rPr>
              <a:t> </a:t>
            </a:r>
            <a:r>
              <a:rPr lang="de-DE" b="1" dirty="0" err="1">
                <a:solidFill>
                  <a:srgbClr val="0C2577"/>
                </a:solidFill>
              </a:rPr>
              <a:t>laser</a:t>
            </a:r>
            <a:r>
              <a:rPr lang="de-DE" b="1" dirty="0">
                <a:solidFill>
                  <a:srgbClr val="0C2577"/>
                </a:solidFill>
              </a:rPr>
              <a:t> </a:t>
            </a:r>
            <a:r>
              <a:rPr lang="de-DE" b="1" dirty="0" err="1">
                <a:solidFill>
                  <a:srgbClr val="0C2577"/>
                </a:solidFill>
              </a:rPr>
              <a:t>or</a:t>
            </a:r>
            <a:r>
              <a:rPr lang="de-DE" b="1" dirty="0">
                <a:solidFill>
                  <a:srgbClr val="0C2577"/>
                </a:solidFill>
              </a:rPr>
              <a:t> X Ray </a:t>
            </a:r>
            <a:r>
              <a:rPr lang="de-DE" b="1" dirty="0" err="1">
                <a:solidFill>
                  <a:srgbClr val="0C2577"/>
                </a:solidFill>
              </a:rPr>
              <a:t>sources</a:t>
            </a:r>
            <a:endParaRPr lang="de-DE" b="1" dirty="0">
              <a:solidFill>
                <a:srgbClr val="0C257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nummernplatzhalt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3C032543-F47F-44CE-8D7F-190F3E315803}" type="slidenum">
              <a:rPr lang="en-US" sz="1400">
                <a:ea typeface="ＭＳ Ｐゴシック" pitchFamily="84" charset="-128"/>
              </a:rPr>
              <a:pPr algn="r" eaLnBrk="0" hangingPunct="0"/>
              <a:t>31</a:t>
            </a:fld>
            <a:endParaRPr lang="en-US" sz="1400">
              <a:ea typeface="ＭＳ Ｐゴシック" pitchFamily="84" charset="-128"/>
            </a:endParaRPr>
          </a:p>
        </p:txBody>
      </p:sp>
      <p:sp>
        <p:nvSpPr>
          <p:cNvPr id="53251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b="1" dirty="0" err="1"/>
              <a:t>Brilliance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plasma</a:t>
            </a:r>
            <a:r>
              <a:rPr lang="de-DE" b="1" dirty="0"/>
              <a:t> XRL </a:t>
            </a:r>
            <a:r>
              <a:rPr lang="de-DE" b="1" dirty="0" err="1"/>
              <a:t>improved</a:t>
            </a:r>
            <a:r>
              <a:rPr lang="de-DE" b="1" dirty="0"/>
              <a:t> x100 </a:t>
            </a:r>
            <a:r>
              <a:rPr lang="de-DE" b="1" dirty="0" err="1"/>
              <a:t>by</a:t>
            </a:r>
            <a:r>
              <a:rPr lang="de-DE" b="1" dirty="0"/>
              <a:t> </a:t>
            </a:r>
            <a:r>
              <a:rPr lang="de-DE" b="1" dirty="0" err="1"/>
              <a:t>seeding</a:t>
            </a:r>
            <a:endParaRPr lang="de-DE" b="1" dirty="0"/>
          </a:p>
        </p:txBody>
      </p:sp>
      <p:sp>
        <p:nvSpPr>
          <p:cNvPr id="53252" name="Foliennummernplatzhalter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DE66B644-730C-4ABA-B0D2-FC9732FB8270}" type="slidenum">
              <a:rPr lang="en-US" sz="1400">
                <a:ea typeface="ＭＳ Ｐゴシック" pitchFamily="84" charset="-128"/>
              </a:rPr>
              <a:pPr algn="r" eaLnBrk="0" hangingPunct="0"/>
              <a:t>31</a:t>
            </a:fld>
            <a:endParaRPr lang="en-US" sz="1400">
              <a:ea typeface="ＭＳ Ｐゴシック" pitchFamily="84" charset="-128"/>
            </a:endParaRPr>
          </a:p>
        </p:txBody>
      </p:sp>
      <p:pic>
        <p:nvPicPr>
          <p:cNvPr id="5326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" y="1412875"/>
            <a:ext cx="438626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5" name="Picture 17" descr="Bil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3700" y="4543425"/>
            <a:ext cx="3346450" cy="1619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313" y="1412875"/>
            <a:ext cx="377666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223529" y="3694563"/>
            <a:ext cx="2252663" cy="1620838"/>
            <a:chOff x="158" y="2568"/>
            <a:chExt cx="1419" cy="1021"/>
          </a:xfrm>
        </p:grpSpPr>
        <p:pic>
          <p:nvPicPr>
            <p:cNvPr id="53255" name="Picture 30" descr="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7" y="2568"/>
              <a:ext cx="1275" cy="1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6" name="Line 27"/>
            <p:cNvSpPr>
              <a:spLocks noChangeShapeType="1"/>
            </p:cNvSpPr>
            <p:nvPr/>
          </p:nvSpPr>
          <p:spPr bwMode="auto">
            <a:xfrm rot="16200000" flipH="1">
              <a:off x="950" y="3009"/>
              <a:ext cx="17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3257" name="Text Box 29"/>
            <p:cNvSpPr txBox="1">
              <a:spLocks noChangeArrowheads="1"/>
            </p:cNvSpPr>
            <p:nvPr/>
          </p:nvSpPr>
          <p:spPr bwMode="auto">
            <a:xfrm>
              <a:off x="1031" y="2832"/>
              <a:ext cx="3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200025" eaLnBrk="0" hangingPunct="0"/>
              <a:r>
                <a:rPr lang="de-DE" sz="1200">
                  <a:ea typeface="ＭＳ Ｐゴシック" pitchFamily="84" charset="-128"/>
                </a:rPr>
                <a:t>5 mm</a:t>
              </a:r>
            </a:p>
          </p:txBody>
        </p:sp>
        <p:sp>
          <p:nvSpPr>
            <p:cNvPr id="53258" name="Line 22"/>
            <p:cNvSpPr>
              <a:spLocks noChangeShapeType="1"/>
            </p:cNvSpPr>
            <p:nvPr/>
          </p:nvSpPr>
          <p:spPr bwMode="auto">
            <a:xfrm flipH="1">
              <a:off x="204" y="3062"/>
              <a:ext cx="793" cy="277"/>
            </a:xfrm>
            <a:prstGeom prst="line">
              <a:avLst/>
            </a:prstGeom>
            <a:noFill/>
            <a:ln w="50800" cap="rnd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3259" name="Line 23"/>
            <p:cNvSpPr>
              <a:spLocks noChangeShapeType="1"/>
            </p:cNvSpPr>
            <p:nvPr/>
          </p:nvSpPr>
          <p:spPr bwMode="auto">
            <a:xfrm flipV="1">
              <a:off x="721" y="2659"/>
              <a:ext cx="617" cy="261"/>
            </a:xfrm>
            <a:prstGeom prst="line">
              <a:avLst/>
            </a:prstGeom>
            <a:noFill/>
            <a:ln w="50800" cap="rnd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pic>
          <p:nvPicPr>
            <p:cNvPr id="53260" name="Picture 32" descr="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5" y="2966"/>
              <a:ext cx="177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1" name="Picture 33" descr="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8981779" flipH="1">
              <a:off x="263" y="3194"/>
              <a:ext cx="176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62" name="Rectangle 18"/>
            <p:cNvSpPr>
              <a:spLocks noChangeArrowheads="1"/>
            </p:cNvSpPr>
            <p:nvPr/>
          </p:nvSpPr>
          <p:spPr bwMode="auto">
            <a:xfrm>
              <a:off x="158" y="2594"/>
              <a:ext cx="1413" cy="969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de-DE" sz="500">
                <a:ea typeface="ＭＳ Ｐゴシック" pitchFamily="84" charset="-128"/>
              </a:endParaRPr>
            </a:p>
          </p:txBody>
        </p:sp>
        <p:sp>
          <p:nvSpPr>
            <p:cNvPr id="53263" name="Text Box 29"/>
            <p:cNvSpPr txBox="1">
              <a:spLocks noChangeArrowheads="1"/>
            </p:cNvSpPr>
            <p:nvPr/>
          </p:nvSpPr>
          <p:spPr bwMode="auto">
            <a:xfrm>
              <a:off x="841" y="3395"/>
              <a:ext cx="7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200025" eaLnBrk="0" hangingPunct="0"/>
              <a:r>
                <a:rPr lang="en-US" sz="1400" b="1" i="1">
                  <a:solidFill>
                    <a:srgbClr val="FF0066"/>
                  </a:solidFill>
                  <a:ea typeface="ＭＳ Ｐゴシック" pitchFamily="84" charset="-128"/>
                </a:rPr>
                <a:t>XRL Output</a:t>
              </a:r>
            </a:p>
          </p:txBody>
        </p:sp>
        <p:sp>
          <p:nvSpPr>
            <p:cNvPr id="53267" name="Textfeld 22"/>
            <p:cNvSpPr txBox="1">
              <a:spLocks noChangeArrowheads="1"/>
            </p:cNvSpPr>
            <p:nvPr/>
          </p:nvSpPr>
          <p:spPr bwMode="auto">
            <a:xfrm>
              <a:off x="158" y="2568"/>
              <a:ext cx="110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200" b="1">
                  <a:ea typeface="ＭＳ Ｐゴシック" pitchFamily="84" charset="-128"/>
                </a:rPr>
                <a:t>Close-up of the target</a:t>
              </a:r>
            </a:p>
          </p:txBody>
        </p:sp>
      </p:grpSp>
      <p:sp>
        <p:nvSpPr>
          <p:cNvPr id="53268" name="Textfeld 23"/>
          <p:cNvSpPr txBox="1">
            <a:spLocks noChangeArrowheads="1"/>
          </p:cNvSpPr>
          <p:nvPr/>
        </p:nvSpPr>
        <p:spPr bwMode="auto">
          <a:xfrm>
            <a:off x="5435600" y="5888038"/>
            <a:ext cx="14970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400" b="1" i="1">
                <a:ea typeface="ＭＳ Ｐゴシック" pitchFamily="84" charset="-128"/>
              </a:rPr>
              <a:t>Injection model</a:t>
            </a:r>
          </a:p>
        </p:txBody>
      </p:sp>
      <p:cxnSp>
        <p:nvCxnSpPr>
          <p:cNvPr id="53269" name="Gerade Verbindung 24"/>
          <p:cNvCxnSpPr>
            <a:cxnSpLocks noChangeShapeType="1"/>
          </p:cNvCxnSpPr>
          <p:nvPr/>
        </p:nvCxnSpPr>
        <p:spPr bwMode="auto">
          <a:xfrm>
            <a:off x="3203575" y="2673350"/>
            <a:ext cx="2232025" cy="184943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53270" name="Gerade Verbindung 25"/>
          <p:cNvCxnSpPr>
            <a:cxnSpLocks noChangeShapeType="1"/>
          </p:cNvCxnSpPr>
          <p:nvPr/>
        </p:nvCxnSpPr>
        <p:spPr bwMode="auto">
          <a:xfrm>
            <a:off x="3203575" y="3284538"/>
            <a:ext cx="2270125" cy="2881312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0" y="5508435"/>
            <a:ext cx="4176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err="1">
                <a:solidFill>
                  <a:srgbClr val="0C2577"/>
                </a:solidFill>
              </a:rPr>
              <a:t>Two</a:t>
            </a:r>
            <a:r>
              <a:rPr lang="de-DE" b="1" dirty="0">
                <a:solidFill>
                  <a:srgbClr val="0C2577"/>
                </a:solidFill>
              </a:rPr>
              <a:t> separate </a:t>
            </a:r>
            <a:r>
              <a:rPr lang="de-DE" b="1" dirty="0" err="1">
                <a:solidFill>
                  <a:srgbClr val="0C2577"/>
                </a:solidFill>
              </a:rPr>
              <a:t>gain</a:t>
            </a:r>
            <a:r>
              <a:rPr lang="de-DE" b="1" dirty="0">
                <a:solidFill>
                  <a:srgbClr val="0C2577"/>
                </a:solidFill>
              </a:rPr>
              <a:t> </a:t>
            </a:r>
            <a:r>
              <a:rPr lang="de-DE" b="1" dirty="0" err="1">
                <a:solidFill>
                  <a:srgbClr val="0C2577"/>
                </a:solidFill>
              </a:rPr>
              <a:t>regions</a:t>
            </a:r>
            <a:r>
              <a:rPr lang="de-DE" b="1" dirty="0">
                <a:solidFill>
                  <a:srgbClr val="0C2577"/>
                </a:solidFill>
              </a:rPr>
              <a:t> </a:t>
            </a:r>
            <a:r>
              <a:rPr lang="de-DE" b="1" dirty="0" err="1">
                <a:solidFill>
                  <a:srgbClr val="0C2577"/>
                </a:solidFill>
              </a:rPr>
              <a:t>pumped</a:t>
            </a:r>
            <a:endParaRPr lang="de-DE" b="1" dirty="0">
              <a:solidFill>
                <a:srgbClr val="0C2577"/>
              </a:solidFill>
            </a:endParaRP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6877050" y="4652963"/>
            <a:ext cx="208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accent2"/>
                </a:solidFill>
              </a:rPr>
              <a:t>Lower beam seeds upper XRL</a:t>
            </a:r>
          </a:p>
        </p:txBody>
      </p:sp>
      <p:sp>
        <p:nvSpPr>
          <p:cNvPr id="53276" name="Text Box 28"/>
          <p:cNvSpPr txBox="1">
            <a:spLocks noChangeArrowheads="1"/>
          </p:cNvSpPr>
          <p:nvPr/>
        </p:nvSpPr>
        <p:spPr bwMode="auto">
          <a:xfrm>
            <a:off x="71438" y="5797360"/>
            <a:ext cx="5111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>
                <a:solidFill>
                  <a:srgbClr val="0C2577"/>
                </a:solidFill>
              </a:rPr>
              <a:t>B.Ecker et al. Optics Express 2012 accepted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44" y="4111858"/>
            <a:ext cx="3381248" cy="253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449887"/>
            <a:ext cx="18288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6172200" y="5714999"/>
            <a:ext cx="259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972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5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Double-jet sequence</a:t>
            </a:r>
            <a:b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with He gas</a:t>
            </a:r>
          </a:p>
        </p:txBody>
      </p:sp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3364992" cy="252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7787"/>
            <a:ext cx="3231619" cy="250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88024" y="1196752"/>
            <a:ext cx="3048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9725">
              <a:buClr>
                <a:srgbClr val="00FF99"/>
              </a:buClr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Ti:sapphire laser system</a:t>
            </a:r>
          </a:p>
          <a:p>
            <a:pPr marL="339725" indent="-339725">
              <a:buClr>
                <a:srgbClr val="00FF99"/>
              </a:buClr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de-DE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	15 fs; 5 mJ; 1 kHz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339725" indent="-339725">
              <a:buClr>
                <a:srgbClr val="00FF99"/>
              </a:buClr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	6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fs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;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mJ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; 1 kHz</a:t>
            </a:r>
          </a:p>
          <a:p>
            <a:pPr marL="339725" indent="-339725">
              <a:buClr>
                <a:srgbClr val="00FF99"/>
              </a:buClr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Experimental chambers</a:t>
            </a:r>
          </a:p>
          <a:p>
            <a:pPr marL="339725" indent="-339725">
              <a:buClr>
                <a:srgbClr val="00FF99"/>
              </a:buClr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EDX spectrograph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Experimental setup @ 300 </a:t>
            </a:r>
            <a:r>
              <a:rPr lang="en-US" b="1" dirty="0" err="1" smtClean="0"/>
              <a:t>eV</a:t>
            </a:r>
            <a:endParaRPr lang="de-DE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265238" y="5183188"/>
            <a:ext cx="18415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600" b="1" dirty="0">
              <a:solidFill>
                <a:srgbClr val="0C2577"/>
              </a:solidFill>
            </a:endParaRP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495302" y="3813175"/>
            <a:ext cx="8153396" cy="30448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Already achieved:</a:t>
            </a:r>
            <a:endParaRPr lang="en-US" b="1" dirty="0">
              <a:solidFill>
                <a:srgbClr val="0C2577"/>
              </a:solidFill>
              <a:latin typeface="Arial" pitchFamily="34" charset="0"/>
              <a:ea typeface="Bitstream Vera Sans" pitchFamily="34" charset="0"/>
              <a:cs typeface="Bitstream Vera Sans" pitchFamily="34" charset="0"/>
            </a:endParaRPr>
          </a:p>
          <a:p>
            <a:pPr marL="177800" indent="-177800">
              <a:buFont typeface="Times New Roman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At </a:t>
            </a:r>
            <a:r>
              <a:rPr lang="en-US" b="1" dirty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GSI, </a:t>
            </a:r>
            <a:r>
              <a:rPr lang="en-US" b="1" dirty="0" smtClean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x-ray </a:t>
            </a:r>
            <a:r>
              <a:rPr lang="en-US" b="1" dirty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lasers </a:t>
            </a:r>
            <a:r>
              <a:rPr lang="en-US" b="1" dirty="0" smtClean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have been realized in </a:t>
            </a:r>
            <a:r>
              <a:rPr lang="en-US" b="1" dirty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the wavelength range from 7 to 24 nm using the PHELIX laser with </a:t>
            </a:r>
            <a:r>
              <a:rPr lang="en-US" b="1" dirty="0" smtClean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a pump </a:t>
            </a:r>
            <a:r>
              <a:rPr lang="en-US" b="1" dirty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energy from 30 to 0.1 </a:t>
            </a:r>
            <a:r>
              <a:rPr lang="en-US" b="1" dirty="0" smtClean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J</a:t>
            </a:r>
          </a:p>
          <a:p>
            <a:pPr marL="177800" indent="-177800">
              <a:buFont typeface="Times New Roman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X-ray laser pulse energy: few µJ</a:t>
            </a:r>
          </a:p>
          <a:p>
            <a:pPr marL="177800" indent="-177800">
              <a:buFont typeface="Times New Roman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C2577"/>
                </a:solidFill>
              </a:rPr>
              <a:t>demonstrated rel. bandwidth </a:t>
            </a:r>
            <a:r>
              <a:rPr lang="en-US" b="1" dirty="0" smtClean="0">
                <a:solidFill>
                  <a:srgbClr val="0C2577"/>
                </a:solidFill>
                <a:latin typeface="Symbol" pitchFamily="18" charset="2"/>
              </a:rPr>
              <a:t>D</a:t>
            </a:r>
            <a:r>
              <a:rPr lang="en-US" b="1" dirty="0" smtClean="0">
                <a:solidFill>
                  <a:srgbClr val="0C2577"/>
                </a:solidFill>
              </a:rPr>
              <a:t>E/ E &lt; 10</a:t>
            </a:r>
            <a:r>
              <a:rPr lang="en-US" b="1" baseline="30000" dirty="0" smtClean="0">
                <a:solidFill>
                  <a:srgbClr val="0C2577"/>
                </a:solidFill>
              </a:rPr>
              <a:t>-4</a:t>
            </a:r>
            <a:r>
              <a:rPr lang="en-US" b="1" dirty="0" smtClean="0">
                <a:solidFill>
                  <a:srgbClr val="0C2577"/>
                </a:solidFill>
              </a:rPr>
              <a:t> </a:t>
            </a:r>
            <a:endParaRPr lang="en-US" b="1" dirty="0">
              <a:solidFill>
                <a:srgbClr val="0C2577"/>
              </a:solidFill>
              <a:latin typeface="Arial" pitchFamily="34" charset="0"/>
              <a:ea typeface="Bitstream Vera Sans" pitchFamily="34" charset="0"/>
              <a:cs typeface="Bitstream Vera Sans" pitchFamily="34" charset="0"/>
            </a:endParaRPr>
          </a:p>
          <a:p>
            <a:pPr marL="177800" indent="-177800"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b="1" dirty="0">
              <a:solidFill>
                <a:srgbClr val="0C2577"/>
              </a:solidFill>
              <a:latin typeface="Arial" pitchFamily="34" charset="0"/>
              <a:ea typeface="Bitstream Vera Sans" pitchFamily="34" charset="0"/>
              <a:cs typeface="Bitstream Vera Sans" pitchFamily="34" charset="0"/>
            </a:endParaRPr>
          </a:p>
          <a:p>
            <a:pPr marL="177800" indent="-177800"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Challenge:</a:t>
            </a:r>
          </a:p>
          <a:p>
            <a:pPr marL="177800" indent="-177800">
              <a:buFont typeface="Times New Roman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X-ray laser are “mirror less laser” </a:t>
            </a:r>
            <a:r>
              <a:rPr lang="en-US" b="1" dirty="0" smtClean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  <a:sym typeface="Wingdings" pitchFamily="2" charset="2"/>
              </a:rPr>
              <a:t> parameters are very sensitive to pumping laser parameters</a:t>
            </a:r>
            <a:endParaRPr lang="en-US" b="1" dirty="0" smtClean="0">
              <a:solidFill>
                <a:srgbClr val="0C2577"/>
              </a:solidFill>
              <a:latin typeface="Arial" pitchFamily="34" charset="0"/>
              <a:ea typeface="Bitstream Vera Sans" pitchFamily="34" charset="0"/>
              <a:cs typeface="Bitstream Vera Sans" pitchFamily="34" charset="0"/>
            </a:endParaRPr>
          </a:p>
          <a:p>
            <a:pPr marL="177800" indent="-177800">
              <a:buFont typeface="Times New Roman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C2577"/>
                </a:solidFill>
                <a:latin typeface="Arial" pitchFamily="34" charset="0"/>
                <a:ea typeface="Bitstream Vera Sans" pitchFamily="34" charset="0"/>
                <a:cs typeface="Bitstream Vera Sans" pitchFamily="34" charset="0"/>
              </a:rPr>
              <a:t>Parameters of the x-ray laser beam must be improved by seeding</a:t>
            </a:r>
            <a:endParaRPr lang="en-US" b="1" dirty="0">
              <a:solidFill>
                <a:srgbClr val="0C2577"/>
              </a:solidFill>
              <a:latin typeface="Arial" pitchFamily="34" charset="0"/>
              <a:ea typeface="Bitstream Vera Sans" pitchFamily="34" charset="0"/>
              <a:cs typeface="Bitstream Vera Sans" pitchFamily="34" charset="0"/>
            </a:endParaRPr>
          </a:p>
        </p:txBody>
      </p:sp>
      <p:sp>
        <p:nvSpPr>
          <p:cNvPr id="27" name="Titel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X-ray lasers at GSI</a:t>
            </a:r>
            <a:endParaRPr lang="en-US" b="1" dirty="0"/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3669" y="1113330"/>
            <a:ext cx="377666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218364" y="71438"/>
            <a:ext cx="8925636" cy="796925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+mn-lt"/>
              </a:rPr>
              <a:t>Enhancing the photon number by coherent superposition and amplification in multiple gas jets</a:t>
            </a:r>
          </a:p>
        </p:txBody>
      </p:sp>
      <p:pic>
        <p:nvPicPr>
          <p:cNvPr id="13315" name="Picture 2" descr="Zeichnung HHG GSI-Jena"/>
          <p:cNvPicPr>
            <a:picLocks noChangeAspect="1" noChangeArrowheads="1"/>
          </p:cNvPicPr>
          <p:nvPr/>
        </p:nvPicPr>
        <p:blipFill>
          <a:blip r:embed="rId3" cstate="print"/>
          <a:srcRect l="48096"/>
          <a:stretch>
            <a:fillRect/>
          </a:stretch>
        </p:blipFill>
        <p:spPr bwMode="auto">
          <a:xfrm>
            <a:off x="0" y="1381125"/>
            <a:ext cx="4273550" cy="380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C:\Users\SPIELM~1\AppData\Local\Temp\xpa-seed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109" y="1384675"/>
            <a:ext cx="4284662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feld 5"/>
          <p:cNvSpPr txBox="1">
            <a:spLocks noChangeArrowheads="1"/>
          </p:cNvSpPr>
          <p:nvPr/>
        </p:nvSpPr>
        <p:spPr bwMode="auto">
          <a:xfrm>
            <a:off x="4404455" y="4937772"/>
            <a:ext cx="47109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C2577"/>
                </a:solidFill>
                <a:latin typeface="+mn-lt"/>
              </a:rPr>
              <a:t>Two </a:t>
            </a: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jet </a:t>
            </a:r>
            <a:r>
              <a:rPr lang="en-US" sz="2000" b="1" dirty="0">
                <a:solidFill>
                  <a:srgbClr val="0C2577"/>
                </a:solidFill>
                <a:latin typeface="+mn-lt"/>
              </a:rPr>
              <a:t>yield higher than </a:t>
            </a:r>
            <a:r>
              <a:rPr lang="en-US" sz="2000" b="1" dirty="0" smtClean="0">
                <a:solidFill>
                  <a:srgbClr val="0C2577"/>
                </a:solidFill>
                <a:latin typeface="+mn-lt"/>
              </a:rPr>
              <a:t>for incoherent  </a:t>
            </a:r>
            <a:r>
              <a:rPr lang="en-US" sz="2000" b="1" dirty="0">
                <a:solidFill>
                  <a:srgbClr val="0C2577"/>
                </a:solidFill>
                <a:latin typeface="+mn-lt"/>
              </a:rPr>
              <a:t>or coherent superposition of the two independently measured signals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14823" y="6192691"/>
            <a:ext cx="4702396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fontAlgn="base">
              <a:spcBef>
                <a:spcPts val="200"/>
              </a:spcBef>
              <a:spcAft>
                <a:spcPct val="0"/>
              </a:spcAft>
              <a:tabLst>
                <a:tab pos="0" algn="l"/>
                <a:tab pos="196850" algn="l"/>
                <a:tab pos="396875" algn="l"/>
                <a:tab pos="596900" algn="l"/>
                <a:tab pos="796925" algn="l"/>
                <a:tab pos="996950" algn="l"/>
                <a:tab pos="1196975" algn="l"/>
                <a:tab pos="1397000" algn="l"/>
                <a:tab pos="1600200" algn="l"/>
                <a:tab pos="1797050" algn="l"/>
                <a:tab pos="1997075" algn="l"/>
                <a:tab pos="2197100" algn="l"/>
                <a:tab pos="2397125" algn="l"/>
                <a:tab pos="2597150" algn="l"/>
                <a:tab pos="2797175" algn="l"/>
                <a:tab pos="2997200" algn="l"/>
                <a:tab pos="3200400" algn="l"/>
                <a:tab pos="3397250" algn="l"/>
                <a:tab pos="3597275" algn="l"/>
                <a:tab pos="3797300" algn="l"/>
                <a:tab pos="3997325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</a:pPr>
            <a:r>
              <a:rPr lang="en-US" sz="1600" b="1" dirty="0">
                <a:solidFill>
                  <a:srgbClr val="0C2577"/>
                </a:solidFill>
                <a:cs typeface="Arial" pitchFamily="34" charset="0"/>
              </a:rPr>
              <a:t>J. Seres, et al., Nature Physics 6, 455 (2010)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Example: Spectroscopy of Li like U</a:t>
            </a:r>
            <a:endParaRPr lang="en-US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372323" y="3429000"/>
            <a:ext cx="8399353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C2577"/>
                </a:solidFill>
                <a:sym typeface="Wingdings" pitchFamily="2" charset="2"/>
              </a:rPr>
              <a:t>Li-like U transition energy approx. 280eV</a:t>
            </a:r>
          </a:p>
          <a:p>
            <a:r>
              <a:rPr lang="en-US" b="1" dirty="0" smtClean="0">
                <a:solidFill>
                  <a:srgbClr val="0C2577"/>
                </a:solidFill>
                <a:sym typeface="Wingdings" pitchFamily="2" charset="2"/>
              </a:rPr>
              <a:t></a:t>
            </a:r>
            <a:r>
              <a:rPr lang="en-US" b="1" dirty="0" smtClean="0">
                <a:solidFill>
                  <a:srgbClr val="0C2577"/>
                </a:solidFill>
              </a:rPr>
              <a:t>Head on geometry </a:t>
            </a:r>
            <a:r>
              <a:rPr lang="en-US" b="1" dirty="0" smtClean="0">
                <a:solidFill>
                  <a:srgbClr val="0C2577"/>
                </a:solidFill>
                <a:sym typeface="Wingdings" pitchFamily="2" charset="2"/>
              </a:rPr>
              <a:t>fixed </a:t>
            </a:r>
            <a:r>
              <a:rPr lang="en-US" b="1" dirty="0" smtClean="0">
                <a:solidFill>
                  <a:srgbClr val="0C2577"/>
                </a:solidFill>
              </a:rPr>
              <a:t>XUV photon energy  ( approx. 100eV) tuning with ion </a:t>
            </a:r>
            <a:r>
              <a:rPr lang="en-US" b="1" dirty="0" smtClean="0">
                <a:solidFill>
                  <a:srgbClr val="0C2577"/>
                </a:solidFill>
              </a:rPr>
              <a:t>energy</a:t>
            </a:r>
          </a:p>
          <a:p>
            <a:endParaRPr lang="en-US" b="1" dirty="0" smtClean="0">
              <a:solidFill>
                <a:srgbClr val="0C2577"/>
              </a:solidFill>
            </a:endParaRPr>
          </a:p>
          <a:p>
            <a:r>
              <a:rPr lang="en-US" b="1" dirty="0" smtClean="0">
                <a:solidFill>
                  <a:srgbClr val="0C2577"/>
                </a:solidFill>
                <a:sym typeface="Wingdings" pitchFamily="2" charset="2"/>
              </a:rPr>
              <a:t>Necessary spectral resolution</a:t>
            </a:r>
            <a:r>
              <a:rPr lang="en-US" b="1" dirty="0" smtClean="0">
                <a:solidFill>
                  <a:srgbClr val="0C2577"/>
                </a:solidFill>
              </a:rPr>
              <a:t> </a:t>
            </a:r>
            <a:r>
              <a:rPr lang="en-US" b="1" dirty="0" smtClean="0">
                <a:solidFill>
                  <a:srgbClr val="0C2577"/>
                </a:solidFill>
              </a:rPr>
              <a:t>bandwidth (</a:t>
            </a:r>
            <a:r>
              <a:rPr lang="en-US" b="1" dirty="0" smtClean="0">
                <a:solidFill>
                  <a:srgbClr val="0C2577"/>
                </a:solidFill>
                <a:latin typeface="Symbol" pitchFamily="18" charset="2"/>
              </a:rPr>
              <a:t>D</a:t>
            </a:r>
            <a:r>
              <a:rPr lang="en-US" b="1" dirty="0" smtClean="0">
                <a:solidFill>
                  <a:srgbClr val="0C2577"/>
                </a:solidFill>
              </a:rPr>
              <a:t>E/ E) &lt; 10</a:t>
            </a:r>
            <a:r>
              <a:rPr lang="en-US" b="1" baseline="30000" dirty="0" smtClean="0">
                <a:solidFill>
                  <a:srgbClr val="0C2577"/>
                </a:solidFill>
              </a:rPr>
              <a:t>-4</a:t>
            </a:r>
            <a:r>
              <a:rPr lang="en-US" b="1" dirty="0" smtClean="0">
                <a:solidFill>
                  <a:srgbClr val="0C2577"/>
                </a:solidFill>
              </a:rPr>
              <a:t> </a:t>
            </a:r>
            <a:endParaRPr lang="en-US" b="1" dirty="0" smtClean="0">
              <a:solidFill>
                <a:srgbClr val="0C2577"/>
              </a:solidFill>
            </a:endParaRPr>
          </a:p>
          <a:p>
            <a:r>
              <a:rPr lang="en-US" b="1" dirty="0" smtClean="0">
                <a:solidFill>
                  <a:srgbClr val="0C2577"/>
                </a:solidFill>
                <a:sym typeface="Wingdings" pitchFamily="2" charset="2"/>
              </a:rPr>
              <a:t> XUV source with bandwidth smaller than</a:t>
            </a:r>
            <a:r>
              <a:rPr lang="en-US" b="1" dirty="0" smtClean="0">
                <a:solidFill>
                  <a:srgbClr val="0C2577"/>
                </a:solidFill>
              </a:rPr>
              <a:t> </a:t>
            </a:r>
            <a:r>
              <a:rPr lang="en-US" b="1" dirty="0" smtClean="0">
                <a:solidFill>
                  <a:srgbClr val="0C2577"/>
                </a:solidFill>
              </a:rPr>
              <a:t>Doppler broadening </a:t>
            </a:r>
            <a:r>
              <a:rPr lang="en-US" b="1" dirty="0" smtClean="0">
                <a:solidFill>
                  <a:srgbClr val="0C2577"/>
                </a:solidFill>
              </a:rPr>
              <a:t>10</a:t>
            </a:r>
            <a:r>
              <a:rPr lang="en-US" b="1" baseline="30000" dirty="0" smtClean="0">
                <a:solidFill>
                  <a:srgbClr val="0C2577"/>
                </a:solidFill>
              </a:rPr>
              <a:t>-4</a:t>
            </a:r>
            <a:endParaRPr lang="en-US" b="1" dirty="0" smtClean="0">
              <a:solidFill>
                <a:srgbClr val="0C2577"/>
              </a:solidFill>
            </a:endParaRPr>
          </a:p>
          <a:p>
            <a:endParaRPr lang="en-US" b="1" dirty="0" smtClean="0">
              <a:solidFill>
                <a:srgbClr val="0C2577"/>
              </a:solidFill>
            </a:endParaRPr>
          </a:p>
          <a:p>
            <a:r>
              <a:rPr lang="en-US" b="1" dirty="0" smtClean="0">
                <a:solidFill>
                  <a:srgbClr val="0C2577"/>
                </a:solidFill>
              </a:rPr>
              <a:t>E</a:t>
            </a:r>
            <a:r>
              <a:rPr lang="en-US" b="1" dirty="0" smtClean="0">
                <a:solidFill>
                  <a:srgbClr val="0C2577"/>
                </a:solidFill>
              </a:rPr>
              <a:t>xcitation </a:t>
            </a:r>
            <a:r>
              <a:rPr lang="en-US" b="1" dirty="0" smtClean="0">
                <a:solidFill>
                  <a:srgbClr val="0C2577"/>
                </a:solidFill>
              </a:rPr>
              <a:t>cross section 10</a:t>
            </a:r>
            <a:r>
              <a:rPr lang="en-US" b="1" baseline="30000" dirty="0" smtClean="0">
                <a:solidFill>
                  <a:srgbClr val="0C2577"/>
                </a:solidFill>
              </a:rPr>
              <a:t>-13</a:t>
            </a:r>
            <a:r>
              <a:rPr lang="en-US" b="1" dirty="0" smtClean="0">
                <a:solidFill>
                  <a:srgbClr val="0C2577"/>
                </a:solidFill>
              </a:rPr>
              <a:t> </a:t>
            </a:r>
            <a:r>
              <a:rPr lang="en-US" b="1" dirty="0" smtClean="0">
                <a:solidFill>
                  <a:srgbClr val="0C2577"/>
                </a:solidFill>
              </a:rPr>
              <a:t>cm</a:t>
            </a:r>
            <a:r>
              <a:rPr lang="en-US" b="1" baseline="30000" dirty="0" smtClean="0">
                <a:solidFill>
                  <a:srgbClr val="0C2577"/>
                </a:solidFill>
              </a:rPr>
              <a:t>2</a:t>
            </a:r>
            <a:r>
              <a:rPr lang="en-US" b="1" i="1" dirty="0" smtClean="0">
                <a:solidFill>
                  <a:srgbClr val="0C2577"/>
                </a:solidFill>
              </a:rPr>
              <a:t> </a:t>
            </a:r>
          </a:p>
          <a:p>
            <a:pPr>
              <a:buFont typeface="Wingdings"/>
              <a:buChar char="à"/>
            </a:pPr>
            <a:r>
              <a:rPr lang="en-US" b="1" dirty="0" smtClean="0">
                <a:solidFill>
                  <a:srgbClr val="0C2577"/>
                </a:solidFill>
              </a:rPr>
              <a:t>For </a:t>
            </a:r>
            <a:r>
              <a:rPr lang="en-US" b="1" dirty="0" smtClean="0">
                <a:solidFill>
                  <a:srgbClr val="0C2577"/>
                </a:solidFill>
              </a:rPr>
              <a:t>an excitation probability of 1%: 10</a:t>
            </a:r>
            <a:r>
              <a:rPr lang="en-US" b="1" baseline="30000" dirty="0" smtClean="0">
                <a:solidFill>
                  <a:srgbClr val="0C2577"/>
                </a:solidFill>
              </a:rPr>
              <a:t>11</a:t>
            </a:r>
            <a:r>
              <a:rPr lang="en-US" b="1" dirty="0" smtClean="0">
                <a:solidFill>
                  <a:srgbClr val="0C2577"/>
                </a:solidFill>
              </a:rPr>
              <a:t> photons per pulse</a:t>
            </a:r>
          </a:p>
          <a:p>
            <a:endParaRPr lang="en-US" b="1" dirty="0" smtClean="0">
              <a:solidFill>
                <a:srgbClr val="0C2577"/>
              </a:solidFill>
            </a:endParaRPr>
          </a:p>
          <a:p>
            <a:r>
              <a:rPr lang="en-US" b="1" dirty="0" smtClean="0">
                <a:solidFill>
                  <a:srgbClr val="0C2577"/>
                </a:solidFill>
              </a:rPr>
              <a:t>Detection</a:t>
            </a:r>
            <a:r>
              <a:rPr lang="en-US" b="1" dirty="0" smtClean="0">
                <a:solidFill>
                  <a:srgbClr val="0C2577"/>
                </a:solidFill>
              </a:rPr>
              <a:t>: fluorescence Doppler shifted (several times laser frequency) </a:t>
            </a:r>
            <a:endParaRPr lang="en-US" b="1" dirty="0">
              <a:solidFill>
                <a:srgbClr val="0C2577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998065" y="1146955"/>
            <a:ext cx="3894055" cy="2282045"/>
            <a:chOff x="3202781" y="1577241"/>
            <a:chExt cx="2593975" cy="1572049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15189" r="21754" b="20984"/>
            <a:stretch>
              <a:fillRect/>
            </a:stretch>
          </p:blipFill>
          <p:spPr bwMode="auto">
            <a:xfrm>
              <a:off x="3347243" y="1672491"/>
              <a:ext cx="2449513" cy="131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11"/>
            <p:cNvSpPr>
              <a:spLocks noChangeArrowheads="1"/>
            </p:cNvSpPr>
            <p:nvPr/>
          </p:nvSpPr>
          <p:spPr bwMode="auto">
            <a:xfrm rot="2000831">
              <a:off x="4199731" y="2305784"/>
              <a:ext cx="504825" cy="519351"/>
            </a:xfrm>
            <a:prstGeom prst="ellipse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de-DE" b="1">
                <a:solidFill>
                  <a:srgbClr val="0C2577"/>
                </a:solidFill>
                <a:ea typeface="ＭＳ Ｐゴシック" pitchFamily="84" charset="-128"/>
              </a:endParaRPr>
            </a:p>
          </p:txBody>
        </p:sp>
        <p:sp>
          <p:nvSpPr>
            <p:cNvPr id="7" name="Text Box 50"/>
            <p:cNvSpPr txBox="1">
              <a:spLocks noChangeArrowheads="1"/>
            </p:cNvSpPr>
            <p:nvPr/>
          </p:nvSpPr>
          <p:spPr bwMode="auto">
            <a:xfrm>
              <a:off x="3578091" y="2894866"/>
              <a:ext cx="720993" cy="254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200025" eaLnBrk="0" hangingPunct="0"/>
              <a:r>
                <a:rPr lang="de-DE" b="1" dirty="0">
                  <a:solidFill>
                    <a:srgbClr val="0C2577"/>
                  </a:solidFill>
                  <a:ea typeface="ＭＳ Ｐゴシック" pitchFamily="84" charset="-128"/>
                </a:rPr>
                <a:t>Li-</a:t>
              </a:r>
              <a:r>
                <a:rPr lang="de-DE" b="1" dirty="0" err="1">
                  <a:solidFill>
                    <a:srgbClr val="0C2577"/>
                  </a:solidFill>
                  <a:ea typeface="ＭＳ Ｐゴシック" pitchFamily="84" charset="-128"/>
                </a:rPr>
                <a:t>like</a:t>
              </a:r>
              <a:r>
                <a:rPr lang="de-DE" b="1" dirty="0">
                  <a:solidFill>
                    <a:srgbClr val="0C2577"/>
                  </a:solidFill>
                  <a:ea typeface="ＭＳ Ｐゴシック" pitchFamily="84" charset="-128"/>
                </a:rPr>
                <a:t> </a:t>
              </a:r>
              <a:r>
                <a:rPr lang="de-DE" b="1" dirty="0" smtClean="0">
                  <a:solidFill>
                    <a:srgbClr val="0C2577"/>
                  </a:solidFill>
                  <a:ea typeface="ＭＳ Ｐゴシック" pitchFamily="84" charset="-128"/>
                </a:rPr>
                <a:t>U</a:t>
              </a:r>
              <a:endParaRPr lang="de-DE" b="1" dirty="0">
                <a:solidFill>
                  <a:srgbClr val="0C2577"/>
                </a:solidFill>
                <a:ea typeface="ＭＳ Ｐゴシック" pitchFamily="84" charset="-128"/>
              </a:endParaRPr>
            </a:p>
          </p:txBody>
        </p:sp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3202781" y="1577241"/>
              <a:ext cx="86518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solidFill>
                    <a:srgbClr val="0C2577"/>
                  </a:solidFill>
                </a:rPr>
                <a:t>HESR</a:t>
              </a:r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>
              <a:off x="3779043" y="1864578"/>
              <a:ext cx="504825" cy="2159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 b="1">
                <a:solidFill>
                  <a:srgbClr val="0C2577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Possible experiments and required x-ray sources</a:t>
            </a:r>
            <a:endParaRPr lang="en-US" b="1"/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382774" y="1397000"/>
          <a:ext cx="8240232" cy="323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594"/>
                <a:gridCol w="1357945"/>
                <a:gridCol w="1570231"/>
                <a:gridCol w="1570231"/>
                <a:gridCol w="1570231"/>
              </a:tblGrid>
              <a:tr h="521808"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Experiment</a:t>
                      </a:r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smtClean="0"/>
                        <a:t>Energy range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Bandwidth</a:t>
                      </a:r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Brillance</a:t>
                      </a:r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Reprate</a:t>
                      </a:r>
                      <a:endParaRPr lang="en-US" noProof="0"/>
                    </a:p>
                  </a:txBody>
                  <a:tcPr anchor="ctr"/>
                </a:tc>
              </a:tr>
              <a:tr h="521808"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/>
                        <a:t>Li-like U</a:t>
                      </a:r>
                      <a:endParaRPr lang="en-US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/>
                        <a:t>50-150eV</a:t>
                      </a:r>
                      <a:endParaRPr lang="en-US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rgbClr val="0C2577"/>
                          </a:solidFill>
                        </a:rPr>
                        <a:t>&lt; 10</a:t>
                      </a:r>
                      <a:r>
                        <a:rPr lang="en-US" b="1" baseline="30000" noProof="0" smtClean="0">
                          <a:solidFill>
                            <a:srgbClr val="0C2577"/>
                          </a:solidFill>
                        </a:rPr>
                        <a:t>-4</a:t>
                      </a:r>
                      <a:r>
                        <a:rPr lang="en-US" b="1" noProof="0" smtClean="0">
                          <a:solidFill>
                            <a:srgbClr val="0C2577"/>
                          </a:solidFill>
                        </a:rPr>
                        <a:t> </a:t>
                      </a:r>
                      <a:endParaRPr lang="en-US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/>
                        <a:t>&gt; 10</a:t>
                      </a:r>
                      <a:r>
                        <a:rPr lang="en-US" b="1" baseline="30000" noProof="0" smtClean="0"/>
                        <a:t>11</a:t>
                      </a:r>
                      <a:r>
                        <a:rPr lang="en-US" b="1" noProof="0" smtClean="0"/>
                        <a:t> photons</a:t>
                      </a:r>
                      <a:endParaRPr lang="en-US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/>
                        <a:t>as</a:t>
                      </a:r>
                      <a:r>
                        <a:rPr lang="en-US" b="1" baseline="0" noProof="0" smtClean="0"/>
                        <a:t> high as possible</a:t>
                      </a:r>
                      <a:endParaRPr lang="en-US" b="1" noProof="0"/>
                    </a:p>
                  </a:txBody>
                  <a:tcPr anchor="ctr"/>
                </a:tc>
              </a:tr>
              <a:tr h="521808"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/>
                        <a:t>Collision- and laser generated e</a:t>
                      </a:r>
                      <a:r>
                        <a:rPr lang="en-US" b="1" baseline="30000" noProof="0" smtClean="0"/>
                        <a:t>+</a:t>
                      </a:r>
                      <a:r>
                        <a:rPr lang="en-US" b="1" noProof="0" smtClean="0"/>
                        <a:t> - e</a:t>
                      </a:r>
                      <a:r>
                        <a:rPr lang="en-US" b="1" baseline="30000" noProof="0" smtClean="0"/>
                        <a:t>- </a:t>
                      </a:r>
                      <a:r>
                        <a:rPr lang="en-US" b="1" noProof="0" smtClean="0"/>
                        <a:t>pairs</a:t>
                      </a:r>
                      <a:endParaRPr lang="en-US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/>
                        <a:t>&gt; 100keV</a:t>
                      </a:r>
                      <a:endParaRPr lang="en-US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noProof="0" dirty="0"/>
                    </a:p>
                  </a:txBody>
                  <a:tcPr anchor="ctr"/>
                </a:tc>
              </a:tr>
              <a:tr h="521808"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/>
                </a:tc>
              </a:tr>
              <a:tr h="521808"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198320" y="5063319"/>
            <a:ext cx="6747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C2577"/>
                </a:solidFill>
              </a:rPr>
              <a:t>Find a matched x-ray source for a specific experiment</a:t>
            </a:r>
          </a:p>
          <a:p>
            <a:pPr algn="ctr"/>
            <a:r>
              <a:rPr lang="en-US" sz="2000" b="1" dirty="0" smtClean="0">
                <a:solidFill>
                  <a:srgbClr val="0C2577"/>
                </a:solidFill>
              </a:rPr>
              <a:t>(work in progress)</a:t>
            </a:r>
            <a:endParaRPr lang="en-US" sz="2000" b="1" dirty="0">
              <a:solidFill>
                <a:srgbClr val="0C25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X-ray sources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65163" y="1214438"/>
          <a:ext cx="7056437" cy="5180012"/>
        </p:xfrm>
        <a:graphic>
          <a:graphicData uri="http://schemas.openxmlformats.org/presentationml/2006/ole">
            <p:oleObj spid="_x0000_s219138" name="SPW 7.0 Graph" r:id="rId4" imgW="7119360" imgH="5225760" progId="SigmaPlotGraphicObject.5">
              <p:embed/>
            </p:oleObj>
          </a:graphicData>
        </a:graphic>
      </p:graphicFrame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6977063" y="2395538"/>
            <a:ext cx="757237" cy="574675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7215188" y="1768475"/>
            <a:ext cx="1928812" cy="3941763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>
                <a:solidFill>
                  <a:srgbClr val="003399"/>
                </a:solidFill>
              </a:rPr>
              <a:t>Pulse- duration</a:t>
            </a:r>
          </a:p>
          <a:p>
            <a:pPr algn="ctr">
              <a:spcBef>
                <a:spcPct val="50000"/>
              </a:spcBef>
            </a:pPr>
            <a:endParaRPr lang="de-DE" sz="2000" b="1">
              <a:solidFill>
                <a:srgbClr val="003399"/>
              </a:solidFill>
            </a:endParaRPr>
          </a:p>
          <a:p>
            <a:pPr algn="ctr">
              <a:spcBef>
                <a:spcPct val="50000"/>
              </a:spcBef>
            </a:pPr>
            <a:endParaRPr lang="de-DE" sz="2000" b="1">
              <a:solidFill>
                <a:srgbClr val="003399"/>
              </a:solidFill>
            </a:endParaRPr>
          </a:p>
          <a:p>
            <a:pPr algn="ctr">
              <a:spcBef>
                <a:spcPct val="50000"/>
              </a:spcBef>
            </a:pPr>
            <a:endParaRPr lang="de-DE" sz="2000" b="1">
              <a:solidFill>
                <a:srgbClr val="003399"/>
              </a:solidFill>
            </a:endParaRPr>
          </a:p>
          <a:p>
            <a:pPr algn="ctr">
              <a:spcBef>
                <a:spcPct val="50000"/>
              </a:spcBef>
            </a:pPr>
            <a:endParaRPr lang="de-DE" sz="2000" b="1">
              <a:solidFill>
                <a:srgbClr val="003399"/>
              </a:solidFill>
            </a:endParaRPr>
          </a:p>
          <a:p>
            <a:pPr algn="ctr">
              <a:spcBef>
                <a:spcPct val="50000"/>
              </a:spcBef>
            </a:pPr>
            <a:endParaRPr lang="de-DE" sz="2000" b="1">
              <a:solidFill>
                <a:srgbClr val="003399"/>
              </a:solidFill>
            </a:endParaRPr>
          </a:p>
          <a:p>
            <a:pPr algn="ctr">
              <a:spcBef>
                <a:spcPct val="50000"/>
              </a:spcBef>
            </a:pPr>
            <a:endParaRPr lang="de-DE" sz="2000" b="1">
              <a:solidFill>
                <a:srgbClr val="003399"/>
              </a:solidFill>
            </a:endParaRPr>
          </a:p>
          <a:p>
            <a:pPr algn="ctr">
              <a:spcBef>
                <a:spcPct val="50000"/>
              </a:spcBef>
            </a:pPr>
            <a:endParaRPr lang="de-DE" sz="2000" b="1">
              <a:solidFill>
                <a:srgbClr val="003399"/>
              </a:solidFill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7823200" y="4602163"/>
            <a:ext cx="909638" cy="4016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>
                <a:solidFill>
                  <a:srgbClr val="003399"/>
                </a:solidFill>
              </a:rPr>
              <a:t>100ps</a:t>
            </a:r>
          </a:p>
        </p:txBody>
      </p:sp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7785100" y="2786063"/>
            <a:ext cx="965200" cy="4016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>
                <a:solidFill>
                  <a:srgbClr val="003399"/>
                </a:solidFill>
              </a:rPr>
              <a:t>100 as</a:t>
            </a:r>
          </a:p>
        </p:txBody>
      </p:sp>
      <p:sp>
        <p:nvSpPr>
          <p:cNvPr id="2056" name="Text Box 9"/>
          <p:cNvSpPr txBox="1">
            <a:spLocks noChangeArrowheads="1"/>
          </p:cNvSpPr>
          <p:nvPr/>
        </p:nvSpPr>
        <p:spPr bwMode="auto">
          <a:xfrm>
            <a:off x="7864475" y="3694113"/>
            <a:ext cx="908050" cy="4016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>
                <a:solidFill>
                  <a:srgbClr val="003399"/>
                </a:solidFill>
              </a:rPr>
              <a:t>100 fs</a:t>
            </a: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 rot="10800000">
            <a:off x="7551738" y="2679700"/>
            <a:ext cx="236537" cy="2365375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317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cxnSp>
        <p:nvCxnSpPr>
          <p:cNvPr id="11" name="Gerade Verbindung 10"/>
          <p:cNvCxnSpPr/>
          <p:nvPr/>
        </p:nvCxnSpPr>
        <p:spPr>
          <a:xfrm>
            <a:off x="5143500" y="5199063"/>
            <a:ext cx="785813" cy="71437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7254875" y="2484438"/>
            <a:ext cx="593725" cy="411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4" name="Gerade Verbindung 13"/>
          <p:cNvCxnSpPr/>
          <p:nvPr/>
        </p:nvCxnSpPr>
        <p:spPr>
          <a:xfrm>
            <a:off x="5076056" y="2708920"/>
            <a:ext cx="1440160" cy="144016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724128" y="249289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Betatron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88024" y="2132856"/>
            <a:ext cx="12961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X-FEL       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411760" y="4293096"/>
            <a:ext cx="1944216" cy="79208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5004048" y="2276872"/>
            <a:ext cx="1944216" cy="79208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3721052" y="3535058"/>
            <a:ext cx="1944216" cy="79208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880537" y="3429000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Thomson</a:t>
            </a:r>
          </a:p>
          <a:p>
            <a:r>
              <a:rPr lang="de-DE" b="1" dirty="0" smtClean="0"/>
              <a:t> </a:t>
            </a:r>
            <a:r>
              <a:rPr lang="de-DE" b="1" dirty="0" err="1" smtClean="0"/>
              <a:t>scattering</a:t>
            </a:r>
            <a:endParaRPr lang="de-DE" b="1" dirty="0"/>
          </a:p>
        </p:txBody>
      </p:sp>
      <p:sp>
        <p:nvSpPr>
          <p:cNvPr id="25" name="Ellipse 24"/>
          <p:cNvSpPr/>
          <p:nvPr/>
        </p:nvSpPr>
        <p:spPr>
          <a:xfrm>
            <a:off x="5582116" y="3429000"/>
            <a:ext cx="1944216" cy="79208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3"/>
          <p:cNvGrpSpPr>
            <a:grpSpLocks/>
          </p:cNvGrpSpPr>
          <p:nvPr/>
        </p:nvGrpSpPr>
        <p:grpSpPr bwMode="auto">
          <a:xfrm>
            <a:off x="2500313" y="2571750"/>
            <a:ext cx="7072312" cy="3100388"/>
            <a:chOff x="928662" y="785794"/>
            <a:chExt cx="7353300" cy="2886075"/>
          </a:xfrm>
        </p:grpSpPr>
        <p:pic>
          <p:nvPicPr>
            <p:cNvPr id="20490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928662" y="785794"/>
              <a:ext cx="7353300" cy="288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hteck 12"/>
            <p:cNvSpPr/>
            <p:nvPr/>
          </p:nvSpPr>
          <p:spPr>
            <a:xfrm>
              <a:off x="4857025" y="929138"/>
              <a:ext cx="3286289" cy="2714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b="1" dirty="0"/>
            </a:p>
          </p:txBody>
        </p:sp>
      </p:grp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2019300" y="0"/>
            <a:ext cx="6019800" cy="7874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+mn-lt"/>
              </a:rPr>
              <a:t>High harmonic generation (HHG)</a:t>
            </a:r>
            <a:endParaRPr lang="en-US" sz="3600" b="1" dirty="0" smtClean="0">
              <a:latin typeface="+mn-lt"/>
            </a:endParaRPr>
          </a:p>
        </p:txBody>
      </p:sp>
      <p:pic>
        <p:nvPicPr>
          <p:cNvPr id="20484" name="Picture 4" descr="HHGj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1071563"/>
            <a:ext cx="5567363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4048125" y="1570038"/>
            <a:ext cx="840528" cy="40229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de-DE" sz="2000" b="1">
                <a:solidFill>
                  <a:srgbClr val="0C2577"/>
                </a:solidFill>
                <a:latin typeface="+mn-lt"/>
              </a:rPr>
              <a:t>atoms</a:t>
            </a:r>
            <a:endParaRPr lang="en-US" sz="2000" b="1">
              <a:solidFill>
                <a:srgbClr val="0C2577"/>
              </a:solidFill>
              <a:latin typeface="+mn-lt"/>
            </a:endParaRPr>
          </a:p>
        </p:txBody>
      </p:sp>
      <p:pic>
        <p:nvPicPr>
          <p:cNvPr id="292871" name="Picture 7" descr="Puls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71500" y="1312846"/>
            <a:ext cx="1644650" cy="1873250"/>
          </a:xfrm>
          <a:prstGeom prst="rect">
            <a:avLst/>
          </a:prstGeom>
          <a:noFill/>
        </p:spPr>
      </p:pic>
      <p:sp>
        <p:nvSpPr>
          <p:cNvPr id="20487" name="Text Box 5"/>
          <p:cNvSpPr txBox="1">
            <a:spLocks noChangeArrowheads="1"/>
          </p:cNvSpPr>
          <p:nvPr/>
        </p:nvSpPr>
        <p:spPr bwMode="auto">
          <a:xfrm>
            <a:off x="6621706" y="2981325"/>
            <a:ext cx="1691787" cy="40229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 b="1">
                <a:solidFill>
                  <a:srgbClr val="0C2577"/>
                </a:solidFill>
                <a:latin typeface="+mn-lt"/>
              </a:rPr>
              <a:t>X-ray detector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90572" y="3273425"/>
            <a:ext cx="1606507" cy="71006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 b="1">
                <a:solidFill>
                  <a:srgbClr val="0C2577"/>
                </a:solidFill>
                <a:latin typeface="+mn-lt"/>
              </a:rPr>
              <a:t>Femtosecond</a:t>
            </a:r>
          </a:p>
          <a:p>
            <a:pPr algn="ctr"/>
            <a:r>
              <a:rPr lang="en-US" sz="2000" b="1">
                <a:solidFill>
                  <a:srgbClr val="0C2577"/>
                </a:solidFill>
                <a:latin typeface="+mn-lt"/>
              </a:rPr>
              <a:t>laser pulse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892175" y="5429250"/>
            <a:ext cx="72294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C2577"/>
                </a:solidFill>
                <a:latin typeface="+mn-lt"/>
              </a:rPr>
              <a:t>Laser radiation is up-converted into x-ray radiation with unique characteristics for time resolved x-ray spectroscopy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>
            <a:off x="668739" y="929186"/>
            <a:ext cx="4084449" cy="3124199"/>
            <a:chOff x="1214414" y="990600"/>
            <a:chExt cx="6049963" cy="4095810"/>
          </a:xfrm>
        </p:grpSpPr>
        <p:sp>
          <p:nvSpPr>
            <p:cNvPr id="19463" name="Line 7"/>
            <p:cNvSpPr>
              <a:spLocks noChangeShapeType="1"/>
            </p:cNvSpPr>
            <p:nvPr/>
          </p:nvSpPr>
          <p:spPr bwMode="auto">
            <a:xfrm>
              <a:off x="1214414" y="4643446"/>
              <a:ext cx="6049963" cy="0"/>
            </a:xfrm>
            <a:prstGeom prst="line">
              <a:avLst/>
            </a:prstGeom>
            <a:noFill/>
            <a:ln w="38100">
              <a:solidFill>
                <a:srgbClr val="0C2577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0C2577"/>
                </a:solidFill>
                <a:cs typeface="Arial" pitchFamily="34" charset="0"/>
              </a:endParaRPr>
            </a:p>
          </p:txBody>
        </p:sp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5586413" y="4686300"/>
              <a:ext cx="129266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sv-SE" sz="2000" b="1">
                  <a:solidFill>
                    <a:srgbClr val="0C2577"/>
                  </a:solidFill>
                  <a:cs typeface="Arial" pitchFamily="34" charset="0"/>
                </a:rPr>
                <a:t>Frequency</a:t>
              </a:r>
            </a:p>
          </p:txBody>
        </p:sp>
        <p:grpSp>
          <p:nvGrpSpPr>
            <p:cNvPr id="2" name="Group 16"/>
            <p:cNvGrpSpPr>
              <a:grpSpLocks/>
            </p:cNvGrpSpPr>
            <p:nvPr/>
          </p:nvGrpSpPr>
          <p:grpSpPr bwMode="auto">
            <a:xfrm>
              <a:off x="1219200" y="990600"/>
              <a:ext cx="4970463" cy="3554413"/>
              <a:chOff x="525" y="1750"/>
              <a:chExt cx="3131" cy="2239"/>
            </a:xfrm>
          </p:grpSpPr>
          <p:sp>
            <p:nvSpPr>
              <p:cNvPr id="19467" name="Freeform 11"/>
              <p:cNvSpPr>
                <a:spLocks/>
              </p:cNvSpPr>
              <p:nvPr/>
            </p:nvSpPr>
            <p:spPr bwMode="auto">
              <a:xfrm>
                <a:off x="525" y="1750"/>
                <a:ext cx="677" cy="2239"/>
              </a:xfrm>
              <a:custGeom>
                <a:avLst/>
                <a:gdLst/>
                <a:ahLst/>
                <a:cxnLst>
                  <a:cxn ang="0">
                    <a:pos x="15" y="2239"/>
                  </a:cxn>
                  <a:cxn ang="0">
                    <a:pos x="36" y="2239"/>
                  </a:cxn>
                  <a:cxn ang="0">
                    <a:pos x="58" y="2239"/>
                  </a:cxn>
                  <a:cxn ang="0">
                    <a:pos x="80" y="2239"/>
                  </a:cxn>
                  <a:cxn ang="0">
                    <a:pos x="101" y="2239"/>
                  </a:cxn>
                  <a:cxn ang="0">
                    <a:pos x="123" y="2232"/>
                  </a:cxn>
                  <a:cxn ang="0">
                    <a:pos x="144" y="2232"/>
                  </a:cxn>
                  <a:cxn ang="0">
                    <a:pos x="159" y="2203"/>
                  </a:cxn>
                  <a:cxn ang="0">
                    <a:pos x="173" y="1584"/>
                  </a:cxn>
                  <a:cxn ang="0">
                    <a:pos x="180" y="29"/>
                  </a:cxn>
                  <a:cxn ang="0">
                    <a:pos x="195" y="1066"/>
                  </a:cxn>
                  <a:cxn ang="0">
                    <a:pos x="202" y="2138"/>
                  </a:cxn>
                  <a:cxn ang="0">
                    <a:pos x="216" y="2232"/>
                  </a:cxn>
                  <a:cxn ang="0">
                    <a:pos x="238" y="2232"/>
                  </a:cxn>
                  <a:cxn ang="0">
                    <a:pos x="259" y="2232"/>
                  </a:cxn>
                  <a:cxn ang="0">
                    <a:pos x="281" y="2232"/>
                  </a:cxn>
                  <a:cxn ang="0">
                    <a:pos x="295" y="1980"/>
                  </a:cxn>
                  <a:cxn ang="0">
                    <a:pos x="303" y="814"/>
                  </a:cxn>
                  <a:cxn ang="0">
                    <a:pos x="310" y="699"/>
                  </a:cxn>
                  <a:cxn ang="0">
                    <a:pos x="324" y="1893"/>
                  </a:cxn>
                  <a:cxn ang="0">
                    <a:pos x="331" y="2225"/>
                  </a:cxn>
                  <a:cxn ang="0">
                    <a:pos x="353" y="2232"/>
                  </a:cxn>
                  <a:cxn ang="0">
                    <a:pos x="375" y="2232"/>
                  </a:cxn>
                  <a:cxn ang="0">
                    <a:pos x="396" y="2232"/>
                  </a:cxn>
                  <a:cxn ang="0">
                    <a:pos x="411" y="2203"/>
                  </a:cxn>
                  <a:cxn ang="0">
                    <a:pos x="425" y="1749"/>
                  </a:cxn>
                  <a:cxn ang="0">
                    <a:pos x="432" y="1116"/>
                  </a:cxn>
                  <a:cxn ang="0">
                    <a:pos x="447" y="1829"/>
                  </a:cxn>
                  <a:cxn ang="0">
                    <a:pos x="454" y="2210"/>
                  </a:cxn>
                  <a:cxn ang="0">
                    <a:pos x="468" y="2232"/>
                  </a:cxn>
                  <a:cxn ang="0">
                    <a:pos x="490" y="2232"/>
                  </a:cxn>
                  <a:cxn ang="0">
                    <a:pos x="511" y="2232"/>
                  </a:cxn>
                  <a:cxn ang="0">
                    <a:pos x="533" y="2225"/>
                  </a:cxn>
                  <a:cxn ang="0">
                    <a:pos x="547" y="1958"/>
                  </a:cxn>
                  <a:cxn ang="0">
                    <a:pos x="554" y="1166"/>
                  </a:cxn>
                  <a:cxn ang="0">
                    <a:pos x="569" y="1591"/>
                  </a:cxn>
                  <a:cxn ang="0">
                    <a:pos x="576" y="2174"/>
                  </a:cxn>
                  <a:cxn ang="0">
                    <a:pos x="590" y="2232"/>
                  </a:cxn>
                  <a:cxn ang="0">
                    <a:pos x="612" y="2232"/>
                  </a:cxn>
                  <a:cxn ang="0">
                    <a:pos x="634" y="2232"/>
                  </a:cxn>
                  <a:cxn ang="0">
                    <a:pos x="655" y="2232"/>
                  </a:cxn>
                  <a:cxn ang="0">
                    <a:pos x="670" y="2095"/>
                  </a:cxn>
                </a:cxnLst>
                <a:rect l="0" t="0" r="r" b="b"/>
                <a:pathLst>
                  <a:path w="677" h="2239">
                    <a:moveTo>
                      <a:pt x="0" y="2239"/>
                    </a:moveTo>
                    <a:lnTo>
                      <a:pt x="8" y="2239"/>
                    </a:lnTo>
                    <a:lnTo>
                      <a:pt x="15" y="2239"/>
                    </a:lnTo>
                    <a:lnTo>
                      <a:pt x="22" y="2239"/>
                    </a:lnTo>
                    <a:lnTo>
                      <a:pt x="29" y="2239"/>
                    </a:lnTo>
                    <a:lnTo>
                      <a:pt x="36" y="2239"/>
                    </a:lnTo>
                    <a:lnTo>
                      <a:pt x="44" y="2239"/>
                    </a:lnTo>
                    <a:lnTo>
                      <a:pt x="51" y="2239"/>
                    </a:lnTo>
                    <a:lnTo>
                      <a:pt x="58" y="2239"/>
                    </a:lnTo>
                    <a:lnTo>
                      <a:pt x="65" y="2239"/>
                    </a:lnTo>
                    <a:lnTo>
                      <a:pt x="72" y="2239"/>
                    </a:lnTo>
                    <a:lnTo>
                      <a:pt x="80" y="2239"/>
                    </a:lnTo>
                    <a:lnTo>
                      <a:pt x="87" y="2239"/>
                    </a:lnTo>
                    <a:lnTo>
                      <a:pt x="94" y="2239"/>
                    </a:lnTo>
                    <a:lnTo>
                      <a:pt x="101" y="2239"/>
                    </a:lnTo>
                    <a:lnTo>
                      <a:pt x="108" y="2239"/>
                    </a:lnTo>
                    <a:lnTo>
                      <a:pt x="115" y="2232"/>
                    </a:lnTo>
                    <a:lnTo>
                      <a:pt x="123" y="2232"/>
                    </a:lnTo>
                    <a:lnTo>
                      <a:pt x="130" y="2232"/>
                    </a:lnTo>
                    <a:lnTo>
                      <a:pt x="137" y="2232"/>
                    </a:lnTo>
                    <a:lnTo>
                      <a:pt x="144" y="2232"/>
                    </a:lnTo>
                    <a:lnTo>
                      <a:pt x="151" y="2232"/>
                    </a:lnTo>
                    <a:lnTo>
                      <a:pt x="159" y="2225"/>
                    </a:lnTo>
                    <a:lnTo>
                      <a:pt x="159" y="2203"/>
                    </a:lnTo>
                    <a:lnTo>
                      <a:pt x="166" y="2160"/>
                    </a:lnTo>
                    <a:lnTo>
                      <a:pt x="166" y="1879"/>
                    </a:lnTo>
                    <a:lnTo>
                      <a:pt x="173" y="1584"/>
                    </a:lnTo>
                    <a:lnTo>
                      <a:pt x="173" y="1188"/>
                    </a:lnTo>
                    <a:lnTo>
                      <a:pt x="180" y="727"/>
                    </a:lnTo>
                    <a:lnTo>
                      <a:pt x="180" y="29"/>
                    </a:lnTo>
                    <a:lnTo>
                      <a:pt x="187" y="0"/>
                    </a:lnTo>
                    <a:lnTo>
                      <a:pt x="187" y="605"/>
                    </a:lnTo>
                    <a:lnTo>
                      <a:pt x="195" y="1066"/>
                    </a:lnTo>
                    <a:lnTo>
                      <a:pt x="195" y="1483"/>
                    </a:lnTo>
                    <a:lnTo>
                      <a:pt x="202" y="1807"/>
                    </a:lnTo>
                    <a:lnTo>
                      <a:pt x="202" y="2138"/>
                    </a:lnTo>
                    <a:lnTo>
                      <a:pt x="209" y="2196"/>
                    </a:lnTo>
                    <a:lnTo>
                      <a:pt x="209" y="2232"/>
                    </a:lnTo>
                    <a:lnTo>
                      <a:pt x="216" y="2232"/>
                    </a:lnTo>
                    <a:lnTo>
                      <a:pt x="223" y="2232"/>
                    </a:lnTo>
                    <a:lnTo>
                      <a:pt x="231" y="2232"/>
                    </a:lnTo>
                    <a:lnTo>
                      <a:pt x="238" y="2232"/>
                    </a:lnTo>
                    <a:lnTo>
                      <a:pt x="245" y="2232"/>
                    </a:lnTo>
                    <a:lnTo>
                      <a:pt x="252" y="2232"/>
                    </a:lnTo>
                    <a:lnTo>
                      <a:pt x="259" y="2232"/>
                    </a:lnTo>
                    <a:lnTo>
                      <a:pt x="267" y="2232"/>
                    </a:lnTo>
                    <a:lnTo>
                      <a:pt x="274" y="2232"/>
                    </a:lnTo>
                    <a:lnTo>
                      <a:pt x="281" y="2232"/>
                    </a:lnTo>
                    <a:lnTo>
                      <a:pt x="288" y="2217"/>
                    </a:lnTo>
                    <a:lnTo>
                      <a:pt x="288" y="2109"/>
                    </a:lnTo>
                    <a:lnTo>
                      <a:pt x="295" y="1980"/>
                    </a:lnTo>
                    <a:lnTo>
                      <a:pt x="295" y="1771"/>
                    </a:lnTo>
                    <a:lnTo>
                      <a:pt x="303" y="1483"/>
                    </a:lnTo>
                    <a:lnTo>
                      <a:pt x="303" y="814"/>
                    </a:lnTo>
                    <a:lnTo>
                      <a:pt x="310" y="598"/>
                    </a:lnTo>
                    <a:lnTo>
                      <a:pt x="310" y="555"/>
                    </a:lnTo>
                    <a:lnTo>
                      <a:pt x="310" y="699"/>
                    </a:lnTo>
                    <a:lnTo>
                      <a:pt x="317" y="987"/>
                    </a:lnTo>
                    <a:lnTo>
                      <a:pt x="317" y="1649"/>
                    </a:lnTo>
                    <a:lnTo>
                      <a:pt x="324" y="1893"/>
                    </a:lnTo>
                    <a:lnTo>
                      <a:pt x="324" y="2059"/>
                    </a:lnTo>
                    <a:lnTo>
                      <a:pt x="331" y="2153"/>
                    </a:lnTo>
                    <a:lnTo>
                      <a:pt x="331" y="2225"/>
                    </a:lnTo>
                    <a:lnTo>
                      <a:pt x="339" y="2232"/>
                    </a:lnTo>
                    <a:lnTo>
                      <a:pt x="346" y="2232"/>
                    </a:lnTo>
                    <a:lnTo>
                      <a:pt x="353" y="2232"/>
                    </a:lnTo>
                    <a:lnTo>
                      <a:pt x="360" y="2232"/>
                    </a:lnTo>
                    <a:lnTo>
                      <a:pt x="367" y="2232"/>
                    </a:lnTo>
                    <a:lnTo>
                      <a:pt x="375" y="2232"/>
                    </a:lnTo>
                    <a:lnTo>
                      <a:pt x="382" y="2232"/>
                    </a:lnTo>
                    <a:lnTo>
                      <a:pt x="389" y="2232"/>
                    </a:lnTo>
                    <a:lnTo>
                      <a:pt x="396" y="2232"/>
                    </a:lnTo>
                    <a:lnTo>
                      <a:pt x="403" y="2232"/>
                    </a:lnTo>
                    <a:lnTo>
                      <a:pt x="411" y="2225"/>
                    </a:lnTo>
                    <a:lnTo>
                      <a:pt x="411" y="2203"/>
                    </a:lnTo>
                    <a:lnTo>
                      <a:pt x="418" y="2160"/>
                    </a:lnTo>
                    <a:lnTo>
                      <a:pt x="418" y="1944"/>
                    </a:lnTo>
                    <a:lnTo>
                      <a:pt x="425" y="1749"/>
                    </a:lnTo>
                    <a:lnTo>
                      <a:pt x="425" y="1526"/>
                    </a:lnTo>
                    <a:lnTo>
                      <a:pt x="432" y="1310"/>
                    </a:lnTo>
                    <a:lnTo>
                      <a:pt x="432" y="1116"/>
                    </a:lnTo>
                    <a:lnTo>
                      <a:pt x="439" y="1202"/>
                    </a:lnTo>
                    <a:lnTo>
                      <a:pt x="439" y="1613"/>
                    </a:lnTo>
                    <a:lnTo>
                      <a:pt x="447" y="1829"/>
                    </a:lnTo>
                    <a:lnTo>
                      <a:pt x="447" y="1994"/>
                    </a:lnTo>
                    <a:lnTo>
                      <a:pt x="454" y="2109"/>
                    </a:lnTo>
                    <a:lnTo>
                      <a:pt x="454" y="2210"/>
                    </a:lnTo>
                    <a:lnTo>
                      <a:pt x="468" y="2232"/>
                    </a:lnTo>
                    <a:lnTo>
                      <a:pt x="461" y="2232"/>
                    </a:lnTo>
                    <a:lnTo>
                      <a:pt x="468" y="2232"/>
                    </a:lnTo>
                    <a:lnTo>
                      <a:pt x="475" y="2232"/>
                    </a:lnTo>
                    <a:lnTo>
                      <a:pt x="483" y="2232"/>
                    </a:lnTo>
                    <a:lnTo>
                      <a:pt x="490" y="2232"/>
                    </a:lnTo>
                    <a:lnTo>
                      <a:pt x="497" y="2232"/>
                    </a:lnTo>
                    <a:lnTo>
                      <a:pt x="504" y="2232"/>
                    </a:lnTo>
                    <a:lnTo>
                      <a:pt x="511" y="2232"/>
                    </a:lnTo>
                    <a:lnTo>
                      <a:pt x="518" y="2232"/>
                    </a:lnTo>
                    <a:lnTo>
                      <a:pt x="526" y="2232"/>
                    </a:lnTo>
                    <a:lnTo>
                      <a:pt x="533" y="2225"/>
                    </a:lnTo>
                    <a:lnTo>
                      <a:pt x="540" y="2203"/>
                    </a:lnTo>
                    <a:lnTo>
                      <a:pt x="540" y="2088"/>
                    </a:lnTo>
                    <a:lnTo>
                      <a:pt x="547" y="1958"/>
                    </a:lnTo>
                    <a:lnTo>
                      <a:pt x="547" y="1771"/>
                    </a:lnTo>
                    <a:lnTo>
                      <a:pt x="554" y="1548"/>
                    </a:lnTo>
                    <a:lnTo>
                      <a:pt x="554" y="1166"/>
                    </a:lnTo>
                    <a:lnTo>
                      <a:pt x="562" y="1116"/>
                    </a:lnTo>
                    <a:lnTo>
                      <a:pt x="562" y="1368"/>
                    </a:lnTo>
                    <a:lnTo>
                      <a:pt x="569" y="1591"/>
                    </a:lnTo>
                    <a:lnTo>
                      <a:pt x="569" y="1987"/>
                    </a:lnTo>
                    <a:lnTo>
                      <a:pt x="576" y="2102"/>
                    </a:lnTo>
                    <a:lnTo>
                      <a:pt x="576" y="2174"/>
                    </a:lnTo>
                    <a:lnTo>
                      <a:pt x="583" y="2210"/>
                    </a:lnTo>
                    <a:lnTo>
                      <a:pt x="583" y="2232"/>
                    </a:lnTo>
                    <a:lnTo>
                      <a:pt x="590" y="2232"/>
                    </a:lnTo>
                    <a:lnTo>
                      <a:pt x="598" y="2232"/>
                    </a:lnTo>
                    <a:lnTo>
                      <a:pt x="605" y="2232"/>
                    </a:lnTo>
                    <a:lnTo>
                      <a:pt x="612" y="2232"/>
                    </a:lnTo>
                    <a:lnTo>
                      <a:pt x="619" y="2232"/>
                    </a:lnTo>
                    <a:lnTo>
                      <a:pt x="626" y="2232"/>
                    </a:lnTo>
                    <a:lnTo>
                      <a:pt x="634" y="2232"/>
                    </a:lnTo>
                    <a:lnTo>
                      <a:pt x="641" y="2232"/>
                    </a:lnTo>
                    <a:lnTo>
                      <a:pt x="648" y="2232"/>
                    </a:lnTo>
                    <a:lnTo>
                      <a:pt x="655" y="2232"/>
                    </a:lnTo>
                    <a:lnTo>
                      <a:pt x="662" y="2225"/>
                    </a:lnTo>
                    <a:lnTo>
                      <a:pt x="662" y="2167"/>
                    </a:lnTo>
                    <a:lnTo>
                      <a:pt x="670" y="2095"/>
                    </a:lnTo>
                    <a:lnTo>
                      <a:pt x="670" y="1973"/>
                    </a:lnTo>
                    <a:lnTo>
                      <a:pt x="677" y="1793"/>
                    </a:lnTo>
                  </a:path>
                </a:pathLst>
              </a:custGeom>
              <a:noFill/>
              <a:ln w="34925">
                <a:solidFill>
                  <a:srgbClr val="0C257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19468" name="Freeform 12"/>
              <p:cNvSpPr>
                <a:spLocks/>
              </p:cNvSpPr>
              <p:nvPr/>
            </p:nvSpPr>
            <p:spPr bwMode="auto">
              <a:xfrm>
                <a:off x="1202" y="2866"/>
                <a:ext cx="626" cy="1116"/>
              </a:xfrm>
              <a:custGeom>
                <a:avLst/>
                <a:gdLst/>
                <a:ahLst/>
                <a:cxnLst>
                  <a:cxn ang="0">
                    <a:pos x="7" y="65"/>
                  </a:cxn>
                  <a:cxn ang="0">
                    <a:pos x="14" y="230"/>
                  </a:cxn>
                  <a:cxn ang="0">
                    <a:pos x="21" y="979"/>
                  </a:cxn>
                  <a:cxn ang="0">
                    <a:pos x="36" y="1116"/>
                  </a:cxn>
                  <a:cxn ang="0">
                    <a:pos x="57" y="1116"/>
                  </a:cxn>
                  <a:cxn ang="0">
                    <a:pos x="79" y="1116"/>
                  </a:cxn>
                  <a:cxn ang="0">
                    <a:pos x="101" y="1116"/>
                  </a:cxn>
                  <a:cxn ang="0">
                    <a:pos x="115" y="1058"/>
                  </a:cxn>
                  <a:cxn ang="0">
                    <a:pos x="122" y="475"/>
                  </a:cxn>
                  <a:cxn ang="0">
                    <a:pos x="137" y="50"/>
                  </a:cxn>
                  <a:cxn ang="0">
                    <a:pos x="144" y="842"/>
                  </a:cxn>
                  <a:cxn ang="0">
                    <a:pos x="165" y="1116"/>
                  </a:cxn>
                  <a:cxn ang="0">
                    <a:pos x="173" y="1116"/>
                  </a:cxn>
                  <a:cxn ang="0">
                    <a:pos x="194" y="1116"/>
                  </a:cxn>
                  <a:cxn ang="0">
                    <a:pos x="216" y="1116"/>
                  </a:cxn>
                  <a:cxn ang="0">
                    <a:pos x="237" y="1094"/>
                  </a:cxn>
                  <a:cxn ang="0">
                    <a:pos x="244" y="713"/>
                  </a:cxn>
                  <a:cxn ang="0">
                    <a:pos x="259" y="0"/>
                  </a:cxn>
                  <a:cxn ang="0">
                    <a:pos x="266" y="828"/>
                  </a:cxn>
                  <a:cxn ang="0">
                    <a:pos x="280" y="1087"/>
                  </a:cxn>
                  <a:cxn ang="0">
                    <a:pos x="295" y="1116"/>
                  </a:cxn>
                  <a:cxn ang="0">
                    <a:pos x="316" y="1116"/>
                  </a:cxn>
                  <a:cxn ang="0">
                    <a:pos x="338" y="1116"/>
                  </a:cxn>
                  <a:cxn ang="0">
                    <a:pos x="360" y="1101"/>
                  </a:cxn>
                  <a:cxn ang="0">
                    <a:pos x="367" y="727"/>
                  </a:cxn>
                  <a:cxn ang="0">
                    <a:pos x="381" y="94"/>
                  </a:cxn>
                  <a:cxn ang="0">
                    <a:pos x="388" y="173"/>
                  </a:cxn>
                  <a:cxn ang="0">
                    <a:pos x="396" y="950"/>
                  </a:cxn>
                  <a:cxn ang="0">
                    <a:pos x="410" y="1116"/>
                  </a:cxn>
                  <a:cxn ang="0">
                    <a:pos x="432" y="1116"/>
                  </a:cxn>
                  <a:cxn ang="0">
                    <a:pos x="453" y="1116"/>
                  </a:cxn>
                  <a:cxn ang="0">
                    <a:pos x="475" y="1116"/>
                  </a:cxn>
                  <a:cxn ang="0">
                    <a:pos x="489" y="1073"/>
                  </a:cxn>
                  <a:cxn ang="0">
                    <a:pos x="496" y="533"/>
                  </a:cxn>
                  <a:cxn ang="0">
                    <a:pos x="511" y="14"/>
                  </a:cxn>
                  <a:cxn ang="0">
                    <a:pos x="518" y="936"/>
                  </a:cxn>
                  <a:cxn ang="0">
                    <a:pos x="532" y="1101"/>
                  </a:cxn>
                  <a:cxn ang="0">
                    <a:pos x="547" y="1116"/>
                  </a:cxn>
                  <a:cxn ang="0">
                    <a:pos x="568" y="1116"/>
                  </a:cxn>
                  <a:cxn ang="0">
                    <a:pos x="590" y="1116"/>
                  </a:cxn>
                  <a:cxn ang="0">
                    <a:pos x="612" y="1101"/>
                  </a:cxn>
                  <a:cxn ang="0">
                    <a:pos x="619" y="763"/>
                  </a:cxn>
                </a:cxnLst>
                <a:rect l="0" t="0" r="r" b="b"/>
                <a:pathLst>
                  <a:path w="626" h="1116">
                    <a:moveTo>
                      <a:pt x="0" y="677"/>
                    </a:moveTo>
                    <a:lnTo>
                      <a:pt x="0" y="230"/>
                    </a:lnTo>
                    <a:lnTo>
                      <a:pt x="7" y="65"/>
                    </a:lnTo>
                    <a:lnTo>
                      <a:pt x="7" y="0"/>
                    </a:lnTo>
                    <a:lnTo>
                      <a:pt x="7" y="65"/>
                    </a:lnTo>
                    <a:lnTo>
                      <a:pt x="14" y="230"/>
                    </a:lnTo>
                    <a:lnTo>
                      <a:pt x="14" y="677"/>
                    </a:lnTo>
                    <a:lnTo>
                      <a:pt x="21" y="857"/>
                    </a:lnTo>
                    <a:lnTo>
                      <a:pt x="21" y="979"/>
                    </a:lnTo>
                    <a:lnTo>
                      <a:pt x="29" y="1051"/>
                    </a:lnTo>
                    <a:lnTo>
                      <a:pt x="29" y="1109"/>
                    </a:lnTo>
                    <a:lnTo>
                      <a:pt x="36" y="1116"/>
                    </a:lnTo>
                    <a:lnTo>
                      <a:pt x="43" y="1116"/>
                    </a:lnTo>
                    <a:lnTo>
                      <a:pt x="50" y="1116"/>
                    </a:lnTo>
                    <a:lnTo>
                      <a:pt x="57" y="1116"/>
                    </a:lnTo>
                    <a:lnTo>
                      <a:pt x="65" y="1116"/>
                    </a:lnTo>
                    <a:lnTo>
                      <a:pt x="72" y="1116"/>
                    </a:lnTo>
                    <a:lnTo>
                      <a:pt x="79" y="1116"/>
                    </a:lnTo>
                    <a:lnTo>
                      <a:pt x="86" y="1116"/>
                    </a:lnTo>
                    <a:lnTo>
                      <a:pt x="93" y="1116"/>
                    </a:lnTo>
                    <a:lnTo>
                      <a:pt x="101" y="1116"/>
                    </a:lnTo>
                    <a:lnTo>
                      <a:pt x="108" y="1109"/>
                    </a:lnTo>
                    <a:lnTo>
                      <a:pt x="108" y="1094"/>
                    </a:lnTo>
                    <a:lnTo>
                      <a:pt x="115" y="1058"/>
                    </a:lnTo>
                    <a:lnTo>
                      <a:pt x="115" y="871"/>
                    </a:lnTo>
                    <a:lnTo>
                      <a:pt x="122" y="691"/>
                    </a:lnTo>
                    <a:lnTo>
                      <a:pt x="122" y="475"/>
                    </a:lnTo>
                    <a:lnTo>
                      <a:pt x="129" y="252"/>
                    </a:lnTo>
                    <a:lnTo>
                      <a:pt x="129" y="0"/>
                    </a:lnTo>
                    <a:lnTo>
                      <a:pt x="137" y="50"/>
                    </a:lnTo>
                    <a:lnTo>
                      <a:pt x="137" y="432"/>
                    </a:lnTo>
                    <a:lnTo>
                      <a:pt x="144" y="655"/>
                    </a:lnTo>
                    <a:lnTo>
                      <a:pt x="144" y="842"/>
                    </a:lnTo>
                    <a:lnTo>
                      <a:pt x="151" y="972"/>
                    </a:lnTo>
                    <a:lnTo>
                      <a:pt x="151" y="1087"/>
                    </a:lnTo>
                    <a:lnTo>
                      <a:pt x="165" y="1116"/>
                    </a:lnTo>
                    <a:lnTo>
                      <a:pt x="158" y="1116"/>
                    </a:lnTo>
                    <a:lnTo>
                      <a:pt x="165" y="1116"/>
                    </a:lnTo>
                    <a:lnTo>
                      <a:pt x="173" y="1116"/>
                    </a:lnTo>
                    <a:lnTo>
                      <a:pt x="180" y="1116"/>
                    </a:lnTo>
                    <a:lnTo>
                      <a:pt x="187" y="1116"/>
                    </a:lnTo>
                    <a:lnTo>
                      <a:pt x="194" y="1116"/>
                    </a:lnTo>
                    <a:lnTo>
                      <a:pt x="201" y="1116"/>
                    </a:lnTo>
                    <a:lnTo>
                      <a:pt x="209" y="1116"/>
                    </a:lnTo>
                    <a:lnTo>
                      <a:pt x="216" y="1116"/>
                    </a:lnTo>
                    <a:lnTo>
                      <a:pt x="223" y="1116"/>
                    </a:lnTo>
                    <a:lnTo>
                      <a:pt x="230" y="1109"/>
                    </a:lnTo>
                    <a:lnTo>
                      <a:pt x="237" y="1094"/>
                    </a:lnTo>
                    <a:lnTo>
                      <a:pt x="237" y="993"/>
                    </a:lnTo>
                    <a:lnTo>
                      <a:pt x="244" y="885"/>
                    </a:lnTo>
                    <a:lnTo>
                      <a:pt x="244" y="713"/>
                    </a:lnTo>
                    <a:lnTo>
                      <a:pt x="252" y="497"/>
                    </a:lnTo>
                    <a:lnTo>
                      <a:pt x="252" y="86"/>
                    </a:lnTo>
                    <a:lnTo>
                      <a:pt x="259" y="0"/>
                    </a:lnTo>
                    <a:lnTo>
                      <a:pt x="259" y="194"/>
                    </a:lnTo>
                    <a:lnTo>
                      <a:pt x="266" y="410"/>
                    </a:lnTo>
                    <a:lnTo>
                      <a:pt x="266" y="828"/>
                    </a:lnTo>
                    <a:lnTo>
                      <a:pt x="273" y="957"/>
                    </a:lnTo>
                    <a:lnTo>
                      <a:pt x="273" y="1044"/>
                    </a:lnTo>
                    <a:lnTo>
                      <a:pt x="280" y="1087"/>
                    </a:lnTo>
                    <a:lnTo>
                      <a:pt x="280" y="1116"/>
                    </a:lnTo>
                    <a:lnTo>
                      <a:pt x="288" y="1116"/>
                    </a:lnTo>
                    <a:lnTo>
                      <a:pt x="295" y="1116"/>
                    </a:lnTo>
                    <a:lnTo>
                      <a:pt x="302" y="1116"/>
                    </a:lnTo>
                    <a:lnTo>
                      <a:pt x="309" y="1116"/>
                    </a:lnTo>
                    <a:lnTo>
                      <a:pt x="316" y="1116"/>
                    </a:lnTo>
                    <a:lnTo>
                      <a:pt x="324" y="1116"/>
                    </a:lnTo>
                    <a:lnTo>
                      <a:pt x="331" y="1116"/>
                    </a:lnTo>
                    <a:lnTo>
                      <a:pt x="338" y="1116"/>
                    </a:lnTo>
                    <a:lnTo>
                      <a:pt x="345" y="1116"/>
                    </a:lnTo>
                    <a:lnTo>
                      <a:pt x="352" y="1116"/>
                    </a:lnTo>
                    <a:lnTo>
                      <a:pt x="360" y="1101"/>
                    </a:lnTo>
                    <a:lnTo>
                      <a:pt x="360" y="1065"/>
                    </a:lnTo>
                    <a:lnTo>
                      <a:pt x="367" y="1001"/>
                    </a:lnTo>
                    <a:lnTo>
                      <a:pt x="367" y="727"/>
                    </a:lnTo>
                    <a:lnTo>
                      <a:pt x="374" y="518"/>
                    </a:lnTo>
                    <a:lnTo>
                      <a:pt x="374" y="288"/>
                    </a:lnTo>
                    <a:lnTo>
                      <a:pt x="381" y="94"/>
                    </a:lnTo>
                    <a:lnTo>
                      <a:pt x="381" y="0"/>
                    </a:lnTo>
                    <a:lnTo>
                      <a:pt x="381" y="29"/>
                    </a:lnTo>
                    <a:lnTo>
                      <a:pt x="388" y="173"/>
                    </a:lnTo>
                    <a:lnTo>
                      <a:pt x="388" y="612"/>
                    </a:lnTo>
                    <a:lnTo>
                      <a:pt x="396" y="806"/>
                    </a:lnTo>
                    <a:lnTo>
                      <a:pt x="396" y="950"/>
                    </a:lnTo>
                    <a:lnTo>
                      <a:pt x="403" y="1037"/>
                    </a:lnTo>
                    <a:lnTo>
                      <a:pt x="403" y="1109"/>
                    </a:lnTo>
                    <a:lnTo>
                      <a:pt x="410" y="1116"/>
                    </a:lnTo>
                    <a:lnTo>
                      <a:pt x="417" y="1116"/>
                    </a:lnTo>
                    <a:lnTo>
                      <a:pt x="424" y="1116"/>
                    </a:lnTo>
                    <a:lnTo>
                      <a:pt x="432" y="1116"/>
                    </a:lnTo>
                    <a:lnTo>
                      <a:pt x="439" y="1116"/>
                    </a:lnTo>
                    <a:lnTo>
                      <a:pt x="446" y="1116"/>
                    </a:lnTo>
                    <a:lnTo>
                      <a:pt x="453" y="1116"/>
                    </a:lnTo>
                    <a:lnTo>
                      <a:pt x="460" y="1116"/>
                    </a:lnTo>
                    <a:lnTo>
                      <a:pt x="468" y="1116"/>
                    </a:lnTo>
                    <a:lnTo>
                      <a:pt x="475" y="1116"/>
                    </a:lnTo>
                    <a:lnTo>
                      <a:pt x="482" y="1116"/>
                    </a:lnTo>
                    <a:lnTo>
                      <a:pt x="482" y="1101"/>
                    </a:lnTo>
                    <a:lnTo>
                      <a:pt x="489" y="1073"/>
                    </a:lnTo>
                    <a:lnTo>
                      <a:pt x="489" y="907"/>
                    </a:lnTo>
                    <a:lnTo>
                      <a:pt x="496" y="741"/>
                    </a:lnTo>
                    <a:lnTo>
                      <a:pt x="496" y="533"/>
                    </a:lnTo>
                    <a:lnTo>
                      <a:pt x="504" y="302"/>
                    </a:lnTo>
                    <a:lnTo>
                      <a:pt x="504" y="0"/>
                    </a:lnTo>
                    <a:lnTo>
                      <a:pt x="511" y="14"/>
                    </a:lnTo>
                    <a:lnTo>
                      <a:pt x="511" y="367"/>
                    </a:lnTo>
                    <a:lnTo>
                      <a:pt x="518" y="590"/>
                    </a:lnTo>
                    <a:lnTo>
                      <a:pt x="518" y="936"/>
                    </a:lnTo>
                    <a:lnTo>
                      <a:pt x="525" y="1029"/>
                    </a:lnTo>
                    <a:lnTo>
                      <a:pt x="525" y="1080"/>
                    </a:lnTo>
                    <a:lnTo>
                      <a:pt x="532" y="1101"/>
                    </a:lnTo>
                    <a:lnTo>
                      <a:pt x="532" y="1116"/>
                    </a:lnTo>
                    <a:lnTo>
                      <a:pt x="540" y="1116"/>
                    </a:lnTo>
                    <a:lnTo>
                      <a:pt x="547" y="1116"/>
                    </a:lnTo>
                    <a:lnTo>
                      <a:pt x="554" y="1116"/>
                    </a:lnTo>
                    <a:lnTo>
                      <a:pt x="561" y="1116"/>
                    </a:lnTo>
                    <a:lnTo>
                      <a:pt x="568" y="1116"/>
                    </a:lnTo>
                    <a:lnTo>
                      <a:pt x="576" y="1116"/>
                    </a:lnTo>
                    <a:lnTo>
                      <a:pt x="583" y="1116"/>
                    </a:lnTo>
                    <a:lnTo>
                      <a:pt x="590" y="1116"/>
                    </a:lnTo>
                    <a:lnTo>
                      <a:pt x="597" y="1116"/>
                    </a:lnTo>
                    <a:lnTo>
                      <a:pt x="604" y="1116"/>
                    </a:lnTo>
                    <a:lnTo>
                      <a:pt x="612" y="1101"/>
                    </a:lnTo>
                    <a:lnTo>
                      <a:pt x="612" y="1015"/>
                    </a:lnTo>
                    <a:lnTo>
                      <a:pt x="619" y="914"/>
                    </a:lnTo>
                    <a:lnTo>
                      <a:pt x="619" y="763"/>
                    </a:lnTo>
                    <a:lnTo>
                      <a:pt x="626" y="554"/>
                    </a:lnTo>
                    <a:lnTo>
                      <a:pt x="626" y="115"/>
                    </a:lnTo>
                  </a:path>
                </a:pathLst>
              </a:custGeom>
              <a:noFill/>
              <a:ln w="34925">
                <a:solidFill>
                  <a:srgbClr val="0C257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19469" name="Freeform 13"/>
              <p:cNvSpPr>
                <a:spLocks/>
              </p:cNvSpPr>
              <p:nvPr/>
            </p:nvSpPr>
            <p:spPr bwMode="auto">
              <a:xfrm>
                <a:off x="1828" y="2866"/>
                <a:ext cx="633" cy="1116"/>
              </a:xfrm>
              <a:custGeom>
                <a:avLst/>
                <a:gdLst/>
                <a:ahLst/>
                <a:cxnLst>
                  <a:cxn ang="0">
                    <a:pos x="7" y="130"/>
                  </a:cxn>
                  <a:cxn ang="0">
                    <a:pos x="21" y="929"/>
                  </a:cxn>
                  <a:cxn ang="0">
                    <a:pos x="29" y="1116"/>
                  </a:cxn>
                  <a:cxn ang="0">
                    <a:pos x="50" y="1116"/>
                  </a:cxn>
                  <a:cxn ang="0">
                    <a:pos x="72" y="1116"/>
                  </a:cxn>
                  <a:cxn ang="0">
                    <a:pos x="93" y="1116"/>
                  </a:cxn>
                  <a:cxn ang="0">
                    <a:pos x="108" y="1080"/>
                  </a:cxn>
                  <a:cxn ang="0">
                    <a:pos x="122" y="576"/>
                  </a:cxn>
                  <a:cxn ang="0">
                    <a:pos x="129" y="0"/>
                  </a:cxn>
                  <a:cxn ang="0">
                    <a:pos x="144" y="756"/>
                  </a:cxn>
                  <a:cxn ang="0">
                    <a:pos x="151" y="1101"/>
                  </a:cxn>
                  <a:cxn ang="0">
                    <a:pos x="173" y="1116"/>
                  </a:cxn>
                  <a:cxn ang="0">
                    <a:pos x="194" y="1116"/>
                  </a:cxn>
                  <a:cxn ang="0">
                    <a:pos x="216" y="1116"/>
                  </a:cxn>
                  <a:cxn ang="0">
                    <a:pos x="230" y="1101"/>
                  </a:cxn>
                  <a:cxn ang="0">
                    <a:pos x="245" y="792"/>
                  </a:cxn>
                  <a:cxn ang="0">
                    <a:pos x="252" y="22"/>
                  </a:cxn>
                  <a:cxn ang="0">
                    <a:pos x="266" y="533"/>
                  </a:cxn>
                  <a:cxn ang="0">
                    <a:pos x="273" y="1073"/>
                  </a:cxn>
                  <a:cxn ang="0">
                    <a:pos x="288" y="1116"/>
                  </a:cxn>
                  <a:cxn ang="0">
                    <a:pos x="309" y="1116"/>
                  </a:cxn>
                  <a:cxn ang="0">
                    <a:pos x="331" y="1116"/>
                  </a:cxn>
                  <a:cxn ang="0">
                    <a:pos x="353" y="1116"/>
                  </a:cxn>
                  <a:cxn ang="0">
                    <a:pos x="367" y="950"/>
                  </a:cxn>
                  <a:cxn ang="0">
                    <a:pos x="374" y="173"/>
                  </a:cxn>
                  <a:cxn ang="0">
                    <a:pos x="381" y="94"/>
                  </a:cxn>
                  <a:cxn ang="0">
                    <a:pos x="396" y="893"/>
                  </a:cxn>
                  <a:cxn ang="0">
                    <a:pos x="403" y="1109"/>
                  </a:cxn>
                  <a:cxn ang="0">
                    <a:pos x="424" y="1116"/>
                  </a:cxn>
                  <a:cxn ang="0">
                    <a:pos x="446" y="1116"/>
                  </a:cxn>
                  <a:cxn ang="0">
                    <a:pos x="468" y="1116"/>
                  </a:cxn>
                  <a:cxn ang="0">
                    <a:pos x="482" y="1087"/>
                  </a:cxn>
                  <a:cxn ang="0">
                    <a:pos x="496" y="641"/>
                  </a:cxn>
                  <a:cxn ang="0">
                    <a:pos x="504" y="0"/>
                  </a:cxn>
                  <a:cxn ang="0">
                    <a:pos x="518" y="713"/>
                  </a:cxn>
                  <a:cxn ang="0">
                    <a:pos x="525" y="1094"/>
                  </a:cxn>
                  <a:cxn ang="0">
                    <a:pos x="540" y="1116"/>
                  </a:cxn>
                  <a:cxn ang="0">
                    <a:pos x="561" y="1116"/>
                  </a:cxn>
                  <a:cxn ang="0">
                    <a:pos x="583" y="1116"/>
                  </a:cxn>
                  <a:cxn ang="0">
                    <a:pos x="604" y="1109"/>
                  </a:cxn>
                  <a:cxn ang="0">
                    <a:pos x="619" y="842"/>
                  </a:cxn>
                  <a:cxn ang="0">
                    <a:pos x="626" y="50"/>
                  </a:cxn>
                </a:cxnLst>
                <a:rect l="0" t="0" r="r" b="b"/>
                <a:pathLst>
                  <a:path w="633" h="1116">
                    <a:moveTo>
                      <a:pt x="0" y="115"/>
                    </a:moveTo>
                    <a:lnTo>
                      <a:pt x="7" y="0"/>
                    </a:lnTo>
                    <a:lnTo>
                      <a:pt x="7" y="130"/>
                    </a:lnTo>
                    <a:lnTo>
                      <a:pt x="14" y="338"/>
                    </a:lnTo>
                    <a:lnTo>
                      <a:pt x="14" y="777"/>
                    </a:lnTo>
                    <a:lnTo>
                      <a:pt x="21" y="929"/>
                    </a:lnTo>
                    <a:lnTo>
                      <a:pt x="21" y="1022"/>
                    </a:lnTo>
                    <a:lnTo>
                      <a:pt x="29" y="1080"/>
                    </a:lnTo>
                    <a:lnTo>
                      <a:pt x="29" y="1116"/>
                    </a:lnTo>
                    <a:lnTo>
                      <a:pt x="36" y="1116"/>
                    </a:lnTo>
                    <a:lnTo>
                      <a:pt x="43" y="1116"/>
                    </a:lnTo>
                    <a:lnTo>
                      <a:pt x="50" y="1116"/>
                    </a:lnTo>
                    <a:lnTo>
                      <a:pt x="57" y="1116"/>
                    </a:lnTo>
                    <a:lnTo>
                      <a:pt x="65" y="1116"/>
                    </a:lnTo>
                    <a:lnTo>
                      <a:pt x="72" y="1116"/>
                    </a:lnTo>
                    <a:lnTo>
                      <a:pt x="79" y="1116"/>
                    </a:lnTo>
                    <a:lnTo>
                      <a:pt x="86" y="1116"/>
                    </a:lnTo>
                    <a:lnTo>
                      <a:pt x="93" y="1116"/>
                    </a:lnTo>
                    <a:lnTo>
                      <a:pt x="101" y="1116"/>
                    </a:lnTo>
                    <a:lnTo>
                      <a:pt x="108" y="1116"/>
                    </a:lnTo>
                    <a:lnTo>
                      <a:pt x="108" y="1080"/>
                    </a:lnTo>
                    <a:lnTo>
                      <a:pt x="115" y="1022"/>
                    </a:lnTo>
                    <a:lnTo>
                      <a:pt x="115" y="777"/>
                    </a:lnTo>
                    <a:lnTo>
                      <a:pt x="122" y="576"/>
                    </a:lnTo>
                    <a:lnTo>
                      <a:pt x="122" y="338"/>
                    </a:lnTo>
                    <a:lnTo>
                      <a:pt x="129" y="137"/>
                    </a:lnTo>
                    <a:lnTo>
                      <a:pt x="129" y="0"/>
                    </a:lnTo>
                    <a:lnTo>
                      <a:pt x="137" y="115"/>
                    </a:lnTo>
                    <a:lnTo>
                      <a:pt x="137" y="547"/>
                    </a:lnTo>
                    <a:lnTo>
                      <a:pt x="144" y="756"/>
                    </a:lnTo>
                    <a:lnTo>
                      <a:pt x="144" y="914"/>
                    </a:lnTo>
                    <a:lnTo>
                      <a:pt x="151" y="1015"/>
                    </a:lnTo>
                    <a:lnTo>
                      <a:pt x="151" y="1101"/>
                    </a:lnTo>
                    <a:lnTo>
                      <a:pt x="158" y="1116"/>
                    </a:lnTo>
                    <a:lnTo>
                      <a:pt x="165" y="1116"/>
                    </a:lnTo>
                    <a:lnTo>
                      <a:pt x="173" y="1116"/>
                    </a:lnTo>
                    <a:lnTo>
                      <a:pt x="180" y="1116"/>
                    </a:lnTo>
                    <a:lnTo>
                      <a:pt x="187" y="1116"/>
                    </a:lnTo>
                    <a:lnTo>
                      <a:pt x="194" y="1116"/>
                    </a:lnTo>
                    <a:lnTo>
                      <a:pt x="201" y="1116"/>
                    </a:lnTo>
                    <a:lnTo>
                      <a:pt x="209" y="1116"/>
                    </a:lnTo>
                    <a:lnTo>
                      <a:pt x="216" y="1116"/>
                    </a:lnTo>
                    <a:lnTo>
                      <a:pt x="223" y="1116"/>
                    </a:lnTo>
                    <a:lnTo>
                      <a:pt x="230" y="1116"/>
                    </a:lnTo>
                    <a:lnTo>
                      <a:pt x="230" y="1101"/>
                    </a:lnTo>
                    <a:lnTo>
                      <a:pt x="237" y="1080"/>
                    </a:lnTo>
                    <a:lnTo>
                      <a:pt x="237" y="943"/>
                    </a:lnTo>
                    <a:lnTo>
                      <a:pt x="245" y="792"/>
                    </a:lnTo>
                    <a:lnTo>
                      <a:pt x="245" y="597"/>
                    </a:lnTo>
                    <a:lnTo>
                      <a:pt x="252" y="367"/>
                    </a:lnTo>
                    <a:lnTo>
                      <a:pt x="252" y="22"/>
                    </a:lnTo>
                    <a:lnTo>
                      <a:pt x="259" y="0"/>
                    </a:lnTo>
                    <a:lnTo>
                      <a:pt x="259" y="302"/>
                    </a:lnTo>
                    <a:lnTo>
                      <a:pt x="266" y="533"/>
                    </a:lnTo>
                    <a:lnTo>
                      <a:pt x="266" y="907"/>
                    </a:lnTo>
                    <a:lnTo>
                      <a:pt x="273" y="1008"/>
                    </a:lnTo>
                    <a:lnTo>
                      <a:pt x="273" y="1073"/>
                    </a:lnTo>
                    <a:lnTo>
                      <a:pt x="281" y="1101"/>
                    </a:lnTo>
                    <a:lnTo>
                      <a:pt x="281" y="1116"/>
                    </a:lnTo>
                    <a:lnTo>
                      <a:pt x="288" y="1116"/>
                    </a:lnTo>
                    <a:lnTo>
                      <a:pt x="295" y="1116"/>
                    </a:lnTo>
                    <a:lnTo>
                      <a:pt x="302" y="1116"/>
                    </a:lnTo>
                    <a:lnTo>
                      <a:pt x="309" y="1116"/>
                    </a:lnTo>
                    <a:lnTo>
                      <a:pt x="317" y="1116"/>
                    </a:lnTo>
                    <a:lnTo>
                      <a:pt x="324" y="1116"/>
                    </a:lnTo>
                    <a:lnTo>
                      <a:pt x="331" y="1116"/>
                    </a:lnTo>
                    <a:lnTo>
                      <a:pt x="338" y="1116"/>
                    </a:lnTo>
                    <a:lnTo>
                      <a:pt x="345" y="1116"/>
                    </a:lnTo>
                    <a:lnTo>
                      <a:pt x="353" y="1116"/>
                    </a:lnTo>
                    <a:lnTo>
                      <a:pt x="360" y="1109"/>
                    </a:lnTo>
                    <a:lnTo>
                      <a:pt x="360" y="1037"/>
                    </a:lnTo>
                    <a:lnTo>
                      <a:pt x="367" y="950"/>
                    </a:lnTo>
                    <a:lnTo>
                      <a:pt x="367" y="619"/>
                    </a:lnTo>
                    <a:lnTo>
                      <a:pt x="374" y="389"/>
                    </a:lnTo>
                    <a:lnTo>
                      <a:pt x="374" y="173"/>
                    </a:lnTo>
                    <a:lnTo>
                      <a:pt x="381" y="29"/>
                    </a:lnTo>
                    <a:lnTo>
                      <a:pt x="381" y="0"/>
                    </a:lnTo>
                    <a:lnTo>
                      <a:pt x="381" y="94"/>
                    </a:lnTo>
                    <a:lnTo>
                      <a:pt x="389" y="288"/>
                    </a:lnTo>
                    <a:lnTo>
                      <a:pt x="389" y="727"/>
                    </a:lnTo>
                    <a:lnTo>
                      <a:pt x="396" y="893"/>
                    </a:lnTo>
                    <a:lnTo>
                      <a:pt x="396" y="1001"/>
                    </a:lnTo>
                    <a:lnTo>
                      <a:pt x="403" y="1065"/>
                    </a:lnTo>
                    <a:lnTo>
                      <a:pt x="403" y="1109"/>
                    </a:lnTo>
                    <a:lnTo>
                      <a:pt x="410" y="1116"/>
                    </a:lnTo>
                    <a:lnTo>
                      <a:pt x="417" y="1116"/>
                    </a:lnTo>
                    <a:lnTo>
                      <a:pt x="424" y="1116"/>
                    </a:lnTo>
                    <a:lnTo>
                      <a:pt x="432" y="1116"/>
                    </a:lnTo>
                    <a:lnTo>
                      <a:pt x="439" y="1116"/>
                    </a:lnTo>
                    <a:lnTo>
                      <a:pt x="446" y="1116"/>
                    </a:lnTo>
                    <a:lnTo>
                      <a:pt x="453" y="1116"/>
                    </a:lnTo>
                    <a:lnTo>
                      <a:pt x="460" y="1116"/>
                    </a:lnTo>
                    <a:lnTo>
                      <a:pt x="468" y="1116"/>
                    </a:lnTo>
                    <a:lnTo>
                      <a:pt x="475" y="1116"/>
                    </a:lnTo>
                    <a:lnTo>
                      <a:pt x="482" y="1109"/>
                    </a:lnTo>
                    <a:lnTo>
                      <a:pt x="482" y="1087"/>
                    </a:lnTo>
                    <a:lnTo>
                      <a:pt x="489" y="1044"/>
                    </a:lnTo>
                    <a:lnTo>
                      <a:pt x="489" y="828"/>
                    </a:lnTo>
                    <a:lnTo>
                      <a:pt x="496" y="641"/>
                    </a:lnTo>
                    <a:lnTo>
                      <a:pt x="496" y="410"/>
                    </a:lnTo>
                    <a:lnTo>
                      <a:pt x="504" y="194"/>
                    </a:lnTo>
                    <a:lnTo>
                      <a:pt x="504" y="0"/>
                    </a:lnTo>
                    <a:lnTo>
                      <a:pt x="511" y="86"/>
                    </a:lnTo>
                    <a:lnTo>
                      <a:pt x="511" y="497"/>
                    </a:lnTo>
                    <a:lnTo>
                      <a:pt x="518" y="713"/>
                    </a:lnTo>
                    <a:lnTo>
                      <a:pt x="518" y="993"/>
                    </a:lnTo>
                    <a:lnTo>
                      <a:pt x="525" y="1065"/>
                    </a:lnTo>
                    <a:lnTo>
                      <a:pt x="525" y="1094"/>
                    </a:lnTo>
                    <a:lnTo>
                      <a:pt x="540" y="1116"/>
                    </a:lnTo>
                    <a:lnTo>
                      <a:pt x="532" y="1116"/>
                    </a:lnTo>
                    <a:lnTo>
                      <a:pt x="540" y="1116"/>
                    </a:lnTo>
                    <a:lnTo>
                      <a:pt x="547" y="1116"/>
                    </a:lnTo>
                    <a:lnTo>
                      <a:pt x="554" y="1116"/>
                    </a:lnTo>
                    <a:lnTo>
                      <a:pt x="561" y="1116"/>
                    </a:lnTo>
                    <a:lnTo>
                      <a:pt x="568" y="1116"/>
                    </a:lnTo>
                    <a:lnTo>
                      <a:pt x="576" y="1116"/>
                    </a:lnTo>
                    <a:lnTo>
                      <a:pt x="583" y="1116"/>
                    </a:lnTo>
                    <a:lnTo>
                      <a:pt x="590" y="1116"/>
                    </a:lnTo>
                    <a:lnTo>
                      <a:pt x="597" y="1116"/>
                    </a:lnTo>
                    <a:lnTo>
                      <a:pt x="604" y="1109"/>
                    </a:lnTo>
                    <a:lnTo>
                      <a:pt x="612" y="1087"/>
                    </a:lnTo>
                    <a:lnTo>
                      <a:pt x="612" y="972"/>
                    </a:lnTo>
                    <a:lnTo>
                      <a:pt x="619" y="842"/>
                    </a:lnTo>
                    <a:lnTo>
                      <a:pt x="619" y="655"/>
                    </a:lnTo>
                    <a:lnTo>
                      <a:pt x="626" y="432"/>
                    </a:lnTo>
                    <a:lnTo>
                      <a:pt x="626" y="50"/>
                    </a:lnTo>
                    <a:lnTo>
                      <a:pt x="633" y="0"/>
                    </a:lnTo>
                    <a:lnTo>
                      <a:pt x="633" y="252"/>
                    </a:lnTo>
                  </a:path>
                </a:pathLst>
              </a:custGeom>
              <a:noFill/>
              <a:ln w="34925">
                <a:solidFill>
                  <a:srgbClr val="0C257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19470" name="Freeform 14"/>
              <p:cNvSpPr>
                <a:spLocks/>
              </p:cNvSpPr>
              <p:nvPr/>
            </p:nvSpPr>
            <p:spPr bwMode="auto">
              <a:xfrm>
                <a:off x="2461" y="2866"/>
                <a:ext cx="633" cy="1116"/>
              </a:xfrm>
              <a:custGeom>
                <a:avLst/>
                <a:gdLst/>
                <a:ahLst/>
                <a:cxnLst>
                  <a:cxn ang="0">
                    <a:pos x="7" y="871"/>
                  </a:cxn>
                  <a:cxn ang="0">
                    <a:pos x="22" y="1094"/>
                  </a:cxn>
                  <a:cxn ang="0">
                    <a:pos x="36" y="1116"/>
                  </a:cxn>
                  <a:cxn ang="0">
                    <a:pos x="58" y="1116"/>
                  </a:cxn>
                  <a:cxn ang="0">
                    <a:pos x="79" y="1116"/>
                  </a:cxn>
                  <a:cxn ang="0">
                    <a:pos x="101" y="1109"/>
                  </a:cxn>
                  <a:cxn ang="0">
                    <a:pos x="108" y="677"/>
                  </a:cxn>
                  <a:cxn ang="0">
                    <a:pos x="123" y="65"/>
                  </a:cxn>
                  <a:cxn ang="0">
                    <a:pos x="130" y="230"/>
                  </a:cxn>
                  <a:cxn ang="0">
                    <a:pos x="137" y="979"/>
                  </a:cxn>
                  <a:cxn ang="0">
                    <a:pos x="151" y="1116"/>
                  </a:cxn>
                  <a:cxn ang="0">
                    <a:pos x="173" y="1116"/>
                  </a:cxn>
                  <a:cxn ang="0">
                    <a:pos x="194" y="1116"/>
                  </a:cxn>
                  <a:cxn ang="0">
                    <a:pos x="216" y="1116"/>
                  </a:cxn>
                  <a:cxn ang="0">
                    <a:pos x="230" y="1058"/>
                  </a:cxn>
                  <a:cxn ang="0">
                    <a:pos x="238" y="475"/>
                  </a:cxn>
                  <a:cxn ang="0">
                    <a:pos x="252" y="50"/>
                  </a:cxn>
                  <a:cxn ang="0">
                    <a:pos x="259" y="972"/>
                  </a:cxn>
                  <a:cxn ang="0">
                    <a:pos x="281" y="1116"/>
                  </a:cxn>
                  <a:cxn ang="0">
                    <a:pos x="288" y="1116"/>
                  </a:cxn>
                  <a:cxn ang="0">
                    <a:pos x="310" y="1116"/>
                  </a:cxn>
                  <a:cxn ang="0">
                    <a:pos x="331" y="1116"/>
                  </a:cxn>
                  <a:cxn ang="0">
                    <a:pos x="353" y="1094"/>
                  </a:cxn>
                  <a:cxn ang="0">
                    <a:pos x="360" y="497"/>
                  </a:cxn>
                  <a:cxn ang="0">
                    <a:pos x="374" y="0"/>
                  </a:cxn>
                  <a:cxn ang="0">
                    <a:pos x="382" y="828"/>
                  </a:cxn>
                  <a:cxn ang="0">
                    <a:pos x="396" y="1087"/>
                  </a:cxn>
                  <a:cxn ang="0">
                    <a:pos x="410" y="1116"/>
                  </a:cxn>
                  <a:cxn ang="0">
                    <a:pos x="432" y="1116"/>
                  </a:cxn>
                  <a:cxn ang="0">
                    <a:pos x="454" y="1116"/>
                  </a:cxn>
                  <a:cxn ang="0">
                    <a:pos x="475" y="1101"/>
                  </a:cxn>
                  <a:cxn ang="0">
                    <a:pos x="482" y="727"/>
                  </a:cxn>
                  <a:cxn ang="0">
                    <a:pos x="497" y="94"/>
                  </a:cxn>
                  <a:cxn ang="0">
                    <a:pos x="504" y="173"/>
                  </a:cxn>
                  <a:cxn ang="0">
                    <a:pos x="511" y="1037"/>
                  </a:cxn>
                  <a:cxn ang="0">
                    <a:pos x="526" y="1116"/>
                  </a:cxn>
                  <a:cxn ang="0">
                    <a:pos x="547" y="1116"/>
                  </a:cxn>
                  <a:cxn ang="0">
                    <a:pos x="569" y="1116"/>
                  </a:cxn>
                  <a:cxn ang="0">
                    <a:pos x="590" y="1116"/>
                  </a:cxn>
                  <a:cxn ang="0">
                    <a:pos x="605" y="1073"/>
                  </a:cxn>
                  <a:cxn ang="0">
                    <a:pos x="612" y="533"/>
                  </a:cxn>
                  <a:cxn ang="0">
                    <a:pos x="626" y="14"/>
                  </a:cxn>
                </a:cxnLst>
                <a:rect l="0" t="0" r="r" b="b"/>
                <a:pathLst>
                  <a:path w="633" h="1116">
                    <a:moveTo>
                      <a:pt x="0" y="252"/>
                    </a:moveTo>
                    <a:lnTo>
                      <a:pt x="7" y="475"/>
                    </a:lnTo>
                    <a:lnTo>
                      <a:pt x="7" y="871"/>
                    </a:lnTo>
                    <a:lnTo>
                      <a:pt x="15" y="986"/>
                    </a:lnTo>
                    <a:lnTo>
                      <a:pt x="15" y="1058"/>
                    </a:lnTo>
                    <a:lnTo>
                      <a:pt x="22" y="1094"/>
                    </a:lnTo>
                    <a:lnTo>
                      <a:pt x="22" y="1116"/>
                    </a:lnTo>
                    <a:lnTo>
                      <a:pt x="29" y="1116"/>
                    </a:lnTo>
                    <a:lnTo>
                      <a:pt x="36" y="1116"/>
                    </a:lnTo>
                    <a:lnTo>
                      <a:pt x="43" y="1116"/>
                    </a:lnTo>
                    <a:lnTo>
                      <a:pt x="51" y="1116"/>
                    </a:lnTo>
                    <a:lnTo>
                      <a:pt x="58" y="1116"/>
                    </a:lnTo>
                    <a:lnTo>
                      <a:pt x="65" y="1116"/>
                    </a:lnTo>
                    <a:lnTo>
                      <a:pt x="72" y="1116"/>
                    </a:lnTo>
                    <a:lnTo>
                      <a:pt x="79" y="1116"/>
                    </a:lnTo>
                    <a:lnTo>
                      <a:pt x="87" y="1116"/>
                    </a:lnTo>
                    <a:lnTo>
                      <a:pt x="94" y="1116"/>
                    </a:lnTo>
                    <a:lnTo>
                      <a:pt x="101" y="1109"/>
                    </a:lnTo>
                    <a:lnTo>
                      <a:pt x="101" y="1051"/>
                    </a:lnTo>
                    <a:lnTo>
                      <a:pt x="108" y="979"/>
                    </a:lnTo>
                    <a:lnTo>
                      <a:pt x="108" y="677"/>
                    </a:lnTo>
                    <a:lnTo>
                      <a:pt x="115" y="454"/>
                    </a:lnTo>
                    <a:lnTo>
                      <a:pt x="115" y="230"/>
                    </a:lnTo>
                    <a:lnTo>
                      <a:pt x="123" y="65"/>
                    </a:lnTo>
                    <a:lnTo>
                      <a:pt x="123" y="0"/>
                    </a:lnTo>
                    <a:lnTo>
                      <a:pt x="123" y="65"/>
                    </a:lnTo>
                    <a:lnTo>
                      <a:pt x="130" y="230"/>
                    </a:lnTo>
                    <a:lnTo>
                      <a:pt x="130" y="677"/>
                    </a:lnTo>
                    <a:lnTo>
                      <a:pt x="137" y="857"/>
                    </a:lnTo>
                    <a:lnTo>
                      <a:pt x="137" y="979"/>
                    </a:lnTo>
                    <a:lnTo>
                      <a:pt x="144" y="1051"/>
                    </a:lnTo>
                    <a:lnTo>
                      <a:pt x="144" y="1109"/>
                    </a:lnTo>
                    <a:lnTo>
                      <a:pt x="151" y="1116"/>
                    </a:lnTo>
                    <a:lnTo>
                      <a:pt x="159" y="1116"/>
                    </a:lnTo>
                    <a:lnTo>
                      <a:pt x="166" y="1116"/>
                    </a:lnTo>
                    <a:lnTo>
                      <a:pt x="173" y="1116"/>
                    </a:lnTo>
                    <a:lnTo>
                      <a:pt x="180" y="1116"/>
                    </a:lnTo>
                    <a:lnTo>
                      <a:pt x="187" y="1116"/>
                    </a:lnTo>
                    <a:lnTo>
                      <a:pt x="194" y="1116"/>
                    </a:lnTo>
                    <a:lnTo>
                      <a:pt x="202" y="1116"/>
                    </a:lnTo>
                    <a:lnTo>
                      <a:pt x="209" y="1116"/>
                    </a:lnTo>
                    <a:lnTo>
                      <a:pt x="216" y="1116"/>
                    </a:lnTo>
                    <a:lnTo>
                      <a:pt x="223" y="1109"/>
                    </a:lnTo>
                    <a:lnTo>
                      <a:pt x="223" y="1094"/>
                    </a:lnTo>
                    <a:lnTo>
                      <a:pt x="230" y="1058"/>
                    </a:lnTo>
                    <a:lnTo>
                      <a:pt x="230" y="871"/>
                    </a:lnTo>
                    <a:lnTo>
                      <a:pt x="238" y="698"/>
                    </a:lnTo>
                    <a:lnTo>
                      <a:pt x="238" y="475"/>
                    </a:lnTo>
                    <a:lnTo>
                      <a:pt x="245" y="252"/>
                    </a:lnTo>
                    <a:lnTo>
                      <a:pt x="245" y="0"/>
                    </a:lnTo>
                    <a:lnTo>
                      <a:pt x="252" y="50"/>
                    </a:lnTo>
                    <a:lnTo>
                      <a:pt x="252" y="432"/>
                    </a:lnTo>
                    <a:lnTo>
                      <a:pt x="259" y="655"/>
                    </a:lnTo>
                    <a:lnTo>
                      <a:pt x="259" y="972"/>
                    </a:lnTo>
                    <a:lnTo>
                      <a:pt x="266" y="1051"/>
                    </a:lnTo>
                    <a:lnTo>
                      <a:pt x="266" y="1087"/>
                    </a:lnTo>
                    <a:lnTo>
                      <a:pt x="281" y="1116"/>
                    </a:lnTo>
                    <a:lnTo>
                      <a:pt x="274" y="1116"/>
                    </a:lnTo>
                    <a:lnTo>
                      <a:pt x="281" y="1116"/>
                    </a:lnTo>
                    <a:lnTo>
                      <a:pt x="288" y="1116"/>
                    </a:lnTo>
                    <a:lnTo>
                      <a:pt x="295" y="1116"/>
                    </a:lnTo>
                    <a:lnTo>
                      <a:pt x="302" y="1116"/>
                    </a:lnTo>
                    <a:lnTo>
                      <a:pt x="310" y="1116"/>
                    </a:lnTo>
                    <a:lnTo>
                      <a:pt x="317" y="1116"/>
                    </a:lnTo>
                    <a:lnTo>
                      <a:pt x="324" y="1116"/>
                    </a:lnTo>
                    <a:lnTo>
                      <a:pt x="331" y="1116"/>
                    </a:lnTo>
                    <a:lnTo>
                      <a:pt x="338" y="1116"/>
                    </a:lnTo>
                    <a:lnTo>
                      <a:pt x="346" y="1109"/>
                    </a:lnTo>
                    <a:lnTo>
                      <a:pt x="353" y="1094"/>
                    </a:lnTo>
                    <a:lnTo>
                      <a:pt x="353" y="993"/>
                    </a:lnTo>
                    <a:lnTo>
                      <a:pt x="360" y="885"/>
                    </a:lnTo>
                    <a:lnTo>
                      <a:pt x="360" y="497"/>
                    </a:lnTo>
                    <a:lnTo>
                      <a:pt x="367" y="266"/>
                    </a:lnTo>
                    <a:lnTo>
                      <a:pt x="367" y="86"/>
                    </a:lnTo>
                    <a:lnTo>
                      <a:pt x="374" y="0"/>
                    </a:lnTo>
                    <a:lnTo>
                      <a:pt x="374" y="194"/>
                    </a:lnTo>
                    <a:lnTo>
                      <a:pt x="382" y="410"/>
                    </a:lnTo>
                    <a:lnTo>
                      <a:pt x="382" y="828"/>
                    </a:lnTo>
                    <a:lnTo>
                      <a:pt x="389" y="957"/>
                    </a:lnTo>
                    <a:lnTo>
                      <a:pt x="389" y="1044"/>
                    </a:lnTo>
                    <a:lnTo>
                      <a:pt x="396" y="1087"/>
                    </a:lnTo>
                    <a:lnTo>
                      <a:pt x="396" y="1116"/>
                    </a:lnTo>
                    <a:lnTo>
                      <a:pt x="403" y="1116"/>
                    </a:lnTo>
                    <a:lnTo>
                      <a:pt x="410" y="1116"/>
                    </a:lnTo>
                    <a:lnTo>
                      <a:pt x="418" y="1116"/>
                    </a:lnTo>
                    <a:lnTo>
                      <a:pt x="425" y="1116"/>
                    </a:lnTo>
                    <a:lnTo>
                      <a:pt x="432" y="1116"/>
                    </a:lnTo>
                    <a:lnTo>
                      <a:pt x="439" y="1116"/>
                    </a:lnTo>
                    <a:lnTo>
                      <a:pt x="446" y="1116"/>
                    </a:lnTo>
                    <a:lnTo>
                      <a:pt x="454" y="1116"/>
                    </a:lnTo>
                    <a:lnTo>
                      <a:pt x="461" y="1116"/>
                    </a:lnTo>
                    <a:lnTo>
                      <a:pt x="468" y="1116"/>
                    </a:lnTo>
                    <a:lnTo>
                      <a:pt x="475" y="1101"/>
                    </a:lnTo>
                    <a:lnTo>
                      <a:pt x="475" y="1065"/>
                    </a:lnTo>
                    <a:lnTo>
                      <a:pt x="482" y="1008"/>
                    </a:lnTo>
                    <a:lnTo>
                      <a:pt x="482" y="727"/>
                    </a:lnTo>
                    <a:lnTo>
                      <a:pt x="490" y="518"/>
                    </a:lnTo>
                    <a:lnTo>
                      <a:pt x="490" y="288"/>
                    </a:lnTo>
                    <a:lnTo>
                      <a:pt x="497" y="94"/>
                    </a:lnTo>
                    <a:lnTo>
                      <a:pt x="497" y="0"/>
                    </a:lnTo>
                    <a:lnTo>
                      <a:pt x="497" y="29"/>
                    </a:lnTo>
                    <a:lnTo>
                      <a:pt x="504" y="173"/>
                    </a:lnTo>
                    <a:lnTo>
                      <a:pt x="504" y="612"/>
                    </a:lnTo>
                    <a:lnTo>
                      <a:pt x="511" y="806"/>
                    </a:lnTo>
                    <a:lnTo>
                      <a:pt x="511" y="1037"/>
                    </a:lnTo>
                    <a:lnTo>
                      <a:pt x="518" y="1087"/>
                    </a:lnTo>
                    <a:lnTo>
                      <a:pt x="518" y="1109"/>
                    </a:lnTo>
                    <a:lnTo>
                      <a:pt x="526" y="1116"/>
                    </a:lnTo>
                    <a:lnTo>
                      <a:pt x="533" y="1116"/>
                    </a:lnTo>
                    <a:lnTo>
                      <a:pt x="540" y="1116"/>
                    </a:lnTo>
                    <a:lnTo>
                      <a:pt x="547" y="1116"/>
                    </a:lnTo>
                    <a:lnTo>
                      <a:pt x="554" y="1116"/>
                    </a:lnTo>
                    <a:lnTo>
                      <a:pt x="562" y="1116"/>
                    </a:lnTo>
                    <a:lnTo>
                      <a:pt x="569" y="1116"/>
                    </a:lnTo>
                    <a:lnTo>
                      <a:pt x="576" y="1116"/>
                    </a:lnTo>
                    <a:lnTo>
                      <a:pt x="583" y="1116"/>
                    </a:lnTo>
                    <a:lnTo>
                      <a:pt x="590" y="1116"/>
                    </a:lnTo>
                    <a:lnTo>
                      <a:pt x="597" y="1116"/>
                    </a:lnTo>
                    <a:lnTo>
                      <a:pt x="597" y="1101"/>
                    </a:lnTo>
                    <a:lnTo>
                      <a:pt x="605" y="1073"/>
                    </a:lnTo>
                    <a:lnTo>
                      <a:pt x="605" y="907"/>
                    </a:lnTo>
                    <a:lnTo>
                      <a:pt x="612" y="749"/>
                    </a:lnTo>
                    <a:lnTo>
                      <a:pt x="612" y="533"/>
                    </a:lnTo>
                    <a:lnTo>
                      <a:pt x="619" y="302"/>
                    </a:lnTo>
                    <a:lnTo>
                      <a:pt x="619" y="0"/>
                    </a:lnTo>
                    <a:lnTo>
                      <a:pt x="626" y="14"/>
                    </a:lnTo>
                    <a:lnTo>
                      <a:pt x="626" y="360"/>
                    </a:lnTo>
                    <a:lnTo>
                      <a:pt x="633" y="590"/>
                    </a:lnTo>
                  </a:path>
                </a:pathLst>
              </a:custGeom>
              <a:noFill/>
              <a:ln w="34925">
                <a:solidFill>
                  <a:srgbClr val="0C257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19471" name="Freeform 15"/>
              <p:cNvSpPr>
                <a:spLocks/>
              </p:cNvSpPr>
              <p:nvPr/>
            </p:nvSpPr>
            <p:spPr bwMode="auto">
              <a:xfrm>
                <a:off x="3094" y="2866"/>
                <a:ext cx="562" cy="1123"/>
              </a:xfrm>
              <a:custGeom>
                <a:avLst/>
                <a:gdLst/>
                <a:ahLst/>
                <a:cxnLst>
                  <a:cxn ang="0">
                    <a:pos x="0" y="936"/>
                  </a:cxn>
                  <a:cxn ang="0">
                    <a:pos x="8" y="1080"/>
                  </a:cxn>
                  <a:cxn ang="0">
                    <a:pos x="15" y="1116"/>
                  </a:cxn>
                  <a:cxn ang="0">
                    <a:pos x="29" y="1116"/>
                  </a:cxn>
                  <a:cxn ang="0">
                    <a:pos x="44" y="1116"/>
                  </a:cxn>
                  <a:cxn ang="0">
                    <a:pos x="58" y="1116"/>
                  </a:cxn>
                  <a:cxn ang="0">
                    <a:pos x="72" y="1116"/>
                  </a:cxn>
                  <a:cxn ang="0">
                    <a:pos x="87" y="1116"/>
                  </a:cxn>
                  <a:cxn ang="0">
                    <a:pos x="94" y="1015"/>
                  </a:cxn>
                  <a:cxn ang="0">
                    <a:pos x="101" y="554"/>
                  </a:cxn>
                  <a:cxn ang="0">
                    <a:pos x="108" y="115"/>
                  </a:cxn>
                  <a:cxn ang="0">
                    <a:pos x="116" y="130"/>
                  </a:cxn>
                  <a:cxn ang="0">
                    <a:pos x="123" y="777"/>
                  </a:cxn>
                  <a:cxn ang="0">
                    <a:pos x="130" y="1022"/>
                  </a:cxn>
                  <a:cxn ang="0">
                    <a:pos x="137" y="1116"/>
                  </a:cxn>
                  <a:cxn ang="0">
                    <a:pos x="152" y="1116"/>
                  </a:cxn>
                  <a:cxn ang="0">
                    <a:pos x="166" y="1116"/>
                  </a:cxn>
                  <a:cxn ang="0">
                    <a:pos x="180" y="1116"/>
                  </a:cxn>
                  <a:cxn ang="0">
                    <a:pos x="195" y="1116"/>
                  </a:cxn>
                  <a:cxn ang="0">
                    <a:pos x="209" y="1116"/>
                  </a:cxn>
                  <a:cxn ang="0">
                    <a:pos x="216" y="1080"/>
                  </a:cxn>
                  <a:cxn ang="0">
                    <a:pos x="224" y="777"/>
                  </a:cxn>
                  <a:cxn ang="0">
                    <a:pos x="231" y="346"/>
                  </a:cxn>
                  <a:cxn ang="0">
                    <a:pos x="238" y="0"/>
                  </a:cxn>
                  <a:cxn ang="0">
                    <a:pos x="245" y="547"/>
                  </a:cxn>
                  <a:cxn ang="0">
                    <a:pos x="252" y="1015"/>
                  </a:cxn>
                  <a:cxn ang="0">
                    <a:pos x="260" y="1101"/>
                  </a:cxn>
                  <a:cxn ang="0">
                    <a:pos x="274" y="1116"/>
                  </a:cxn>
                  <a:cxn ang="0">
                    <a:pos x="288" y="1116"/>
                  </a:cxn>
                  <a:cxn ang="0">
                    <a:pos x="303" y="1116"/>
                  </a:cxn>
                  <a:cxn ang="0">
                    <a:pos x="317" y="1116"/>
                  </a:cxn>
                  <a:cxn ang="0">
                    <a:pos x="332" y="1116"/>
                  </a:cxn>
                  <a:cxn ang="0">
                    <a:pos x="346" y="1094"/>
                  </a:cxn>
                  <a:cxn ang="0">
                    <a:pos x="353" y="900"/>
                  </a:cxn>
                  <a:cxn ang="0">
                    <a:pos x="360" y="475"/>
                  </a:cxn>
                  <a:cxn ang="0">
                    <a:pos x="367" y="374"/>
                  </a:cxn>
                  <a:cxn ang="0">
                    <a:pos x="375" y="727"/>
                  </a:cxn>
                  <a:cxn ang="0">
                    <a:pos x="382" y="1044"/>
                  </a:cxn>
                  <a:cxn ang="0">
                    <a:pos x="396" y="1116"/>
                  </a:cxn>
                  <a:cxn ang="0">
                    <a:pos x="396" y="1116"/>
                  </a:cxn>
                  <a:cxn ang="0">
                    <a:pos x="411" y="1116"/>
                  </a:cxn>
                  <a:cxn ang="0">
                    <a:pos x="425" y="1116"/>
                  </a:cxn>
                  <a:cxn ang="0">
                    <a:pos x="439" y="1116"/>
                  </a:cxn>
                  <a:cxn ang="0">
                    <a:pos x="454" y="1116"/>
                  </a:cxn>
                  <a:cxn ang="0">
                    <a:pos x="468" y="1109"/>
                  </a:cxn>
                  <a:cxn ang="0">
                    <a:pos x="475" y="1065"/>
                  </a:cxn>
                  <a:cxn ang="0">
                    <a:pos x="483" y="878"/>
                  </a:cxn>
                  <a:cxn ang="0">
                    <a:pos x="490" y="756"/>
                  </a:cxn>
                  <a:cxn ang="0">
                    <a:pos x="490" y="777"/>
                  </a:cxn>
                  <a:cxn ang="0">
                    <a:pos x="497" y="986"/>
                  </a:cxn>
                  <a:cxn ang="0">
                    <a:pos x="504" y="1101"/>
                  </a:cxn>
                  <a:cxn ang="0">
                    <a:pos x="511" y="1116"/>
                  </a:cxn>
                  <a:cxn ang="0">
                    <a:pos x="526" y="1116"/>
                  </a:cxn>
                  <a:cxn ang="0">
                    <a:pos x="540" y="1116"/>
                  </a:cxn>
                  <a:cxn ang="0">
                    <a:pos x="555" y="1123"/>
                  </a:cxn>
                </a:cxnLst>
                <a:rect l="0" t="0" r="r" b="b"/>
                <a:pathLst>
                  <a:path w="562" h="1123">
                    <a:moveTo>
                      <a:pt x="0" y="590"/>
                    </a:moveTo>
                    <a:lnTo>
                      <a:pt x="0" y="936"/>
                    </a:lnTo>
                    <a:lnTo>
                      <a:pt x="8" y="1029"/>
                    </a:lnTo>
                    <a:lnTo>
                      <a:pt x="8" y="1080"/>
                    </a:lnTo>
                    <a:lnTo>
                      <a:pt x="15" y="1101"/>
                    </a:lnTo>
                    <a:lnTo>
                      <a:pt x="15" y="1116"/>
                    </a:lnTo>
                    <a:lnTo>
                      <a:pt x="22" y="1116"/>
                    </a:lnTo>
                    <a:lnTo>
                      <a:pt x="29" y="1116"/>
                    </a:lnTo>
                    <a:lnTo>
                      <a:pt x="36" y="1116"/>
                    </a:lnTo>
                    <a:lnTo>
                      <a:pt x="44" y="1116"/>
                    </a:lnTo>
                    <a:lnTo>
                      <a:pt x="51" y="1116"/>
                    </a:lnTo>
                    <a:lnTo>
                      <a:pt x="58" y="1116"/>
                    </a:lnTo>
                    <a:lnTo>
                      <a:pt x="65" y="1116"/>
                    </a:lnTo>
                    <a:lnTo>
                      <a:pt x="72" y="1116"/>
                    </a:lnTo>
                    <a:lnTo>
                      <a:pt x="80" y="1116"/>
                    </a:lnTo>
                    <a:lnTo>
                      <a:pt x="87" y="1116"/>
                    </a:lnTo>
                    <a:lnTo>
                      <a:pt x="94" y="1101"/>
                    </a:lnTo>
                    <a:lnTo>
                      <a:pt x="94" y="1015"/>
                    </a:lnTo>
                    <a:lnTo>
                      <a:pt x="101" y="914"/>
                    </a:lnTo>
                    <a:lnTo>
                      <a:pt x="101" y="554"/>
                    </a:lnTo>
                    <a:lnTo>
                      <a:pt x="108" y="324"/>
                    </a:lnTo>
                    <a:lnTo>
                      <a:pt x="108" y="115"/>
                    </a:lnTo>
                    <a:lnTo>
                      <a:pt x="116" y="0"/>
                    </a:lnTo>
                    <a:lnTo>
                      <a:pt x="116" y="130"/>
                    </a:lnTo>
                    <a:lnTo>
                      <a:pt x="123" y="338"/>
                    </a:lnTo>
                    <a:lnTo>
                      <a:pt x="123" y="777"/>
                    </a:lnTo>
                    <a:lnTo>
                      <a:pt x="130" y="929"/>
                    </a:lnTo>
                    <a:lnTo>
                      <a:pt x="130" y="1022"/>
                    </a:lnTo>
                    <a:lnTo>
                      <a:pt x="137" y="1080"/>
                    </a:lnTo>
                    <a:lnTo>
                      <a:pt x="137" y="1116"/>
                    </a:lnTo>
                    <a:lnTo>
                      <a:pt x="144" y="1116"/>
                    </a:lnTo>
                    <a:lnTo>
                      <a:pt x="152" y="1116"/>
                    </a:lnTo>
                    <a:lnTo>
                      <a:pt x="159" y="1116"/>
                    </a:lnTo>
                    <a:lnTo>
                      <a:pt x="166" y="1116"/>
                    </a:lnTo>
                    <a:lnTo>
                      <a:pt x="173" y="1116"/>
                    </a:lnTo>
                    <a:lnTo>
                      <a:pt x="180" y="1116"/>
                    </a:lnTo>
                    <a:lnTo>
                      <a:pt x="188" y="1116"/>
                    </a:lnTo>
                    <a:lnTo>
                      <a:pt x="195" y="1116"/>
                    </a:lnTo>
                    <a:lnTo>
                      <a:pt x="202" y="1116"/>
                    </a:lnTo>
                    <a:lnTo>
                      <a:pt x="209" y="1116"/>
                    </a:lnTo>
                    <a:lnTo>
                      <a:pt x="216" y="1116"/>
                    </a:lnTo>
                    <a:lnTo>
                      <a:pt x="216" y="1080"/>
                    </a:lnTo>
                    <a:lnTo>
                      <a:pt x="224" y="1022"/>
                    </a:lnTo>
                    <a:lnTo>
                      <a:pt x="224" y="777"/>
                    </a:lnTo>
                    <a:lnTo>
                      <a:pt x="231" y="576"/>
                    </a:lnTo>
                    <a:lnTo>
                      <a:pt x="231" y="346"/>
                    </a:lnTo>
                    <a:lnTo>
                      <a:pt x="238" y="137"/>
                    </a:lnTo>
                    <a:lnTo>
                      <a:pt x="238" y="0"/>
                    </a:lnTo>
                    <a:lnTo>
                      <a:pt x="245" y="115"/>
                    </a:lnTo>
                    <a:lnTo>
                      <a:pt x="245" y="547"/>
                    </a:lnTo>
                    <a:lnTo>
                      <a:pt x="252" y="756"/>
                    </a:lnTo>
                    <a:lnTo>
                      <a:pt x="252" y="1015"/>
                    </a:lnTo>
                    <a:lnTo>
                      <a:pt x="260" y="1073"/>
                    </a:lnTo>
                    <a:lnTo>
                      <a:pt x="260" y="1101"/>
                    </a:lnTo>
                    <a:lnTo>
                      <a:pt x="267" y="1116"/>
                    </a:lnTo>
                    <a:lnTo>
                      <a:pt x="274" y="1116"/>
                    </a:lnTo>
                    <a:lnTo>
                      <a:pt x="281" y="1116"/>
                    </a:lnTo>
                    <a:lnTo>
                      <a:pt x="288" y="1116"/>
                    </a:lnTo>
                    <a:lnTo>
                      <a:pt x="296" y="1116"/>
                    </a:lnTo>
                    <a:lnTo>
                      <a:pt x="303" y="1116"/>
                    </a:lnTo>
                    <a:lnTo>
                      <a:pt x="310" y="1116"/>
                    </a:lnTo>
                    <a:lnTo>
                      <a:pt x="317" y="1116"/>
                    </a:lnTo>
                    <a:lnTo>
                      <a:pt x="324" y="1116"/>
                    </a:lnTo>
                    <a:lnTo>
                      <a:pt x="332" y="1116"/>
                    </a:lnTo>
                    <a:lnTo>
                      <a:pt x="339" y="1109"/>
                    </a:lnTo>
                    <a:lnTo>
                      <a:pt x="346" y="1094"/>
                    </a:lnTo>
                    <a:lnTo>
                      <a:pt x="346" y="1001"/>
                    </a:lnTo>
                    <a:lnTo>
                      <a:pt x="353" y="900"/>
                    </a:lnTo>
                    <a:lnTo>
                      <a:pt x="353" y="619"/>
                    </a:lnTo>
                    <a:lnTo>
                      <a:pt x="360" y="475"/>
                    </a:lnTo>
                    <a:lnTo>
                      <a:pt x="360" y="389"/>
                    </a:lnTo>
                    <a:lnTo>
                      <a:pt x="367" y="374"/>
                    </a:lnTo>
                    <a:lnTo>
                      <a:pt x="367" y="576"/>
                    </a:lnTo>
                    <a:lnTo>
                      <a:pt x="375" y="727"/>
                    </a:lnTo>
                    <a:lnTo>
                      <a:pt x="375" y="979"/>
                    </a:lnTo>
                    <a:lnTo>
                      <a:pt x="382" y="1044"/>
                    </a:lnTo>
                    <a:lnTo>
                      <a:pt x="382" y="1087"/>
                    </a:lnTo>
                    <a:lnTo>
                      <a:pt x="396" y="1116"/>
                    </a:lnTo>
                    <a:lnTo>
                      <a:pt x="389" y="1116"/>
                    </a:lnTo>
                    <a:lnTo>
                      <a:pt x="396" y="1116"/>
                    </a:lnTo>
                    <a:lnTo>
                      <a:pt x="403" y="1116"/>
                    </a:lnTo>
                    <a:lnTo>
                      <a:pt x="411" y="1116"/>
                    </a:lnTo>
                    <a:lnTo>
                      <a:pt x="418" y="1116"/>
                    </a:lnTo>
                    <a:lnTo>
                      <a:pt x="425" y="1116"/>
                    </a:lnTo>
                    <a:lnTo>
                      <a:pt x="432" y="1116"/>
                    </a:lnTo>
                    <a:lnTo>
                      <a:pt x="439" y="1116"/>
                    </a:lnTo>
                    <a:lnTo>
                      <a:pt x="447" y="1116"/>
                    </a:lnTo>
                    <a:lnTo>
                      <a:pt x="454" y="1116"/>
                    </a:lnTo>
                    <a:lnTo>
                      <a:pt x="461" y="1116"/>
                    </a:lnTo>
                    <a:lnTo>
                      <a:pt x="468" y="1109"/>
                    </a:lnTo>
                    <a:lnTo>
                      <a:pt x="468" y="1094"/>
                    </a:lnTo>
                    <a:lnTo>
                      <a:pt x="475" y="1065"/>
                    </a:lnTo>
                    <a:lnTo>
                      <a:pt x="475" y="950"/>
                    </a:lnTo>
                    <a:lnTo>
                      <a:pt x="483" y="878"/>
                    </a:lnTo>
                    <a:lnTo>
                      <a:pt x="483" y="806"/>
                    </a:lnTo>
                    <a:lnTo>
                      <a:pt x="490" y="756"/>
                    </a:lnTo>
                    <a:lnTo>
                      <a:pt x="490" y="749"/>
                    </a:lnTo>
                    <a:lnTo>
                      <a:pt x="490" y="777"/>
                    </a:lnTo>
                    <a:lnTo>
                      <a:pt x="497" y="842"/>
                    </a:lnTo>
                    <a:lnTo>
                      <a:pt x="497" y="986"/>
                    </a:lnTo>
                    <a:lnTo>
                      <a:pt x="504" y="1044"/>
                    </a:lnTo>
                    <a:lnTo>
                      <a:pt x="504" y="1101"/>
                    </a:lnTo>
                    <a:lnTo>
                      <a:pt x="519" y="1116"/>
                    </a:lnTo>
                    <a:lnTo>
                      <a:pt x="511" y="1116"/>
                    </a:lnTo>
                    <a:lnTo>
                      <a:pt x="519" y="1116"/>
                    </a:lnTo>
                    <a:lnTo>
                      <a:pt x="526" y="1116"/>
                    </a:lnTo>
                    <a:lnTo>
                      <a:pt x="533" y="1116"/>
                    </a:lnTo>
                    <a:lnTo>
                      <a:pt x="540" y="1116"/>
                    </a:lnTo>
                    <a:lnTo>
                      <a:pt x="547" y="1116"/>
                    </a:lnTo>
                    <a:lnTo>
                      <a:pt x="555" y="1123"/>
                    </a:lnTo>
                    <a:lnTo>
                      <a:pt x="562" y="1123"/>
                    </a:lnTo>
                  </a:path>
                </a:pathLst>
              </a:custGeom>
              <a:noFill/>
              <a:ln w="34925">
                <a:solidFill>
                  <a:srgbClr val="0C257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9475" name="Text Box 19"/>
            <p:cNvSpPr txBox="1">
              <a:spLocks noChangeArrowheads="1"/>
            </p:cNvSpPr>
            <p:nvPr/>
          </p:nvSpPr>
          <p:spPr bwMode="auto">
            <a:xfrm>
              <a:off x="3460750" y="1906588"/>
              <a:ext cx="9870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sv-SE" sz="2000" b="1">
                  <a:solidFill>
                    <a:srgbClr val="0C2577"/>
                  </a:solidFill>
                  <a:cs typeface="Arial" pitchFamily="34" charset="0"/>
                </a:rPr>
                <a:t>Plateau</a:t>
              </a:r>
              <a:endParaRPr lang="en-US" sz="2000" b="1" dirty="0">
                <a:solidFill>
                  <a:srgbClr val="0C2577"/>
                </a:solidFill>
                <a:cs typeface="Arial" pitchFamily="34" charset="0"/>
              </a:endParaRPr>
            </a:p>
          </p:txBody>
        </p:sp>
        <p:sp>
          <p:nvSpPr>
            <p:cNvPr id="19476" name="Text Box 20"/>
            <p:cNvSpPr txBox="1">
              <a:spLocks noChangeArrowheads="1"/>
            </p:cNvSpPr>
            <p:nvPr/>
          </p:nvSpPr>
          <p:spPr bwMode="auto">
            <a:xfrm>
              <a:off x="5611905" y="1812459"/>
              <a:ext cx="8980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sv-SE" sz="2000" b="1" dirty="0">
                  <a:solidFill>
                    <a:srgbClr val="0C2577"/>
                  </a:solidFill>
                  <a:cs typeface="Arial" pitchFamily="34" charset="0"/>
                </a:rPr>
                <a:t>cut-off</a:t>
              </a:r>
              <a:endParaRPr lang="en-US" sz="2000" b="1" baseline="-25000" dirty="0">
                <a:solidFill>
                  <a:srgbClr val="0C2577"/>
                </a:solidFill>
                <a:cs typeface="Arial" pitchFamily="34" charset="0"/>
              </a:endParaRPr>
            </a:p>
          </p:txBody>
        </p:sp>
        <p:sp>
          <p:nvSpPr>
            <p:cNvPr id="19477" name="Line 21"/>
            <p:cNvSpPr>
              <a:spLocks noChangeShapeType="1"/>
            </p:cNvSpPr>
            <p:nvPr/>
          </p:nvSpPr>
          <p:spPr bwMode="auto">
            <a:xfrm>
              <a:off x="1905000" y="2514600"/>
              <a:ext cx="3810000" cy="0"/>
            </a:xfrm>
            <a:prstGeom prst="line">
              <a:avLst/>
            </a:prstGeom>
            <a:noFill/>
            <a:ln w="25400">
              <a:solidFill>
                <a:srgbClr val="0C2577"/>
              </a:solidFill>
              <a:round/>
              <a:headEnd type="stealth" w="lg" len="lg"/>
              <a:tailEnd type="stealth" w="lg" len="lg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0C2577"/>
                </a:solidFill>
                <a:cs typeface="Arial" pitchFamily="34" charset="0"/>
              </a:endParaRPr>
            </a:p>
          </p:txBody>
        </p:sp>
        <p:sp>
          <p:nvSpPr>
            <p:cNvPr id="19479" name="Line 23"/>
            <p:cNvSpPr>
              <a:spLocks noChangeShapeType="1"/>
            </p:cNvSpPr>
            <p:nvPr/>
          </p:nvSpPr>
          <p:spPr bwMode="auto">
            <a:xfrm>
              <a:off x="5715000" y="2514600"/>
              <a:ext cx="609600" cy="0"/>
            </a:xfrm>
            <a:prstGeom prst="line">
              <a:avLst/>
            </a:prstGeom>
            <a:noFill/>
            <a:ln w="25400">
              <a:solidFill>
                <a:srgbClr val="0C2577"/>
              </a:solidFill>
              <a:round/>
              <a:headEnd type="stealth" w="lg" len="lg"/>
              <a:tailEnd type="stealth" w="lg" len="lg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0C2577"/>
                </a:solidFill>
                <a:cs typeface="Arial" pitchFamily="34" charset="0"/>
              </a:endParaRPr>
            </a:p>
          </p:txBody>
        </p:sp>
      </p:grp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5130492" y="1335164"/>
            <a:ext cx="40135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0C2577"/>
                </a:solidFill>
                <a:cs typeface="Arial" pitchFamily="34" charset="0"/>
              </a:rPr>
              <a:t>odd harmonics of laser </a:t>
            </a:r>
            <a:r>
              <a:rPr lang="en-US" b="1" dirty="0" smtClean="0">
                <a:solidFill>
                  <a:srgbClr val="0C2577"/>
                </a:solidFill>
                <a:cs typeface="Arial" pitchFamily="34" charset="0"/>
              </a:rPr>
              <a:t>frequency (3eV separated)</a:t>
            </a:r>
            <a:endParaRPr lang="en-US" b="1" dirty="0">
              <a:solidFill>
                <a:srgbClr val="0C2577"/>
              </a:solidFill>
              <a:cs typeface="Arial" pitchFamily="34" charset="0"/>
            </a:endParaRPr>
          </a:p>
          <a:p>
            <a:pPr marL="174625" indent="-1746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0C2577"/>
                </a:solidFill>
                <a:cs typeface="Arial" pitchFamily="34" charset="0"/>
              </a:rPr>
              <a:t>nearly constant conversion efficiency over a wide range: “plateau”</a:t>
            </a:r>
          </a:p>
          <a:p>
            <a:pPr marL="174625" indent="-1746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0C2577"/>
                </a:solidFill>
                <a:cs typeface="Arial" pitchFamily="34" charset="0"/>
              </a:rPr>
              <a:t>sharp cut-off </a:t>
            </a:r>
            <a:r>
              <a:rPr lang="en-US" b="1" dirty="0" smtClean="0">
                <a:solidFill>
                  <a:srgbClr val="0C2577"/>
                </a:solidFill>
              </a:rPr>
              <a:t>up to 1keV</a:t>
            </a:r>
            <a:endParaRPr lang="en-US" b="1" dirty="0">
              <a:solidFill>
                <a:srgbClr val="0C2577"/>
              </a:solidFill>
              <a:cs typeface="Arial" pitchFamily="34" charset="0"/>
            </a:endParaRP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HHG: typical spectrum</a:t>
            </a:r>
            <a:endParaRPr lang="en-US" b="1" dirty="0"/>
          </a:p>
        </p:txBody>
      </p:sp>
      <p:grpSp>
        <p:nvGrpSpPr>
          <p:cNvPr id="25" name="Gruppieren 24"/>
          <p:cNvGrpSpPr/>
          <p:nvPr/>
        </p:nvGrpSpPr>
        <p:grpSpPr>
          <a:xfrm>
            <a:off x="71437" y="4386690"/>
            <a:ext cx="9072563" cy="2544483"/>
            <a:chOff x="0" y="3786188"/>
            <a:chExt cx="9072563" cy="2544483"/>
          </a:xfrm>
        </p:grpSpPr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0" y="3786188"/>
              <a:ext cx="2000250" cy="19605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0" y="5747404"/>
              <a:ext cx="2500298" cy="36933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C2577"/>
                  </a:solidFill>
                  <a:cs typeface="Arial" pitchFamily="34" charset="0"/>
                </a:rPr>
                <a:t>beam profile</a:t>
              </a:r>
            </a:p>
          </p:txBody>
        </p:sp>
        <p:grpSp>
          <p:nvGrpSpPr>
            <p:cNvPr id="19" name="Group 1035"/>
            <p:cNvGrpSpPr>
              <a:grpSpLocks/>
            </p:cNvGrpSpPr>
            <p:nvPr/>
          </p:nvGrpSpPr>
          <p:grpSpPr bwMode="auto">
            <a:xfrm>
              <a:off x="2643188" y="3786188"/>
              <a:ext cx="1928812" cy="1920322"/>
              <a:chOff x="3088" y="1250"/>
              <a:chExt cx="1027" cy="937"/>
            </a:xfrm>
          </p:grpSpPr>
          <p:pic>
            <p:nvPicPr>
              <p:cNvPr id="21" name="Picture 103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18" y="1250"/>
                <a:ext cx="997" cy="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 Box 1037"/>
              <p:cNvSpPr txBox="1">
                <a:spLocks noChangeArrowheads="1"/>
              </p:cNvSpPr>
              <p:nvPr/>
            </p:nvSpPr>
            <p:spPr bwMode="auto">
              <a:xfrm>
                <a:off x="3088" y="2002"/>
                <a:ext cx="997" cy="18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FFFFFF"/>
                    </a:solidFill>
                    <a:cs typeface="Arial" pitchFamily="34" charset="0"/>
                  </a:rPr>
                  <a:t>d = 100 µm</a:t>
                </a:r>
              </a:p>
            </p:txBody>
          </p:sp>
        </p:grpSp>
        <p:sp>
          <p:nvSpPr>
            <p:cNvPr id="23" name="Textfeld 10"/>
            <p:cNvSpPr txBox="1">
              <a:spLocks noChangeArrowheads="1"/>
            </p:cNvSpPr>
            <p:nvPr/>
          </p:nvSpPr>
          <p:spPr bwMode="auto">
            <a:xfrm>
              <a:off x="2714625" y="5684340"/>
              <a:ext cx="2495386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C2577"/>
                  </a:solidFill>
                  <a:cs typeface="Arial" pitchFamily="34" charset="0"/>
                </a:rPr>
                <a:t>double slit image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C2577"/>
                </a:solidFill>
                <a:cs typeface="Arial" pitchFamily="34" charset="0"/>
              </a:endParaRPr>
            </a:p>
          </p:txBody>
        </p:sp>
        <p:sp>
          <p:nvSpPr>
            <p:cNvPr id="24" name="Textfeld 11"/>
            <p:cNvSpPr txBox="1">
              <a:spLocks noChangeArrowheads="1"/>
            </p:cNvSpPr>
            <p:nvPr/>
          </p:nvSpPr>
          <p:spPr bwMode="auto">
            <a:xfrm>
              <a:off x="4786313" y="3851648"/>
              <a:ext cx="4286250" cy="203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C2577"/>
                  </a:solidFill>
                  <a:cs typeface="Arial" pitchFamily="34" charset="0"/>
                </a:rPr>
                <a:t>Harmonics have a well defined spatial  structure:</a:t>
              </a:r>
            </a:p>
            <a:p>
              <a:pPr marL="95250" indent="-9525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b="1" dirty="0">
                  <a:solidFill>
                    <a:srgbClr val="0C2577"/>
                  </a:solidFill>
                  <a:cs typeface="Arial" pitchFamily="34" charset="0"/>
                </a:rPr>
                <a:t>x-rays emitted in a single spatially coherent beam</a:t>
              </a:r>
            </a:p>
            <a:p>
              <a:pPr marL="95250" indent="-9525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b="1" dirty="0">
                  <a:solidFill>
                    <a:srgbClr val="0C2577"/>
                  </a:solidFill>
                  <a:cs typeface="Arial" pitchFamily="34" charset="0"/>
                </a:rPr>
                <a:t>efficient coupling to experiment</a:t>
              </a:r>
            </a:p>
            <a:p>
              <a:pPr marL="95250" indent="-9525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b="1" dirty="0">
                  <a:solidFill>
                    <a:srgbClr val="0C2577"/>
                  </a:solidFill>
                  <a:cs typeface="Arial" pitchFamily="34" charset="0"/>
                </a:rPr>
                <a:t>efficient focusing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C2577"/>
                </a:solidFill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114800"/>
            <a:ext cx="2743200" cy="2066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4800600"/>
            <a:ext cx="1828800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211513" y="1143000"/>
            <a:ext cx="4789487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39725" eaLnBrk="1" hangingPunct="1">
              <a:spcBef>
                <a:spcPts val="400"/>
              </a:spcBef>
              <a:buClrTx/>
              <a:buFontTx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sz="2000" b="1">
                <a:solidFill>
                  <a:srgbClr val="0C2577"/>
                </a:solidFill>
                <a:latin typeface="+mn-lt"/>
              </a:rPr>
              <a:t>Femtosecond front-end + pre-amplifier </a:t>
            </a:r>
          </a:p>
          <a:p>
            <a:pPr marL="342900" indent="-339725" eaLnBrk="1" hangingPunct="1">
              <a:spcBef>
                <a:spcPts val="400"/>
              </a:spcBef>
              <a:buClrTx/>
              <a:buFontTx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sz="2000" b="1">
                <a:solidFill>
                  <a:srgbClr val="0C2577"/>
                </a:solidFill>
                <a:latin typeface="+mn-lt"/>
              </a:rPr>
              <a:t>of PHELIX, 1054 nm</a:t>
            </a: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6172200" y="1954213"/>
            <a:ext cx="2971800" cy="1017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39725" eaLnBrk="1" hangingPunct="1">
              <a:spcBef>
                <a:spcPts val="400"/>
              </a:spcBef>
              <a:buClrTx/>
              <a:buFontTx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sz="2000" b="1">
                <a:solidFill>
                  <a:srgbClr val="0C2577"/>
                </a:solidFill>
                <a:latin typeface="+mn-lt"/>
              </a:rPr>
              <a:t>TW grating compressor</a:t>
            </a:r>
          </a:p>
          <a:p>
            <a:pPr marL="342900" indent="-339725" eaLnBrk="1" hangingPunct="1">
              <a:spcBef>
                <a:spcPts val="400"/>
              </a:spcBef>
              <a:buClrTx/>
              <a:buFontTx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sz="2000" b="1">
                <a:solidFill>
                  <a:srgbClr val="0C2577"/>
                </a:solidFill>
                <a:latin typeface="+mn-lt"/>
              </a:rPr>
              <a:t>350 fs; 7 mJ @ 10 Hz</a:t>
            </a:r>
          </a:p>
          <a:p>
            <a:pPr marL="342900" indent="-339725" eaLnBrk="1" hangingPunct="1">
              <a:spcBef>
                <a:spcPts val="400"/>
              </a:spcBef>
              <a:buClrTx/>
              <a:buFontTx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sz="2000" b="1">
                <a:solidFill>
                  <a:srgbClr val="0C2577"/>
                </a:solidFill>
                <a:latin typeface="+mn-lt"/>
              </a:rPr>
              <a:t> 	 400 mJ @ single shot</a:t>
            </a:r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7086600" y="3200400"/>
            <a:ext cx="1828800" cy="788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39725" eaLnBrk="1" hangingPunct="1">
              <a:spcBef>
                <a:spcPts val="400"/>
              </a:spcBef>
              <a:buClrTx/>
              <a:buFontTx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sz="2000" b="1">
                <a:solidFill>
                  <a:srgbClr val="0C2577"/>
                </a:solidFill>
                <a:latin typeface="+mn-lt"/>
              </a:rPr>
              <a:t>Experimental</a:t>
            </a:r>
          </a:p>
          <a:p>
            <a:pPr marL="342900" indent="-339725" eaLnBrk="1" hangingPunct="1">
              <a:spcBef>
                <a:spcPts val="400"/>
              </a:spcBef>
              <a:buClrTx/>
              <a:buFontTx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sz="2000" b="1">
                <a:solidFill>
                  <a:srgbClr val="0C2577"/>
                </a:solidFill>
                <a:latin typeface="+mn-lt"/>
              </a:rPr>
              <a:t>chamber</a:t>
            </a:r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1828800" y="5257800"/>
            <a:ext cx="1828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39725" eaLnBrk="1" hangingPunct="1">
              <a:spcBef>
                <a:spcPts val="400"/>
              </a:spcBef>
              <a:buClrTx/>
              <a:buFontTx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sz="2000" b="1">
                <a:solidFill>
                  <a:srgbClr val="0C2577"/>
                </a:solidFill>
                <a:latin typeface="+mn-lt"/>
              </a:rPr>
              <a:t>Pulsed gas jet</a:t>
            </a:r>
          </a:p>
        </p:txBody>
      </p:sp>
      <p:pic>
        <p:nvPicPr>
          <p:cNvPr id="1229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143000"/>
            <a:ext cx="27432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2057400"/>
            <a:ext cx="2743200" cy="198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+mn-lt"/>
              </a:rPr>
              <a:t>HHG – Experimental </a:t>
            </a:r>
            <a:r>
              <a:rPr lang="de-DE" b="1" dirty="0" err="1" smtClean="0">
                <a:latin typeface="+mn-lt"/>
              </a:rPr>
              <a:t>setup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at</a:t>
            </a:r>
            <a:r>
              <a:rPr lang="de-DE" b="1" dirty="0" smtClean="0">
                <a:latin typeface="+mn-lt"/>
              </a:rPr>
              <a:t> GSI</a:t>
            </a:r>
            <a:endParaRPr lang="de-DE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1929</Words>
  <Application>Microsoft Office PowerPoint</Application>
  <PresentationFormat>Bildschirmpräsentation (4:3)</PresentationFormat>
  <Paragraphs>385</Paragraphs>
  <Slides>34</Slides>
  <Notes>34</Notes>
  <HiddenSlides>11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34</vt:i4>
      </vt:variant>
    </vt:vector>
  </HeadingPairs>
  <TitlesOfParts>
    <vt:vector size="38" baseType="lpstr">
      <vt:lpstr>Larissa-Design</vt:lpstr>
      <vt:lpstr>Equation</vt:lpstr>
      <vt:lpstr>SPW 7.0 Graph</vt:lpstr>
      <vt:lpstr>Graph</vt:lpstr>
      <vt:lpstr>X-ray sources for experiments at the HESR</vt:lpstr>
      <vt:lpstr>X-ray spectroscopy at HESR</vt:lpstr>
      <vt:lpstr>Spectroscopy on Li-like Heavy-Ions at ESRGSI // HESRFAIR</vt:lpstr>
      <vt:lpstr>Example: Spectroscopy of Li like U</vt:lpstr>
      <vt:lpstr>Possible experiments and required x-ray sources</vt:lpstr>
      <vt:lpstr>X-ray sources</vt:lpstr>
      <vt:lpstr>High harmonic generation (HHG)</vt:lpstr>
      <vt:lpstr>HHG: typical spectrum</vt:lpstr>
      <vt:lpstr>HHG – Experimental setup at GSI</vt:lpstr>
      <vt:lpstr>New regime: non-quadratic scaling of the HH yield with pressure</vt:lpstr>
      <vt:lpstr>   HHG – with high repetition rate systems</vt:lpstr>
      <vt:lpstr>Optimized system for soft x-ray spectroscopy</vt:lpstr>
      <vt:lpstr>Hard x-ray source</vt:lpstr>
      <vt:lpstr>Betatron radiation</vt:lpstr>
      <vt:lpstr>X-ray beam profile at CCD camera</vt:lpstr>
      <vt:lpstr>X-Ray Polarization Diagnostic</vt:lpstr>
      <vt:lpstr>Relativistic Thomson Scattering </vt:lpstr>
      <vt:lpstr>Frascati beamline at 150 MeV for production of x-rays at about 500 keV</vt:lpstr>
      <vt:lpstr>Thomson Backscattering with high rep rate</vt:lpstr>
      <vt:lpstr>Summary x-ray sources</vt:lpstr>
      <vt:lpstr>The HESR High Energy Storage Ring at FAIR</vt:lpstr>
      <vt:lpstr>XUV beam line at ESR</vt:lpstr>
      <vt:lpstr>Conclusions and outlook</vt:lpstr>
      <vt:lpstr>Measuring the source size</vt:lpstr>
      <vt:lpstr>Experimental results @ 300 eV</vt:lpstr>
      <vt:lpstr>Control of Betatron Radiation Polarization</vt:lpstr>
      <vt:lpstr>X-Ray Polarization Measurement What do we expect?</vt:lpstr>
      <vt:lpstr>Folie 28</vt:lpstr>
      <vt:lpstr>T-REX: Thomson Radiated Extreme X-Rays</vt:lpstr>
      <vt:lpstr>Experimental station in the e-Cooler building</vt:lpstr>
      <vt:lpstr>Brilliance of plasma XRL improved x100 by seeding</vt:lpstr>
      <vt:lpstr>Experimental setup @ 300 eV</vt:lpstr>
      <vt:lpstr>X-ray lasers at GSI</vt:lpstr>
      <vt:lpstr>Enhancing the photon number by coherent superposition and amplification in multiple gas jets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spielmann</dc:creator>
  <cp:lastModifiedBy>spielmann</cp:lastModifiedBy>
  <cp:revision>289</cp:revision>
  <dcterms:created xsi:type="dcterms:W3CDTF">2007-03-14T14:25:14Z</dcterms:created>
  <dcterms:modified xsi:type="dcterms:W3CDTF">2013-09-30T06:47:59Z</dcterms:modified>
</cp:coreProperties>
</file>