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24" r:id="rId2"/>
    <p:sldId id="513" r:id="rId3"/>
    <p:sldId id="533" r:id="rId4"/>
    <p:sldId id="532" r:id="rId5"/>
    <p:sldId id="541" r:id="rId6"/>
    <p:sldId id="540" r:id="rId7"/>
    <p:sldId id="542" r:id="rId8"/>
    <p:sldId id="543" r:id="rId9"/>
    <p:sldId id="544" r:id="rId10"/>
    <p:sldId id="545" r:id="rId11"/>
    <p:sldId id="546" r:id="rId12"/>
    <p:sldId id="547" r:id="rId13"/>
    <p:sldId id="548" r:id="rId14"/>
    <p:sldId id="549" r:id="rId15"/>
    <p:sldId id="550" r:id="rId16"/>
    <p:sldId id="562" r:id="rId17"/>
    <p:sldId id="536" r:id="rId18"/>
    <p:sldId id="483" r:id="rId19"/>
    <p:sldId id="499" r:id="rId20"/>
    <p:sldId id="561" r:id="rId21"/>
    <p:sldId id="531" r:id="rId22"/>
    <p:sldId id="489" r:id="rId23"/>
    <p:sldId id="467" r:id="rId24"/>
    <p:sldId id="552" r:id="rId25"/>
    <p:sldId id="551" r:id="rId26"/>
    <p:sldId id="493" r:id="rId27"/>
    <p:sldId id="494" r:id="rId28"/>
    <p:sldId id="495" r:id="rId29"/>
    <p:sldId id="439" r:id="rId30"/>
    <p:sldId id="553" r:id="rId31"/>
    <p:sldId id="554" r:id="rId32"/>
    <p:sldId id="555" r:id="rId33"/>
    <p:sldId id="556" r:id="rId34"/>
    <p:sldId id="557" r:id="rId35"/>
    <p:sldId id="558" r:id="rId36"/>
    <p:sldId id="559" r:id="rId37"/>
    <p:sldId id="560" r:id="rId38"/>
    <p:sldId id="479" r:id="rId3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57B69"/>
    <a:srgbClr val="0000FF"/>
    <a:srgbClr val="FFCC99"/>
    <a:srgbClr val="FF5050"/>
    <a:srgbClr val="27ED2C"/>
    <a:srgbClr val="4D4D4D"/>
    <a:srgbClr val="FF00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9" autoAdjust="0"/>
    <p:restoredTop sz="93854" autoAdjust="0"/>
  </p:normalViewPr>
  <p:slideViewPr>
    <p:cSldViewPr snapToGrid="0">
      <p:cViewPr varScale="1">
        <p:scale>
          <a:sx n="111" d="100"/>
          <a:sy n="111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0B7C20-A56A-4026-8C43-8C5BD36F66B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092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EE8234-3C65-41D4-982F-52D9755FF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849C37E-B20A-4EAD-BC30-B3C9F9E25B4C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8EE08B-44AA-4FD3-B133-8943DC500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EE8234-3C65-41D4-982F-52D9755FF1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1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optimization</a:t>
            </a:r>
          </a:p>
          <a:p>
            <a:r>
              <a:rPr lang="en-US" smtClean="0"/>
              <a:t>Phase file?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D2B99-B647-475B-8EBE-84C033231567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99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849C37E-B20A-4EAD-BC30-B3C9F9E25B4C}" type="slidenum">
              <a:rPr lang="en-US" sz="1200"/>
              <a:pPr algn="r" eaLnBrk="1" hangingPunct="1"/>
              <a:t>22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591C1-C205-4163-829E-A432BCED5004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90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AA2C80-93B3-4871-86B4-9E461FFFF72A}" type="slidenum">
              <a:rPr lang="en-US" smtClean="0"/>
              <a:pPr eaLnBrk="1" hangingPunct="1"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8EE08B-44AA-4FD3-B133-8943DC500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4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23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894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046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34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97794F-A07E-4CF4-B191-7913EF23D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4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7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53F14-C5D3-46FD-8CAD-AA84D9D03A89}" type="datetime1">
              <a:rPr lang="en-US"/>
              <a:pPr>
                <a:defRPr/>
              </a:pPr>
              <a:t>9/29/2013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44772" y="635073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Pécs 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434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67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20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70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1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24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o"/>
        <a:defRPr sz="3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aramond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aramond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aramond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aramond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2.jpeg"/><Relationship Id="rId5" Type="http://schemas.openxmlformats.org/officeDocument/2006/relationships/image" Target="../media/image27.wmf"/><Relationship Id="rId10" Type="http://schemas.openxmlformats.org/officeDocument/2006/relationships/image" Target="../media/image31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2.wmf"/><Relationship Id="rId9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1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4.jpeg"/><Relationship Id="rId4" Type="http://schemas.openxmlformats.org/officeDocument/2006/relationships/image" Target="../media/image17.jpeg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tiff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8.jpeg"/><Relationship Id="rId10" Type="http://schemas.openxmlformats.org/officeDocument/2006/relationships/image" Target="../media/image14.wmf"/><Relationship Id="rId4" Type="http://schemas.openxmlformats.org/officeDocument/2006/relationships/image" Target="../media/image17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5000" r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r="24662"/>
          <a:stretch/>
        </p:blipFill>
        <p:spPr>
          <a:xfrm>
            <a:off x="0" y="1034249"/>
            <a:ext cx="9144000" cy="5823751"/>
          </a:xfrm>
          <a:prstGeom prst="rect">
            <a:avLst/>
          </a:prstGeom>
        </p:spPr>
      </p:pic>
      <p:sp>
        <p:nvSpPr>
          <p:cNvPr id="2050" name="Rectangle 5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5075695" y="6211669"/>
            <a:ext cx="4068306" cy="646331"/>
          </a:xfrm>
          <a:prstGeom prst="rect">
            <a:avLst/>
          </a:prstGeo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dirty="0" smtClean="0"/>
              <a:t>Sept. 30 2013 EMMI </a:t>
            </a:r>
            <a:r>
              <a:rPr lang="de-DE" dirty="0" err="1" smtClean="0"/>
              <a:t>workshop</a:t>
            </a:r>
            <a:r>
              <a:rPr lang="de-DE" dirty="0" smtClean="0"/>
              <a:t> GSI, Darmstadt, Germany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4925" y="44450"/>
            <a:ext cx="9074150" cy="228311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/>
              <a:t>Generation and applications of </a:t>
            </a:r>
            <a:r>
              <a:rPr lang="en-US" sz="3200" b="1" dirty="0" err="1"/>
              <a:t>relativisitic</a:t>
            </a:r>
            <a:r>
              <a:rPr lang="en-US" sz="3200" b="1" dirty="0"/>
              <a:t> quasi-single-cycle laser pulses </a:t>
            </a:r>
            <a:endParaRPr lang="en-US" sz="3200" b="1" dirty="0" smtClean="0"/>
          </a:p>
          <a:p>
            <a:pPr algn="ctr">
              <a:defRPr/>
            </a:pPr>
            <a:endParaRPr lang="de-DE" sz="800" b="1" u="sng" dirty="0" smtClean="0"/>
          </a:p>
          <a:p>
            <a:pPr algn="ctr">
              <a:defRPr/>
            </a:pPr>
            <a:r>
              <a:rPr lang="de-DE" sz="1600" b="1" u="sng" dirty="0" smtClean="0"/>
              <a:t>Laszlo Veisz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Daniel Rivas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Gilad Marcus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Xun Gu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Daniel Cardenas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Julia Mikhailova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Alexander Buck</a:t>
            </a:r>
            <a:r>
              <a:rPr lang="de-DE" sz="1600" b="1" baseline="30000" dirty="0" smtClean="0"/>
              <a:t>1,2</a:t>
            </a:r>
            <a:r>
              <a:rPr lang="de-DE" sz="1600" b="1" dirty="0" smtClean="0"/>
              <a:t>, Tibor Wittmann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Christopher M. S. Sears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</a:t>
            </a:r>
            <a:r>
              <a:rPr lang="de-DE" sz="1600" b="1" dirty="0"/>
              <a:t>Shao-wei Chou</a:t>
            </a:r>
            <a:r>
              <a:rPr lang="de-DE" sz="1600" b="1" baseline="30000" dirty="0"/>
              <a:t>1</a:t>
            </a:r>
            <a:r>
              <a:rPr lang="de-DE" sz="1600" b="1" dirty="0"/>
              <a:t>, Jiancai Xu</a:t>
            </a:r>
            <a:r>
              <a:rPr lang="de-DE" sz="1600" b="1" baseline="30000" dirty="0"/>
              <a:t>1</a:t>
            </a:r>
            <a:r>
              <a:rPr lang="de-DE" sz="1600" b="1" dirty="0"/>
              <a:t>, Guangjin Ma</a:t>
            </a:r>
            <a:r>
              <a:rPr lang="de-DE" sz="1600" b="1" baseline="30000" dirty="0"/>
              <a:t>1</a:t>
            </a:r>
            <a:r>
              <a:rPr lang="de-DE" sz="1600" b="1" dirty="0"/>
              <a:t>, </a:t>
            </a:r>
            <a:r>
              <a:rPr lang="de-DE" sz="1600" b="1" dirty="0" smtClean="0"/>
              <a:t>Daniel Herrmann</a:t>
            </a:r>
            <a:r>
              <a:rPr lang="de-DE" sz="1600" b="1" baseline="30000" dirty="0" smtClean="0"/>
              <a:t>3</a:t>
            </a:r>
            <a:r>
              <a:rPr lang="de-DE" sz="1600" b="1" dirty="0" smtClean="0"/>
              <a:t>, Olga Razskazovskaya</a:t>
            </a:r>
            <a:r>
              <a:rPr lang="de-DE" sz="1600" b="1" baseline="30000" dirty="0" smtClean="0"/>
              <a:t>2</a:t>
            </a:r>
            <a:r>
              <a:rPr lang="de-DE" sz="1600" b="1" dirty="0" smtClean="0"/>
              <a:t>, Vladimir Pervak</a:t>
            </a:r>
            <a:r>
              <a:rPr lang="de-DE" sz="1600" b="1" baseline="30000" dirty="0" smtClean="0"/>
              <a:t>2</a:t>
            </a:r>
            <a:r>
              <a:rPr lang="de-DE" sz="1600" b="1" dirty="0" smtClean="0"/>
              <a:t>, George Tsakiris</a:t>
            </a:r>
            <a:r>
              <a:rPr lang="de-DE" sz="1600" b="1" baseline="30000" dirty="0" smtClean="0"/>
              <a:t>1</a:t>
            </a:r>
            <a:r>
              <a:rPr lang="de-DE" sz="1600" b="1" dirty="0" smtClean="0"/>
              <a:t>, Ferenc Krausz</a:t>
            </a:r>
            <a:r>
              <a:rPr lang="de-DE" sz="1600" b="1" baseline="30000" dirty="0" smtClean="0"/>
              <a:t>1,2</a:t>
            </a:r>
          </a:p>
          <a:p>
            <a:pPr algn="ctr">
              <a:defRPr/>
            </a:pPr>
            <a:endParaRPr lang="de-DE" sz="32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5075695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900" i="1" baseline="30000" dirty="0" smtClean="0"/>
              <a:t>1</a:t>
            </a:r>
            <a:r>
              <a:rPr lang="de-DE" sz="900" i="1" dirty="0" smtClean="0"/>
              <a:t> </a:t>
            </a:r>
            <a:r>
              <a:rPr lang="de-DE" sz="900" i="1" dirty="0"/>
              <a:t>Max-Planck-Institut für Quantenoptik, Hans-Kopfermann-Strasse 1, 85748 Garching, Germany</a:t>
            </a:r>
            <a:endParaRPr lang="de-DE" sz="900" dirty="0"/>
          </a:p>
          <a:p>
            <a:pPr algn="ctr">
              <a:defRPr/>
            </a:pPr>
            <a:r>
              <a:rPr lang="de-DE" sz="900" i="1" baseline="30000" dirty="0"/>
              <a:t>2</a:t>
            </a:r>
            <a:r>
              <a:rPr lang="de-DE" sz="900" i="1" dirty="0"/>
              <a:t> Ludwig-Maximilians-Universität München, Am Coulombwall 1, 85748 Garching, </a:t>
            </a:r>
            <a:r>
              <a:rPr lang="de-DE" sz="900" i="1" dirty="0" smtClean="0"/>
              <a:t>Germany</a:t>
            </a:r>
          </a:p>
          <a:p>
            <a:pPr algn="ctr">
              <a:defRPr/>
            </a:pPr>
            <a:r>
              <a:rPr lang="de-DE" sz="900" i="1" baseline="30000" dirty="0" smtClean="0"/>
              <a:t>3</a:t>
            </a:r>
            <a:r>
              <a:rPr lang="de-DE" sz="900" i="1" dirty="0" smtClean="0"/>
              <a:t> </a:t>
            </a:r>
            <a:r>
              <a:rPr lang="fr-FR" sz="900" dirty="0" smtClean="0"/>
              <a:t>Lehrstuhl </a:t>
            </a:r>
            <a:r>
              <a:rPr lang="fr-FR" sz="900" dirty="0" err="1" smtClean="0"/>
              <a:t>für</a:t>
            </a:r>
            <a:r>
              <a:rPr lang="fr-FR" sz="900" dirty="0" smtClean="0"/>
              <a:t> BioMolekulare </a:t>
            </a:r>
            <a:r>
              <a:rPr lang="fr-FR" sz="900" dirty="0" err="1" smtClean="0"/>
              <a:t>Optik</a:t>
            </a:r>
            <a:r>
              <a:rPr lang="fr-FR" sz="900" dirty="0" smtClean="0"/>
              <a:t>, </a:t>
            </a:r>
            <a:r>
              <a:rPr lang="fr-FR" sz="900" dirty="0" err="1" smtClean="0"/>
              <a:t>Department</a:t>
            </a:r>
            <a:r>
              <a:rPr lang="fr-FR" sz="900" dirty="0" smtClean="0"/>
              <a:t> </a:t>
            </a:r>
            <a:r>
              <a:rPr lang="fr-FR" sz="900" dirty="0" err="1" smtClean="0"/>
              <a:t>für</a:t>
            </a:r>
            <a:r>
              <a:rPr lang="fr-FR" sz="900" dirty="0" smtClean="0"/>
              <a:t> </a:t>
            </a:r>
            <a:r>
              <a:rPr lang="fr-FR" sz="900" dirty="0" err="1" smtClean="0"/>
              <a:t>Physik</a:t>
            </a:r>
            <a:r>
              <a:rPr lang="fr-FR" sz="900" dirty="0" smtClean="0"/>
              <a:t>, </a:t>
            </a:r>
            <a:r>
              <a:rPr lang="fr-FR" sz="900" dirty="0" err="1" smtClean="0"/>
              <a:t>Ludwig-Maximilians-Universität,Oettingenstrasse</a:t>
            </a:r>
            <a:r>
              <a:rPr lang="fr-FR" sz="900" dirty="0" smtClean="0"/>
              <a:t> 67, 80538 </a:t>
            </a:r>
            <a:r>
              <a:rPr lang="fr-FR" sz="900" dirty="0" err="1" smtClean="0"/>
              <a:t>München</a:t>
            </a:r>
            <a:r>
              <a:rPr lang="fr-FR" sz="900" dirty="0" smtClean="0"/>
              <a:t>, Germany</a:t>
            </a:r>
            <a:r>
              <a:rPr lang="en-US" sz="900" dirty="0" smtClean="0"/>
              <a:t> </a:t>
            </a:r>
            <a:endParaRPr lang="de-DE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Grafik 22" descr="LWS-20 upgr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5071"/>
            <a:ext cx="8297966" cy="576292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Dispersion management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1218" y="3708875"/>
            <a:ext cx="78098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1064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nm</a:t>
            </a:r>
            <a:endParaRPr lang="de-DE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1820254" y="4016523"/>
            <a:ext cx="504202" cy="333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1810283" y="4399660"/>
            <a:ext cx="659451" cy="42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1827375" y="4878224"/>
            <a:ext cx="504202" cy="1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1213503" y="3426864"/>
            <a:ext cx="0" cy="7263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/>
          <p:cNvGrpSpPr/>
          <p:nvPr/>
        </p:nvGrpSpPr>
        <p:grpSpPr>
          <a:xfrm>
            <a:off x="4121063" y="6255525"/>
            <a:ext cx="814295" cy="555476"/>
            <a:chOff x="4121063" y="6255525"/>
            <a:chExt cx="814295" cy="555476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4316278" y="6255525"/>
              <a:ext cx="619080" cy="555476"/>
              <a:chOff x="4188091" y="5537676"/>
              <a:chExt cx="619080" cy="555476"/>
            </a:xfrm>
          </p:grpSpPr>
          <p:sp>
            <p:nvSpPr>
              <p:cNvPr id="37" name="Abgerundetes Rechteck 36"/>
              <p:cNvSpPr/>
              <p:nvPr/>
            </p:nvSpPr>
            <p:spPr>
              <a:xfrm>
                <a:off x="4255807" y="5537676"/>
                <a:ext cx="478564" cy="555476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4188091" y="5614587"/>
                <a:ext cx="619080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de-DE" sz="1200" dirty="0" smtClean="0"/>
                  <a:t>Phase</a:t>
                </a:r>
              </a:p>
              <a:p>
                <a:pPr algn="ctr">
                  <a:buNone/>
                </a:pPr>
                <a:r>
                  <a:rPr lang="de-DE" sz="1200" dirty="0" err="1" smtClean="0"/>
                  <a:t>meter</a:t>
                </a:r>
                <a:endParaRPr lang="de-DE" sz="1200" dirty="0" smtClean="0"/>
              </a:p>
            </p:txBody>
          </p:sp>
        </p:grpSp>
        <p:sp>
          <p:nvSpPr>
            <p:cNvPr id="40" name="Rechteck 39"/>
            <p:cNvSpPr/>
            <p:nvPr/>
          </p:nvSpPr>
          <p:spPr>
            <a:xfrm>
              <a:off x="4121063" y="6289705"/>
              <a:ext cx="294362" cy="128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3" name="Gerade Verbindung 42"/>
            <p:cNvCxnSpPr/>
            <p:nvPr/>
          </p:nvCxnSpPr>
          <p:spPr>
            <a:xfrm>
              <a:off x="4124195" y="6278671"/>
              <a:ext cx="291230" cy="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>
              <a:off x="4126706" y="6426995"/>
              <a:ext cx="26670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hteck 62"/>
          <p:cNvSpPr/>
          <p:nvPr/>
        </p:nvSpPr>
        <p:spPr>
          <a:xfrm>
            <a:off x="5280615" y="5296459"/>
            <a:ext cx="397049" cy="1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Textfeld 63"/>
          <p:cNvSpPr txBox="1"/>
          <p:nvPr/>
        </p:nvSpPr>
        <p:spPr>
          <a:xfrm>
            <a:off x="5166753" y="5245355"/>
            <a:ext cx="824265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60-80 mJ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4530079" y="5098632"/>
            <a:ext cx="432310" cy="14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Textfeld 64"/>
          <p:cNvSpPr txBox="1"/>
          <p:nvPr/>
        </p:nvSpPr>
        <p:spPr>
          <a:xfrm>
            <a:off x="4328774" y="5083348"/>
            <a:ext cx="913963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85-130 mJ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784789" y="3602052"/>
            <a:ext cx="871671" cy="515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Fiber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amplifier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1721980" y="3963824"/>
            <a:ext cx="712147" cy="1136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0.5 J</a:t>
            </a:r>
          </a:p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532 nm</a:t>
            </a:r>
          </a:p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80 ps</a:t>
            </a: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0.35 J</a:t>
            </a: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355 </a:t>
            </a:r>
            <a:r>
              <a:rPr lang="de-DE" sz="1200" dirty="0" err="1" smtClean="0">
                <a:solidFill>
                  <a:srgbClr val="0000FF"/>
                </a:solidFill>
              </a:rPr>
              <a:t>nm</a:t>
            </a:r>
            <a:endParaRPr lang="de-DE" sz="12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80 ps</a:t>
            </a:r>
          </a:p>
        </p:txBody>
      </p:sp>
      <p:sp>
        <p:nvSpPr>
          <p:cNvPr id="58" name="Rechteck 5"/>
          <p:cNvSpPr/>
          <p:nvPr/>
        </p:nvSpPr>
        <p:spPr>
          <a:xfrm>
            <a:off x="2333002" y="2726108"/>
            <a:ext cx="1529697" cy="14271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14"/>
          <p:cNvSpPr/>
          <p:nvPr/>
        </p:nvSpPr>
        <p:spPr>
          <a:xfrm>
            <a:off x="2085174" y="5110385"/>
            <a:ext cx="1042588" cy="35037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" name="Rechteck 18"/>
          <p:cNvSpPr/>
          <p:nvPr/>
        </p:nvSpPr>
        <p:spPr>
          <a:xfrm>
            <a:off x="2090872" y="5705742"/>
            <a:ext cx="1002706" cy="67796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27"/>
          <p:cNvSpPr/>
          <p:nvPr/>
        </p:nvSpPr>
        <p:spPr>
          <a:xfrm>
            <a:off x="3384135" y="5113234"/>
            <a:ext cx="1028042" cy="33613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Rechteck 28"/>
          <p:cNvSpPr/>
          <p:nvPr/>
        </p:nvSpPr>
        <p:spPr>
          <a:xfrm>
            <a:off x="1145136" y="5127477"/>
            <a:ext cx="841762" cy="32046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0" name="Group 51"/>
          <p:cNvGrpSpPr>
            <a:grpSpLocks/>
          </p:cNvGrpSpPr>
          <p:nvPr/>
        </p:nvGrpSpPr>
        <p:grpSpPr bwMode="auto">
          <a:xfrm>
            <a:off x="4993153" y="3884152"/>
            <a:ext cx="3692871" cy="2675119"/>
            <a:chOff x="-38" y="2665"/>
            <a:chExt cx="2510" cy="1664"/>
          </a:xfrm>
        </p:grpSpPr>
        <p:pic>
          <p:nvPicPr>
            <p:cNvPr id="103" name="Picture 52" descr="DSC_012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65"/>
              <a:ext cx="2472" cy="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Text Box 53"/>
            <p:cNvSpPr txBox="1">
              <a:spLocks noChangeArrowheads="1"/>
            </p:cNvSpPr>
            <p:nvPr/>
          </p:nvSpPr>
          <p:spPr bwMode="auto">
            <a:xfrm>
              <a:off x="-38" y="4101"/>
              <a:ext cx="1394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 dirty="0">
                  <a:solidFill>
                    <a:schemeClr val="bg1"/>
                  </a:solidFill>
                </a:rPr>
                <a:t>Bulk compressor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5" name="Group 120"/>
          <p:cNvGrpSpPr>
            <a:grpSpLocks/>
          </p:cNvGrpSpPr>
          <p:nvPr/>
        </p:nvGrpSpPr>
        <p:grpSpPr bwMode="auto">
          <a:xfrm>
            <a:off x="5273435" y="1048934"/>
            <a:ext cx="3541713" cy="2371725"/>
            <a:chOff x="5760" y="1253"/>
            <a:chExt cx="2231" cy="1494"/>
          </a:xfrm>
        </p:grpSpPr>
        <p:pic>
          <p:nvPicPr>
            <p:cNvPr id="106" name="Picture 86" descr="DSC_0102smal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60" y="1253"/>
              <a:ext cx="2231" cy="1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" name="Text Box 118"/>
            <p:cNvSpPr txBox="1">
              <a:spLocks noChangeArrowheads="1"/>
            </p:cNvSpPr>
            <p:nvPr/>
          </p:nvSpPr>
          <p:spPr bwMode="auto">
            <a:xfrm>
              <a:off x="6599" y="1298"/>
              <a:ext cx="11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>
                  <a:solidFill>
                    <a:schemeClr val="bg1"/>
                  </a:solidFill>
                </a:rPr>
                <a:t>Grism stetcher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108" name="Rechteck 7"/>
          <p:cNvSpPr/>
          <p:nvPr/>
        </p:nvSpPr>
        <p:spPr>
          <a:xfrm>
            <a:off x="4348386" y="2630680"/>
            <a:ext cx="821820" cy="54835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7351265" y="5094001"/>
            <a:ext cx="1172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2x80 mm</a:t>
            </a:r>
          </a:p>
          <a:p>
            <a:pPr>
              <a:buNone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SF57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5392880" y="5503440"/>
            <a:ext cx="1043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mm</a:t>
            </a:r>
          </a:p>
          <a:p>
            <a:pPr algn="r">
              <a:buNone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SQ1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5548166" y="4324027"/>
            <a:ext cx="12105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DE" b="1" dirty="0">
                <a:solidFill>
                  <a:srgbClr val="FF0000"/>
                </a:solidFill>
              </a:rPr>
              <a:t>4 </a:t>
            </a:r>
            <a:r>
              <a:rPr lang="de-DE" b="1" dirty="0" err="1">
                <a:solidFill>
                  <a:srgbClr val="FF0000"/>
                </a:solidFill>
              </a:rPr>
              <a:t>chirped</a:t>
            </a:r>
            <a:endParaRPr lang="de-DE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de-DE" b="1" dirty="0" err="1">
                <a:solidFill>
                  <a:srgbClr val="FF0000"/>
                </a:solidFill>
              </a:rPr>
              <a:t>mirrors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4" name="Rectangle 15"/>
          <p:cNvSpPr/>
          <p:nvPr/>
        </p:nvSpPr>
        <p:spPr>
          <a:xfrm>
            <a:off x="4860804" y="6568690"/>
            <a:ext cx="4366580" cy="2893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600" dirty="0" smtClean="0">
                <a:latin typeface="+mn-lt"/>
              </a:rPr>
              <a:t>T. H. Dou </a:t>
            </a:r>
            <a:r>
              <a:rPr lang="en-US" sz="1600" i="1" dirty="0" smtClean="0">
                <a:latin typeface="+mn-lt"/>
              </a:rPr>
              <a:t>et </a:t>
            </a:r>
            <a:r>
              <a:rPr lang="en-US" sz="1600" i="1" dirty="0">
                <a:latin typeface="+mn-lt"/>
              </a:rPr>
              <a:t>al.</a:t>
            </a:r>
            <a:r>
              <a:rPr lang="en-US" sz="1600" dirty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Opt. Exp.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>
                <a:latin typeface="+mn-lt"/>
              </a:rPr>
              <a:t>18</a:t>
            </a:r>
            <a:r>
              <a:rPr lang="en-US" sz="1600" dirty="0">
                <a:latin typeface="+mn-lt"/>
              </a:rPr>
              <a:t>, p. </a:t>
            </a:r>
            <a:r>
              <a:rPr lang="en-US" sz="1600" dirty="0" smtClean="0">
                <a:latin typeface="+mn-lt"/>
              </a:rPr>
              <a:t>27900 </a:t>
            </a:r>
            <a:r>
              <a:rPr lang="en-US" sz="1600" dirty="0">
                <a:latin typeface="+mn-lt"/>
              </a:rPr>
              <a:t>(2010)</a:t>
            </a:r>
            <a:endParaRPr lang="en-US" sz="1600" b="1" baseline="30000" dirty="0">
              <a:latin typeface="+mn-lt"/>
            </a:endParaRP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61217" y="899745"/>
            <a:ext cx="4931935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b="1" dirty="0" err="1"/>
              <a:t>Conventional</a:t>
            </a:r>
            <a:r>
              <a:rPr lang="de-DE" b="1" dirty="0"/>
              <a:t> </a:t>
            </a:r>
            <a:r>
              <a:rPr lang="de-DE" b="1" dirty="0" err="1"/>
              <a:t>grating</a:t>
            </a:r>
            <a:r>
              <a:rPr lang="de-DE" b="1" dirty="0"/>
              <a:t> </a:t>
            </a:r>
            <a:r>
              <a:rPr lang="de-DE" b="1" dirty="0" err="1"/>
              <a:t>compressor</a:t>
            </a:r>
            <a:r>
              <a:rPr lang="de-DE" b="1" dirty="0"/>
              <a:t> </a:t>
            </a:r>
          </a:p>
          <a:p>
            <a:pPr>
              <a:buNone/>
            </a:pPr>
            <a:r>
              <a:rPr lang="de-DE" dirty="0"/>
              <a:t>with </a:t>
            </a:r>
            <a:r>
              <a:rPr lang="de-DE" dirty="0" smtClean="0"/>
              <a:t>LWS-20 </a:t>
            </a:r>
            <a:r>
              <a:rPr lang="de-DE" dirty="0"/>
              <a:t>bandwidth has</a:t>
            </a:r>
            <a:r>
              <a:rPr lang="de-DE" b="1" dirty="0"/>
              <a:t> T=50% !!!</a:t>
            </a:r>
          </a:p>
          <a:p>
            <a:endParaRPr lang="en-US" b="1" dirty="0"/>
          </a:p>
        </p:txBody>
      </p:sp>
      <p:sp>
        <p:nvSpPr>
          <p:cNvPr id="47" name="Rectangle 13"/>
          <p:cNvSpPr txBox="1">
            <a:spLocks noChangeArrowheads="1"/>
          </p:cNvSpPr>
          <p:nvPr/>
        </p:nvSpPr>
        <p:spPr>
          <a:xfrm>
            <a:off x="68839" y="1474330"/>
            <a:ext cx="4980222" cy="135459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en-US" kern="0" dirty="0">
                <a:latin typeface="+mn-lt"/>
              </a:rPr>
              <a:t>High transmission compressor </a:t>
            </a:r>
            <a:r>
              <a:rPr lang="en-US" kern="0" dirty="0" smtClean="0">
                <a:latin typeface="+mn-lt"/>
              </a:rPr>
              <a:t>b</a:t>
            </a: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ulk glass &amp; chirped mirror compressor</a:t>
            </a:r>
            <a:r>
              <a:rPr kumimoji="0" lang="de-DE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T=80%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Special design results in stretching with</a:t>
            </a:r>
            <a:r>
              <a:rPr kumimoji="0" lang="de-DE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de-DE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100 ps group delay</a:t>
            </a:r>
            <a:r>
              <a:rPr kumimoji="0" lang="de-DE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 between 580-1020 nm</a:t>
            </a:r>
            <a:endParaRPr kumimoji="0" lang="en-US" i="0" u="none" strike="noStrike" kern="0" cap="none" spc="0" normalizeH="0" baseline="0" noProof="0" dirty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36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62" grpId="0" animBg="1"/>
      <p:bldP spid="69" grpId="0" animBg="1"/>
      <p:bldP spid="108" grpId="0" animBg="1"/>
      <p:bldP spid="36" grpId="0"/>
      <p:bldP spid="41" grpId="0"/>
      <p:bldP spid="42" grpId="0"/>
      <p:bldP spid="45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Grafik 22" descr="LWS-20 upgr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5071"/>
            <a:ext cx="8297966" cy="576292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NOPCPA stages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724259" y="3331435"/>
            <a:ext cx="676542" cy="62526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7038887" y="3988036"/>
            <a:ext cx="676542" cy="67796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996300" y="5047716"/>
            <a:ext cx="676542" cy="84888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61218" y="3708875"/>
            <a:ext cx="78098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1064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nm</a:t>
            </a:r>
            <a:endParaRPr lang="de-DE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1820254" y="4016523"/>
            <a:ext cx="504202" cy="333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1810283" y="4399660"/>
            <a:ext cx="659451" cy="42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1827375" y="4878224"/>
            <a:ext cx="504202" cy="1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1213503" y="3426864"/>
            <a:ext cx="0" cy="7263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/>
          <p:cNvGrpSpPr/>
          <p:nvPr/>
        </p:nvGrpSpPr>
        <p:grpSpPr>
          <a:xfrm>
            <a:off x="4121063" y="6255525"/>
            <a:ext cx="814295" cy="555476"/>
            <a:chOff x="4121063" y="6255525"/>
            <a:chExt cx="814295" cy="555476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4316278" y="6255525"/>
              <a:ext cx="619080" cy="555476"/>
              <a:chOff x="4188091" y="5537676"/>
              <a:chExt cx="619080" cy="555476"/>
            </a:xfrm>
          </p:grpSpPr>
          <p:sp>
            <p:nvSpPr>
              <p:cNvPr id="37" name="Abgerundetes Rechteck 36"/>
              <p:cNvSpPr/>
              <p:nvPr/>
            </p:nvSpPr>
            <p:spPr>
              <a:xfrm>
                <a:off x="4255807" y="5537676"/>
                <a:ext cx="478564" cy="555476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4188091" y="5614587"/>
                <a:ext cx="619080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de-DE" sz="1200" dirty="0" smtClean="0"/>
                  <a:t>Phase</a:t>
                </a:r>
              </a:p>
              <a:p>
                <a:pPr algn="ctr">
                  <a:buNone/>
                </a:pPr>
                <a:r>
                  <a:rPr lang="de-DE" sz="1200" dirty="0" err="1" smtClean="0"/>
                  <a:t>meter</a:t>
                </a:r>
                <a:endParaRPr lang="de-DE" sz="1200" dirty="0" smtClean="0"/>
              </a:p>
            </p:txBody>
          </p:sp>
        </p:grpSp>
        <p:sp>
          <p:nvSpPr>
            <p:cNvPr id="40" name="Rechteck 39"/>
            <p:cNvSpPr/>
            <p:nvPr/>
          </p:nvSpPr>
          <p:spPr>
            <a:xfrm>
              <a:off x="4121063" y="6289705"/>
              <a:ext cx="294362" cy="128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3" name="Gerade Verbindung 42"/>
            <p:cNvCxnSpPr/>
            <p:nvPr/>
          </p:nvCxnSpPr>
          <p:spPr>
            <a:xfrm>
              <a:off x="4124195" y="6278671"/>
              <a:ext cx="291230" cy="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>
              <a:off x="4126706" y="6426995"/>
              <a:ext cx="26670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hteck 62"/>
          <p:cNvSpPr/>
          <p:nvPr/>
        </p:nvSpPr>
        <p:spPr>
          <a:xfrm>
            <a:off x="5280615" y="5296459"/>
            <a:ext cx="397049" cy="1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Textfeld 63"/>
          <p:cNvSpPr txBox="1"/>
          <p:nvPr/>
        </p:nvSpPr>
        <p:spPr>
          <a:xfrm>
            <a:off x="5166753" y="5245355"/>
            <a:ext cx="824265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60-80 mJ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4530079" y="5098632"/>
            <a:ext cx="432310" cy="14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Textfeld 64"/>
          <p:cNvSpPr txBox="1"/>
          <p:nvPr/>
        </p:nvSpPr>
        <p:spPr>
          <a:xfrm>
            <a:off x="4328774" y="5083348"/>
            <a:ext cx="913963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85-130 mJ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650088" y="5045200"/>
            <a:ext cx="938614" cy="111949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hteck 66"/>
          <p:cNvSpPr/>
          <p:nvPr/>
        </p:nvSpPr>
        <p:spPr>
          <a:xfrm>
            <a:off x="784789" y="3602052"/>
            <a:ext cx="871671" cy="515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Fiber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amplifier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1721980" y="3963824"/>
            <a:ext cx="712147" cy="1136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0.5 J</a:t>
            </a:r>
          </a:p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532 </a:t>
            </a:r>
            <a:r>
              <a:rPr lang="de-DE" sz="1200" dirty="0" err="1" smtClean="0">
                <a:solidFill>
                  <a:srgbClr val="008000"/>
                </a:solidFill>
              </a:rPr>
              <a:t>nm</a:t>
            </a:r>
            <a:endParaRPr lang="de-DE" sz="1200" dirty="0" smtClean="0">
              <a:solidFill>
                <a:srgbClr val="008000"/>
              </a:solidFill>
            </a:endParaRPr>
          </a:p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80 ps</a:t>
            </a: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0.35 J</a:t>
            </a: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355 </a:t>
            </a:r>
            <a:r>
              <a:rPr lang="de-DE" sz="1200" dirty="0" err="1" smtClean="0">
                <a:solidFill>
                  <a:srgbClr val="0000FF"/>
                </a:solidFill>
              </a:rPr>
              <a:t>nm</a:t>
            </a:r>
            <a:endParaRPr lang="de-DE" sz="12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80 ps</a:t>
            </a:r>
          </a:p>
        </p:txBody>
      </p:sp>
      <p:grpSp>
        <p:nvGrpSpPr>
          <p:cNvPr id="52" name="Group 44"/>
          <p:cNvGrpSpPr>
            <a:grpSpLocks/>
          </p:cNvGrpSpPr>
          <p:nvPr/>
        </p:nvGrpSpPr>
        <p:grpSpPr bwMode="auto">
          <a:xfrm>
            <a:off x="294323" y="1589915"/>
            <a:ext cx="1258887" cy="1146175"/>
            <a:chOff x="4830" y="1480"/>
            <a:chExt cx="770" cy="733"/>
          </a:xfrm>
        </p:grpSpPr>
        <p:pic>
          <p:nvPicPr>
            <p:cNvPr id="53" name="Picture 45" descr="DSC_01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0" y="1480"/>
              <a:ext cx="770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Line 46"/>
            <p:cNvSpPr>
              <a:spLocks noChangeShapeType="1"/>
            </p:cNvSpPr>
            <p:nvPr/>
          </p:nvSpPr>
          <p:spPr bwMode="auto">
            <a:xfrm flipV="1">
              <a:off x="4876" y="1647"/>
              <a:ext cx="679" cy="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Line 47"/>
            <p:cNvSpPr>
              <a:spLocks noChangeShapeType="1"/>
            </p:cNvSpPr>
            <p:nvPr/>
          </p:nvSpPr>
          <p:spPr bwMode="auto">
            <a:xfrm flipV="1">
              <a:off x="4876" y="1604"/>
              <a:ext cx="690" cy="238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Text Box 48"/>
            <p:cNvSpPr txBox="1">
              <a:spLocks noChangeArrowheads="1"/>
            </p:cNvSpPr>
            <p:nvPr/>
          </p:nvSpPr>
          <p:spPr bwMode="auto">
            <a:xfrm>
              <a:off x="5242" y="1706"/>
              <a:ext cx="356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>
                  <a:solidFill>
                    <a:srgbClr val="66FF33"/>
                  </a:solidFill>
                </a:rPr>
                <a:t>532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rgbClr val="66FF33"/>
                  </a:solidFill>
                </a:rPr>
                <a:t>19 mJ</a:t>
              </a:r>
              <a:endParaRPr lang="de-DE" sz="1200" b="1" dirty="0">
                <a:solidFill>
                  <a:srgbClr val="66FF33"/>
                </a:solidFill>
              </a:endParaRPr>
            </a:p>
          </p:txBody>
        </p:sp>
        <p:sp>
          <p:nvSpPr>
            <p:cNvPr id="73" name="Text Box 49"/>
            <p:cNvSpPr txBox="1">
              <a:spLocks noChangeArrowheads="1"/>
            </p:cNvSpPr>
            <p:nvPr/>
          </p:nvSpPr>
          <p:spPr bwMode="auto">
            <a:xfrm>
              <a:off x="4882" y="1933"/>
              <a:ext cx="596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rgbClr val="FF0000"/>
                  </a:solidFill>
                </a:rPr>
                <a:t>580-1020 </a:t>
              </a:r>
              <a:r>
                <a:rPr lang="de-DE" sz="1200" b="1" dirty="0">
                  <a:solidFill>
                    <a:srgbClr val="FF0000"/>
                  </a:solidFill>
                </a:rPr>
                <a:t>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>
                  <a:solidFill>
                    <a:srgbClr val="FF0000"/>
                  </a:solidFill>
                </a:rPr>
                <a:t>Seed</a:t>
              </a:r>
            </a:p>
          </p:txBody>
        </p:sp>
        <p:sp>
          <p:nvSpPr>
            <p:cNvPr id="74" name="Text Box 50"/>
            <p:cNvSpPr txBox="1">
              <a:spLocks noChangeArrowheads="1"/>
            </p:cNvSpPr>
            <p:nvPr/>
          </p:nvSpPr>
          <p:spPr bwMode="auto">
            <a:xfrm>
              <a:off x="4830" y="1480"/>
              <a:ext cx="42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chemeClr val="bg1"/>
                  </a:solidFill>
                </a:rPr>
                <a:t>1A </a:t>
              </a:r>
              <a:r>
                <a:rPr lang="de-DE" sz="1200" b="1" dirty="0">
                  <a:solidFill>
                    <a:schemeClr val="bg1"/>
                  </a:solidFill>
                </a:rPr>
                <a:t>stage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53454" y="1602459"/>
            <a:ext cx="1258887" cy="1146175"/>
            <a:chOff x="2446874" y="1640559"/>
            <a:chExt cx="1258887" cy="1146175"/>
          </a:xfrm>
        </p:grpSpPr>
        <p:pic>
          <p:nvPicPr>
            <p:cNvPr id="83" name="Picture 45" descr="DSC_01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6874" y="1640559"/>
              <a:ext cx="1258887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" name="Text Box 48"/>
            <p:cNvSpPr txBox="1">
              <a:spLocks noChangeArrowheads="1"/>
            </p:cNvSpPr>
            <p:nvPr/>
          </p:nvSpPr>
          <p:spPr bwMode="auto">
            <a:xfrm>
              <a:off x="3098614" y="2248572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70C0"/>
                  </a:solidFill>
                </a:rPr>
                <a:t>355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 smtClean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70C0"/>
                  </a:solidFill>
                </a:rPr>
                <a:t>19 mJ</a:t>
              </a:r>
              <a:endParaRPr lang="de-DE" sz="1200" b="1" dirty="0">
                <a:ln w="3175">
                  <a:solidFill>
                    <a:schemeClr val="bg1">
                      <a:alpha val="50000"/>
                    </a:schemeClr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87" name="Line 46"/>
            <p:cNvSpPr>
              <a:spLocks noChangeShapeType="1"/>
            </p:cNvSpPr>
            <p:nvPr/>
          </p:nvSpPr>
          <p:spPr bwMode="auto">
            <a:xfrm rot="240000" flipV="1">
              <a:off x="2521262" y="1903489"/>
              <a:ext cx="1110109" cy="23455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Text Box 50"/>
            <p:cNvSpPr txBox="1">
              <a:spLocks noChangeArrowheads="1"/>
            </p:cNvSpPr>
            <p:nvPr/>
          </p:nvSpPr>
          <p:spPr bwMode="auto">
            <a:xfrm>
              <a:off x="2473173" y="1643250"/>
              <a:ext cx="693078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chemeClr val="bg1"/>
                  </a:solidFill>
                </a:rPr>
                <a:t>1B </a:t>
              </a:r>
              <a:r>
                <a:rPr lang="de-DE" sz="1200" b="1" dirty="0">
                  <a:solidFill>
                    <a:schemeClr val="bg1"/>
                  </a:solidFill>
                </a:rPr>
                <a:t>stage</a:t>
              </a:r>
            </a:p>
          </p:txBody>
        </p:sp>
        <p:sp>
          <p:nvSpPr>
            <p:cNvPr id="84" name="Line 47"/>
            <p:cNvSpPr>
              <a:spLocks noChangeShapeType="1"/>
            </p:cNvSpPr>
            <p:nvPr/>
          </p:nvSpPr>
          <p:spPr bwMode="auto">
            <a:xfrm flipV="1">
              <a:off x="2521487" y="1834234"/>
              <a:ext cx="1128712" cy="373062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74795" y="931992"/>
            <a:ext cx="2520000" cy="2520000"/>
            <a:chOff x="4625818" y="1389180"/>
            <a:chExt cx="2520000" cy="2520000"/>
          </a:xfrm>
        </p:grpSpPr>
        <p:pic>
          <p:nvPicPr>
            <p:cNvPr id="89" name="Picture 55" descr="DSC_0098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22205" r="38209" b="95"/>
            <a:stretch/>
          </p:blipFill>
          <p:spPr bwMode="auto">
            <a:xfrm>
              <a:off x="4625818" y="1389180"/>
              <a:ext cx="2520000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 Box 56"/>
            <p:cNvSpPr txBox="1">
              <a:spLocks noChangeArrowheads="1"/>
            </p:cNvSpPr>
            <p:nvPr/>
          </p:nvSpPr>
          <p:spPr bwMode="auto">
            <a:xfrm>
              <a:off x="4673307" y="1525909"/>
              <a:ext cx="24202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 dirty="0" smtClean="0">
                  <a:solidFill>
                    <a:schemeClr val="bg1"/>
                  </a:solidFill>
                </a:rPr>
                <a:t>2A </a:t>
              </a:r>
              <a:r>
                <a:rPr lang="de-DE" sz="1800" b="1" dirty="0">
                  <a:solidFill>
                    <a:schemeClr val="bg1"/>
                  </a:solidFill>
                </a:rPr>
                <a:t>BBO </a:t>
              </a:r>
              <a:r>
                <a:rPr lang="de-DE" sz="1800" b="1" dirty="0" smtClean="0">
                  <a:solidFill>
                    <a:schemeClr val="bg1"/>
                  </a:solidFill>
                </a:rPr>
                <a:t>NOPA </a:t>
              </a:r>
              <a:r>
                <a:rPr lang="de-DE" sz="1800" b="1" dirty="0">
                  <a:solidFill>
                    <a:schemeClr val="bg1"/>
                  </a:solidFill>
                </a:rPr>
                <a:t>stage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 flipV="1">
              <a:off x="4746235" y="2334225"/>
              <a:ext cx="2347286" cy="492795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Line 47"/>
            <p:cNvSpPr>
              <a:spLocks noChangeShapeType="1"/>
            </p:cNvSpPr>
            <p:nvPr/>
          </p:nvSpPr>
          <p:spPr bwMode="auto">
            <a:xfrm flipV="1">
              <a:off x="4746234" y="2163000"/>
              <a:ext cx="2292653" cy="793559"/>
            </a:xfrm>
            <a:prstGeom prst="line">
              <a:avLst/>
            </a:prstGeom>
            <a:noFill/>
            <a:ln w="1016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Text Box 48"/>
            <p:cNvSpPr txBox="1">
              <a:spLocks noChangeArrowheads="1"/>
            </p:cNvSpPr>
            <p:nvPr/>
          </p:nvSpPr>
          <p:spPr bwMode="auto">
            <a:xfrm>
              <a:off x="6381607" y="2656800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>
                  <a:solidFill>
                    <a:srgbClr val="66FF33"/>
                  </a:solidFill>
                </a:rPr>
                <a:t>532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rgbClr val="66FF33"/>
                  </a:solidFill>
                </a:rPr>
                <a:t>400 mJ</a:t>
              </a:r>
              <a:endParaRPr lang="de-DE" sz="1200" b="1" dirty="0">
                <a:solidFill>
                  <a:srgbClr val="66FF33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18695" y="927612"/>
            <a:ext cx="2520000" cy="2520000"/>
            <a:chOff x="6418695" y="927612"/>
            <a:chExt cx="2520000" cy="2520000"/>
          </a:xfrm>
        </p:grpSpPr>
        <p:grpSp>
          <p:nvGrpSpPr>
            <p:cNvPr id="95" name="Group 94"/>
            <p:cNvGrpSpPr/>
            <p:nvPr/>
          </p:nvGrpSpPr>
          <p:grpSpPr>
            <a:xfrm>
              <a:off x="6418695" y="927612"/>
              <a:ext cx="2520000" cy="2520000"/>
              <a:chOff x="4625818" y="1389180"/>
              <a:chExt cx="2520000" cy="2520000"/>
            </a:xfrm>
          </p:grpSpPr>
          <p:pic>
            <p:nvPicPr>
              <p:cNvPr id="96" name="Picture 55" descr="DSC_0098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t="22205" r="38209" b="95"/>
              <a:stretch/>
            </p:blipFill>
            <p:spPr bwMode="auto">
              <a:xfrm>
                <a:off x="4625818" y="1389180"/>
                <a:ext cx="2520000" cy="25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7" name="Text Box 56"/>
              <p:cNvSpPr txBox="1">
                <a:spLocks noChangeArrowheads="1"/>
              </p:cNvSpPr>
              <p:nvPr/>
            </p:nvSpPr>
            <p:spPr bwMode="auto">
              <a:xfrm>
                <a:off x="4673307" y="1525909"/>
                <a:ext cx="24288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de-DE" sz="1800" b="1" dirty="0" smtClean="0">
                    <a:solidFill>
                      <a:schemeClr val="bg1"/>
                    </a:solidFill>
                  </a:rPr>
                  <a:t>2B </a:t>
                </a:r>
                <a:r>
                  <a:rPr lang="de-DE" sz="1800" b="1" dirty="0">
                    <a:solidFill>
                      <a:schemeClr val="bg1"/>
                    </a:solidFill>
                  </a:rPr>
                  <a:t>BBO </a:t>
                </a:r>
                <a:r>
                  <a:rPr lang="de-DE" sz="1800" b="1" dirty="0" smtClean="0">
                    <a:solidFill>
                      <a:schemeClr val="bg1"/>
                    </a:solidFill>
                  </a:rPr>
                  <a:t>NOPA </a:t>
                </a:r>
                <a:r>
                  <a:rPr lang="de-DE" sz="1800" b="1" dirty="0">
                    <a:solidFill>
                      <a:schemeClr val="bg1"/>
                    </a:solidFill>
                  </a:rPr>
                  <a:t>stage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Line 46"/>
              <p:cNvSpPr>
                <a:spLocks noChangeShapeType="1"/>
              </p:cNvSpPr>
              <p:nvPr/>
            </p:nvSpPr>
            <p:spPr bwMode="auto">
              <a:xfrm rot="360000" flipV="1">
                <a:off x="4746235" y="2334225"/>
                <a:ext cx="2347286" cy="492795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" name="Line 47"/>
              <p:cNvSpPr>
                <a:spLocks noChangeShapeType="1"/>
              </p:cNvSpPr>
              <p:nvPr/>
            </p:nvSpPr>
            <p:spPr bwMode="auto">
              <a:xfrm flipV="1">
                <a:off x="4746234" y="2163000"/>
                <a:ext cx="2292653" cy="793559"/>
              </a:xfrm>
              <a:prstGeom prst="line">
                <a:avLst/>
              </a:prstGeom>
              <a:noFill/>
              <a:ln w="10160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01" name="Text Box 48"/>
            <p:cNvSpPr txBox="1">
              <a:spLocks noChangeArrowheads="1"/>
            </p:cNvSpPr>
            <p:nvPr/>
          </p:nvSpPr>
          <p:spPr bwMode="auto">
            <a:xfrm>
              <a:off x="8236495" y="2164836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70C0"/>
                  </a:solidFill>
                </a:rPr>
                <a:t>355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 smtClean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70C0"/>
                  </a:solidFill>
                </a:rPr>
                <a:t>250 mJ</a:t>
              </a:r>
              <a:endParaRPr lang="de-DE" sz="1200" b="1" dirty="0">
                <a:ln w="3175">
                  <a:solidFill>
                    <a:schemeClr val="bg1">
                      <a:alpha val="50000"/>
                    </a:schemeClr>
                  </a:solidFill>
                </a:ln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2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 spectrum of 5 fs LWS-20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6480" y="6279636"/>
            <a:ext cx="8084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Energy: 100 </a:t>
            </a:r>
            <a:r>
              <a:rPr lang="en-US" dirty="0" err="1" smtClean="0"/>
              <a:t>mJ</a:t>
            </a:r>
            <a:r>
              <a:rPr lang="en-US" dirty="0" smtClean="0"/>
              <a:t> before compression, possible improvement towards 140 </a:t>
            </a:r>
            <a:r>
              <a:rPr lang="en-US" dirty="0" err="1" smtClean="0"/>
              <a:t>mJ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~80 </a:t>
            </a:r>
            <a:r>
              <a:rPr lang="en-US" dirty="0" err="1" smtClean="0"/>
              <a:t>mJ</a:t>
            </a:r>
            <a:r>
              <a:rPr lang="en-US" dirty="0" smtClean="0"/>
              <a:t> after compression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4" y="911812"/>
            <a:ext cx="7509648" cy="5422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4881" y="1685671"/>
            <a:ext cx="12186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Fourier limit: </a:t>
            </a:r>
          </a:p>
          <a:p>
            <a:pPr algn="ctr"/>
            <a:r>
              <a:rPr lang="de-DE" sz="1400" dirty="0" smtClean="0"/>
              <a:t>1.63 periods</a:t>
            </a:r>
          </a:p>
          <a:p>
            <a:pPr algn="ctr"/>
            <a:r>
              <a:rPr lang="de-DE" sz="1400" dirty="0"/>
              <a:t>4.0 fs</a:t>
            </a:r>
          </a:p>
        </p:txBody>
      </p:sp>
    </p:spTree>
    <p:extLst>
      <p:ext uri="{BB962C8B-B14F-4D97-AF65-F5344CB8AC3E}">
        <p14:creationId xmlns:p14="http://schemas.microsoft.com/office/powerpoint/2010/main" val="10304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5077"/>
          <a:stretch/>
        </p:blipFill>
        <p:spPr>
          <a:xfrm>
            <a:off x="0" y="895330"/>
            <a:ext cx="9144000" cy="54255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770485" y="2063825"/>
            <a:ext cx="78123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853560" y="2063825"/>
            <a:ext cx="67322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65059" y="1400649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FWHM: </a:t>
            </a:r>
          </a:p>
          <a:p>
            <a:r>
              <a:rPr lang="de-DE" b="1" dirty="0"/>
              <a:t> </a:t>
            </a:r>
            <a:r>
              <a:rPr lang="de-DE" b="1" dirty="0" smtClean="0"/>
              <a:t> 4.5 fs</a:t>
            </a:r>
            <a:endParaRPr lang="de-DE" b="1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Compression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62144" y="5774591"/>
            <a:ext cx="273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Dazscope</a:t>
            </a:r>
            <a:r>
              <a:rPr lang="en-US" b="1" dirty="0" smtClean="0"/>
              <a:t> evaluation</a:t>
            </a:r>
            <a:endParaRPr lang="de-DE" b="1" dirty="0"/>
          </a:p>
        </p:txBody>
      </p:sp>
      <p:sp>
        <p:nvSpPr>
          <p:cNvPr id="73" name="Rectangle 72"/>
          <p:cNvSpPr/>
          <p:nvPr/>
        </p:nvSpPr>
        <p:spPr>
          <a:xfrm>
            <a:off x="59164" y="6062515"/>
            <a:ext cx="3574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FWHM Fourier limit:        4.5 fs</a:t>
            </a:r>
          </a:p>
          <a:p>
            <a:r>
              <a:rPr lang="en-US" sz="1600" dirty="0" smtClean="0"/>
              <a:t>FWHM pulse duration:    4.5 fs</a:t>
            </a:r>
          </a:p>
          <a:p>
            <a:r>
              <a:rPr lang="en-US" sz="1600" dirty="0" smtClean="0"/>
              <a:t>SHG AC indicates also this duration!</a:t>
            </a:r>
          </a:p>
        </p:txBody>
      </p:sp>
    </p:spTree>
    <p:extLst>
      <p:ext uri="{BB962C8B-B14F-4D97-AF65-F5344CB8AC3E}">
        <p14:creationId xmlns:p14="http://schemas.microsoft.com/office/powerpoint/2010/main" val="33831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_0001_LAP Wei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5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557"/>
            <a:ext cx="9144000" cy="76893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single shot CEP results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" name="Textfeld 4"/>
          <p:cNvSpPr txBox="1">
            <a:spLocks noChangeArrowheads="1"/>
          </p:cNvSpPr>
          <p:nvPr/>
        </p:nvSpPr>
        <p:spPr bwMode="auto">
          <a:xfrm>
            <a:off x="0" y="6568690"/>
            <a:ext cx="43537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None/>
            </a:pPr>
            <a:r>
              <a:rPr lang="de-DE" sz="1600" dirty="0" smtClean="0"/>
              <a:t>T. Wittmann et al., Nature Phys. </a:t>
            </a:r>
            <a:r>
              <a:rPr lang="de-DE" sz="1600" b="1" dirty="0" smtClean="0"/>
              <a:t>5</a:t>
            </a:r>
            <a:r>
              <a:rPr lang="de-DE" sz="1600" dirty="0" smtClean="0"/>
              <a:t>, 357 (2009)</a:t>
            </a:r>
            <a:endParaRPr lang="de-DE" sz="1600" dirty="0"/>
          </a:p>
        </p:txBody>
      </p:sp>
      <p:sp>
        <p:nvSpPr>
          <p:cNvPr id="41" name="Textfeld 40"/>
          <p:cNvSpPr txBox="1"/>
          <p:nvPr/>
        </p:nvSpPr>
        <p:spPr>
          <a:xfrm>
            <a:off x="5252390" y="1120174"/>
            <a:ext cx="3482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dirty="0" smtClean="0"/>
              <a:t>Raw single shot CEP </a:t>
            </a:r>
          </a:p>
          <a:p>
            <a:r>
              <a:rPr lang="de-DE" sz="2000" dirty="0" smtClean="0"/>
              <a:t>meter </a:t>
            </a:r>
            <a:r>
              <a:rPr lang="de-DE" sz="2000" dirty="0"/>
              <a:t>spectra using </a:t>
            </a:r>
            <a:r>
              <a:rPr lang="de-DE" sz="2000" dirty="0" smtClean="0"/>
              <a:t>LWS-20:</a:t>
            </a:r>
            <a:endParaRPr lang="de-DE" sz="2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27270"/>
              </p:ext>
            </p:extLst>
          </p:nvPr>
        </p:nvGraphicFramePr>
        <p:xfrm>
          <a:off x="4626727" y="1602578"/>
          <a:ext cx="4130675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0" name="Graph" r:id="rId4" imgW="4131360" imgH="2901600" progId="">
                  <p:embed/>
                </p:oleObj>
              </mc:Choice>
              <mc:Fallback>
                <p:oleObj name="Graph" r:id="rId4" imgW="4131360" imgH="2901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727" y="1602578"/>
                        <a:ext cx="4130675" cy="290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839837"/>
              </p:ext>
            </p:extLst>
          </p:nvPr>
        </p:nvGraphicFramePr>
        <p:xfrm>
          <a:off x="4626727" y="4025058"/>
          <a:ext cx="4130675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1" name="Graph" r:id="rId6" imgW="4131360" imgH="2901600" progId="">
                  <p:embed/>
                </p:oleObj>
              </mc:Choice>
              <mc:Fallback>
                <p:oleObj name="Graph" r:id="rId6" imgW="4131360" imgH="2901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727" y="4025058"/>
                        <a:ext cx="4130675" cy="290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02060" y="332979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Shot 1</a:t>
            </a:r>
            <a:endParaRPr lang="de-DE" dirty="0"/>
          </a:p>
        </p:txBody>
      </p:sp>
      <p:sp>
        <p:nvSpPr>
          <p:cNvPr id="35" name="TextBox 34"/>
          <p:cNvSpPr txBox="1"/>
          <p:nvPr/>
        </p:nvSpPr>
        <p:spPr>
          <a:xfrm>
            <a:off x="5702059" y="567330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Shot 2</a:t>
            </a:r>
            <a:endParaRPr lang="de-DE" dirty="0"/>
          </a:p>
        </p:txBody>
      </p:sp>
      <p:sp>
        <p:nvSpPr>
          <p:cNvPr id="12" name="Rectangle 11"/>
          <p:cNvSpPr/>
          <p:nvPr/>
        </p:nvSpPr>
        <p:spPr>
          <a:xfrm>
            <a:off x="0" y="905807"/>
            <a:ext cx="1632317" cy="505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20879" y="1338947"/>
            <a:ext cx="3798877" cy="2878881"/>
            <a:chOff x="5046949" y="3901575"/>
            <a:chExt cx="6594969" cy="5253847"/>
          </a:xfrm>
        </p:grpSpPr>
        <p:pic>
          <p:nvPicPr>
            <p:cNvPr id="8" name="Picture 5" descr="Figure2_Setup_1"/>
            <p:cNvPicPr>
              <a:picLocks noChangeAspect="1" noChangeArrowheads="1"/>
            </p:cNvPicPr>
            <p:nvPr/>
          </p:nvPicPr>
          <p:blipFill>
            <a:blip r:embed="rId8" cstate="print"/>
            <a:srcRect b="13312"/>
            <a:stretch>
              <a:fillRect/>
            </a:stretch>
          </p:blipFill>
          <p:spPr bwMode="auto">
            <a:xfrm>
              <a:off x="5046949" y="4278622"/>
              <a:ext cx="6502400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0932976" y="3901575"/>
              <a:ext cx="708942" cy="889564"/>
              <a:chOff x="1095" y="105"/>
              <a:chExt cx="173" cy="201"/>
            </a:xfrm>
          </p:grpSpPr>
          <p:sp>
            <p:nvSpPr>
              <p:cNvPr id="29" name="Oval 7"/>
              <p:cNvSpPr>
                <a:spLocks noChangeArrowheads="1"/>
              </p:cNvSpPr>
              <p:nvPr/>
            </p:nvSpPr>
            <p:spPr bwMode="auto">
              <a:xfrm>
                <a:off x="1095" y="182"/>
                <a:ext cx="124" cy="1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0" name="AutoShape 8"/>
              <p:cNvSpPr>
                <a:spLocks noChangeArrowheads="1"/>
              </p:cNvSpPr>
              <p:nvPr/>
            </p:nvSpPr>
            <p:spPr bwMode="auto">
              <a:xfrm rot="5400001">
                <a:off x="1119" y="213"/>
                <a:ext cx="61" cy="61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" name="Line 9"/>
              <p:cNvSpPr>
                <a:spLocks noChangeShapeType="1"/>
              </p:cNvSpPr>
              <p:nvPr/>
            </p:nvSpPr>
            <p:spPr bwMode="auto">
              <a:xfrm>
                <a:off x="1095" y="242"/>
                <a:ext cx="1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" name="Line 10"/>
              <p:cNvSpPr>
                <a:spLocks noChangeShapeType="1"/>
              </p:cNvSpPr>
              <p:nvPr/>
            </p:nvSpPr>
            <p:spPr bwMode="auto">
              <a:xfrm>
                <a:off x="1178" y="184"/>
                <a:ext cx="0" cy="1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" name="Line 11"/>
              <p:cNvSpPr>
                <a:spLocks noChangeShapeType="1"/>
              </p:cNvSpPr>
              <p:nvPr/>
            </p:nvSpPr>
            <p:spPr bwMode="auto">
              <a:xfrm flipH="1">
                <a:off x="1193" y="109"/>
                <a:ext cx="75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12"/>
              <p:cNvSpPr>
                <a:spLocks noChangeShapeType="1"/>
              </p:cNvSpPr>
              <p:nvPr/>
            </p:nvSpPr>
            <p:spPr bwMode="auto">
              <a:xfrm flipH="1">
                <a:off x="1150" y="105"/>
                <a:ext cx="74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 rot="-120793">
              <a:off x="5315625" y="7453059"/>
              <a:ext cx="1009227" cy="1000196"/>
              <a:chOff x="140" y="1870"/>
              <a:chExt cx="246" cy="226"/>
            </a:xfrm>
          </p:grpSpPr>
          <p:sp>
            <p:nvSpPr>
              <p:cNvPr id="27" name="Freeform 20"/>
              <p:cNvSpPr>
                <a:spLocks noChangeAspect="1"/>
              </p:cNvSpPr>
              <p:nvPr/>
            </p:nvSpPr>
            <p:spPr bwMode="auto">
              <a:xfrm rot="8760000" flipV="1">
                <a:off x="141" y="1871"/>
                <a:ext cx="245" cy="225"/>
              </a:xfrm>
              <a:custGeom>
                <a:avLst/>
                <a:gdLst>
                  <a:gd name="T0" fmla="*/ 1 w 1306"/>
                  <a:gd name="T1" fmla="*/ 32 h 899"/>
                  <a:gd name="T2" fmla="*/ 2 w 1306"/>
                  <a:gd name="T3" fmla="*/ 33 h 899"/>
                  <a:gd name="T4" fmla="*/ 4 w 1306"/>
                  <a:gd name="T5" fmla="*/ 34 h 899"/>
                  <a:gd name="T6" fmla="*/ 5 w 1306"/>
                  <a:gd name="T7" fmla="*/ 34 h 899"/>
                  <a:gd name="T8" fmla="*/ 6 w 1306"/>
                  <a:gd name="T9" fmla="*/ 34 h 899"/>
                  <a:gd name="T10" fmla="*/ 8 w 1306"/>
                  <a:gd name="T11" fmla="*/ 33 h 899"/>
                  <a:gd name="T12" fmla="*/ 8 w 1306"/>
                  <a:gd name="T13" fmla="*/ 30 h 899"/>
                  <a:gd name="T14" fmla="*/ 9 w 1306"/>
                  <a:gd name="T15" fmla="*/ 28 h 899"/>
                  <a:gd name="T16" fmla="*/ 10 w 1306"/>
                  <a:gd name="T17" fmla="*/ 26 h 899"/>
                  <a:gd name="T18" fmla="*/ 11 w 1306"/>
                  <a:gd name="T19" fmla="*/ 24 h 899"/>
                  <a:gd name="T20" fmla="*/ 12 w 1306"/>
                  <a:gd name="T21" fmla="*/ 22 h 899"/>
                  <a:gd name="T22" fmla="*/ 13 w 1306"/>
                  <a:gd name="T23" fmla="*/ 24 h 899"/>
                  <a:gd name="T24" fmla="*/ 13 w 1306"/>
                  <a:gd name="T25" fmla="*/ 27 h 899"/>
                  <a:gd name="T26" fmla="*/ 14 w 1306"/>
                  <a:gd name="T27" fmla="*/ 31 h 899"/>
                  <a:gd name="T28" fmla="*/ 14 w 1306"/>
                  <a:gd name="T29" fmla="*/ 36 h 899"/>
                  <a:gd name="T30" fmla="*/ 15 w 1306"/>
                  <a:gd name="T31" fmla="*/ 41 h 899"/>
                  <a:gd name="T32" fmla="*/ 15 w 1306"/>
                  <a:gd name="T33" fmla="*/ 46 h 899"/>
                  <a:gd name="T34" fmla="*/ 16 w 1306"/>
                  <a:gd name="T35" fmla="*/ 51 h 899"/>
                  <a:gd name="T36" fmla="*/ 17 w 1306"/>
                  <a:gd name="T37" fmla="*/ 54 h 899"/>
                  <a:gd name="T38" fmla="*/ 17 w 1306"/>
                  <a:gd name="T39" fmla="*/ 56 h 899"/>
                  <a:gd name="T40" fmla="*/ 18 w 1306"/>
                  <a:gd name="T41" fmla="*/ 54 h 899"/>
                  <a:gd name="T42" fmla="*/ 19 w 1306"/>
                  <a:gd name="T43" fmla="*/ 50 h 899"/>
                  <a:gd name="T44" fmla="*/ 19 w 1306"/>
                  <a:gd name="T45" fmla="*/ 43 h 899"/>
                  <a:gd name="T46" fmla="*/ 20 w 1306"/>
                  <a:gd name="T47" fmla="*/ 36 h 899"/>
                  <a:gd name="T48" fmla="*/ 20 w 1306"/>
                  <a:gd name="T49" fmla="*/ 27 h 899"/>
                  <a:gd name="T50" fmla="*/ 21 w 1306"/>
                  <a:gd name="T51" fmla="*/ 19 h 899"/>
                  <a:gd name="T52" fmla="*/ 21 w 1306"/>
                  <a:gd name="T53" fmla="*/ 11 h 899"/>
                  <a:gd name="T54" fmla="*/ 22 w 1306"/>
                  <a:gd name="T55" fmla="*/ 5 h 899"/>
                  <a:gd name="T56" fmla="*/ 23 w 1306"/>
                  <a:gd name="T57" fmla="*/ 1 h 899"/>
                  <a:gd name="T58" fmla="*/ 23 w 1306"/>
                  <a:gd name="T59" fmla="*/ 1 h 899"/>
                  <a:gd name="T60" fmla="*/ 24 w 1306"/>
                  <a:gd name="T61" fmla="*/ 4 h 899"/>
                  <a:gd name="T62" fmla="*/ 25 w 1306"/>
                  <a:gd name="T63" fmla="*/ 10 h 899"/>
                  <a:gd name="T64" fmla="*/ 25 w 1306"/>
                  <a:gd name="T65" fmla="*/ 17 h 899"/>
                  <a:gd name="T66" fmla="*/ 26 w 1306"/>
                  <a:gd name="T67" fmla="*/ 25 h 899"/>
                  <a:gd name="T68" fmla="*/ 26 w 1306"/>
                  <a:gd name="T69" fmla="*/ 34 h 899"/>
                  <a:gd name="T70" fmla="*/ 27 w 1306"/>
                  <a:gd name="T71" fmla="*/ 42 h 899"/>
                  <a:gd name="T72" fmla="*/ 27 w 1306"/>
                  <a:gd name="T73" fmla="*/ 48 h 899"/>
                  <a:gd name="T74" fmla="*/ 28 w 1306"/>
                  <a:gd name="T75" fmla="*/ 53 h 899"/>
                  <a:gd name="T76" fmla="*/ 28 w 1306"/>
                  <a:gd name="T77" fmla="*/ 56 h 899"/>
                  <a:gd name="T78" fmla="*/ 29 w 1306"/>
                  <a:gd name="T79" fmla="*/ 55 h 899"/>
                  <a:gd name="T80" fmla="*/ 30 w 1306"/>
                  <a:gd name="T81" fmla="*/ 52 h 899"/>
                  <a:gd name="T82" fmla="*/ 30 w 1306"/>
                  <a:gd name="T83" fmla="*/ 47 h 899"/>
                  <a:gd name="T84" fmla="*/ 31 w 1306"/>
                  <a:gd name="T85" fmla="*/ 43 h 899"/>
                  <a:gd name="T86" fmla="*/ 32 w 1306"/>
                  <a:gd name="T87" fmla="*/ 37 h 899"/>
                  <a:gd name="T88" fmla="*/ 32 w 1306"/>
                  <a:gd name="T89" fmla="*/ 32 h 899"/>
                  <a:gd name="T90" fmla="*/ 33 w 1306"/>
                  <a:gd name="T91" fmla="*/ 28 h 899"/>
                  <a:gd name="T92" fmla="*/ 33 w 1306"/>
                  <a:gd name="T93" fmla="*/ 25 h 899"/>
                  <a:gd name="T94" fmla="*/ 34 w 1306"/>
                  <a:gd name="T95" fmla="*/ 23 h 899"/>
                  <a:gd name="T96" fmla="*/ 35 w 1306"/>
                  <a:gd name="T97" fmla="*/ 23 h 899"/>
                  <a:gd name="T98" fmla="*/ 36 w 1306"/>
                  <a:gd name="T99" fmla="*/ 25 h 899"/>
                  <a:gd name="T100" fmla="*/ 37 w 1306"/>
                  <a:gd name="T101" fmla="*/ 27 h 899"/>
                  <a:gd name="T102" fmla="*/ 37 w 1306"/>
                  <a:gd name="T103" fmla="*/ 30 h 899"/>
                  <a:gd name="T104" fmla="*/ 38 w 1306"/>
                  <a:gd name="T105" fmla="*/ 32 h 899"/>
                  <a:gd name="T106" fmla="*/ 39 w 1306"/>
                  <a:gd name="T107" fmla="*/ 34 h 899"/>
                  <a:gd name="T108" fmla="*/ 41 w 1306"/>
                  <a:gd name="T109" fmla="*/ 35 h 899"/>
                  <a:gd name="T110" fmla="*/ 42 w 1306"/>
                  <a:gd name="T111" fmla="*/ 34 h 899"/>
                  <a:gd name="T112" fmla="*/ 43 w 1306"/>
                  <a:gd name="T113" fmla="*/ 33 h 899"/>
                  <a:gd name="T114" fmla="*/ 44 w 1306"/>
                  <a:gd name="T115" fmla="*/ 32 h 899"/>
                  <a:gd name="T116" fmla="*/ 46 w 1306"/>
                  <a:gd name="T117" fmla="*/ 32 h 8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306" h="899">
                    <a:moveTo>
                      <a:pt x="0" y="509"/>
                    </a:moveTo>
                    <a:lnTo>
                      <a:pt x="3" y="509"/>
                    </a:lnTo>
                    <a:lnTo>
                      <a:pt x="6" y="509"/>
                    </a:lnTo>
                    <a:lnTo>
                      <a:pt x="9" y="509"/>
                    </a:lnTo>
                    <a:lnTo>
                      <a:pt x="12" y="509"/>
                    </a:lnTo>
                    <a:lnTo>
                      <a:pt x="15" y="509"/>
                    </a:lnTo>
                    <a:lnTo>
                      <a:pt x="18" y="509"/>
                    </a:lnTo>
                    <a:lnTo>
                      <a:pt x="21" y="509"/>
                    </a:lnTo>
                    <a:lnTo>
                      <a:pt x="24" y="509"/>
                    </a:lnTo>
                    <a:lnTo>
                      <a:pt x="27" y="512"/>
                    </a:lnTo>
                    <a:lnTo>
                      <a:pt x="30" y="512"/>
                    </a:lnTo>
                    <a:lnTo>
                      <a:pt x="33" y="512"/>
                    </a:lnTo>
                    <a:lnTo>
                      <a:pt x="36" y="512"/>
                    </a:lnTo>
                    <a:lnTo>
                      <a:pt x="39" y="512"/>
                    </a:lnTo>
                    <a:lnTo>
                      <a:pt x="42" y="512"/>
                    </a:lnTo>
                    <a:lnTo>
                      <a:pt x="45" y="515"/>
                    </a:lnTo>
                    <a:lnTo>
                      <a:pt x="48" y="515"/>
                    </a:lnTo>
                    <a:lnTo>
                      <a:pt x="51" y="515"/>
                    </a:lnTo>
                    <a:lnTo>
                      <a:pt x="54" y="515"/>
                    </a:lnTo>
                    <a:lnTo>
                      <a:pt x="57" y="518"/>
                    </a:lnTo>
                    <a:lnTo>
                      <a:pt x="61" y="518"/>
                    </a:lnTo>
                    <a:lnTo>
                      <a:pt x="64" y="518"/>
                    </a:lnTo>
                    <a:lnTo>
                      <a:pt x="67" y="521"/>
                    </a:lnTo>
                    <a:lnTo>
                      <a:pt x="70" y="521"/>
                    </a:lnTo>
                    <a:lnTo>
                      <a:pt x="73" y="521"/>
                    </a:lnTo>
                    <a:lnTo>
                      <a:pt x="76" y="524"/>
                    </a:lnTo>
                    <a:lnTo>
                      <a:pt x="79" y="524"/>
                    </a:lnTo>
                    <a:lnTo>
                      <a:pt x="82" y="527"/>
                    </a:lnTo>
                    <a:lnTo>
                      <a:pt x="85" y="527"/>
                    </a:lnTo>
                    <a:lnTo>
                      <a:pt x="88" y="527"/>
                    </a:lnTo>
                    <a:lnTo>
                      <a:pt x="91" y="530"/>
                    </a:lnTo>
                    <a:lnTo>
                      <a:pt x="94" y="530"/>
                    </a:lnTo>
                    <a:lnTo>
                      <a:pt x="97" y="534"/>
                    </a:lnTo>
                    <a:lnTo>
                      <a:pt x="100" y="534"/>
                    </a:lnTo>
                    <a:lnTo>
                      <a:pt x="103" y="534"/>
                    </a:lnTo>
                    <a:lnTo>
                      <a:pt x="106" y="537"/>
                    </a:lnTo>
                    <a:lnTo>
                      <a:pt x="109" y="537"/>
                    </a:lnTo>
                    <a:lnTo>
                      <a:pt x="112" y="540"/>
                    </a:lnTo>
                    <a:lnTo>
                      <a:pt x="115" y="540"/>
                    </a:lnTo>
                    <a:lnTo>
                      <a:pt x="118" y="543"/>
                    </a:lnTo>
                    <a:lnTo>
                      <a:pt x="121" y="543"/>
                    </a:lnTo>
                    <a:lnTo>
                      <a:pt x="124" y="543"/>
                    </a:lnTo>
                    <a:lnTo>
                      <a:pt x="127" y="546"/>
                    </a:lnTo>
                    <a:lnTo>
                      <a:pt x="130" y="546"/>
                    </a:lnTo>
                    <a:lnTo>
                      <a:pt x="133" y="546"/>
                    </a:lnTo>
                    <a:lnTo>
                      <a:pt x="136" y="549"/>
                    </a:lnTo>
                    <a:lnTo>
                      <a:pt x="139" y="549"/>
                    </a:lnTo>
                    <a:lnTo>
                      <a:pt x="142" y="549"/>
                    </a:lnTo>
                    <a:lnTo>
                      <a:pt x="145" y="549"/>
                    </a:lnTo>
                    <a:lnTo>
                      <a:pt x="148" y="552"/>
                    </a:lnTo>
                    <a:lnTo>
                      <a:pt x="151" y="552"/>
                    </a:lnTo>
                    <a:lnTo>
                      <a:pt x="154" y="552"/>
                    </a:lnTo>
                    <a:lnTo>
                      <a:pt x="157" y="552"/>
                    </a:lnTo>
                    <a:lnTo>
                      <a:pt x="160" y="552"/>
                    </a:lnTo>
                    <a:lnTo>
                      <a:pt x="163" y="552"/>
                    </a:lnTo>
                    <a:lnTo>
                      <a:pt x="166" y="552"/>
                    </a:lnTo>
                    <a:lnTo>
                      <a:pt x="169" y="552"/>
                    </a:lnTo>
                    <a:lnTo>
                      <a:pt x="172" y="549"/>
                    </a:lnTo>
                    <a:lnTo>
                      <a:pt x="175" y="549"/>
                    </a:lnTo>
                    <a:lnTo>
                      <a:pt x="178" y="549"/>
                    </a:lnTo>
                    <a:lnTo>
                      <a:pt x="181" y="546"/>
                    </a:lnTo>
                    <a:lnTo>
                      <a:pt x="184" y="546"/>
                    </a:lnTo>
                    <a:lnTo>
                      <a:pt x="187" y="543"/>
                    </a:lnTo>
                    <a:lnTo>
                      <a:pt x="190" y="543"/>
                    </a:lnTo>
                    <a:lnTo>
                      <a:pt x="193" y="540"/>
                    </a:lnTo>
                    <a:lnTo>
                      <a:pt x="196" y="537"/>
                    </a:lnTo>
                    <a:lnTo>
                      <a:pt x="199" y="534"/>
                    </a:lnTo>
                    <a:lnTo>
                      <a:pt x="202" y="530"/>
                    </a:lnTo>
                    <a:lnTo>
                      <a:pt x="205" y="527"/>
                    </a:lnTo>
                    <a:lnTo>
                      <a:pt x="208" y="524"/>
                    </a:lnTo>
                    <a:lnTo>
                      <a:pt x="211" y="521"/>
                    </a:lnTo>
                    <a:lnTo>
                      <a:pt x="214" y="518"/>
                    </a:lnTo>
                    <a:lnTo>
                      <a:pt x="217" y="515"/>
                    </a:lnTo>
                    <a:lnTo>
                      <a:pt x="220" y="512"/>
                    </a:lnTo>
                    <a:lnTo>
                      <a:pt x="220" y="509"/>
                    </a:lnTo>
                    <a:lnTo>
                      <a:pt x="223" y="506"/>
                    </a:lnTo>
                    <a:lnTo>
                      <a:pt x="226" y="503"/>
                    </a:lnTo>
                    <a:lnTo>
                      <a:pt x="226" y="500"/>
                    </a:lnTo>
                    <a:lnTo>
                      <a:pt x="229" y="497"/>
                    </a:lnTo>
                    <a:lnTo>
                      <a:pt x="232" y="494"/>
                    </a:lnTo>
                    <a:lnTo>
                      <a:pt x="232" y="491"/>
                    </a:lnTo>
                    <a:lnTo>
                      <a:pt x="235" y="488"/>
                    </a:lnTo>
                    <a:lnTo>
                      <a:pt x="235" y="485"/>
                    </a:lnTo>
                    <a:lnTo>
                      <a:pt x="238" y="482"/>
                    </a:lnTo>
                    <a:lnTo>
                      <a:pt x="238" y="479"/>
                    </a:lnTo>
                    <a:lnTo>
                      <a:pt x="241" y="476"/>
                    </a:lnTo>
                    <a:lnTo>
                      <a:pt x="244" y="473"/>
                    </a:lnTo>
                    <a:lnTo>
                      <a:pt x="244" y="470"/>
                    </a:lnTo>
                    <a:lnTo>
                      <a:pt x="244" y="467"/>
                    </a:lnTo>
                    <a:lnTo>
                      <a:pt x="248" y="464"/>
                    </a:lnTo>
                    <a:lnTo>
                      <a:pt x="251" y="461"/>
                    </a:lnTo>
                    <a:lnTo>
                      <a:pt x="251" y="458"/>
                    </a:lnTo>
                    <a:lnTo>
                      <a:pt x="254" y="455"/>
                    </a:lnTo>
                    <a:lnTo>
                      <a:pt x="254" y="452"/>
                    </a:lnTo>
                    <a:lnTo>
                      <a:pt x="257" y="449"/>
                    </a:lnTo>
                    <a:lnTo>
                      <a:pt x="257" y="446"/>
                    </a:lnTo>
                    <a:lnTo>
                      <a:pt x="260" y="443"/>
                    </a:lnTo>
                    <a:lnTo>
                      <a:pt x="260" y="440"/>
                    </a:lnTo>
                    <a:lnTo>
                      <a:pt x="263" y="437"/>
                    </a:lnTo>
                    <a:lnTo>
                      <a:pt x="263" y="434"/>
                    </a:lnTo>
                    <a:lnTo>
                      <a:pt x="266" y="431"/>
                    </a:lnTo>
                    <a:lnTo>
                      <a:pt x="266" y="428"/>
                    </a:lnTo>
                    <a:lnTo>
                      <a:pt x="269" y="425"/>
                    </a:lnTo>
                    <a:lnTo>
                      <a:pt x="269" y="422"/>
                    </a:lnTo>
                    <a:lnTo>
                      <a:pt x="272" y="419"/>
                    </a:lnTo>
                    <a:lnTo>
                      <a:pt x="272" y="416"/>
                    </a:lnTo>
                    <a:lnTo>
                      <a:pt x="275" y="413"/>
                    </a:lnTo>
                    <a:lnTo>
                      <a:pt x="275" y="410"/>
                    </a:lnTo>
                    <a:lnTo>
                      <a:pt x="278" y="407"/>
                    </a:lnTo>
                    <a:lnTo>
                      <a:pt x="278" y="404"/>
                    </a:lnTo>
                    <a:lnTo>
                      <a:pt x="281" y="401"/>
                    </a:lnTo>
                    <a:lnTo>
                      <a:pt x="284" y="398"/>
                    </a:lnTo>
                    <a:lnTo>
                      <a:pt x="284" y="395"/>
                    </a:lnTo>
                    <a:lnTo>
                      <a:pt x="284" y="392"/>
                    </a:lnTo>
                    <a:lnTo>
                      <a:pt x="287" y="389"/>
                    </a:lnTo>
                    <a:lnTo>
                      <a:pt x="290" y="386"/>
                    </a:lnTo>
                    <a:lnTo>
                      <a:pt x="293" y="383"/>
                    </a:lnTo>
                    <a:lnTo>
                      <a:pt x="293" y="380"/>
                    </a:lnTo>
                    <a:lnTo>
                      <a:pt x="296" y="377"/>
                    </a:lnTo>
                    <a:lnTo>
                      <a:pt x="296" y="374"/>
                    </a:lnTo>
                    <a:lnTo>
                      <a:pt x="299" y="371"/>
                    </a:lnTo>
                    <a:lnTo>
                      <a:pt x="302" y="368"/>
                    </a:lnTo>
                    <a:lnTo>
                      <a:pt x="305" y="365"/>
                    </a:lnTo>
                    <a:lnTo>
                      <a:pt x="308" y="362"/>
                    </a:lnTo>
                    <a:lnTo>
                      <a:pt x="311" y="359"/>
                    </a:lnTo>
                    <a:lnTo>
                      <a:pt x="314" y="356"/>
                    </a:lnTo>
                    <a:lnTo>
                      <a:pt x="317" y="356"/>
                    </a:lnTo>
                    <a:lnTo>
                      <a:pt x="320" y="352"/>
                    </a:lnTo>
                    <a:lnTo>
                      <a:pt x="323" y="352"/>
                    </a:lnTo>
                    <a:lnTo>
                      <a:pt x="326" y="352"/>
                    </a:lnTo>
                    <a:lnTo>
                      <a:pt x="329" y="352"/>
                    </a:lnTo>
                    <a:lnTo>
                      <a:pt x="332" y="356"/>
                    </a:lnTo>
                    <a:lnTo>
                      <a:pt x="335" y="359"/>
                    </a:lnTo>
                    <a:lnTo>
                      <a:pt x="338" y="359"/>
                    </a:lnTo>
                    <a:lnTo>
                      <a:pt x="341" y="362"/>
                    </a:lnTo>
                    <a:lnTo>
                      <a:pt x="344" y="365"/>
                    </a:lnTo>
                    <a:lnTo>
                      <a:pt x="344" y="368"/>
                    </a:lnTo>
                    <a:lnTo>
                      <a:pt x="347" y="371"/>
                    </a:lnTo>
                    <a:lnTo>
                      <a:pt x="350" y="374"/>
                    </a:lnTo>
                    <a:lnTo>
                      <a:pt x="350" y="377"/>
                    </a:lnTo>
                    <a:lnTo>
                      <a:pt x="353" y="380"/>
                    </a:lnTo>
                    <a:lnTo>
                      <a:pt x="353" y="383"/>
                    </a:lnTo>
                    <a:lnTo>
                      <a:pt x="356" y="386"/>
                    </a:lnTo>
                    <a:lnTo>
                      <a:pt x="356" y="389"/>
                    </a:lnTo>
                    <a:lnTo>
                      <a:pt x="359" y="392"/>
                    </a:lnTo>
                    <a:lnTo>
                      <a:pt x="359" y="395"/>
                    </a:lnTo>
                    <a:lnTo>
                      <a:pt x="362" y="401"/>
                    </a:lnTo>
                    <a:lnTo>
                      <a:pt x="362" y="404"/>
                    </a:lnTo>
                    <a:lnTo>
                      <a:pt x="362" y="407"/>
                    </a:lnTo>
                    <a:lnTo>
                      <a:pt x="365" y="410"/>
                    </a:lnTo>
                    <a:lnTo>
                      <a:pt x="365" y="413"/>
                    </a:lnTo>
                    <a:lnTo>
                      <a:pt x="368" y="419"/>
                    </a:lnTo>
                    <a:lnTo>
                      <a:pt x="368" y="422"/>
                    </a:lnTo>
                    <a:lnTo>
                      <a:pt x="371" y="428"/>
                    </a:lnTo>
                    <a:lnTo>
                      <a:pt x="371" y="431"/>
                    </a:lnTo>
                    <a:lnTo>
                      <a:pt x="374" y="434"/>
                    </a:lnTo>
                    <a:lnTo>
                      <a:pt x="374" y="440"/>
                    </a:lnTo>
                    <a:lnTo>
                      <a:pt x="374" y="446"/>
                    </a:lnTo>
                    <a:lnTo>
                      <a:pt x="377" y="449"/>
                    </a:lnTo>
                    <a:lnTo>
                      <a:pt x="377" y="455"/>
                    </a:lnTo>
                    <a:lnTo>
                      <a:pt x="380" y="458"/>
                    </a:lnTo>
                    <a:lnTo>
                      <a:pt x="380" y="464"/>
                    </a:lnTo>
                    <a:lnTo>
                      <a:pt x="383" y="470"/>
                    </a:lnTo>
                    <a:lnTo>
                      <a:pt x="383" y="476"/>
                    </a:lnTo>
                    <a:lnTo>
                      <a:pt x="383" y="482"/>
                    </a:lnTo>
                    <a:lnTo>
                      <a:pt x="386" y="485"/>
                    </a:lnTo>
                    <a:lnTo>
                      <a:pt x="386" y="491"/>
                    </a:lnTo>
                    <a:lnTo>
                      <a:pt x="389" y="497"/>
                    </a:lnTo>
                    <a:lnTo>
                      <a:pt x="389" y="503"/>
                    </a:lnTo>
                    <a:lnTo>
                      <a:pt x="392" y="509"/>
                    </a:lnTo>
                    <a:lnTo>
                      <a:pt x="392" y="515"/>
                    </a:lnTo>
                    <a:lnTo>
                      <a:pt x="392" y="521"/>
                    </a:lnTo>
                    <a:lnTo>
                      <a:pt x="395" y="527"/>
                    </a:lnTo>
                    <a:lnTo>
                      <a:pt x="395" y="534"/>
                    </a:lnTo>
                    <a:lnTo>
                      <a:pt x="398" y="540"/>
                    </a:lnTo>
                    <a:lnTo>
                      <a:pt x="398" y="549"/>
                    </a:lnTo>
                    <a:lnTo>
                      <a:pt x="401" y="555"/>
                    </a:lnTo>
                    <a:lnTo>
                      <a:pt x="401" y="561"/>
                    </a:lnTo>
                    <a:lnTo>
                      <a:pt x="401" y="567"/>
                    </a:lnTo>
                    <a:lnTo>
                      <a:pt x="404" y="573"/>
                    </a:lnTo>
                    <a:lnTo>
                      <a:pt x="404" y="579"/>
                    </a:lnTo>
                    <a:lnTo>
                      <a:pt x="407" y="588"/>
                    </a:lnTo>
                    <a:lnTo>
                      <a:pt x="407" y="594"/>
                    </a:lnTo>
                    <a:lnTo>
                      <a:pt x="410" y="600"/>
                    </a:lnTo>
                    <a:lnTo>
                      <a:pt x="410" y="609"/>
                    </a:lnTo>
                    <a:lnTo>
                      <a:pt x="413" y="615"/>
                    </a:lnTo>
                    <a:lnTo>
                      <a:pt x="413" y="621"/>
                    </a:lnTo>
                    <a:lnTo>
                      <a:pt x="413" y="627"/>
                    </a:lnTo>
                    <a:lnTo>
                      <a:pt x="416" y="636"/>
                    </a:lnTo>
                    <a:lnTo>
                      <a:pt x="416" y="642"/>
                    </a:lnTo>
                    <a:lnTo>
                      <a:pt x="419" y="648"/>
                    </a:lnTo>
                    <a:lnTo>
                      <a:pt x="419" y="657"/>
                    </a:lnTo>
                    <a:lnTo>
                      <a:pt x="422" y="663"/>
                    </a:lnTo>
                    <a:lnTo>
                      <a:pt x="422" y="669"/>
                    </a:lnTo>
                    <a:lnTo>
                      <a:pt x="422" y="678"/>
                    </a:lnTo>
                    <a:lnTo>
                      <a:pt x="425" y="684"/>
                    </a:lnTo>
                    <a:lnTo>
                      <a:pt x="425" y="690"/>
                    </a:lnTo>
                    <a:lnTo>
                      <a:pt x="428" y="699"/>
                    </a:lnTo>
                    <a:lnTo>
                      <a:pt x="428" y="705"/>
                    </a:lnTo>
                    <a:lnTo>
                      <a:pt x="432" y="712"/>
                    </a:lnTo>
                    <a:lnTo>
                      <a:pt x="432" y="718"/>
                    </a:lnTo>
                    <a:lnTo>
                      <a:pt x="432" y="727"/>
                    </a:lnTo>
                    <a:lnTo>
                      <a:pt x="435" y="733"/>
                    </a:lnTo>
                    <a:lnTo>
                      <a:pt x="435" y="739"/>
                    </a:lnTo>
                    <a:lnTo>
                      <a:pt x="438" y="745"/>
                    </a:lnTo>
                    <a:lnTo>
                      <a:pt x="438" y="751"/>
                    </a:lnTo>
                    <a:lnTo>
                      <a:pt x="441" y="757"/>
                    </a:lnTo>
                    <a:lnTo>
                      <a:pt x="441" y="766"/>
                    </a:lnTo>
                    <a:lnTo>
                      <a:pt x="444" y="772"/>
                    </a:lnTo>
                    <a:lnTo>
                      <a:pt x="444" y="778"/>
                    </a:lnTo>
                    <a:lnTo>
                      <a:pt x="444" y="784"/>
                    </a:lnTo>
                    <a:lnTo>
                      <a:pt x="447" y="790"/>
                    </a:lnTo>
                    <a:lnTo>
                      <a:pt x="447" y="796"/>
                    </a:lnTo>
                    <a:lnTo>
                      <a:pt x="450" y="802"/>
                    </a:lnTo>
                    <a:lnTo>
                      <a:pt x="450" y="805"/>
                    </a:lnTo>
                    <a:lnTo>
                      <a:pt x="453" y="811"/>
                    </a:lnTo>
                    <a:lnTo>
                      <a:pt x="453" y="817"/>
                    </a:lnTo>
                    <a:lnTo>
                      <a:pt x="453" y="823"/>
                    </a:lnTo>
                    <a:lnTo>
                      <a:pt x="456" y="826"/>
                    </a:lnTo>
                    <a:lnTo>
                      <a:pt x="456" y="832"/>
                    </a:lnTo>
                    <a:lnTo>
                      <a:pt x="459" y="838"/>
                    </a:lnTo>
                    <a:lnTo>
                      <a:pt x="459" y="841"/>
                    </a:lnTo>
                    <a:lnTo>
                      <a:pt x="462" y="847"/>
                    </a:lnTo>
                    <a:lnTo>
                      <a:pt x="462" y="850"/>
                    </a:lnTo>
                    <a:lnTo>
                      <a:pt x="462" y="856"/>
                    </a:lnTo>
                    <a:lnTo>
                      <a:pt x="465" y="859"/>
                    </a:lnTo>
                    <a:lnTo>
                      <a:pt x="465" y="862"/>
                    </a:lnTo>
                    <a:lnTo>
                      <a:pt x="468" y="865"/>
                    </a:lnTo>
                    <a:lnTo>
                      <a:pt x="468" y="871"/>
                    </a:lnTo>
                    <a:lnTo>
                      <a:pt x="471" y="874"/>
                    </a:lnTo>
                    <a:lnTo>
                      <a:pt x="471" y="877"/>
                    </a:lnTo>
                    <a:lnTo>
                      <a:pt x="471" y="880"/>
                    </a:lnTo>
                    <a:lnTo>
                      <a:pt x="474" y="883"/>
                    </a:lnTo>
                    <a:lnTo>
                      <a:pt x="477" y="886"/>
                    </a:lnTo>
                    <a:lnTo>
                      <a:pt x="477" y="889"/>
                    </a:lnTo>
                    <a:lnTo>
                      <a:pt x="480" y="893"/>
                    </a:lnTo>
                    <a:lnTo>
                      <a:pt x="483" y="896"/>
                    </a:lnTo>
                    <a:lnTo>
                      <a:pt x="486" y="899"/>
                    </a:lnTo>
                    <a:lnTo>
                      <a:pt x="489" y="899"/>
                    </a:lnTo>
                    <a:lnTo>
                      <a:pt x="492" y="899"/>
                    </a:lnTo>
                    <a:lnTo>
                      <a:pt x="495" y="896"/>
                    </a:lnTo>
                    <a:lnTo>
                      <a:pt x="498" y="893"/>
                    </a:lnTo>
                    <a:lnTo>
                      <a:pt x="501" y="889"/>
                    </a:lnTo>
                    <a:lnTo>
                      <a:pt x="501" y="886"/>
                    </a:lnTo>
                    <a:lnTo>
                      <a:pt x="504" y="883"/>
                    </a:lnTo>
                    <a:lnTo>
                      <a:pt x="504" y="880"/>
                    </a:lnTo>
                    <a:lnTo>
                      <a:pt x="507" y="877"/>
                    </a:lnTo>
                    <a:lnTo>
                      <a:pt x="507" y="874"/>
                    </a:lnTo>
                    <a:lnTo>
                      <a:pt x="510" y="871"/>
                    </a:lnTo>
                    <a:lnTo>
                      <a:pt x="510" y="868"/>
                    </a:lnTo>
                    <a:lnTo>
                      <a:pt x="510" y="865"/>
                    </a:lnTo>
                    <a:lnTo>
                      <a:pt x="513" y="859"/>
                    </a:lnTo>
                    <a:lnTo>
                      <a:pt x="513" y="856"/>
                    </a:lnTo>
                    <a:lnTo>
                      <a:pt x="516" y="850"/>
                    </a:lnTo>
                    <a:lnTo>
                      <a:pt x="516" y="844"/>
                    </a:lnTo>
                    <a:lnTo>
                      <a:pt x="519" y="841"/>
                    </a:lnTo>
                    <a:lnTo>
                      <a:pt x="519" y="835"/>
                    </a:lnTo>
                    <a:lnTo>
                      <a:pt x="522" y="829"/>
                    </a:lnTo>
                    <a:lnTo>
                      <a:pt x="522" y="823"/>
                    </a:lnTo>
                    <a:lnTo>
                      <a:pt x="522" y="817"/>
                    </a:lnTo>
                    <a:lnTo>
                      <a:pt x="525" y="811"/>
                    </a:lnTo>
                    <a:lnTo>
                      <a:pt x="525" y="805"/>
                    </a:lnTo>
                    <a:lnTo>
                      <a:pt x="528" y="799"/>
                    </a:lnTo>
                    <a:lnTo>
                      <a:pt x="528" y="790"/>
                    </a:lnTo>
                    <a:lnTo>
                      <a:pt x="531" y="784"/>
                    </a:lnTo>
                    <a:lnTo>
                      <a:pt x="531" y="775"/>
                    </a:lnTo>
                    <a:lnTo>
                      <a:pt x="531" y="769"/>
                    </a:lnTo>
                    <a:lnTo>
                      <a:pt x="534" y="760"/>
                    </a:lnTo>
                    <a:lnTo>
                      <a:pt x="534" y="754"/>
                    </a:lnTo>
                    <a:lnTo>
                      <a:pt x="537" y="745"/>
                    </a:lnTo>
                    <a:lnTo>
                      <a:pt x="537" y="736"/>
                    </a:lnTo>
                    <a:lnTo>
                      <a:pt x="540" y="727"/>
                    </a:lnTo>
                    <a:lnTo>
                      <a:pt x="540" y="718"/>
                    </a:lnTo>
                    <a:lnTo>
                      <a:pt x="540" y="708"/>
                    </a:lnTo>
                    <a:lnTo>
                      <a:pt x="543" y="699"/>
                    </a:lnTo>
                    <a:lnTo>
                      <a:pt x="543" y="690"/>
                    </a:lnTo>
                    <a:lnTo>
                      <a:pt x="546" y="681"/>
                    </a:lnTo>
                    <a:lnTo>
                      <a:pt x="546" y="672"/>
                    </a:lnTo>
                    <a:lnTo>
                      <a:pt x="549" y="663"/>
                    </a:lnTo>
                    <a:lnTo>
                      <a:pt x="549" y="651"/>
                    </a:lnTo>
                    <a:lnTo>
                      <a:pt x="549" y="642"/>
                    </a:lnTo>
                    <a:lnTo>
                      <a:pt x="552" y="633"/>
                    </a:lnTo>
                    <a:lnTo>
                      <a:pt x="552" y="621"/>
                    </a:lnTo>
                    <a:lnTo>
                      <a:pt x="555" y="612"/>
                    </a:lnTo>
                    <a:lnTo>
                      <a:pt x="555" y="600"/>
                    </a:lnTo>
                    <a:lnTo>
                      <a:pt x="558" y="591"/>
                    </a:lnTo>
                    <a:lnTo>
                      <a:pt x="558" y="579"/>
                    </a:lnTo>
                    <a:lnTo>
                      <a:pt x="561" y="567"/>
                    </a:lnTo>
                    <a:lnTo>
                      <a:pt x="561" y="558"/>
                    </a:lnTo>
                    <a:lnTo>
                      <a:pt x="561" y="546"/>
                    </a:lnTo>
                    <a:lnTo>
                      <a:pt x="564" y="537"/>
                    </a:lnTo>
                    <a:lnTo>
                      <a:pt x="564" y="524"/>
                    </a:lnTo>
                    <a:lnTo>
                      <a:pt x="567" y="512"/>
                    </a:lnTo>
                    <a:lnTo>
                      <a:pt x="567" y="500"/>
                    </a:lnTo>
                    <a:lnTo>
                      <a:pt x="570" y="491"/>
                    </a:lnTo>
                    <a:lnTo>
                      <a:pt x="570" y="479"/>
                    </a:lnTo>
                    <a:lnTo>
                      <a:pt x="570" y="467"/>
                    </a:lnTo>
                    <a:lnTo>
                      <a:pt x="573" y="455"/>
                    </a:lnTo>
                    <a:lnTo>
                      <a:pt x="573" y="446"/>
                    </a:lnTo>
                    <a:lnTo>
                      <a:pt x="576" y="434"/>
                    </a:lnTo>
                    <a:lnTo>
                      <a:pt x="576" y="422"/>
                    </a:lnTo>
                    <a:lnTo>
                      <a:pt x="579" y="410"/>
                    </a:lnTo>
                    <a:lnTo>
                      <a:pt x="579" y="398"/>
                    </a:lnTo>
                    <a:lnTo>
                      <a:pt x="579" y="389"/>
                    </a:lnTo>
                    <a:lnTo>
                      <a:pt x="582" y="377"/>
                    </a:lnTo>
                    <a:lnTo>
                      <a:pt x="582" y="365"/>
                    </a:lnTo>
                    <a:lnTo>
                      <a:pt x="585" y="352"/>
                    </a:lnTo>
                    <a:lnTo>
                      <a:pt x="585" y="343"/>
                    </a:lnTo>
                    <a:lnTo>
                      <a:pt x="588" y="331"/>
                    </a:lnTo>
                    <a:lnTo>
                      <a:pt x="588" y="319"/>
                    </a:lnTo>
                    <a:lnTo>
                      <a:pt x="588" y="310"/>
                    </a:lnTo>
                    <a:lnTo>
                      <a:pt x="591" y="298"/>
                    </a:lnTo>
                    <a:lnTo>
                      <a:pt x="591" y="289"/>
                    </a:lnTo>
                    <a:lnTo>
                      <a:pt x="594" y="277"/>
                    </a:lnTo>
                    <a:lnTo>
                      <a:pt x="594" y="265"/>
                    </a:lnTo>
                    <a:lnTo>
                      <a:pt x="597" y="256"/>
                    </a:lnTo>
                    <a:lnTo>
                      <a:pt x="597" y="247"/>
                    </a:lnTo>
                    <a:lnTo>
                      <a:pt x="600" y="235"/>
                    </a:lnTo>
                    <a:lnTo>
                      <a:pt x="600" y="226"/>
                    </a:lnTo>
                    <a:lnTo>
                      <a:pt x="600" y="217"/>
                    </a:lnTo>
                    <a:lnTo>
                      <a:pt x="603" y="205"/>
                    </a:lnTo>
                    <a:lnTo>
                      <a:pt x="603" y="196"/>
                    </a:lnTo>
                    <a:lnTo>
                      <a:pt x="606" y="187"/>
                    </a:lnTo>
                    <a:lnTo>
                      <a:pt x="606" y="178"/>
                    </a:lnTo>
                    <a:lnTo>
                      <a:pt x="609" y="168"/>
                    </a:lnTo>
                    <a:lnTo>
                      <a:pt x="609" y="159"/>
                    </a:lnTo>
                    <a:lnTo>
                      <a:pt x="609" y="150"/>
                    </a:lnTo>
                    <a:lnTo>
                      <a:pt x="612" y="141"/>
                    </a:lnTo>
                    <a:lnTo>
                      <a:pt x="612" y="132"/>
                    </a:lnTo>
                    <a:lnTo>
                      <a:pt x="616" y="126"/>
                    </a:lnTo>
                    <a:lnTo>
                      <a:pt x="616" y="117"/>
                    </a:lnTo>
                    <a:lnTo>
                      <a:pt x="619" y="108"/>
                    </a:lnTo>
                    <a:lnTo>
                      <a:pt x="619" y="102"/>
                    </a:lnTo>
                    <a:lnTo>
                      <a:pt x="619" y="93"/>
                    </a:lnTo>
                    <a:lnTo>
                      <a:pt x="622" y="87"/>
                    </a:lnTo>
                    <a:lnTo>
                      <a:pt x="622" y="81"/>
                    </a:lnTo>
                    <a:lnTo>
                      <a:pt x="625" y="75"/>
                    </a:lnTo>
                    <a:lnTo>
                      <a:pt x="625" y="69"/>
                    </a:lnTo>
                    <a:lnTo>
                      <a:pt x="628" y="63"/>
                    </a:lnTo>
                    <a:lnTo>
                      <a:pt x="628" y="57"/>
                    </a:lnTo>
                    <a:lnTo>
                      <a:pt x="628" y="51"/>
                    </a:lnTo>
                    <a:lnTo>
                      <a:pt x="631" y="45"/>
                    </a:lnTo>
                    <a:lnTo>
                      <a:pt x="631" y="39"/>
                    </a:lnTo>
                    <a:lnTo>
                      <a:pt x="634" y="36"/>
                    </a:lnTo>
                    <a:lnTo>
                      <a:pt x="634" y="30"/>
                    </a:lnTo>
                    <a:lnTo>
                      <a:pt x="637" y="27"/>
                    </a:lnTo>
                    <a:lnTo>
                      <a:pt x="637" y="24"/>
                    </a:lnTo>
                    <a:lnTo>
                      <a:pt x="640" y="21"/>
                    </a:lnTo>
                    <a:lnTo>
                      <a:pt x="640" y="18"/>
                    </a:lnTo>
                    <a:lnTo>
                      <a:pt x="640" y="15"/>
                    </a:lnTo>
                    <a:lnTo>
                      <a:pt x="643" y="12"/>
                    </a:lnTo>
                    <a:lnTo>
                      <a:pt x="643" y="9"/>
                    </a:lnTo>
                    <a:lnTo>
                      <a:pt x="646" y="6"/>
                    </a:lnTo>
                    <a:lnTo>
                      <a:pt x="649" y="3"/>
                    </a:lnTo>
                    <a:lnTo>
                      <a:pt x="652" y="0"/>
                    </a:lnTo>
                    <a:lnTo>
                      <a:pt x="655" y="0"/>
                    </a:lnTo>
                    <a:lnTo>
                      <a:pt x="658" y="3"/>
                    </a:lnTo>
                    <a:lnTo>
                      <a:pt x="661" y="6"/>
                    </a:lnTo>
                    <a:lnTo>
                      <a:pt x="664" y="9"/>
                    </a:lnTo>
                    <a:lnTo>
                      <a:pt x="664" y="12"/>
                    </a:lnTo>
                    <a:lnTo>
                      <a:pt x="667" y="15"/>
                    </a:lnTo>
                    <a:lnTo>
                      <a:pt x="667" y="18"/>
                    </a:lnTo>
                    <a:lnTo>
                      <a:pt x="667" y="21"/>
                    </a:lnTo>
                    <a:lnTo>
                      <a:pt x="670" y="24"/>
                    </a:lnTo>
                    <a:lnTo>
                      <a:pt x="670" y="27"/>
                    </a:lnTo>
                    <a:lnTo>
                      <a:pt x="673" y="30"/>
                    </a:lnTo>
                    <a:lnTo>
                      <a:pt x="673" y="36"/>
                    </a:lnTo>
                    <a:lnTo>
                      <a:pt x="676" y="39"/>
                    </a:lnTo>
                    <a:lnTo>
                      <a:pt x="676" y="45"/>
                    </a:lnTo>
                    <a:lnTo>
                      <a:pt x="679" y="51"/>
                    </a:lnTo>
                    <a:lnTo>
                      <a:pt x="679" y="57"/>
                    </a:lnTo>
                    <a:lnTo>
                      <a:pt x="679" y="63"/>
                    </a:lnTo>
                    <a:lnTo>
                      <a:pt x="682" y="69"/>
                    </a:lnTo>
                    <a:lnTo>
                      <a:pt x="682" y="75"/>
                    </a:lnTo>
                    <a:lnTo>
                      <a:pt x="685" y="81"/>
                    </a:lnTo>
                    <a:lnTo>
                      <a:pt x="685" y="87"/>
                    </a:lnTo>
                    <a:lnTo>
                      <a:pt x="688" y="93"/>
                    </a:lnTo>
                    <a:lnTo>
                      <a:pt x="688" y="102"/>
                    </a:lnTo>
                    <a:lnTo>
                      <a:pt x="688" y="108"/>
                    </a:lnTo>
                    <a:lnTo>
                      <a:pt x="691" y="117"/>
                    </a:lnTo>
                    <a:lnTo>
                      <a:pt x="691" y="126"/>
                    </a:lnTo>
                    <a:lnTo>
                      <a:pt x="694" y="132"/>
                    </a:lnTo>
                    <a:lnTo>
                      <a:pt x="694" y="141"/>
                    </a:lnTo>
                    <a:lnTo>
                      <a:pt x="697" y="150"/>
                    </a:lnTo>
                    <a:lnTo>
                      <a:pt x="697" y="159"/>
                    </a:lnTo>
                    <a:lnTo>
                      <a:pt x="697" y="168"/>
                    </a:lnTo>
                    <a:lnTo>
                      <a:pt x="700" y="178"/>
                    </a:lnTo>
                    <a:lnTo>
                      <a:pt x="700" y="187"/>
                    </a:lnTo>
                    <a:lnTo>
                      <a:pt x="703" y="196"/>
                    </a:lnTo>
                    <a:lnTo>
                      <a:pt x="703" y="205"/>
                    </a:lnTo>
                    <a:lnTo>
                      <a:pt x="706" y="217"/>
                    </a:lnTo>
                    <a:lnTo>
                      <a:pt x="706" y="226"/>
                    </a:lnTo>
                    <a:lnTo>
                      <a:pt x="706" y="235"/>
                    </a:lnTo>
                    <a:lnTo>
                      <a:pt x="709" y="247"/>
                    </a:lnTo>
                    <a:lnTo>
                      <a:pt x="709" y="256"/>
                    </a:lnTo>
                    <a:lnTo>
                      <a:pt x="712" y="265"/>
                    </a:lnTo>
                    <a:lnTo>
                      <a:pt x="712" y="277"/>
                    </a:lnTo>
                    <a:lnTo>
                      <a:pt x="715" y="289"/>
                    </a:lnTo>
                    <a:lnTo>
                      <a:pt x="715" y="298"/>
                    </a:lnTo>
                    <a:lnTo>
                      <a:pt x="718" y="310"/>
                    </a:lnTo>
                    <a:lnTo>
                      <a:pt x="718" y="319"/>
                    </a:lnTo>
                    <a:lnTo>
                      <a:pt x="718" y="331"/>
                    </a:lnTo>
                    <a:lnTo>
                      <a:pt x="721" y="343"/>
                    </a:lnTo>
                    <a:lnTo>
                      <a:pt x="721" y="352"/>
                    </a:lnTo>
                    <a:lnTo>
                      <a:pt x="724" y="365"/>
                    </a:lnTo>
                    <a:lnTo>
                      <a:pt x="724" y="377"/>
                    </a:lnTo>
                    <a:lnTo>
                      <a:pt x="727" y="389"/>
                    </a:lnTo>
                    <a:lnTo>
                      <a:pt x="727" y="398"/>
                    </a:lnTo>
                    <a:lnTo>
                      <a:pt x="727" y="410"/>
                    </a:lnTo>
                    <a:lnTo>
                      <a:pt x="730" y="422"/>
                    </a:lnTo>
                    <a:lnTo>
                      <a:pt x="730" y="434"/>
                    </a:lnTo>
                    <a:lnTo>
                      <a:pt x="733" y="446"/>
                    </a:lnTo>
                    <a:lnTo>
                      <a:pt x="733" y="455"/>
                    </a:lnTo>
                    <a:lnTo>
                      <a:pt x="736" y="467"/>
                    </a:lnTo>
                    <a:lnTo>
                      <a:pt x="736" y="479"/>
                    </a:lnTo>
                    <a:lnTo>
                      <a:pt x="736" y="491"/>
                    </a:lnTo>
                    <a:lnTo>
                      <a:pt x="739" y="500"/>
                    </a:lnTo>
                    <a:lnTo>
                      <a:pt x="739" y="512"/>
                    </a:lnTo>
                    <a:lnTo>
                      <a:pt x="742" y="524"/>
                    </a:lnTo>
                    <a:lnTo>
                      <a:pt x="742" y="537"/>
                    </a:lnTo>
                    <a:lnTo>
                      <a:pt x="745" y="546"/>
                    </a:lnTo>
                    <a:lnTo>
                      <a:pt x="745" y="558"/>
                    </a:lnTo>
                    <a:lnTo>
                      <a:pt x="745" y="567"/>
                    </a:lnTo>
                    <a:lnTo>
                      <a:pt x="748" y="579"/>
                    </a:lnTo>
                    <a:lnTo>
                      <a:pt x="748" y="591"/>
                    </a:lnTo>
                    <a:lnTo>
                      <a:pt x="751" y="600"/>
                    </a:lnTo>
                    <a:lnTo>
                      <a:pt x="751" y="612"/>
                    </a:lnTo>
                    <a:lnTo>
                      <a:pt x="754" y="621"/>
                    </a:lnTo>
                    <a:lnTo>
                      <a:pt x="754" y="633"/>
                    </a:lnTo>
                    <a:lnTo>
                      <a:pt x="757" y="642"/>
                    </a:lnTo>
                    <a:lnTo>
                      <a:pt x="757" y="651"/>
                    </a:lnTo>
                    <a:lnTo>
                      <a:pt x="757" y="663"/>
                    </a:lnTo>
                    <a:lnTo>
                      <a:pt x="760" y="672"/>
                    </a:lnTo>
                    <a:lnTo>
                      <a:pt x="760" y="681"/>
                    </a:lnTo>
                    <a:lnTo>
                      <a:pt x="763" y="690"/>
                    </a:lnTo>
                    <a:lnTo>
                      <a:pt x="763" y="699"/>
                    </a:lnTo>
                    <a:lnTo>
                      <a:pt x="766" y="708"/>
                    </a:lnTo>
                    <a:lnTo>
                      <a:pt x="766" y="718"/>
                    </a:lnTo>
                    <a:lnTo>
                      <a:pt x="766" y="727"/>
                    </a:lnTo>
                    <a:lnTo>
                      <a:pt x="769" y="736"/>
                    </a:lnTo>
                    <a:lnTo>
                      <a:pt x="769" y="745"/>
                    </a:lnTo>
                    <a:lnTo>
                      <a:pt x="772" y="754"/>
                    </a:lnTo>
                    <a:lnTo>
                      <a:pt x="772" y="760"/>
                    </a:lnTo>
                    <a:lnTo>
                      <a:pt x="775" y="769"/>
                    </a:lnTo>
                    <a:lnTo>
                      <a:pt x="775" y="775"/>
                    </a:lnTo>
                    <a:lnTo>
                      <a:pt x="775" y="784"/>
                    </a:lnTo>
                    <a:lnTo>
                      <a:pt x="778" y="790"/>
                    </a:lnTo>
                    <a:lnTo>
                      <a:pt x="778" y="799"/>
                    </a:lnTo>
                    <a:lnTo>
                      <a:pt x="781" y="805"/>
                    </a:lnTo>
                    <a:lnTo>
                      <a:pt x="781" y="811"/>
                    </a:lnTo>
                    <a:lnTo>
                      <a:pt x="784" y="817"/>
                    </a:lnTo>
                    <a:lnTo>
                      <a:pt x="784" y="823"/>
                    </a:lnTo>
                    <a:lnTo>
                      <a:pt x="784" y="829"/>
                    </a:lnTo>
                    <a:lnTo>
                      <a:pt x="787" y="835"/>
                    </a:lnTo>
                    <a:lnTo>
                      <a:pt x="787" y="841"/>
                    </a:lnTo>
                    <a:lnTo>
                      <a:pt x="790" y="844"/>
                    </a:lnTo>
                    <a:lnTo>
                      <a:pt x="790" y="850"/>
                    </a:lnTo>
                    <a:lnTo>
                      <a:pt x="793" y="856"/>
                    </a:lnTo>
                    <a:lnTo>
                      <a:pt x="793" y="859"/>
                    </a:lnTo>
                    <a:lnTo>
                      <a:pt x="796" y="865"/>
                    </a:lnTo>
                    <a:lnTo>
                      <a:pt x="796" y="868"/>
                    </a:lnTo>
                    <a:lnTo>
                      <a:pt x="796" y="871"/>
                    </a:lnTo>
                    <a:lnTo>
                      <a:pt x="799" y="874"/>
                    </a:lnTo>
                    <a:lnTo>
                      <a:pt x="799" y="877"/>
                    </a:lnTo>
                    <a:lnTo>
                      <a:pt x="803" y="880"/>
                    </a:lnTo>
                    <a:lnTo>
                      <a:pt x="803" y="883"/>
                    </a:lnTo>
                    <a:lnTo>
                      <a:pt x="806" y="886"/>
                    </a:lnTo>
                    <a:lnTo>
                      <a:pt x="806" y="889"/>
                    </a:lnTo>
                    <a:lnTo>
                      <a:pt x="809" y="893"/>
                    </a:lnTo>
                    <a:lnTo>
                      <a:pt x="812" y="896"/>
                    </a:lnTo>
                    <a:lnTo>
                      <a:pt x="815" y="899"/>
                    </a:lnTo>
                    <a:lnTo>
                      <a:pt x="818" y="899"/>
                    </a:lnTo>
                    <a:lnTo>
                      <a:pt x="821" y="899"/>
                    </a:lnTo>
                    <a:lnTo>
                      <a:pt x="824" y="896"/>
                    </a:lnTo>
                    <a:lnTo>
                      <a:pt x="827" y="893"/>
                    </a:lnTo>
                    <a:lnTo>
                      <a:pt x="830" y="889"/>
                    </a:lnTo>
                    <a:lnTo>
                      <a:pt x="830" y="886"/>
                    </a:lnTo>
                    <a:lnTo>
                      <a:pt x="833" y="883"/>
                    </a:lnTo>
                    <a:lnTo>
                      <a:pt x="836" y="880"/>
                    </a:lnTo>
                    <a:lnTo>
                      <a:pt x="836" y="877"/>
                    </a:lnTo>
                    <a:lnTo>
                      <a:pt x="836" y="874"/>
                    </a:lnTo>
                    <a:lnTo>
                      <a:pt x="839" y="871"/>
                    </a:lnTo>
                    <a:lnTo>
                      <a:pt x="839" y="865"/>
                    </a:lnTo>
                    <a:lnTo>
                      <a:pt x="842" y="862"/>
                    </a:lnTo>
                    <a:lnTo>
                      <a:pt x="842" y="859"/>
                    </a:lnTo>
                    <a:lnTo>
                      <a:pt x="845" y="856"/>
                    </a:lnTo>
                    <a:lnTo>
                      <a:pt x="845" y="850"/>
                    </a:lnTo>
                    <a:lnTo>
                      <a:pt x="845" y="847"/>
                    </a:lnTo>
                    <a:lnTo>
                      <a:pt x="848" y="841"/>
                    </a:lnTo>
                    <a:lnTo>
                      <a:pt x="848" y="838"/>
                    </a:lnTo>
                    <a:lnTo>
                      <a:pt x="851" y="832"/>
                    </a:lnTo>
                    <a:lnTo>
                      <a:pt x="851" y="826"/>
                    </a:lnTo>
                    <a:lnTo>
                      <a:pt x="854" y="823"/>
                    </a:lnTo>
                    <a:lnTo>
                      <a:pt x="854" y="817"/>
                    </a:lnTo>
                    <a:lnTo>
                      <a:pt x="854" y="811"/>
                    </a:lnTo>
                    <a:lnTo>
                      <a:pt x="857" y="805"/>
                    </a:lnTo>
                    <a:lnTo>
                      <a:pt x="857" y="802"/>
                    </a:lnTo>
                    <a:lnTo>
                      <a:pt x="860" y="796"/>
                    </a:lnTo>
                    <a:lnTo>
                      <a:pt x="860" y="790"/>
                    </a:lnTo>
                    <a:lnTo>
                      <a:pt x="863" y="784"/>
                    </a:lnTo>
                    <a:lnTo>
                      <a:pt x="863" y="778"/>
                    </a:lnTo>
                    <a:lnTo>
                      <a:pt x="863" y="772"/>
                    </a:lnTo>
                    <a:lnTo>
                      <a:pt x="866" y="766"/>
                    </a:lnTo>
                    <a:lnTo>
                      <a:pt x="866" y="757"/>
                    </a:lnTo>
                    <a:lnTo>
                      <a:pt x="869" y="751"/>
                    </a:lnTo>
                    <a:lnTo>
                      <a:pt x="869" y="745"/>
                    </a:lnTo>
                    <a:lnTo>
                      <a:pt x="872" y="739"/>
                    </a:lnTo>
                    <a:lnTo>
                      <a:pt x="872" y="733"/>
                    </a:lnTo>
                    <a:lnTo>
                      <a:pt x="875" y="727"/>
                    </a:lnTo>
                    <a:lnTo>
                      <a:pt x="875" y="718"/>
                    </a:lnTo>
                    <a:lnTo>
                      <a:pt x="875" y="712"/>
                    </a:lnTo>
                    <a:lnTo>
                      <a:pt x="878" y="705"/>
                    </a:lnTo>
                    <a:lnTo>
                      <a:pt x="878" y="699"/>
                    </a:lnTo>
                    <a:lnTo>
                      <a:pt x="881" y="690"/>
                    </a:lnTo>
                    <a:lnTo>
                      <a:pt x="881" y="684"/>
                    </a:lnTo>
                    <a:lnTo>
                      <a:pt x="884" y="678"/>
                    </a:lnTo>
                    <a:lnTo>
                      <a:pt x="884" y="669"/>
                    </a:lnTo>
                    <a:lnTo>
                      <a:pt x="884" y="663"/>
                    </a:lnTo>
                    <a:lnTo>
                      <a:pt x="887" y="657"/>
                    </a:lnTo>
                    <a:lnTo>
                      <a:pt x="887" y="648"/>
                    </a:lnTo>
                    <a:lnTo>
                      <a:pt x="890" y="642"/>
                    </a:lnTo>
                    <a:lnTo>
                      <a:pt x="890" y="636"/>
                    </a:lnTo>
                    <a:lnTo>
                      <a:pt x="893" y="627"/>
                    </a:lnTo>
                    <a:lnTo>
                      <a:pt x="893" y="621"/>
                    </a:lnTo>
                    <a:lnTo>
                      <a:pt x="893" y="615"/>
                    </a:lnTo>
                    <a:lnTo>
                      <a:pt x="896" y="609"/>
                    </a:lnTo>
                    <a:lnTo>
                      <a:pt x="896" y="600"/>
                    </a:lnTo>
                    <a:lnTo>
                      <a:pt x="899" y="594"/>
                    </a:lnTo>
                    <a:lnTo>
                      <a:pt x="899" y="588"/>
                    </a:lnTo>
                    <a:lnTo>
                      <a:pt x="902" y="579"/>
                    </a:lnTo>
                    <a:lnTo>
                      <a:pt x="902" y="573"/>
                    </a:lnTo>
                    <a:lnTo>
                      <a:pt x="905" y="567"/>
                    </a:lnTo>
                    <a:lnTo>
                      <a:pt x="905" y="561"/>
                    </a:lnTo>
                    <a:lnTo>
                      <a:pt x="905" y="555"/>
                    </a:lnTo>
                    <a:lnTo>
                      <a:pt x="908" y="549"/>
                    </a:lnTo>
                    <a:lnTo>
                      <a:pt x="908" y="540"/>
                    </a:lnTo>
                    <a:lnTo>
                      <a:pt x="911" y="534"/>
                    </a:lnTo>
                    <a:lnTo>
                      <a:pt x="911" y="527"/>
                    </a:lnTo>
                    <a:lnTo>
                      <a:pt x="914" y="521"/>
                    </a:lnTo>
                    <a:lnTo>
                      <a:pt x="914" y="515"/>
                    </a:lnTo>
                    <a:lnTo>
                      <a:pt x="914" y="509"/>
                    </a:lnTo>
                    <a:lnTo>
                      <a:pt x="917" y="503"/>
                    </a:lnTo>
                    <a:lnTo>
                      <a:pt x="917" y="497"/>
                    </a:lnTo>
                    <a:lnTo>
                      <a:pt x="920" y="491"/>
                    </a:lnTo>
                    <a:lnTo>
                      <a:pt x="920" y="485"/>
                    </a:lnTo>
                    <a:lnTo>
                      <a:pt x="923" y="482"/>
                    </a:lnTo>
                    <a:lnTo>
                      <a:pt x="923" y="476"/>
                    </a:lnTo>
                    <a:lnTo>
                      <a:pt x="923" y="470"/>
                    </a:lnTo>
                    <a:lnTo>
                      <a:pt x="926" y="464"/>
                    </a:lnTo>
                    <a:lnTo>
                      <a:pt x="926" y="458"/>
                    </a:lnTo>
                    <a:lnTo>
                      <a:pt x="929" y="455"/>
                    </a:lnTo>
                    <a:lnTo>
                      <a:pt x="929" y="449"/>
                    </a:lnTo>
                    <a:lnTo>
                      <a:pt x="932" y="446"/>
                    </a:lnTo>
                    <a:lnTo>
                      <a:pt x="932" y="440"/>
                    </a:lnTo>
                    <a:lnTo>
                      <a:pt x="932" y="434"/>
                    </a:lnTo>
                    <a:lnTo>
                      <a:pt x="935" y="431"/>
                    </a:lnTo>
                    <a:lnTo>
                      <a:pt x="935" y="428"/>
                    </a:lnTo>
                    <a:lnTo>
                      <a:pt x="938" y="422"/>
                    </a:lnTo>
                    <a:lnTo>
                      <a:pt x="938" y="419"/>
                    </a:lnTo>
                    <a:lnTo>
                      <a:pt x="941" y="413"/>
                    </a:lnTo>
                    <a:lnTo>
                      <a:pt x="941" y="410"/>
                    </a:lnTo>
                    <a:lnTo>
                      <a:pt x="944" y="407"/>
                    </a:lnTo>
                    <a:lnTo>
                      <a:pt x="944" y="404"/>
                    </a:lnTo>
                    <a:lnTo>
                      <a:pt x="944" y="401"/>
                    </a:lnTo>
                    <a:lnTo>
                      <a:pt x="947" y="395"/>
                    </a:lnTo>
                    <a:lnTo>
                      <a:pt x="947" y="392"/>
                    </a:lnTo>
                    <a:lnTo>
                      <a:pt x="950" y="389"/>
                    </a:lnTo>
                    <a:lnTo>
                      <a:pt x="950" y="386"/>
                    </a:lnTo>
                    <a:lnTo>
                      <a:pt x="953" y="383"/>
                    </a:lnTo>
                    <a:lnTo>
                      <a:pt x="953" y="380"/>
                    </a:lnTo>
                    <a:lnTo>
                      <a:pt x="956" y="377"/>
                    </a:lnTo>
                    <a:lnTo>
                      <a:pt x="956" y="374"/>
                    </a:lnTo>
                    <a:lnTo>
                      <a:pt x="959" y="371"/>
                    </a:lnTo>
                    <a:lnTo>
                      <a:pt x="962" y="368"/>
                    </a:lnTo>
                    <a:lnTo>
                      <a:pt x="962" y="365"/>
                    </a:lnTo>
                    <a:lnTo>
                      <a:pt x="965" y="362"/>
                    </a:lnTo>
                    <a:lnTo>
                      <a:pt x="968" y="359"/>
                    </a:lnTo>
                    <a:lnTo>
                      <a:pt x="971" y="356"/>
                    </a:lnTo>
                    <a:lnTo>
                      <a:pt x="974" y="356"/>
                    </a:lnTo>
                    <a:lnTo>
                      <a:pt x="977" y="352"/>
                    </a:lnTo>
                    <a:lnTo>
                      <a:pt x="980" y="352"/>
                    </a:lnTo>
                    <a:lnTo>
                      <a:pt x="983" y="352"/>
                    </a:lnTo>
                    <a:lnTo>
                      <a:pt x="987" y="352"/>
                    </a:lnTo>
                    <a:lnTo>
                      <a:pt x="990" y="356"/>
                    </a:lnTo>
                    <a:lnTo>
                      <a:pt x="993" y="359"/>
                    </a:lnTo>
                    <a:lnTo>
                      <a:pt x="996" y="359"/>
                    </a:lnTo>
                    <a:lnTo>
                      <a:pt x="999" y="362"/>
                    </a:lnTo>
                    <a:lnTo>
                      <a:pt x="1002" y="365"/>
                    </a:lnTo>
                    <a:lnTo>
                      <a:pt x="1005" y="368"/>
                    </a:lnTo>
                    <a:lnTo>
                      <a:pt x="1008" y="371"/>
                    </a:lnTo>
                    <a:lnTo>
                      <a:pt x="1011" y="374"/>
                    </a:lnTo>
                    <a:lnTo>
                      <a:pt x="1011" y="377"/>
                    </a:lnTo>
                    <a:lnTo>
                      <a:pt x="1014" y="380"/>
                    </a:lnTo>
                    <a:lnTo>
                      <a:pt x="1017" y="383"/>
                    </a:lnTo>
                    <a:lnTo>
                      <a:pt x="1017" y="386"/>
                    </a:lnTo>
                    <a:lnTo>
                      <a:pt x="1020" y="389"/>
                    </a:lnTo>
                    <a:lnTo>
                      <a:pt x="1023" y="392"/>
                    </a:lnTo>
                    <a:lnTo>
                      <a:pt x="1023" y="395"/>
                    </a:lnTo>
                    <a:lnTo>
                      <a:pt x="1026" y="398"/>
                    </a:lnTo>
                    <a:lnTo>
                      <a:pt x="1026" y="401"/>
                    </a:lnTo>
                    <a:lnTo>
                      <a:pt x="1029" y="404"/>
                    </a:lnTo>
                    <a:lnTo>
                      <a:pt x="1029" y="407"/>
                    </a:lnTo>
                    <a:lnTo>
                      <a:pt x="1032" y="410"/>
                    </a:lnTo>
                    <a:lnTo>
                      <a:pt x="1032" y="413"/>
                    </a:lnTo>
                    <a:lnTo>
                      <a:pt x="1035" y="416"/>
                    </a:lnTo>
                    <a:lnTo>
                      <a:pt x="1035" y="419"/>
                    </a:lnTo>
                    <a:lnTo>
                      <a:pt x="1038" y="422"/>
                    </a:lnTo>
                    <a:lnTo>
                      <a:pt x="1038" y="425"/>
                    </a:lnTo>
                    <a:lnTo>
                      <a:pt x="1041" y="428"/>
                    </a:lnTo>
                    <a:lnTo>
                      <a:pt x="1041" y="431"/>
                    </a:lnTo>
                    <a:lnTo>
                      <a:pt x="1044" y="434"/>
                    </a:lnTo>
                    <a:lnTo>
                      <a:pt x="1044" y="437"/>
                    </a:lnTo>
                    <a:lnTo>
                      <a:pt x="1047" y="440"/>
                    </a:lnTo>
                    <a:lnTo>
                      <a:pt x="1047" y="443"/>
                    </a:lnTo>
                    <a:lnTo>
                      <a:pt x="1050" y="446"/>
                    </a:lnTo>
                    <a:lnTo>
                      <a:pt x="1050" y="449"/>
                    </a:lnTo>
                    <a:lnTo>
                      <a:pt x="1053" y="452"/>
                    </a:lnTo>
                    <a:lnTo>
                      <a:pt x="1053" y="455"/>
                    </a:lnTo>
                    <a:lnTo>
                      <a:pt x="1056" y="458"/>
                    </a:lnTo>
                    <a:lnTo>
                      <a:pt x="1059" y="461"/>
                    </a:lnTo>
                    <a:lnTo>
                      <a:pt x="1059" y="464"/>
                    </a:lnTo>
                    <a:lnTo>
                      <a:pt x="1062" y="467"/>
                    </a:lnTo>
                    <a:lnTo>
                      <a:pt x="1062" y="470"/>
                    </a:lnTo>
                    <a:lnTo>
                      <a:pt x="1062" y="473"/>
                    </a:lnTo>
                    <a:lnTo>
                      <a:pt x="1065" y="476"/>
                    </a:lnTo>
                    <a:lnTo>
                      <a:pt x="1068" y="479"/>
                    </a:lnTo>
                    <a:lnTo>
                      <a:pt x="1068" y="482"/>
                    </a:lnTo>
                    <a:lnTo>
                      <a:pt x="1071" y="485"/>
                    </a:lnTo>
                    <a:lnTo>
                      <a:pt x="1071" y="488"/>
                    </a:lnTo>
                    <a:lnTo>
                      <a:pt x="1074" y="491"/>
                    </a:lnTo>
                    <a:lnTo>
                      <a:pt x="1077" y="494"/>
                    </a:lnTo>
                    <a:lnTo>
                      <a:pt x="1077" y="497"/>
                    </a:lnTo>
                    <a:lnTo>
                      <a:pt x="1080" y="500"/>
                    </a:lnTo>
                    <a:lnTo>
                      <a:pt x="1080" y="503"/>
                    </a:lnTo>
                    <a:lnTo>
                      <a:pt x="1083" y="506"/>
                    </a:lnTo>
                    <a:lnTo>
                      <a:pt x="1086" y="509"/>
                    </a:lnTo>
                    <a:lnTo>
                      <a:pt x="1089" y="512"/>
                    </a:lnTo>
                    <a:lnTo>
                      <a:pt x="1089" y="515"/>
                    </a:lnTo>
                    <a:lnTo>
                      <a:pt x="1092" y="518"/>
                    </a:lnTo>
                    <a:lnTo>
                      <a:pt x="1095" y="521"/>
                    </a:lnTo>
                    <a:lnTo>
                      <a:pt x="1098" y="524"/>
                    </a:lnTo>
                    <a:lnTo>
                      <a:pt x="1101" y="527"/>
                    </a:lnTo>
                    <a:lnTo>
                      <a:pt x="1104" y="530"/>
                    </a:lnTo>
                    <a:lnTo>
                      <a:pt x="1107" y="534"/>
                    </a:lnTo>
                    <a:lnTo>
                      <a:pt x="1110" y="537"/>
                    </a:lnTo>
                    <a:lnTo>
                      <a:pt x="1113" y="540"/>
                    </a:lnTo>
                    <a:lnTo>
                      <a:pt x="1116" y="543"/>
                    </a:lnTo>
                    <a:lnTo>
                      <a:pt x="1119" y="546"/>
                    </a:lnTo>
                    <a:lnTo>
                      <a:pt x="1122" y="546"/>
                    </a:lnTo>
                    <a:lnTo>
                      <a:pt x="1125" y="546"/>
                    </a:lnTo>
                    <a:lnTo>
                      <a:pt x="1128" y="549"/>
                    </a:lnTo>
                    <a:lnTo>
                      <a:pt x="1131" y="549"/>
                    </a:lnTo>
                    <a:lnTo>
                      <a:pt x="1134" y="549"/>
                    </a:lnTo>
                    <a:lnTo>
                      <a:pt x="1137" y="552"/>
                    </a:lnTo>
                    <a:lnTo>
                      <a:pt x="1140" y="552"/>
                    </a:lnTo>
                    <a:lnTo>
                      <a:pt x="1143" y="552"/>
                    </a:lnTo>
                    <a:lnTo>
                      <a:pt x="1146" y="552"/>
                    </a:lnTo>
                    <a:lnTo>
                      <a:pt x="1149" y="552"/>
                    </a:lnTo>
                    <a:lnTo>
                      <a:pt x="1152" y="552"/>
                    </a:lnTo>
                    <a:lnTo>
                      <a:pt x="1155" y="552"/>
                    </a:lnTo>
                    <a:lnTo>
                      <a:pt x="1158" y="552"/>
                    </a:lnTo>
                    <a:lnTo>
                      <a:pt x="1161" y="549"/>
                    </a:lnTo>
                    <a:lnTo>
                      <a:pt x="1164" y="549"/>
                    </a:lnTo>
                    <a:lnTo>
                      <a:pt x="1167" y="549"/>
                    </a:lnTo>
                    <a:lnTo>
                      <a:pt x="1171" y="549"/>
                    </a:lnTo>
                    <a:lnTo>
                      <a:pt x="1174" y="546"/>
                    </a:lnTo>
                    <a:lnTo>
                      <a:pt x="1177" y="546"/>
                    </a:lnTo>
                    <a:lnTo>
                      <a:pt x="1180" y="546"/>
                    </a:lnTo>
                    <a:lnTo>
                      <a:pt x="1183" y="543"/>
                    </a:lnTo>
                    <a:lnTo>
                      <a:pt x="1186" y="543"/>
                    </a:lnTo>
                    <a:lnTo>
                      <a:pt x="1189" y="540"/>
                    </a:lnTo>
                    <a:lnTo>
                      <a:pt x="1192" y="540"/>
                    </a:lnTo>
                    <a:lnTo>
                      <a:pt x="1195" y="540"/>
                    </a:lnTo>
                    <a:lnTo>
                      <a:pt x="1198" y="537"/>
                    </a:lnTo>
                    <a:lnTo>
                      <a:pt x="1201" y="537"/>
                    </a:lnTo>
                    <a:lnTo>
                      <a:pt x="1204" y="534"/>
                    </a:lnTo>
                    <a:lnTo>
                      <a:pt x="1207" y="534"/>
                    </a:lnTo>
                    <a:lnTo>
                      <a:pt x="1210" y="530"/>
                    </a:lnTo>
                    <a:lnTo>
                      <a:pt x="1213" y="530"/>
                    </a:lnTo>
                    <a:lnTo>
                      <a:pt x="1216" y="530"/>
                    </a:lnTo>
                    <a:lnTo>
                      <a:pt x="1219" y="527"/>
                    </a:lnTo>
                    <a:lnTo>
                      <a:pt x="1222" y="527"/>
                    </a:lnTo>
                    <a:lnTo>
                      <a:pt x="1225" y="524"/>
                    </a:lnTo>
                    <a:lnTo>
                      <a:pt x="1228" y="524"/>
                    </a:lnTo>
                    <a:lnTo>
                      <a:pt x="1231" y="524"/>
                    </a:lnTo>
                    <a:lnTo>
                      <a:pt x="1234" y="521"/>
                    </a:lnTo>
                    <a:lnTo>
                      <a:pt x="1237" y="521"/>
                    </a:lnTo>
                    <a:lnTo>
                      <a:pt x="1240" y="518"/>
                    </a:lnTo>
                    <a:lnTo>
                      <a:pt x="1243" y="518"/>
                    </a:lnTo>
                    <a:lnTo>
                      <a:pt x="1246" y="518"/>
                    </a:lnTo>
                    <a:lnTo>
                      <a:pt x="1249" y="518"/>
                    </a:lnTo>
                    <a:lnTo>
                      <a:pt x="1252" y="515"/>
                    </a:lnTo>
                    <a:lnTo>
                      <a:pt x="1255" y="515"/>
                    </a:lnTo>
                    <a:lnTo>
                      <a:pt x="1258" y="515"/>
                    </a:lnTo>
                    <a:lnTo>
                      <a:pt x="1261" y="515"/>
                    </a:lnTo>
                    <a:lnTo>
                      <a:pt x="1264" y="512"/>
                    </a:lnTo>
                    <a:lnTo>
                      <a:pt x="1267" y="512"/>
                    </a:lnTo>
                    <a:lnTo>
                      <a:pt x="1270" y="512"/>
                    </a:lnTo>
                    <a:lnTo>
                      <a:pt x="1273" y="512"/>
                    </a:lnTo>
                    <a:lnTo>
                      <a:pt x="1276" y="512"/>
                    </a:lnTo>
                    <a:lnTo>
                      <a:pt x="1279" y="512"/>
                    </a:lnTo>
                    <a:lnTo>
                      <a:pt x="1282" y="509"/>
                    </a:lnTo>
                    <a:lnTo>
                      <a:pt x="1285" y="509"/>
                    </a:lnTo>
                    <a:lnTo>
                      <a:pt x="1288" y="509"/>
                    </a:lnTo>
                    <a:lnTo>
                      <a:pt x="1291" y="509"/>
                    </a:lnTo>
                    <a:lnTo>
                      <a:pt x="1294" y="509"/>
                    </a:lnTo>
                    <a:lnTo>
                      <a:pt x="1297" y="509"/>
                    </a:lnTo>
                    <a:lnTo>
                      <a:pt x="1300" y="509"/>
                    </a:lnTo>
                    <a:lnTo>
                      <a:pt x="1303" y="509"/>
                    </a:lnTo>
                    <a:lnTo>
                      <a:pt x="1306" y="509"/>
                    </a:lnTo>
                  </a:path>
                </a:pathLst>
              </a:custGeom>
              <a:noFill/>
              <a:ln w="254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21"/>
              <p:cNvSpPr>
                <a:spLocks noChangeAspect="1"/>
              </p:cNvSpPr>
              <p:nvPr/>
            </p:nvSpPr>
            <p:spPr bwMode="auto">
              <a:xfrm rot="8760000" flipV="1">
                <a:off x="140" y="1870"/>
                <a:ext cx="245" cy="225"/>
              </a:xfrm>
              <a:custGeom>
                <a:avLst/>
                <a:gdLst>
                  <a:gd name="T0" fmla="*/ 1 w 1306"/>
                  <a:gd name="T1" fmla="*/ 32 h 899"/>
                  <a:gd name="T2" fmla="*/ 2 w 1306"/>
                  <a:gd name="T3" fmla="*/ 33 h 899"/>
                  <a:gd name="T4" fmla="*/ 4 w 1306"/>
                  <a:gd name="T5" fmla="*/ 34 h 899"/>
                  <a:gd name="T6" fmla="*/ 5 w 1306"/>
                  <a:gd name="T7" fmla="*/ 34 h 899"/>
                  <a:gd name="T8" fmla="*/ 6 w 1306"/>
                  <a:gd name="T9" fmla="*/ 34 h 899"/>
                  <a:gd name="T10" fmla="*/ 8 w 1306"/>
                  <a:gd name="T11" fmla="*/ 33 h 899"/>
                  <a:gd name="T12" fmla="*/ 8 w 1306"/>
                  <a:gd name="T13" fmla="*/ 30 h 899"/>
                  <a:gd name="T14" fmla="*/ 9 w 1306"/>
                  <a:gd name="T15" fmla="*/ 28 h 899"/>
                  <a:gd name="T16" fmla="*/ 10 w 1306"/>
                  <a:gd name="T17" fmla="*/ 26 h 899"/>
                  <a:gd name="T18" fmla="*/ 11 w 1306"/>
                  <a:gd name="T19" fmla="*/ 24 h 899"/>
                  <a:gd name="T20" fmla="*/ 12 w 1306"/>
                  <a:gd name="T21" fmla="*/ 22 h 899"/>
                  <a:gd name="T22" fmla="*/ 13 w 1306"/>
                  <a:gd name="T23" fmla="*/ 24 h 899"/>
                  <a:gd name="T24" fmla="*/ 13 w 1306"/>
                  <a:gd name="T25" fmla="*/ 27 h 899"/>
                  <a:gd name="T26" fmla="*/ 14 w 1306"/>
                  <a:gd name="T27" fmla="*/ 31 h 899"/>
                  <a:gd name="T28" fmla="*/ 14 w 1306"/>
                  <a:gd name="T29" fmla="*/ 36 h 899"/>
                  <a:gd name="T30" fmla="*/ 15 w 1306"/>
                  <a:gd name="T31" fmla="*/ 41 h 899"/>
                  <a:gd name="T32" fmla="*/ 15 w 1306"/>
                  <a:gd name="T33" fmla="*/ 46 h 899"/>
                  <a:gd name="T34" fmla="*/ 16 w 1306"/>
                  <a:gd name="T35" fmla="*/ 51 h 899"/>
                  <a:gd name="T36" fmla="*/ 17 w 1306"/>
                  <a:gd name="T37" fmla="*/ 54 h 899"/>
                  <a:gd name="T38" fmla="*/ 17 w 1306"/>
                  <a:gd name="T39" fmla="*/ 56 h 899"/>
                  <a:gd name="T40" fmla="*/ 18 w 1306"/>
                  <a:gd name="T41" fmla="*/ 54 h 899"/>
                  <a:gd name="T42" fmla="*/ 19 w 1306"/>
                  <a:gd name="T43" fmla="*/ 50 h 899"/>
                  <a:gd name="T44" fmla="*/ 19 w 1306"/>
                  <a:gd name="T45" fmla="*/ 43 h 899"/>
                  <a:gd name="T46" fmla="*/ 20 w 1306"/>
                  <a:gd name="T47" fmla="*/ 36 h 899"/>
                  <a:gd name="T48" fmla="*/ 20 w 1306"/>
                  <a:gd name="T49" fmla="*/ 27 h 899"/>
                  <a:gd name="T50" fmla="*/ 21 w 1306"/>
                  <a:gd name="T51" fmla="*/ 19 h 899"/>
                  <a:gd name="T52" fmla="*/ 21 w 1306"/>
                  <a:gd name="T53" fmla="*/ 11 h 899"/>
                  <a:gd name="T54" fmla="*/ 22 w 1306"/>
                  <a:gd name="T55" fmla="*/ 5 h 899"/>
                  <a:gd name="T56" fmla="*/ 23 w 1306"/>
                  <a:gd name="T57" fmla="*/ 1 h 899"/>
                  <a:gd name="T58" fmla="*/ 23 w 1306"/>
                  <a:gd name="T59" fmla="*/ 1 h 899"/>
                  <a:gd name="T60" fmla="*/ 24 w 1306"/>
                  <a:gd name="T61" fmla="*/ 4 h 899"/>
                  <a:gd name="T62" fmla="*/ 25 w 1306"/>
                  <a:gd name="T63" fmla="*/ 10 h 899"/>
                  <a:gd name="T64" fmla="*/ 25 w 1306"/>
                  <a:gd name="T65" fmla="*/ 17 h 899"/>
                  <a:gd name="T66" fmla="*/ 26 w 1306"/>
                  <a:gd name="T67" fmla="*/ 25 h 899"/>
                  <a:gd name="T68" fmla="*/ 26 w 1306"/>
                  <a:gd name="T69" fmla="*/ 34 h 899"/>
                  <a:gd name="T70" fmla="*/ 27 w 1306"/>
                  <a:gd name="T71" fmla="*/ 42 h 899"/>
                  <a:gd name="T72" fmla="*/ 27 w 1306"/>
                  <a:gd name="T73" fmla="*/ 48 h 899"/>
                  <a:gd name="T74" fmla="*/ 28 w 1306"/>
                  <a:gd name="T75" fmla="*/ 53 h 899"/>
                  <a:gd name="T76" fmla="*/ 28 w 1306"/>
                  <a:gd name="T77" fmla="*/ 56 h 899"/>
                  <a:gd name="T78" fmla="*/ 29 w 1306"/>
                  <a:gd name="T79" fmla="*/ 55 h 899"/>
                  <a:gd name="T80" fmla="*/ 30 w 1306"/>
                  <a:gd name="T81" fmla="*/ 52 h 899"/>
                  <a:gd name="T82" fmla="*/ 30 w 1306"/>
                  <a:gd name="T83" fmla="*/ 47 h 899"/>
                  <a:gd name="T84" fmla="*/ 31 w 1306"/>
                  <a:gd name="T85" fmla="*/ 43 h 899"/>
                  <a:gd name="T86" fmla="*/ 32 w 1306"/>
                  <a:gd name="T87" fmla="*/ 37 h 899"/>
                  <a:gd name="T88" fmla="*/ 32 w 1306"/>
                  <a:gd name="T89" fmla="*/ 32 h 899"/>
                  <a:gd name="T90" fmla="*/ 33 w 1306"/>
                  <a:gd name="T91" fmla="*/ 28 h 899"/>
                  <a:gd name="T92" fmla="*/ 33 w 1306"/>
                  <a:gd name="T93" fmla="*/ 25 h 899"/>
                  <a:gd name="T94" fmla="*/ 34 w 1306"/>
                  <a:gd name="T95" fmla="*/ 23 h 899"/>
                  <a:gd name="T96" fmla="*/ 35 w 1306"/>
                  <a:gd name="T97" fmla="*/ 23 h 899"/>
                  <a:gd name="T98" fmla="*/ 36 w 1306"/>
                  <a:gd name="T99" fmla="*/ 25 h 899"/>
                  <a:gd name="T100" fmla="*/ 37 w 1306"/>
                  <a:gd name="T101" fmla="*/ 27 h 899"/>
                  <a:gd name="T102" fmla="*/ 37 w 1306"/>
                  <a:gd name="T103" fmla="*/ 30 h 899"/>
                  <a:gd name="T104" fmla="*/ 38 w 1306"/>
                  <a:gd name="T105" fmla="*/ 32 h 899"/>
                  <a:gd name="T106" fmla="*/ 39 w 1306"/>
                  <a:gd name="T107" fmla="*/ 34 h 899"/>
                  <a:gd name="T108" fmla="*/ 41 w 1306"/>
                  <a:gd name="T109" fmla="*/ 35 h 899"/>
                  <a:gd name="T110" fmla="*/ 42 w 1306"/>
                  <a:gd name="T111" fmla="*/ 34 h 899"/>
                  <a:gd name="T112" fmla="*/ 43 w 1306"/>
                  <a:gd name="T113" fmla="*/ 33 h 899"/>
                  <a:gd name="T114" fmla="*/ 44 w 1306"/>
                  <a:gd name="T115" fmla="*/ 32 h 899"/>
                  <a:gd name="T116" fmla="*/ 46 w 1306"/>
                  <a:gd name="T117" fmla="*/ 32 h 8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306" h="899">
                    <a:moveTo>
                      <a:pt x="0" y="509"/>
                    </a:moveTo>
                    <a:lnTo>
                      <a:pt x="3" y="509"/>
                    </a:lnTo>
                    <a:lnTo>
                      <a:pt x="6" y="509"/>
                    </a:lnTo>
                    <a:lnTo>
                      <a:pt x="9" y="509"/>
                    </a:lnTo>
                    <a:lnTo>
                      <a:pt x="12" y="509"/>
                    </a:lnTo>
                    <a:lnTo>
                      <a:pt x="15" y="509"/>
                    </a:lnTo>
                    <a:lnTo>
                      <a:pt x="18" y="509"/>
                    </a:lnTo>
                    <a:lnTo>
                      <a:pt x="21" y="509"/>
                    </a:lnTo>
                    <a:lnTo>
                      <a:pt x="24" y="509"/>
                    </a:lnTo>
                    <a:lnTo>
                      <a:pt x="27" y="512"/>
                    </a:lnTo>
                    <a:lnTo>
                      <a:pt x="30" y="512"/>
                    </a:lnTo>
                    <a:lnTo>
                      <a:pt x="33" y="512"/>
                    </a:lnTo>
                    <a:lnTo>
                      <a:pt x="36" y="512"/>
                    </a:lnTo>
                    <a:lnTo>
                      <a:pt x="39" y="512"/>
                    </a:lnTo>
                    <a:lnTo>
                      <a:pt x="42" y="512"/>
                    </a:lnTo>
                    <a:lnTo>
                      <a:pt x="45" y="515"/>
                    </a:lnTo>
                    <a:lnTo>
                      <a:pt x="48" y="515"/>
                    </a:lnTo>
                    <a:lnTo>
                      <a:pt x="51" y="515"/>
                    </a:lnTo>
                    <a:lnTo>
                      <a:pt x="54" y="515"/>
                    </a:lnTo>
                    <a:lnTo>
                      <a:pt x="57" y="518"/>
                    </a:lnTo>
                    <a:lnTo>
                      <a:pt x="61" y="518"/>
                    </a:lnTo>
                    <a:lnTo>
                      <a:pt x="64" y="518"/>
                    </a:lnTo>
                    <a:lnTo>
                      <a:pt x="67" y="521"/>
                    </a:lnTo>
                    <a:lnTo>
                      <a:pt x="70" y="521"/>
                    </a:lnTo>
                    <a:lnTo>
                      <a:pt x="73" y="521"/>
                    </a:lnTo>
                    <a:lnTo>
                      <a:pt x="76" y="524"/>
                    </a:lnTo>
                    <a:lnTo>
                      <a:pt x="79" y="524"/>
                    </a:lnTo>
                    <a:lnTo>
                      <a:pt x="82" y="527"/>
                    </a:lnTo>
                    <a:lnTo>
                      <a:pt x="85" y="527"/>
                    </a:lnTo>
                    <a:lnTo>
                      <a:pt x="88" y="527"/>
                    </a:lnTo>
                    <a:lnTo>
                      <a:pt x="91" y="530"/>
                    </a:lnTo>
                    <a:lnTo>
                      <a:pt x="94" y="530"/>
                    </a:lnTo>
                    <a:lnTo>
                      <a:pt x="97" y="534"/>
                    </a:lnTo>
                    <a:lnTo>
                      <a:pt x="100" y="534"/>
                    </a:lnTo>
                    <a:lnTo>
                      <a:pt x="103" y="534"/>
                    </a:lnTo>
                    <a:lnTo>
                      <a:pt x="106" y="537"/>
                    </a:lnTo>
                    <a:lnTo>
                      <a:pt x="109" y="537"/>
                    </a:lnTo>
                    <a:lnTo>
                      <a:pt x="112" y="540"/>
                    </a:lnTo>
                    <a:lnTo>
                      <a:pt x="115" y="540"/>
                    </a:lnTo>
                    <a:lnTo>
                      <a:pt x="118" y="543"/>
                    </a:lnTo>
                    <a:lnTo>
                      <a:pt x="121" y="543"/>
                    </a:lnTo>
                    <a:lnTo>
                      <a:pt x="124" y="543"/>
                    </a:lnTo>
                    <a:lnTo>
                      <a:pt x="127" y="546"/>
                    </a:lnTo>
                    <a:lnTo>
                      <a:pt x="130" y="546"/>
                    </a:lnTo>
                    <a:lnTo>
                      <a:pt x="133" y="546"/>
                    </a:lnTo>
                    <a:lnTo>
                      <a:pt x="136" y="549"/>
                    </a:lnTo>
                    <a:lnTo>
                      <a:pt x="139" y="549"/>
                    </a:lnTo>
                    <a:lnTo>
                      <a:pt x="142" y="549"/>
                    </a:lnTo>
                    <a:lnTo>
                      <a:pt x="145" y="549"/>
                    </a:lnTo>
                    <a:lnTo>
                      <a:pt x="148" y="552"/>
                    </a:lnTo>
                    <a:lnTo>
                      <a:pt x="151" y="552"/>
                    </a:lnTo>
                    <a:lnTo>
                      <a:pt x="154" y="552"/>
                    </a:lnTo>
                    <a:lnTo>
                      <a:pt x="157" y="552"/>
                    </a:lnTo>
                    <a:lnTo>
                      <a:pt x="160" y="552"/>
                    </a:lnTo>
                    <a:lnTo>
                      <a:pt x="163" y="552"/>
                    </a:lnTo>
                    <a:lnTo>
                      <a:pt x="166" y="552"/>
                    </a:lnTo>
                    <a:lnTo>
                      <a:pt x="169" y="552"/>
                    </a:lnTo>
                    <a:lnTo>
                      <a:pt x="172" y="549"/>
                    </a:lnTo>
                    <a:lnTo>
                      <a:pt x="175" y="549"/>
                    </a:lnTo>
                    <a:lnTo>
                      <a:pt x="178" y="549"/>
                    </a:lnTo>
                    <a:lnTo>
                      <a:pt x="181" y="546"/>
                    </a:lnTo>
                    <a:lnTo>
                      <a:pt x="184" y="546"/>
                    </a:lnTo>
                    <a:lnTo>
                      <a:pt x="187" y="543"/>
                    </a:lnTo>
                    <a:lnTo>
                      <a:pt x="190" y="543"/>
                    </a:lnTo>
                    <a:lnTo>
                      <a:pt x="193" y="540"/>
                    </a:lnTo>
                    <a:lnTo>
                      <a:pt x="196" y="537"/>
                    </a:lnTo>
                    <a:lnTo>
                      <a:pt x="199" y="534"/>
                    </a:lnTo>
                    <a:lnTo>
                      <a:pt x="202" y="530"/>
                    </a:lnTo>
                    <a:lnTo>
                      <a:pt x="205" y="527"/>
                    </a:lnTo>
                    <a:lnTo>
                      <a:pt x="208" y="524"/>
                    </a:lnTo>
                    <a:lnTo>
                      <a:pt x="211" y="521"/>
                    </a:lnTo>
                    <a:lnTo>
                      <a:pt x="214" y="518"/>
                    </a:lnTo>
                    <a:lnTo>
                      <a:pt x="217" y="515"/>
                    </a:lnTo>
                    <a:lnTo>
                      <a:pt x="220" y="512"/>
                    </a:lnTo>
                    <a:lnTo>
                      <a:pt x="220" y="509"/>
                    </a:lnTo>
                    <a:lnTo>
                      <a:pt x="223" y="506"/>
                    </a:lnTo>
                    <a:lnTo>
                      <a:pt x="226" y="503"/>
                    </a:lnTo>
                    <a:lnTo>
                      <a:pt x="226" y="500"/>
                    </a:lnTo>
                    <a:lnTo>
                      <a:pt x="229" y="497"/>
                    </a:lnTo>
                    <a:lnTo>
                      <a:pt x="232" y="494"/>
                    </a:lnTo>
                    <a:lnTo>
                      <a:pt x="232" y="491"/>
                    </a:lnTo>
                    <a:lnTo>
                      <a:pt x="235" y="488"/>
                    </a:lnTo>
                    <a:lnTo>
                      <a:pt x="235" y="485"/>
                    </a:lnTo>
                    <a:lnTo>
                      <a:pt x="238" y="482"/>
                    </a:lnTo>
                    <a:lnTo>
                      <a:pt x="238" y="479"/>
                    </a:lnTo>
                    <a:lnTo>
                      <a:pt x="241" y="476"/>
                    </a:lnTo>
                    <a:lnTo>
                      <a:pt x="244" y="473"/>
                    </a:lnTo>
                    <a:lnTo>
                      <a:pt x="244" y="470"/>
                    </a:lnTo>
                    <a:lnTo>
                      <a:pt x="244" y="467"/>
                    </a:lnTo>
                    <a:lnTo>
                      <a:pt x="248" y="464"/>
                    </a:lnTo>
                    <a:lnTo>
                      <a:pt x="251" y="461"/>
                    </a:lnTo>
                    <a:lnTo>
                      <a:pt x="251" y="458"/>
                    </a:lnTo>
                    <a:lnTo>
                      <a:pt x="254" y="455"/>
                    </a:lnTo>
                    <a:lnTo>
                      <a:pt x="254" y="452"/>
                    </a:lnTo>
                    <a:lnTo>
                      <a:pt x="257" y="449"/>
                    </a:lnTo>
                    <a:lnTo>
                      <a:pt x="257" y="446"/>
                    </a:lnTo>
                    <a:lnTo>
                      <a:pt x="260" y="443"/>
                    </a:lnTo>
                    <a:lnTo>
                      <a:pt x="260" y="440"/>
                    </a:lnTo>
                    <a:lnTo>
                      <a:pt x="263" y="437"/>
                    </a:lnTo>
                    <a:lnTo>
                      <a:pt x="263" y="434"/>
                    </a:lnTo>
                    <a:lnTo>
                      <a:pt x="266" y="431"/>
                    </a:lnTo>
                    <a:lnTo>
                      <a:pt x="266" y="428"/>
                    </a:lnTo>
                    <a:lnTo>
                      <a:pt x="269" y="425"/>
                    </a:lnTo>
                    <a:lnTo>
                      <a:pt x="269" y="422"/>
                    </a:lnTo>
                    <a:lnTo>
                      <a:pt x="272" y="419"/>
                    </a:lnTo>
                    <a:lnTo>
                      <a:pt x="272" y="416"/>
                    </a:lnTo>
                    <a:lnTo>
                      <a:pt x="275" y="413"/>
                    </a:lnTo>
                    <a:lnTo>
                      <a:pt x="275" y="410"/>
                    </a:lnTo>
                    <a:lnTo>
                      <a:pt x="278" y="407"/>
                    </a:lnTo>
                    <a:lnTo>
                      <a:pt x="278" y="404"/>
                    </a:lnTo>
                    <a:lnTo>
                      <a:pt x="281" y="401"/>
                    </a:lnTo>
                    <a:lnTo>
                      <a:pt x="284" y="398"/>
                    </a:lnTo>
                    <a:lnTo>
                      <a:pt x="284" y="395"/>
                    </a:lnTo>
                    <a:lnTo>
                      <a:pt x="284" y="392"/>
                    </a:lnTo>
                    <a:lnTo>
                      <a:pt x="287" y="389"/>
                    </a:lnTo>
                    <a:lnTo>
                      <a:pt x="290" y="386"/>
                    </a:lnTo>
                    <a:lnTo>
                      <a:pt x="293" y="383"/>
                    </a:lnTo>
                    <a:lnTo>
                      <a:pt x="293" y="380"/>
                    </a:lnTo>
                    <a:lnTo>
                      <a:pt x="296" y="377"/>
                    </a:lnTo>
                    <a:lnTo>
                      <a:pt x="296" y="374"/>
                    </a:lnTo>
                    <a:lnTo>
                      <a:pt x="299" y="371"/>
                    </a:lnTo>
                    <a:lnTo>
                      <a:pt x="302" y="368"/>
                    </a:lnTo>
                    <a:lnTo>
                      <a:pt x="305" y="365"/>
                    </a:lnTo>
                    <a:lnTo>
                      <a:pt x="308" y="362"/>
                    </a:lnTo>
                    <a:lnTo>
                      <a:pt x="311" y="359"/>
                    </a:lnTo>
                    <a:lnTo>
                      <a:pt x="314" y="356"/>
                    </a:lnTo>
                    <a:lnTo>
                      <a:pt x="317" y="356"/>
                    </a:lnTo>
                    <a:lnTo>
                      <a:pt x="320" y="352"/>
                    </a:lnTo>
                    <a:lnTo>
                      <a:pt x="323" y="352"/>
                    </a:lnTo>
                    <a:lnTo>
                      <a:pt x="326" y="352"/>
                    </a:lnTo>
                    <a:lnTo>
                      <a:pt x="329" y="352"/>
                    </a:lnTo>
                    <a:lnTo>
                      <a:pt x="332" y="356"/>
                    </a:lnTo>
                    <a:lnTo>
                      <a:pt x="335" y="359"/>
                    </a:lnTo>
                    <a:lnTo>
                      <a:pt x="338" y="359"/>
                    </a:lnTo>
                    <a:lnTo>
                      <a:pt x="341" y="362"/>
                    </a:lnTo>
                    <a:lnTo>
                      <a:pt x="344" y="365"/>
                    </a:lnTo>
                    <a:lnTo>
                      <a:pt x="344" y="368"/>
                    </a:lnTo>
                    <a:lnTo>
                      <a:pt x="347" y="371"/>
                    </a:lnTo>
                    <a:lnTo>
                      <a:pt x="350" y="374"/>
                    </a:lnTo>
                    <a:lnTo>
                      <a:pt x="350" y="377"/>
                    </a:lnTo>
                    <a:lnTo>
                      <a:pt x="353" y="380"/>
                    </a:lnTo>
                    <a:lnTo>
                      <a:pt x="353" y="383"/>
                    </a:lnTo>
                    <a:lnTo>
                      <a:pt x="356" y="386"/>
                    </a:lnTo>
                    <a:lnTo>
                      <a:pt x="356" y="389"/>
                    </a:lnTo>
                    <a:lnTo>
                      <a:pt x="359" y="392"/>
                    </a:lnTo>
                    <a:lnTo>
                      <a:pt x="359" y="395"/>
                    </a:lnTo>
                    <a:lnTo>
                      <a:pt x="362" y="401"/>
                    </a:lnTo>
                    <a:lnTo>
                      <a:pt x="362" y="404"/>
                    </a:lnTo>
                    <a:lnTo>
                      <a:pt x="362" y="407"/>
                    </a:lnTo>
                    <a:lnTo>
                      <a:pt x="365" y="410"/>
                    </a:lnTo>
                    <a:lnTo>
                      <a:pt x="365" y="413"/>
                    </a:lnTo>
                    <a:lnTo>
                      <a:pt x="368" y="419"/>
                    </a:lnTo>
                    <a:lnTo>
                      <a:pt x="368" y="422"/>
                    </a:lnTo>
                    <a:lnTo>
                      <a:pt x="371" y="428"/>
                    </a:lnTo>
                    <a:lnTo>
                      <a:pt x="371" y="431"/>
                    </a:lnTo>
                    <a:lnTo>
                      <a:pt x="374" y="434"/>
                    </a:lnTo>
                    <a:lnTo>
                      <a:pt x="374" y="440"/>
                    </a:lnTo>
                    <a:lnTo>
                      <a:pt x="374" y="446"/>
                    </a:lnTo>
                    <a:lnTo>
                      <a:pt x="377" y="449"/>
                    </a:lnTo>
                    <a:lnTo>
                      <a:pt x="377" y="455"/>
                    </a:lnTo>
                    <a:lnTo>
                      <a:pt x="380" y="458"/>
                    </a:lnTo>
                    <a:lnTo>
                      <a:pt x="380" y="464"/>
                    </a:lnTo>
                    <a:lnTo>
                      <a:pt x="383" y="470"/>
                    </a:lnTo>
                    <a:lnTo>
                      <a:pt x="383" y="476"/>
                    </a:lnTo>
                    <a:lnTo>
                      <a:pt x="383" y="482"/>
                    </a:lnTo>
                    <a:lnTo>
                      <a:pt x="386" y="485"/>
                    </a:lnTo>
                    <a:lnTo>
                      <a:pt x="386" y="491"/>
                    </a:lnTo>
                    <a:lnTo>
                      <a:pt x="389" y="497"/>
                    </a:lnTo>
                    <a:lnTo>
                      <a:pt x="389" y="503"/>
                    </a:lnTo>
                    <a:lnTo>
                      <a:pt x="392" y="509"/>
                    </a:lnTo>
                    <a:lnTo>
                      <a:pt x="392" y="515"/>
                    </a:lnTo>
                    <a:lnTo>
                      <a:pt x="392" y="521"/>
                    </a:lnTo>
                    <a:lnTo>
                      <a:pt x="395" y="527"/>
                    </a:lnTo>
                    <a:lnTo>
                      <a:pt x="395" y="534"/>
                    </a:lnTo>
                    <a:lnTo>
                      <a:pt x="398" y="540"/>
                    </a:lnTo>
                    <a:lnTo>
                      <a:pt x="398" y="549"/>
                    </a:lnTo>
                    <a:lnTo>
                      <a:pt x="401" y="555"/>
                    </a:lnTo>
                    <a:lnTo>
                      <a:pt x="401" y="561"/>
                    </a:lnTo>
                    <a:lnTo>
                      <a:pt x="401" y="567"/>
                    </a:lnTo>
                    <a:lnTo>
                      <a:pt x="404" y="573"/>
                    </a:lnTo>
                    <a:lnTo>
                      <a:pt x="404" y="579"/>
                    </a:lnTo>
                    <a:lnTo>
                      <a:pt x="407" y="588"/>
                    </a:lnTo>
                    <a:lnTo>
                      <a:pt x="407" y="594"/>
                    </a:lnTo>
                    <a:lnTo>
                      <a:pt x="410" y="600"/>
                    </a:lnTo>
                    <a:lnTo>
                      <a:pt x="410" y="609"/>
                    </a:lnTo>
                    <a:lnTo>
                      <a:pt x="413" y="615"/>
                    </a:lnTo>
                    <a:lnTo>
                      <a:pt x="413" y="621"/>
                    </a:lnTo>
                    <a:lnTo>
                      <a:pt x="413" y="627"/>
                    </a:lnTo>
                    <a:lnTo>
                      <a:pt x="416" y="636"/>
                    </a:lnTo>
                    <a:lnTo>
                      <a:pt x="416" y="642"/>
                    </a:lnTo>
                    <a:lnTo>
                      <a:pt x="419" y="648"/>
                    </a:lnTo>
                    <a:lnTo>
                      <a:pt x="419" y="657"/>
                    </a:lnTo>
                    <a:lnTo>
                      <a:pt x="422" y="663"/>
                    </a:lnTo>
                    <a:lnTo>
                      <a:pt x="422" y="669"/>
                    </a:lnTo>
                    <a:lnTo>
                      <a:pt x="422" y="678"/>
                    </a:lnTo>
                    <a:lnTo>
                      <a:pt x="425" y="684"/>
                    </a:lnTo>
                    <a:lnTo>
                      <a:pt x="425" y="690"/>
                    </a:lnTo>
                    <a:lnTo>
                      <a:pt x="428" y="699"/>
                    </a:lnTo>
                    <a:lnTo>
                      <a:pt x="428" y="705"/>
                    </a:lnTo>
                    <a:lnTo>
                      <a:pt x="432" y="712"/>
                    </a:lnTo>
                    <a:lnTo>
                      <a:pt x="432" y="718"/>
                    </a:lnTo>
                    <a:lnTo>
                      <a:pt x="432" y="727"/>
                    </a:lnTo>
                    <a:lnTo>
                      <a:pt x="435" y="733"/>
                    </a:lnTo>
                    <a:lnTo>
                      <a:pt x="435" y="739"/>
                    </a:lnTo>
                    <a:lnTo>
                      <a:pt x="438" y="745"/>
                    </a:lnTo>
                    <a:lnTo>
                      <a:pt x="438" y="751"/>
                    </a:lnTo>
                    <a:lnTo>
                      <a:pt x="441" y="757"/>
                    </a:lnTo>
                    <a:lnTo>
                      <a:pt x="441" y="766"/>
                    </a:lnTo>
                    <a:lnTo>
                      <a:pt x="444" y="772"/>
                    </a:lnTo>
                    <a:lnTo>
                      <a:pt x="444" y="778"/>
                    </a:lnTo>
                    <a:lnTo>
                      <a:pt x="444" y="784"/>
                    </a:lnTo>
                    <a:lnTo>
                      <a:pt x="447" y="790"/>
                    </a:lnTo>
                    <a:lnTo>
                      <a:pt x="447" y="796"/>
                    </a:lnTo>
                    <a:lnTo>
                      <a:pt x="450" y="802"/>
                    </a:lnTo>
                    <a:lnTo>
                      <a:pt x="450" y="805"/>
                    </a:lnTo>
                    <a:lnTo>
                      <a:pt x="453" y="811"/>
                    </a:lnTo>
                    <a:lnTo>
                      <a:pt x="453" y="817"/>
                    </a:lnTo>
                    <a:lnTo>
                      <a:pt x="453" y="823"/>
                    </a:lnTo>
                    <a:lnTo>
                      <a:pt x="456" y="826"/>
                    </a:lnTo>
                    <a:lnTo>
                      <a:pt x="456" y="832"/>
                    </a:lnTo>
                    <a:lnTo>
                      <a:pt x="459" y="838"/>
                    </a:lnTo>
                    <a:lnTo>
                      <a:pt x="459" y="841"/>
                    </a:lnTo>
                    <a:lnTo>
                      <a:pt x="462" y="847"/>
                    </a:lnTo>
                    <a:lnTo>
                      <a:pt x="462" y="850"/>
                    </a:lnTo>
                    <a:lnTo>
                      <a:pt x="462" y="856"/>
                    </a:lnTo>
                    <a:lnTo>
                      <a:pt x="465" y="859"/>
                    </a:lnTo>
                    <a:lnTo>
                      <a:pt x="465" y="862"/>
                    </a:lnTo>
                    <a:lnTo>
                      <a:pt x="468" y="865"/>
                    </a:lnTo>
                    <a:lnTo>
                      <a:pt x="468" y="871"/>
                    </a:lnTo>
                    <a:lnTo>
                      <a:pt x="471" y="874"/>
                    </a:lnTo>
                    <a:lnTo>
                      <a:pt x="471" y="877"/>
                    </a:lnTo>
                    <a:lnTo>
                      <a:pt x="471" y="880"/>
                    </a:lnTo>
                    <a:lnTo>
                      <a:pt x="474" y="883"/>
                    </a:lnTo>
                    <a:lnTo>
                      <a:pt x="477" y="886"/>
                    </a:lnTo>
                    <a:lnTo>
                      <a:pt x="477" y="889"/>
                    </a:lnTo>
                    <a:lnTo>
                      <a:pt x="480" y="893"/>
                    </a:lnTo>
                    <a:lnTo>
                      <a:pt x="483" y="896"/>
                    </a:lnTo>
                    <a:lnTo>
                      <a:pt x="486" y="899"/>
                    </a:lnTo>
                    <a:lnTo>
                      <a:pt x="489" y="899"/>
                    </a:lnTo>
                    <a:lnTo>
                      <a:pt x="492" y="899"/>
                    </a:lnTo>
                    <a:lnTo>
                      <a:pt x="495" y="896"/>
                    </a:lnTo>
                    <a:lnTo>
                      <a:pt x="498" y="893"/>
                    </a:lnTo>
                    <a:lnTo>
                      <a:pt x="501" y="889"/>
                    </a:lnTo>
                    <a:lnTo>
                      <a:pt x="501" y="886"/>
                    </a:lnTo>
                    <a:lnTo>
                      <a:pt x="504" y="883"/>
                    </a:lnTo>
                    <a:lnTo>
                      <a:pt x="504" y="880"/>
                    </a:lnTo>
                    <a:lnTo>
                      <a:pt x="507" y="877"/>
                    </a:lnTo>
                    <a:lnTo>
                      <a:pt x="507" y="874"/>
                    </a:lnTo>
                    <a:lnTo>
                      <a:pt x="510" y="871"/>
                    </a:lnTo>
                    <a:lnTo>
                      <a:pt x="510" y="868"/>
                    </a:lnTo>
                    <a:lnTo>
                      <a:pt x="510" y="865"/>
                    </a:lnTo>
                    <a:lnTo>
                      <a:pt x="513" y="859"/>
                    </a:lnTo>
                    <a:lnTo>
                      <a:pt x="513" y="856"/>
                    </a:lnTo>
                    <a:lnTo>
                      <a:pt x="516" y="850"/>
                    </a:lnTo>
                    <a:lnTo>
                      <a:pt x="516" y="844"/>
                    </a:lnTo>
                    <a:lnTo>
                      <a:pt x="519" y="841"/>
                    </a:lnTo>
                    <a:lnTo>
                      <a:pt x="519" y="835"/>
                    </a:lnTo>
                    <a:lnTo>
                      <a:pt x="522" y="829"/>
                    </a:lnTo>
                    <a:lnTo>
                      <a:pt x="522" y="823"/>
                    </a:lnTo>
                    <a:lnTo>
                      <a:pt x="522" y="817"/>
                    </a:lnTo>
                    <a:lnTo>
                      <a:pt x="525" y="811"/>
                    </a:lnTo>
                    <a:lnTo>
                      <a:pt x="525" y="805"/>
                    </a:lnTo>
                    <a:lnTo>
                      <a:pt x="528" y="799"/>
                    </a:lnTo>
                    <a:lnTo>
                      <a:pt x="528" y="790"/>
                    </a:lnTo>
                    <a:lnTo>
                      <a:pt x="531" y="784"/>
                    </a:lnTo>
                    <a:lnTo>
                      <a:pt x="531" y="775"/>
                    </a:lnTo>
                    <a:lnTo>
                      <a:pt x="531" y="769"/>
                    </a:lnTo>
                    <a:lnTo>
                      <a:pt x="534" y="760"/>
                    </a:lnTo>
                    <a:lnTo>
                      <a:pt x="534" y="754"/>
                    </a:lnTo>
                    <a:lnTo>
                      <a:pt x="537" y="745"/>
                    </a:lnTo>
                    <a:lnTo>
                      <a:pt x="537" y="736"/>
                    </a:lnTo>
                    <a:lnTo>
                      <a:pt x="540" y="727"/>
                    </a:lnTo>
                    <a:lnTo>
                      <a:pt x="540" y="718"/>
                    </a:lnTo>
                    <a:lnTo>
                      <a:pt x="540" y="708"/>
                    </a:lnTo>
                    <a:lnTo>
                      <a:pt x="543" y="699"/>
                    </a:lnTo>
                    <a:lnTo>
                      <a:pt x="543" y="690"/>
                    </a:lnTo>
                    <a:lnTo>
                      <a:pt x="546" y="681"/>
                    </a:lnTo>
                    <a:lnTo>
                      <a:pt x="546" y="672"/>
                    </a:lnTo>
                    <a:lnTo>
                      <a:pt x="549" y="663"/>
                    </a:lnTo>
                    <a:lnTo>
                      <a:pt x="549" y="651"/>
                    </a:lnTo>
                    <a:lnTo>
                      <a:pt x="549" y="642"/>
                    </a:lnTo>
                    <a:lnTo>
                      <a:pt x="552" y="633"/>
                    </a:lnTo>
                    <a:lnTo>
                      <a:pt x="552" y="621"/>
                    </a:lnTo>
                    <a:lnTo>
                      <a:pt x="555" y="612"/>
                    </a:lnTo>
                    <a:lnTo>
                      <a:pt x="555" y="600"/>
                    </a:lnTo>
                    <a:lnTo>
                      <a:pt x="558" y="591"/>
                    </a:lnTo>
                    <a:lnTo>
                      <a:pt x="558" y="579"/>
                    </a:lnTo>
                    <a:lnTo>
                      <a:pt x="561" y="567"/>
                    </a:lnTo>
                    <a:lnTo>
                      <a:pt x="561" y="558"/>
                    </a:lnTo>
                    <a:lnTo>
                      <a:pt x="561" y="546"/>
                    </a:lnTo>
                    <a:lnTo>
                      <a:pt x="564" y="537"/>
                    </a:lnTo>
                    <a:lnTo>
                      <a:pt x="564" y="524"/>
                    </a:lnTo>
                    <a:lnTo>
                      <a:pt x="567" y="512"/>
                    </a:lnTo>
                    <a:lnTo>
                      <a:pt x="567" y="500"/>
                    </a:lnTo>
                    <a:lnTo>
                      <a:pt x="570" y="491"/>
                    </a:lnTo>
                    <a:lnTo>
                      <a:pt x="570" y="479"/>
                    </a:lnTo>
                    <a:lnTo>
                      <a:pt x="570" y="467"/>
                    </a:lnTo>
                    <a:lnTo>
                      <a:pt x="573" y="455"/>
                    </a:lnTo>
                    <a:lnTo>
                      <a:pt x="573" y="446"/>
                    </a:lnTo>
                    <a:lnTo>
                      <a:pt x="576" y="434"/>
                    </a:lnTo>
                    <a:lnTo>
                      <a:pt x="576" y="422"/>
                    </a:lnTo>
                    <a:lnTo>
                      <a:pt x="579" y="410"/>
                    </a:lnTo>
                    <a:lnTo>
                      <a:pt x="579" y="398"/>
                    </a:lnTo>
                    <a:lnTo>
                      <a:pt x="579" y="389"/>
                    </a:lnTo>
                    <a:lnTo>
                      <a:pt x="582" y="377"/>
                    </a:lnTo>
                    <a:lnTo>
                      <a:pt x="582" y="365"/>
                    </a:lnTo>
                    <a:lnTo>
                      <a:pt x="585" y="352"/>
                    </a:lnTo>
                    <a:lnTo>
                      <a:pt x="585" y="343"/>
                    </a:lnTo>
                    <a:lnTo>
                      <a:pt x="588" y="331"/>
                    </a:lnTo>
                    <a:lnTo>
                      <a:pt x="588" y="319"/>
                    </a:lnTo>
                    <a:lnTo>
                      <a:pt x="588" y="310"/>
                    </a:lnTo>
                    <a:lnTo>
                      <a:pt x="591" y="298"/>
                    </a:lnTo>
                    <a:lnTo>
                      <a:pt x="591" y="289"/>
                    </a:lnTo>
                    <a:lnTo>
                      <a:pt x="594" y="277"/>
                    </a:lnTo>
                    <a:lnTo>
                      <a:pt x="594" y="265"/>
                    </a:lnTo>
                    <a:lnTo>
                      <a:pt x="597" y="256"/>
                    </a:lnTo>
                    <a:lnTo>
                      <a:pt x="597" y="247"/>
                    </a:lnTo>
                    <a:lnTo>
                      <a:pt x="600" y="235"/>
                    </a:lnTo>
                    <a:lnTo>
                      <a:pt x="600" y="226"/>
                    </a:lnTo>
                    <a:lnTo>
                      <a:pt x="600" y="217"/>
                    </a:lnTo>
                    <a:lnTo>
                      <a:pt x="603" y="205"/>
                    </a:lnTo>
                    <a:lnTo>
                      <a:pt x="603" y="196"/>
                    </a:lnTo>
                    <a:lnTo>
                      <a:pt x="606" y="187"/>
                    </a:lnTo>
                    <a:lnTo>
                      <a:pt x="606" y="178"/>
                    </a:lnTo>
                    <a:lnTo>
                      <a:pt x="609" y="168"/>
                    </a:lnTo>
                    <a:lnTo>
                      <a:pt x="609" y="159"/>
                    </a:lnTo>
                    <a:lnTo>
                      <a:pt x="609" y="150"/>
                    </a:lnTo>
                    <a:lnTo>
                      <a:pt x="612" y="141"/>
                    </a:lnTo>
                    <a:lnTo>
                      <a:pt x="612" y="132"/>
                    </a:lnTo>
                    <a:lnTo>
                      <a:pt x="616" y="126"/>
                    </a:lnTo>
                    <a:lnTo>
                      <a:pt x="616" y="117"/>
                    </a:lnTo>
                    <a:lnTo>
                      <a:pt x="619" y="108"/>
                    </a:lnTo>
                    <a:lnTo>
                      <a:pt x="619" y="102"/>
                    </a:lnTo>
                    <a:lnTo>
                      <a:pt x="619" y="93"/>
                    </a:lnTo>
                    <a:lnTo>
                      <a:pt x="622" y="87"/>
                    </a:lnTo>
                    <a:lnTo>
                      <a:pt x="622" y="81"/>
                    </a:lnTo>
                    <a:lnTo>
                      <a:pt x="625" y="75"/>
                    </a:lnTo>
                    <a:lnTo>
                      <a:pt x="625" y="69"/>
                    </a:lnTo>
                    <a:lnTo>
                      <a:pt x="628" y="63"/>
                    </a:lnTo>
                    <a:lnTo>
                      <a:pt x="628" y="57"/>
                    </a:lnTo>
                    <a:lnTo>
                      <a:pt x="628" y="51"/>
                    </a:lnTo>
                    <a:lnTo>
                      <a:pt x="631" y="45"/>
                    </a:lnTo>
                    <a:lnTo>
                      <a:pt x="631" y="39"/>
                    </a:lnTo>
                    <a:lnTo>
                      <a:pt x="634" y="36"/>
                    </a:lnTo>
                    <a:lnTo>
                      <a:pt x="634" y="30"/>
                    </a:lnTo>
                    <a:lnTo>
                      <a:pt x="637" y="27"/>
                    </a:lnTo>
                    <a:lnTo>
                      <a:pt x="637" y="24"/>
                    </a:lnTo>
                    <a:lnTo>
                      <a:pt x="640" y="21"/>
                    </a:lnTo>
                    <a:lnTo>
                      <a:pt x="640" y="18"/>
                    </a:lnTo>
                    <a:lnTo>
                      <a:pt x="640" y="15"/>
                    </a:lnTo>
                    <a:lnTo>
                      <a:pt x="643" y="12"/>
                    </a:lnTo>
                    <a:lnTo>
                      <a:pt x="643" y="9"/>
                    </a:lnTo>
                    <a:lnTo>
                      <a:pt x="646" y="6"/>
                    </a:lnTo>
                    <a:lnTo>
                      <a:pt x="649" y="3"/>
                    </a:lnTo>
                    <a:lnTo>
                      <a:pt x="652" y="0"/>
                    </a:lnTo>
                    <a:lnTo>
                      <a:pt x="655" y="0"/>
                    </a:lnTo>
                    <a:lnTo>
                      <a:pt x="658" y="3"/>
                    </a:lnTo>
                    <a:lnTo>
                      <a:pt x="661" y="6"/>
                    </a:lnTo>
                    <a:lnTo>
                      <a:pt x="664" y="9"/>
                    </a:lnTo>
                    <a:lnTo>
                      <a:pt x="664" y="12"/>
                    </a:lnTo>
                    <a:lnTo>
                      <a:pt x="667" y="15"/>
                    </a:lnTo>
                    <a:lnTo>
                      <a:pt x="667" y="18"/>
                    </a:lnTo>
                    <a:lnTo>
                      <a:pt x="667" y="21"/>
                    </a:lnTo>
                    <a:lnTo>
                      <a:pt x="670" y="24"/>
                    </a:lnTo>
                    <a:lnTo>
                      <a:pt x="670" y="27"/>
                    </a:lnTo>
                    <a:lnTo>
                      <a:pt x="673" y="30"/>
                    </a:lnTo>
                    <a:lnTo>
                      <a:pt x="673" y="36"/>
                    </a:lnTo>
                    <a:lnTo>
                      <a:pt x="676" y="39"/>
                    </a:lnTo>
                    <a:lnTo>
                      <a:pt x="676" y="45"/>
                    </a:lnTo>
                    <a:lnTo>
                      <a:pt x="679" y="51"/>
                    </a:lnTo>
                    <a:lnTo>
                      <a:pt x="679" y="57"/>
                    </a:lnTo>
                    <a:lnTo>
                      <a:pt x="679" y="63"/>
                    </a:lnTo>
                    <a:lnTo>
                      <a:pt x="682" y="69"/>
                    </a:lnTo>
                    <a:lnTo>
                      <a:pt x="682" y="75"/>
                    </a:lnTo>
                    <a:lnTo>
                      <a:pt x="685" y="81"/>
                    </a:lnTo>
                    <a:lnTo>
                      <a:pt x="685" y="87"/>
                    </a:lnTo>
                    <a:lnTo>
                      <a:pt x="688" y="93"/>
                    </a:lnTo>
                    <a:lnTo>
                      <a:pt x="688" y="102"/>
                    </a:lnTo>
                    <a:lnTo>
                      <a:pt x="688" y="108"/>
                    </a:lnTo>
                    <a:lnTo>
                      <a:pt x="691" y="117"/>
                    </a:lnTo>
                    <a:lnTo>
                      <a:pt x="691" y="126"/>
                    </a:lnTo>
                    <a:lnTo>
                      <a:pt x="694" y="132"/>
                    </a:lnTo>
                    <a:lnTo>
                      <a:pt x="694" y="141"/>
                    </a:lnTo>
                    <a:lnTo>
                      <a:pt x="697" y="150"/>
                    </a:lnTo>
                    <a:lnTo>
                      <a:pt x="697" y="159"/>
                    </a:lnTo>
                    <a:lnTo>
                      <a:pt x="697" y="168"/>
                    </a:lnTo>
                    <a:lnTo>
                      <a:pt x="700" y="178"/>
                    </a:lnTo>
                    <a:lnTo>
                      <a:pt x="700" y="187"/>
                    </a:lnTo>
                    <a:lnTo>
                      <a:pt x="703" y="196"/>
                    </a:lnTo>
                    <a:lnTo>
                      <a:pt x="703" y="205"/>
                    </a:lnTo>
                    <a:lnTo>
                      <a:pt x="706" y="217"/>
                    </a:lnTo>
                    <a:lnTo>
                      <a:pt x="706" y="226"/>
                    </a:lnTo>
                    <a:lnTo>
                      <a:pt x="706" y="235"/>
                    </a:lnTo>
                    <a:lnTo>
                      <a:pt x="709" y="247"/>
                    </a:lnTo>
                    <a:lnTo>
                      <a:pt x="709" y="256"/>
                    </a:lnTo>
                    <a:lnTo>
                      <a:pt x="712" y="265"/>
                    </a:lnTo>
                    <a:lnTo>
                      <a:pt x="712" y="277"/>
                    </a:lnTo>
                    <a:lnTo>
                      <a:pt x="715" y="289"/>
                    </a:lnTo>
                    <a:lnTo>
                      <a:pt x="715" y="298"/>
                    </a:lnTo>
                    <a:lnTo>
                      <a:pt x="718" y="310"/>
                    </a:lnTo>
                    <a:lnTo>
                      <a:pt x="718" y="319"/>
                    </a:lnTo>
                    <a:lnTo>
                      <a:pt x="718" y="331"/>
                    </a:lnTo>
                    <a:lnTo>
                      <a:pt x="721" y="343"/>
                    </a:lnTo>
                    <a:lnTo>
                      <a:pt x="721" y="352"/>
                    </a:lnTo>
                    <a:lnTo>
                      <a:pt x="724" y="365"/>
                    </a:lnTo>
                    <a:lnTo>
                      <a:pt x="724" y="377"/>
                    </a:lnTo>
                    <a:lnTo>
                      <a:pt x="727" y="389"/>
                    </a:lnTo>
                    <a:lnTo>
                      <a:pt x="727" y="398"/>
                    </a:lnTo>
                    <a:lnTo>
                      <a:pt x="727" y="410"/>
                    </a:lnTo>
                    <a:lnTo>
                      <a:pt x="730" y="422"/>
                    </a:lnTo>
                    <a:lnTo>
                      <a:pt x="730" y="434"/>
                    </a:lnTo>
                    <a:lnTo>
                      <a:pt x="733" y="446"/>
                    </a:lnTo>
                    <a:lnTo>
                      <a:pt x="733" y="455"/>
                    </a:lnTo>
                    <a:lnTo>
                      <a:pt x="736" y="467"/>
                    </a:lnTo>
                    <a:lnTo>
                      <a:pt x="736" y="479"/>
                    </a:lnTo>
                    <a:lnTo>
                      <a:pt x="736" y="491"/>
                    </a:lnTo>
                    <a:lnTo>
                      <a:pt x="739" y="500"/>
                    </a:lnTo>
                    <a:lnTo>
                      <a:pt x="739" y="512"/>
                    </a:lnTo>
                    <a:lnTo>
                      <a:pt x="742" y="524"/>
                    </a:lnTo>
                    <a:lnTo>
                      <a:pt x="742" y="537"/>
                    </a:lnTo>
                    <a:lnTo>
                      <a:pt x="745" y="546"/>
                    </a:lnTo>
                    <a:lnTo>
                      <a:pt x="745" y="558"/>
                    </a:lnTo>
                    <a:lnTo>
                      <a:pt x="745" y="567"/>
                    </a:lnTo>
                    <a:lnTo>
                      <a:pt x="748" y="579"/>
                    </a:lnTo>
                    <a:lnTo>
                      <a:pt x="748" y="591"/>
                    </a:lnTo>
                    <a:lnTo>
                      <a:pt x="751" y="600"/>
                    </a:lnTo>
                    <a:lnTo>
                      <a:pt x="751" y="612"/>
                    </a:lnTo>
                    <a:lnTo>
                      <a:pt x="754" y="621"/>
                    </a:lnTo>
                    <a:lnTo>
                      <a:pt x="754" y="633"/>
                    </a:lnTo>
                    <a:lnTo>
                      <a:pt x="757" y="642"/>
                    </a:lnTo>
                    <a:lnTo>
                      <a:pt x="757" y="651"/>
                    </a:lnTo>
                    <a:lnTo>
                      <a:pt x="757" y="663"/>
                    </a:lnTo>
                    <a:lnTo>
                      <a:pt x="760" y="672"/>
                    </a:lnTo>
                    <a:lnTo>
                      <a:pt x="760" y="681"/>
                    </a:lnTo>
                    <a:lnTo>
                      <a:pt x="763" y="690"/>
                    </a:lnTo>
                    <a:lnTo>
                      <a:pt x="763" y="699"/>
                    </a:lnTo>
                    <a:lnTo>
                      <a:pt x="766" y="708"/>
                    </a:lnTo>
                    <a:lnTo>
                      <a:pt x="766" y="718"/>
                    </a:lnTo>
                    <a:lnTo>
                      <a:pt x="766" y="727"/>
                    </a:lnTo>
                    <a:lnTo>
                      <a:pt x="769" y="736"/>
                    </a:lnTo>
                    <a:lnTo>
                      <a:pt x="769" y="745"/>
                    </a:lnTo>
                    <a:lnTo>
                      <a:pt x="772" y="754"/>
                    </a:lnTo>
                    <a:lnTo>
                      <a:pt x="772" y="760"/>
                    </a:lnTo>
                    <a:lnTo>
                      <a:pt x="775" y="769"/>
                    </a:lnTo>
                    <a:lnTo>
                      <a:pt x="775" y="775"/>
                    </a:lnTo>
                    <a:lnTo>
                      <a:pt x="775" y="784"/>
                    </a:lnTo>
                    <a:lnTo>
                      <a:pt x="778" y="790"/>
                    </a:lnTo>
                    <a:lnTo>
                      <a:pt x="778" y="799"/>
                    </a:lnTo>
                    <a:lnTo>
                      <a:pt x="781" y="805"/>
                    </a:lnTo>
                    <a:lnTo>
                      <a:pt x="781" y="811"/>
                    </a:lnTo>
                    <a:lnTo>
                      <a:pt x="784" y="817"/>
                    </a:lnTo>
                    <a:lnTo>
                      <a:pt x="784" y="823"/>
                    </a:lnTo>
                    <a:lnTo>
                      <a:pt x="784" y="829"/>
                    </a:lnTo>
                    <a:lnTo>
                      <a:pt x="787" y="835"/>
                    </a:lnTo>
                    <a:lnTo>
                      <a:pt x="787" y="841"/>
                    </a:lnTo>
                    <a:lnTo>
                      <a:pt x="790" y="844"/>
                    </a:lnTo>
                    <a:lnTo>
                      <a:pt x="790" y="850"/>
                    </a:lnTo>
                    <a:lnTo>
                      <a:pt x="793" y="856"/>
                    </a:lnTo>
                    <a:lnTo>
                      <a:pt x="793" y="859"/>
                    </a:lnTo>
                    <a:lnTo>
                      <a:pt x="796" y="865"/>
                    </a:lnTo>
                    <a:lnTo>
                      <a:pt x="796" y="868"/>
                    </a:lnTo>
                    <a:lnTo>
                      <a:pt x="796" y="871"/>
                    </a:lnTo>
                    <a:lnTo>
                      <a:pt x="799" y="874"/>
                    </a:lnTo>
                    <a:lnTo>
                      <a:pt x="799" y="877"/>
                    </a:lnTo>
                    <a:lnTo>
                      <a:pt x="803" y="880"/>
                    </a:lnTo>
                    <a:lnTo>
                      <a:pt x="803" y="883"/>
                    </a:lnTo>
                    <a:lnTo>
                      <a:pt x="806" y="886"/>
                    </a:lnTo>
                    <a:lnTo>
                      <a:pt x="806" y="889"/>
                    </a:lnTo>
                    <a:lnTo>
                      <a:pt x="809" y="893"/>
                    </a:lnTo>
                    <a:lnTo>
                      <a:pt x="812" y="896"/>
                    </a:lnTo>
                    <a:lnTo>
                      <a:pt x="815" y="899"/>
                    </a:lnTo>
                    <a:lnTo>
                      <a:pt x="818" y="899"/>
                    </a:lnTo>
                    <a:lnTo>
                      <a:pt x="821" y="899"/>
                    </a:lnTo>
                    <a:lnTo>
                      <a:pt x="824" y="896"/>
                    </a:lnTo>
                    <a:lnTo>
                      <a:pt x="827" y="893"/>
                    </a:lnTo>
                    <a:lnTo>
                      <a:pt x="830" y="889"/>
                    </a:lnTo>
                    <a:lnTo>
                      <a:pt x="830" y="886"/>
                    </a:lnTo>
                    <a:lnTo>
                      <a:pt x="833" y="883"/>
                    </a:lnTo>
                    <a:lnTo>
                      <a:pt x="836" y="880"/>
                    </a:lnTo>
                    <a:lnTo>
                      <a:pt x="836" y="877"/>
                    </a:lnTo>
                    <a:lnTo>
                      <a:pt x="836" y="874"/>
                    </a:lnTo>
                    <a:lnTo>
                      <a:pt x="839" y="871"/>
                    </a:lnTo>
                    <a:lnTo>
                      <a:pt x="839" y="865"/>
                    </a:lnTo>
                    <a:lnTo>
                      <a:pt x="842" y="862"/>
                    </a:lnTo>
                    <a:lnTo>
                      <a:pt x="842" y="859"/>
                    </a:lnTo>
                    <a:lnTo>
                      <a:pt x="845" y="856"/>
                    </a:lnTo>
                    <a:lnTo>
                      <a:pt x="845" y="850"/>
                    </a:lnTo>
                    <a:lnTo>
                      <a:pt x="845" y="847"/>
                    </a:lnTo>
                    <a:lnTo>
                      <a:pt x="848" y="841"/>
                    </a:lnTo>
                    <a:lnTo>
                      <a:pt x="848" y="838"/>
                    </a:lnTo>
                    <a:lnTo>
                      <a:pt x="851" y="832"/>
                    </a:lnTo>
                    <a:lnTo>
                      <a:pt x="851" y="826"/>
                    </a:lnTo>
                    <a:lnTo>
                      <a:pt x="854" y="823"/>
                    </a:lnTo>
                    <a:lnTo>
                      <a:pt x="854" y="817"/>
                    </a:lnTo>
                    <a:lnTo>
                      <a:pt x="854" y="811"/>
                    </a:lnTo>
                    <a:lnTo>
                      <a:pt x="857" y="805"/>
                    </a:lnTo>
                    <a:lnTo>
                      <a:pt x="857" y="802"/>
                    </a:lnTo>
                    <a:lnTo>
                      <a:pt x="860" y="796"/>
                    </a:lnTo>
                    <a:lnTo>
                      <a:pt x="860" y="790"/>
                    </a:lnTo>
                    <a:lnTo>
                      <a:pt x="863" y="784"/>
                    </a:lnTo>
                    <a:lnTo>
                      <a:pt x="863" y="778"/>
                    </a:lnTo>
                    <a:lnTo>
                      <a:pt x="863" y="772"/>
                    </a:lnTo>
                    <a:lnTo>
                      <a:pt x="866" y="766"/>
                    </a:lnTo>
                    <a:lnTo>
                      <a:pt x="866" y="757"/>
                    </a:lnTo>
                    <a:lnTo>
                      <a:pt x="869" y="751"/>
                    </a:lnTo>
                    <a:lnTo>
                      <a:pt x="869" y="745"/>
                    </a:lnTo>
                    <a:lnTo>
                      <a:pt x="872" y="739"/>
                    </a:lnTo>
                    <a:lnTo>
                      <a:pt x="872" y="733"/>
                    </a:lnTo>
                    <a:lnTo>
                      <a:pt x="875" y="727"/>
                    </a:lnTo>
                    <a:lnTo>
                      <a:pt x="875" y="718"/>
                    </a:lnTo>
                    <a:lnTo>
                      <a:pt x="875" y="712"/>
                    </a:lnTo>
                    <a:lnTo>
                      <a:pt x="878" y="705"/>
                    </a:lnTo>
                    <a:lnTo>
                      <a:pt x="878" y="699"/>
                    </a:lnTo>
                    <a:lnTo>
                      <a:pt x="881" y="690"/>
                    </a:lnTo>
                    <a:lnTo>
                      <a:pt x="881" y="684"/>
                    </a:lnTo>
                    <a:lnTo>
                      <a:pt x="884" y="678"/>
                    </a:lnTo>
                    <a:lnTo>
                      <a:pt x="884" y="669"/>
                    </a:lnTo>
                    <a:lnTo>
                      <a:pt x="884" y="663"/>
                    </a:lnTo>
                    <a:lnTo>
                      <a:pt x="887" y="657"/>
                    </a:lnTo>
                    <a:lnTo>
                      <a:pt x="887" y="648"/>
                    </a:lnTo>
                    <a:lnTo>
                      <a:pt x="890" y="642"/>
                    </a:lnTo>
                    <a:lnTo>
                      <a:pt x="890" y="636"/>
                    </a:lnTo>
                    <a:lnTo>
                      <a:pt x="893" y="627"/>
                    </a:lnTo>
                    <a:lnTo>
                      <a:pt x="893" y="621"/>
                    </a:lnTo>
                    <a:lnTo>
                      <a:pt x="893" y="615"/>
                    </a:lnTo>
                    <a:lnTo>
                      <a:pt x="896" y="609"/>
                    </a:lnTo>
                    <a:lnTo>
                      <a:pt x="896" y="600"/>
                    </a:lnTo>
                    <a:lnTo>
                      <a:pt x="899" y="594"/>
                    </a:lnTo>
                    <a:lnTo>
                      <a:pt x="899" y="588"/>
                    </a:lnTo>
                    <a:lnTo>
                      <a:pt x="902" y="579"/>
                    </a:lnTo>
                    <a:lnTo>
                      <a:pt x="902" y="573"/>
                    </a:lnTo>
                    <a:lnTo>
                      <a:pt x="905" y="567"/>
                    </a:lnTo>
                    <a:lnTo>
                      <a:pt x="905" y="561"/>
                    </a:lnTo>
                    <a:lnTo>
                      <a:pt x="905" y="555"/>
                    </a:lnTo>
                    <a:lnTo>
                      <a:pt x="908" y="549"/>
                    </a:lnTo>
                    <a:lnTo>
                      <a:pt x="908" y="540"/>
                    </a:lnTo>
                    <a:lnTo>
                      <a:pt x="911" y="534"/>
                    </a:lnTo>
                    <a:lnTo>
                      <a:pt x="911" y="527"/>
                    </a:lnTo>
                    <a:lnTo>
                      <a:pt x="914" y="521"/>
                    </a:lnTo>
                    <a:lnTo>
                      <a:pt x="914" y="515"/>
                    </a:lnTo>
                    <a:lnTo>
                      <a:pt x="914" y="509"/>
                    </a:lnTo>
                    <a:lnTo>
                      <a:pt x="917" y="503"/>
                    </a:lnTo>
                    <a:lnTo>
                      <a:pt x="917" y="497"/>
                    </a:lnTo>
                    <a:lnTo>
                      <a:pt x="920" y="491"/>
                    </a:lnTo>
                    <a:lnTo>
                      <a:pt x="920" y="485"/>
                    </a:lnTo>
                    <a:lnTo>
                      <a:pt x="923" y="482"/>
                    </a:lnTo>
                    <a:lnTo>
                      <a:pt x="923" y="476"/>
                    </a:lnTo>
                    <a:lnTo>
                      <a:pt x="923" y="470"/>
                    </a:lnTo>
                    <a:lnTo>
                      <a:pt x="926" y="464"/>
                    </a:lnTo>
                    <a:lnTo>
                      <a:pt x="926" y="458"/>
                    </a:lnTo>
                    <a:lnTo>
                      <a:pt x="929" y="455"/>
                    </a:lnTo>
                    <a:lnTo>
                      <a:pt x="929" y="449"/>
                    </a:lnTo>
                    <a:lnTo>
                      <a:pt x="932" y="446"/>
                    </a:lnTo>
                    <a:lnTo>
                      <a:pt x="932" y="440"/>
                    </a:lnTo>
                    <a:lnTo>
                      <a:pt x="932" y="434"/>
                    </a:lnTo>
                    <a:lnTo>
                      <a:pt x="935" y="431"/>
                    </a:lnTo>
                    <a:lnTo>
                      <a:pt x="935" y="428"/>
                    </a:lnTo>
                    <a:lnTo>
                      <a:pt x="938" y="422"/>
                    </a:lnTo>
                    <a:lnTo>
                      <a:pt x="938" y="419"/>
                    </a:lnTo>
                    <a:lnTo>
                      <a:pt x="941" y="413"/>
                    </a:lnTo>
                    <a:lnTo>
                      <a:pt x="941" y="410"/>
                    </a:lnTo>
                    <a:lnTo>
                      <a:pt x="944" y="407"/>
                    </a:lnTo>
                    <a:lnTo>
                      <a:pt x="944" y="404"/>
                    </a:lnTo>
                    <a:lnTo>
                      <a:pt x="944" y="401"/>
                    </a:lnTo>
                    <a:lnTo>
                      <a:pt x="947" y="395"/>
                    </a:lnTo>
                    <a:lnTo>
                      <a:pt x="947" y="392"/>
                    </a:lnTo>
                    <a:lnTo>
                      <a:pt x="950" y="389"/>
                    </a:lnTo>
                    <a:lnTo>
                      <a:pt x="950" y="386"/>
                    </a:lnTo>
                    <a:lnTo>
                      <a:pt x="953" y="383"/>
                    </a:lnTo>
                    <a:lnTo>
                      <a:pt x="953" y="380"/>
                    </a:lnTo>
                    <a:lnTo>
                      <a:pt x="956" y="377"/>
                    </a:lnTo>
                    <a:lnTo>
                      <a:pt x="956" y="374"/>
                    </a:lnTo>
                    <a:lnTo>
                      <a:pt x="959" y="371"/>
                    </a:lnTo>
                    <a:lnTo>
                      <a:pt x="962" y="368"/>
                    </a:lnTo>
                    <a:lnTo>
                      <a:pt x="962" y="365"/>
                    </a:lnTo>
                    <a:lnTo>
                      <a:pt x="965" y="362"/>
                    </a:lnTo>
                    <a:lnTo>
                      <a:pt x="968" y="359"/>
                    </a:lnTo>
                    <a:lnTo>
                      <a:pt x="971" y="356"/>
                    </a:lnTo>
                    <a:lnTo>
                      <a:pt x="974" y="356"/>
                    </a:lnTo>
                    <a:lnTo>
                      <a:pt x="977" y="352"/>
                    </a:lnTo>
                    <a:lnTo>
                      <a:pt x="980" y="352"/>
                    </a:lnTo>
                    <a:lnTo>
                      <a:pt x="983" y="352"/>
                    </a:lnTo>
                    <a:lnTo>
                      <a:pt x="987" y="352"/>
                    </a:lnTo>
                    <a:lnTo>
                      <a:pt x="990" y="356"/>
                    </a:lnTo>
                    <a:lnTo>
                      <a:pt x="993" y="359"/>
                    </a:lnTo>
                    <a:lnTo>
                      <a:pt x="996" y="359"/>
                    </a:lnTo>
                    <a:lnTo>
                      <a:pt x="999" y="362"/>
                    </a:lnTo>
                    <a:lnTo>
                      <a:pt x="1002" y="365"/>
                    </a:lnTo>
                    <a:lnTo>
                      <a:pt x="1005" y="368"/>
                    </a:lnTo>
                    <a:lnTo>
                      <a:pt x="1008" y="371"/>
                    </a:lnTo>
                    <a:lnTo>
                      <a:pt x="1011" y="374"/>
                    </a:lnTo>
                    <a:lnTo>
                      <a:pt x="1011" y="377"/>
                    </a:lnTo>
                    <a:lnTo>
                      <a:pt x="1014" y="380"/>
                    </a:lnTo>
                    <a:lnTo>
                      <a:pt x="1017" y="383"/>
                    </a:lnTo>
                    <a:lnTo>
                      <a:pt x="1017" y="386"/>
                    </a:lnTo>
                    <a:lnTo>
                      <a:pt x="1020" y="389"/>
                    </a:lnTo>
                    <a:lnTo>
                      <a:pt x="1023" y="392"/>
                    </a:lnTo>
                    <a:lnTo>
                      <a:pt x="1023" y="395"/>
                    </a:lnTo>
                    <a:lnTo>
                      <a:pt x="1026" y="398"/>
                    </a:lnTo>
                    <a:lnTo>
                      <a:pt x="1026" y="401"/>
                    </a:lnTo>
                    <a:lnTo>
                      <a:pt x="1029" y="404"/>
                    </a:lnTo>
                    <a:lnTo>
                      <a:pt x="1029" y="407"/>
                    </a:lnTo>
                    <a:lnTo>
                      <a:pt x="1032" y="410"/>
                    </a:lnTo>
                    <a:lnTo>
                      <a:pt x="1032" y="413"/>
                    </a:lnTo>
                    <a:lnTo>
                      <a:pt x="1035" y="416"/>
                    </a:lnTo>
                    <a:lnTo>
                      <a:pt x="1035" y="419"/>
                    </a:lnTo>
                    <a:lnTo>
                      <a:pt x="1038" y="422"/>
                    </a:lnTo>
                    <a:lnTo>
                      <a:pt x="1038" y="425"/>
                    </a:lnTo>
                    <a:lnTo>
                      <a:pt x="1041" y="428"/>
                    </a:lnTo>
                    <a:lnTo>
                      <a:pt x="1041" y="431"/>
                    </a:lnTo>
                    <a:lnTo>
                      <a:pt x="1044" y="434"/>
                    </a:lnTo>
                    <a:lnTo>
                      <a:pt x="1044" y="437"/>
                    </a:lnTo>
                    <a:lnTo>
                      <a:pt x="1047" y="440"/>
                    </a:lnTo>
                    <a:lnTo>
                      <a:pt x="1047" y="443"/>
                    </a:lnTo>
                    <a:lnTo>
                      <a:pt x="1050" y="446"/>
                    </a:lnTo>
                    <a:lnTo>
                      <a:pt x="1050" y="449"/>
                    </a:lnTo>
                    <a:lnTo>
                      <a:pt x="1053" y="452"/>
                    </a:lnTo>
                    <a:lnTo>
                      <a:pt x="1053" y="455"/>
                    </a:lnTo>
                    <a:lnTo>
                      <a:pt x="1056" y="458"/>
                    </a:lnTo>
                    <a:lnTo>
                      <a:pt x="1059" y="461"/>
                    </a:lnTo>
                    <a:lnTo>
                      <a:pt x="1059" y="464"/>
                    </a:lnTo>
                    <a:lnTo>
                      <a:pt x="1062" y="467"/>
                    </a:lnTo>
                    <a:lnTo>
                      <a:pt x="1062" y="470"/>
                    </a:lnTo>
                    <a:lnTo>
                      <a:pt x="1062" y="473"/>
                    </a:lnTo>
                    <a:lnTo>
                      <a:pt x="1065" y="476"/>
                    </a:lnTo>
                    <a:lnTo>
                      <a:pt x="1068" y="479"/>
                    </a:lnTo>
                    <a:lnTo>
                      <a:pt x="1068" y="482"/>
                    </a:lnTo>
                    <a:lnTo>
                      <a:pt x="1071" y="485"/>
                    </a:lnTo>
                    <a:lnTo>
                      <a:pt x="1071" y="488"/>
                    </a:lnTo>
                    <a:lnTo>
                      <a:pt x="1074" y="491"/>
                    </a:lnTo>
                    <a:lnTo>
                      <a:pt x="1077" y="494"/>
                    </a:lnTo>
                    <a:lnTo>
                      <a:pt x="1077" y="497"/>
                    </a:lnTo>
                    <a:lnTo>
                      <a:pt x="1080" y="500"/>
                    </a:lnTo>
                    <a:lnTo>
                      <a:pt x="1080" y="503"/>
                    </a:lnTo>
                    <a:lnTo>
                      <a:pt x="1083" y="506"/>
                    </a:lnTo>
                    <a:lnTo>
                      <a:pt x="1086" y="509"/>
                    </a:lnTo>
                    <a:lnTo>
                      <a:pt x="1089" y="512"/>
                    </a:lnTo>
                    <a:lnTo>
                      <a:pt x="1089" y="515"/>
                    </a:lnTo>
                    <a:lnTo>
                      <a:pt x="1092" y="518"/>
                    </a:lnTo>
                    <a:lnTo>
                      <a:pt x="1095" y="521"/>
                    </a:lnTo>
                    <a:lnTo>
                      <a:pt x="1098" y="524"/>
                    </a:lnTo>
                    <a:lnTo>
                      <a:pt x="1101" y="527"/>
                    </a:lnTo>
                    <a:lnTo>
                      <a:pt x="1104" y="530"/>
                    </a:lnTo>
                    <a:lnTo>
                      <a:pt x="1107" y="534"/>
                    </a:lnTo>
                    <a:lnTo>
                      <a:pt x="1110" y="537"/>
                    </a:lnTo>
                    <a:lnTo>
                      <a:pt x="1113" y="540"/>
                    </a:lnTo>
                    <a:lnTo>
                      <a:pt x="1116" y="543"/>
                    </a:lnTo>
                    <a:lnTo>
                      <a:pt x="1119" y="546"/>
                    </a:lnTo>
                    <a:lnTo>
                      <a:pt x="1122" y="546"/>
                    </a:lnTo>
                    <a:lnTo>
                      <a:pt x="1125" y="546"/>
                    </a:lnTo>
                    <a:lnTo>
                      <a:pt x="1128" y="549"/>
                    </a:lnTo>
                    <a:lnTo>
                      <a:pt x="1131" y="549"/>
                    </a:lnTo>
                    <a:lnTo>
                      <a:pt x="1134" y="549"/>
                    </a:lnTo>
                    <a:lnTo>
                      <a:pt x="1137" y="552"/>
                    </a:lnTo>
                    <a:lnTo>
                      <a:pt x="1140" y="552"/>
                    </a:lnTo>
                    <a:lnTo>
                      <a:pt x="1143" y="552"/>
                    </a:lnTo>
                    <a:lnTo>
                      <a:pt x="1146" y="552"/>
                    </a:lnTo>
                    <a:lnTo>
                      <a:pt x="1149" y="552"/>
                    </a:lnTo>
                    <a:lnTo>
                      <a:pt x="1152" y="552"/>
                    </a:lnTo>
                    <a:lnTo>
                      <a:pt x="1155" y="552"/>
                    </a:lnTo>
                    <a:lnTo>
                      <a:pt x="1158" y="552"/>
                    </a:lnTo>
                    <a:lnTo>
                      <a:pt x="1161" y="549"/>
                    </a:lnTo>
                    <a:lnTo>
                      <a:pt x="1164" y="549"/>
                    </a:lnTo>
                    <a:lnTo>
                      <a:pt x="1167" y="549"/>
                    </a:lnTo>
                    <a:lnTo>
                      <a:pt x="1171" y="549"/>
                    </a:lnTo>
                    <a:lnTo>
                      <a:pt x="1174" y="546"/>
                    </a:lnTo>
                    <a:lnTo>
                      <a:pt x="1177" y="546"/>
                    </a:lnTo>
                    <a:lnTo>
                      <a:pt x="1180" y="546"/>
                    </a:lnTo>
                    <a:lnTo>
                      <a:pt x="1183" y="543"/>
                    </a:lnTo>
                    <a:lnTo>
                      <a:pt x="1186" y="543"/>
                    </a:lnTo>
                    <a:lnTo>
                      <a:pt x="1189" y="540"/>
                    </a:lnTo>
                    <a:lnTo>
                      <a:pt x="1192" y="540"/>
                    </a:lnTo>
                    <a:lnTo>
                      <a:pt x="1195" y="540"/>
                    </a:lnTo>
                    <a:lnTo>
                      <a:pt x="1198" y="537"/>
                    </a:lnTo>
                    <a:lnTo>
                      <a:pt x="1201" y="537"/>
                    </a:lnTo>
                    <a:lnTo>
                      <a:pt x="1204" y="534"/>
                    </a:lnTo>
                    <a:lnTo>
                      <a:pt x="1207" y="534"/>
                    </a:lnTo>
                    <a:lnTo>
                      <a:pt x="1210" y="530"/>
                    </a:lnTo>
                    <a:lnTo>
                      <a:pt x="1213" y="530"/>
                    </a:lnTo>
                    <a:lnTo>
                      <a:pt x="1216" y="530"/>
                    </a:lnTo>
                    <a:lnTo>
                      <a:pt x="1219" y="527"/>
                    </a:lnTo>
                    <a:lnTo>
                      <a:pt x="1222" y="527"/>
                    </a:lnTo>
                    <a:lnTo>
                      <a:pt x="1225" y="524"/>
                    </a:lnTo>
                    <a:lnTo>
                      <a:pt x="1228" y="524"/>
                    </a:lnTo>
                    <a:lnTo>
                      <a:pt x="1231" y="524"/>
                    </a:lnTo>
                    <a:lnTo>
                      <a:pt x="1234" y="521"/>
                    </a:lnTo>
                    <a:lnTo>
                      <a:pt x="1237" y="521"/>
                    </a:lnTo>
                    <a:lnTo>
                      <a:pt x="1240" y="518"/>
                    </a:lnTo>
                    <a:lnTo>
                      <a:pt x="1243" y="518"/>
                    </a:lnTo>
                    <a:lnTo>
                      <a:pt x="1246" y="518"/>
                    </a:lnTo>
                    <a:lnTo>
                      <a:pt x="1249" y="518"/>
                    </a:lnTo>
                    <a:lnTo>
                      <a:pt x="1252" y="515"/>
                    </a:lnTo>
                    <a:lnTo>
                      <a:pt x="1255" y="515"/>
                    </a:lnTo>
                    <a:lnTo>
                      <a:pt x="1258" y="515"/>
                    </a:lnTo>
                    <a:lnTo>
                      <a:pt x="1261" y="515"/>
                    </a:lnTo>
                    <a:lnTo>
                      <a:pt x="1264" y="512"/>
                    </a:lnTo>
                    <a:lnTo>
                      <a:pt x="1267" y="512"/>
                    </a:lnTo>
                    <a:lnTo>
                      <a:pt x="1270" y="512"/>
                    </a:lnTo>
                    <a:lnTo>
                      <a:pt x="1273" y="512"/>
                    </a:lnTo>
                    <a:lnTo>
                      <a:pt x="1276" y="512"/>
                    </a:lnTo>
                    <a:lnTo>
                      <a:pt x="1279" y="512"/>
                    </a:lnTo>
                    <a:lnTo>
                      <a:pt x="1282" y="509"/>
                    </a:lnTo>
                    <a:lnTo>
                      <a:pt x="1285" y="509"/>
                    </a:lnTo>
                    <a:lnTo>
                      <a:pt x="1288" y="509"/>
                    </a:lnTo>
                    <a:lnTo>
                      <a:pt x="1291" y="509"/>
                    </a:lnTo>
                    <a:lnTo>
                      <a:pt x="1294" y="509"/>
                    </a:lnTo>
                    <a:lnTo>
                      <a:pt x="1297" y="509"/>
                    </a:lnTo>
                    <a:lnTo>
                      <a:pt x="1300" y="509"/>
                    </a:lnTo>
                    <a:lnTo>
                      <a:pt x="1303" y="509"/>
                    </a:lnTo>
                    <a:lnTo>
                      <a:pt x="1306" y="509"/>
                    </a:ln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9828923" y="4585680"/>
              <a:ext cx="1002453" cy="1002453"/>
              <a:chOff x="2530" y="233"/>
              <a:chExt cx="245" cy="226"/>
            </a:xfrm>
          </p:grpSpPr>
          <p:sp>
            <p:nvSpPr>
              <p:cNvPr id="25" name="Freeform 23"/>
              <p:cNvSpPr>
                <a:spLocks noChangeAspect="1"/>
              </p:cNvSpPr>
              <p:nvPr/>
            </p:nvSpPr>
            <p:spPr bwMode="auto">
              <a:xfrm rot="19560000" flipV="1">
                <a:off x="2531" y="234"/>
                <a:ext cx="244" cy="225"/>
              </a:xfrm>
              <a:custGeom>
                <a:avLst/>
                <a:gdLst>
                  <a:gd name="T0" fmla="*/ 1 w 1306"/>
                  <a:gd name="T1" fmla="*/ 32 h 899"/>
                  <a:gd name="T2" fmla="*/ 2 w 1306"/>
                  <a:gd name="T3" fmla="*/ 33 h 899"/>
                  <a:gd name="T4" fmla="*/ 4 w 1306"/>
                  <a:gd name="T5" fmla="*/ 34 h 899"/>
                  <a:gd name="T6" fmla="*/ 5 w 1306"/>
                  <a:gd name="T7" fmla="*/ 34 h 899"/>
                  <a:gd name="T8" fmla="*/ 6 w 1306"/>
                  <a:gd name="T9" fmla="*/ 34 h 899"/>
                  <a:gd name="T10" fmla="*/ 7 w 1306"/>
                  <a:gd name="T11" fmla="*/ 33 h 899"/>
                  <a:gd name="T12" fmla="*/ 8 w 1306"/>
                  <a:gd name="T13" fmla="*/ 30 h 899"/>
                  <a:gd name="T14" fmla="*/ 9 w 1306"/>
                  <a:gd name="T15" fmla="*/ 28 h 899"/>
                  <a:gd name="T16" fmla="*/ 10 w 1306"/>
                  <a:gd name="T17" fmla="*/ 26 h 899"/>
                  <a:gd name="T18" fmla="*/ 10 w 1306"/>
                  <a:gd name="T19" fmla="*/ 24 h 899"/>
                  <a:gd name="T20" fmla="*/ 12 w 1306"/>
                  <a:gd name="T21" fmla="*/ 22 h 899"/>
                  <a:gd name="T22" fmla="*/ 13 w 1306"/>
                  <a:gd name="T23" fmla="*/ 24 h 899"/>
                  <a:gd name="T24" fmla="*/ 13 w 1306"/>
                  <a:gd name="T25" fmla="*/ 27 h 899"/>
                  <a:gd name="T26" fmla="*/ 14 w 1306"/>
                  <a:gd name="T27" fmla="*/ 31 h 899"/>
                  <a:gd name="T28" fmla="*/ 14 w 1306"/>
                  <a:gd name="T29" fmla="*/ 36 h 899"/>
                  <a:gd name="T30" fmla="*/ 15 w 1306"/>
                  <a:gd name="T31" fmla="*/ 41 h 899"/>
                  <a:gd name="T32" fmla="*/ 15 w 1306"/>
                  <a:gd name="T33" fmla="*/ 46 h 899"/>
                  <a:gd name="T34" fmla="*/ 16 w 1306"/>
                  <a:gd name="T35" fmla="*/ 51 h 899"/>
                  <a:gd name="T36" fmla="*/ 16 w 1306"/>
                  <a:gd name="T37" fmla="*/ 54 h 899"/>
                  <a:gd name="T38" fmla="*/ 17 w 1306"/>
                  <a:gd name="T39" fmla="*/ 56 h 899"/>
                  <a:gd name="T40" fmla="*/ 18 w 1306"/>
                  <a:gd name="T41" fmla="*/ 54 h 899"/>
                  <a:gd name="T42" fmla="*/ 18 w 1306"/>
                  <a:gd name="T43" fmla="*/ 50 h 899"/>
                  <a:gd name="T44" fmla="*/ 19 w 1306"/>
                  <a:gd name="T45" fmla="*/ 43 h 899"/>
                  <a:gd name="T46" fmla="*/ 20 w 1306"/>
                  <a:gd name="T47" fmla="*/ 36 h 899"/>
                  <a:gd name="T48" fmla="*/ 20 w 1306"/>
                  <a:gd name="T49" fmla="*/ 27 h 899"/>
                  <a:gd name="T50" fmla="*/ 21 w 1306"/>
                  <a:gd name="T51" fmla="*/ 19 h 899"/>
                  <a:gd name="T52" fmla="*/ 21 w 1306"/>
                  <a:gd name="T53" fmla="*/ 11 h 899"/>
                  <a:gd name="T54" fmla="*/ 22 w 1306"/>
                  <a:gd name="T55" fmla="*/ 5 h 899"/>
                  <a:gd name="T56" fmla="*/ 22 w 1306"/>
                  <a:gd name="T57" fmla="*/ 1 h 899"/>
                  <a:gd name="T58" fmla="*/ 23 w 1306"/>
                  <a:gd name="T59" fmla="*/ 1 h 899"/>
                  <a:gd name="T60" fmla="*/ 24 w 1306"/>
                  <a:gd name="T61" fmla="*/ 4 h 899"/>
                  <a:gd name="T62" fmla="*/ 24 w 1306"/>
                  <a:gd name="T63" fmla="*/ 10 h 899"/>
                  <a:gd name="T64" fmla="*/ 25 w 1306"/>
                  <a:gd name="T65" fmla="*/ 17 h 899"/>
                  <a:gd name="T66" fmla="*/ 25 w 1306"/>
                  <a:gd name="T67" fmla="*/ 25 h 899"/>
                  <a:gd name="T68" fmla="*/ 26 w 1306"/>
                  <a:gd name="T69" fmla="*/ 34 h 899"/>
                  <a:gd name="T70" fmla="*/ 26 w 1306"/>
                  <a:gd name="T71" fmla="*/ 42 h 899"/>
                  <a:gd name="T72" fmla="*/ 27 w 1306"/>
                  <a:gd name="T73" fmla="*/ 48 h 899"/>
                  <a:gd name="T74" fmla="*/ 28 w 1306"/>
                  <a:gd name="T75" fmla="*/ 53 h 899"/>
                  <a:gd name="T76" fmla="*/ 28 w 1306"/>
                  <a:gd name="T77" fmla="*/ 56 h 899"/>
                  <a:gd name="T78" fmla="*/ 29 w 1306"/>
                  <a:gd name="T79" fmla="*/ 55 h 899"/>
                  <a:gd name="T80" fmla="*/ 30 w 1306"/>
                  <a:gd name="T81" fmla="*/ 52 h 899"/>
                  <a:gd name="T82" fmla="*/ 30 w 1306"/>
                  <a:gd name="T83" fmla="*/ 47 h 899"/>
                  <a:gd name="T84" fmla="*/ 31 w 1306"/>
                  <a:gd name="T85" fmla="*/ 43 h 899"/>
                  <a:gd name="T86" fmla="*/ 31 w 1306"/>
                  <a:gd name="T87" fmla="*/ 37 h 899"/>
                  <a:gd name="T88" fmla="*/ 32 w 1306"/>
                  <a:gd name="T89" fmla="*/ 32 h 899"/>
                  <a:gd name="T90" fmla="*/ 33 w 1306"/>
                  <a:gd name="T91" fmla="*/ 28 h 899"/>
                  <a:gd name="T92" fmla="*/ 33 w 1306"/>
                  <a:gd name="T93" fmla="*/ 25 h 899"/>
                  <a:gd name="T94" fmla="*/ 34 w 1306"/>
                  <a:gd name="T95" fmla="*/ 23 h 899"/>
                  <a:gd name="T96" fmla="*/ 35 w 1306"/>
                  <a:gd name="T97" fmla="*/ 23 h 899"/>
                  <a:gd name="T98" fmla="*/ 36 w 1306"/>
                  <a:gd name="T99" fmla="*/ 25 h 899"/>
                  <a:gd name="T100" fmla="*/ 36 w 1306"/>
                  <a:gd name="T101" fmla="*/ 27 h 899"/>
                  <a:gd name="T102" fmla="*/ 37 w 1306"/>
                  <a:gd name="T103" fmla="*/ 30 h 899"/>
                  <a:gd name="T104" fmla="*/ 38 w 1306"/>
                  <a:gd name="T105" fmla="*/ 32 h 899"/>
                  <a:gd name="T106" fmla="*/ 39 w 1306"/>
                  <a:gd name="T107" fmla="*/ 34 h 899"/>
                  <a:gd name="T108" fmla="*/ 40 w 1306"/>
                  <a:gd name="T109" fmla="*/ 35 h 899"/>
                  <a:gd name="T110" fmla="*/ 42 w 1306"/>
                  <a:gd name="T111" fmla="*/ 34 h 899"/>
                  <a:gd name="T112" fmla="*/ 43 w 1306"/>
                  <a:gd name="T113" fmla="*/ 33 h 899"/>
                  <a:gd name="T114" fmla="*/ 44 w 1306"/>
                  <a:gd name="T115" fmla="*/ 32 h 899"/>
                  <a:gd name="T116" fmla="*/ 45 w 1306"/>
                  <a:gd name="T117" fmla="*/ 32 h 8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306" h="899">
                    <a:moveTo>
                      <a:pt x="0" y="509"/>
                    </a:moveTo>
                    <a:lnTo>
                      <a:pt x="3" y="509"/>
                    </a:lnTo>
                    <a:lnTo>
                      <a:pt x="6" y="509"/>
                    </a:lnTo>
                    <a:lnTo>
                      <a:pt x="9" y="509"/>
                    </a:lnTo>
                    <a:lnTo>
                      <a:pt x="12" y="509"/>
                    </a:lnTo>
                    <a:lnTo>
                      <a:pt x="15" y="509"/>
                    </a:lnTo>
                    <a:lnTo>
                      <a:pt x="18" y="509"/>
                    </a:lnTo>
                    <a:lnTo>
                      <a:pt x="21" y="509"/>
                    </a:lnTo>
                    <a:lnTo>
                      <a:pt x="24" y="509"/>
                    </a:lnTo>
                    <a:lnTo>
                      <a:pt x="27" y="512"/>
                    </a:lnTo>
                    <a:lnTo>
                      <a:pt x="30" y="512"/>
                    </a:lnTo>
                    <a:lnTo>
                      <a:pt x="33" y="512"/>
                    </a:lnTo>
                    <a:lnTo>
                      <a:pt x="36" y="512"/>
                    </a:lnTo>
                    <a:lnTo>
                      <a:pt x="39" y="512"/>
                    </a:lnTo>
                    <a:lnTo>
                      <a:pt x="42" y="512"/>
                    </a:lnTo>
                    <a:lnTo>
                      <a:pt x="45" y="515"/>
                    </a:lnTo>
                    <a:lnTo>
                      <a:pt x="48" y="515"/>
                    </a:lnTo>
                    <a:lnTo>
                      <a:pt x="51" y="515"/>
                    </a:lnTo>
                    <a:lnTo>
                      <a:pt x="54" y="515"/>
                    </a:lnTo>
                    <a:lnTo>
                      <a:pt x="57" y="518"/>
                    </a:lnTo>
                    <a:lnTo>
                      <a:pt x="61" y="518"/>
                    </a:lnTo>
                    <a:lnTo>
                      <a:pt x="64" y="518"/>
                    </a:lnTo>
                    <a:lnTo>
                      <a:pt x="67" y="521"/>
                    </a:lnTo>
                    <a:lnTo>
                      <a:pt x="70" y="521"/>
                    </a:lnTo>
                    <a:lnTo>
                      <a:pt x="73" y="521"/>
                    </a:lnTo>
                    <a:lnTo>
                      <a:pt x="76" y="524"/>
                    </a:lnTo>
                    <a:lnTo>
                      <a:pt x="79" y="524"/>
                    </a:lnTo>
                    <a:lnTo>
                      <a:pt x="82" y="527"/>
                    </a:lnTo>
                    <a:lnTo>
                      <a:pt x="85" y="527"/>
                    </a:lnTo>
                    <a:lnTo>
                      <a:pt x="88" y="527"/>
                    </a:lnTo>
                    <a:lnTo>
                      <a:pt x="91" y="530"/>
                    </a:lnTo>
                    <a:lnTo>
                      <a:pt x="94" y="530"/>
                    </a:lnTo>
                    <a:lnTo>
                      <a:pt x="97" y="534"/>
                    </a:lnTo>
                    <a:lnTo>
                      <a:pt x="100" y="534"/>
                    </a:lnTo>
                    <a:lnTo>
                      <a:pt x="103" y="534"/>
                    </a:lnTo>
                    <a:lnTo>
                      <a:pt x="106" y="537"/>
                    </a:lnTo>
                    <a:lnTo>
                      <a:pt x="109" y="537"/>
                    </a:lnTo>
                    <a:lnTo>
                      <a:pt x="112" y="540"/>
                    </a:lnTo>
                    <a:lnTo>
                      <a:pt x="115" y="540"/>
                    </a:lnTo>
                    <a:lnTo>
                      <a:pt x="118" y="543"/>
                    </a:lnTo>
                    <a:lnTo>
                      <a:pt x="121" y="543"/>
                    </a:lnTo>
                    <a:lnTo>
                      <a:pt x="124" y="543"/>
                    </a:lnTo>
                    <a:lnTo>
                      <a:pt x="127" y="546"/>
                    </a:lnTo>
                    <a:lnTo>
                      <a:pt x="130" y="546"/>
                    </a:lnTo>
                    <a:lnTo>
                      <a:pt x="133" y="546"/>
                    </a:lnTo>
                    <a:lnTo>
                      <a:pt x="136" y="549"/>
                    </a:lnTo>
                    <a:lnTo>
                      <a:pt x="139" y="549"/>
                    </a:lnTo>
                    <a:lnTo>
                      <a:pt x="142" y="549"/>
                    </a:lnTo>
                    <a:lnTo>
                      <a:pt x="145" y="549"/>
                    </a:lnTo>
                    <a:lnTo>
                      <a:pt x="148" y="552"/>
                    </a:lnTo>
                    <a:lnTo>
                      <a:pt x="151" y="552"/>
                    </a:lnTo>
                    <a:lnTo>
                      <a:pt x="154" y="552"/>
                    </a:lnTo>
                    <a:lnTo>
                      <a:pt x="157" y="552"/>
                    </a:lnTo>
                    <a:lnTo>
                      <a:pt x="160" y="552"/>
                    </a:lnTo>
                    <a:lnTo>
                      <a:pt x="163" y="552"/>
                    </a:lnTo>
                    <a:lnTo>
                      <a:pt x="166" y="552"/>
                    </a:lnTo>
                    <a:lnTo>
                      <a:pt x="169" y="552"/>
                    </a:lnTo>
                    <a:lnTo>
                      <a:pt x="172" y="549"/>
                    </a:lnTo>
                    <a:lnTo>
                      <a:pt x="175" y="549"/>
                    </a:lnTo>
                    <a:lnTo>
                      <a:pt x="178" y="549"/>
                    </a:lnTo>
                    <a:lnTo>
                      <a:pt x="181" y="546"/>
                    </a:lnTo>
                    <a:lnTo>
                      <a:pt x="184" y="546"/>
                    </a:lnTo>
                    <a:lnTo>
                      <a:pt x="187" y="543"/>
                    </a:lnTo>
                    <a:lnTo>
                      <a:pt x="190" y="543"/>
                    </a:lnTo>
                    <a:lnTo>
                      <a:pt x="193" y="540"/>
                    </a:lnTo>
                    <a:lnTo>
                      <a:pt x="196" y="537"/>
                    </a:lnTo>
                    <a:lnTo>
                      <a:pt x="199" y="534"/>
                    </a:lnTo>
                    <a:lnTo>
                      <a:pt x="202" y="530"/>
                    </a:lnTo>
                    <a:lnTo>
                      <a:pt x="205" y="527"/>
                    </a:lnTo>
                    <a:lnTo>
                      <a:pt x="208" y="524"/>
                    </a:lnTo>
                    <a:lnTo>
                      <a:pt x="211" y="521"/>
                    </a:lnTo>
                    <a:lnTo>
                      <a:pt x="214" y="518"/>
                    </a:lnTo>
                    <a:lnTo>
                      <a:pt x="217" y="515"/>
                    </a:lnTo>
                    <a:lnTo>
                      <a:pt x="220" y="512"/>
                    </a:lnTo>
                    <a:lnTo>
                      <a:pt x="220" y="509"/>
                    </a:lnTo>
                    <a:lnTo>
                      <a:pt x="223" y="506"/>
                    </a:lnTo>
                    <a:lnTo>
                      <a:pt x="226" y="503"/>
                    </a:lnTo>
                    <a:lnTo>
                      <a:pt x="226" y="500"/>
                    </a:lnTo>
                    <a:lnTo>
                      <a:pt x="229" y="497"/>
                    </a:lnTo>
                    <a:lnTo>
                      <a:pt x="232" y="494"/>
                    </a:lnTo>
                    <a:lnTo>
                      <a:pt x="232" y="491"/>
                    </a:lnTo>
                    <a:lnTo>
                      <a:pt x="235" y="488"/>
                    </a:lnTo>
                    <a:lnTo>
                      <a:pt x="235" y="485"/>
                    </a:lnTo>
                    <a:lnTo>
                      <a:pt x="238" y="482"/>
                    </a:lnTo>
                    <a:lnTo>
                      <a:pt x="238" y="479"/>
                    </a:lnTo>
                    <a:lnTo>
                      <a:pt x="241" y="476"/>
                    </a:lnTo>
                    <a:lnTo>
                      <a:pt x="244" y="473"/>
                    </a:lnTo>
                    <a:lnTo>
                      <a:pt x="244" y="470"/>
                    </a:lnTo>
                    <a:lnTo>
                      <a:pt x="244" y="467"/>
                    </a:lnTo>
                    <a:lnTo>
                      <a:pt x="248" y="464"/>
                    </a:lnTo>
                    <a:lnTo>
                      <a:pt x="251" y="461"/>
                    </a:lnTo>
                    <a:lnTo>
                      <a:pt x="251" y="458"/>
                    </a:lnTo>
                    <a:lnTo>
                      <a:pt x="254" y="455"/>
                    </a:lnTo>
                    <a:lnTo>
                      <a:pt x="254" y="452"/>
                    </a:lnTo>
                    <a:lnTo>
                      <a:pt x="257" y="449"/>
                    </a:lnTo>
                    <a:lnTo>
                      <a:pt x="257" y="446"/>
                    </a:lnTo>
                    <a:lnTo>
                      <a:pt x="260" y="443"/>
                    </a:lnTo>
                    <a:lnTo>
                      <a:pt x="260" y="440"/>
                    </a:lnTo>
                    <a:lnTo>
                      <a:pt x="263" y="437"/>
                    </a:lnTo>
                    <a:lnTo>
                      <a:pt x="263" y="434"/>
                    </a:lnTo>
                    <a:lnTo>
                      <a:pt x="266" y="431"/>
                    </a:lnTo>
                    <a:lnTo>
                      <a:pt x="266" y="428"/>
                    </a:lnTo>
                    <a:lnTo>
                      <a:pt x="269" y="425"/>
                    </a:lnTo>
                    <a:lnTo>
                      <a:pt x="269" y="422"/>
                    </a:lnTo>
                    <a:lnTo>
                      <a:pt x="272" y="419"/>
                    </a:lnTo>
                    <a:lnTo>
                      <a:pt x="272" y="416"/>
                    </a:lnTo>
                    <a:lnTo>
                      <a:pt x="275" y="413"/>
                    </a:lnTo>
                    <a:lnTo>
                      <a:pt x="275" y="410"/>
                    </a:lnTo>
                    <a:lnTo>
                      <a:pt x="278" y="407"/>
                    </a:lnTo>
                    <a:lnTo>
                      <a:pt x="278" y="404"/>
                    </a:lnTo>
                    <a:lnTo>
                      <a:pt x="281" y="401"/>
                    </a:lnTo>
                    <a:lnTo>
                      <a:pt x="284" y="398"/>
                    </a:lnTo>
                    <a:lnTo>
                      <a:pt x="284" y="395"/>
                    </a:lnTo>
                    <a:lnTo>
                      <a:pt x="284" y="392"/>
                    </a:lnTo>
                    <a:lnTo>
                      <a:pt x="287" y="389"/>
                    </a:lnTo>
                    <a:lnTo>
                      <a:pt x="290" y="386"/>
                    </a:lnTo>
                    <a:lnTo>
                      <a:pt x="293" y="383"/>
                    </a:lnTo>
                    <a:lnTo>
                      <a:pt x="293" y="380"/>
                    </a:lnTo>
                    <a:lnTo>
                      <a:pt x="296" y="377"/>
                    </a:lnTo>
                    <a:lnTo>
                      <a:pt x="296" y="374"/>
                    </a:lnTo>
                    <a:lnTo>
                      <a:pt x="299" y="371"/>
                    </a:lnTo>
                    <a:lnTo>
                      <a:pt x="302" y="368"/>
                    </a:lnTo>
                    <a:lnTo>
                      <a:pt x="305" y="365"/>
                    </a:lnTo>
                    <a:lnTo>
                      <a:pt x="308" y="362"/>
                    </a:lnTo>
                    <a:lnTo>
                      <a:pt x="311" y="359"/>
                    </a:lnTo>
                    <a:lnTo>
                      <a:pt x="314" y="356"/>
                    </a:lnTo>
                    <a:lnTo>
                      <a:pt x="317" y="356"/>
                    </a:lnTo>
                    <a:lnTo>
                      <a:pt x="320" y="352"/>
                    </a:lnTo>
                    <a:lnTo>
                      <a:pt x="323" y="352"/>
                    </a:lnTo>
                    <a:lnTo>
                      <a:pt x="326" y="352"/>
                    </a:lnTo>
                    <a:lnTo>
                      <a:pt x="329" y="352"/>
                    </a:lnTo>
                    <a:lnTo>
                      <a:pt x="332" y="356"/>
                    </a:lnTo>
                    <a:lnTo>
                      <a:pt x="335" y="359"/>
                    </a:lnTo>
                    <a:lnTo>
                      <a:pt x="338" y="359"/>
                    </a:lnTo>
                    <a:lnTo>
                      <a:pt x="341" y="362"/>
                    </a:lnTo>
                    <a:lnTo>
                      <a:pt x="344" y="365"/>
                    </a:lnTo>
                    <a:lnTo>
                      <a:pt x="344" y="368"/>
                    </a:lnTo>
                    <a:lnTo>
                      <a:pt x="347" y="371"/>
                    </a:lnTo>
                    <a:lnTo>
                      <a:pt x="350" y="374"/>
                    </a:lnTo>
                    <a:lnTo>
                      <a:pt x="350" y="377"/>
                    </a:lnTo>
                    <a:lnTo>
                      <a:pt x="353" y="380"/>
                    </a:lnTo>
                    <a:lnTo>
                      <a:pt x="353" y="383"/>
                    </a:lnTo>
                    <a:lnTo>
                      <a:pt x="356" y="386"/>
                    </a:lnTo>
                    <a:lnTo>
                      <a:pt x="356" y="389"/>
                    </a:lnTo>
                    <a:lnTo>
                      <a:pt x="359" y="392"/>
                    </a:lnTo>
                    <a:lnTo>
                      <a:pt x="359" y="395"/>
                    </a:lnTo>
                    <a:lnTo>
                      <a:pt x="362" y="401"/>
                    </a:lnTo>
                    <a:lnTo>
                      <a:pt x="362" y="404"/>
                    </a:lnTo>
                    <a:lnTo>
                      <a:pt x="362" y="407"/>
                    </a:lnTo>
                    <a:lnTo>
                      <a:pt x="365" y="410"/>
                    </a:lnTo>
                    <a:lnTo>
                      <a:pt x="365" y="413"/>
                    </a:lnTo>
                    <a:lnTo>
                      <a:pt x="368" y="419"/>
                    </a:lnTo>
                    <a:lnTo>
                      <a:pt x="368" y="422"/>
                    </a:lnTo>
                    <a:lnTo>
                      <a:pt x="371" y="428"/>
                    </a:lnTo>
                    <a:lnTo>
                      <a:pt x="371" y="431"/>
                    </a:lnTo>
                    <a:lnTo>
                      <a:pt x="374" y="434"/>
                    </a:lnTo>
                    <a:lnTo>
                      <a:pt x="374" y="440"/>
                    </a:lnTo>
                    <a:lnTo>
                      <a:pt x="374" y="446"/>
                    </a:lnTo>
                    <a:lnTo>
                      <a:pt x="377" y="449"/>
                    </a:lnTo>
                    <a:lnTo>
                      <a:pt x="377" y="455"/>
                    </a:lnTo>
                    <a:lnTo>
                      <a:pt x="380" y="458"/>
                    </a:lnTo>
                    <a:lnTo>
                      <a:pt x="380" y="464"/>
                    </a:lnTo>
                    <a:lnTo>
                      <a:pt x="383" y="470"/>
                    </a:lnTo>
                    <a:lnTo>
                      <a:pt x="383" y="476"/>
                    </a:lnTo>
                    <a:lnTo>
                      <a:pt x="383" y="482"/>
                    </a:lnTo>
                    <a:lnTo>
                      <a:pt x="386" y="485"/>
                    </a:lnTo>
                    <a:lnTo>
                      <a:pt x="386" y="491"/>
                    </a:lnTo>
                    <a:lnTo>
                      <a:pt x="389" y="497"/>
                    </a:lnTo>
                    <a:lnTo>
                      <a:pt x="389" y="503"/>
                    </a:lnTo>
                    <a:lnTo>
                      <a:pt x="392" y="509"/>
                    </a:lnTo>
                    <a:lnTo>
                      <a:pt x="392" y="515"/>
                    </a:lnTo>
                    <a:lnTo>
                      <a:pt x="392" y="521"/>
                    </a:lnTo>
                    <a:lnTo>
                      <a:pt x="395" y="527"/>
                    </a:lnTo>
                    <a:lnTo>
                      <a:pt x="395" y="534"/>
                    </a:lnTo>
                    <a:lnTo>
                      <a:pt x="398" y="540"/>
                    </a:lnTo>
                    <a:lnTo>
                      <a:pt x="398" y="549"/>
                    </a:lnTo>
                    <a:lnTo>
                      <a:pt x="401" y="555"/>
                    </a:lnTo>
                    <a:lnTo>
                      <a:pt x="401" y="561"/>
                    </a:lnTo>
                    <a:lnTo>
                      <a:pt x="401" y="567"/>
                    </a:lnTo>
                    <a:lnTo>
                      <a:pt x="404" y="573"/>
                    </a:lnTo>
                    <a:lnTo>
                      <a:pt x="404" y="579"/>
                    </a:lnTo>
                    <a:lnTo>
                      <a:pt x="407" y="588"/>
                    </a:lnTo>
                    <a:lnTo>
                      <a:pt x="407" y="594"/>
                    </a:lnTo>
                    <a:lnTo>
                      <a:pt x="410" y="600"/>
                    </a:lnTo>
                    <a:lnTo>
                      <a:pt x="410" y="609"/>
                    </a:lnTo>
                    <a:lnTo>
                      <a:pt x="413" y="615"/>
                    </a:lnTo>
                    <a:lnTo>
                      <a:pt x="413" y="621"/>
                    </a:lnTo>
                    <a:lnTo>
                      <a:pt x="413" y="627"/>
                    </a:lnTo>
                    <a:lnTo>
                      <a:pt x="416" y="636"/>
                    </a:lnTo>
                    <a:lnTo>
                      <a:pt x="416" y="642"/>
                    </a:lnTo>
                    <a:lnTo>
                      <a:pt x="419" y="648"/>
                    </a:lnTo>
                    <a:lnTo>
                      <a:pt x="419" y="657"/>
                    </a:lnTo>
                    <a:lnTo>
                      <a:pt x="422" y="663"/>
                    </a:lnTo>
                    <a:lnTo>
                      <a:pt x="422" y="669"/>
                    </a:lnTo>
                    <a:lnTo>
                      <a:pt x="422" y="678"/>
                    </a:lnTo>
                    <a:lnTo>
                      <a:pt x="425" y="684"/>
                    </a:lnTo>
                    <a:lnTo>
                      <a:pt x="425" y="690"/>
                    </a:lnTo>
                    <a:lnTo>
                      <a:pt x="428" y="699"/>
                    </a:lnTo>
                    <a:lnTo>
                      <a:pt x="428" y="705"/>
                    </a:lnTo>
                    <a:lnTo>
                      <a:pt x="432" y="712"/>
                    </a:lnTo>
                    <a:lnTo>
                      <a:pt x="432" y="718"/>
                    </a:lnTo>
                    <a:lnTo>
                      <a:pt x="432" y="727"/>
                    </a:lnTo>
                    <a:lnTo>
                      <a:pt x="435" y="733"/>
                    </a:lnTo>
                    <a:lnTo>
                      <a:pt x="435" y="739"/>
                    </a:lnTo>
                    <a:lnTo>
                      <a:pt x="438" y="745"/>
                    </a:lnTo>
                    <a:lnTo>
                      <a:pt x="438" y="751"/>
                    </a:lnTo>
                    <a:lnTo>
                      <a:pt x="441" y="757"/>
                    </a:lnTo>
                    <a:lnTo>
                      <a:pt x="441" y="766"/>
                    </a:lnTo>
                    <a:lnTo>
                      <a:pt x="444" y="772"/>
                    </a:lnTo>
                    <a:lnTo>
                      <a:pt x="444" y="778"/>
                    </a:lnTo>
                    <a:lnTo>
                      <a:pt x="444" y="784"/>
                    </a:lnTo>
                    <a:lnTo>
                      <a:pt x="447" y="790"/>
                    </a:lnTo>
                    <a:lnTo>
                      <a:pt x="447" y="796"/>
                    </a:lnTo>
                    <a:lnTo>
                      <a:pt x="450" y="802"/>
                    </a:lnTo>
                    <a:lnTo>
                      <a:pt x="450" y="805"/>
                    </a:lnTo>
                    <a:lnTo>
                      <a:pt x="453" y="811"/>
                    </a:lnTo>
                    <a:lnTo>
                      <a:pt x="453" y="817"/>
                    </a:lnTo>
                    <a:lnTo>
                      <a:pt x="453" y="823"/>
                    </a:lnTo>
                    <a:lnTo>
                      <a:pt x="456" y="826"/>
                    </a:lnTo>
                    <a:lnTo>
                      <a:pt x="456" y="832"/>
                    </a:lnTo>
                    <a:lnTo>
                      <a:pt x="459" y="838"/>
                    </a:lnTo>
                    <a:lnTo>
                      <a:pt x="459" y="841"/>
                    </a:lnTo>
                    <a:lnTo>
                      <a:pt x="462" y="847"/>
                    </a:lnTo>
                    <a:lnTo>
                      <a:pt x="462" y="850"/>
                    </a:lnTo>
                    <a:lnTo>
                      <a:pt x="462" y="856"/>
                    </a:lnTo>
                    <a:lnTo>
                      <a:pt x="465" y="859"/>
                    </a:lnTo>
                    <a:lnTo>
                      <a:pt x="465" y="862"/>
                    </a:lnTo>
                    <a:lnTo>
                      <a:pt x="468" y="865"/>
                    </a:lnTo>
                    <a:lnTo>
                      <a:pt x="468" y="871"/>
                    </a:lnTo>
                    <a:lnTo>
                      <a:pt x="471" y="874"/>
                    </a:lnTo>
                    <a:lnTo>
                      <a:pt x="471" y="877"/>
                    </a:lnTo>
                    <a:lnTo>
                      <a:pt x="471" y="880"/>
                    </a:lnTo>
                    <a:lnTo>
                      <a:pt x="474" y="883"/>
                    </a:lnTo>
                    <a:lnTo>
                      <a:pt x="477" y="886"/>
                    </a:lnTo>
                    <a:lnTo>
                      <a:pt x="477" y="889"/>
                    </a:lnTo>
                    <a:lnTo>
                      <a:pt x="480" y="893"/>
                    </a:lnTo>
                    <a:lnTo>
                      <a:pt x="483" y="896"/>
                    </a:lnTo>
                    <a:lnTo>
                      <a:pt x="486" y="899"/>
                    </a:lnTo>
                    <a:lnTo>
                      <a:pt x="489" y="899"/>
                    </a:lnTo>
                    <a:lnTo>
                      <a:pt x="492" y="899"/>
                    </a:lnTo>
                    <a:lnTo>
                      <a:pt x="495" y="896"/>
                    </a:lnTo>
                    <a:lnTo>
                      <a:pt x="498" y="893"/>
                    </a:lnTo>
                    <a:lnTo>
                      <a:pt x="501" y="889"/>
                    </a:lnTo>
                    <a:lnTo>
                      <a:pt x="501" y="886"/>
                    </a:lnTo>
                    <a:lnTo>
                      <a:pt x="504" y="883"/>
                    </a:lnTo>
                    <a:lnTo>
                      <a:pt x="504" y="880"/>
                    </a:lnTo>
                    <a:lnTo>
                      <a:pt x="507" y="877"/>
                    </a:lnTo>
                    <a:lnTo>
                      <a:pt x="507" y="874"/>
                    </a:lnTo>
                    <a:lnTo>
                      <a:pt x="510" y="871"/>
                    </a:lnTo>
                    <a:lnTo>
                      <a:pt x="510" y="868"/>
                    </a:lnTo>
                    <a:lnTo>
                      <a:pt x="510" y="865"/>
                    </a:lnTo>
                    <a:lnTo>
                      <a:pt x="513" y="859"/>
                    </a:lnTo>
                    <a:lnTo>
                      <a:pt x="513" y="856"/>
                    </a:lnTo>
                    <a:lnTo>
                      <a:pt x="516" y="850"/>
                    </a:lnTo>
                    <a:lnTo>
                      <a:pt x="516" y="844"/>
                    </a:lnTo>
                    <a:lnTo>
                      <a:pt x="519" y="841"/>
                    </a:lnTo>
                    <a:lnTo>
                      <a:pt x="519" y="835"/>
                    </a:lnTo>
                    <a:lnTo>
                      <a:pt x="522" y="829"/>
                    </a:lnTo>
                    <a:lnTo>
                      <a:pt x="522" y="823"/>
                    </a:lnTo>
                    <a:lnTo>
                      <a:pt x="522" y="817"/>
                    </a:lnTo>
                    <a:lnTo>
                      <a:pt x="525" y="811"/>
                    </a:lnTo>
                    <a:lnTo>
                      <a:pt x="525" y="805"/>
                    </a:lnTo>
                    <a:lnTo>
                      <a:pt x="528" y="799"/>
                    </a:lnTo>
                    <a:lnTo>
                      <a:pt x="528" y="790"/>
                    </a:lnTo>
                    <a:lnTo>
                      <a:pt x="531" y="784"/>
                    </a:lnTo>
                    <a:lnTo>
                      <a:pt x="531" y="775"/>
                    </a:lnTo>
                    <a:lnTo>
                      <a:pt x="531" y="769"/>
                    </a:lnTo>
                    <a:lnTo>
                      <a:pt x="534" y="760"/>
                    </a:lnTo>
                    <a:lnTo>
                      <a:pt x="534" y="754"/>
                    </a:lnTo>
                    <a:lnTo>
                      <a:pt x="537" y="745"/>
                    </a:lnTo>
                    <a:lnTo>
                      <a:pt x="537" y="736"/>
                    </a:lnTo>
                    <a:lnTo>
                      <a:pt x="540" y="727"/>
                    </a:lnTo>
                    <a:lnTo>
                      <a:pt x="540" y="718"/>
                    </a:lnTo>
                    <a:lnTo>
                      <a:pt x="540" y="708"/>
                    </a:lnTo>
                    <a:lnTo>
                      <a:pt x="543" y="699"/>
                    </a:lnTo>
                    <a:lnTo>
                      <a:pt x="543" y="690"/>
                    </a:lnTo>
                    <a:lnTo>
                      <a:pt x="546" y="681"/>
                    </a:lnTo>
                    <a:lnTo>
                      <a:pt x="546" y="672"/>
                    </a:lnTo>
                    <a:lnTo>
                      <a:pt x="549" y="663"/>
                    </a:lnTo>
                    <a:lnTo>
                      <a:pt x="549" y="651"/>
                    </a:lnTo>
                    <a:lnTo>
                      <a:pt x="549" y="642"/>
                    </a:lnTo>
                    <a:lnTo>
                      <a:pt x="552" y="633"/>
                    </a:lnTo>
                    <a:lnTo>
                      <a:pt x="552" y="621"/>
                    </a:lnTo>
                    <a:lnTo>
                      <a:pt x="555" y="612"/>
                    </a:lnTo>
                    <a:lnTo>
                      <a:pt x="555" y="600"/>
                    </a:lnTo>
                    <a:lnTo>
                      <a:pt x="558" y="591"/>
                    </a:lnTo>
                    <a:lnTo>
                      <a:pt x="558" y="579"/>
                    </a:lnTo>
                    <a:lnTo>
                      <a:pt x="561" y="567"/>
                    </a:lnTo>
                    <a:lnTo>
                      <a:pt x="561" y="558"/>
                    </a:lnTo>
                    <a:lnTo>
                      <a:pt x="561" y="546"/>
                    </a:lnTo>
                    <a:lnTo>
                      <a:pt x="564" y="537"/>
                    </a:lnTo>
                    <a:lnTo>
                      <a:pt x="564" y="524"/>
                    </a:lnTo>
                    <a:lnTo>
                      <a:pt x="567" y="512"/>
                    </a:lnTo>
                    <a:lnTo>
                      <a:pt x="567" y="500"/>
                    </a:lnTo>
                    <a:lnTo>
                      <a:pt x="570" y="491"/>
                    </a:lnTo>
                    <a:lnTo>
                      <a:pt x="570" y="479"/>
                    </a:lnTo>
                    <a:lnTo>
                      <a:pt x="570" y="467"/>
                    </a:lnTo>
                    <a:lnTo>
                      <a:pt x="573" y="455"/>
                    </a:lnTo>
                    <a:lnTo>
                      <a:pt x="573" y="446"/>
                    </a:lnTo>
                    <a:lnTo>
                      <a:pt x="576" y="434"/>
                    </a:lnTo>
                    <a:lnTo>
                      <a:pt x="576" y="422"/>
                    </a:lnTo>
                    <a:lnTo>
                      <a:pt x="579" y="410"/>
                    </a:lnTo>
                    <a:lnTo>
                      <a:pt x="579" y="398"/>
                    </a:lnTo>
                    <a:lnTo>
                      <a:pt x="579" y="389"/>
                    </a:lnTo>
                    <a:lnTo>
                      <a:pt x="582" y="377"/>
                    </a:lnTo>
                    <a:lnTo>
                      <a:pt x="582" y="365"/>
                    </a:lnTo>
                    <a:lnTo>
                      <a:pt x="585" y="352"/>
                    </a:lnTo>
                    <a:lnTo>
                      <a:pt x="585" y="343"/>
                    </a:lnTo>
                    <a:lnTo>
                      <a:pt x="588" y="331"/>
                    </a:lnTo>
                    <a:lnTo>
                      <a:pt x="588" y="319"/>
                    </a:lnTo>
                    <a:lnTo>
                      <a:pt x="588" y="310"/>
                    </a:lnTo>
                    <a:lnTo>
                      <a:pt x="591" y="298"/>
                    </a:lnTo>
                    <a:lnTo>
                      <a:pt x="591" y="289"/>
                    </a:lnTo>
                    <a:lnTo>
                      <a:pt x="594" y="277"/>
                    </a:lnTo>
                    <a:lnTo>
                      <a:pt x="594" y="265"/>
                    </a:lnTo>
                    <a:lnTo>
                      <a:pt x="597" y="256"/>
                    </a:lnTo>
                    <a:lnTo>
                      <a:pt x="597" y="247"/>
                    </a:lnTo>
                    <a:lnTo>
                      <a:pt x="600" y="235"/>
                    </a:lnTo>
                    <a:lnTo>
                      <a:pt x="600" y="226"/>
                    </a:lnTo>
                    <a:lnTo>
                      <a:pt x="600" y="217"/>
                    </a:lnTo>
                    <a:lnTo>
                      <a:pt x="603" y="205"/>
                    </a:lnTo>
                    <a:lnTo>
                      <a:pt x="603" y="196"/>
                    </a:lnTo>
                    <a:lnTo>
                      <a:pt x="606" y="187"/>
                    </a:lnTo>
                    <a:lnTo>
                      <a:pt x="606" y="178"/>
                    </a:lnTo>
                    <a:lnTo>
                      <a:pt x="609" y="168"/>
                    </a:lnTo>
                    <a:lnTo>
                      <a:pt x="609" y="159"/>
                    </a:lnTo>
                    <a:lnTo>
                      <a:pt x="609" y="150"/>
                    </a:lnTo>
                    <a:lnTo>
                      <a:pt x="612" y="141"/>
                    </a:lnTo>
                    <a:lnTo>
                      <a:pt x="612" y="132"/>
                    </a:lnTo>
                    <a:lnTo>
                      <a:pt x="616" y="126"/>
                    </a:lnTo>
                    <a:lnTo>
                      <a:pt x="616" y="117"/>
                    </a:lnTo>
                    <a:lnTo>
                      <a:pt x="619" y="108"/>
                    </a:lnTo>
                    <a:lnTo>
                      <a:pt x="619" y="102"/>
                    </a:lnTo>
                    <a:lnTo>
                      <a:pt x="619" y="93"/>
                    </a:lnTo>
                    <a:lnTo>
                      <a:pt x="622" y="87"/>
                    </a:lnTo>
                    <a:lnTo>
                      <a:pt x="622" y="81"/>
                    </a:lnTo>
                    <a:lnTo>
                      <a:pt x="625" y="75"/>
                    </a:lnTo>
                    <a:lnTo>
                      <a:pt x="625" y="69"/>
                    </a:lnTo>
                    <a:lnTo>
                      <a:pt x="628" y="63"/>
                    </a:lnTo>
                    <a:lnTo>
                      <a:pt x="628" y="57"/>
                    </a:lnTo>
                    <a:lnTo>
                      <a:pt x="628" y="51"/>
                    </a:lnTo>
                    <a:lnTo>
                      <a:pt x="631" y="45"/>
                    </a:lnTo>
                    <a:lnTo>
                      <a:pt x="631" y="39"/>
                    </a:lnTo>
                    <a:lnTo>
                      <a:pt x="634" y="36"/>
                    </a:lnTo>
                    <a:lnTo>
                      <a:pt x="634" y="30"/>
                    </a:lnTo>
                    <a:lnTo>
                      <a:pt x="637" y="27"/>
                    </a:lnTo>
                    <a:lnTo>
                      <a:pt x="637" y="24"/>
                    </a:lnTo>
                    <a:lnTo>
                      <a:pt x="640" y="21"/>
                    </a:lnTo>
                    <a:lnTo>
                      <a:pt x="640" y="18"/>
                    </a:lnTo>
                    <a:lnTo>
                      <a:pt x="640" y="15"/>
                    </a:lnTo>
                    <a:lnTo>
                      <a:pt x="643" y="12"/>
                    </a:lnTo>
                    <a:lnTo>
                      <a:pt x="643" y="9"/>
                    </a:lnTo>
                    <a:lnTo>
                      <a:pt x="646" y="6"/>
                    </a:lnTo>
                    <a:lnTo>
                      <a:pt x="649" y="3"/>
                    </a:lnTo>
                    <a:lnTo>
                      <a:pt x="652" y="0"/>
                    </a:lnTo>
                    <a:lnTo>
                      <a:pt x="655" y="0"/>
                    </a:lnTo>
                    <a:lnTo>
                      <a:pt x="658" y="3"/>
                    </a:lnTo>
                    <a:lnTo>
                      <a:pt x="661" y="6"/>
                    </a:lnTo>
                    <a:lnTo>
                      <a:pt x="664" y="9"/>
                    </a:lnTo>
                    <a:lnTo>
                      <a:pt x="664" y="12"/>
                    </a:lnTo>
                    <a:lnTo>
                      <a:pt x="667" y="15"/>
                    </a:lnTo>
                    <a:lnTo>
                      <a:pt x="667" y="18"/>
                    </a:lnTo>
                    <a:lnTo>
                      <a:pt x="667" y="21"/>
                    </a:lnTo>
                    <a:lnTo>
                      <a:pt x="670" y="24"/>
                    </a:lnTo>
                    <a:lnTo>
                      <a:pt x="670" y="27"/>
                    </a:lnTo>
                    <a:lnTo>
                      <a:pt x="673" y="30"/>
                    </a:lnTo>
                    <a:lnTo>
                      <a:pt x="673" y="36"/>
                    </a:lnTo>
                    <a:lnTo>
                      <a:pt x="676" y="39"/>
                    </a:lnTo>
                    <a:lnTo>
                      <a:pt x="676" y="45"/>
                    </a:lnTo>
                    <a:lnTo>
                      <a:pt x="679" y="51"/>
                    </a:lnTo>
                    <a:lnTo>
                      <a:pt x="679" y="57"/>
                    </a:lnTo>
                    <a:lnTo>
                      <a:pt x="679" y="63"/>
                    </a:lnTo>
                    <a:lnTo>
                      <a:pt x="682" y="69"/>
                    </a:lnTo>
                    <a:lnTo>
                      <a:pt x="682" y="75"/>
                    </a:lnTo>
                    <a:lnTo>
                      <a:pt x="685" y="81"/>
                    </a:lnTo>
                    <a:lnTo>
                      <a:pt x="685" y="87"/>
                    </a:lnTo>
                    <a:lnTo>
                      <a:pt x="688" y="93"/>
                    </a:lnTo>
                    <a:lnTo>
                      <a:pt x="688" y="102"/>
                    </a:lnTo>
                    <a:lnTo>
                      <a:pt x="688" y="108"/>
                    </a:lnTo>
                    <a:lnTo>
                      <a:pt x="691" y="117"/>
                    </a:lnTo>
                    <a:lnTo>
                      <a:pt x="691" y="126"/>
                    </a:lnTo>
                    <a:lnTo>
                      <a:pt x="694" y="132"/>
                    </a:lnTo>
                    <a:lnTo>
                      <a:pt x="694" y="141"/>
                    </a:lnTo>
                    <a:lnTo>
                      <a:pt x="697" y="150"/>
                    </a:lnTo>
                    <a:lnTo>
                      <a:pt x="697" y="159"/>
                    </a:lnTo>
                    <a:lnTo>
                      <a:pt x="697" y="168"/>
                    </a:lnTo>
                    <a:lnTo>
                      <a:pt x="700" y="178"/>
                    </a:lnTo>
                    <a:lnTo>
                      <a:pt x="700" y="187"/>
                    </a:lnTo>
                    <a:lnTo>
                      <a:pt x="703" y="196"/>
                    </a:lnTo>
                    <a:lnTo>
                      <a:pt x="703" y="205"/>
                    </a:lnTo>
                    <a:lnTo>
                      <a:pt x="706" y="217"/>
                    </a:lnTo>
                    <a:lnTo>
                      <a:pt x="706" y="226"/>
                    </a:lnTo>
                    <a:lnTo>
                      <a:pt x="706" y="235"/>
                    </a:lnTo>
                    <a:lnTo>
                      <a:pt x="709" y="247"/>
                    </a:lnTo>
                    <a:lnTo>
                      <a:pt x="709" y="256"/>
                    </a:lnTo>
                    <a:lnTo>
                      <a:pt x="712" y="265"/>
                    </a:lnTo>
                    <a:lnTo>
                      <a:pt x="712" y="277"/>
                    </a:lnTo>
                    <a:lnTo>
                      <a:pt x="715" y="289"/>
                    </a:lnTo>
                    <a:lnTo>
                      <a:pt x="715" y="298"/>
                    </a:lnTo>
                    <a:lnTo>
                      <a:pt x="718" y="310"/>
                    </a:lnTo>
                    <a:lnTo>
                      <a:pt x="718" y="319"/>
                    </a:lnTo>
                    <a:lnTo>
                      <a:pt x="718" y="331"/>
                    </a:lnTo>
                    <a:lnTo>
                      <a:pt x="721" y="343"/>
                    </a:lnTo>
                    <a:lnTo>
                      <a:pt x="721" y="352"/>
                    </a:lnTo>
                    <a:lnTo>
                      <a:pt x="724" y="365"/>
                    </a:lnTo>
                    <a:lnTo>
                      <a:pt x="724" y="377"/>
                    </a:lnTo>
                    <a:lnTo>
                      <a:pt x="727" y="389"/>
                    </a:lnTo>
                    <a:lnTo>
                      <a:pt x="727" y="398"/>
                    </a:lnTo>
                    <a:lnTo>
                      <a:pt x="727" y="410"/>
                    </a:lnTo>
                    <a:lnTo>
                      <a:pt x="730" y="422"/>
                    </a:lnTo>
                    <a:lnTo>
                      <a:pt x="730" y="434"/>
                    </a:lnTo>
                    <a:lnTo>
                      <a:pt x="733" y="446"/>
                    </a:lnTo>
                    <a:lnTo>
                      <a:pt x="733" y="455"/>
                    </a:lnTo>
                    <a:lnTo>
                      <a:pt x="736" y="467"/>
                    </a:lnTo>
                    <a:lnTo>
                      <a:pt x="736" y="479"/>
                    </a:lnTo>
                    <a:lnTo>
                      <a:pt x="736" y="491"/>
                    </a:lnTo>
                    <a:lnTo>
                      <a:pt x="739" y="500"/>
                    </a:lnTo>
                    <a:lnTo>
                      <a:pt x="739" y="512"/>
                    </a:lnTo>
                    <a:lnTo>
                      <a:pt x="742" y="524"/>
                    </a:lnTo>
                    <a:lnTo>
                      <a:pt x="742" y="537"/>
                    </a:lnTo>
                    <a:lnTo>
                      <a:pt x="745" y="546"/>
                    </a:lnTo>
                    <a:lnTo>
                      <a:pt x="745" y="558"/>
                    </a:lnTo>
                    <a:lnTo>
                      <a:pt x="745" y="567"/>
                    </a:lnTo>
                    <a:lnTo>
                      <a:pt x="748" y="579"/>
                    </a:lnTo>
                    <a:lnTo>
                      <a:pt x="748" y="591"/>
                    </a:lnTo>
                    <a:lnTo>
                      <a:pt x="751" y="600"/>
                    </a:lnTo>
                    <a:lnTo>
                      <a:pt x="751" y="612"/>
                    </a:lnTo>
                    <a:lnTo>
                      <a:pt x="754" y="621"/>
                    </a:lnTo>
                    <a:lnTo>
                      <a:pt x="754" y="633"/>
                    </a:lnTo>
                    <a:lnTo>
                      <a:pt x="757" y="642"/>
                    </a:lnTo>
                    <a:lnTo>
                      <a:pt x="757" y="651"/>
                    </a:lnTo>
                    <a:lnTo>
                      <a:pt x="757" y="663"/>
                    </a:lnTo>
                    <a:lnTo>
                      <a:pt x="760" y="672"/>
                    </a:lnTo>
                    <a:lnTo>
                      <a:pt x="760" y="681"/>
                    </a:lnTo>
                    <a:lnTo>
                      <a:pt x="763" y="690"/>
                    </a:lnTo>
                    <a:lnTo>
                      <a:pt x="763" y="699"/>
                    </a:lnTo>
                    <a:lnTo>
                      <a:pt x="766" y="708"/>
                    </a:lnTo>
                    <a:lnTo>
                      <a:pt x="766" y="718"/>
                    </a:lnTo>
                    <a:lnTo>
                      <a:pt x="766" y="727"/>
                    </a:lnTo>
                    <a:lnTo>
                      <a:pt x="769" y="736"/>
                    </a:lnTo>
                    <a:lnTo>
                      <a:pt x="769" y="745"/>
                    </a:lnTo>
                    <a:lnTo>
                      <a:pt x="772" y="754"/>
                    </a:lnTo>
                    <a:lnTo>
                      <a:pt x="772" y="760"/>
                    </a:lnTo>
                    <a:lnTo>
                      <a:pt x="775" y="769"/>
                    </a:lnTo>
                    <a:lnTo>
                      <a:pt x="775" y="775"/>
                    </a:lnTo>
                    <a:lnTo>
                      <a:pt x="775" y="784"/>
                    </a:lnTo>
                    <a:lnTo>
                      <a:pt x="778" y="790"/>
                    </a:lnTo>
                    <a:lnTo>
                      <a:pt x="778" y="799"/>
                    </a:lnTo>
                    <a:lnTo>
                      <a:pt x="781" y="805"/>
                    </a:lnTo>
                    <a:lnTo>
                      <a:pt x="781" y="811"/>
                    </a:lnTo>
                    <a:lnTo>
                      <a:pt x="784" y="817"/>
                    </a:lnTo>
                    <a:lnTo>
                      <a:pt x="784" y="823"/>
                    </a:lnTo>
                    <a:lnTo>
                      <a:pt x="784" y="829"/>
                    </a:lnTo>
                    <a:lnTo>
                      <a:pt x="787" y="835"/>
                    </a:lnTo>
                    <a:lnTo>
                      <a:pt x="787" y="841"/>
                    </a:lnTo>
                    <a:lnTo>
                      <a:pt x="790" y="844"/>
                    </a:lnTo>
                    <a:lnTo>
                      <a:pt x="790" y="850"/>
                    </a:lnTo>
                    <a:lnTo>
                      <a:pt x="793" y="856"/>
                    </a:lnTo>
                    <a:lnTo>
                      <a:pt x="793" y="859"/>
                    </a:lnTo>
                    <a:lnTo>
                      <a:pt x="796" y="865"/>
                    </a:lnTo>
                    <a:lnTo>
                      <a:pt x="796" y="868"/>
                    </a:lnTo>
                    <a:lnTo>
                      <a:pt x="796" y="871"/>
                    </a:lnTo>
                    <a:lnTo>
                      <a:pt x="799" y="874"/>
                    </a:lnTo>
                    <a:lnTo>
                      <a:pt x="799" y="877"/>
                    </a:lnTo>
                    <a:lnTo>
                      <a:pt x="803" y="880"/>
                    </a:lnTo>
                    <a:lnTo>
                      <a:pt x="803" y="883"/>
                    </a:lnTo>
                    <a:lnTo>
                      <a:pt x="806" y="886"/>
                    </a:lnTo>
                    <a:lnTo>
                      <a:pt x="806" y="889"/>
                    </a:lnTo>
                    <a:lnTo>
                      <a:pt x="809" y="893"/>
                    </a:lnTo>
                    <a:lnTo>
                      <a:pt x="812" y="896"/>
                    </a:lnTo>
                    <a:lnTo>
                      <a:pt x="815" y="899"/>
                    </a:lnTo>
                    <a:lnTo>
                      <a:pt x="818" y="899"/>
                    </a:lnTo>
                    <a:lnTo>
                      <a:pt x="821" y="899"/>
                    </a:lnTo>
                    <a:lnTo>
                      <a:pt x="824" y="896"/>
                    </a:lnTo>
                    <a:lnTo>
                      <a:pt x="827" y="893"/>
                    </a:lnTo>
                    <a:lnTo>
                      <a:pt x="830" y="889"/>
                    </a:lnTo>
                    <a:lnTo>
                      <a:pt x="830" y="886"/>
                    </a:lnTo>
                    <a:lnTo>
                      <a:pt x="833" y="883"/>
                    </a:lnTo>
                    <a:lnTo>
                      <a:pt x="836" y="880"/>
                    </a:lnTo>
                    <a:lnTo>
                      <a:pt x="836" y="877"/>
                    </a:lnTo>
                    <a:lnTo>
                      <a:pt x="836" y="874"/>
                    </a:lnTo>
                    <a:lnTo>
                      <a:pt x="839" y="871"/>
                    </a:lnTo>
                    <a:lnTo>
                      <a:pt x="839" y="865"/>
                    </a:lnTo>
                    <a:lnTo>
                      <a:pt x="842" y="862"/>
                    </a:lnTo>
                    <a:lnTo>
                      <a:pt x="842" y="859"/>
                    </a:lnTo>
                    <a:lnTo>
                      <a:pt x="845" y="856"/>
                    </a:lnTo>
                    <a:lnTo>
                      <a:pt x="845" y="850"/>
                    </a:lnTo>
                    <a:lnTo>
                      <a:pt x="845" y="847"/>
                    </a:lnTo>
                    <a:lnTo>
                      <a:pt x="848" y="841"/>
                    </a:lnTo>
                    <a:lnTo>
                      <a:pt x="848" y="838"/>
                    </a:lnTo>
                    <a:lnTo>
                      <a:pt x="851" y="832"/>
                    </a:lnTo>
                    <a:lnTo>
                      <a:pt x="851" y="826"/>
                    </a:lnTo>
                    <a:lnTo>
                      <a:pt x="854" y="823"/>
                    </a:lnTo>
                    <a:lnTo>
                      <a:pt x="854" y="817"/>
                    </a:lnTo>
                    <a:lnTo>
                      <a:pt x="854" y="811"/>
                    </a:lnTo>
                    <a:lnTo>
                      <a:pt x="857" y="805"/>
                    </a:lnTo>
                    <a:lnTo>
                      <a:pt x="857" y="802"/>
                    </a:lnTo>
                    <a:lnTo>
                      <a:pt x="860" y="796"/>
                    </a:lnTo>
                    <a:lnTo>
                      <a:pt x="860" y="790"/>
                    </a:lnTo>
                    <a:lnTo>
                      <a:pt x="863" y="784"/>
                    </a:lnTo>
                    <a:lnTo>
                      <a:pt x="863" y="778"/>
                    </a:lnTo>
                    <a:lnTo>
                      <a:pt x="863" y="772"/>
                    </a:lnTo>
                    <a:lnTo>
                      <a:pt x="866" y="766"/>
                    </a:lnTo>
                    <a:lnTo>
                      <a:pt x="866" y="757"/>
                    </a:lnTo>
                    <a:lnTo>
                      <a:pt x="869" y="751"/>
                    </a:lnTo>
                    <a:lnTo>
                      <a:pt x="869" y="745"/>
                    </a:lnTo>
                    <a:lnTo>
                      <a:pt x="872" y="739"/>
                    </a:lnTo>
                    <a:lnTo>
                      <a:pt x="872" y="733"/>
                    </a:lnTo>
                    <a:lnTo>
                      <a:pt x="875" y="727"/>
                    </a:lnTo>
                    <a:lnTo>
                      <a:pt x="875" y="718"/>
                    </a:lnTo>
                    <a:lnTo>
                      <a:pt x="875" y="712"/>
                    </a:lnTo>
                    <a:lnTo>
                      <a:pt x="878" y="705"/>
                    </a:lnTo>
                    <a:lnTo>
                      <a:pt x="878" y="699"/>
                    </a:lnTo>
                    <a:lnTo>
                      <a:pt x="881" y="690"/>
                    </a:lnTo>
                    <a:lnTo>
                      <a:pt x="881" y="684"/>
                    </a:lnTo>
                    <a:lnTo>
                      <a:pt x="884" y="678"/>
                    </a:lnTo>
                    <a:lnTo>
                      <a:pt x="884" y="669"/>
                    </a:lnTo>
                    <a:lnTo>
                      <a:pt x="884" y="663"/>
                    </a:lnTo>
                    <a:lnTo>
                      <a:pt x="887" y="657"/>
                    </a:lnTo>
                    <a:lnTo>
                      <a:pt x="887" y="648"/>
                    </a:lnTo>
                    <a:lnTo>
                      <a:pt x="890" y="642"/>
                    </a:lnTo>
                    <a:lnTo>
                      <a:pt x="890" y="636"/>
                    </a:lnTo>
                    <a:lnTo>
                      <a:pt x="893" y="627"/>
                    </a:lnTo>
                    <a:lnTo>
                      <a:pt x="893" y="621"/>
                    </a:lnTo>
                    <a:lnTo>
                      <a:pt x="893" y="615"/>
                    </a:lnTo>
                    <a:lnTo>
                      <a:pt x="896" y="609"/>
                    </a:lnTo>
                    <a:lnTo>
                      <a:pt x="896" y="600"/>
                    </a:lnTo>
                    <a:lnTo>
                      <a:pt x="899" y="594"/>
                    </a:lnTo>
                    <a:lnTo>
                      <a:pt x="899" y="588"/>
                    </a:lnTo>
                    <a:lnTo>
                      <a:pt x="902" y="579"/>
                    </a:lnTo>
                    <a:lnTo>
                      <a:pt x="902" y="573"/>
                    </a:lnTo>
                    <a:lnTo>
                      <a:pt x="905" y="567"/>
                    </a:lnTo>
                    <a:lnTo>
                      <a:pt x="905" y="561"/>
                    </a:lnTo>
                    <a:lnTo>
                      <a:pt x="905" y="555"/>
                    </a:lnTo>
                    <a:lnTo>
                      <a:pt x="908" y="549"/>
                    </a:lnTo>
                    <a:lnTo>
                      <a:pt x="908" y="540"/>
                    </a:lnTo>
                    <a:lnTo>
                      <a:pt x="911" y="534"/>
                    </a:lnTo>
                    <a:lnTo>
                      <a:pt x="911" y="527"/>
                    </a:lnTo>
                    <a:lnTo>
                      <a:pt x="914" y="521"/>
                    </a:lnTo>
                    <a:lnTo>
                      <a:pt x="914" y="515"/>
                    </a:lnTo>
                    <a:lnTo>
                      <a:pt x="914" y="509"/>
                    </a:lnTo>
                    <a:lnTo>
                      <a:pt x="917" y="503"/>
                    </a:lnTo>
                    <a:lnTo>
                      <a:pt x="917" y="497"/>
                    </a:lnTo>
                    <a:lnTo>
                      <a:pt x="920" y="491"/>
                    </a:lnTo>
                    <a:lnTo>
                      <a:pt x="920" y="485"/>
                    </a:lnTo>
                    <a:lnTo>
                      <a:pt x="923" y="482"/>
                    </a:lnTo>
                    <a:lnTo>
                      <a:pt x="923" y="476"/>
                    </a:lnTo>
                    <a:lnTo>
                      <a:pt x="923" y="470"/>
                    </a:lnTo>
                    <a:lnTo>
                      <a:pt x="926" y="464"/>
                    </a:lnTo>
                    <a:lnTo>
                      <a:pt x="926" y="458"/>
                    </a:lnTo>
                    <a:lnTo>
                      <a:pt x="929" y="455"/>
                    </a:lnTo>
                    <a:lnTo>
                      <a:pt x="929" y="449"/>
                    </a:lnTo>
                    <a:lnTo>
                      <a:pt x="932" y="446"/>
                    </a:lnTo>
                    <a:lnTo>
                      <a:pt x="932" y="440"/>
                    </a:lnTo>
                    <a:lnTo>
                      <a:pt x="932" y="434"/>
                    </a:lnTo>
                    <a:lnTo>
                      <a:pt x="935" y="431"/>
                    </a:lnTo>
                    <a:lnTo>
                      <a:pt x="935" y="428"/>
                    </a:lnTo>
                    <a:lnTo>
                      <a:pt x="938" y="422"/>
                    </a:lnTo>
                    <a:lnTo>
                      <a:pt x="938" y="419"/>
                    </a:lnTo>
                    <a:lnTo>
                      <a:pt x="941" y="413"/>
                    </a:lnTo>
                    <a:lnTo>
                      <a:pt x="941" y="410"/>
                    </a:lnTo>
                    <a:lnTo>
                      <a:pt x="944" y="407"/>
                    </a:lnTo>
                    <a:lnTo>
                      <a:pt x="944" y="404"/>
                    </a:lnTo>
                    <a:lnTo>
                      <a:pt x="944" y="401"/>
                    </a:lnTo>
                    <a:lnTo>
                      <a:pt x="947" y="395"/>
                    </a:lnTo>
                    <a:lnTo>
                      <a:pt x="947" y="392"/>
                    </a:lnTo>
                    <a:lnTo>
                      <a:pt x="950" y="389"/>
                    </a:lnTo>
                    <a:lnTo>
                      <a:pt x="950" y="386"/>
                    </a:lnTo>
                    <a:lnTo>
                      <a:pt x="953" y="383"/>
                    </a:lnTo>
                    <a:lnTo>
                      <a:pt x="953" y="380"/>
                    </a:lnTo>
                    <a:lnTo>
                      <a:pt x="956" y="377"/>
                    </a:lnTo>
                    <a:lnTo>
                      <a:pt x="956" y="374"/>
                    </a:lnTo>
                    <a:lnTo>
                      <a:pt x="959" y="371"/>
                    </a:lnTo>
                    <a:lnTo>
                      <a:pt x="962" y="368"/>
                    </a:lnTo>
                    <a:lnTo>
                      <a:pt x="962" y="365"/>
                    </a:lnTo>
                    <a:lnTo>
                      <a:pt x="965" y="362"/>
                    </a:lnTo>
                    <a:lnTo>
                      <a:pt x="968" y="359"/>
                    </a:lnTo>
                    <a:lnTo>
                      <a:pt x="971" y="356"/>
                    </a:lnTo>
                    <a:lnTo>
                      <a:pt x="974" y="356"/>
                    </a:lnTo>
                    <a:lnTo>
                      <a:pt x="977" y="352"/>
                    </a:lnTo>
                    <a:lnTo>
                      <a:pt x="980" y="352"/>
                    </a:lnTo>
                    <a:lnTo>
                      <a:pt x="983" y="352"/>
                    </a:lnTo>
                    <a:lnTo>
                      <a:pt x="987" y="352"/>
                    </a:lnTo>
                    <a:lnTo>
                      <a:pt x="990" y="356"/>
                    </a:lnTo>
                    <a:lnTo>
                      <a:pt x="993" y="359"/>
                    </a:lnTo>
                    <a:lnTo>
                      <a:pt x="996" y="359"/>
                    </a:lnTo>
                    <a:lnTo>
                      <a:pt x="999" y="362"/>
                    </a:lnTo>
                    <a:lnTo>
                      <a:pt x="1002" y="365"/>
                    </a:lnTo>
                    <a:lnTo>
                      <a:pt x="1005" y="368"/>
                    </a:lnTo>
                    <a:lnTo>
                      <a:pt x="1008" y="371"/>
                    </a:lnTo>
                    <a:lnTo>
                      <a:pt x="1011" y="374"/>
                    </a:lnTo>
                    <a:lnTo>
                      <a:pt x="1011" y="377"/>
                    </a:lnTo>
                    <a:lnTo>
                      <a:pt x="1014" y="380"/>
                    </a:lnTo>
                    <a:lnTo>
                      <a:pt x="1017" y="383"/>
                    </a:lnTo>
                    <a:lnTo>
                      <a:pt x="1017" y="386"/>
                    </a:lnTo>
                    <a:lnTo>
                      <a:pt x="1020" y="389"/>
                    </a:lnTo>
                    <a:lnTo>
                      <a:pt x="1023" y="392"/>
                    </a:lnTo>
                    <a:lnTo>
                      <a:pt x="1023" y="395"/>
                    </a:lnTo>
                    <a:lnTo>
                      <a:pt x="1026" y="398"/>
                    </a:lnTo>
                    <a:lnTo>
                      <a:pt x="1026" y="401"/>
                    </a:lnTo>
                    <a:lnTo>
                      <a:pt x="1029" y="404"/>
                    </a:lnTo>
                    <a:lnTo>
                      <a:pt x="1029" y="407"/>
                    </a:lnTo>
                    <a:lnTo>
                      <a:pt x="1032" y="410"/>
                    </a:lnTo>
                    <a:lnTo>
                      <a:pt x="1032" y="413"/>
                    </a:lnTo>
                    <a:lnTo>
                      <a:pt x="1035" y="416"/>
                    </a:lnTo>
                    <a:lnTo>
                      <a:pt x="1035" y="419"/>
                    </a:lnTo>
                    <a:lnTo>
                      <a:pt x="1038" y="422"/>
                    </a:lnTo>
                    <a:lnTo>
                      <a:pt x="1038" y="425"/>
                    </a:lnTo>
                    <a:lnTo>
                      <a:pt x="1041" y="428"/>
                    </a:lnTo>
                    <a:lnTo>
                      <a:pt x="1041" y="431"/>
                    </a:lnTo>
                    <a:lnTo>
                      <a:pt x="1044" y="434"/>
                    </a:lnTo>
                    <a:lnTo>
                      <a:pt x="1044" y="437"/>
                    </a:lnTo>
                    <a:lnTo>
                      <a:pt x="1047" y="440"/>
                    </a:lnTo>
                    <a:lnTo>
                      <a:pt x="1047" y="443"/>
                    </a:lnTo>
                    <a:lnTo>
                      <a:pt x="1050" y="446"/>
                    </a:lnTo>
                    <a:lnTo>
                      <a:pt x="1050" y="449"/>
                    </a:lnTo>
                    <a:lnTo>
                      <a:pt x="1053" y="452"/>
                    </a:lnTo>
                    <a:lnTo>
                      <a:pt x="1053" y="455"/>
                    </a:lnTo>
                    <a:lnTo>
                      <a:pt x="1056" y="458"/>
                    </a:lnTo>
                    <a:lnTo>
                      <a:pt x="1059" y="461"/>
                    </a:lnTo>
                    <a:lnTo>
                      <a:pt x="1059" y="464"/>
                    </a:lnTo>
                    <a:lnTo>
                      <a:pt x="1062" y="467"/>
                    </a:lnTo>
                    <a:lnTo>
                      <a:pt x="1062" y="470"/>
                    </a:lnTo>
                    <a:lnTo>
                      <a:pt x="1062" y="473"/>
                    </a:lnTo>
                    <a:lnTo>
                      <a:pt x="1065" y="476"/>
                    </a:lnTo>
                    <a:lnTo>
                      <a:pt x="1068" y="479"/>
                    </a:lnTo>
                    <a:lnTo>
                      <a:pt x="1068" y="482"/>
                    </a:lnTo>
                    <a:lnTo>
                      <a:pt x="1071" y="485"/>
                    </a:lnTo>
                    <a:lnTo>
                      <a:pt x="1071" y="488"/>
                    </a:lnTo>
                    <a:lnTo>
                      <a:pt x="1074" y="491"/>
                    </a:lnTo>
                    <a:lnTo>
                      <a:pt x="1077" y="494"/>
                    </a:lnTo>
                    <a:lnTo>
                      <a:pt x="1077" y="497"/>
                    </a:lnTo>
                    <a:lnTo>
                      <a:pt x="1080" y="500"/>
                    </a:lnTo>
                    <a:lnTo>
                      <a:pt x="1080" y="503"/>
                    </a:lnTo>
                    <a:lnTo>
                      <a:pt x="1083" y="506"/>
                    </a:lnTo>
                    <a:lnTo>
                      <a:pt x="1086" y="509"/>
                    </a:lnTo>
                    <a:lnTo>
                      <a:pt x="1089" y="512"/>
                    </a:lnTo>
                    <a:lnTo>
                      <a:pt x="1089" y="515"/>
                    </a:lnTo>
                    <a:lnTo>
                      <a:pt x="1092" y="518"/>
                    </a:lnTo>
                    <a:lnTo>
                      <a:pt x="1095" y="521"/>
                    </a:lnTo>
                    <a:lnTo>
                      <a:pt x="1098" y="524"/>
                    </a:lnTo>
                    <a:lnTo>
                      <a:pt x="1101" y="527"/>
                    </a:lnTo>
                    <a:lnTo>
                      <a:pt x="1104" y="530"/>
                    </a:lnTo>
                    <a:lnTo>
                      <a:pt x="1107" y="534"/>
                    </a:lnTo>
                    <a:lnTo>
                      <a:pt x="1110" y="537"/>
                    </a:lnTo>
                    <a:lnTo>
                      <a:pt x="1113" y="540"/>
                    </a:lnTo>
                    <a:lnTo>
                      <a:pt x="1116" y="543"/>
                    </a:lnTo>
                    <a:lnTo>
                      <a:pt x="1119" y="546"/>
                    </a:lnTo>
                    <a:lnTo>
                      <a:pt x="1122" y="546"/>
                    </a:lnTo>
                    <a:lnTo>
                      <a:pt x="1125" y="546"/>
                    </a:lnTo>
                    <a:lnTo>
                      <a:pt x="1128" y="549"/>
                    </a:lnTo>
                    <a:lnTo>
                      <a:pt x="1131" y="549"/>
                    </a:lnTo>
                    <a:lnTo>
                      <a:pt x="1134" y="549"/>
                    </a:lnTo>
                    <a:lnTo>
                      <a:pt x="1137" y="552"/>
                    </a:lnTo>
                    <a:lnTo>
                      <a:pt x="1140" y="552"/>
                    </a:lnTo>
                    <a:lnTo>
                      <a:pt x="1143" y="552"/>
                    </a:lnTo>
                    <a:lnTo>
                      <a:pt x="1146" y="552"/>
                    </a:lnTo>
                    <a:lnTo>
                      <a:pt x="1149" y="552"/>
                    </a:lnTo>
                    <a:lnTo>
                      <a:pt x="1152" y="552"/>
                    </a:lnTo>
                    <a:lnTo>
                      <a:pt x="1155" y="552"/>
                    </a:lnTo>
                    <a:lnTo>
                      <a:pt x="1158" y="552"/>
                    </a:lnTo>
                    <a:lnTo>
                      <a:pt x="1161" y="549"/>
                    </a:lnTo>
                    <a:lnTo>
                      <a:pt x="1164" y="549"/>
                    </a:lnTo>
                    <a:lnTo>
                      <a:pt x="1167" y="549"/>
                    </a:lnTo>
                    <a:lnTo>
                      <a:pt x="1171" y="549"/>
                    </a:lnTo>
                    <a:lnTo>
                      <a:pt x="1174" y="546"/>
                    </a:lnTo>
                    <a:lnTo>
                      <a:pt x="1177" y="546"/>
                    </a:lnTo>
                    <a:lnTo>
                      <a:pt x="1180" y="546"/>
                    </a:lnTo>
                    <a:lnTo>
                      <a:pt x="1183" y="543"/>
                    </a:lnTo>
                    <a:lnTo>
                      <a:pt x="1186" y="543"/>
                    </a:lnTo>
                    <a:lnTo>
                      <a:pt x="1189" y="540"/>
                    </a:lnTo>
                    <a:lnTo>
                      <a:pt x="1192" y="540"/>
                    </a:lnTo>
                    <a:lnTo>
                      <a:pt x="1195" y="540"/>
                    </a:lnTo>
                    <a:lnTo>
                      <a:pt x="1198" y="537"/>
                    </a:lnTo>
                    <a:lnTo>
                      <a:pt x="1201" y="537"/>
                    </a:lnTo>
                    <a:lnTo>
                      <a:pt x="1204" y="534"/>
                    </a:lnTo>
                    <a:lnTo>
                      <a:pt x="1207" y="534"/>
                    </a:lnTo>
                    <a:lnTo>
                      <a:pt x="1210" y="530"/>
                    </a:lnTo>
                    <a:lnTo>
                      <a:pt x="1213" y="530"/>
                    </a:lnTo>
                    <a:lnTo>
                      <a:pt x="1216" y="530"/>
                    </a:lnTo>
                    <a:lnTo>
                      <a:pt x="1219" y="527"/>
                    </a:lnTo>
                    <a:lnTo>
                      <a:pt x="1222" y="527"/>
                    </a:lnTo>
                    <a:lnTo>
                      <a:pt x="1225" y="524"/>
                    </a:lnTo>
                    <a:lnTo>
                      <a:pt x="1228" y="524"/>
                    </a:lnTo>
                    <a:lnTo>
                      <a:pt x="1231" y="524"/>
                    </a:lnTo>
                    <a:lnTo>
                      <a:pt x="1234" y="521"/>
                    </a:lnTo>
                    <a:lnTo>
                      <a:pt x="1237" y="521"/>
                    </a:lnTo>
                    <a:lnTo>
                      <a:pt x="1240" y="518"/>
                    </a:lnTo>
                    <a:lnTo>
                      <a:pt x="1243" y="518"/>
                    </a:lnTo>
                    <a:lnTo>
                      <a:pt x="1246" y="518"/>
                    </a:lnTo>
                    <a:lnTo>
                      <a:pt x="1249" y="518"/>
                    </a:lnTo>
                    <a:lnTo>
                      <a:pt x="1252" y="515"/>
                    </a:lnTo>
                    <a:lnTo>
                      <a:pt x="1255" y="515"/>
                    </a:lnTo>
                    <a:lnTo>
                      <a:pt x="1258" y="515"/>
                    </a:lnTo>
                    <a:lnTo>
                      <a:pt x="1261" y="515"/>
                    </a:lnTo>
                    <a:lnTo>
                      <a:pt x="1264" y="512"/>
                    </a:lnTo>
                    <a:lnTo>
                      <a:pt x="1267" y="512"/>
                    </a:lnTo>
                    <a:lnTo>
                      <a:pt x="1270" y="512"/>
                    </a:lnTo>
                    <a:lnTo>
                      <a:pt x="1273" y="512"/>
                    </a:lnTo>
                    <a:lnTo>
                      <a:pt x="1276" y="512"/>
                    </a:lnTo>
                    <a:lnTo>
                      <a:pt x="1279" y="512"/>
                    </a:lnTo>
                    <a:lnTo>
                      <a:pt x="1282" y="509"/>
                    </a:lnTo>
                    <a:lnTo>
                      <a:pt x="1285" y="509"/>
                    </a:lnTo>
                    <a:lnTo>
                      <a:pt x="1288" y="509"/>
                    </a:lnTo>
                    <a:lnTo>
                      <a:pt x="1291" y="509"/>
                    </a:lnTo>
                    <a:lnTo>
                      <a:pt x="1294" y="509"/>
                    </a:lnTo>
                    <a:lnTo>
                      <a:pt x="1297" y="509"/>
                    </a:lnTo>
                    <a:lnTo>
                      <a:pt x="1300" y="509"/>
                    </a:lnTo>
                    <a:lnTo>
                      <a:pt x="1303" y="509"/>
                    </a:lnTo>
                    <a:lnTo>
                      <a:pt x="1306" y="509"/>
                    </a:lnTo>
                  </a:path>
                </a:pathLst>
              </a:custGeom>
              <a:noFill/>
              <a:ln w="254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Freeform 24"/>
              <p:cNvSpPr>
                <a:spLocks noChangeAspect="1"/>
              </p:cNvSpPr>
              <p:nvPr/>
            </p:nvSpPr>
            <p:spPr bwMode="auto">
              <a:xfrm rot="19560000" flipV="1">
                <a:off x="2530" y="233"/>
                <a:ext cx="244" cy="225"/>
              </a:xfrm>
              <a:custGeom>
                <a:avLst/>
                <a:gdLst>
                  <a:gd name="T0" fmla="*/ 1 w 1306"/>
                  <a:gd name="T1" fmla="*/ 32 h 899"/>
                  <a:gd name="T2" fmla="*/ 2 w 1306"/>
                  <a:gd name="T3" fmla="*/ 33 h 899"/>
                  <a:gd name="T4" fmla="*/ 4 w 1306"/>
                  <a:gd name="T5" fmla="*/ 34 h 899"/>
                  <a:gd name="T6" fmla="*/ 5 w 1306"/>
                  <a:gd name="T7" fmla="*/ 34 h 899"/>
                  <a:gd name="T8" fmla="*/ 6 w 1306"/>
                  <a:gd name="T9" fmla="*/ 34 h 899"/>
                  <a:gd name="T10" fmla="*/ 7 w 1306"/>
                  <a:gd name="T11" fmla="*/ 33 h 899"/>
                  <a:gd name="T12" fmla="*/ 8 w 1306"/>
                  <a:gd name="T13" fmla="*/ 30 h 899"/>
                  <a:gd name="T14" fmla="*/ 9 w 1306"/>
                  <a:gd name="T15" fmla="*/ 28 h 899"/>
                  <a:gd name="T16" fmla="*/ 10 w 1306"/>
                  <a:gd name="T17" fmla="*/ 26 h 899"/>
                  <a:gd name="T18" fmla="*/ 10 w 1306"/>
                  <a:gd name="T19" fmla="*/ 24 h 899"/>
                  <a:gd name="T20" fmla="*/ 12 w 1306"/>
                  <a:gd name="T21" fmla="*/ 22 h 899"/>
                  <a:gd name="T22" fmla="*/ 13 w 1306"/>
                  <a:gd name="T23" fmla="*/ 24 h 899"/>
                  <a:gd name="T24" fmla="*/ 13 w 1306"/>
                  <a:gd name="T25" fmla="*/ 27 h 899"/>
                  <a:gd name="T26" fmla="*/ 14 w 1306"/>
                  <a:gd name="T27" fmla="*/ 31 h 899"/>
                  <a:gd name="T28" fmla="*/ 14 w 1306"/>
                  <a:gd name="T29" fmla="*/ 36 h 899"/>
                  <a:gd name="T30" fmla="*/ 15 w 1306"/>
                  <a:gd name="T31" fmla="*/ 41 h 899"/>
                  <a:gd name="T32" fmla="*/ 15 w 1306"/>
                  <a:gd name="T33" fmla="*/ 46 h 899"/>
                  <a:gd name="T34" fmla="*/ 16 w 1306"/>
                  <a:gd name="T35" fmla="*/ 51 h 899"/>
                  <a:gd name="T36" fmla="*/ 16 w 1306"/>
                  <a:gd name="T37" fmla="*/ 54 h 899"/>
                  <a:gd name="T38" fmla="*/ 17 w 1306"/>
                  <a:gd name="T39" fmla="*/ 56 h 899"/>
                  <a:gd name="T40" fmla="*/ 18 w 1306"/>
                  <a:gd name="T41" fmla="*/ 54 h 899"/>
                  <a:gd name="T42" fmla="*/ 18 w 1306"/>
                  <a:gd name="T43" fmla="*/ 50 h 899"/>
                  <a:gd name="T44" fmla="*/ 19 w 1306"/>
                  <a:gd name="T45" fmla="*/ 43 h 899"/>
                  <a:gd name="T46" fmla="*/ 20 w 1306"/>
                  <a:gd name="T47" fmla="*/ 36 h 899"/>
                  <a:gd name="T48" fmla="*/ 20 w 1306"/>
                  <a:gd name="T49" fmla="*/ 27 h 899"/>
                  <a:gd name="T50" fmla="*/ 21 w 1306"/>
                  <a:gd name="T51" fmla="*/ 19 h 899"/>
                  <a:gd name="T52" fmla="*/ 21 w 1306"/>
                  <a:gd name="T53" fmla="*/ 11 h 899"/>
                  <a:gd name="T54" fmla="*/ 22 w 1306"/>
                  <a:gd name="T55" fmla="*/ 5 h 899"/>
                  <a:gd name="T56" fmla="*/ 22 w 1306"/>
                  <a:gd name="T57" fmla="*/ 1 h 899"/>
                  <a:gd name="T58" fmla="*/ 23 w 1306"/>
                  <a:gd name="T59" fmla="*/ 1 h 899"/>
                  <a:gd name="T60" fmla="*/ 24 w 1306"/>
                  <a:gd name="T61" fmla="*/ 4 h 899"/>
                  <a:gd name="T62" fmla="*/ 24 w 1306"/>
                  <a:gd name="T63" fmla="*/ 10 h 899"/>
                  <a:gd name="T64" fmla="*/ 25 w 1306"/>
                  <a:gd name="T65" fmla="*/ 17 h 899"/>
                  <a:gd name="T66" fmla="*/ 25 w 1306"/>
                  <a:gd name="T67" fmla="*/ 25 h 899"/>
                  <a:gd name="T68" fmla="*/ 26 w 1306"/>
                  <a:gd name="T69" fmla="*/ 34 h 899"/>
                  <a:gd name="T70" fmla="*/ 26 w 1306"/>
                  <a:gd name="T71" fmla="*/ 42 h 899"/>
                  <a:gd name="T72" fmla="*/ 27 w 1306"/>
                  <a:gd name="T73" fmla="*/ 48 h 899"/>
                  <a:gd name="T74" fmla="*/ 28 w 1306"/>
                  <a:gd name="T75" fmla="*/ 53 h 899"/>
                  <a:gd name="T76" fmla="*/ 28 w 1306"/>
                  <a:gd name="T77" fmla="*/ 56 h 899"/>
                  <a:gd name="T78" fmla="*/ 29 w 1306"/>
                  <a:gd name="T79" fmla="*/ 55 h 899"/>
                  <a:gd name="T80" fmla="*/ 30 w 1306"/>
                  <a:gd name="T81" fmla="*/ 52 h 899"/>
                  <a:gd name="T82" fmla="*/ 30 w 1306"/>
                  <a:gd name="T83" fmla="*/ 47 h 899"/>
                  <a:gd name="T84" fmla="*/ 31 w 1306"/>
                  <a:gd name="T85" fmla="*/ 43 h 899"/>
                  <a:gd name="T86" fmla="*/ 31 w 1306"/>
                  <a:gd name="T87" fmla="*/ 37 h 899"/>
                  <a:gd name="T88" fmla="*/ 32 w 1306"/>
                  <a:gd name="T89" fmla="*/ 32 h 899"/>
                  <a:gd name="T90" fmla="*/ 33 w 1306"/>
                  <a:gd name="T91" fmla="*/ 28 h 899"/>
                  <a:gd name="T92" fmla="*/ 33 w 1306"/>
                  <a:gd name="T93" fmla="*/ 25 h 899"/>
                  <a:gd name="T94" fmla="*/ 34 w 1306"/>
                  <a:gd name="T95" fmla="*/ 23 h 899"/>
                  <a:gd name="T96" fmla="*/ 35 w 1306"/>
                  <a:gd name="T97" fmla="*/ 23 h 899"/>
                  <a:gd name="T98" fmla="*/ 36 w 1306"/>
                  <a:gd name="T99" fmla="*/ 25 h 899"/>
                  <a:gd name="T100" fmla="*/ 36 w 1306"/>
                  <a:gd name="T101" fmla="*/ 27 h 899"/>
                  <a:gd name="T102" fmla="*/ 37 w 1306"/>
                  <a:gd name="T103" fmla="*/ 30 h 899"/>
                  <a:gd name="T104" fmla="*/ 38 w 1306"/>
                  <a:gd name="T105" fmla="*/ 32 h 899"/>
                  <a:gd name="T106" fmla="*/ 39 w 1306"/>
                  <a:gd name="T107" fmla="*/ 34 h 899"/>
                  <a:gd name="T108" fmla="*/ 40 w 1306"/>
                  <a:gd name="T109" fmla="*/ 35 h 899"/>
                  <a:gd name="T110" fmla="*/ 42 w 1306"/>
                  <a:gd name="T111" fmla="*/ 34 h 899"/>
                  <a:gd name="T112" fmla="*/ 43 w 1306"/>
                  <a:gd name="T113" fmla="*/ 33 h 899"/>
                  <a:gd name="T114" fmla="*/ 44 w 1306"/>
                  <a:gd name="T115" fmla="*/ 32 h 899"/>
                  <a:gd name="T116" fmla="*/ 45 w 1306"/>
                  <a:gd name="T117" fmla="*/ 32 h 8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306" h="899">
                    <a:moveTo>
                      <a:pt x="0" y="509"/>
                    </a:moveTo>
                    <a:lnTo>
                      <a:pt x="3" y="509"/>
                    </a:lnTo>
                    <a:lnTo>
                      <a:pt x="6" y="509"/>
                    </a:lnTo>
                    <a:lnTo>
                      <a:pt x="9" y="509"/>
                    </a:lnTo>
                    <a:lnTo>
                      <a:pt x="12" y="509"/>
                    </a:lnTo>
                    <a:lnTo>
                      <a:pt x="15" y="509"/>
                    </a:lnTo>
                    <a:lnTo>
                      <a:pt x="18" y="509"/>
                    </a:lnTo>
                    <a:lnTo>
                      <a:pt x="21" y="509"/>
                    </a:lnTo>
                    <a:lnTo>
                      <a:pt x="24" y="509"/>
                    </a:lnTo>
                    <a:lnTo>
                      <a:pt x="27" y="512"/>
                    </a:lnTo>
                    <a:lnTo>
                      <a:pt x="30" y="512"/>
                    </a:lnTo>
                    <a:lnTo>
                      <a:pt x="33" y="512"/>
                    </a:lnTo>
                    <a:lnTo>
                      <a:pt x="36" y="512"/>
                    </a:lnTo>
                    <a:lnTo>
                      <a:pt x="39" y="512"/>
                    </a:lnTo>
                    <a:lnTo>
                      <a:pt x="42" y="512"/>
                    </a:lnTo>
                    <a:lnTo>
                      <a:pt x="45" y="515"/>
                    </a:lnTo>
                    <a:lnTo>
                      <a:pt x="48" y="515"/>
                    </a:lnTo>
                    <a:lnTo>
                      <a:pt x="51" y="515"/>
                    </a:lnTo>
                    <a:lnTo>
                      <a:pt x="54" y="515"/>
                    </a:lnTo>
                    <a:lnTo>
                      <a:pt x="57" y="518"/>
                    </a:lnTo>
                    <a:lnTo>
                      <a:pt x="61" y="518"/>
                    </a:lnTo>
                    <a:lnTo>
                      <a:pt x="64" y="518"/>
                    </a:lnTo>
                    <a:lnTo>
                      <a:pt x="67" y="521"/>
                    </a:lnTo>
                    <a:lnTo>
                      <a:pt x="70" y="521"/>
                    </a:lnTo>
                    <a:lnTo>
                      <a:pt x="73" y="521"/>
                    </a:lnTo>
                    <a:lnTo>
                      <a:pt x="76" y="524"/>
                    </a:lnTo>
                    <a:lnTo>
                      <a:pt x="79" y="524"/>
                    </a:lnTo>
                    <a:lnTo>
                      <a:pt x="82" y="527"/>
                    </a:lnTo>
                    <a:lnTo>
                      <a:pt x="85" y="527"/>
                    </a:lnTo>
                    <a:lnTo>
                      <a:pt x="88" y="527"/>
                    </a:lnTo>
                    <a:lnTo>
                      <a:pt x="91" y="530"/>
                    </a:lnTo>
                    <a:lnTo>
                      <a:pt x="94" y="530"/>
                    </a:lnTo>
                    <a:lnTo>
                      <a:pt x="97" y="534"/>
                    </a:lnTo>
                    <a:lnTo>
                      <a:pt x="100" y="534"/>
                    </a:lnTo>
                    <a:lnTo>
                      <a:pt x="103" y="534"/>
                    </a:lnTo>
                    <a:lnTo>
                      <a:pt x="106" y="537"/>
                    </a:lnTo>
                    <a:lnTo>
                      <a:pt x="109" y="537"/>
                    </a:lnTo>
                    <a:lnTo>
                      <a:pt x="112" y="540"/>
                    </a:lnTo>
                    <a:lnTo>
                      <a:pt x="115" y="540"/>
                    </a:lnTo>
                    <a:lnTo>
                      <a:pt x="118" y="543"/>
                    </a:lnTo>
                    <a:lnTo>
                      <a:pt x="121" y="543"/>
                    </a:lnTo>
                    <a:lnTo>
                      <a:pt x="124" y="543"/>
                    </a:lnTo>
                    <a:lnTo>
                      <a:pt x="127" y="546"/>
                    </a:lnTo>
                    <a:lnTo>
                      <a:pt x="130" y="546"/>
                    </a:lnTo>
                    <a:lnTo>
                      <a:pt x="133" y="546"/>
                    </a:lnTo>
                    <a:lnTo>
                      <a:pt x="136" y="549"/>
                    </a:lnTo>
                    <a:lnTo>
                      <a:pt x="139" y="549"/>
                    </a:lnTo>
                    <a:lnTo>
                      <a:pt x="142" y="549"/>
                    </a:lnTo>
                    <a:lnTo>
                      <a:pt x="145" y="549"/>
                    </a:lnTo>
                    <a:lnTo>
                      <a:pt x="148" y="552"/>
                    </a:lnTo>
                    <a:lnTo>
                      <a:pt x="151" y="552"/>
                    </a:lnTo>
                    <a:lnTo>
                      <a:pt x="154" y="552"/>
                    </a:lnTo>
                    <a:lnTo>
                      <a:pt x="157" y="552"/>
                    </a:lnTo>
                    <a:lnTo>
                      <a:pt x="160" y="552"/>
                    </a:lnTo>
                    <a:lnTo>
                      <a:pt x="163" y="552"/>
                    </a:lnTo>
                    <a:lnTo>
                      <a:pt x="166" y="552"/>
                    </a:lnTo>
                    <a:lnTo>
                      <a:pt x="169" y="552"/>
                    </a:lnTo>
                    <a:lnTo>
                      <a:pt x="172" y="549"/>
                    </a:lnTo>
                    <a:lnTo>
                      <a:pt x="175" y="549"/>
                    </a:lnTo>
                    <a:lnTo>
                      <a:pt x="178" y="549"/>
                    </a:lnTo>
                    <a:lnTo>
                      <a:pt x="181" y="546"/>
                    </a:lnTo>
                    <a:lnTo>
                      <a:pt x="184" y="546"/>
                    </a:lnTo>
                    <a:lnTo>
                      <a:pt x="187" y="543"/>
                    </a:lnTo>
                    <a:lnTo>
                      <a:pt x="190" y="543"/>
                    </a:lnTo>
                    <a:lnTo>
                      <a:pt x="193" y="540"/>
                    </a:lnTo>
                    <a:lnTo>
                      <a:pt x="196" y="537"/>
                    </a:lnTo>
                    <a:lnTo>
                      <a:pt x="199" y="534"/>
                    </a:lnTo>
                    <a:lnTo>
                      <a:pt x="202" y="530"/>
                    </a:lnTo>
                    <a:lnTo>
                      <a:pt x="205" y="527"/>
                    </a:lnTo>
                    <a:lnTo>
                      <a:pt x="208" y="524"/>
                    </a:lnTo>
                    <a:lnTo>
                      <a:pt x="211" y="521"/>
                    </a:lnTo>
                    <a:lnTo>
                      <a:pt x="214" y="518"/>
                    </a:lnTo>
                    <a:lnTo>
                      <a:pt x="217" y="515"/>
                    </a:lnTo>
                    <a:lnTo>
                      <a:pt x="220" y="512"/>
                    </a:lnTo>
                    <a:lnTo>
                      <a:pt x="220" y="509"/>
                    </a:lnTo>
                    <a:lnTo>
                      <a:pt x="223" y="506"/>
                    </a:lnTo>
                    <a:lnTo>
                      <a:pt x="226" y="503"/>
                    </a:lnTo>
                    <a:lnTo>
                      <a:pt x="226" y="500"/>
                    </a:lnTo>
                    <a:lnTo>
                      <a:pt x="229" y="497"/>
                    </a:lnTo>
                    <a:lnTo>
                      <a:pt x="232" y="494"/>
                    </a:lnTo>
                    <a:lnTo>
                      <a:pt x="232" y="491"/>
                    </a:lnTo>
                    <a:lnTo>
                      <a:pt x="235" y="488"/>
                    </a:lnTo>
                    <a:lnTo>
                      <a:pt x="235" y="485"/>
                    </a:lnTo>
                    <a:lnTo>
                      <a:pt x="238" y="482"/>
                    </a:lnTo>
                    <a:lnTo>
                      <a:pt x="238" y="479"/>
                    </a:lnTo>
                    <a:lnTo>
                      <a:pt x="241" y="476"/>
                    </a:lnTo>
                    <a:lnTo>
                      <a:pt x="244" y="473"/>
                    </a:lnTo>
                    <a:lnTo>
                      <a:pt x="244" y="470"/>
                    </a:lnTo>
                    <a:lnTo>
                      <a:pt x="244" y="467"/>
                    </a:lnTo>
                    <a:lnTo>
                      <a:pt x="248" y="464"/>
                    </a:lnTo>
                    <a:lnTo>
                      <a:pt x="251" y="461"/>
                    </a:lnTo>
                    <a:lnTo>
                      <a:pt x="251" y="458"/>
                    </a:lnTo>
                    <a:lnTo>
                      <a:pt x="254" y="455"/>
                    </a:lnTo>
                    <a:lnTo>
                      <a:pt x="254" y="452"/>
                    </a:lnTo>
                    <a:lnTo>
                      <a:pt x="257" y="449"/>
                    </a:lnTo>
                    <a:lnTo>
                      <a:pt x="257" y="446"/>
                    </a:lnTo>
                    <a:lnTo>
                      <a:pt x="260" y="443"/>
                    </a:lnTo>
                    <a:lnTo>
                      <a:pt x="260" y="440"/>
                    </a:lnTo>
                    <a:lnTo>
                      <a:pt x="263" y="437"/>
                    </a:lnTo>
                    <a:lnTo>
                      <a:pt x="263" y="434"/>
                    </a:lnTo>
                    <a:lnTo>
                      <a:pt x="266" y="431"/>
                    </a:lnTo>
                    <a:lnTo>
                      <a:pt x="266" y="428"/>
                    </a:lnTo>
                    <a:lnTo>
                      <a:pt x="269" y="425"/>
                    </a:lnTo>
                    <a:lnTo>
                      <a:pt x="269" y="422"/>
                    </a:lnTo>
                    <a:lnTo>
                      <a:pt x="272" y="419"/>
                    </a:lnTo>
                    <a:lnTo>
                      <a:pt x="272" y="416"/>
                    </a:lnTo>
                    <a:lnTo>
                      <a:pt x="275" y="413"/>
                    </a:lnTo>
                    <a:lnTo>
                      <a:pt x="275" y="410"/>
                    </a:lnTo>
                    <a:lnTo>
                      <a:pt x="278" y="407"/>
                    </a:lnTo>
                    <a:lnTo>
                      <a:pt x="278" y="404"/>
                    </a:lnTo>
                    <a:lnTo>
                      <a:pt x="281" y="401"/>
                    </a:lnTo>
                    <a:lnTo>
                      <a:pt x="284" y="398"/>
                    </a:lnTo>
                    <a:lnTo>
                      <a:pt x="284" y="395"/>
                    </a:lnTo>
                    <a:lnTo>
                      <a:pt x="284" y="392"/>
                    </a:lnTo>
                    <a:lnTo>
                      <a:pt x="287" y="389"/>
                    </a:lnTo>
                    <a:lnTo>
                      <a:pt x="290" y="386"/>
                    </a:lnTo>
                    <a:lnTo>
                      <a:pt x="293" y="383"/>
                    </a:lnTo>
                    <a:lnTo>
                      <a:pt x="293" y="380"/>
                    </a:lnTo>
                    <a:lnTo>
                      <a:pt x="296" y="377"/>
                    </a:lnTo>
                    <a:lnTo>
                      <a:pt x="296" y="374"/>
                    </a:lnTo>
                    <a:lnTo>
                      <a:pt x="299" y="371"/>
                    </a:lnTo>
                    <a:lnTo>
                      <a:pt x="302" y="368"/>
                    </a:lnTo>
                    <a:lnTo>
                      <a:pt x="305" y="365"/>
                    </a:lnTo>
                    <a:lnTo>
                      <a:pt x="308" y="362"/>
                    </a:lnTo>
                    <a:lnTo>
                      <a:pt x="311" y="359"/>
                    </a:lnTo>
                    <a:lnTo>
                      <a:pt x="314" y="356"/>
                    </a:lnTo>
                    <a:lnTo>
                      <a:pt x="317" y="356"/>
                    </a:lnTo>
                    <a:lnTo>
                      <a:pt x="320" y="352"/>
                    </a:lnTo>
                    <a:lnTo>
                      <a:pt x="323" y="352"/>
                    </a:lnTo>
                    <a:lnTo>
                      <a:pt x="326" y="352"/>
                    </a:lnTo>
                    <a:lnTo>
                      <a:pt x="329" y="352"/>
                    </a:lnTo>
                    <a:lnTo>
                      <a:pt x="332" y="356"/>
                    </a:lnTo>
                    <a:lnTo>
                      <a:pt x="335" y="359"/>
                    </a:lnTo>
                    <a:lnTo>
                      <a:pt x="338" y="359"/>
                    </a:lnTo>
                    <a:lnTo>
                      <a:pt x="341" y="362"/>
                    </a:lnTo>
                    <a:lnTo>
                      <a:pt x="344" y="365"/>
                    </a:lnTo>
                    <a:lnTo>
                      <a:pt x="344" y="368"/>
                    </a:lnTo>
                    <a:lnTo>
                      <a:pt x="347" y="371"/>
                    </a:lnTo>
                    <a:lnTo>
                      <a:pt x="350" y="374"/>
                    </a:lnTo>
                    <a:lnTo>
                      <a:pt x="350" y="377"/>
                    </a:lnTo>
                    <a:lnTo>
                      <a:pt x="353" y="380"/>
                    </a:lnTo>
                    <a:lnTo>
                      <a:pt x="353" y="383"/>
                    </a:lnTo>
                    <a:lnTo>
                      <a:pt x="356" y="386"/>
                    </a:lnTo>
                    <a:lnTo>
                      <a:pt x="356" y="389"/>
                    </a:lnTo>
                    <a:lnTo>
                      <a:pt x="359" y="392"/>
                    </a:lnTo>
                    <a:lnTo>
                      <a:pt x="359" y="395"/>
                    </a:lnTo>
                    <a:lnTo>
                      <a:pt x="362" y="401"/>
                    </a:lnTo>
                    <a:lnTo>
                      <a:pt x="362" y="404"/>
                    </a:lnTo>
                    <a:lnTo>
                      <a:pt x="362" y="407"/>
                    </a:lnTo>
                    <a:lnTo>
                      <a:pt x="365" y="410"/>
                    </a:lnTo>
                    <a:lnTo>
                      <a:pt x="365" y="413"/>
                    </a:lnTo>
                    <a:lnTo>
                      <a:pt x="368" y="419"/>
                    </a:lnTo>
                    <a:lnTo>
                      <a:pt x="368" y="422"/>
                    </a:lnTo>
                    <a:lnTo>
                      <a:pt x="371" y="428"/>
                    </a:lnTo>
                    <a:lnTo>
                      <a:pt x="371" y="431"/>
                    </a:lnTo>
                    <a:lnTo>
                      <a:pt x="374" y="434"/>
                    </a:lnTo>
                    <a:lnTo>
                      <a:pt x="374" y="440"/>
                    </a:lnTo>
                    <a:lnTo>
                      <a:pt x="374" y="446"/>
                    </a:lnTo>
                    <a:lnTo>
                      <a:pt x="377" y="449"/>
                    </a:lnTo>
                    <a:lnTo>
                      <a:pt x="377" y="455"/>
                    </a:lnTo>
                    <a:lnTo>
                      <a:pt x="380" y="458"/>
                    </a:lnTo>
                    <a:lnTo>
                      <a:pt x="380" y="464"/>
                    </a:lnTo>
                    <a:lnTo>
                      <a:pt x="383" y="470"/>
                    </a:lnTo>
                    <a:lnTo>
                      <a:pt x="383" y="476"/>
                    </a:lnTo>
                    <a:lnTo>
                      <a:pt x="383" y="482"/>
                    </a:lnTo>
                    <a:lnTo>
                      <a:pt x="386" y="485"/>
                    </a:lnTo>
                    <a:lnTo>
                      <a:pt x="386" y="491"/>
                    </a:lnTo>
                    <a:lnTo>
                      <a:pt x="389" y="497"/>
                    </a:lnTo>
                    <a:lnTo>
                      <a:pt x="389" y="503"/>
                    </a:lnTo>
                    <a:lnTo>
                      <a:pt x="392" y="509"/>
                    </a:lnTo>
                    <a:lnTo>
                      <a:pt x="392" y="515"/>
                    </a:lnTo>
                    <a:lnTo>
                      <a:pt x="392" y="521"/>
                    </a:lnTo>
                    <a:lnTo>
                      <a:pt x="395" y="527"/>
                    </a:lnTo>
                    <a:lnTo>
                      <a:pt x="395" y="534"/>
                    </a:lnTo>
                    <a:lnTo>
                      <a:pt x="398" y="540"/>
                    </a:lnTo>
                    <a:lnTo>
                      <a:pt x="398" y="549"/>
                    </a:lnTo>
                    <a:lnTo>
                      <a:pt x="401" y="555"/>
                    </a:lnTo>
                    <a:lnTo>
                      <a:pt x="401" y="561"/>
                    </a:lnTo>
                    <a:lnTo>
                      <a:pt x="401" y="567"/>
                    </a:lnTo>
                    <a:lnTo>
                      <a:pt x="404" y="573"/>
                    </a:lnTo>
                    <a:lnTo>
                      <a:pt x="404" y="579"/>
                    </a:lnTo>
                    <a:lnTo>
                      <a:pt x="407" y="588"/>
                    </a:lnTo>
                    <a:lnTo>
                      <a:pt x="407" y="594"/>
                    </a:lnTo>
                    <a:lnTo>
                      <a:pt x="410" y="600"/>
                    </a:lnTo>
                    <a:lnTo>
                      <a:pt x="410" y="609"/>
                    </a:lnTo>
                    <a:lnTo>
                      <a:pt x="413" y="615"/>
                    </a:lnTo>
                    <a:lnTo>
                      <a:pt x="413" y="621"/>
                    </a:lnTo>
                    <a:lnTo>
                      <a:pt x="413" y="627"/>
                    </a:lnTo>
                    <a:lnTo>
                      <a:pt x="416" y="636"/>
                    </a:lnTo>
                    <a:lnTo>
                      <a:pt x="416" y="642"/>
                    </a:lnTo>
                    <a:lnTo>
                      <a:pt x="419" y="648"/>
                    </a:lnTo>
                    <a:lnTo>
                      <a:pt x="419" y="657"/>
                    </a:lnTo>
                    <a:lnTo>
                      <a:pt x="422" y="663"/>
                    </a:lnTo>
                    <a:lnTo>
                      <a:pt x="422" y="669"/>
                    </a:lnTo>
                    <a:lnTo>
                      <a:pt x="422" y="678"/>
                    </a:lnTo>
                    <a:lnTo>
                      <a:pt x="425" y="684"/>
                    </a:lnTo>
                    <a:lnTo>
                      <a:pt x="425" y="690"/>
                    </a:lnTo>
                    <a:lnTo>
                      <a:pt x="428" y="699"/>
                    </a:lnTo>
                    <a:lnTo>
                      <a:pt x="428" y="705"/>
                    </a:lnTo>
                    <a:lnTo>
                      <a:pt x="432" y="712"/>
                    </a:lnTo>
                    <a:lnTo>
                      <a:pt x="432" y="718"/>
                    </a:lnTo>
                    <a:lnTo>
                      <a:pt x="432" y="727"/>
                    </a:lnTo>
                    <a:lnTo>
                      <a:pt x="435" y="733"/>
                    </a:lnTo>
                    <a:lnTo>
                      <a:pt x="435" y="739"/>
                    </a:lnTo>
                    <a:lnTo>
                      <a:pt x="438" y="745"/>
                    </a:lnTo>
                    <a:lnTo>
                      <a:pt x="438" y="751"/>
                    </a:lnTo>
                    <a:lnTo>
                      <a:pt x="441" y="757"/>
                    </a:lnTo>
                    <a:lnTo>
                      <a:pt x="441" y="766"/>
                    </a:lnTo>
                    <a:lnTo>
                      <a:pt x="444" y="772"/>
                    </a:lnTo>
                    <a:lnTo>
                      <a:pt x="444" y="778"/>
                    </a:lnTo>
                    <a:lnTo>
                      <a:pt x="444" y="784"/>
                    </a:lnTo>
                    <a:lnTo>
                      <a:pt x="447" y="790"/>
                    </a:lnTo>
                    <a:lnTo>
                      <a:pt x="447" y="796"/>
                    </a:lnTo>
                    <a:lnTo>
                      <a:pt x="450" y="802"/>
                    </a:lnTo>
                    <a:lnTo>
                      <a:pt x="450" y="805"/>
                    </a:lnTo>
                    <a:lnTo>
                      <a:pt x="453" y="811"/>
                    </a:lnTo>
                    <a:lnTo>
                      <a:pt x="453" y="817"/>
                    </a:lnTo>
                    <a:lnTo>
                      <a:pt x="453" y="823"/>
                    </a:lnTo>
                    <a:lnTo>
                      <a:pt x="456" y="826"/>
                    </a:lnTo>
                    <a:lnTo>
                      <a:pt x="456" y="832"/>
                    </a:lnTo>
                    <a:lnTo>
                      <a:pt x="459" y="838"/>
                    </a:lnTo>
                    <a:lnTo>
                      <a:pt x="459" y="841"/>
                    </a:lnTo>
                    <a:lnTo>
                      <a:pt x="462" y="847"/>
                    </a:lnTo>
                    <a:lnTo>
                      <a:pt x="462" y="850"/>
                    </a:lnTo>
                    <a:lnTo>
                      <a:pt x="462" y="856"/>
                    </a:lnTo>
                    <a:lnTo>
                      <a:pt x="465" y="859"/>
                    </a:lnTo>
                    <a:lnTo>
                      <a:pt x="465" y="862"/>
                    </a:lnTo>
                    <a:lnTo>
                      <a:pt x="468" y="865"/>
                    </a:lnTo>
                    <a:lnTo>
                      <a:pt x="468" y="871"/>
                    </a:lnTo>
                    <a:lnTo>
                      <a:pt x="471" y="874"/>
                    </a:lnTo>
                    <a:lnTo>
                      <a:pt x="471" y="877"/>
                    </a:lnTo>
                    <a:lnTo>
                      <a:pt x="471" y="880"/>
                    </a:lnTo>
                    <a:lnTo>
                      <a:pt x="474" y="883"/>
                    </a:lnTo>
                    <a:lnTo>
                      <a:pt x="477" y="886"/>
                    </a:lnTo>
                    <a:lnTo>
                      <a:pt x="477" y="889"/>
                    </a:lnTo>
                    <a:lnTo>
                      <a:pt x="480" y="893"/>
                    </a:lnTo>
                    <a:lnTo>
                      <a:pt x="483" y="896"/>
                    </a:lnTo>
                    <a:lnTo>
                      <a:pt x="486" y="899"/>
                    </a:lnTo>
                    <a:lnTo>
                      <a:pt x="489" y="899"/>
                    </a:lnTo>
                    <a:lnTo>
                      <a:pt x="492" y="899"/>
                    </a:lnTo>
                    <a:lnTo>
                      <a:pt x="495" y="896"/>
                    </a:lnTo>
                    <a:lnTo>
                      <a:pt x="498" y="893"/>
                    </a:lnTo>
                    <a:lnTo>
                      <a:pt x="501" y="889"/>
                    </a:lnTo>
                    <a:lnTo>
                      <a:pt x="501" y="886"/>
                    </a:lnTo>
                    <a:lnTo>
                      <a:pt x="504" y="883"/>
                    </a:lnTo>
                    <a:lnTo>
                      <a:pt x="504" y="880"/>
                    </a:lnTo>
                    <a:lnTo>
                      <a:pt x="507" y="877"/>
                    </a:lnTo>
                    <a:lnTo>
                      <a:pt x="507" y="874"/>
                    </a:lnTo>
                    <a:lnTo>
                      <a:pt x="510" y="871"/>
                    </a:lnTo>
                    <a:lnTo>
                      <a:pt x="510" y="868"/>
                    </a:lnTo>
                    <a:lnTo>
                      <a:pt x="510" y="865"/>
                    </a:lnTo>
                    <a:lnTo>
                      <a:pt x="513" y="859"/>
                    </a:lnTo>
                    <a:lnTo>
                      <a:pt x="513" y="856"/>
                    </a:lnTo>
                    <a:lnTo>
                      <a:pt x="516" y="850"/>
                    </a:lnTo>
                    <a:lnTo>
                      <a:pt x="516" y="844"/>
                    </a:lnTo>
                    <a:lnTo>
                      <a:pt x="519" y="841"/>
                    </a:lnTo>
                    <a:lnTo>
                      <a:pt x="519" y="835"/>
                    </a:lnTo>
                    <a:lnTo>
                      <a:pt x="522" y="829"/>
                    </a:lnTo>
                    <a:lnTo>
                      <a:pt x="522" y="823"/>
                    </a:lnTo>
                    <a:lnTo>
                      <a:pt x="522" y="817"/>
                    </a:lnTo>
                    <a:lnTo>
                      <a:pt x="525" y="811"/>
                    </a:lnTo>
                    <a:lnTo>
                      <a:pt x="525" y="805"/>
                    </a:lnTo>
                    <a:lnTo>
                      <a:pt x="528" y="799"/>
                    </a:lnTo>
                    <a:lnTo>
                      <a:pt x="528" y="790"/>
                    </a:lnTo>
                    <a:lnTo>
                      <a:pt x="531" y="784"/>
                    </a:lnTo>
                    <a:lnTo>
                      <a:pt x="531" y="775"/>
                    </a:lnTo>
                    <a:lnTo>
                      <a:pt x="531" y="769"/>
                    </a:lnTo>
                    <a:lnTo>
                      <a:pt x="534" y="760"/>
                    </a:lnTo>
                    <a:lnTo>
                      <a:pt x="534" y="754"/>
                    </a:lnTo>
                    <a:lnTo>
                      <a:pt x="537" y="745"/>
                    </a:lnTo>
                    <a:lnTo>
                      <a:pt x="537" y="736"/>
                    </a:lnTo>
                    <a:lnTo>
                      <a:pt x="540" y="727"/>
                    </a:lnTo>
                    <a:lnTo>
                      <a:pt x="540" y="718"/>
                    </a:lnTo>
                    <a:lnTo>
                      <a:pt x="540" y="708"/>
                    </a:lnTo>
                    <a:lnTo>
                      <a:pt x="543" y="699"/>
                    </a:lnTo>
                    <a:lnTo>
                      <a:pt x="543" y="690"/>
                    </a:lnTo>
                    <a:lnTo>
                      <a:pt x="546" y="681"/>
                    </a:lnTo>
                    <a:lnTo>
                      <a:pt x="546" y="672"/>
                    </a:lnTo>
                    <a:lnTo>
                      <a:pt x="549" y="663"/>
                    </a:lnTo>
                    <a:lnTo>
                      <a:pt x="549" y="651"/>
                    </a:lnTo>
                    <a:lnTo>
                      <a:pt x="549" y="642"/>
                    </a:lnTo>
                    <a:lnTo>
                      <a:pt x="552" y="633"/>
                    </a:lnTo>
                    <a:lnTo>
                      <a:pt x="552" y="621"/>
                    </a:lnTo>
                    <a:lnTo>
                      <a:pt x="555" y="612"/>
                    </a:lnTo>
                    <a:lnTo>
                      <a:pt x="555" y="600"/>
                    </a:lnTo>
                    <a:lnTo>
                      <a:pt x="558" y="591"/>
                    </a:lnTo>
                    <a:lnTo>
                      <a:pt x="558" y="579"/>
                    </a:lnTo>
                    <a:lnTo>
                      <a:pt x="561" y="567"/>
                    </a:lnTo>
                    <a:lnTo>
                      <a:pt x="561" y="558"/>
                    </a:lnTo>
                    <a:lnTo>
                      <a:pt x="561" y="546"/>
                    </a:lnTo>
                    <a:lnTo>
                      <a:pt x="564" y="537"/>
                    </a:lnTo>
                    <a:lnTo>
                      <a:pt x="564" y="524"/>
                    </a:lnTo>
                    <a:lnTo>
                      <a:pt x="567" y="512"/>
                    </a:lnTo>
                    <a:lnTo>
                      <a:pt x="567" y="500"/>
                    </a:lnTo>
                    <a:lnTo>
                      <a:pt x="570" y="491"/>
                    </a:lnTo>
                    <a:lnTo>
                      <a:pt x="570" y="479"/>
                    </a:lnTo>
                    <a:lnTo>
                      <a:pt x="570" y="467"/>
                    </a:lnTo>
                    <a:lnTo>
                      <a:pt x="573" y="455"/>
                    </a:lnTo>
                    <a:lnTo>
                      <a:pt x="573" y="446"/>
                    </a:lnTo>
                    <a:lnTo>
                      <a:pt x="576" y="434"/>
                    </a:lnTo>
                    <a:lnTo>
                      <a:pt x="576" y="422"/>
                    </a:lnTo>
                    <a:lnTo>
                      <a:pt x="579" y="410"/>
                    </a:lnTo>
                    <a:lnTo>
                      <a:pt x="579" y="398"/>
                    </a:lnTo>
                    <a:lnTo>
                      <a:pt x="579" y="389"/>
                    </a:lnTo>
                    <a:lnTo>
                      <a:pt x="582" y="377"/>
                    </a:lnTo>
                    <a:lnTo>
                      <a:pt x="582" y="365"/>
                    </a:lnTo>
                    <a:lnTo>
                      <a:pt x="585" y="352"/>
                    </a:lnTo>
                    <a:lnTo>
                      <a:pt x="585" y="343"/>
                    </a:lnTo>
                    <a:lnTo>
                      <a:pt x="588" y="331"/>
                    </a:lnTo>
                    <a:lnTo>
                      <a:pt x="588" y="319"/>
                    </a:lnTo>
                    <a:lnTo>
                      <a:pt x="588" y="310"/>
                    </a:lnTo>
                    <a:lnTo>
                      <a:pt x="591" y="298"/>
                    </a:lnTo>
                    <a:lnTo>
                      <a:pt x="591" y="289"/>
                    </a:lnTo>
                    <a:lnTo>
                      <a:pt x="594" y="277"/>
                    </a:lnTo>
                    <a:lnTo>
                      <a:pt x="594" y="265"/>
                    </a:lnTo>
                    <a:lnTo>
                      <a:pt x="597" y="256"/>
                    </a:lnTo>
                    <a:lnTo>
                      <a:pt x="597" y="247"/>
                    </a:lnTo>
                    <a:lnTo>
                      <a:pt x="600" y="235"/>
                    </a:lnTo>
                    <a:lnTo>
                      <a:pt x="600" y="226"/>
                    </a:lnTo>
                    <a:lnTo>
                      <a:pt x="600" y="217"/>
                    </a:lnTo>
                    <a:lnTo>
                      <a:pt x="603" y="205"/>
                    </a:lnTo>
                    <a:lnTo>
                      <a:pt x="603" y="196"/>
                    </a:lnTo>
                    <a:lnTo>
                      <a:pt x="606" y="187"/>
                    </a:lnTo>
                    <a:lnTo>
                      <a:pt x="606" y="178"/>
                    </a:lnTo>
                    <a:lnTo>
                      <a:pt x="609" y="168"/>
                    </a:lnTo>
                    <a:lnTo>
                      <a:pt x="609" y="159"/>
                    </a:lnTo>
                    <a:lnTo>
                      <a:pt x="609" y="150"/>
                    </a:lnTo>
                    <a:lnTo>
                      <a:pt x="612" y="141"/>
                    </a:lnTo>
                    <a:lnTo>
                      <a:pt x="612" y="132"/>
                    </a:lnTo>
                    <a:lnTo>
                      <a:pt x="616" y="126"/>
                    </a:lnTo>
                    <a:lnTo>
                      <a:pt x="616" y="117"/>
                    </a:lnTo>
                    <a:lnTo>
                      <a:pt x="619" y="108"/>
                    </a:lnTo>
                    <a:lnTo>
                      <a:pt x="619" y="102"/>
                    </a:lnTo>
                    <a:lnTo>
                      <a:pt x="619" y="93"/>
                    </a:lnTo>
                    <a:lnTo>
                      <a:pt x="622" y="87"/>
                    </a:lnTo>
                    <a:lnTo>
                      <a:pt x="622" y="81"/>
                    </a:lnTo>
                    <a:lnTo>
                      <a:pt x="625" y="75"/>
                    </a:lnTo>
                    <a:lnTo>
                      <a:pt x="625" y="69"/>
                    </a:lnTo>
                    <a:lnTo>
                      <a:pt x="628" y="63"/>
                    </a:lnTo>
                    <a:lnTo>
                      <a:pt x="628" y="57"/>
                    </a:lnTo>
                    <a:lnTo>
                      <a:pt x="628" y="51"/>
                    </a:lnTo>
                    <a:lnTo>
                      <a:pt x="631" y="45"/>
                    </a:lnTo>
                    <a:lnTo>
                      <a:pt x="631" y="39"/>
                    </a:lnTo>
                    <a:lnTo>
                      <a:pt x="634" y="36"/>
                    </a:lnTo>
                    <a:lnTo>
                      <a:pt x="634" y="30"/>
                    </a:lnTo>
                    <a:lnTo>
                      <a:pt x="637" y="27"/>
                    </a:lnTo>
                    <a:lnTo>
                      <a:pt x="637" y="24"/>
                    </a:lnTo>
                    <a:lnTo>
                      <a:pt x="640" y="21"/>
                    </a:lnTo>
                    <a:lnTo>
                      <a:pt x="640" y="18"/>
                    </a:lnTo>
                    <a:lnTo>
                      <a:pt x="640" y="15"/>
                    </a:lnTo>
                    <a:lnTo>
                      <a:pt x="643" y="12"/>
                    </a:lnTo>
                    <a:lnTo>
                      <a:pt x="643" y="9"/>
                    </a:lnTo>
                    <a:lnTo>
                      <a:pt x="646" y="6"/>
                    </a:lnTo>
                    <a:lnTo>
                      <a:pt x="649" y="3"/>
                    </a:lnTo>
                    <a:lnTo>
                      <a:pt x="652" y="0"/>
                    </a:lnTo>
                    <a:lnTo>
                      <a:pt x="655" y="0"/>
                    </a:lnTo>
                    <a:lnTo>
                      <a:pt x="658" y="3"/>
                    </a:lnTo>
                    <a:lnTo>
                      <a:pt x="661" y="6"/>
                    </a:lnTo>
                    <a:lnTo>
                      <a:pt x="664" y="9"/>
                    </a:lnTo>
                    <a:lnTo>
                      <a:pt x="664" y="12"/>
                    </a:lnTo>
                    <a:lnTo>
                      <a:pt x="667" y="15"/>
                    </a:lnTo>
                    <a:lnTo>
                      <a:pt x="667" y="18"/>
                    </a:lnTo>
                    <a:lnTo>
                      <a:pt x="667" y="21"/>
                    </a:lnTo>
                    <a:lnTo>
                      <a:pt x="670" y="24"/>
                    </a:lnTo>
                    <a:lnTo>
                      <a:pt x="670" y="27"/>
                    </a:lnTo>
                    <a:lnTo>
                      <a:pt x="673" y="30"/>
                    </a:lnTo>
                    <a:lnTo>
                      <a:pt x="673" y="36"/>
                    </a:lnTo>
                    <a:lnTo>
                      <a:pt x="676" y="39"/>
                    </a:lnTo>
                    <a:lnTo>
                      <a:pt x="676" y="45"/>
                    </a:lnTo>
                    <a:lnTo>
                      <a:pt x="679" y="51"/>
                    </a:lnTo>
                    <a:lnTo>
                      <a:pt x="679" y="57"/>
                    </a:lnTo>
                    <a:lnTo>
                      <a:pt x="679" y="63"/>
                    </a:lnTo>
                    <a:lnTo>
                      <a:pt x="682" y="69"/>
                    </a:lnTo>
                    <a:lnTo>
                      <a:pt x="682" y="75"/>
                    </a:lnTo>
                    <a:lnTo>
                      <a:pt x="685" y="81"/>
                    </a:lnTo>
                    <a:lnTo>
                      <a:pt x="685" y="87"/>
                    </a:lnTo>
                    <a:lnTo>
                      <a:pt x="688" y="93"/>
                    </a:lnTo>
                    <a:lnTo>
                      <a:pt x="688" y="102"/>
                    </a:lnTo>
                    <a:lnTo>
                      <a:pt x="688" y="108"/>
                    </a:lnTo>
                    <a:lnTo>
                      <a:pt x="691" y="117"/>
                    </a:lnTo>
                    <a:lnTo>
                      <a:pt x="691" y="126"/>
                    </a:lnTo>
                    <a:lnTo>
                      <a:pt x="694" y="132"/>
                    </a:lnTo>
                    <a:lnTo>
                      <a:pt x="694" y="141"/>
                    </a:lnTo>
                    <a:lnTo>
                      <a:pt x="697" y="150"/>
                    </a:lnTo>
                    <a:lnTo>
                      <a:pt x="697" y="159"/>
                    </a:lnTo>
                    <a:lnTo>
                      <a:pt x="697" y="168"/>
                    </a:lnTo>
                    <a:lnTo>
                      <a:pt x="700" y="178"/>
                    </a:lnTo>
                    <a:lnTo>
                      <a:pt x="700" y="187"/>
                    </a:lnTo>
                    <a:lnTo>
                      <a:pt x="703" y="196"/>
                    </a:lnTo>
                    <a:lnTo>
                      <a:pt x="703" y="205"/>
                    </a:lnTo>
                    <a:lnTo>
                      <a:pt x="706" y="217"/>
                    </a:lnTo>
                    <a:lnTo>
                      <a:pt x="706" y="226"/>
                    </a:lnTo>
                    <a:lnTo>
                      <a:pt x="706" y="235"/>
                    </a:lnTo>
                    <a:lnTo>
                      <a:pt x="709" y="247"/>
                    </a:lnTo>
                    <a:lnTo>
                      <a:pt x="709" y="256"/>
                    </a:lnTo>
                    <a:lnTo>
                      <a:pt x="712" y="265"/>
                    </a:lnTo>
                    <a:lnTo>
                      <a:pt x="712" y="277"/>
                    </a:lnTo>
                    <a:lnTo>
                      <a:pt x="715" y="289"/>
                    </a:lnTo>
                    <a:lnTo>
                      <a:pt x="715" y="298"/>
                    </a:lnTo>
                    <a:lnTo>
                      <a:pt x="718" y="310"/>
                    </a:lnTo>
                    <a:lnTo>
                      <a:pt x="718" y="319"/>
                    </a:lnTo>
                    <a:lnTo>
                      <a:pt x="718" y="331"/>
                    </a:lnTo>
                    <a:lnTo>
                      <a:pt x="721" y="343"/>
                    </a:lnTo>
                    <a:lnTo>
                      <a:pt x="721" y="352"/>
                    </a:lnTo>
                    <a:lnTo>
                      <a:pt x="724" y="365"/>
                    </a:lnTo>
                    <a:lnTo>
                      <a:pt x="724" y="377"/>
                    </a:lnTo>
                    <a:lnTo>
                      <a:pt x="727" y="389"/>
                    </a:lnTo>
                    <a:lnTo>
                      <a:pt x="727" y="398"/>
                    </a:lnTo>
                    <a:lnTo>
                      <a:pt x="727" y="410"/>
                    </a:lnTo>
                    <a:lnTo>
                      <a:pt x="730" y="422"/>
                    </a:lnTo>
                    <a:lnTo>
                      <a:pt x="730" y="434"/>
                    </a:lnTo>
                    <a:lnTo>
                      <a:pt x="733" y="446"/>
                    </a:lnTo>
                    <a:lnTo>
                      <a:pt x="733" y="455"/>
                    </a:lnTo>
                    <a:lnTo>
                      <a:pt x="736" y="467"/>
                    </a:lnTo>
                    <a:lnTo>
                      <a:pt x="736" y="479"/>
                    </a:lnTo>
                    <a:lnTo>
                      <a:pt x="736" y="491"/>
                    </a:lnTo>
                    <a:lnTo>
                      <a:pt x="739" y="500"/>
                    </a:lnTo>
                    <a:lnTo>
                      <a:pt x="739" y="512"/>
                    </a:lnTo>
                    <a:lnTo>
                      <a:pt x="742" y="524"/>
                    </a:lnTo>
                    <a:lnTo>
                      <a:pt x="742" y="537"/>
                    </a:lnTo>
                    <a:lnTo>
                      <a:pt x="745" y="546"/>
                    </a:lnTo>
                    <a:lnTo>
                      <a:pt x="745" y="558"/>
                    </a:lnTo>
                    <a:lnTo>
                      <a:pt x="745" y="567"/>
                    </a:lnTo>
                    <a:lnTo>
                      <a:pt x="748" y="579"/>
                    </a:lnTo>
                    <a:lnTo>
                      <a:pt x="748" y="591"/>
                    </a:lnTo>
                    <a:lnTo>
                      <a:pt x="751" y="600"/>
                    </a:lnTo>
                    <a:lnTo>
                      <a:pt x="751" y="612"/>
                    </a:lnTo>
                    <a:lnTo>
                      <a:pt x="754" y="621"/>
                    </a:lnTo>
                    <a:lnTo>
                      <a:pt x="754" y="633"/>
                    </a:lnTo>
                    <a:lnTo>
                      <a:pt x="757" y="642"/>
                    </a:lnTo>
                    <a:lnTo>
                      <a:pt x="757" y="651"/>
                    </a:lnTo>
                    <a:lnTo>
                      <a:pt x="757" y="663"/>
                    </a:lnTo>
                    <a:lnTo>
                      <a:pt x="760" y="672"/>
                    </a:lnTo>
                    <a:lnTo>
                      <a:pt x="760" y="681"/>
                    </a:lnTo>
                    <a:lnTo>
                      <a:pt x="763" y="690"/>
                    </a:lnTo>
                    <a:lnTo>
                      <a:pt x="763" y="699"/>
                    </a:lnTo>
                    <a:lnTo>
                      <a:pt x="766" y="708"/>
                    </a:lnTo>
                    <a:lnTo>
                      <a:pt x="766" y="718"/>
                    </a:lnTo>
                    <a:lnTo>
                      <a:pt x="766" y="727"/>
                    </a:lnTo>
                    <a:lnTo>
                      <a:pt x="769" y="736"/>
                    </a:lnTo>
                    <a:lnTo>
                      <a:pt x="769" y="745"/>
                    </a:lnTo>
                    <a:lnTo>
                      <a:pt x="772" y="754"/>
                    </a:lnTo>
                    <a:lnTo>
                      <a:pt x="772" y="760"/>
                    </a:lnTo>
                    <a:lnTo>
                      <a:pt x="775" y="769"/>
                    </a:lnTo>
                    <a:lnTo>
                      <a:pt x="775" y="775"/>
                    </a:lnTo>
                    <a:lnTo>
                      <a:pt x="775" y="784"/>
                    </a:lnTo>
                    <a:lnTo>
                      <a:pt x="778" y="790"/>
                    </a:lnTo>
                    <a:lnTo>
                      <a:pt x="778" y="799"/>
                    </a:lnTo>
                    <a:lnTo>
                      <a:pt x="781" y="805"/>
                    </a:lnTo>
                    <a:lnTo>
                      <a:pt x="781" y="811"/>
                    </a:lnTo>
                    <a:lnTo>
                      <a:pt x="784" y="817"/>
                    </a:lnTo>
                    <a:lnTo>
                      <a:pt x="784" y="823"/>
                    </a:lnTo>
                    <a:lnTo>
                      <a:pt x="784" y="829"/>
                    </a:lnTo>
                    <a:lnTo>
                      <a:pt x="787" y="835"/>
                    </a:lnTo>
                    <a:lnTo>
                      <a:pt x="787" y="841"/>
                    </a:lnTo>
                    <a:lnTo>
                      <a:pt x="790" y="844"/>
                    </a:lnTo>
                    <a:lnTo>
                      <a:pt x="790" y="850"/>
                    </a:lnTo>
                    <a:lnTo>
                      <a:pt x="793" y="856"/>
                    </a:lnTo>
                    <a:lnTo>
                      <a:pt x="793" y="859"/>
                    </a:lnTo>
                    <a:lnTo>
                      <a:pt x="796" y="865"/>
                    </a:lnTo>
                    <a:lnTo>
                      <a:pt x="796" y="868"/>
                    </a:lnTo>
                    <a:lnTo>
                      <a:pt x="796" y="871"/>
                    </a:lnTo>
                    <a:lnTo>
                      <a:pt x="799" y="874"/>
                    </a:lnTo>
                    <a:lnTo>
                      <a:pt x="799" y="877"/>
                    </a:lnTo>
                    <a:lnTo>
                      <a:pt x="803" y="880"/>
                    </a:lnTo>
                    <a:lnTo>
                      <a:pt x="803" y="883"/>
                    </a:lnTo>
                    <a:lnTo>
                      <a:pt x="806" y="886"/>
                    </a:lnTo>
                    <a:lnTo>
                      <a:pt x="806" y="889"/>
                    </a:lnTo>
                    <a:lnTo>
                      <a:pt x="809" y="893"/>
                    </a:lnTo>
                    <a:lnTo>
                      <a:pt x="812" y="896"/>
                    </a:lnTo>
                    <a:lnTo>
                      <a:pt x="815" y="899"/>
                    </a:lnTo>
                    <a:lnTo>
                      <a:pt x="818" y="899"/>
                    </a:lnTo>
                    <a:lnTo>
                      <a:pt x="821" y="899"/>
                    </a:lnTo>
                    <a:lnTo>
                      <a:pt x="824" y="896"/>
                    </a:lnTo>
                    <a:lnTo>
                      <a:pt x="827" y="893"/>
                    </a:lnTo>
                    <a:lnTo>
                      <a:pt x="830" y="889"/>
                    </a:lnTo>
                    <a:lnTo>
                      <a:pt x="830" y="886"/>
                    </a:lnTo>
                    <a:lnTo>
                      <a:pt x="833" y="883"/>
                    </a:lnTo>
                    <a:lnTo>
                      <a:pt x="836" y="880"/>
                    </a:lnTo>
                    <a:lnTo>
                      <a:pt x="836" y="877"/>
                    </a:lnTo>
                    <a:lnTo>
                      <a:pt x="836" y="874"/>
                    </a:lnTo>
                    <a:lnTo>
                      <a:pt x="839" y="871"/>
                    </a:lnTo>
                    <a:lnTo>
                      <a:pt x="839" y="865"/>
                    </a:lnTo>
                    <a:lnTo>
                      <a:pt x="842" y="862"/>
                    </a:lnTo>
                    <a:lnTo>
                      <a:pt x="842" y="859"/>
                    </a:lnTo>
                    <a:lnTo>
                      <a:pt x="845" y="856"/>
                    </a:lnTo>
                    <a:lnTo>
                      <a:pt x="845" y="850"/>
                    </a:lnTo>
                    <a:lnTo>
                      <a:pt x="845" y="847"/>
                    </a:lnTo>
                    <a:lnTo>
                      <a:pt x="848" y="841"/>
                    </a:lnTo>
                    <a:lnTo>
                      <a:pt x="848" y="838"/>
                    </a:lnTo>
                    <a:lnTo>
                      <a:pt x="851" y="832"/>
                    </a:lnTo>
                    <a:lnTo>
                      <a:pt x="851" y="826"/>
                    </a:lnTo>
                    <a:lnTo>
                      <a:pt x="854" y="823"/>
                    </a:lnTo>
                    <a:lnTo>
                      <a:pt x="854" y="817"/>
                    </a:lnTo>
                    <a:lnTo>
                      <a:pt x="854" y="811"/>
                    </a:lnTo>
                    <a:lnTo>
                      <a:pt x="857" y="805"/>
                    </a:lnTo>
                    <a:lnTo>
                      <a:pt x="857" y="802"/>
                    </a:lnTo>
                    <a:lnTo>
                      <a:pt x="860" y="796"/>
                    </a:lnTo>
                    <a:lnTo>
                      <a:pt x="860" y="790"/>
                    </a:lnTo>
                    <a:lnTo>
                      <a:pt x="863" y="784"/>
                    </a:lnTo>
                    <a:lnTo>
                      <a:pt x="863" y="778"/>
                    </a:lnTo>
                    <a:lnTo>
                      <a:pt x="863" y="772"/>
                    </a:lnTo>
                    <a:lnTo>
                      <a:pt x="866" y="766"/>
                    </a:lnTo>
                    <a:lnTo>
                      <a:pt x="866" y="757"/>
                    </a:lnTo>
                    <a:lnTo>
                      <a:pt x="869" y="751"/>
                    </a:lnTo>
                    <a:lnTo>
                      <a:pt x="869" y="745"/>
                    </a:lnTo>
                    <a:lnTo>
                      <a:pt x="872" y="739"/>
                    </a:lnTo>
                    <a:lnTo>
                      <a:pt x="872" y="733"/>
                    </a:lnTo>
                    <a:lnTo>
                      <a:pt x="875" y="727"/>
                    </a:lnTo>
                    <a:lnTo>
                      <a:pt x="875" y="718"/>
                    </a:lnTo>
                    <a:lnTo>
                      <a:pt x="875" y="712"/>
                    </a:lnTo>
                    <a:lnTo>
                      <a:pt x="878" y="705"/>
                    </a:lnTo>
                    <a:lnTo>
                      <a:pt x="878" y="699"/>
                    </a:lnTo>
                    <a:lnTo>
                      <a:pt x="881" y="690"/>
                    </a:lnTo>
                    <a:lnTo>
                      <a:pt x="881" y="684"/>
                    </a:lnTo>
                    <a:lnTo>
                      <a:pt x="884" y="678"/>
                    </a:lnTo>
                    <a:lnTo>
                      <a:pt x="884" y="669"/>
                    </a:lnTo>
                    <a:lnTo>
                      <a:pt x="884" y="663"/>
                    </a:lnTo>
                    <a:lnTo>
                      <a:pt x="887" y="657"/>
                    </a:lnTo>
                    <a:lnTo>
                      <a:pt x="887" y="648"/>
                    </a:lnTo>
                    <a:lnTo>
                      <a:pt x="890" y="642"/>
                    </a:lnTo>
                    <a:lnTo>
                      <a:pt x="890" y="636"/>
                    </a:lnTo>
                    <a:lnTo>
                      <a:pt x="893" y="627"/>
                    </a:lnTo>
                    <a:lnTo>
                      <a:pt x="893" y="621"/>
                    </a:lnTo>
                    <a:lnTo>
                      <a:pt x="893" y="615"/>
                    </a:lnTo>
                    <a:lnTo>
                      <a:pt x="896" y="609"/>
                    </a:lnTo>
                    <a:lnTo>
                      <a:pt x="896" y="600"/>
                    </a:lnTo>
                    <a:lnTo>
                      <a:pt x="899" y="594"/>
                    </a:lnTo>
                    <a:lnTo>
                      <a:pt x="899" y="588"/>
                    </a:lnTo>
                    <a:lnTo>
                      <a:pt x="902" y="579"/>
                    </a:lnTo>
                    <a:lnTo>
                      <a:pt x="902" y="573"/>
                    </a:lnTo>
                    <a:lnTo>
                      <a:pt x="905" y="567"/>
                    </a:lnTo>
                    <a:lnTo>
                      <a:pt x="905" y="561"/>
                    </a:lnTo>
                    <a:lnTo>
                      <a:pt x="905" y="555"/>
                    </a:lnTo>
                    <a:lnTo>
                      <a:pt x="908" y="549"/>
                    </a:lnTo>
                    <a:lnTo>
                      <a:pt x="908" y="540"/>
                    </a:lnTo>
                    <a:lnTo>
                      <a:pt x="911" y="534"/>
                    </a:lnTo>
                    <a:lnTo>
                      <a:pt x="911" y="527"/>
                    </a:lnTo>
                    <a:lnTo>
                      <a:pt x="914" y="521"/>
                    </a:lnTo>
                    <a:lnTo>
                      <a:pt x="914" y="515"/>
                    </a:lnTo>
                    <a:lnTo>
                      <a:pt x="914" y="509"/>
                    </a:lnTo>
                    <a:lnTo>
                      <a:pt x="917" y="503"/>
                    </a:lnTo>
                    <a:lnTo>
                      <a:pt x="917" y="497"/>
                    </a:lnTo>
                    <a:lnTo>
                      <a:pt x="920" y="491"/>
                    </a:lnTo>
                    <a:lnTo>
                      <a:pt x="920" y="485"/>
                    </a:lnTo>
                    <a:lnTo>
                      <a:pt x="923" y="482"/>
                    </a:lnTo>
                    <a:lnTo>
                      <a:pt x="923" y="476"/>
                    </a:lnTo>
                    <a:lnTo>
                      <a:pt x="923" y="470"/>
                    </a:lnTo>
                    <a:lnTo>
                      <a:pt x="926" y="464"/>
                    </a:lnTo>
                    <a:lnTo>
                      <a:pt x="926" y="458"/>
                    </a:lnTo>
                    <a:lnTo>
                      <a:pt x="929" y="455"/>
                    </a:lnTo>
                    <a:lnTo>
                      <a:pt x="929" y="449"/>
                    </a:lnTo>
                    <a:lnTo>
                      <a:pt x="932" y="446"/>
                    </a:lnTo>
                    <a:lnTo>
                      <a:pt x="932" y="440"/>
                    </a:lnTo>
                    <a:lnTo>
                      <a:pt x="932" y="434"/>
                    </a:lnTo>
                    <a:lnTo>
                      <a:pt x="935" y="431"/>
                    </a:lnTo>
                    <a:lnTo>
                      <a:pt x="935" y="428"/>
                    </a:lnTo>
                    <a:lnTo>
                      <a:pt x="938" y="422"/>
                    </a:lnTo>
                    <a:lnTo>
                      <a:pt x="938" y="419"/>
                    </a:lnTo>
                    <a:lnTo>
                      <a:pt x="941" y="413"/>
                    </a:lnTo>
                    <a:lnTo>
                      <a:pt x="941" y="410"/>
                    </a:lnTo>
                    <a:lnTo>
                      <a:pt x="944" y="407"/>
                    </a:lnTo>
                    <a:lnTo>
                      <a:pt x="944" y="404"/>
                    </a:lnTo>
                    <a:lnTo>
                      <a:pt x="944" y="401"/>
                    </a:lnTo>
                    <a:lnTo>
                      <a:pt x="947" y="395"/>
                    </a:lnTo>
                    <a:lnTo>
                      <a:pt x="947" y="392"/>
                    </a:lnTo>
                    <a:lnTo>
                      <a:pt x="950" y="389"/>
                    </a:lnTo>
                    <a:lnTo>
                      <a:pt x="950" y="386"/>
                    </a:lnTo>
                    <a:lnTo>
                      <a:pt x="953" y="383"/>
                    </a:lnTo>
                    <a:lnTo>
                      <a:pt x="953" y="380"/>
                    </a:lnTo>
                    <a:lnTo>
                      <a:pt x="956" y="377"/>
                    </a:lnTo>
                    <a:lnTo>
                      <a:pt x="956" y="374"/>
                    </a:lnTo>
                    <a:lnTo>
                      <a:pt x="959" y="371"/>
                    </a:lnTo>
                    <a:lnTo>
                      <a:pt x="962" y="368"/>
                    </a:lnTo>
                    <a:lnTo>
                      <a:pt x="962" y="365"/>
                    </a:lnTo>
                    <a:lnTo>
                      <a:pt x="965" y="362"/>
                    </a:lnTo>
                    <a:lnTo>
                      <a:pt x="968" y="359"/>
                    </a:lnTo>
                    <a:lnTo>
                      <a:pt x="971" y="356"/>
                    </a:lnTo>
                    <a:lnTo>
                      <a:pt x="974" y="356"/>
                    </a:lnTo>
                    <a:lnTo>
                      <a:pt x="977" y="352"/>
                    </a:lnTo>
                    <a:lnTo>
                      <a:pt x="980" y="352"/>
                    </a:lnTo>
                    <a:lnTo>
                      <a:pt x="983" y="352"/>
                    </a:lnTo>
                    <a:lnTo>
                      <a:pt x="987" y="352"/>
                    </a:lnTo>
                    <a:lnTo>
                      <a:pt x="990" y="356"/>
                    </a:lnTo>
                    <a:lnTo>
                      <a:pt x="993" y="359"/>
                    </a:lnTo>
                    <a:lnTo>
                      <a:pt x="996" y="359"/>
                    </a:lnTo>
                    <a:lnTo>
                      <a:pt x="999" y="362"/>
                    </a:lnTo>
                    <a:lnTo>
                      <a:pt x="1002" y="365"/>
                    </a:lnTo>
                    <a:lnTo>
                      <a:pt x="1005" y="368"/>
                    </a:lnTo>
                    <a:lnTo>
                      <a:pt x="1008" y="371"/>
                    </a:lnTo>
                    <a:lnTo>
                      <a:pt x="1011" y="374"/>
                    </a:lnTo>
                    <a:lnTo>
                      <a:pt x="1011" y="377"/>
                    </a:lnTo>
                    <a:lnTo>
                      <a:pt x="1014" y="380"/>
                    </a:lnTo>
                    <a:lnTo>
                      <a:pt x="1017" y="383"/>
                    </a:lnTo>
                    <a:lnTo>
                      <a:pt x="1017" y="386"/>
                    </a:lnTo>
                    <a:lnTo>
                      <a:pt x="1020" y="389"/>
                    </a:lnTo>
                    <a:lnTo>
                      <a:pt x="1023" y="392"/>
                    </a:lnTo>
                    <a:lnTo>
                      <a:pt x="1023" y="395"/>
                    </a:lnTo>
                    <a:lnTo>
                      <a:pt x="1026" y="398"/>
                    </a:lnTo>
                    <a:lnTo>
                      <a:pt x="1026" y="401"/>
                    </a:lnTo>
                    <a:lnTo>
                      <a:pt x="1029" y="404"/>
                    </a:lnTo>
                    <a:lnTo>
                      <a:pt x="1029" y="407"/>
                    </a:lnTo>
                    <a:lnTo>
                      <a:pt x="1032" y="410"/>
                    </a:lnTo>
                    <a:lnTo>
                      <a:pt x="1032" y="413"/>
                    </a:lnTo>
                    <a:lnTo>
                      <a:pt x="1035" y="416"/>
                    </a:lnTo>
                    <a:lnTo>
                      <a:pt x="1035" y="419"/>
                    </a:lnTo>
                    <a:lnTo>
                      <a:pt x="1038" y="422"/>
                    </a:lnTo>
                    <a:lnTo>
                      <a:pt x="1038" y="425"/>
                    </a:lnTo>
                    <a:lnTo>
                      <a:pt x="1041" y="428"/>
                    </a:lnTo>
                    <a:lnTo>
                      <a:pt x="1041" y="431"/>
                    </a:lnTo>
                    <a:lnTo>
                      <a:pt x="1044" y="434"/>
                    </a:lnTo>
                    <a:lnTo>
                      <a:pt x="1044" y="437"/>
                    </a:lnTo>
                    <a:lnTo>
                      <a:pt x="1047" y="440"/>
                    </a:lnTo>
                    <a:lnTo>
                      <a:pt x="1047" y="443"/>
                    </a:lnTo>
                    <a:lnTo>
                      <a:pt x="1050" y="446"/>
                    </a:lnTo>
                    <a:lnTo>
                      <a:pt x="1050" y="449"/>
                    </a:lnTo>
                    <a:lnTo>
                      <a:pt x="1053" y="452"/>
                    </a:lnTo>
                    <a:lnTo>
                      <a:pt x="1053" y="455"/>
                    </a:lnTo>
                    <a:lnTo>
                      <a:pt x="1056" y="458"/>
                    </a:lnTo>
                    <a:lnTo>
                      <a:pt x="1059" y="461"/>
                    </a:lnTo>
                    <a:lnTo>
                      <a:pt x="1059" y="464"/>
                    </a:lnTo>
                    <a:lnTo>
                      <a:pt x="1062" y="467"/>
                    </a:lnTo>
                    <a:lnTo>
                      <a:pt x="1062" y="470"/>
                    </a:lnTo>
                    <a:lnTo>
                      <a:pt x="1062" y="473"/>
                    </a:lnTo>
                    <a:lnTo>
                      <a:pt x="1065" y="476"/>
                    </a:lnTo>
                    <a:lnTo>
                      <a:pt x="1068" y="479"/>
                    </a:lnTo>
                    <a:lnTo>
                      <a:pt x="1068" y="482"/>
                    </a:lnTo>
                    <a:lnTo>
                      <a:pt x="1071" y="485"/>
                    </a:lnTo>
                    <a:lnTo>
                      <a:pt x="1071" y="488"/>
                    </a:lnTo>
                    <a:lnTo>
                      <a:pt x="1074" y="491"/>
                    </a:lnTo>
                    <a:lnTo>
                      <a:pt x="1077" y="494"/>
                    </a:lnTo>
                    <a:lnTo>
                      <a:pt x="1077" y="497"/>
                    </a:lnTo>
                    <a:lnTo>
                      <a:pt x="1080" y="500"/>
                    </a:lnTo>
                    <a:lnTo>
                      <a:pt x="1080" y="503"/>
                    </a:lnTo>
                    <a:lnTo>
                      <a:pt x="1083" y="506"/>
                    </a:lnTo>
                    <a:lnTo>
                      <a:pt x="1086" y="509"/>
                    </a:lnTo>
                    <a:lnTo>
                      <a:pt x="1089" y="512"/>
                    </a:lnTo>
                    <a:lnTo>
                      <a:pt x="1089" y="515"/>
                    </a:lnTo>
                    <a:lnTo>
                      <a:pt x="1092" y="518"/>
                    </a:lnTo>
                    <a:lnTo>
                      <a:pt x="1095" y="521"/>
                    </a:lnTo>
                    <a:lnTo>
                      <a:pt x="1098" y="524"/>
                    </a:lnTo>
                    <a:lnTo>
                      <a:pt x="1101" y="527"/>
                    </a:lnTo>
                    <a:lnTo>
                      <a:pt x="1104" y="530"/>
                    </a:lnTo>
                    <a:lnTo>
                      <a:pt x="1107" y="534"/>
                    </a:lnTo>
                    <a:lnTo>
                      <a:pt x="1110" y="537"/>
                    </a:lnTo>
                    <a:lnTo>
                      <a:pt x="1113" y="540"/>
                    </a:lnTo>
                    <a:lnTo>
                      <a:pt x="1116" y="543"/>
                    </a:lnTo>
                    <a:lnTo>
                      <a:pt x="1119" y="546"/>
                    </a:lnTo>
                    <a:lnTo>
                      <a:pt x="1122" y="546"/>
                    </a:lnTo>
                    <a:lnTo>
                      <a:pt x="1125" y="546"/>
                    </a:lnTo>
                    <a:lnTo>
                      <a:pt x="1128" y="549"/>
                    </a:lnTo>
                    <a:lnTo>
                      <a:pt x="1131" y="549"/>
                    </a:lnTo>
                    <a:lnTo>
                      <a:pt x="1134" y="549"/>
                    </a:lnTo>
                    <a:lnTo>
                      <a:pt x="1137" y="552"/>
                    </a:lnTo>
                    <a:lnTo>
                      <a:pt x="1140" y="552"/>
                    </a:lnTo>
                    <a:lnTo>
                      <a:pt x="1143" y="552"/>
                    </a:lnTo>
                    <a:lnTo>
                      <a:pt x="1146" y="552"/>
                    </a:lnTo>
                    <a:lnTo>
                      <a:pt x="1149" y="552"/>
                    </a:lnTo>
                    <a:lnTo>
                      <a:pt x="1152" y="552"/>
                    </a:lnTo>
                    <a:lnTo>
                      <a:pt x="1155" y="552"/>
                    </a:lnTo>
                    <a:lnTo>
                      <a:pt x="1158" y="552"/>
                    </a:lnTo>
                    <a:lnTo>
                      <a:pt x="1161" y="549"/>
                    </a:lnTo>
                    <a:lnTo>
                      <a:pt x="1164" y="549"/>
                    </a:lnTo>
                    <a:lnTo>
                      <a:pt x="1167" y="549"/>
                    </a:lnTo>
                    <a:lnTo>
                      <a:pt x="1171" y="549"/>
                    </a:lnTo>
                    <a:lnTo>
                      <a:pt x="1174" y="546"/>
                    </a:lnTo>
                    <a:lnTo>
                      <a:pt x="1177" y="546"/>
                    </a:lnTo>
                    <a:lnTo>
                      <a:pt x="1180" y="546"/>
                    </a:lnTo>
                    <a:lnTo>
                      <a:pt x="1183" y="543"/>
                    </a:lnTo>
                    <a:lnTo>
                      <a:pt x="1186" y="543"/>
                    </a:lnTo>
                    <a:lnTo>
                      <a:pt x="1189" y="540"/>
                    </a:lnTo>
                    <a:lnTo>
                      <a:pt x="1192" y="540"/>
                    </a:lnTo>
                    <a:lnTo>
                      <a:pt x="1195" y="540"/>
                    </a:lnTo>
                    <a:lnTo>
                      <a:pt x="1198" y="537"/>
                    </a:lnTo>
                    <a:lnTo>
                      <a:pt x="1201" y="537"/>
                    </a:lnTo>
                    <a:lnTo>
                      <a:pt x="1204" y="534"/>
                    </a:lnTo>
                    <a:lnTo>
                      <a:pt x="1207" y="534"/>
                    </a:lnTo>
                    <a:lnTo>
                      <a:pt x="1210" y="530"/>
                    </a:lnTo>
                    <a:lnTo>
                      <a:pt x="1213" y="530"/>
                    </a:lnTo>
                    <a:lnTo>
                      <a:pt x="1216" y="530"/>
                    </a:lnTo>
                    <a:lnTo>
                      <a:pt x="1219" y="527"/>
                    </a:lnTo>
                    <a:lnTo>
                      <a:pt x="1222" y="527"/>
                    </a:lnTo>
                    <a:lnTo>
                      <a:pt x="1225" y="524"/>
                    </a:lnTo>
                    <a:lnTo>
                      <a:pt x="1228" y="524"/>
                    </a:lnTo>
                    <a:lnTo>
                      <a:pt x="1231" y="524"/>
                    </a:lnTo>
                    <a:lnTo>
                      <a:pt x="1234" y="521"/>
                    </a:lnTo>
                    <a:lnTo>
                      <a:pt x="1237" y="521"/>
                    </a:lnTo>
                    <a:lnTo>
                      <a:pt x="1240" y="518"/>
                    </a:lnTo>
                    <a:lnTo>
                      <a:pt x="1243" y="518"/>
                    </a:lnTo>
                    <a:lnTo>
                      <a:pt x="1246" y="518"/>
                    </a:lnTo>
                    <a:lnTo>
                      <a:pt x="1249" y="518"/>
                    </a:lnTo>
                    <a:lnTo>
                      <a:pt x="1252" y="515"/>
                    </a:lnTo>
                    <a:lnTo>
                      <a:pt x="1255" y="515"/>
                    </a:lnTo>
                    <a:lnTo>
                      <a:pt x="1258" y="515"/>
                    </a:lnTo>
                    <a:lnTo>
                      <a:pt x="1261" y="515"/>
                    </a:lnTo>
                    <a:lnTo>
                      <a:pt x="1264" y="512"/>
                    </a:lnTo>
                    <a:lnTo>
                      <a:pt x="1267" y="512"/>
                    </a:lnTo>
                    <a:lnTo>
                      <a:pt x="1270" y="512"/>
                    </a:lnTo>
                    <a:lnTo>
                      <a:pt x="1273" y="512"/>
                    </a:lnTo>
                    <a:lnTo>
                      <a:pt x="1276" y="512"/>
                    </a:lnTo>
                    <a:lnTo>
                      <a:pt x="1279" y="512"/>
                    </a:lnTo>
                    <a:lnTo>
                      <a:pt x="1282" y="509"/>
                    </a:lnTo>
                    <a:lnTo>
                      <a:pt x="1285" y="509"/>
                    </a:lnTo>
                    <a:lnTo>
                      <a:pt x="1288" y="509"/>
                    </a:lnTo>
                    <a:lnTo>
                      <a:pt x="1291" y="509"/>
                    </a:lnTo>
                    <a:lnTo>
                      <a:pt x="1294" y="509"/>
                    </a:lnTo>
                    <a:lnTo>
                      <a:pt x="1297" y="509"/>
                    </a:lnTo>
                    <a:lnTo>
                      <a:pt x="1300" y="509"/>
                    </a:lnTo>
                    <a:lnTo>
                      <a:pt x="1303" y="509"/>
                    </a:lnTo>
                    <a:lnTo>
                      <a:pt x="1306" y="509"/>
                    </a:ln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37" name="Textfeld 4"/>
          <p:cNvSpPr txBox="1">
            <a:spLocks noChangeArrowheads="1"/>
          </p:cNvSpPr>
          <p:nvPr/>
        </p:nvSpPr>
        <p:spPr bwMode="auto">
          <a:xfrm>
            <a:off x="106993" y="905807"/>
            <a:ext cx="4887107" cy="3877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None/>
            </a:pPr>
            <a:r>
              <a:rPr lang="de-DE" sz="2400" dirty="0" smtClean="0"/>
              <a:t>Single </a:t>
            </a:r>
            <a:r>
              <a:rPr lang="de-DE" sz="2400" dirty="0" err="1" smtClean="0"/>
              <a:t>shot</a:t>
            </a:r>
            <a:r>
              <a:rPr lang="de-DE" sz="2400" dirty="0" smtClean="0"/>
              <a:t> CEP </a:t>
            </a:r>
            <a:r>
              <a:rPr lang="de-DE" sz="2400" dirty="0" err="1" smtClean="0"/>
              <a:t>tagging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crucial</a:t>
            </a:r>
            <a:r>
              <a:rPr lang="de-DE" sz="2400" dirty="0" smtClean="0"/>
              <a:t>!</a:t>
            </a:r>
            <a:endParaRPr lang="de-DE" sz="2400" dirty="0"/>
          </a:p>
        </p:txBody>
      </p:sp>
      <p:sp>
        <p:nvSpPr>
          <p:cNvPr id="39" name="Textfeld 40"/>
          <p:cNvSpPr txBox="1"/>
          <p:nvPr/>
        </p:nvSpPr>
        <p:spPr>
          <a:xfrm>
            <a:off x="3166124" y="4292390"/>
            <a:ext cx="1671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/>
              <a:t>A new phase</a:t>
            </a:r>
          </a:p>
          <a:p>
            <a:pPr>
              <a:buNone/>
            </a:pPr>
            <a:r>
              <a:rPr lang="de-DE" sz="2000" dirty="0" smtClean="0"/>
              <a:t>meter is </a:t>
            </a:r>
          </a:p>
          <a:p>
            <a:pPr>
              <a:buNone/>
            </a:pPr>
            <a:r>
              <a:rPr lang="de-DE" sz="2000" dirty="0" smtClean="0"/>
              <a:t>working.</a:t>
            </a:r>
            <a:endParaRPr lang="de-DE" sz="2000" dirty="0"/>
          </a:p>
        </p:txBody>
      </p:sp>
      <p:pic>
        <p:nvPicPr>
          <p:cNvPr id="40" name="Grafik 22" descr="LWS-20 phase mete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853" y="4292390"/>
            <a:ext cx="2949844" cy="2212384"/>
          </a:xfrm>
          <a:prstGeom prst="rect">
            <a:avLst/>
          </a:prstGeom>
        </p:spPr>
      </p:pic>
      <p:pic>
        <p:nvPicPr>
          <p:cNvPr id="42" name="Grafik 23" descr="phasemeter potat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2687" y="5283802"/>
            <a:ext cx="1681761" cy="127279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825954" y="2181773"/>
            <a:ext cx="4131614" cy="3527045"/>
            <a:chOff x="5252390" y="3607945"/>
            <a:chExt cx="3739336" cy="31921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37"/>
            <a:stretch/>
          </p:blipFill>
          <p:spPr>
            <a:xfrm>
              <a:off x="5252390" y="3870482"/>
              <a:ext cx="3739336" cy="29296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702059" y="3607945"/>
              <a:ext cx="2865630" cy="5849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Large amplitude asymmetry </a:t>
              </a:r>
            </a:p>
            <a:p>
              <a:r>
                <a:rPr lang="de-DE" dirty="0" smtClean="0"/>
                <a:t>needs ~4.5 fs pulse duration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05561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1" grpId="0"/>
      <p:bldP spid="35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519231" y="-52899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Further goals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43456" y="2244674"/>
            <a:ext cx="1047750" cy="1047751"/>
            <a:chOff x="-1047750" y="2300347"/>
            <a:chExt cx="1047750" cy="1047751"/>
          </a:xfrm>
        </p:grpSpPr>
        <p:pic>
          <p:nvPicPr>
            <p:cNvPr id="11" name="Picture 2" descr="Check Mark Green Presentation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7750" y="2300347"/>
              <a:ext cx="1047750" cy="1047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-974785" y="3126154"/>
              <a:ext cx="871268" cy="221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Rectangle 3"/>
          <p:cNvSpPr/>
          <p:nvPr/>
        </p:nvSpPr>
        <p:spPr>
          <a:xfrm>
            <a:off x="353683" y="1216325"/>
            <a:ext cx="698740" cy="276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328889"/>
            <a:ext cx="8229600" cy="5641249"/>
          </a:xfrm>
          <a:noFill/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de-DE" sz="1000" dirty="0" smtClean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+mn-lt"/>
              </a:rPr>
              <a:t>Upgrade step I: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latin typeface="+mn-lt"/>
              </a:rPr>
              <a:t>	Bandwidth increase to reach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 smtClean="0">
                <a:latin typeface="+mn-lt"/>
              </a:rPr>
              <a:t>	~5 </a:t>
            </a:r>
            <a:r>
              <a:rPr lang="en-US" sz="1800" dirty="0" err="1" smtClean="0">
                <a:latin typeface="+mn-lt"/>
              </a:rPr>
              <a:t>fs</a:t>
            </a:r>
            <a:r>
              <a:rPr lang="en-US" sz="1800" dirty="0" smtClean="0">
                <a:latin typeface="+mn-lt"/>
              </a:rPr>
              <a:t> pulse duration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de-DE" sz="1800" dirty="0" smtClean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de-DE" sz="1800" dirty="0" smtClean="0">
                <a:latin typeface="+mn-lt"/>
              </a:rPr>
              <a:t>Single </a:t>
            </a:r>
            <a:r>
              <a:rPr lang="en-US" sz="1800" dirty="0" smtClean="0">
                <a:latin typeface="+mn-lt"/>
              </a:rPr>
              <a:t>shot CEP-measurement</a:t>
            </a:r>
            <a:endParaRPr lang="de-DE" sz="18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de-DE" sz="1800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de-DE" sz="1800" dirty="0" smtClean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de-DE" sz="1800" dirty="0">
                <a:latin typeface="+mn-lt"/>
              </a:rPr>
              <a:t>Upgrade </a:t>
            </a:r>
            <a:r>
              <a:rPr lang="en-US" sz="1800" dirty="0">
                <a:latin typeface="+mn-lt"/>
              </a:rPr>
              <a:t>step</a:t>
            </a:r>
            <a:r>
              <a:rPr lang="de-DE" sz="1800" dirty="0">
                <a:latin typeface="+mn-lt"/>
              </a:rPr>
              <a:t> II:</a:t>
            </a:r>
          </a:p>
          <a:p>
            <a:pPr>
              <a:lnSpc>
                <a:spcPct val="80000"/>
              </a:lnSpc>
              <a:buNone/>
            </a:pPr>
            <a:r>
              <a:rPr lang="de-DE" sz="1800" dirty="0">
                <a:latin typeface="+mn-lt"/>
              </a:rPr>
              <a:t>	Pump laser energy upgrade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sz="1800" dirty="0">
                <a:latin typeface="+mn-lt"/>
              </a:rPr>
              <a:t>	</a:t>
            </a:r>
            <a:r>
              <a:rPr lang="de-DE" sz="1800" dirty="0" smtClean="0">
                <a:latin typeface="+mn-lt"/>
              </a:rPr>
              <a:t>4 x more energy with 80 </a:t>
            </a:r>
            <a:r>
              <a:rPr lang="de-DE" sz="1800" dirty="0">
                <a:latin typeface="+mn-lt"/>
              </a:rPr>
              <a:t>ps,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sz="1800" dirty="0">
                <a:latin typeface="+mn-lt"/>
              </a:rPr>
              <a:t>	10 Hz </a:t>
            </a:r>
            <a:r>
              <a:rPr lang="de-DE" sz="1800" dirty="0" err="1">
                <a:latin typeface="+mn-lt"/>
              </a:rPr>
              <a:t>is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delivered</a:t>
            </a:r>
            <a:endParaRPr lang="de-DE" sz="1800" dirty="0" smtClean="0">
              <a:latin typeface="+mn-lt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 smtClean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</a:rPr>
              <a:t>CEP-stabilization of the OPCPA system</a:t>
            </a:r>
          </a:p>
          <a:p>
            <a:pPr>
              <a:lnSpc>
                <a:spcPct val="80000"/>
              </a:lnSpc>
            </a:pPr>
            <a:endParaRPr lang="de-DE" sz="1800" dirty="0" smtClean="0">
              <a:latin typeface="+mn-lt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5130815" y="1785952"/>
            <a:ext cx="3889463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>
              <a:buFontTx/>
              <a:buNone/>
              <a:defRPr/>
            </a:pPr>
            <a:r>
              <a:rPr lang="de-DE" sz="2000" dirty="0" smtClean="0">
                <a:latin typeface="+mn-lt"/>
              </a:rPr>
              <a:t>LWS-20 </a:t>
            </a:r>
            <a:endParaRPr lang="de-DE" sz="2000" dirty="0">
              <a:latin typeface="+mn-lt"/>
            </a:endParaRPr>
          </a:p>
          <a:p>
            <a:pPr marL="342900" indent="-342900" algn="ctr">
              <a:defRPr/>
            </a:pPr>
            <a:r>
              <a:rPr lang="de-DE" sz="2000" dirty="0" smtClean="0">
                <a:latin typeface="+mn-lt"/>
              </a:rPr>
              <a:t>80 </a:t>
            </a:r>
            <a:r>
              <a:rPr lang="de-DE" sz="2000" dirty="0">
                <a:latin typeface="+mn-lt"/>
              </a:rPr>
              <a:t>mJ, </a:t>
            </a:r>
            <a:r>
              <a:rPr lang="de-DE" sz="2000" dirty="0" smtClean="0">
                <a:latin typeface="+mn-lt"/>
              </a:rPr>
              <a:t>sub-5 </a:t>
            </a:r>
            <a:r>
              <a:rPr lang="de-DE" sz="2000" dirty="0">
                <a:latin typeface="+mn-lt"/>
              </a:rPr>
              <a:t>fs, </a:t>
            </a:r>
            <a:r>
              <a:rPr lang="de-DE" sz="2000" dirty="0" smtClean="0">
                <a:latin typeface="+mn-lt"/>
              </a:rPr>
              <a:t>16-18 TW</a:t>
            </a:r>
          </a:p>
          <a:p>
            <a:pPr marL="342900" indent="-342900" algn="ctr">
              <a:defRPr/>
            </a:pPr>
            <a:r>
              <a:rPr lang="de-DE" sz="2000" dirty="0" smtClean="0">
                <a:latin typeface="+mn-lt"/>
              </a:rPr>
              <a:t>CEP tagged OPCPA system</a:t>
            </a:r>
            <a:endParaRPr lang="de-DE" sz="2000" dirty="0">
              <a:latin typeface="+mn-lt"/>
            </a:endParaRPr>
          </a:p>
          <a:p>
            <a:pPr marL="342900" indent="-342900">
              <a:defRPr/>
            </a:pPr>
            <a:endParaRPr lang="de-DE" sz="2000" b="1" dirty="0" smtClean="0">
              <a:latin typeface="+mn-lt"/>
            </a:endParaRPr>
          </a:p>
          <a:p>
            <a:pPr marL="342900" indent="-342900">
              <a:defRPr/>
            </a:pPr>
            <a:endParaRPr lang="de-DE" sz="2000" b="1" dirty="0">
              <a:latin typeface="+mn-lt"/>
            </a:endParaRPr>
          </a:p>
          <a:p>
            <a:pPr marL="342900" indent="-342900">
              <a:defRPr/>
            </a:pPr>
            <a:endParaRPr lang="de-DE" sz="2000" b="1" dirty="0" smtClean="0">
              <a:latin typeface="+mn-lt"/>
            </a:endParaRPr>
          </a:p>
          <a:p>
            <a:pPr marL="342900" indent="-342900">
              <a:defRPr/>
            </a:pPr>
            <a:endParaRPr lang="de-DE" sz="2000" b="1" dirty="0">
              <a:latin typeface="+mn-lt"/>
            </a:endParaRPr>
          </a:p>
          <a:p>
            <a:pPr marL="342900" indent="-342900">
              <a:defRPr/>
            </a:pPr>
            <a:endParaRPr lang="de-DE" sz="2000" b="1" dirty="0">
              <a:latin typeface="+mn-lt"/>
            </a:endParaRPr>
          </a:p>
          <a:p>
            <a:pPr marL="342900" indent="-342900">
              <a:buFontTx/>
              <a:buNone/>
              <a:defRPr/>
            </a:pPr>
            <a:r>
              <a:rPr lang="de-DE" sz="2000" b="1" dirty="0" smtClean="0">
                <a:latin typeface="+mn-lt"/>
              </a:rPr>
              <a:t>Future upgrade </a:t>
            </a:r>
            <a:r>
              <a:rPr lang="de-DE" sz="2000" b="1" dirty="0">
                <a:latin typeface="+mn-lt"/>
              </a:rPr>
              <a:t>goal: LWS-100</a:t>
            </a:r>
          </a:p>
          <a:p>
            <a:pPr marL="342900" indent="-342900">
              <a:defRPr/>
            </a:pPr>
            <a:r>
              <a:rPr lang="de-DE" sz="2000" b="1" dirty="0" smtClean="0">
                <a:latin typeface="+mn-lt"/>
              </a:rPr>
              <a:t>300-500 </a:t>
            </a:r>
            <a:r>
              <a:rPr lang="de-DE" sz="2000" b="1" dirty="0">
                <a:latin typeface="+mn-lt"/>
              </a:rPr>
              <a:t>mJ, 5 fs, </a:t>
            </a:r>
            <a:r>
              <a:rPr lang="de-DE" sz="2000" b="1" dirty="0" smtClean="0">
                <a:latin typeface="+mn-lt"/>
              </a:rPr>
              <a:t>60-100 </a:t>
            </a:r>
            <a:r>
              <a:rPr lang="de-DE" sz="2000" b="1" dirty="0">
                <a:latin typeface="+mn-lt"/>
              </a:rPr>
              <a:t>TW </a:t>
            </a:r>
            <a:endParaRPr lang="en-US" sz="2000" b="1" dirty="0">
              <a:latin typeface="+mn-lt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4849205" y="1401569"/>
            <a:ext cx="533400" cy="1779884"/>
          </a:xfrm>
          <a:prstGeom prst="rightBrace">
            <a:avLst>
              <a:gd name="adj1" fmla="val 30556"/>
              <a:gd name="adj2" fmla="val 49999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pSp>
        <p:nvGrpSpPr>
          <p:cNvPr id="3" name="Group 2"/>
          <p:cNvGrpSpPr/>
          <p:nvPr/>
        </p:nvGrpSpPr>
        <p:grpSpPr>
          <a:xfrm>
            <a:off x="3631778" y="1544903"/>
            <a:ext cx="1047750" cy="1047751"/>
            <a:chOff x="-1047750" y="2300347"/>
            <a:chExt cx="1047750" cy="1047751"/>
          </a:xfrm>
        </p:grpSpPr>
        <p:pic>
          <p:nvPicPr>
            <p:cNvPr id="63490" name="Picture 2" descr="Check Mark Green Presentation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7750" y="2300347"/>
              <a:ext cx="1047750" cy="1047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974785" y="3126154"/>
              <a:ext cx="871268" cy="221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81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b="1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</a:t>
            </a:r>
            <a:endParaRPr lang="de-DE" b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5947898" y="2991026"/>
            <a:ext cx="3040879" cy="1947016"/>
          </a:xfrm>
          <a:prstGeom prst="ellipse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009900"/>
              </a:gs>
            </a:gsLst>
            <a:lin ang="5400000" scaled="0"/>
          </a:gra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Intense isolated attosecond XUV pulses from relativistic plasmas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63" y="1459611"/>
            <a:ext cx="3287695" cy="96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93101" y="1222040"/>
            <a:ext cx="2785929" cy="1683521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Femto-attosecond electron beams</a:t>
            </a:r>
            <a:endParaRPr lang="de-DE" dirty="0"/>
          </a:p>
        </p:txBody>
      </p:sp>
      <p:grpSp>
        <p:nvGrpSpPr>
          <p:cNvPr id="13" name="Group 12"/>
          <p:cNvGrpSpPr/>
          <p:nvPr/>
        </p:nvGrpSpPr>
        <p:grpSpPr>
          <a:xfrm>
            <a:off x="3536874" y="2803014"/>
            <a:ext cx="2433743" cy="2075085"/>
            <a:chOff x="1931392" y="3457120"/>
            <a:chExt cx="2922576" cy="249188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70" r="1139" b="-447"/>
            <a:stretch/>
          </p:blipFill>
          <p:spPr bwMode="auto">
            <a:xfrm>
              <a:off x="1931392" y="4162981"/>
              <a:ext cx="2922576" cy="1786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Grafik 7" descr="SHHG LWS10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2" r="3787" b="80172"/>
            <a:stretch/>
          </p:blipFill>
          <p:spPr bwMode="auto">
            <a:xfrm>
              <a:off x="1931392" y="3457120"/>
              <a:ext cx="2922576" cy="71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009977" y="3457120"/>
              <a:ext cx="222192" cy="191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Oval 5"/>
          <p:cNvSpPr/>
          <p:nvPr/>
        </p:nvSpPr>
        <p:spPr>
          <a:xfrm>
            <a:off x="606744" y="4430977"/>
            <a:ext cx="2785929" cy="1683521"/>
          </a:xfrm>
          <a:prstGeom prst="ellipse">
            <a:avLst/>
          </a:prstGeom>
          <a:gradFill>
            <a:gsLst>
              <a:gs pos="0">
                <a:srgbClr val="000082"/>
              </a:gs>
              <a:gs pos="100000">
                <a:srgbClr val="0047FF"/>
              </a:gs>
            </a:gsLst>
            <a:lin ang="5400000" scaled="0"/>
          </a:gra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Intense isolated attosecond XUV pulses from gas medium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77" y="5275706"/>
            <a:ext cx="2106503" cy="141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95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304800" y="4652317"/>
            <a:ext cx="2286000" cy="1385117"/>
          </a:xfrm>
          <a:prstGeom prst="ellipse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28600" y="1131888"/>
            <a:ext cx="6477000" cy="4683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l" defTabSz="801688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l" defTabSz="801688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l" defTabSz="801688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l" defTabSz="801688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0" lang="en-US" altLang="zh-TW" sz="2800" kern="0" dirty="0" smtClean="0">
                <a:ea typeface="新細明體" pitchFamily="18" charset="-120"/>
              </a:rPr>
              <a:t>Results using </a:t>
            </a:r>
            <a:r>
              <a:rPr lang="de-DE" altLang="zh-TW" sz="2800" dirty="0" smtClean="0"/>
              <a:t>s</a:t>
            </a:r>
            <a:r>
              <a:rPr lang="de-DE" sz="2800" dirty="0" smtClean="0"/>
              <a:t>hock-front </a:t>
            </a:r>
            <a:r>
              <a:rPr lang="de-DE" sz="2800" dirty="0"/>
              <a:t>injection</a:t>
            </a:r>
            <a:endParaRPr kumimoji="0" lang="zh-TW" altLang="en-US" sz="2800" kern="0" dirty="0" smtClean="0">
              <a:ea typeface="新細明體" pitchFamily="18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942"/>
            <a:ext cx="395432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254460"/>
              </p:ext>
            </p:extLst>
          </p:nvPr>
        </p:nvGraphicFramePr>
        <p:xfrm>
          <a:off x="2895600" y="4817987"/>
          <a:ext cx="6096000" cy="20013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48000"/>
                <a:gridCol w="3048000"/>
              </a:tblGrid>
              <a:tr h="3511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Peak Energy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(MeV)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7.12 ± 0.56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11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spread FWHM (MeV)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3.36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± 0.38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11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Charge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4.78 ± 1.05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11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Divergence FWHM  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36.5  ± 2.29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6902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Pointing fluctuation 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Electron density (cm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8.17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 · 10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5542"/>
            <a:ext cx="4121751" cy="305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7391400" y="3931543"/>
            <a:ext cx="709411" cy="6857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360251" y="4590894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Bauhaus 93" pitchFamily="82" charset="0"/>
              </a:rPr>
              <a:t>Tritium reference</a:t>
            </a:r>
            <a:endParaRPr lang="en-US" sz="1200" dirty="0">
              <a:solidFill>
                <a:srgbClr val="FF0000"/>
              </a:solidFill>
              <a:latin typeface="Bauhaus 93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971229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&lt; 5 </a:t>
            </a:r>
            <a:r>
              <a:rPr lang="en-US" dirty="0" err="1" smtClean="0">
                <a:latin typeface="Baskerville Old Face" pitchFamily="18" charset="0"/>
              </a:rPr>
              <a:t>fs</a:t>
            </a:r>
            <a:endParaRPr lang="en-US" dirty="0" smtClean="0">
              <a:latin typeface="Baskerville Old Face" pitchFamily="18" charset="0"/>
            </a:endParaRPr>
          </a:p>
          <a:p>
            <a:pPr algn="ctr"/>
            <a:r>
              <a:rPr lang="en-US" dirty="0" smtClean="0">
                <a:latin typeface="Baskerville Old Face" pitchFamily="18" charset="0"/>
              </a:rPr>
              <a:t>≈ 30 </a:t>
            </a:r>
            <a:r>
              <a:rPr lang="en-US" dirty="0" err="1" smtClean="0">
                <a:latin typeface="Baskerville Old Face" pitchFamily="18" charset="0"/>
              </a:rPr>
              <a:t>mJ</a:t>
            </a:r>
            <a:r>
              <a:rPr lang="en-US" dirty="0" smtClean="0">
                <a:latin typeface="Baskerville Old Face" pitchFamily="18" charset="0"/>
              </a:rPr>
              <a:t> on target 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-88878"/>
            <a:ext cx="8486539" cy="9541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Applications: Laser-driven electron </a:t>
            </a:r>
          </a:p>
          <a:p>
            <a:pPr algn="ctr"/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acceleration with sub-5-fs pulses</a:t>
            </a:r>
          </a:p>
        </p:txBody>
      </p:sp>
      <p:pic>
        <p:nvPicPr>
          <p:cNvPr id="14" name="Picture 4" descr="Nozzle Assembly in chamb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7753" r="19176" b="35855"/>
          <a:stretch>
            <a:fillRect/>
          </a:stretch>
        </p:blipFill>
        <p:spPr bwMode="auto">
          <a:xfrm>
            <a:off x="6573048" y="944532"/>
            <a:ext cx="1247153" cy="87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4800" y="6043011"/>
            <a:ext cx="2398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de-DE" sz="1600" b="1" u="sng" dirty="0" smtClean="0"/>
              <a:t>opens up a new era of </a:t>
            </a:r>
          </a:p>
          <a:p>
            <a:pPr marL="0" lvl="1" algn="ctr"/>
            <a:r>
              <a:rPr lang="de-DE" sz="1600" b="1" u="sng" dirty="0" smtClean="0"/>
              <a:t>few-femtosecond</a:t>
            </a:r>
          </a:p>
          <a:p>
            <a:pPr marL="0" lvl="1" algn="ctr"/>
            <a:r>
              <a:rPr lang="de-DE" sz="1600" b="1" u="sng" dirty="0" smtClean="0"/>
              <a:t>electron diffraction!</a:t>
            </a:r>
            <a:endParaRPr lang="de-DE" sz="1600" b="1" u="sng" dirty="0"/>
          </a:p>
        </p:txBody>
      </p:sp>
    </p:spTree>
    <p:extLst>
      <p:ext uri="{BB962C8B-B14F-4D97-AF65-F5344CB8AC3E}">
        <p14:creationId xmlns:p14="http://schemas.microsoft.com/office/powerpoint/2010/main" val="2360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3288"/>
          </a:xfrm>
        </p:spPr>
        <p:txBody>
          <a:bodyPr/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Applications: gas HHG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02826"/>
            <a:ext cx="5434885" cy="55022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de-DE" sz="2000" b="1" dirty="0" smtClean="0">
                <a:latin typeface="+mn-lt"/>
              </a:rPr>
              <a:t>High harmonic generation from gas targets</a:t>
            </a:r>
            <a:endParaRPr lang="en-US" sz="1800" b="1" dirty="0">
              <a:latin typeface="+mn-lt"/>
            </a:endParaRPr>
          </a:p>
          <a:p>
            <a:pPr lvl="1">
              <a:lnSpc>
                <a:spcPct val="80000"/>
              </a:lnSpc>
            </a:pPr>
            <a:r>
              <a:rPr lang="en-US" sz="1800" b="1" dirty="0">
                <a:latin typeface="+mn-lt"/>
              </a:rPr>
              <a:t>Single (few-)</a:t>
            </a:r>
            <a:r>
              <a:rPr lang="en-US" sz="1800" b="1" dirty="0" smtClean="0">
                <a:latin typeface="+mn-lt"/>
              </a:rPr>
              <a:t>100-attosecond </a:t>
            </a:r>
            <a:r>
              <a:rPr lang="en-US" sz="1800" b="1" dirty="0">
                <a:latin typeface="+mn-lt"/>
              </a:rPr>
              <a:t>pulse </a:t>
            </a:r>
            <a:r>
              <a:rPr lang="en-US" sz="1800" dirty="0" smtClean="0">
                <a:latin typeface="+mn-lt"/>
              </a:rPr>
              <a:t>generation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latin typeface="+mn-lt"/>
              </a:rPr>
              <a:t>up </a:t>
            </a:r>
            <a:r>
              <a:rPr lang="en-US" sz="1800" b="1" dirty="0">
                <a:latin typeface="+mn-lt"/>
              </a:rPr>
              <a:t>to 1 </a:t>
            </a:r>
            <a:r>
              <a:rPr lang="en-US" sz="1800" b="1" dirty="0" smtClean="0">
                <a:latin typeface="+mn-lt"/>
              </a:rPr>
              <a:t>µJ around 100 </a:t>
            </a:r>
            <a:r>
              <a:rPr lang="en-US" sz="1800" b="1" dirty="0" err="1" smtClean="0">
                <a:latin typeface="+mn-lt"/>
              </a:rPr>
              <a:t>eV</a:t>
            </a:r>
            <a:r>
              <a:rPr lang="en-US" sz="1800" b="1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in Neon</a:t>
            </a:r>
            <a:r>
              <a:rPr lang="en-US" sz="1800" b="1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in an isolated </a:t>
            </a:r>
            <a:r>
              <a:rPr lang="en-US" sz="1800" dirty="0" err="1" smtClean="0">
                <a:latin typeface="+mn-lt"/>
              </a:rPr>
              <a:t>attosecond</a:t>
            </a:r>
            <a:r>
              <a:rPr lang="en-US" sz="1800" dirty="0" smtClean="0">
                <a:latin typeface="+mn-lt"/>
              </a:rPr>
              <a:t> pulse</a:t>
            </a:r>
          </a:p>
          <a:p>
            <a:pPr lvl="1">
              <a:lnSpc>
                <a:spcPct val="80000"/>
              </a:lnSpc>
            </a:pPr>
            <a:endParaRPr lang="en-US" sz="1800" b="1" dirty="0" smtClean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63" y="1184857"/>
            <a:ext cx="3609587" cy="242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1826" y="6106014"/>
            <a:ext cx="4530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de-DE" sz="1600" b="1" u="sng" dirty="0" err="1" smtClean="0"/>
              <a:t>opens</a:t>
            </a:r>
            <a:r>
              <a:rPr lang="de-DE" sz="1600" b="1" u="sng" dirty="0" smtClean="0"/>
              <a:t> up a new era </a:t>
            </a:r>
            <a:r>
              <a:rPr lang="de-DE" sz="1600" b="1" u="sng" dirty="0" err="1" smtClean="0"/>
              <a:t>of</a:t>
            </a:r>
            <a:r>
              <a:rPr lang="de-DE" sz="1600" b="1" u="sng" dirty="0" smtClean="0"/>
              <a:t> </a:t>
            </a:r>
            <a:r>
              <a:rPr lang="de-DE" sz="1600" b="1" u="sng" dirty="0" err="1" smtClean="0"/>
              <a:t>nonlinear</a:t>
            </a:r>
            <a:r>
              <a:rPr lang="de-DE" sz="1600" b="1" u="sng" dirty="0" smtClean="0"/>
              <a:t> </a:t>
            </a:r>
            <a:r>
              <a:rPr lang="de-DE" sz="1600" b="1" u="sng" dirty="0" err="1" smtClean="0"/>
              <a:t>attosecond</a:t>
            </a:r>
            <a:r>
              <a:rPr lang="de-DE" sz="1600" b="1" u="sng" dirty="0" smtClean="0"/>
              <a:t> </a:t>
            </a:r>
          </a:p>
          <a:p>
            <a:pPr marL="0" lvl="1" algn="ctr"/>
            <a:r>
              <a:rPr lang="de-DE" sz="1600" b="1" u="sng" dirty="0" smtClean="0"/>
              <a:t>XUV </a:t>
            </a:r>
            <a:r>
              <a:rPr lang="de-DE" sz="1600" b="1" u="sng" dirty="0" err="1" smtClean="0"/>
              <a:t>physics</a:t>
            </a:r>
            <a:r>
              <a:rPr lang="de-DE" sz="1600" b="1" u="sng" dirty="0" smtClean="0"/>
              <a:t>!</a:t>
            </a:r>
            <a:endParaRPr lang="de-DE" sz="16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8" y="2919457"/>
            <a:ext cx="4607516" cy="2895544"/>
          </a:xfrm>
          <a:prstGeom prst="rect">
            <a:avLst/>
          </a:prstGeom>
        </p:spPr>
      </p:pic>
      <p:pic>
        <p:nvPicPr>
          <p:cNvPr id="8" name="Grafik 7" descr="Ar spectrum +70fs^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123" y="3765878"/>
            <a:ext cx="4069724" cy="305348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547022" y="3799267"/>
            <a:ext cx="146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Ar </a:t>
            </a:r>
            <a:r>
              <a:rPr lang="de-DE" sz="1600" dirty="0" err="1" smtClean="0"/>
              <a:t>spectrum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GDD = -70 fs</a:t>
            </a:r>
            <a:r>
              <a:rPr lang="de-DE" sz="1600" baseline="30000" dirty="0" smtClean="0"/>
              <a:t>2</a:t>
            </a:r>
            <a:endParaRPr lang="de-DE" sz="1600" baseline="30000" dirty="0"/>
          </a:p>
        </p:txBody>
      </p:sp>
      <p:sp>
        <p:nvSpPr>
          <p:cNvPr id="11" name="Textfeld 10"/>
          <p:cNvSpPr txBox="1"/>
          <p:nvPr/>
        </p:nvSpPr>
        <p:spPr>
          <a:xfrm>
            <a:off x="6014433" y="534473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27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6488805" y="413197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23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7145628" y="368121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19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8124422" y="504637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15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704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3288"/>
          </a:xfrm>
        </p:spPr>
        <p:txBody>
          <a:bodyPr/>
          <a:lstStyle/>
          <a:p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relativistic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HHG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02826"/>
            <a:ext cx="6001555" cy="55022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de-DE" sz="2000" b="1" dirty="0" err="1" smtClean="0">
                <a:latin typeface="+mn-lt"/>
              </a:rPr>
              <a:t>Relativistic</a:t>
            </a:r>
            <a:r>
              <a:rPr lang="de-DE" sz="2000" b="1" dirty="0" smtClean="0">
                <a:latin typeface="+mn-lt"/>
              </a:rPr>
              <a:t> high harmonic generation in plasmas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latin typeface="+mn-lt"/>
              </a:rPr>
              <a:t>Shorter </a:t>
            </a:r>
            <a:r>
              <a:rPr lang="en-US" sz="1800" dirty="0" err="1" smtClean="0">
                <a:latin typeface="+mn-lt"/>
              </a:rPr>
              <a:t>attosecond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pulses</a:t>
            </a:r>
            <a:r>
              <a:rPr lang="en-US" sz="1800" b="1" dirty="0">
                <a:latin typeface="+mn-lt"/>
              </a:rPr>
              <a:t>, higher photon </a:t>
            </a:r>
            <a:r>
              <a:rPr lang="en-US" sz="1800" b="1" dirty="0" smtClean="0">
                <a:latin typeface="+mn-lt"/>
              </a:rPr>
              <a:t>energy</a:t>
            </a:r>
            <a:endParaRPr lang="en-US" sz="1800" b="1" dirty="0">
              <a:latin typeface="+mn-lt"/>
            </a:endParaRPr>
          </a:p>
          <a:p>
            <a:pPr lvl="1">
              <a:lnSpc>
                <a:spcPct val="80000"/>
              </a:lnSpc>
            </a:pPr>
            <a:r>
              <a:rPr lang="en-US" sz="1800" b="1" dirty="0">
                <a:latin typeface="+mn-lt"/>
              </a:rPr>
              <a:t>100 µJ – 1 mJ </a:t>
            </a:r>
            <a:r>
              <a:rPr lang="en-US" sz="1800" dirty="0">
                <a:latin typeface="+mn-lt"/>
              </a:rPr>
              <a:t>energy in </a:t>
            </a:r>
            <a:r>
              <a:rPr lang="en-US" sz="1800" dirty="0" smtClean="0">
                <a:latin typeface="+mn-lt"/>
              </a:rPr>
              <a:t>isolated attosecond </a:t>
            </a:r>
            <a:r>
              <a:rPr lang="en-US" sz="1800" dirty="0">
                <a:latin typeface="+mn-lt"/>
              </a:rPr>
              <a:t>pulse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339" y="6209047"/>
            <a:ext cx="5840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de-DE" sz="1600" b="1" u="sng" dirty="0" err="1" smtClean="0"/>
              <a:t>opens</a:t>
            </a:r>
            <a:r>
              <a:rPr lang="de-DE" sz="1600" b="1" u="sng" dirty="0" smtClean="0"/>
              <a:t> up a new era </a:t>
            </a:r>
            <a:r>
              <a:rPr lang="de-DE" sz="1600" b="1" u="sng" dirty="0" err="1" smtClean="0"/>
              <a:t>of</a:t>
            </a:r>
            <a:r>
              <a:rPr lang="de-DE" sz="1600" b="1" u="sng" dirty="0" smtClean="0"/>
              <a:t> </a:t>
            </a:r>
            <a:r>
              <a:rPr lang="de-DE" sz="1600" b="1" u="sng" dirty="0" err="1" smtClean="0"/>
              <a:t>nonlinear</a:t>
            </a:r>
            <a:r>
              <a:rPr lang="de-DE" sz="1600" b="1" u="sng" dirty="0" smtClean="0"/>
              <a:t> </a:t>
            </a:r>
            <a:r>
              <a:rPr lang="de-DE" sz="1600" b="1" u="sng" dirty="0" err="1" smtClean="0"/>
              <a:t>attosecond</a:t>
            </a:r>
            <a:r>
              <a:rPr lang="de-DE" sz="1600" b="1" u="sng" dirty="0" smtClean="0"/>
              <a:t> XUV </a:t>
            </a:r>
            <a:r>
              <a:rPr lang="de-DE" sz="1600" b="1" u="sng" dirty="0" err="1" smtClean="0"/>
              <a:t>physics</a:t>
            </a:r>
            <a:r>
              <a:rPr lang="de-DE" sz="1600" b="1" u="sng" dirty="0" smtClean="0"/>
              <a:t>!</a:t>
            </a:r>
            <a:endParaRPr lang="de-DE" sz="1600" b="1" u="sng" dirty="0"/>
          </a:p>
        </p:txBody>
      </p:sp>
      <p:pic>
        <p:nvPicPr>
          <p:cNvPr id="15" name="Grafik 14" descr="shot256_v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45479"/>
            <a:ext cx="2902226" cy="2672366"/>
          </a:xfrm>
          <a:prstGeom prst="rect">
            <a:avLst/>
          </a:prstGeom>
        </p:spPr>
      </p:pic>
      <p:pic>
        <p:nvPicPr>
          <p:cNvPr id="16" name="Grafik 15" descr="shot250_ve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406" y="3245479"/>
            <a:ext cx="2840256" cy="2650805"/>
          </a:xfrm>
          <a:prstGeom prst="rect">
            <a:avLst/>
          </a:prstGeom>
        </p:spPr>
      </p:pic>
      <p:pic>
        <p:nvPicPr>
          <p:cNvPr id="14" name="Рисунок 4" descr="DSC_5793_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69" y="2630356"/>
            <a:ext cx="3339879" cy="232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7" descr="SHHG LWS1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r="3787" b="80172"/>
          <a:stretch/>
        </p:blipFill>
        <p:spPr bwMode="auto">
          <a:xfrm>
            <a:off x="5797355" y="1698198"/>
            <a:ext cx="2922576" cy="71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5433392" y="5274368"/>
            <a:ext cx="3645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F# 1.5 ~ 1.5 µm FWHM </a:t>
            </a:r>
            <a:r>
              <a:rPr lang="de-DE" dirty="0" err="1" smtClean="0"/>
              <a:t>focal</a:t>
            </a:r>
            <a:r>
              <a:rPr lang="de-DE" dirty="0" smtClean="0"/>
              <a:t> </a:t>
            </a:r>
            <a:r>
              <a:rPr lang="de-DE" dirty="0" err="1" smtClean="0"/>
              <a:t>spot</a:t>
            </a:r>
            <a:endParaRPr lang="de-DE" dirty="0" smtClean="0"/>
          </a:p>
          <a:p>
            <a:r>
              <a:rPr lang="de-DE" dirty="0" smtClean="0"/>
              <a:t>I ~ 10</a:t>
            </a:r>
            <a:r>
              <a:rPr lang="de-DE" baseline="30000" dirty="0" smtClean="0"/>
              <a:t>20</a:t>
            </a:r>
            <a:r>
              <a:rPr lang="de-DE" dirty="0" smtClean="0"/>
              <a:t> W/cm</a:t>
            </a:r>
            <a:r>
              <a:rPr lang="de-DE" baseline="30000" dirty="0" smtClean="0"/>
              <a:t>2</a:t>
            </a:r>
          </a:p>
          <a:p>
            <a:r>
              <a:rPr lang="de-DE" dirty="0" smtClean="0"/>
              <a:t>Glass </a:t>
            </a:r>
            <a:r>
              <a:rPr lang="de-DE" dirty="0" err="1" smtClean="0"/>
              <a:t>target</a:t>
            </a:r>
            <a:r>
              <a:rPr lang="de-DE" dirty="0" smtClean="0"/>
              <a:t> 4.5 </a:t>
            </a:r>
            <a:r>
              <a:rPr lang="de-DE" dirty="0" err="1" smtClean="0"/>
              <a:t>hours</a:t>
            </a:r>
            <a:r>
              <a:rPr lang="de-DE" dirty="0" smtClean="0"/>
              <a:t> @ 10Hz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5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4"/>
          <p:cNvSpPr txBox="1">
            <a:spLocks noChangeArrowheads="1"/>
          </p:cNvSpPr>
          <p:nvPr/>
        </p:nvSpPr>
        <p:spPr bwMode="auto">
          <a:xfrm>
            <a:off x="395287" y="1962304"/>
            <a:ext cx="849788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Motivation and state of the art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 smtClean="0"/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Optical </a:t>
            </a:r>
            <a:r>
              <a:rPr lang="en-US" sz="2000" dirty="0"/>
              <a:t>parametric synthesizer </a:t>
            </a:r>
            <a:r>
              <a:rPr lang="en-US" sz="2000" dirty="0" smtClean="0"/>
              <a:t>principle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 smtClean="0"/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Setup </a:t>
            </a:r>
            <a:r>
              <a:rPr lang="en-US" sz="2000" dirty="0"/>
              <a:t>of Light Wave Synthesizer 20 (LWS-20</a:t>
            </a:r>
            <a:r>
              <a:rPr lang="en-US" sz="2000" dirty="0" smtClean="0"/>
              <a:t>)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Applications 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 smtClean="0"/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Summary</a:t>
            </a:r>
            <a:endParaRPr lang="de-DE" sz="20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58685"/>
            <a:ext cx="8686800" cy="6477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79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519231" y="-52900"/>
            <a:ext cx="8229600" cy="1145429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020800"/>
            <a:ext cx="8229600" cy="5641249"/>
          </a:xfrm>
          <a:noFill/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de-DE" sz="18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r>
              <a:rPr lang="de-DE" sz="2400" dirty="0" smtClean="0">
                <a:latin typeface="+mn-lt"/>
              </a:rPr>
              <a:t>LWS-20 </a:t>
            </a:r>
            <a:r>
              <a:rPr lang="en-US" sz="2400" dirty="0">
                <a:latin typeface="+mn-lt"/>
              </a:rPr>
              <a:t>upgrade, an </a:t>
            </a:r>
            <a:r>
              <a:rPr lang="en-US" sz="2400" dirty="0" smtClean="0">
                <a:latin typeface="+mn-lt"/>
              </a:rPr>
              <a:t>optical </a:t>
            </a:r>
            <a:r>
              <a:rPr lang="en-US" sz="2400" dirty="0">
                <a:latin typeface="+mn-lt"/>
              </a:rPr>
              <a:t>parametric </a:t>
            </a:r>
            <a:r>
              <a:rPr lang="en-US" sz="2400" dirty="0" smtClean="0">
                <a:latin typeface="+mn-lt"/>
              </a:rPr>
              <a:t>synthesizer, with 80</a:t>
            </a:r>
            <a:r>
              <a:rPr lang="de-DE" sz="2400" dirty="0" smtClean="0">
                <a:latin typeface="+mn-lt"/>
              </a:rPr>
              <a:t> mJ, sub-5 fs, CEP tagging is ready</a:t>
            </a:r>
          </a:p>
          <a:p>
            <a:pPr>
              <a:lnSpc>
                <a:spcPct val="80000"/>
              </a:lnSpc>
              <a:defRPr/>
            </a:pPr>
            <a:endParaRPr lang="en-US" sz="24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4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4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400" dirty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4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r>
              <a:rPr lang="en-US" sz="2400" dirty="0">
                <a:latin typeface="+mn-lt"/>
              </a:rPr>
              <a:t>Experiments towards generation of </a:t>
            </a:r>
            <a:r>
              <a:rPr lang="en-US" sz="2400" i="1" dirty="0">
                <a:latin typeface="+mn-lt"/>
              </a:rPr>
              <a:t>intense isolated attosecond pulses </a:t>
            </a:r>
            <a:r>
              <a:rPr lang="en-US" sz="2400" dirty="0">
                <a:latin typeface="+mn-lt"/>
              </a:rPr>
              <a:t>in gas as well as in plasma </a:t>
            </a:r>
            <a:r>
              <a:rPr lang="en-US" sz="2400" dirty="0" smtClean="0">
                <a:latin typeface="+mn-lt"/>
              </a:rPr>
              <a:t>medium and </a:t>
            </a:r>
            <a:r>
              <a:rPr lang="en-US" sz="2400" i="1" dirty="0" err="1" smtClean="0">
                <a:latin typeface="+mn-lt"/>
              </a:rPr>
              <a:t>femto</a:t>
            </a:r>
            <a:r>
              <a:rPr lang="en-US" sz="2400" i="1" dirty="0" smtClean="0">
                <a:latin typeface="+mn-lt"/>
              </a:rPr>
              <a:t>-attosecond </a:t>
            </a:r>
            <a:r>
              <a:rPr lang="en-US" sz="2400" i="1" dirty="0" smtClean="0">
                <a:latin typeface="+mn-lt"/>
              </a:rPr>
              <a:t>electron beams</a:t>
            </a:r>
            <a:r>
              <a:rPr lang="en-US" sz="2400" dirty="0" smtClean="0">
                <a:latin typeface="+mn-lt"/>
              </a:rPr>
              <a:t> are running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400" dirty="0">
              <a:latin typeface="+mn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4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400" dirty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24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endParaRPr lang="en-US" sz="8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r>
              <a:rPr lang="de-DE" sz="2400" dirty="0" smtClean="0">
                <a:latin typeface="+mn-lt"/>
              </a:rPr>
              <a:t>Upgrade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~100 TW is planned</a:t>
            </a:r>
            <a:endParaRPr lang="de-DE" sz="2400" i="1" dirty="0" smtClean="0">
              <a:latin typeface="+mn-lt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de-DE" sz="2400" i="1" dirty="0" smtClean="0">
              <a:latin typeface="+mn-lt"/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de-DE" sz="2400" i="1" dirty="0" smtClean="0">
              <a:latin typeface="+mn-lt"/>
              <a:sym typeface="Wingdings" pitchFamily="2" charset="2"/>
            </a:endParaRPr>
          </a:p>
        </p:txBody>
      </p:sp>
      <p:pic>
        <p:nvPicPr>
          <p:cNvPr id="15" name="Grafik 22" descr="LWS-20 phase 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3290" y="2052345"/>
            <a:ext cx="2029910" cy="152243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52" y="4795178"/>
            <a:ext cx="2215352" cy="143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2052345"/>
            <a:ext cx="3091686" cy="1522432"/>
          </a:xfrm>
          <a:prstGeom prst="rect">
            <a:avLst/>
          </a:prstGeom>
        </p:spPr>
      </p:pic>
      <p:pic>
        <p:nvPicPr>
          <p:cNvPr id="9" name="Picture 6" descr="Nozz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01" y="4795179"/>
            <a:ext cx="1871662" cy="143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7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r="13786"/>
          <a:stretch/>
        </p:blipFill>
        <p:spPr>
          <a:xfrm>
            <a:off x="0" y="1"/>
            <a:ext cx="9144000" cy="5320752"/>
          </a:xfrm>
          <a:prstGeom prst="rect">
            <a:avLst/>
          </a:prstGeom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5166957"/>
            <a:ext cx="9144000" cy="1691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/>
            <a:endParaRPr lang="hu-HU">
              <a:latin typeface="Times New Roman" pitchFamily="18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650" y="290513"/>
            <a:ext cx="7786688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DE" sz="3600" b="1" dirty="0" err="1" smtClean="0">
                <a:solidFill>
                  <a:schemeClr val="bg1"/>
                </a:solidFill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</a:rPr>
              <a:t>for</a:t>
            </a:r>
            <a:r>
              <a:rPr lang="de-DE" sz="3600" b="1" dirty="0" smtClean="0">
                <a:solidFill>
                  <a:schemeClr val="bg1"/>
                </a:solidFill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</a:rPr>
              <a:t>your</a:t>
            </a:r>
            <a:r>
              <a:rPr lang="de-DE" sz="3600" b="1" dirty="0" smtClean="0">
                <a:solidFill>
                  <a:schemeClr val="bg1"/>
                </a:solidFill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</a:rPr>
              <a:t>attention</a:t>
            </a:r>
            <a:r>
              <a:rPr lang="de-DE" sz="3600" b="1" dirty="0" smtClean="0">
                <a:solidFill>
                  <a:schemeClr val="bg1"/>
                </a:solidFill>
              </a:rPr>
              <a:t> !</a:t>
            </a:r>
          </a:p>
        </p:txBody>
      </p:sp>
      <p:grpSp>
        <p:nvGrpSpPr>
          <p:cNvPr id="21510" name="Gruppieren 17"/>
          <p:cNvGrpSpPr>
            <a:grpSpLocks/>
          </p:cNvGrpSpPr>
          <p:nvPr/>
        </p:nvGrpSpPr>
        <p:grpSpPr bwMode="auto">
          <a:xfrm>
            <a:off x="446088" y="5444954"/>
            <a:ext cx="2016125" cy="1415854"/>
            <a:chOff x="330194" y="4071942"/>
            <a:chExt cx="2016125" cy="1416197"/>
          </a:xfrm>
        </p:grpSpPr>
        <p:pic>
          <p:nvPicPr>
            <p:cNvPr id="21515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63"/>
            <a:stretch>
              <a:fillRect/>
            </a:stretch>
          </p:blipFill>
          <p:spPr bwMode="auto">
            <a:xfrm>
              <a:off x="330194" y="4071942"/>
              <a:ext cx="2016125" cy="114279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6" name="Text Box 17"/>
            <p:cNvSpPr txBox="1">
              <a:spLocks noChangeArrowheads="1"/>
            </p:cNvSpPr>
            <p:nvPr/>
          </p:nvSpPr>
          <p:spPr bwMode="auto">
            <a:xfrm>
              <a:off x="365119" y="4906973"/>
              <a:ext cx="1862138" cy="58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sz="1600" dirty="0">
                  <a:latin typeface="Times New Roman" pitchFamily="18" charset="0"/>
                </a:rPr>
                <a:t>Munich Center for</a:t>
              </a:r>
            </a:p>
            <a:p>
              <a:pPr algn="ctr" eaLnBrk="1" hangingPunct="1"/>
              <a:r>
                <a:rPr lang="de-DE" sz="1600" dirty="0">
                  <a:latin typeface="Times New Roman" pitchFamily="18" charset="0"/>
                </a:rPr>
                <a:t>Advanced Photonics</a:t>
              </a:r>
            </a:p>
          </p:txBody>
        </p:sp>
      </p:grpSp>
      <p:pic>
        <p:nvPicPr>
          <p:cNvPr id="21511" name="Picture 18" descr="TR18-logoplastic_g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5432634"/>
            <a:ext cx="14938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20"/>
          <p:cNvSpPr txBox="1">
            <a:spLocks noChangeArrowheads="1"/>
          </p:cNvSpPr>
          <p:nvPr/>
        </p:nvSpPr>
        <p:spPr bwMode="auto">
          <a:xfrm>
            <a:off x="5045075" y="6257872"/>
            <a:ext cx="4427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600" dirty="0">
                <a:latin typeface="Times New Roman" pitchFamily="18" charset="0"/>
              </a:rPr>
              <a:t>Sonderforschungsbereich Transregio 18</a:t>
            </a:r>
          </a:p>
          <a:p>
            <a:pPr algn="ctr" eaLnBrk="1" hangingPunct="1"/>
            <a:r>
              <a:rPr lang="de-DE" sz="1600" dirty="0">
                <a:latin typeface="Times New Roman" pitchFamily="18" charset="0"/>
              </a:rPr>
              <a:t>Deutsche Forschungsgemeinschaft</a:t>
            </a:r>
          </a:p>
        </p:txBody>
      </p:sp>
      <p:pic>
        <p:nvPicPr>
          <p:cNvPr id="21513" name="Picture 331" descr="home_r2_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5548522"/>
            <a:ext cx="25717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 Box 12"/>
          <p:cNvSpPr txBox="1">
            <a:spLocks noChangeArrowheads="1"/>
          </p:cNvSpPr>
          <p:nvPr/>
        </p:nvSpPr>
        <p:spPr bwMode="auto">
          <a:xfrm>
            <a:off x="2817813" y="6295972"/>
            <a:ext cx="24669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dirty="0" err="1">
                <a:latin typeface="Times New Roman" pitchFamily="18" charset="0"/>
              </a:rPr>
              <a:t>Laserlab</a:t>
            </a:r>
            <a:r>
              <a:rPr lang="de-DE" sz="2400" dirty="0">
                <a:latin typeface="Times New Roman" pitchFamily="18" charset="0"/>
              </a:rPr>
              <a:t> Europe II</a:t>
            </a:r>
          </a:p>
        </p:txBody>
      </p:sp>
      <p:sp>
        <p:nvSpPr>
          <p:cNvPr id="21509" name="Text Box 13"/>
          <p:cNvSpPr txBox="1">
            <a:spLocks noChangeArrowheads="1"/>
          </p:cNvSpPr>
          <p:nvPr/>
        </p:nvSpPr>
        <p:spPr bwMode="auto">
          <a:xfrm>
            <a:off x="719138" y="5166957"/>
            <a:ext cx="215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 dirty="0">
                <a:latin typeface="Times New Roman" pitchFamily="18" charset="0"/>
              </a:rPr>
              <a:t>Acknowledgements:</a:t>
            </a:r>
          </a:p>
        </p:txBody>
      </p:sp>
    </p:spTree>
    <p:extLst>
      <p:ext uri="{BB962C8B-B14F-4D97-AF65-F5344CB8AC3E}">
        <p14:creationId xmlns:p14="http://schemas.microsoft.com/office/powerpoint/2010/main" val="343711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r="13786"/>
          <a:stretch/>
        </p:blipFill>
        <p:spPr>
          <a:xfrm>
            <a:off x="0" y="1"/>
            <a:ext cx="9144000" cy="5320752"/>
          </a:xfrm>
          <a:prstGeom prst="rect">
            <a:avLst/>
          </a:prstGeom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-1" y="-12879"/>
            <a:ext cx="9144001" cy="536713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lvl="2">
              <a:defRPr/>
            </a:pPr>
            <a:r>
              <a:rPr lang="de-DE" sz="3200" b="1" dirty="0" smtClean="0"/>
              <a:t>     </a:t>
            </a:r>
            <a:r>
              <a:rPr lang="de-DE" sz="3200" b="1" dirty="0" err="1" smtClean="0"/>
              <a:t>Thank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you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for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your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attention</a:t>
            </a:r>
            <a:r>
              <a:rPr lang="de-DE" sz="3200" b="1" dirty="0" smtClean="0"/>
              <a:t> !</a:t>
            </a:r>
          </a:p>
          <a:p>
            <a:pPr lvl="2">
              <a:defRPr/>
            </a:pPr>
            <a:r>
              <a:rPr lang="en-US" sz="2000" b="1" dirty="0" smtClean="0"/>
              <a:t> </a:t>
            </a:r>
          </a:p>
          <a:p>
            <a:pPr lvl="2">
              <a:defRPr/>
            </a:pPr>
            <a:r>
              <a:rPr lang="en-US" sz="2000" b="1" dirty="0" smtClean="0"/>
              <a:t>	        </a:t>
            </a:r>
            <a:r>
              <a:rPr lang="en-US" sz="2800" b="1" dirty="0" smtClean="0"/>
              <a:t>Acknowledgements</a:t>
            </a:r>
          </a:p>
          <a:p>
            <a:pPr lvl="2">
              <a:defRPr/>
            </a:pPr>
            <a:endParaRPr lang="de-DE" sz="1200" b="1" u="sng" dirty="0" smtClean="0"/>
          </a:p>
          <a:p>
            <a:pPr lvl="2">
              <a:defRPr/>
            </a:pPr>
            <a:r>
              <a:rPr lang="de-DE" sz="1200" b="1" dirty="0" smtClean="0"/>
              <a:t>MPQ</a:t>
            </a:r>
            <a:r>
              <a:rPr lang="de-DE" sz="1200" b="1" baseline="30000" dirty="0" smtClean="0"/>
              <a:t>1</a:t>
            </a:r>
            <a:r>
              <a:rPr lang="de-DE" sz="1200" b="1" dirty="0" smtClean="0"/>
              <a:t> / LMU</a:t>
            </a:r>
            <a:r>
              <a:rPr lang="de-DE" sz="1200" b="1" baseline="30000" dirty="0" smtClean="0"/>
              <a:t>2</a:t>
            </a:r>
          </a:p>
          <a:p>
            <a:pPr lvl="2">
              <a:defRPr/>
            </a:pPr>
            <a:endParaRPr lang="de-DE" sz="1200" b="1" baseline="30000" dirty="0" smtClean="0"/>
          </a:p>
          <a:p>
            <a:pPr lvl="2">
              <a:defRPr/>
            </a:pPr>
            <a:r>
              <a:rPr lang="de-DE" sz="1200" b="1" dirty="0" smtClean="0"/>
              <a:t>Laszlo  Veisz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Daniel Rivas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Alexander Buck</a:t>
            </a:r>
            <a:r>
              <a:rPr lang="de-DE" sz="1200" b="1" baseline="30000" dirty="0" smtClean="0"/>
              <a:t>1,2</a:t>
            </a:r>
            <a:r>
              <a:rPr lang="de-DE" sz="1200" b="1" dirty="0" smtClean="0"/>
              <a:t> </a:t>
            </a:r>
          </a:p>
          <a:p>
            <a:pPr lvl="2">
              <a:defRPr/>
            </a:pPr>
            <a:r>
              <a:rPr lang="de-DE" sz="1200" b="1" dirty="0" smtClean="0"/>
              <a:t>Karl Schmid</a:t>
            </a:r>
            <a:r>
              <a:rPr lang="de-DE" sz="1200" b="1" baseline="30000" dirty="0" smtClean="0"/>
              <a:t>1</a:t>
            </a:r>
            <a:r>
              <a:rPr lang="de-DE" sz="1200" b="1" dirty="0" smtClean="0"/>
              <a:t> </a:t>
            </a:r>
          </a:p>
          <a:p>
            <a:pPr lvl="2">
              <a:defRPr/>
            </a:pPr>
            <a:r>
              <a:rPr lang="de-DE" sz="1200" b="1" dirty="0" err="1" smtClean="0"/>
              <a:t>Jiancai</a:t>
            </a:r>
            <a:r>
              <a:rPr lang="de-DE" sz="1200" b="1" dirty="0" smtClean="0"/>
              <a:t> Xu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Julia Mikhailova</a:t>
            </a:r>
            <a:r>
              <a:rPr lang="de-DE" sz="1200" b="1" baseline="30000" dirty="0" smtClean="0"/>
              <a:t>1</a:t>
            </a:r>
            <a:r>
              <a:rPr lang="de-DE" sz="1200" b="1" dirty="0" smtClean="0"/>
              <a:t> </a:t>
            </a:r>
          </a:p>
          <a:p>
            <a:pPr lvl="2">
              <a:defRPr/>
            </a:pPr>
            <a:r>
              <a:rPr lang="de-DE" sz="1200" b="1" dirty="0" smtClean="0"/>
              <a:t>Tai Dou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Chris Sears</a:t>
            </a:r>
            <a:r>
              <a:rPr lang="de-DE" sz="1200" b="1" baseline="30000" dirty="0" smtClean="0"/>
              <a:t>1</a:t>
            </a:r>
          </a:p>
          <a:p>
            <a:pPr lvl="2">
              <a:defRPr/>
            </a:pPr>
            <a:r>
              <a:rPr lang="de-DE" sz="1200" b="1" dirty="0" smtClean="0"/>
              <a:t>Benedikt Mayer</a:t>
            </a:r>
            <a:r>
              <a:rPr lang="de-DE" sz="1200" b="1" baseline="30000" dirty="0" smtClean="0"/>
              <a:t>1</a:t>
            </a:r>
            <a:endParaRPr lang="de-DE" sz="1200" b="1" baseline="-25000" dirty="0" smtClean="0"/>
          </a:p>
          <a:p>
            <a:pPr lvl="2">
              <a:defRPr/>
            </a:pPr>
            <a:r>
              <a:rPr lang="de-DE" sz="1200" b="1" dirty="0" smtClean="0"/>
              <a:t>Raphael Tautz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Daniel Herrmann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err="1" smtClean="0"/>
              <a:t>Xun</a:t>
            </a:r>
            <a:r>
              <a:rPr lang="de-DE" sz="1200" b="1" dirty="0" smtClean="0"/>
              <a:t> Gu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err="1" smtClean="0"/>
              <a:t>Gilad</a:t>
            </a:r>
            <a:r>
              <a:rPr lang="de-DE" sz="1200" b="1" dirty="0" smtClean="0"/>
              <a:t> Marcus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Tibor Wittmann</a:t>
            </a:r>
            <a:r>
              <a:rPr lang="de-DE" sz="1200" b="1" baseline="30000" dirty="0" smtClean="0"/>
              <a:t>1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Johannes Wenz</a:t>
            </a:r>
            <a:r>
              <a:rPr lang="de-DE" sz="1200" b="1" baseline="30000" dirty="0" smtClean="0"/>
              <a:t>2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Matthias Heigoldt</a:t>
            </a:r>
            <a:r>
              <a:rPr lang="de-DE" sz="1200" b="1" baseline="30000" dirty="0" smtClean="0"/>
              <a:t>2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Konstantin Khrennikov</a:t>
            </a:r>
            <a:r>
              <a:rPr lang="de-DE" sz="1200" b="1" baseline="30000" dirty="0" smtClean="0"/>
              <a:t>2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Stefan Karsch</a:t>
            </a:r>
            <a:r>
              <a:rPr lang="de-DE" sz="1200" b="1" baseline="30000" dirty="0" smtClean="0"/>
              <a:t>1,2</a:t>
            </a:r>
            <a:endParaRPr lang="de-DE" sz="1200" b="1" dirty="0" smtClean="0"/>
          </a:p>
          <a:p>
            <a:pPr lvl="2">
              <a:defRPr/>
            </a:pPr>
            <a:r>
              <a:rPr lang="de-DE" sz="1200" b="1" dirty="0" smtClean="0"/>
              <a:t>Ferenc Krausz</a:t>
            </a:r>
            <a:r>
              <a:rPr lang="de-DE" sz="1200" b="1" baseline="30000" dirty="0" smtClean="0"/>
              <a:t>1,2</a:t>
            </a:r>
          </a:p>
          <a:p>
            <a:pPr>
              <a:defRPr/>
            </a:pPr>
            <a:endParaRPr lang="de-DE" sz="1200" b="1" dirty="0" smtClean="0"/>
          </a:p>
          <a:p>
            <a:pPr>
              <a:defRPr/>
            </a:pPr>
            <a:endParaRPr lang="de-DE" sz="1200" b="1" dirty="0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367130"/>
            <a:ext cx="9144000" cy="1490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/>
            <a:endParaRPr lang="hu-HU">
              <a:latin typeface="Times New Roman" pitchFamily="18" charset="0"/>
            </a:endParaRPr>
          </a:p>
        </p:txBody>
      </p:sp>
      <p:grpSp>
        <p:nvGrpSpPr>
          <p:cNvPr id="8" name="Gruppieren 17"/>
          <p:cNvGrpSpPr>
            <a:grpSpLocks/>
          </p:cNvGrpSpPr>
          <p:nvPr/>
        </p:nvGrpSpPr>
        <p:grpSpPr bwMode="auto">
          <a:xfrm>
            <a:off x="446088" y="5369820"/>
            <a:ext cx="2016125" cy="1506537"/>
            <a:chOff x="330194" y="4071942"/>
            <a:chExt cx="2016125" cy="1506904"/>
          </a:xfrm>
        </p:grpSpPr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63"/>
            <a:stretch>
              <a:fillRect/>
            </a:stretch>
          </p:blipFill>
          <p:spPr bwMode="auto">
            <a:xfrm>
              <a:off x="330194" y="4071942"/>
              <a:ext cx="2016125" cy="114279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65119" y="4997680"/>
              <a:ext cx="1862138" cy="58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sz="1600">
                  <a:latin typeface="Times New Roman" pitchFamily="18" charset="0"/>
                </a:rPr>
                <a:t>Munich Center for</a:t>
              </a:r>
            </a:p>
            <a:p>
              <a:pPr algn="ctr" eaLnBrk="1" hangingPunct="1"/>
              <a:r>
                <a:rPr lang="de-DE" sz="1600">
                  <a:latin typeface="Times New Roman" pitchFamily="18" charset="0"/>
                </a:rPr>
                <a:t>Advanced Photonics</a:t>
              </a:r>
            </a:p>
          </p:txBody>
        </p:sp>
      </p:grpSp>
      <p:pic>
        <p:nvPicPr>
          <p:cNvPr id="11" name="Picture 18" descr="TR18-logoplastic_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5497577"/>
            <a:ext cx="14938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5075" y="6284703"/>
            <a:ext cx="4427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600">
                <a:latin typeface="Times New Roman" pitchFamily="18" charset="0"/>
              </a:rPr>
              <a:t>Sonderforschungsbereich Transregio 18</a:t>
            </a:r>
          </a:p>
          <a:p>
            <a:pPr algn="ctr" eaLnBrk="1" hangingPunct="1"/>
            <a:r>
              <a:rPr lang="de-DE" sz="1600">
                <a:latin typeface="Times New Roman" pitchFamily="18" charset="0"/>
              </a:rPr>
              <a:t>Deutsche Forschungsgemeinschaft</a:t>
            </a:r>
          </a:p>
        </p:txBody>
      </p:sp>
      <p:pic>
        <p:nvPicPr>
          <p:cNvPr id="13" name="Picture 331" descr="home_r2_c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5533953"/>
            <a:ext cx="25717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817813" y="6322803"/>
            <a:ext cx="24669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dirty="0" err="1">
                <a:latin typeface="Times New Roman" pitchFamily="18" charset="0"/>
              </a:rPr>
              <a:t>Laserlab</a:t>
            </a:r>
            <a:r>
              <a:rPr lang="de-DE" sz="2400" dirty="0">
                <a:latin typeface="Times New Roman" pitchFamily="18" charset="0"/>
              </a:rPr>
              <a:t> Europe II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558353" y="1366935"/>
            <a:ext cx="2590801" cy="395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200" b="1" dirty="0" smtClean="0"/>
              <a:t>IOQ Jena</a:t>
            </a:r>
            <a:r>
              <a:rPr lang="de-DE" sz="1200" b="1" baseline="30000" dirty="0" smtClean="0"/>
              <a:t>3</a:t>
            </a:r>
            <a:r>
              <a:rPr lang="de-DE" sz="1200" b="1" dirty="0" smtClean="0"/>
              <a:t> / HI Jena</a:t>
            </a:r>
            <a:r>
              <a:rPr lang="de-DE" sz="1200" b="1" baseline="30000" dirty="0" smtClean="0"/>
              <a:t>4</a:t>
            </a:r>
          </a:p>
          <a:p>
            <a:pPr>
              <a:defRPr/>
            </a:pPr>
            <a:endParaRPr lang="de-DE" sz="1200" b="1" dirty="0" smtClean="0"/>
          </a:p>
          <a:p>
            <a:pPr>
              <a:defRPr/>
            </a:pPr>
            <a:r>
              <a:rPr lang="de-DE" sz="1200" b="1" dirty="0" smtClean="0"/>
              <a:t>Maria Nicolai</a:t>
            </a:r>
            <a:r>
              <a:rPr lang="de-DE" sz="1200" b="1" baseline="30000" dirty="0" smtClean="0"/>
              <a:t>3</a:t>
            </a:r>
            <a:endParaRPr lang="de-DE" sz="1200" b="1" dirty="0" smtClean="0"/>
          </a:p>
          <a:p>
            <a:pPr>
              <a:defRPr/>
            </a:pPr>
            <a:r>
              <a:rPr lang="de-DE" sz="1200" b="1" dirty="0" smtClean="0"/>
              <a:t>Alexander Sävert</a:t>
            </a:r>
            <a:r>
              <a:rPr lang="de-DE" sz="1200" b="1" baseline="30000" dirty="0" smtClean="0"/>
              <a:t>3</a:t>
            </a:r>
            <a:r>
              <a:rPr lang="de-DE" sz="1200" b="1" dirty="0" smtClean="0"/>
              <a:t> </a:t>
            </a:r>
          </a:p>
          <a:p>
            <a:pPr>
              <a:defRPr/>
            </a:pPr>
            <a:r>
              <a:rPr lang="de-DE" sz="1200" b="1" dirty="0" smtClean="0"/>
              <a:t>Malte C. Kaluza</a:t>
            </a:r>
            <a:r>
              <a:rPr lang="de-DE" sz="1200" b="1" baseline="30000" dirty="0" smtClean="0"/>
              <a:t>3,4</a:t>
            </a:r>
          </a:p>
          <a:p>
            <a:pPr>
              <a:defRPr/>
            </a:pPr>
            <a:r>
              <a:rPr lang="de-DE" sz="1200" b="1" dirty="0" smtClean="0"/>
              <a:t>Jana Bierbach</a:t>
            </a:r>
            <a:r>
              <a:rPr lang="de-DE" sz="1200" b="1" baseline="30000" dirty="0" smtClean="0"/>
              <a:t>3</a:t>
            </a:r>
          </a:p>
          <a:p>
            <a:pPr>
              <a:defRPr/>
            </a:pPr>
            <a:r>
              <a:rPr lang="de-DE" sz="1200" b="1" dirty="0" smtClean="0"/>
              <a:t>Christian Rödel</a:t>
            </a:r>
            <a:r>
              <a:rPr lang="de-DE" sz="1200" b="1" baseline="30000" dirty="0" smtClean="0"/>
              <a:t>3,4</a:t>
            </a:r>
          </a:p>
          <a:p>
            <a:pPr>
              <a:defRPr/>
            </a:pPr>
            <a:r>
              <a:rPr lang="de-DE" sz="1200" b="1" dirty="0" smtClean="0"/>
              <a:t>Gerhard Paulus</a:t>
            </a:r>
            <a:r>
              <a:rPr lang="de-DE" sz="1200" b="1" baseline="30000" dirty="0" smtClean="0"/>
              <a:t>3,4</a:t>
            </a:r>
          </a:p>
          <a:p>
            <a:pPr>
              <a:defRPr/>
            </a:pPr>
            <a:endParaRPr lang="de-DE" sz="1200" b="1" dirty="0" smtClean="0"/>
          </a:p>
          <a:p>
            <a:pPr>
              <a:defRPr/>
            </a:pPr>
            <a:endParaRPr lang="de-DE" sz="1200" b="1" dirty="0" smtClean="0"/>
          </a:p>
          <a:p>
            <a:pPr>
              <a:defRPr/>
            </a:pPr>
            <a:r>
              <a:rPr lang="de-DE" sz="1200" b="1" dirty="0" smtClean="0"/>
              <a:t>Wigner </a:t>
            </a:r>
            <a:r>
              <a:rPr lang="de-DE" sz="1200" b="1" dirty="0" err="1" smtClean="0"/>
              <a:t>Inst</a:t>
            </a:r>
            <a:r>
              <a:rPr lang="de-DE" sz="1200" b="1" dirty="0" smtClean="0"/>
              <a:t>. Budapest, </a:t>
            </a:r>
            <a:r>
              <a:rPr lang="de-DE" sz="1200" b="1" dirty="0" err="1" smtClean="0"/>
              <a:t>Hungary</a:t>
            </a:r>
            <a:endParaRPr lang="de-DE" sz="1200" b="1" dirty="0" smtClean="0"/>
          </a:p>
          <a:p>
            <a:pPr>
              <a:defRPr/>
            </a:pPr>
            <a:endParaRPr lang="de-DE" sz="1200" b="1" dirty="0" smtClean="0"/>
          </a:p>
          <a:p>
            <a:pPr>
              <a:defRPr/>
            </a:pPr>
            <a:r>
              <a:rPr lang="de-DE" sz="1200" b="1" dirty="0" err="1" smtClean="0"/>
              <a:t>Angéla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Barna</a:t>
            </a:r>
            <a:endParaRPr lang="de-DE" sz="1200" b="1" dirty="0" smtClean="0"/>
          </a:p>
          <a:p>
            <a:pPr>
              <a:defRPr/>
            </a:pPr>
            <a:r>
              <a:rPr lang="de-DE" sz="1200" b="1" dirty="0" err="1" smtClean="0"/>
              <a:t>István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Földes</a:t>
            </a:r>
            <a:endParaRPr lang="de-DE" sz="1200" b="1" dirty="0" smtClean="0"/>
          </a:p>
          <a:p>
            <a:pPr>
              <a:defRPr/>
            </a:pPr>
            <a:endParaRPr lang="de-DE" sz="1200" b="1" dirty="0" smtClean="0"/>
          </a:p>
          <a:p>
            <a:pPr>
              <a:defRPr/>
            </a:pPr>
            <a:endParaRPr lang="de-DE" sz="1200" b="1" dirty="0" smtClean="0"/>
          </a:p>
          <a:p>
            <a:pPr>
              <a:defRPr/>
            </a:pPr>
            <a:r>
              <a:rPr lang="de-DE" sz="1200" b="1" dirty="0" smtClean="0"/>
              <a:t>FORTH </a:t>
            </a:r>
            <a:r>
              <a:rPr lang="de-DE" sz="1200" b="1" dirty="0" err="1" smtClean="0"/>
              <a:t>Heraklion</a:t>
            </a:r>
            <a:r>
              <a:rPr lang="de-DE" sz="1200" b="1" dirty="0" smtClean="0"/>
              <a:t>, </a:t>
            </a:r>
            <a:r>
              <a:rPr lang="de-DE" sz="1200" b="1" dirty="0" err="1" smtClean="0"/>
              <a:t>Greece</a:t>
            </a:r>
            <a:r>
              <a:rPr lang="de-DE" sz="1200" b="1" dirty="0" smtClean="0"/>
              <a:t>:</a:t>
            </a:r>
          </a:p>
          <a:p>
            <a:pPr>
              <a:defRPr/>
            </a:pPr>
            <a:endParaRPr lang="de-DE" sz="1200" b="1" dirty="0" smtClean="0"/>
          </a:p>
          <a:p>
            <a:pPr>
              <a:defRPr/>
            </a:pPr>
            <a:r>
              <a:rPr lang="de-DE" sz="1200" b="1" dirty="0" smtClean="0"/>
              <a:t>Paris </a:t>
            </a:r>
            <a:r>
              <a:rPr lang="de-DE" sz="1200" b="1" dirty="0" err="1" smtClean="0"/>
              <a:t>Tzallas</a:t>
            </a:r>
            <a:endParaRPr lang="de-DE" sz="1200" b="1" dirty="0" smtClean="0"/>
          </a:p>
          <a:p>
            <a:pPr>
              <a:defRPr/>
            </a:pPr>
            <a:r>
              <a:rPr lang="de-DE" sz="1200" b="1" dirty="0" smtClean="0"/>
              <a:t>Dimitris </a:t>
            </a:r>
            <a:r>
              <a:rPr lang="de-DE" sz="1200" b="1" dirty="0" err="1" smtClean="0"/>
              <a:t>Charalambidis</a:t>
            </a:r>
            <a:endParaRPr lang="de-DE" sz="1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uppieren 2"/>
          <p:cNvGrpSpPr>
            <a:grpSpLocks/>
          </p:cNvGrpSpPr>
          <p:nvPr/>
        </p:nvGrpSpPr>
        <p:grpSpPr bwMode="auto">
          <a:xfrm>
            <a:off x="1664215" y="3884375"/>
            <a:ext cx="5509318" cy="2741054"/>
            <a:chOff x="827088" y="1268413"/>
            <a:chExt cx="7340878" cy="3562449"/>
          </a:xfrm>
        </p:grpSpPr>
        <p:sp>
          <p:nvSpPr>
            <p:cNvPr id="2051" name="Rectangle 2"/>
            <p:cNvSpPr>
              <a:spLocks noChangeArrowheads="1"/>
            </p:cNvSpPr>
            <p:nvPr/>
          </p:nvSpPr>
          <p:spPr bwMode="auto">
            <a:xfrm>
              <a:off x="6403700" y="3315772"/>
              <a:ext cx="176426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b="1">
                  <a:latin typeface="Times New Roman" pitchFamily="18" charset="0"/>
                </a:rPr>
                <a:t>Electron bunch</a:t>
              </a:r>
              <a:r>
                <a:rPr lang="en-US" altLang="zh-CN"/>
                <a:t> </a:t>
              </a:r>
            </a:p>
          </p:txBody>
        </p:sp>
        <p:sp>
          <p:nvSpPr>
            <p:cNvPr id="2052" name="AutoShape 9"/>
            <p:cNvSpPr>
              <a:spLocks noChangeArrowheads="1"/>
            </p:cNvSpPr>
            <p:nvPr/>
          </p:nvSpPr>
          <p:spPr bwMode="auto">
            <a:xfrm rot="10800000">
              <a:off x="2641601" y="4043264"/>
              <a:ext cx="3997325" cy="787598"/>
            </a:xfrm>
            <a:custGeom>
              <a:avLst/>
              <a:gdLst>
                <a:gd name="T0" fmla="*/ 3497659 w 21600"/>
                <a:gd name="T1" fmla="*/ 393799 h 21600"/>
                <a:gd name="T2" fmla="*/ 1998662 w 21600"/>
                <a:gd name="T3" fmla="*/ 787598 h 21600"/>
                <a:gd name="T4" fmla="*/ 499666 w 21600"/>
                <a:gd name="T5" fmla="*/ 393799 h 21600"/>
                <a:gd name="T6" fmla="*/ 199866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21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algn="ctr"/>
              <a:r>
                <a:rPr lang="en-US" altLang="zh-CN" sz="2400" b="1">
                  <a:latin typeface="Times New Roman" pitchFamily="18" charset="0"/>
                </a:rPr>
                <a:t>Gas Jet</a:t>
              </a:r>
            </a:p>
          </p:txBody>
        </p:sp>
        <p:grpSp>
          <p:nvGrpSpPr>
            <p:cNvPr id="2053" name="Group 69"/>
            <p:cNvGrpSpPr>
              <a:grpSpLocks/>
            </p:cNvGrpSpPr>
            <p:nvPr/>
          </p:nvGrpSpPr>
          <p:grpSpPr bwMode="auto">
            <a:xfrm>
              <a:off x="876301" y="1268413"/>
              <a:ext cx="5857875" cy="3201988"/>
              <a:chOff x="589" y="300"/>
              <a:chExt cx="3690" cy="2017"/>
            </a:xfrm>
          </p:grpSpPr>
          <p:grpSp>
            <p:nvGrpSpPr>
              <p:cNvPr id="2062" name="Group 10"/>
              <p:cNvGrpSpPr>
                <a:grpSpLocks/>
              </p:cNvGrpSpPr>
              <p:nvPr/>
            </p:nvGrpSpPr>
            <p:grpSpPr bwMode="auto">
              <a:xfrm>
                <a:off x="3787" y="1298"/>
                <a:ext cx="492" cy="423"/>
                <a:chOff x="3923" y="1271"/>
                <a:chExt cx="492" cy="423"/>
              </a:xfrm>
            </p:grpSpPr>
            <p:sp>
              <p:nvSpPr>
                <p:cNvPr id="209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4052" y="1271"/>
                  <a:ext cx="363" cy="273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095" name="Group 12"/>
                <p:cNvGrpSpPr>
                  <a:grpSpLocks/>
                </p:cNvGrpSpPr>
                <p:nvPr/>
              </p:nvGrpSpPr>
              <p:grpSpPr bwMode="auto">
                <a:xfrm>
                  <a:off x="3923" y="1480"/>
                  <a:ext cx="226" cy="214"/>
                  <a:chOff x="3560" y="2341"/>
                  <a:chExt cx="226" cy="214"/>
                </a:xfrm>
              </p:grpSpPr>
              <p:grpSp>
                <p:nvGrpSpPr>
                  <p:cNvPr id="209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3560" y="2387"/>
                    <a:ext cx="90" cy="167"/>
                    <a:chOff x="3560" y="2387"/>
                    <a:chExt cx="90" cy="167"/>
                  </a:xfrm>
                </p:grpSpPr>
                <p:sp>
                  <p:nvSpPr>
                    <p:cNvPr id="2112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387"/>
                      <a:ext cx="44" cy="7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0000"/>
                        </a:gs>
                        <a:gs pos="100000">
                          <a:srgbClr val="760000"/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lang="de-DE"/>
                    </a:p>
                  </p:txBody>
                </p:sp>
                <p:grpSp>
                  <p:nvGrpSpPr>
                    <p:cNvPr id="2113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60" y="2432"/>
                      <a:ext cx="90" cy="122"/>
                      <a:chOff x="3560" y="2387"/>
                      <a:chExt cx="90" cy="122"/>
                    </a:xfrm>
                  </p:grpSpPr>
                  <p:sp>
                    <p:nvSpPr>
                      <p:cNvPr id="2114" name="Oval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387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15" name="Oval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432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116" name="Oval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387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097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606" y="2341"/>
                    <a:ext cx="180" cy="214"/>
                    <a:chOff x="3742" y="2341"/>
                    <a:chExt cx="180" cy="214"/>
                  </a:xfrm>
                </p:grpSpPr>
                <p:grpSp>
                  <p:nvGrpSpPr>
                    <p:cNvPr id="2098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87" y="2341"/>
                      <a:ext cx="102" cy="168"/>
                      <a:chOff x="3548" y="2341"/>
                      <a:chExt cx="102" cy="168"/>
                    </a:xfrm>
                  </p:grpSpPr>
                  <p:sp>
                    <p:nvSpPr>
                      <p:cNvPr id="2107" name="Oval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48" y="2341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0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32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09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341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110" name="Oval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432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111" name="Oval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387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  <p:grpSp>
                  <p:nvGrpSpPr>
                    <p:cNvPr id="2099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42" y="2341"/>
                      <a:ext cx="180" cy="214"/>
                      <a:chOff x="3515" y="2341"/>
                      <a:chExt cx="180" cy="214"/>
                    </a:xfrm>
                  </p:grpSpPr>
                  <p:grpSp>
                    <p:nvGrpSpPr>
                      <p:cNvPr id="2100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15" y="2341"/>
                        <a:ext cx="89" cy="168"/>
                        <a:chOff x="3515" y="2341"/>
                        <a:chExt cx="89" cy="168"/>
                      </a:xfrm>
                    </p:grpSpPr>
                    <p:sp>
                      <p:nvSpPr>
                        <p:cNvPr id="2105" name="Oval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15" y="2432"/>
                          <a:ext cx="44" cy="7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0000"/>
                            </a:gs>
                            <a:gs pos="100000">
                              <a:srgbClr val="760000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106" name="Oval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60" y="2341"/>
                          <a:ext cx="44" cy="7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0000"/>
                            </a:gs>
                            <a:gs pos="100000">
                              <a:srgbClr val="760000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2101" name="Oval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1" y="2387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02" name="Oval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78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103" name="Oval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341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104" name="Oval 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432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</p:grpSp>
            </p:grpSp>
          </p:grpSp>
          <p:grpSp>
            <p:nvGrpSpPr>
              <p:cNvPr id="2063" name="Group 34"/>
              <p:cNvGrpSpPr>
                <a:grpSpLocks/>
              </p:cNvGrpSpPr>
              <p:nvPr/>
            </p:nvGrpSpPr>
            <p:grpSpPr bwMode="auto">
              <a:xfrm>
                <a:off x="3787" y="1797"/>
                <a:ext cx="490" cy="362"/>
                <a:chOff x="3925" y="1771"/>
                <a:chExt cx="490" cy="362"/>
              </a:xfrm>
            </p:grpSpPr>
            <p:sp>
              <p:nvSpPr>
                <p:cNvPr id="2071" name="Line 35"/>
                <p:cNvSpPr>
                  <a:spLocks noChangeShapeType="1"/>
                </p:cNvSpPr>
                <p:nvPr/>
              </p:nvSpPr>
              <p:spPr bwMode="auto">
                <a:xfrm>
                  <a:off x="4052" y="1861"/>
                  <a:ext cx="363" cy="272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2072" name="Group 36"/>
                <p:cNvGrpSpPr>
                  <a:grpSpLocks/>
                </p:cNvGrpSpPr>
                <p:nvPr/>
              </p:nvGrpSpPr>
              <p:grpSpPr bwMode="auto">
                <a:xfrm>
                  <a:off x="3925" y="1771"/>
                  <a:ext cx="226" cy="214"/>
                  <a:chOff x="3560" y="2341"/>
                  <a:chExt cx="226" cy="214"/>
                </a:xfrm>
              </p:grpSpPr>
              <p:grpSp>
                <p:nvGrpSpPr>
                  <p:cNvPr id="207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560" y="2387"/>
                    <a:ext cx="90" cy="167"/>
                    <a:chOff x="3560" y="2387"/>
                    <a:chExt cx="90" cy="167"/>
                  </a:xfrm>
                </p:grpSpPr>
                <p:sp>
                  <p:nvSpPr>
                    <p:cNvPr id="2089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2387"/>
                      <a:ext cx="44" cy="7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0000"/>
                        </a:gs>
                        <a:gs pos="100000">
                          <a:srgbClr val="760000"/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:endParaRPr lang="de-DE"/>
                    </a:p>
                  </p:txBody>
                </p:sp>
                <p:grpSp>
                  <p:nvGrpSpPr>
                    <p:cNvPr id="2090" name="Group 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60" y="2432"/>
                      <a:ext cx="90" cy="122"/>
                      <a:chOff x="3560" y="2387"/>
                      <a:chExt cx="90" cy="122"/>
                    </a:xfrm>
                  </p:grpSpPr>
                  <p:sp>
                    <p:nvSpPr>
                      <p:cNvPr id="2091" name="Oval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387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92" name="Oval 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432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93" name="Oval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387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074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3606" y="2341"/>
                    <a:ext cx="180" cy="214"/>
                    <a:chOff x="3742" y="2341"/>
                    <a:chExt cx="180" cy="214"/>
                  </a:xfrm>
                </p:grpSpPr>
                <p:grpSp>
                  <p:nvGrpSpPr>
                    <p:cNvPr id="2075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87" y="2341"/>
                      <a:ext cx="102" cy="168"/>
                      <a:chOff x="3548" y="2341"/>
                      <a:chExt cx="102" cy="168"/>
                    </a:xfrm>
                  </p:grpSpPr>
                  <p:sp>
                    <p:nvSpPr>
                      <p:cNvPr id="2084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48" y="2341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85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32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86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341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87" name="Oval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432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88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387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  <p:grpSp>
                  <p:nvGrpSpPr>
                    <p:cNvPr id="2076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42" y="2341"/>
                      <a:ext cx="180" cy="214"/>
                      <a:chOff x="3515" y="2341"/>
                      <a:chExt cx="180" cy="214"/>
                    </a:xfrm>
                  </p:grpSpPr>
                  <p:grpSp>
                    <p:nvGrpSpPr>
                      <p:cNvPr id="2077" name="Group 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15" y="2341"/>
                        <a:ext cx="89" cy="168"/>
                        <a:chOff x="3515" y="2341"/>
                        <a:chExt cx="89" cy="168"/>
                      </a:xfrm>
                    </p:grpSpPr>
                    <p:sp>
                      <p:nvSpPr>
                        <p:cNvPr id="2082" name="Oval 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15" y="2432"/>
                          <a:ext cx="44" cy="7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0000"/>
                            </a:gs>
                            <a:gs pos="100000">
                              <a:srgbClr val="760000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2083" name="Oval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60" y="2341"/>
                          <a:ext cx="44" cy="7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rgbClr val="FF0000"/>
                            </a:gs>
                            <a:gs pos="100000">
                              <a:srgbClr val="760000"/>
                            </a:gs>
                          </a:gsLst>
                          <a:path path="rect">
                            <a:fillToRect r="100000" b="10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2078" name="Oval 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1" y="2387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79" name="Oval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78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80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341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081" name="Oval 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6" y="2432"/>
                        <a:ext cx="44" cy="7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0000"/>
                          </a:gs>
                          <a:gs pos="100000">
                            <a:srgbClr val="760000"/>
                          </a:gs>
                        </a:gsLst>
                        <a:path path="rect">
                          <a:fillToRect r="100000" b="10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</p:grpSp>
            </p:grpSp>
          </p:grpSp>
          <p:graphicFrame>
            <p:nvGraphicFramePr>
              <p:cNvPr id="2064" name="Object 59"/>
              <p:cNvGraphicFramePr>
                <a:graphicFrameLocks noChangeAspect="1"/>
              </p:cNvGraphicFramePr>
              <p:nvPr/>
            </p:nvGraphicFramePr>
            <p:xfrm>
              <a:off x="2200" y="1525"/>
              <a:ext cx="1451" cy="5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523" name="Graph" r:id="rId3" imgW="3161386" imgH="2649322" progId="">
                      <p:embed/>
                    </p:oleObj>
                  </mc:Choice>
                  <mc:Fallback>
                    <p:oleObj name="Graph" r:id="rId3" imgW="3161386" imgH="2649322" progId="">
                      <p:embed/>
                      <p:pic>
                        <p:nvPicPr>
                          <p:cNvPr id="0" name="Picture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0" y="1525"/>
                            <a:ext cx="1451" cy="5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5" name="Object 3"/>
              <p:cNvGraphicFramePr>
                <a:graphicFrameLocks noChangeAspect="1"/>
              </p:cNvGraphicFramePr>
              <p:nvPr/>
            </p:nvGraphicFramePr>
            <p:xfrm>
              <a:off x="589" y="1162"/>
              <a:ext cx="1378" cy="11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524" name="Graph" r:id="rId5" imgW="3161386" imgH="2649322" progId="">
                      <p:embed/>
                    </p:oleObj>
                  </mc:Choice>
                  <mc:Fallback>
                    <p:oleObj name="Graph" r:id="rId5" imgW="3161386" imgH="2649322" progId="">
                      <p:embed/>
                      <p:pic>
                        <p:nvPicPr>
                          <p:cNvPr id="0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9" y="1162"/>
                            <a:ext cx="1378" cy="115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66" name="AutoShape 4"/>
              <p:cNvSpPr>
                <a:spLocks noChangeArrowheads="1"/>
              </p:cNvSpPr>
              <p:nvPr/>
            </p:nvSpPr>
            <p:spPr bwMode="auto">
              <a:xfrm rot="5371549" flipH="1">
                <a:off x="1588" y="1022"/>
                <a:ext cx="272" cy="1497"/>
              </a:xfrm>
              <a:prstGeom prst="triangle">
                <a:avLst>
                  <a:gd name="adj" fmla="val 45907"/>
                </a:avLst>
              </a:prstGeom>
              <a:solidFill>
                <a:srgbClr val="0000FF">
                  <a:alpha val="56862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99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7" name="Line 5"/>
              <p:cNvSpPr>
                <a:spLocks noChangeShapeType="1"/>
              </p:cNvSpPr>
              <p:nvPr/>
            </p:nvSpPr>
            <p:spPr bwMode="auto">
              <a:xfrm flipH="1" flipV="1">
                <a:off x="2109" y="890"/>
                <a:ext cx="468" cy="1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8" name="Line 6"/>
              <p:cNvSpPr>
                <a:spLocks noChangeShapeType="1"/>
              </p:cNvSpPr>
              <p:nvPr/>
            </p:nvSpPr>
            <p:spPr bwMode="auto">
              <a:xfrm flipV="1">
                <a:off x="3331" y="708"/>
                <a:ext cx="629" cy="131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9" name="Line 7"/>
              <p:cNvSpPr>
                <a:spLocks noChangeShapeType="1"/>
              </p:cNvSpPr>
              <p:nvPr/>
            </p:nvSpPr>
            <p:spPr bwMode="auto">
              <a:xfrm flipV="1">
                <a:off x="3073" y="300"/>
                <a:ext cx="221" cy="17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70" name="Line 8"/>
              <p:cNvSpPr>
                <a:spLocks noChangeShapeType="1"/>
              </p:cNvSpPr>
              <p:nvPr/>
            </p:nvSpPr>
            <p:spPr bwMode="auto">
              <a:xfrm flipH="1" flipV="1">
                <a:off x="2577" y="300"/>
                <a:ext cx="351" cy="17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3134" name="Picture 6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539" y="1382713"/>
              <a:ext cx="172878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  <a:softEdge rad="1778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55" name="Line 60"/>
            <p:cNvSpPr>
              <a:spLocks noChangeShapeType="1"/>
            </p:cNvSpPr>
            <p:nvPr/>
          </p:nvSpPr>
          <p:spPr bwMode="auto">
            <a:xfrm flipH="1" flipV="1">
              <a:off x="4819651" y="2754314"/>
              <a:ext cx="88900" cy="74453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2056" name="Object 74"/>
            <p:cNvGraphicFramePr>
              <a:graphicFrameLocks noChangeAspect="1"/>
            </p:cNvGraphicFramePr>
            <p:nvPr/>
          </p:nvGraphicFramePr>
          <p:xfrm>
            <a:off x="827088" y="2722563"/>
            <a:ext cx="2266950" cy="192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25" name="Graph" r:id="rId8" imgW="3161386" imgH="2687117" progId="">
                    <p:embed/>
                  </p:oleObj>
                </mc:Choice>
                <mc:Fallback>
                  <p:oleObj name="Graph" r:id="rId8" imgW="3161386" imgH="2687117" progId="">
                    <p:embed/>
                    <p:pic>
                      <p:nvPicPr>
                        <p:cNvPr id="0" name="Picture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088" y="2722563"/>
                          <a:ext cx="2266950" cy="1928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33" name="Oval 61"/>
            <p:cNvSpPr>
              <a:spLocks noChangeArrowheads="1"/>
            </p:cNvSpPr>
            <p:nvPr/>
          </p:nvSpPr>
          <p:spPr bwMode="auto">
            <a:xfrm>
              <a:off x="3792538" y="1382714"/>
              <a:ext cx="1728789" cy="1371600"/>
            </a:xfrm>
            <a:prstGeom prst="ellipse">
              <a:avLst/>
            </a:prstGeom>
            <a:noFill/>
            <a:ln w="28575">
              <a:solidFill>
                <a:srgbClr val="FF00FF"/>
              </a:solidFill>
              <a:prstDash val="dash"/>
              <a:round/>
              <a:headEnd/>
              <a:tailEnd/>
            </a:ln>
            <a:effectLst>
              <a:glow rad="228600">
                <a:srgbClr val="00B0F0">
                  <a:alpha val="40000"/>
                </a:srgbClr>
              </a:glow>
            </a:effec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060" name="Oval 61"/>
            <p:cNvSpPr>
              <a:spLocks noChangeArrowheads="1"/>
            </p:cNvSpPr>
            <p:nvPr/>
          </p:nvSpPr>
          <p:spPr bwMode="auto">
            <a:xfrm>
              <a:off x="4788024" y="3387581"/>
              <a:ext cx="271859" cy="185435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" name="Freihandform 1"/>
            <p:cNvSpPr/>
            <p:nvPr/>
          </p:nvSpPr>
          <p:spPr>
            <a:xfrm>
              <a:off x="3824402" y="2055835"/>
              <a:ext cx="892209" cy="220668"/>
            </a:xfrm>
            <a:custGeom>
              <a:avLst/>
              <a:gdLst>
                <a:gd name="connsiteX0" fmla="*/ 846386 w 846386"/>
                <a:gd name="connsiteY0" fmla="*/ 8809 h 212849"/>
                <a:gd name="connsiteX1" fmla="*/ 347623 w 846386"/>
                <a:gd name="connsiteY1" fmla="*/ 23923 h 212849"/>
                <a:gd name="connsiteX2" fmla="*/ 0 w 846386"/>
                <a:gd name="connsiteY2" fmla="*/ 212849 h 21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386" h="212849">
                  <a:moveTo>
                    <a:pt x="846386" y="8809"/>
                  </a:moveTo>
                  <a:cubicBezTo>
                    <a:pt x="667536" y="-638"/>
                    <a:pt x="488687" y="-10084"/>
                    <a:pt x="347623" y="23923"/>
                  </a:cubicBezTo>
                  <a:cubicBezTo>
                    <a:pt x="206559" y="57930"/>
                    <a:pt x="103279" y="135389"/>
                    <a:pt x="0" y="21284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>
          <a:xfrm>
            <a:off x="0" y="62050"/>
            <a:ext cx="9144000" cy="969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Outlook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279602" y="1438329"/>
            <a:ext cx="86437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de-DE" sz="2400" dirty="0" smtClean="0"/>
              <a:t> 100 TW </a:t>
            </a:r>
            <a:r>
              <a:rPr lang="de-DE" sz="2400" dirty="0" err="1" smtClean="0"/>
              <a:t>upgrade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LWS-20, 400-500 </a:t>
            </a:r>
            <a:r>
              <a:rPr lang="de-DE" sz="2400" dirty="0" err="1" smtClean="0"/>
              <a:t>mJ</a:t>
            </a:r>
            <a:r>
              <a:rPr lang="de-DE" sz="2400" dirty="0" smtClean="0"/>
              <a:t> &amp; sub-5-fs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de-DE" sz="2400" dirty="0" smtClean="0"/>
              <a:t> CEP </a:t>
            </a:r>
            <a:r>
              <a:rPr lang="de-DE" sz="2400" dirty="0" err="1" smtClean="0"/>
              <a:t>dependent</a:t>
            </a:r>
            <a:r>
              <a:rPr lang="de-DE" sz="2400" dirty="0" smtClean="0"/>
              <a:t> </a:t>
            </a:r>
            <a:r>
              <a:rPr lang="de-DE" sz="2400" dirty="0" err="1" smtClean="0"/>
              <a:t>collective</a:t>
            </a:r>
            <a:r>
              <a:rPr lang="de-DE" sz="2400" dirty="0" smtClean="0"/>
              <a:t> </a:t>
            </a:r>
            <a:r>
              <a:rPr lang="de-DE" sz="2400" dirty="0" err="1" smtClean="0"/>
              <a:t>effects</a:t>
            </a:r>
            <a:r>
              <a:rPr lang="de-DE" sz="2400" dirty="0" smtClean="0"/>
              <a:t> in </a:t>
            </a:r>
            <a:r>
              <a:rPr lang="de-DE" sz="2400" dirty="0" err="1" smtClean="0"/>
              <a:t>electron</a:t>
            </a:r>
            <a:r>
              <a:rPr lang="de-DE" sz="2400" dirty="0" smtClean="0"/>
              <a:t> </a:t>
            </a:r>
            <a:r>
              <a:rPr lang="de-DE" sz="2400" dirty="0" err="1" smtClean="0"/>
              <a:t>acceleration</a:t>
            </a:r>
            <a:endParaRPr lang="de-DE" sz="24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Attosecond</a:t>
            </a:r>
            <a:r>
              <a:rPr lang="de-DE" sz="2400" dirty="0" smtClean="0"/>
              <a:t> </a:t>
            </a:r>
            <a:r>
              <a:rPr lang="de-DE" sz="2400" dirty="0" err="1" smtClean="0"/>
              <a:t>electron</a:t>
            </a:r>
            <a:r>
              <a:rPr lang="de-DE" sz="2400" dirty="0" smtClean="0"/>
              <a:t> </a:t>
            </a:r>
            <a:r>
              <a:rPr lang="de-DE" sz="2400" dirty="0" err="1" smtClean="0"/>
              <a:t>pulses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electron</a:t>
            </a:r>
            <a:r>
              <a:rPr lang="de-DE" sz="2400" dirty="0" smtClean="0"/>
              <a:t> </a:t>
            </a:r>
            <a:r>
              <a:rPr lang="de-DE" sz="2400" dirty="0" err="1" smtClean="0"/>
              <a:t>diffraction</a:t>
            </a:r>
            <a:endParaRPr lang="de-DE" sz="2400" dirty="0" smtClean="0"/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Intense</a:t>
            </a:r>
            <a:r>
              <a:rPr lang="de-DE" sz="2400" dirty="0" smtClean="0"/>
              <a:t> </a:t>
            </a:r>
            <a:r>
              <a:rPr lang="de-DE" sz="2400" dirty="0" err="1" smtClean="0"/>
              <a:t>isolated</a:t>
            </a:r>
            <a:r>
              <a:rPr lang="de-DE" sz="2400" dirty="0" smtClean="0"/>
              <a:t> </a:t>
            </a:r>
            <a:r>
              <a:rPr lang="de-DE" sz="2400" dirty="0" err="1" smtClean="0"/>
              <a:t>attosecond</a:t>
            </a:r>
            <a:r>
              <a:rPr lang="de-DE" sz="2400" dirty="0" smtClean="0"/>
              <a:t> XUV / x-</a:t>
            </a:r>
            <a:r>
              <a:rPr lang="de-DE" sz="2400" dirty="0" err="1" smtClean="0"/>
              <a:t>ray</a:t>
            </a:r>
            <a:r>
              <a:rPr lang="de-DE" sz="2400" dirty="0" smtClean="0"/>
              <a:t> </a:t>
            </a:r>
            <a:r>
              <a:rPr lang="de-DE" sz="2400" dirty="0" err="1" smtClean="0"/>
              <a:t>pulses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nonlinear</a:t>
            </a:r>
            <a:r>
              <a:rPr lang="de-DE" sz="2400" dirty="0" smtClean="0"/>
              <a:t> </a:t>
            </a:r>
          </a:p>
          <a:p>
            <a:pPr>
              <a:spcAft>
                <a:spcPts val="0"/>
              </a:spcAft>
            </a:pPr>
            <a:r>
              <a:rPr lang="de-DE" sz="2400" dirty="0" smtClean="0"/>
              <a:t>  </a:t>
            </a:r>
            <a:r>
              <a:rPr lang="de-DE" sz="2400" dirty="0" err="1" smtClean="0"/>
              <a:t>attosecond</a:t>
            </a:r>
            <a:r>
              <a:rPr lang="de-DE" sz="2400" dirty="0" smtClean="0"/>
              <a:t> </a:t>
            </a:r>
            <a:r>
              <a:rPr lang="de-DE" sz="2400" dirty="0" err="1" smtClean="0"/>
              <a:t>physics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820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360"/>
            <a:ext cx="9144000" cy="4502759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25450" y="1600200"/>
            <a:ext cx="8462963" cy="4893647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Properties :</a:t>
            </a: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Most </a:t>
            </a:r>
            <a:r>
              <a:rPr lang="de-DE" sz="2400" b="1" dirty="0" err="1">
                <a:solidFill>
                  <a:schemeClr val="bg1"/>
                </a:solidFill>
              </a:rPr>
              <a:t>intense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few-cycle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laser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system</a:t>
            </a:r>
            <a:r>
              <a:rPr lang="de-DE" sz="2400" b="1" dirty="0">
                <a:solidFill>
                  <a:schemeClr val="bg1"/>
                </a:solidFill>
              </a:rPr>
              <a:t> in </a:t>
            </a:r>
            <a:r>
              <a:rPr lang="de-DE" sz="2400" b="1" dirty="0" err="1">
                <a:solidFill>
                  <a:schemeClr val="bg1"/>
                </a:solidFill>
              </a:rPr>
              <a:t>the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world</a:t>
            </a:r>
            <a:r>
              <a:rPr lang="de-DE" sz="2400" b="1" dirty="0">
                <a:solidFill>
                  <a:schemeClr val="bg1"/>
                </a:solidFill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100 </a:t>
            </a:r>
            <a:r>
              <a:rPr lang="de-DE" sz="2400" b="1" dirty="0" err="1">
                <a:solidFill>
                  <a:schemeClr val="bg1"/>
                </a:solidFill>
              </a:rPr>
              <a:t>mJ</a:t>
            </a:r>
            <a:r>
              <a:rPr lang="de-DE" sz="2400" b="1" dirty="0">
                <a:solidFill>
                  <a:schemeClr val="bg1"/>
                </a:solidFill>
              </a:rPr>
              <a:t> / </a:t>
            </a:r>
            <a:r>
              <a:rPr lang="de-DE" sz="2400" b="1" dirty="0" smtClean="0">
                <a:solidFill>
                  <a:schemeClr val="bg1"/>
                </a:solidFill>
              </a:rPr>
              <a:t>pulse </a:t>
            </a:r>
            <a:r>
              <a:rPr lang="de-DE" sz="2400" b="1" dirty="0" err="1" smtClean="0">
                <a:solidFill>
                  <a:schemeClr val="bg1"/>
                </a:solidFill>
              </a:rPr>
              <a:t>before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compression</a:t>
            </a:r>
            <a:r>
              <a:rPr lang="de-DE" sz="2400" b="1" dirty="0" smtClean="0">
                <a:solidFill>
                  <a:schemeClr val="bg1"/>
                </a:solidFill>
              </a:rPr>
              <a:t> (80 </a:t>
            </a:r>
            <a:r>
              <a:rPr lang="de-DE" sz="2400" b="1" dirty="0" err="1" smtClean="0">
                <a:solidFill>
                  <a:schemeClr val="bg1"/>
                </a:solidFill>
              </a:rPr>
              <a:t>mJ</a:t>
            </a:r>
            <a:r>
              <a:rPr lang="de-DE" sz="2400" b="1" dirty="0" smtClean="0">
                <a:solidFill>
                  <a:schemeClr val="bg1"/>
                </a:solidFill>
              </a:rPr>
              <a:t> after)</a:t>
            </a:r>
            <a:endParaRPr lang="de-DE" sz="24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4.4-4.9 fs </a:t>
            </a: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FWHM pulse duration</a:t>
            </a: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16-18 </a:t>
            </a:r>
            <a:r>
              <a:rPr lang="de-DE" sz="2400" b="1" dirty="0">
                <a:solidFill>
                  <a:schemeClr val="bg1"/>
                </a:solidFill>
              </a:rPr>
              <a:t>TW power</a:t>
            </a: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 10 Hz </a:t>
            </a:r>
            <a:r>
              <a:rPr lang="de-DE" sz="2400" b="1" dirty="0" err="1">
                <a:solidFill>
                  <a:schemeClr val="bg1"/>
                </a:solidFill>
              </a:rPr>
              <a:t>repetition</a:t>
            </a:r>
            <a:r>
              <a:rPr lang="de-DE" sz="2400" b="1" dirty="0">
                <a:solidFill>
                  <a:schemeClr val="bg1"/>
                </a:solidFill>
              </a:rPr>
              <a:t> rate</a:t>
            </a: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1.5 µm/ 4 µm </a:t>
            </a:r>
            <a:r>
              <a:rPr lang="de-DE" sz="2400" b="1" dirty="0">
                <a:solidFill>
                  <a:schemeClr val="bg1"/>
                </a:solidFill>
              </a:rPr>
              <a:t>FWHM focus diameter (</a:t>
            </a:r>
            <a:r>
              <a:rPr lang="de-DE" sz="2400" b="1" dirty="0" smtClean="0">
                <a:solidFill>
                  <a:schemeClr val="bg1"/>
                </a:solidFill>
              </a:rPr>
              <a:t>F#1.5 </a:t>
            </a:r>
            <a:r>
              <a:rPr lang="de-DE" sz="2400" b="1" dirty="0">
                <a:solidFill>
                  <a:schemeClr val="bg1"/>
                </a:solidFill>
              </a:rPr>
              <a:t>/ </a:t>
            </a:r>
            <a:r>
              <a:rPr lang="de-DE" sz="2400" b="1" dirty="0" smtClean="0">
                <a:solidFill>
                  <a:schemeClr val="bg1"/>
                </a:solidFill>
              </a:rPr>
              <a:t>F#4 optics</a:t>
            </a:r>
            <a:r>
              <a:rPr lang="de-DE" sz="2400" b="1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 &gt;</a:t>
            </a:r>
            <a:r>
              <a:rPr lang="de-DE" sz="2400" b="1" dirty="0" smtClean="0">
                <a:solidFill>
                  <a:schemeClr val="bg1"/>
                </a:solidFill>
              </a:rPr>
              <a:t>10</a:t>
            </a:r>
            <a:r>
              <a:rPr lang="de-DE" sz="2400" b="1" baseline="30000" dirty="0" smtClean="0">
                <a:solidFill>
                  <a:schemeClr val="bg1"/>
                </a:solidFill>
              </a:rPr>
              <a:t>20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>
                <a:solidFill>
                  <a:schemeClr val="bg1"/>
                </a:solidFill>
              </a:rPr>
              <a:t>W/cm</a:t>
            </a:r>
            <a:r>
              <a:rPr lang="de-DE" sz="2400" b="1" baseline="30000" dirty="0">
                <a:solidFill>
                  <a:schemeClr val="bg1"/>
                </a:solidFill>
              </a:rPr>
              <a:t>2</a:t>
            </a:r>
            <a:r>
              <a:rPr lang="de-DE" sz="2400" b="1" dirty="0">
                <a:solidFill>
                  <a:schemeClr val="bg1"/>
                </a:solidFill>
              </a:rPr>
              <a:t> / </a:t>
            </a:r>
            <a:r>
              <a:rPr lang="de-DE" sz="2400" b="1" dirty="0" smtClean="0">
                <a:solidFill>
                  <a:schemeClr val="bg1"/>
                </a:solidFill>
              </a:rPr>
              <a:t>4 </a:t>
            </a:r>
            <a:r>
              <a:rPr lang="de-DE" sz="2400" b="1" dirty="0">
                <a:solidFill>
                  <a:schemeClr val="bg1"/>
                </a:solidFill>
              </a:rPr>
              <a:t>x 10</a:t>
            </a:r>
            <a:r>
              <a:rPr lang="de-DE" sz="2400" b="1" baseline="30000" dirty="0">
                <a:solidFill>
                  <a:schemeClr val="bg1"/>
                </a:solidFill>
              </a:rPr>
              <a:t>18</a:t>
            </a:r>
            <a:r>
              <a:rPr lang="de-DE" sz="2400" b="1" dirty="0">
                <a:solidFill>
                  <a:schemeClr val="bg1"/>
                </a:solidFill>
              </a:rPr>
              <a:t> W/cm</a:t>
            </a:r>
            <a:r>
              <a:rPr lang="de-DE" sz="2400" b="1" baseline="30000" dirty="0">
                <a:solidFill>
                  <a:schemeClr val="bg1"/>
                </a:solidFill>
              </a:rPr>
              <a:t>2</a:t>
            </a:r>
            <a:r>
              <a:rPr lang="de-DE" sz="2400" b="1" dirty="0">
                <a:solidFill>
                  <a:schemeClr val="bg1"/>
                </a:solidFill>
              </a:rPr>
              <a:t> peak intensity</a:t>
            </a: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&gt;10</a:t>
            </a:r>
            <a:r>
              <a:rPr lang="de-DE" sz="2400" b="1" baseline="30000" dirty="0" smtClean="0">
                <a:solidFill>
                  <a:schemeClr val="bg1"/>
                </a:solidFill>
              </a:rPr>
              <a:t>10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>
                <a:solidFill>
                  <a:schemeClr val="bg1"/>
                </a:solidFill>
              </a:rPr>
              <a:t>contrast in +-40ps time window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287168" y="121284"/>
            <a:ext cx="8200010" cy="6514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l" defTabSz="801688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l" defTabSz="801688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l" defTabSz="801688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l" defTabSz="801688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l" defTabSz="801688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en-US" altLang="zh-TW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Light Wave Synthesizer-20 (LWS-20</a:t>
            </a:r>
            <a:r>
              <a:rPr kumimoji="0" lang="en-US" altLang="zh-TW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) &lt;5 fs</a:t>
            </a:r>
            <a:endParaRPr kumimoji="0" lang="zh-TW" altLang="en-US" sz="32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44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2097" y="1235031"/>
            <a:ext cx="1060154" cy="334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Compression 1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32097" y="1235031"/>
            <a:ext cx="6705595" cy="2953638"/>
            <a:chOff x="-59822" y="1508013"/>
            <a:chExt cx="6239316" cy="2680648"/>
          </a:xfrm>
        </p:grpSpPr>
        <p:sp>
          <p:nvSpPr>
            <p:cNvPr id="14" name="Rectangle 13"/>
            <p:cNvSpPr/>
            <p:nvPr/>
          </p:nvSpPr>
          <p:spPr>
            <a:xfrm>
              <a:off x="1400312" y="1646285"/>
              <a:ext cx="4779182" cy="27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SHG spectrum as a function of GDD (</a:t>
              </a:r>
              <a:r>
                <a:rPr lang="en-US" sz="1400" b="1" dirty="0" err="1" smtClean="0"/>
                <a:t>Dazscope</a:t>
              </a:r>
              <a:r>
                <a:rPr lang="en-US" sz="1400" b="1" dirty="0" smtClean="0"/>
                <a:t> principle)</a:t>
              </a:r>
              <a:endParaRPr lang="de-DE" sz="1400" b="1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-59822" y="1508013"/>
              <a:ext cx="5957151" cy="2680648"/>
              <a:chOff x="-64180" y="1517516"/>
              <a:chExt cx="6279627" cy="2976117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-64180" y="1517516"/>
                <a:ext cx="6279627" cy="2976117"/>
                <a:chOff x="50120" y="1517516"/>
                <a:chExt cx="6279627" cy="2976117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50120" y="1517516"/>
                  <a:ext cx="6279627" cy="2976117"/>
                  <a:chOff x="-92755" y="1517516"/>
                  <a:chExt cx="6279627" cy="2976117"/>
                </a:xfrm>
              </p:grpSpPr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-92755" y="1517516"/>
                    <a:ext cx="6279627" cy="2976117"/>
                    <a:chOff x="-92755" y="1517516"/>
                    <a:chExt cx="6279627" cy="2976117"/>
                  </a:xfrm>
                </p:grpSpPr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-92755" y="1517516"/>
                      <a:ext cx="6279627" cy="2976117"/>
                      <a:chOff x="-205558" y="1504421"/>
                      <a:chExt cx="6534868" cy="3194951"/>
                    </a:xfrm>
                  </p:grpSpPr>
                  <p:grpSp>
                    <p:nvGrpSpPr>
                      <p:cNvPr id="11" name="Group 10"/>
                      <p:cNvGrpSpPr/>
                      <p:nvPr/>
                    </p:nvGrpSpPr>
                    <p:grpSpPr>
                      <a:xfrm>
                        <a:off x="486388" y="1866578"/>
                        <a:ext cx="5466737" cy="2610172"/>
                        <a:chOff x="561422" y="1381126"/>
                        <a:chExt cx="5466737" cy="2610172"/>
                      </a:xfrm>
                    </p:grpSpPr>
                    <p:pic>
                      <p:nvPicPr>
                        <p:cNvPr id="60418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auto">
                        <a:xfrm>
                          <a:off x="561422" y="1681876"/>
                          <a:ext cx="5171356" cy="2204325"/>
                        </a:xfrm>
                        <a:prstGeom prst="rect">
                          <a:avLst/>
                        </a:prstGeom>
                        <a:noFill/>
                        <a:scene3d>
                          <a:camera prst="orthographicFront">
                            <a:rot lat="0" lon="0" rev="0"/>
                          </a:camera>
                          <a:lightRig rig="threePt" dir="t"/>
                        </a:scene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cxnSp>
                      <p:nvCxnSpPr>
                        <p:cNvPr id="6" name="Gerade Verbindung mit Pfeil 58"/>
                        <p:cNvCxnSpPr/>
                        <p:nvPr/>
                      </p:nvCxnSpPr>
                      <p:spPr>
                        <a:xfrm flipV="1">
                          <a:off x="561422" y="3886200"/>
                          <a:ext cx="5466737" cy="322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" name="Gerade Verbindung mit Pfeil 58"/>
                        <p:cNvCxnSpPr/>
                        <p:nvPr/>
                      </p:nvCxnSpPr>
                      <p:spPr>
                        <a:xfrm flipV="1">
                          <a:off x="807721" y="1381126"/>
                          <a:ext cx="0" cy="2610172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8" name="Rectangle 17"/>
                      <p:cNvSpPr/>
                      <p:nvPr/>
                    </p:nvSpPr>
                    <p:spPr>
                      <a:xfrm>
                        <a:off x="5687598" y="4366962"/>
                        <a:ext cx="641712" cy="29963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200" b="1" dirty="0">
                            <a:latin typeface="Symbol" pitchFamily="18" charset="2"/>
                          </a:rPr>
                          <a:t>l</a:t>
                        </a:r>
                        <a:r>
                          <a:rPr lang="en-US" sz="1200" b="1" dirty="0" smtClean="0"/>
                          <a:t> </a:t>
                        </a:r>
                        <a:r>
                          <a:rPr lang="en-US" sz="1200" dirty="0"/>
                          <a:t>(</a:t>
                        </a:r>
                        <a:r>
                          <a:rPr lang="en-US" sz="1200" dirty="0" smtClean="0"/>
                          <a:t>nm)</a:t>
                        </a:r>
                        <a:endParaRPr lang="de-DE" sz="1200" dirty="0"/>
                      </a:p>
                    </p:txBody>
                  </p:sp>
                  <p:cxnSp>
                    <p:nvCxnSpPr>
                      <p:cNvPr id="21" name="Gerade Verbindung mit Pfeil 58"/>
                      <p:cNvCxnSpPr/>
                      <p:nvPr/>
                    </p:nvCxnSpPr>
                    <p:spPr>
                      <a:xfrm flipV="1">
                        <a:off x="3002563" y="4362450"/>
                        <a:ext cx="0" cy="114299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" name="Gerade Verbindung mit Pfeil 58"/>
                      <p:cNvCxnSpPr/>
                      <p:nvPr/>
                    </p:nvCxnSpPr>
                    <p:spPr>
                      <a:xfrm flipV="1">
                        <a:off x="5172913" y="4362450"/>
                        <a:ext cx="0" cy="114299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" name="Gerade Verbindung mit Pfeil 58"/>
                      <p:cNvCxnSpPr/>
                      <p:nvPr/>
                    </p:nvCxnSpPr>
                    <p:spPr>
                      <a:xfrm flipV="1">
                        <a:off x="1830087" y="4362450"/>
                        <a:ext cx="0" cy="114299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Gerade Verbindung mit Pfeil 58"/>
                      <p:cNvCxnSpPr/>
                      <p:nvPr/>
                    </p:nvCxnSpPr>
                    <p:spPr>
                      <a:xfrm flipV="1">
                        <a:off x="4160995" y="4371974"/>
                        <a:ext cx="0" cy="114299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371536" y="4435046"/>
                        <a:ext cx="412368" cy="264326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000" dirty="0" smtClean="0">
                            <a:latin typeface="+mj-lt"/>
                            <a:cs typeface="GreekC" pitchFamily="2" charset="0"/>
                          </a:rPr>
                          <a:t>300</a:t>
                        </a:r>
                        <a:endParaRPr lang="de-DE" sz="10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27" name="Rectangle 26"/>
                      <p:cNvSpPr/>
                      <p:nvPr/>
                    </p:nvSpPr>
                    <p:spPr>
                      <a:xfrm>
                        <a:off x="1631005" y="4424742"/>
                        <a:ext cx="412368" cy="264326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000" dirty="0" smtClean="0">
                            <a:latin typeface="+mj-lt"/>
                            <a:cs typeface="GreekC" pitchFamily="2" charset="0"/>
                          </a:rPr>
                          <a:t>350</a:t>
                        </a:r>
                        <a:endParaRPr lang="de-DE" sz="10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2811678" y="4435046"/>
                        <a:ext cx="412368" cy="264326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000" dirty="0" smtClean="0">
                            <a:latin typeface="+mj-lt"/>
                            <a:cs typeface="GreekC" pitchFamily="2" charset="0"/>
                          </a:rPr>
                          <a:t>400</a:t>
                        </a:r>
                        <a:endParaRPr lang="de-DE" sz="10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>
                        <a:off x="3962532" y="4435046"/>
                        <a:ext cx="412368" cy="264326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000" dirty="0" smtClean="0">
                            <a:latin typeface="+mj-lt"/>
                            <a:cs typeface="GreekC" pitchFamily="2" charset="0"/>
                          </a:rPr>
                          <a:t>450</a:t>
                        </a:r>
                        <a:endParaRPr lang="de-DE" sz="10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4980758" y="4414439"/>
                        <a:ext cx="412368" cy="264326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000" dirty="0" smtClean="0">
                            <a:latin typeface="+mj-lt"/>
                            <a:cs typeface="GreekC" pitchFamily="2" charset="0"/>
                          </a:rPr>
                          <a:t>500</a:t>
                        </a:r>
                        <a:endParaRPr lang="de-DE" sz="10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22" name="Rectangle 21"/>
                      <p:cNvSpPr/>
                      <p:nvPr/>
                    </p:nvSpPr>
                    <p:spPr>
                      <a:xfrm>
                        <a:off x="-205558" y="1504421"/>
                        <a:ext cx="932336" cy="550239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/>
                        <a:r>
                          <a:rPr lang="en-US" sz="1200" dirty="0" smtClean="0"/>
                          <a:t>Dazzler </a:t>
                        </a:r>
                      </a:p>
                      <a:p>
                        <a:pPr algn="ctr"/>
                        <a:r>
                          <a:rPr lang="en-US" sz="1200" dirty="0" smtClean="0"/>
                          <a:t>GDD </a:t>
                        </a:r>
                        <a:r>
                          <a:rPr lang="en-US" sz="1200" dirty="0"/>
                          <a:t>(</a:t>
                        </a:r>
                        <a:r>
                          <a:rPr lang="en-US" sz="1200" dirty="0" smtClean="0"/>
                          <a:t>fs</a:t>
                        </a:r>
                        <a:r>
                          <a:rPr lang="en-US" sz="1200" baseline="30000" dirty="0" smtClean="0"/>
                          <a:t>2</a:t>
                        </a:r>
                        <a:r>
                          <a:rPr lang="en-US" sz="1200" dirty="0"/>
                          <a:t>)</a:t>
                        </a:r>
                        <a:endParaRPr lang="de-DE" sz="1200" dirty="0"/>
                      </a:p>
                    </p:txBody>
                  </p:sp>
                </p:grpSp>
                <p:cxnSp>
                  <p:nvCxnSpPr>
                    <p:cNvPr id="37" name="Gerade Verbindung mit Pfeil 58"/>
                    <p:cNvCxnSpPr/>
                    <p:nvPr/>
                  </p:nvCxnSpPr>
                  <p:spPr>
                    <a:xfrm flipH="1">
                      <a:off x="682533" y="3697118"/>
                      <a:ext cx="126312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Gerade Verbindung mit Pfeil 58"/>
                    <p:cNvCxnSpPr/>
                    <p:nvPr/>
                  </p:nvCxnSpPr>
                  <p:spPr>
                    <a:xfrm flipH="1">
                      <a:off x="698477" y="2639843"/>
                      <a:ext cx="113578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3" name="Gerade Verbindung mit Pfeil 58"/>
                  <p:cNvCxnSpPr/>
                  <p:nvPr/>
                </p:nvCxnSpPr>
                <p:spPr>
                  <a:xfrm flipH="1">
                    <a:off x="698477" y="2154068"/>
                    <a:ext cx="110368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Rectangle 40"/>
                <p:cNvSpPr/>
                <p:nvPr/>
              </p:nvSpPr>
              <p:spPr>
                <a:xfrm>
                  <a:off x="337182" y="2022870"/>
                  <a:ext cx="46679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 smtClean="0">
                      <a:latin typeface="+mj-lt"/>
                      <a:cs typeface="GreekC" pitchFamily="2" charset="0"/>
                    </a:rPr>
                    <a:t>1500</a:t>
                  </a:r>
                  <a:endParaRPr lang="de-DE" sz="1000" dirty="0">
                    <a:latin typeface="+mj-lt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419699" y="2516732"/>
                  <a:ext cx="39626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 smtClean="0">
                      <a:latin typeface="+mj-lt"/>
                      <a:cs typeface="GreekC" pitchFamily="2" charset="0"/>
                    </a:rPr>
                    <a:t>625</a:t>
                  </a:r>
                  <a:endParaRPr lang="de-DE" sz="1000" dirty="0">
                    <a:latin typeface="+mj-lt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372074" y="3059657"/>
                  <a:ext cx="439544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 smtClean="0">
                      <a:latin typeface="+mj-lt"/>
                      <a:cs typeface="GreekC" pitchFamily="2" charset="0"/>
                    </a:rPr>
                    <a:t>-250</a:t>
                  </a:r>
                  <a:endParaRPr lang="de-DE" sz="1000" dirty="0">
                    <a:latin typeface="+mj-lt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99084" y="3583946"/>
                  <a:ext cx="510076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 smtClean="0">
                      <a:latin typeface="+mj-lt"/>
                      <a:cs typeface="GreekC" pitchFamily="2" charset="0"/>
                    </a:rPr>
                    <a:t>-1125</a:t>
                  </a:r>
                  <a:endParaRPr lang="de-DE" sz="1000" dirty="0">
                    <a:latin typeface="+mj-lt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92767" y="4065548"/>
                  <a:ext cx="510076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 smtClean="0">
                      <a:latin typeface="+mj-lt"/>
                      <a:cs typeface="GreekC" pitchFamily="2" charset="0"/>
                    </a:rPr>
                    <a:t>-2000</a:t>
                  </a:r>
                  <a:endParaRPr lang="de-DE" sz="1000" dirty="0">
                    <a:latin typeface="+mj-lt"/>
                  </a:endParaRPr>
                </a:p>
              </p:txBody>
            </p:sp>
          </p:grpSp>
          <p:cxnSp>
            <p:nvCxnSpPr>
              <p:cNvPr id="50" name="Gerade Verbindung mit Pfeil 58"/>
              <p:cNvCxnSpPr/>
              <p:nvPr/>
            </p:nvCxnSpPr>
            <p:spPr>
              <a:xfrm flipH="1">
                <a:off x="727052" y="3182768"/>
                <a:ext cx="11036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428008"/>
              </p:ext>
            </p:extLst>
          </p:nvPr>
        </p:nvGraphicFramePr>
        <p:xfrm>
          <a:off x="407589" y="3982959"/>
          <a:ext cx="4114393" cy="2875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4" name="Graph" r:id="rId4" imgW="4152900" imgH="2905125" progId="">
                  <p:embed/>
                </p:oleObj>
              </mc:Choice>
              <mc:Fallback>
                <p:oleObj name="Graph" r:id="rId4" imgW="4152900" imgH="2905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89" y="3982959"/>
                        <a:ext cx="4114393" cy="28750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712167" y="2151651"/>
            <a:ext cx="2878697" cy="523220"/>
            <a:chOff x="5712167" y="1902276"/>
            <a:chExt cx="2878697" cy="523220"/>
          </a:xfrm>
        </p:grpSpPr>
        <p:sp>
          <p:nvSpPr>
            <p:cNvPr id="49" name="Text Box 12"/>
            <p:cNvSpPr txBox="1">
              <a:spLocks noChangeArrowheads="1"/>
            </p:cNvSpPr>
            <p:nvPr/>
          </p:nvSpPr>
          <p:spPr bwMode="auto">
            <a:xfrm>
              <a:off x="6519050" y="1902276"/>
              <a:ext cx="207181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de-DE" sz="1400" dirty="0" smtClean="0"/>
                <a:t>GDD scan using Dazzler.</a:t>
              </a:r>
              <a:endParaRPr lang="de-DE" sz="1400" dirty="0"/>
            </a:p>
          </p:txBody>
        </p:sp>
        <p:cxnSp>
          <p:nvCxnSpPr>
            <p:cNvPr id="52" name="Gerade Verbindung mit Pfeil 58"/>
            <p:cNvCxnSpPr/>
            <p:nvPr/>
          </p:nvCxnSpPr>
          <p:spPr>
            <a:xfrm>
              <a:off x="5712167" y="2169391"/>
              <a:ext cx="71163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12167" y="3073156"/>
            <a:ext cx="2894245" cy="738664"/>
            <a:chOff x="5712167" y="2408156"/>
            <a:chExt cx="2894245" cy="738664"/>
          </a:xfrm>
        </p:grpSpPr>
        <p:cxnSp>
          <p:nvCxnSpPr>
            <p:cNvPr id="57" name="Gerade Verbindung mit Pfeil 58"/>
            <p:cNvCxnSpPr/>
            <p:nvPr/>
          </p:nvCxnSpPr>
          <p:spPr>
            <a:xfrm>
              <a:off x="5712167" y="2788516"/>
              <a:ext cx="71163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Box 12"/>
            <p:cNvSpPr txBox="1">
              <a:spLocks noChangeArrowheads="1"/>
            </p:cNvSpPr>
            <p:nvPr/>
          </p:nvSpPr>
          <p:spPr bwMode="auto">
            <a:xfrm>
              <a:off x="6534598" y="2408156"/>
              <a:ext cx="207181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dirty="0" smtClean="0"/>
                <a:t>Highest intensity at </a:t>
              </a:r>
              <a:r>
                <a:rPr lang="de-DE" sz="1400" dirty="0" smtClean="0">
                  <a:latin typeface="Symbol" pitchFamily="18" charset="2"/>
                </a:rPr>
                <a:t>l </a:t>
              </a:r>
              <a:r>
                <a:rPr lang="de-DE" sz="1400" dirty="0" smtClean="0"/>
                <a:t>corresponds to total GDD(</a:t>
              </a:r>
              <a:r>
                <a:rPr lang="de-DE" sz="1400" dirty="0">
                  <a:latin typeface="Symbol" pitchFamily="18" charset="2"/>
                </a:rPr>
                <a:t>l</a:t>
              </a:r>
              <a:r>
                <a:rPr lang="de-DE" sz="1400" dirty="0" smtClean="0"/>
                <a:t>) = 0</a:t>
              </a:r>
              <a:endParaRPr lang="de-DE" sz="14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047180" y="3938832"/>
            <a:ext cx="5096820" cy="2906712"/>
            <a:chOff x="4047180" y="3938832"/>
            <a:chExt cx="5096820" cy="2906712"/>
          </a:xfrm>
        </p:grpSpPr>
        <p:grpSp>
          <p:nvGrpSpPr>
            <p:cNvPr id="32" name="Group 31"/>
            <p:cNvGrpSpPr/>
            <p:nvPr/>
          </p:nvGrpSpPr>
          <p:grpSpPr>
            <a:xfrm>
              <a:off x="4182806" y="3938832"/>
              <a:ext cx="4961194" cy="2906712"/>
              <a:chOff x="4182806" y="3938832"/>
              <a:chExt cx="4961194" cy="2906712"/>
            </a:xfrm>
          </p:grpSpPr>
          <p:graphicFrame>
            <p:nvGraphicFramePr>
              <p:cNvPr id="62" name="Object 6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2729785"/>
                  </p:ext>
                </p:extLst>
              </p:nvPr>
            </p:nvGraphicFramePr>
            <p:xfrm>
              <a:off x="4981575" y="3938832"/>
              <a:ext cx="4162425" cy="29067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025" name="Graph" r:id="rId6" imgW="4153814" imgH="2901696" progId="">
                      <p:embed/>
                    </p:oleObj>
                  </mc:Choice>
                  <mc:Fallback>
                    <p:oleObj name="Graph" r:id="rId6" imgW="4153814" imgH="2901696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81575" y="3938832"/>
                            <a:ext cx="4162425" cy="290671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8" name="Gerade Verbindung mit Pfeil 58"/>
              <p:cNvCxnSpPr/>
              <p:nvPr/>
            </p:nvCxnSpPr>
            <p:spPr>
              <a:xfrm>
                <a:off x="4182806" y="5315350"/>
                <a:ext cx="71163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 Box 12"/>
            <p:cNvSpPr txBox="1">
              <a:spLocks noChangeArrowheads="1"/>
            </p:cNvSpPr>
            <p:nvPr/>
          </p:nvSpPr>
          <p:spPr bwMode="auto">
            <a:xfrm>
              <a:off x="4047180" y="4981881"/>
              <a:ext cx="10359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de-DE" sz="1400" dirty="0" smtClean="0"/>
                <a:t>Integrating</a:t>
              </a:r>
              <a:endParaRPr lang="de-DE" sz="14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121906" y="4189941"/>
            <a:ext cx="4603787" cy="2424439"/>
            <a:chOff x="-64180" y="1517516"/>
            <a:chExt cx="6305669" cy="2993086"/>
          </a:xfrm>
        </p:grpSpPr>
        <p:grpSp>
          <p:nvGrpSpPr>
            <p:cNvPr id="88" name="Group 87"/>
            <p:cNvGrpSpPr/>
            <p:nvPr/>
          </p:nvGrpSpPr>
          <p:grpSpPr>
            <a:xfrm>
              <a:off x="-64180" y="1517516"/>
              <a:ext cx="6305669" cy="2993086"/>
              <a:chOff x="50120" y="1517516"/>
              <a:chExt cx="6305669" cy="2993086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50120" y="1517516"/>
                <a:ext cx="6305669" cy="2993086"/>
                <a:chOff x="-92755" y="1517516"/>
                <a:chExt cx="6305669" cy="2993086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-92755" y="1517516"/>
                  <a:ext cx="6305669" cy="2993086"/>
                  <a:chOff x="-92755" y="1517516"/>
                  <a:chExt cx="6305669" cy="2993086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-92755" y="1517516"/>
                    <a:ext cx="6305669" cy="2993086"/>
                    <a:chOff x="-205558" y="1504421"/>
                    <a:chExt cx="6561970" cy="3213168"/>
                  </a:xfrm>
                </p:grpSpPr>
                <p:grpSp>
                  <p:nvGrpSpPr>
                    <p:cNvPr id="101" name="Group 100"/>
                    <p:cNvGrpSpPr/>
                    <p:nvPr/>
                  </p:nvGrpSpPr>
                  <p:grpSpPr>
                    <a:xfrm>
                      <a:off x="486388" y="1866578"/>
                      <a:ext cx="5466737" cy="2610172"/>
                      <a:chOff x="561422" y="1381126"/>
                      <a:chExt cx="5466737" cy="2610172"/>
                    </a:xfrm>
                  </p:grpSpPr>
                  <p:pic>
                    <p:nvPicPr>
                      <p:cNvPr id="113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auto">
                      <a:xfrm>
                        <a:off x="561422" y="1887804"/>
                        <a:ext cx="5201211" cy="1998396"/>
                      </a:xfrm>
                      <a:prstGeom prst="rect">
                        <a:avLst/>
                      </a:prstGeom>
                      <a:noFill/>
                      <a:scene3d>
                        <a:camera prst="orthographicFront">
                          <a:rot lat="0" lon="0" rev="0"/>
                        </a:camera>
                        <a:lightRig rig="threePt" dir="t"/>
                      </a:scene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cxnSp>
                    <p:nvCxnSpPr>
                      <p:cNvPr id="114" name="Gerade Verbindung mit Pfeil 58"/>
                      <p:cNvCxnSpPr/>
                      <p:nvPr/>
                    </p:nvCxnSpPr>
                    <p:spPr>
                      <a:xfrm flipV="1">
                        <a:off x="561422" y="3886200"/>
                        <a:ext cx="5466737" cy="322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5" name="Gerade Verbindung mit Pfeil 58"/>
                      <p:cNvCxnSpPr/>
                      <p:nvPr/>
                    </p:nvCxnSpPr>
                    <p:spPr>
                      <a:xfrm flipV="1">
                        <a:off x="807721" y="1381126"/>
                        <a:ext cx="0" cy="2610172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02" name="Rectangle 101"/>
                    <p:cNvSpPr/>
                    <p:nvPr/>
                  </p:nvSpPr>
                  <p:spPr>
                    <a:xfrm>
                      <a:off x="5460303" y="4350475"/>
                      <a:ext cx="896109" cy="36711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200" b="1" dirty="0" smtClean="0">
                          <a:latin typeface="Symbol" pitchFamily="18" charset="2"/>
                          <a:cs typeface="GreekC" pitchFamily="2" charset="0"/>
                        </a:rPr>
                        <a:t>l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smtClean="0"/>
                        <a:t>nm)</a:t>
                      </a:r>
                      <a:endParaRPr lang="de-DE" sz="1200" dirty="0"/>
                    </a:p>
                  </p:txBody>
                </p:sp>
                <p:cxnSp>
                  <p:nvCxnSpPr>
                    <p:cNvPr id="103" name="Gerade Verbindung mit Pfeil 58"/>
                    <p:cNvCxnSpPr/>
                    <p:nvPr/>
                  </p:nvCxnSpPr>
                  <p:spPr>
                    <a:xfrm flipV="1">
                      <a:off x="3002563" y="4362450"/>
                      <a:ext cx="0" cy="114299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Gerade Verbindung mit Pfeil 58"/>
                    <p:cNvCxnSpPr/>
                    <p:nvPr/>
                  </p:nvCxnSpPr>
                  <p:spPr>
                    <a:xfrm flipV="1">
                      <a:off x="5172913" y="4362450"/>
                      <a:ext cx="0" cy="114299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Gerade Verbindung mit Pfeil 58"/>
                    <p:cNvCxnSpPr/>
                    <p:nvPr/>
                  </p:nvCxnSpPr>
                  <p:spPr>
                    <a:xfrm flipV="1">
                      <a:off x="1830087" y="4362450"/>
                      <a:ext cx="0" cy="114299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Gerade Verbindung mit Pfeil 58"/>
                    <p:cNvCxnSpPr/>
                    <p:nvPr/>
                  </p:nvCxnSpPr>
                  <p:spPr>
                    <a:xfrm flipV="1">
                      <a:off x="4160995" y="4371974"/>
                      <a:ext cx="0" cy="114299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7" name="Rectangle 106"/>
                    <p:cNvSpPr/>
                    <p:nvPr/>
                  </p:nvSpPr>
                  <p:spPr>
                    <a:xfrm>
                      <a:off x="468950" y="4435045"/>
                      <a:ext cx="412368" cy="26432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+mj-lt"/>
                          <a:cs typeface="GreekC" pitchFamily="2" charset="0"/>
                        </a:rPr>
                        <a:t>300</a:t>
                      </a:r>
                      <a:endParaRPr lang="de-DE" sz="1000" dirty="0">
                        <a:latin typeface="+mj-lt"/>
                      </a:endParaRPr>
                    </a:p>
                  </p:txBody>
                </p:sp>
                <p:sp>
                  <p:nvSpPr>
                    <p:cNvPr id="108" name="Rectangle 107"/>
                    <p:cNvSpPr/>
                    <p:nvPr/>
                  </p:nvSpPr>
                  <p:spPr>
                    <a:xfrm>
                      <a:off x="1566064" y="4424742"/>
                      <a:ext cx="412368" cy="26432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+mj-lt"/>
                          <a:cs typeface="GreekC" pitchFamily="2" charset="0"/>
                        </a:rPr>
                        <a:t>350</a:t>
                      </a:r>
                      <a:endParaRPr lang="de-DE" sz="1000" dirty="0">
                        <a:latin typeface="+mj-lt"/>
                      </a:endParaRPr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2714265" y="4435045"/>
                      <a:ext cx="412368" cy="26432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+mj-lt"/>
                          <a:cs typeface="GreekC" pitchFamily="2" charset="0"/>
                        </a:rPr>
                        <a:t>400</a:t>
                      </a:r>
                      <a:endParaRPr lang="de-DE" sz="1000" dirty="0">
                        <a:latin typeface="+mj-lt"/>
                      </a:endParaRPr>
                    </a:p>
                  </p:txBody>
                </p:sp>
                <p:sp>
                  <p:nvSpPr>
                    <p:cNvPr id="110" name="Rectangle 109"/>
                    <p:cNvSpPr/>
                    <p:nvPr/>
                  </p:nvSpPr>
                  <p:spPr>
                    <a:xfrm>
                      <a:off x="3881355" y="4435045"/>
                      <a:ext cx="412368" cy="26432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+mj-lt"/>
                          <a:cs typeface="GreekC" pitchFamily="2" charset="0"/>
                        </a:rPr>
                        <a:t>450</a:t>
                      </a:r>
                      <a:endParaRPr lang="de-DE" sz="1000" dirty="0">
                        <a:latin typeface="+mj-lt"/>
                      </a:endParaRPr>
                    </a:p>
                  </p:txBody>
                </p:sp>
                <p:sp>
                  <p:nvSpPr>
                    <p:cNvPr id="111" name="Rectangle 110"/>
                    <p:cNvSpPr/>
                    <p:nvPr/>
                  </p:nvSpPr>
                  <p:spPr>
                    <a:xfrm>
                      <a:off x="4899580" y="4414439"/>
                      <a:ext cx="412368" cy="26432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+mj-lt"/>
                          <a:cs typeface="GreekC" pitchFamily="2" charset="0"/>
                        </a:rPr>
                        <a:t>500</a:t>
                      </a:r>
                      <a:endParaRPr lang="de-DE" sz="1000" dirty="0">
                        <a:latin typeface="+mj-lt"/>
                      </a:endParaRPr>
                    </a:p>
                  </p:txBody>
                </p:sp>
                <p:sp>
                  <p:nvSpPr>
                    <p:cNvPr id="112" name="Rectangle 111"/>
                    <p:cNvSpPr/>
                    <p:nvPr/>
                  </p:nvSpPr>
                  <p:spPr>
                    <a:xfrm>
                      <a:off x="-205558" y="1504421"/>
                      <a:ext cx="932336" cy="55023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200" dirty="0" smtClean="0"/>
                        <a:t>Dazzler </a:t>
                      </a:r>
                    </a:p>
                    <a:p>
                      <a:pPr algn="ctr"/>
                      <a:r>
                        <a:rPr lang="en-US" sz="1200" dirty="0" smtClean="0"/>
                        <a:t>GDD 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smtClean="0"/>
                        <a:t>fs</a:t>
                      </a:r>
                      <a:r>
                        <a:rPr lang="en-US" sz="1200" baseline="30000" dirty="0" smtClean="0"/>
                        <a:t>2</a:t>
                      </a:r>
                      <a:r>
                        <a:rPr lang="en-US" sz="1200" dirty="0"/>
                        <a:t>)</a:t>
                      </a:r>
                      <a:endParaRPr lang="de-DE" sz="1200" dirty="0"/>
                    </a:p>
                  </p:txBody>
                </p:sp>
              </p:grpSp>
              <p:cxnSp>
                <p:nvCxnSpPr>
                  <p:cNvPr id="99" name="Gerade Verbindung mit Pfeil 58"/>
                  <p:cNvCxnSpPr/>
                  <p:nvPr/>
                </p:nvCxnSpPr>
                <p:spPr>
                  <a:xfrm flipH="1">
                    <a:off x="682533" y="3697118"/>
                    <a:ext cx="126312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Gerade Verbindung mit Pfeil 58"/>
                  <p:cNvCxnSpPr/>
                  <p:nvPr/>
                </p:nvCxnSpPr>
                <p:spPr>
                  <a:xfrm flipH="1">
                    <a:off x="698477" y="2639843"/>
                    <a:ext cx="113578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7" name="Gerade Verbindung mit Pfeil 58"/>
                <p:cNvCxnSpPr/>
                <p:nvPr/>
              </p:nvCxnSpPr>
              <p:spPr>
                <a:xfrm flipH="1">
                  <a:off x="698477" y="2154068"/>
                  <a:ext cx="11036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Rectangle 90"/>
              <p:cNvSpPr/>
              <p:nvPr/>
            </p:nvSpPr>
            <p:spPr>
              <a:xfrm>
                <a:off x="274777" y="2022870"/>
                <a:ext cx="520608" cy="3039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latin typeface="+mj-lt"/>
                    <a:cs typeface="GreekC" pitchFamily="2" charset="0"/>
                  </a:rPr>
                  <a:t>800</a:t>
                </a:r>
                <a:endParaRPr lang="de-DE" sz="1000" dirty="0">
                  <a:latin typeface="+mj-lt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94888" y="2516732"/>
                <a:ext cx="520608" cy="3039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latin typeface="+mj-lt"/>
                    <a:cs typeface="GreekC" pitchFamily="2" charset="0"/>
                  </a:rPr>
                  <a:t>400</a:t>
                </a:r>
                <a:endParaRPr lang="de-DE" sz="1000" dirty="0">
                  <a:latin typeface="+mj-lt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481284" y="3059658"/>
                <a:ext cx="335279" cy="3039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latin typeface="+mj-lt"/>
                    <a:cs typeface="GreekC" pitchFamily="2" charset="0"/>
                  </a:rPr>
                  <a:t>0</a:t>
                </a:r>
                <a:endParaRPr lang="de-DE" sz="1000" dirty="0">
                  <a:latin typeface="+mj-lt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36678" y="3554626"/>
                <a:ext cx="577472" cy="3039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latin typeface="+mj-lt"/>
                    <a:cs typeface="GreekC" pitchFamily="2" charset="0"/>
                  </a:rPr>
                  <a:t>-400</a:t>
                </a:r>
                <a:endParaRPr lang="de-DE" sz="1000" dirty="0">
                  <a:latin typeface="+mj-lt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14760" y="4036228"/>
                <a:ext cx="577472" cy="3039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latin typeface="+mj-lt"/>
                    <a:cs typeface="GreekC" pitchFamily="2" charset="0"/>
                  </a:rPr>
                  <a:t>-800</a:t>
                </a:r>
                <a:endParaRPr lang="de-DE" sz="1000" dirty="0">
                  <a:latin typeface="+mj-lt"/>
                </a:endParaRPr>
              </a:p>
            </p:txBody>
          </p:sp>
        </p:grpSp>
        <p:cxnSp>
          <p:nvCxnSpPr>
            <p:cNvPr id="89" name="Gerade Verbindung mit Pfeil 58"/>
            <p:cNvCxnSpPr/>
            <p:nvPr/>
          </p:nvCxnSpPr>
          <p:spPr>
            <a:xfrm flipH="1">
              <a:off x="727052" y="3182768"/>
              <a:ext cx="1103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810901" y="5245540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phase compensation</a:t>
            </a:r>
          </a:p>
          <a:p>
            <a:pPr algn="ctr"/>
            <a:r>
              <a:rPr lang="en-US" dirty="0" smtClean="0"/>
              <a:t>with Dazzler:</a:t>
            </a:r>
            <a:endParaRPr lang="hu-HU" dirty="0"/>
          </a:p>
        </p:txBody>
      </p:sp>
      <p:sp>
        <p:nvSpPr>
          <p:cNvPr id="5" name="TextBox 4"/>
          <p:cNvSpPr txBox="1"/>
          <p:nvPr/>
        </p:nvSpPr>
        <p:spPr>
          <a:xfrm>
            <a:off x="2592060" y="4353062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GDD(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)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6170413" y="4333222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Phase(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91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Grafik 61" descr="LWS20 layout 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" y="1084263"/>
            <a:ext cx="7720013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2679700" y="1792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sz="1800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060080" y="39688"/>
            <a:ext cx="4980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LWS-20 OPCPA Setup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7777163" y="2354263"/>
            <a:ext cx="1258887" cy="1146175"/>
            <a:chOff x="4830" y="1480"/>
            <a:chExt cx="770" cy="733"/>
          </a:xfrm>
        </p:grpSpPr>
        <p:pic>
          <p:nvPicPr>
            <p:cNvPr id="6198" name="Picture 45" descr="DSC_01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0" y="1480"/>
              <a:ext cx="770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99" name="Line 46"/>
            <p:cNvSpPr>
              <a:spLocks noChangeShapeType="1"/>
            </p:cNvSpPr>
            <p:nvPr/>
          </p:nvSpPr>
          <p:spPr bwMode="auto">
            <a:xfrm flipV="1">
              <a:off x="4876" y="1647"/>
              <a:ext cx="679" cy="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00" name="Line 47"/>
            <p:cNvSpPr>
              <a:spLocks noChangeShapeType="1"/>
            </p:cNvSpPr>
            <p:nvPr/>
          </p:nvSpPr>
          <p:spPr bwMode="auto">
            <a:xfrm flipV="1">
              <a:off x="4876" y="1604"/>
              <a:ext cx="690" cy="238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01" name="Text Box 48"/>
            <p:cNvSpPr txBox="1">
              <a:spLocks noChangeArrowheads="1"/>
            </p:cNvSpPr>
            <p:nvPr/>
          </p:nvSpPr>
          <p:spPr bwMode="auto">
            <a:xfrm>
              <a:off x="5244" y="1706"/>
              <a:ext cx="3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>
                  <a:solidFill>
                    <a:srgbClr val="66FF33"/>
                  </a:solidFill>
                </a:rPr>
                <a:t>532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>
                  <a:solidFill>
                    <a:srgbClr val="66FF33"/>
                  </a:solidFill>
                </a:rPr>
                <a:t>Pump</a:t>
              </a:r>
            </a:p>
          </p:txBody>
        </p:sp>
        <p:sp>
          <p:nvSpPr>
            <p:cNvPr id="6202" name="Text Box 49"/>
            <p:cNvSpPr txBox="1">
              <a:spLocks noChangeArrowheads="1"/>
            </p:cNvSpPr>
            <p:nvPr/>
          </p:nvSpPr>
          <p:spPr bwMode="auto">
            <a:xfrm>
              <a:off x="4884" y="1933"/>
              <a:ext cx="59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>
                  <a:solidFill>
                    <a:srgbClr val="FF0000"/>
                  </a:solidFill>
                </a:rPr>
                <a:t>700-1020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>
                  <a:solidFill>
                    <a:srgbClr val="FF0000"/>
                  </a:solidFill>
                </a:rPr>
                <a:t>Seed</a:t>
              </a:r>
            </a:p>
          </p:txBody>
        </p:sp>
        <p:sp>
          <p:nvSpPr>
            <p:cNvPr id="6203" name="Text Box 50"/>
            <p:cNvSpPr txBox="1">
              <a:spLocks noChangeArrowheads="1"/>
            </p:cNvSpPr>
            <p:nvPr/>
          </p:nvSpPr>
          <p:spPr bwMode="auto">
            <a:xfrm>
              <a:off x="4830" y="1480"/>
              <a:ext cx="436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>
                  <a:solidFill>
                    <a:schemeClr val="bg1"/>
                  </a:solidFill>
                </a:rPr>
                <a:t>1st stage</a:t>
              </a:r>
            </a:p>
          </p:txBody>
        </p:sp>
      </p:grp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9144000" y="3614738"/>
            <a:ext cx="4078288" cy="3243262"/>
            <a:chOff x="2789" y="618"/>
            <a:chExt cx="2569" cy="2043"/>
          </a:xfrm>
        </p:grpSpPr>
        <p:pic>
          <p:nvPicPr>
            <p:cNvPr id="6196" name="Picture 55" descr="DSC_009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9" y="618"/>
              <a:ext cx="2569" cy="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97" name="Text Box 56"/>
            <p:cNvSpPr txBox="1">
              <a:spLocks noChangeArrowheads="1"/>
            </p:cNvSpPr>
            <p:nvPr/>
          </p:nvSpPr>
          <p:spPr bwMode="auto">
            <a:xfrm>
              <a:off x="2971" y="799"/>
              <a:ext cx="19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>
                  <a:solidFill>
                    <a:schemeClr val="bg1"/>
                  </a:solidFill>
                </a:rPr>
                <a:t>2nd BBO based OPA stage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-3636963" y="3860800"/>
            <a:ext cx="3636963" cy="2660650"/>
            <a:chOff x="0" y="2665"/>
            <a:chExt cx="2472" cy="1655"/>
          </a:xfrm>
        </p:grpSpPr>
        <p:pic>
          <p:nvPicPr>
            <p:cNvPr id="6194" name="Picture 52" descr="DSC_012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665"/>
              <a:ext cx="2472" cy="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95" name="Text Box 53"/>
            <p:cNvSpPr txBox="1">
              <a:spLocks noChangeArrowheads="1"/>
            </p:cNvSpPr>
            <p:nvPr/>
          </p:nvSpPr>
          <p:spPr bwMode="auto">
            <a:xfrm>
              <a:off x="114" y="4021"/>
              <a:ext cx="1394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>
                  <a:solidFill>
                    <a:schemeClr val="bg1"/>
                  </a:solidFill>
                </a:rPr>
                <a:t>Bulk compressor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123"/>
          <p:cNvGrpSpPr>
            <a:grpSpLocks/>
          </p:cNvGrpSpPr>
          <p:nvPr/>
        </p:nvGrpSpPr>
        <p:grpSpPr bwMode="auto">
          <a:xfrm>
            <a:off x="9144000" y="333375"/>
            <a:ext cx="4716463" cy="3536950"/>
            <a:chOff x="5760" y="210"/>
            <a:chExt cx="2971" cy="2228"/>
          </a:xfrm>
        </p:grpSpPr>
        <p:grpSp>
          <p:nvGrpSpPr>
            <p:cNvPr id="8" name="Group 87"/>
            <p:cNvGrpSpPr>
              <a:grpSpLocks/>
            </p:cNvGrpSpPr>
            <p:nvPr/>
          </p:nvGrpSpPr>
          <p:grpSpPr bwMode="auto">
            <a:xfrm>
              <a:off x="5760" y="210"/>
              <a:ext cx="2971" cy="2228"/>
              <a:chOff x="4187" y="2845"/>
              <a:chExt cx="3597" cy="2698"/>
            </a:xfrm>
          </p:grpSpPr>
          <p:pic>
            <p:nvPicPr>
              <p:cNvPr id="6166" name="Picture 88" descr="IMG_055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87" y="2845"/>
                <a:ext cx="3597" cy="2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167" name="Straight Connector 1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549" y="5119"/>
                <a:ext cx="258" cy="12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6168" name="Straight Connector 172"/>
              <p:cNvCxnSpPr>
                <a:cxnSpLocks noChangeShapeType="1"/>
              </p:cNvCxnSpPr>
              <p:nvPr/>
            </p:nvCxnSpPr>
            <p:spPr bwMode="auto">
              <a:xfrm>
                <a:off x="4477" y="3636"/>
                <a:ext cx="1537" cy="841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212" name="Oval 211"/>
              <p:cNvSpPr/>
              <p:nvPr/>
            </p:nvSpPr>
            <p:spPr>
              <a:xfrm>
                <a:off x="6102" y="3978"/>
                <a:ext cx="172" cy="246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6170" name="AutoShape 92"/>
              <p:cNvSpPr>
                <a:spLocks/>
              </p:cNvSpPr>
              <p:nvPr/>
            </p:nvSpPr>
            <p:spPr bwMode="auto">
              <a:xfrm rot="1593903" flipH="1" flipV="1">
                <a:off x="5890" y="4880"/>
                <a:ext cx="1833" cy="28"/>
              </a:xfrm>
              <a:prstGeom prst="rtTriangle">
                <a:avLst/>
              </a:pr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de-DE" sz="2000"/>
              </a:p>
            </p:txBody>
          </p:sp>
          <p:sp>
            <p:nvSpPr>
              <p:cNvPr id="6171" name="AutoShape 93"/>
              <p:cNvSpPr>
                <a:spLocks/>
              </p:cNvSpPr>
              <p:nvPr/>
            </p:nvSpPr>
            <p:spPr bwMode="auto">
              <a:xfrm rot="5400000">
                <a:off x="4690" y="3002"/>
                <a:ext cx="24" cy="9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300 w 21600"/>
                  <a:gd name="T13" fmla="*/ 6087 h 21600"/>
                  <a:gd name="T14" fmla="*/ 15300 w 21600"/>
                  <a:gd name="T15" fmla="*/ 155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565" y="21600"/>
                    </a:lnTo>
                    <a:lnTo>
                      <a:pt x="1303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de-DE"/>
              </a:p>
            </p:txBody>
          </p:sp>
          <p:cxnSp>
            <p:nvCxnSpPr>
              <p:cNvPr id="6172" name="Straight Connector 164"/>
              <p:cNvCxnSpPr>
                <a:cxnSpLocks noChangeShapeType="1"/>
              </p:cNvCxnSpPr>
              <p:nvPr/>
            </p:nvCxnSpPr>
            <p:spPr bwMode="auto">
              <a:xfrm rot="16200000" flipH="1">
                <a:off x="4276" y="3434"/>
                <a:ext cx="152" cy="254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6173" name="Line 95"/>
              <p:cNvSpPr>
                <a:spLocks noChangeShapeType="1"/>
              </p:cNvSpPr>
              <p:nvPr/>
            </p:nvSpPr>
            <p:spPr bwMode="auto">
              <a:xfrm flipH="1">
                <a:off x="4711" y="3477"/>
                <a:ext cx="469" cy="3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74" name="Line 96"/>
              <p:cNvSpPr>
                <a:spLocks noChangeShapeType="1"/>
              </p:cNvSpPr>
              <p:nvPr/>
            </p:nvSpPr>
            <p:spPr bwMode="auto">
              <a:xfrm flipH="1" flipV="1">
                <a:off x="4697" y="3508"/>
                <a:ext cx="722" cy="342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75" name="Line 97"/>
              <p:cNvSpPr>
                <a:spLocks noChangeShapeType="1"/>
              </p:cNvSpPr>
              <p:nvPr/>
            </p:nvSpPr>
            <p:spPr bwMode="auto">
              <a:xfrm flipH="1" flipV="1">
                <a:off x="5278" y="3591"/>
                <a:ext cx="264" cy="115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76" name="Line 98"/>
              <p:cNvSpPr>
                <a:spLocks noChangeShapeType="1"/>
              </p:cNvSpPr>
              <p:nvPr/>
            </p:nvSpPr>
            <p:spPr bwMode="auto">
              <a:xfrm flipH="1" flipV="1">
                <a:off x="5206" y="3657"/>
                <a:ext cx="261" cy="12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77" name="Line 99"/>
              <p:cNvSpPr>
                <a:spLocks noChangeShapeType="1"/>
              </p:cNvSpPr>
              <p:nvPr/>
            </p:nvSpPr>
            <p:spPr bwMode="auto">
              <a:xfrm flipH="1" flipV="1">
                <a:off x="5204" y="3659"/>
                <a:ext cx="204" cy="18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78" name="Line 100"/>
              <p:cNvSpPr>
                <a:spLocks noChangeShapeType="1"/>
              </p:cNvSpPr>
              <p:nvPr/>
            </p:nvSpPr>
            <p:spPr bwMode="auto">
              <a:xfrm flipH="1" flipV="1">
                <a:off x="5281" y="3592"/>
                <a:ext cx="193" cy="19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79" name="Line 101"/>
              <p:cNvSpPr>
                <a:spLocks noChangeShapeType="1"/>
              </p:cNvSpPr>
              <p:nvPr/>
            </p:nvSpPr>
            <p:spPr bwMode="auto">
              <a:xfrm flipH="1" flipV="1">
                <a:off x="5359" y="3521"/>
                <a:ext cx="794" cy="30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80" name="Line 102"/>
              <p:cNvSpPr>
                <a:spLocks noChangeShapeType="1"/>
              </p:cNvSpPr>
              <p:nvPr/>
            </p:nvSpPr>
            <p:spPr bwMode="auto">
              <a:xfrm flipH="1" flipV="1">
                <a:off x="5732" y="3782"/>
                <a:ext cx="412" cy="38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81" name="Line 103"/>
              <p:cNvSpPr>
                <a:spLocks noChangeShapeType="1"/>
              </p:cNvSpPr>
              <p:nvPr/>
            </p:nvSpPr>
            <p:spPr bwMode="auto">
              <a:xfrm flipH="1" flipV="1">
                <a:off x="5676" y="3863"/>
                <a:ext cx="421" cy="41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82" name="Line 104"/>
              <p:cNvSpPr>
                <a:spLocks noChangeShapeType="1"/>
              </p:cNvSpPr>
              <p:nvPr/>
            </p:nvSpPr>
            <p:spPr bwMode="auto">
              <a:xfrm flipH="1" flipV="1">
                <a:off x="5347" y="3520"/>
                <a:ext cx="187" cy="177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83" name="Line 105"/>
              <p:cNvSpPr>
                <a:spLocks noChangeShapeType="1"/>
              </p:cNvSpPr>
              <p:nvPr/>
            </p:nvSpPr>
            <p:spPr bwMode="auto">
              <a:xfrm flipH="1" flipV="1">
                <a:off x="5675" y="3862"/>
                <a:ext cx="450" cy="204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84" name="Line 106"/>
              <p:cNvSpPr>
                <a:spLocks noChangeShapeType="1"/>
              </p:cNvSpPr>
              <p:nvPr/>
            </p:nvSpPr>
            <p:spPr bwMode="auto">
              <a:xfrm flipH="1" flipV="1">
                <a:off x="5732" y="3785"/>
                <a:ext cx="358" cy="129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" name="Oval 211"/>
              <p:cNvSpPr/>
              <p:nvPr/>
            </p:nvSpPr>
            <p:spPr>
              <a:xfrm>
                <a:off x="6812" y="3831"/>
                <a:ext cx="173" cy="246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3" name="Oval 211"/>
              <p:cNvSpPr/>
              <p:nvPr/>
            </p:nvSpPr>
            <p:spPr>
              <a:xfrm>
                <a:off x="4927" y="3151"/>
                <a:ext cx="173" cy="245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6187" name="Line 109"/>
              <p:cNvSpPr>
                <a:spLocks noChangeShapeType="1"/>
              </p:cNvSpPr>
              <p:nvPr/>
            </p:nvSpPr>
            <p:spPr bwMode="auto">
              <a:xfrm flipH="1" flipV="1">
                <a:off x="6393" y="4127"/>
                <a:ext cx="1323" cy="67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88" name="Line 110"/>
              <p:cNvSpPr>
                <a:spLocks noChangeShapeType="1"/>
              </p:cNvSpPr>
              <p:nvPr/>
            </p:nvSpPr>
            <p:spPr bwMode="auto">
              <a:xfrm flipV="1">
                <a:off x="6403" y="3987"/>
                <a:ext cx="606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89" name="Line 111"/>
              <p:cNvSpPr>
                <a:spLocks noChangeShapeType="1"/>
              </p:cNvSpPr>
              <p:nvPr/>
            </p:nvSpPr>
            <p:spPr bwMode="auto">
              <a:xfrm flipH="1" flipV="1">
                <a:off x="7016" y="3986"/>
                <a:ext cx="461" cy="217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90" name="Line 112"/>
              <p:cNvSpPr>
                <a:spLocks noChangeShapeType="1"/>
              </p:cNvSpPr>
              <p:nvPr/>
            </p:nvSpPr>
            <p:spPr bwMode="auto">
              <a:xfrm flipH="1" flipV="1">
                <a:off x="6886" y="3951"/>
                <a:ext cx="595" cy="24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91" name="Line 113"/>
              <p:cNvSpPr>
                <a:spLocks noChangeShapeType="1"/>
              </p:cNvSpPr>
              <p:nvPr/>
            </p:nvSpPr>
            <p:spPr bwMode="auto">
              <a:xfrm flipH="1" flipV="1">
                <a:off x="6180" y="4095"/>
                <a:ext cx="1533" cy="70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92" name="Line 114"/>
              <p:cNvSpPr>
                <a:spLocks noChangeShapeType="1"/>
              </p:cNvSpPr>
              <p:nvPr/>
            </p:nvSpPr>
            <p:spPr bwMode="auto">
              <a:xfrm flipH="1" flipV="1">
                <a:off x="5037" y="3277"/>
                <a:ext cx="1785" cy="651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93" name="Line 115"/>
              <p:cNvSpPr>
                <a:spLocks noChangeShapeType="1"/>
              </p:cNvSpPr>
              <p:nvPr/>
            </p:nvSpPr>
            <p:spPr bwMode="auto">
              <a:xfrm flipH="1" flipV="1">
                <a:off x="4873" y="3208"/>
                <a:ext cx="82" cy="2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263" name="Text Box 119"/>
            <p:cNvSpPr txBox="1">
              <a:spLocks noChangeArrowheads="1"/>
            </p:cNvSpPr>
            <p:nvPr/>
          </p:nvSpPr>
          <p:spPr bwMode="auto">
            <a:xfrm>
              <a:off x="7293" y="300"/>
              <a:ext cx="13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Hollow Core Fibre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&amp; XPW setup</a:t>
              </a:r>
              <a:endParaRPr lang="en-US" sz="1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9" name="Group 120"/>
          <p:cNvGrpSpPr>
            <a:grpSpLocks/>
          </p:cNvGrpSpPr>
          <p:nvPr/>
        </p:nvGrpSpPr>
        <p:grpSpPr bwMode="auto">
          <a:xfrm>
            <a:off x="9144000" y="1989138"/>
            <a:ext cx="3541713" cy="2371725"/>
            <a:chOff x="5760" y="1253"/>
            <a:chExt cx="2231" cy="1494"/>
          </a:xfrm>
        </p:grpSpPr>
        <p:pic>
          <p:nvPicPr>
            <p:cNvPr id="6162" name="Picture 86" descr="DSC_0102smal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60" y="1253"/>
              <a:ext cx="2231" cy="1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3" name="Text Box 118"/>
            <p:cNvSpPr txBox="1">
              <a:spLocks noChangeArrowheads="1"/>
            </p:cNvSpPr>
            <p:nvPr/>
          </p:nvSpPr>
          <p:spPr bwMode="auto">
            <a:xfrm>
              <a:off x="6599" y="1298"/>
              <a:ext cx="11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>
                  <a:solidFill>
                    <a:schemeClr val="bg1"/>
                  </a:solidFill>
                </a:rPr>
                <a:t>Grism stetcher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124"/>
          <p:cNvGrpSpPr>
            <a:grpSpLocks/>
          </p:cNvGrpSpPr>
          <p:nvPr/>
        </p:nvGrpSpPr>
        <p:grpSpPr bwMode="auto">
          <a:xfrm>
            <a:off x="-3565525" y="1196975"/>
            <a:ext cx="3573463" cy="2474913"/>
            <a:chOff x="-1837" y="935"/>
            <a:chExt cx="1842" cy="1378"/>
          </a:xfrm>
        </p:grpSpPr>
        <p:pic>
          <p:nvPicPr>
            <p:cNvPr id="6160" name="Picture 121" descr="DSC_0066smal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1837" y="935"/>
              <a:ext cx="1842" cy="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1" name="Text Box 122"/>
            <p:cNvSpPr txBox="1">
              <a:spLocks noChangeArrowheads="1"/>
            </p:cNvSpPr>
            <p:nvPr/>
          </p:nvSpPr>
          <p:spPr bwMode="auto">
            <a:xfrm>
              <a:off x="-1695" y="935"/>
              <a:ext cx="127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>
                  <a:solidFill>
                    <a:schemeClr val="bg1"/>
                  </a:solidFill>
                </a:rPr>
                <a:t>1kHz Ti:Sa Front End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6156" name="Text Box 125"/>
          <p:cNvSpPr txBox="1">
            <a:spLocks noChangeArrowheads="1"/>
          </p:cNvSpPr>
          <p:nvPr/>
        </p:nvSpPr>
        <p:spPr bwMode="auto">
          <a:xfrm>
            <a:off x="539751" y="6521450"/>
            <a:ext cx="55170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600" b="1" dirty="0"/>
              <a:t>LWS-20: D. Herrmann </a:t>
            </a:r>
            <a:r>
              <a:rPr lang="de-DE" sz="1600" b="1" i="1" dirty="0"/>
              <a:t>et al.</a:t>
            </a:r>
            <a:r>
              <a:rPr lang="de-DE" sz="1600" b="1" dirty="0"/>
              <a:t> </a:t>
            </a:r>
            <a:r>
              <a:rPr lang="de-DE" sz="1600" b="1" dirty="0" err="1"/>
              <a:t>Opt</a:t>
            </a:r>
            <a:r>
              <a:rPr lang="de-DE" sz="1600" b="1" dirty="0"/>
              <a:t>. </a:t>
            </a:r>
            <a:r>
              <a:rPr lang="de-DE" sz="1600" b="1" dirty="0" err="1"/>
              <a:t>Lett</a:t>
            </a:r>
            <a:r>
              <a:rPr lang="de-DE" sz="1600" b="1" dirty="0"/>
              <a:t>. 34, p. 2459 (2009</a:t>
            </a:r>
            <a:r>
              <a:rPr lang="de-DE" sz="1600" b="1" dirty="0" smtClean="0"/>
              <a:t>)</a:t>
            </a:r>
            <a:endParaRPr lang="de-DE" sz="1600" b="1" dirty="0"/>
          </a:p>
        </p:txBody>
      </p:sp>
      <p:sp>
        <p:nvSpPr>
          <p:cNvPr id="6157" name="Rectangle 59"/>
          <p:cNvSpPr>
            <a:spLocks noChangeArrowheads="1"/>
          </p:cNvSpPr>
          <p:nvPr/>
        </p:nvSpPr>
        <p:spPr bwMode="auto">
          <a:xfrm>
            <a:off x="7002463" y="2000250"/>
            <a:ext cx="596900" cy="4159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158" name="Text Box 58"/>
          <p:cNvSpPr txBox="1">
            <a:spLocks noChangeArrowheads="1"/>
          </p:cNvSpPr>
          <p:nvPr/>
        </p:nvSpPr>
        <p:spPr bwMode="auto">
          <a:xfrm>
            <a:off x="6956425" y="1960563"/>
            <a:ext cx="720725" cy="474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r">
              <a:buFontTx/>
              <a:buNone/>
            </a:pPr>
            <a:r>
              <a:rPr lang="de-DE" sz="1400"/>
              <a:t>5.5 fs </a:t>
            </a:r>
          </a:p>
          <a:p>
            <a:pPr marL="342900" indent="-342900" algn="r">
              <a:buFontTx/>
              <a:buNone/>
            </a:pPr>
            <a:r>
              <a:rPr lang="de-DE" sz="1400"/>
              <a:t>250 µJ</a:t>
            </a:r>
          </a:p>
        </p:txBody>
      </p:sp>
      <p:sp>
        <p:nvSpPr>
          <p:cNvPr id="6159" name="Text Box 60"/>
          <p:cNvSpPr txBox="1">
            <a:spLocks noChangeArrowheads="1"/>
          </p:cNvSpPr>
          <p:nvPr/>
        </p:nvSpPr>
        <p:spPr bwMode="auto">
          <a:xfrm>
            <a:off x="7634288" y="1414463"/>
            <a:ext cx="1395412" cy="814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de-DE" sz="1400" b="1"/>
              <a:t>XPW: </a:t>
            </a:r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de-DE" sz="1400" b="1"/>
              <a:t>  25 % eff with</a:t>
            </a:r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de-DE" sz="1400" b="1"/>
              <a:t>  5.5 fs pulses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512820" y="5301208"/>
            <a:ext cx="94488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dirty="0" smtClean="0"/>
              <a:t>Plasma mirror</a:t>
            </a:r>
          </a:p>
          <a:p>
            <a:pPr algn="ctr"/>
            <a:r>
              <a:rPr lang="en-US" sz="1400" dirty="0" smtClean="0"/>
              <a:t>(optional)</a:t>
            </a:r>
          </a:p>
          <a:p>
            <a:pPr algn="ctr"/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1460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56337E-6 L 0.73247 0.26226 " pathEditMode="relative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6.38298E-7 L -0.83472 0.4512 " pathEditMode="relative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0.05805 L -0.5125 0.30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89 -0.04302 L -0.98282 -0.420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00" y="-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21832E-6 L 0.62795 -0.3931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121831"/>
              </p:ext>
            </p:extLst>
          </p:nvPr>
        </p:nvGraphicFramePr>
        <p:xfrm>
          <a:off x="383510" y="536110"/>
          <a:ext cx="8309445" cy="5996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7" name="Graph" r:id="rId3" imgW="4067280" imgH="2935800" progId="">
                  <p:embed/>
                </p:oleObj>
              </mc:Choice>
              <mc:Fallback>
                <p:oleObj name="Graph" r:id="rId3" imgW="4067280" imgH="2935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10" y="536110"/>
                        <a:ext cx="8309445" cy="59969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spectrum of 5 fs LWS-20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6480" y="6310116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Generation of even shorter than 5 </a:t>
            </a:r>
            <a:r>
              <a:rPr lang="en-US" dirty="0" err="1" smtClean="0"/>
              <a:t>fs</a:t>
            </a:r>
            <a:r>
              <a:rPr lang="en-US" dirty="0" smtClean="0"/>
              <a:t> / 2 cycle pulses is feasible!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7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475682"/>
              </p:ext>
            </p:extLst>
          </p:nvPr>
        </p:nvGraphicFramePr>
        <p:xfrm>
          <a:off x="703172" y="987381"/>
          <a:ext cx="8412303" cy="5870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2" name="Graph" r:id="rId3" imgW="4155840" imgH="2900160" progId="Origin50.Graph">
                  <p:embed/>
                </p:oleObj>
              </mc:Choice>
              <mc:Fallback>
                <p:oleObj name="Graph" r:id="rId3" imgW="4155840" imgH="290016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172" y="987381"/>
                        <a:ext cx="8412303" cy="5870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Spectral tuning in LWS-20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26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964406"/>
            <a:ext cx="8054578" cy="58935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+mj-lt"/>
              </a:rPr>
              <a:t>Designing a New </a:t>
            </a:r>
            <a:r>
              <a:rPr lang="en-US" sz="3200" dirty="0" err="1" smtClean="0">
                <a:latin typeface="+mj-lt"/>
              </a:rPr>
              <a:t>Grism</a:t>
            </a:r>
            <a:r>
              <a:rPr lang="en-US" sz="3200" dirty="0" smtClean="0">
                <a:latin typeface="+mj-lt"/>
              </a:rPr>
              <a:t> Stretcher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5" y="1419820"/>
            <a:ext cx="3028281" cy="23842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778" y="4160119"/>
            <a:ext cx="3571875" cy="20560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2940" y="3804047"/>
            <a:ext cx="4119561" cy="30896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3987" y="902235"/>
            <a:ext cx="4059583" cy="3044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296" name="Rectangle 7"/>
          <p:cNvSpPr>
            <a:spLocks/>
          </p:cNvSpPr>
          <p:nvPr/>
        </p:nvSpPr>
        <p:spPr bwMode="auto">
          <a:xfrm>
            <a:off x="2871520" y="1574006"/>
            <a:ext cx="61074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500" dirty="0">
                <a:ea typeface="Gill Sans" charset="0"/>
                <a:cs typeface="Gill Sans" charset="0"/>
              </a:rPr>
              <a:t>Old</a:t>
            </a:r>
          </a:p>
        </p:txBody>
      </p:sp>
      <p:sp>
        <p:nvSpPr>
          <p:cNvPr id="12297" name="Rectangle 8"/>
          <p:cNvSpPr>
            <a:spLocks/>
          </p:cNvSpPr>
          <p:nvPr/>
        </p:nvSpPr>
        <p:spPr bwMode="auto">
          <a:xfrm>
            <a:off x="2803431" y="4306490"/>
            <a:ext cx="75180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500" dirty="0">
                <a:ea typeface="Gill Sans" charset="0"/>
                <a:cs typeface="Gill Sans" charset="0"/>
              </a:rPr>
              <a:t>New</a:t>
            </a:r>
          </a:p>
        </p:txBody>
      </p:sp>
      <p:sp>
        <p:nvSpPr>
          <p:cNvPr id="12298" name="Rectangle 9"/>
          <p:cNvSpPr>
            <a:spLocks/>
          </p:cNvSpPr>
          <p:nvPr/>
        </p:nvSpPr>
        <p:spPr bwMode="auto">
          <a:xfrm>
            <a:off x="4636923" y="2979168"/>
            <a:ext cx="1366242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70000"/>
              </a:lnSpc>
              <a:buNone/>
            </a:pPr>
            <a:r>
              <a:rPr lang="en-US" sz="1700" b="1" dirty="0">
                <a:solidFill>
                  <a:srgbClr val="D90B00"/>
                </a:solidFill>
                <a:ea typeface="Gill Sans" charset="0"/>
                <a:cs typeface="Gill Sans" charset="0"/>
              </a:rPr>
              <a:t>out of range</a:t>
            </a:r>
          </a:p>
        </p:txBody>
      </p:sp>
      <p:sp>
        <p:nvSpPr>
          <p:cNvPr id="12299" name="Rectangle 10"/>
          <p:cNvSpPr>
            <a:spLocks/>
          </p:cNvSpPr>
          <p:nvPr/>
        </p:nvSpPr>
        <p:spPr bwMode="auto">
          <a:xfrm>
            <a:off x="6973527" y="4560338"/>
            <a:ext cx="1375172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70000"/>
              </a:lnSpc>
              <a:buNone/>
            </a:pPr>
            <a:r>
              <a:rPr lang="en-US" sz="1700" b="1" dirty="0">
                <a:solidFill>
                  <a:srgbClr val="558E28"/>
                </a:solidFill>
                <a:ea typeface="Gill Sans" charset="0"/>
                <a:cs typeface="Gill Sans" charset="0"/>
              </a:rPr>
              <a:t>fully in range</a:t>
            </a:r>
          </a:p>
        </p:txBody>
      </p:sp>
      <p:sp>
        <p:nvSpPr>
          <p:cNvPr id="12300" name="Line 11"/>
          <p:cNvSpPr>
            <a:spLocks noChangeShapeType="1"/>
          </p:cNvSpPr>
          <p:nvPr/>
        </p:nvSpPr>
        <p:spPr bwMode="auto">
          <a:xfrm>
            <a:off x="5314463" y="2882059"/>
            <a:ext cx="99343" cy="232568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2301" name="Line 12"/>
          <p:cNvSpPr>
            <a:spLocks noChangeShapeType="1"/>
          </p:cNvSpPr>
          <p:nvPr/>
        </p:nvSpPr>
        <p:spPr bwMode="auto">
          <a:xfrm rot="10800000" flipH="1">
            <a:off x="7638232" y="4931420"/>
            <a:ext cx="45764" cy="254496"/>
          </a:xfrm>
          <a:prstGeom prst="line">
            <a:avLst/>
          </a:prstGeom>
          <a:noFill/>
          <a:ln w="38100">
            <a:solidFill>
              <a:srgbClr val="003DCC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" name="Rectangle 15"/>
          <p:cNvSpPr/>
          <p:nvPr/>
        </p:nvSpPr>
        <p:spPr>
          <a:xfrm>
            <a:off x="88342" y="6562768"/>
            <a:ext cx="4366580" cy="2893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600" dirty="0" smtClean="0">
                <a:latin typeface="+mn-lt"/>
              </a:rPr>
              <a:t>T. H. Dou </a:t>
            </a:r>
            <a:r>
              <a:rPr lang="en-US" sz="1600" i="1" dirty="0" smtClean="0">
                <a:latin typeface="+mn-lt"/>
              </a:rPr>
              <a:t>et </a:t>
            </a:r>
            <a:r>
              <a:rPr lang="en-US" sz="1600" i="1" dirty="0">
                <a:latin typeface="+mn-lt"/>
              </a:rPr>
              <a:t>al.</a:t>
            </a:r>
            <a:r>
              <a:rPr lang="en-US" sz="1600" dirty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Opt. Exp.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>
                <a:latin typeface="+mn-lt"/>
              </a:rPr>
              <a:t>18</a:t>
            </a:r>
            <a:r>
              <a:rPr lang="en-US" sz="1600" dirty="0">
                <a:latin typeface="+mn-lt"/>
              </a:rPr>
              <a:t>, p. </a:t>
            </a:r>
            <a:r>
              <a:rPr lang="en-US" sz="1600" dirty="0" smtClean="0">
                <a:latin typeface="+mn-lt"/>
              </a:rPr>
              <a:t>27900 </a:t>
            </a:r>
            <a:r>
              <a:rPr lang="en-US" sz="1600" dirty="0">
                <a:latin typeface="+mn-lt"/>
              </a:rPr>
              <a:t>(2010)</a:t>
            </a:r>
            <a:endParaRPr lang="en-US" sz="1600" b="1" baseline="30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371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06929" y="348712"/>
            <a:ext cx="726575" cy="5036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071741" y="167226"/>
            <a:ext cx="69926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Shorter and shorter pulses – Why?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58631" y="1141261"/>
            <a:ext cx="7447873" cy="83099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Better and better time resolution (see later applications)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pulse intensity </a:t>
            </a: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− </a:t>
            </a: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duration conjecture</a:t>
            </a:r>
            <a:endParaRPr lang="de-DE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US" sz="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1" y="1904245"/>
            <a:ext cx="6209620" cy="4885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1683" y="6550223"/>
            <a:ext cx="401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</a:t>
            </a:r>
            <a:r>
              <a:rPr lang="en-US" sz="1400" dirty="0" err="1" smtClean="0"/>
              <a:t>Mourou</a:t>
            </a:r>
            <a:r>
              <a:rPr lang="en-US" sz="1400" dirty="0" smtClean="0"/>
              <a:t> and T. Tajima </a:t>
            </a:r>
            <a:r>
              <a:rPr lang="hu-HU" sz="1400" i="1" dirty="0" smtClean="0"/>
              <a:t>Science </a:t>
            </a:r>
            <a:r>
              <a:rPr lang="hu-HU" sz="1400" b="1" dirty="0"/>
              <a:t>331</a:t>
            </a:r>
            <a:r>
              <a:rPr lang="hu-HU" sz="1400" dirty="0"/>
              <a:t>, 41 (2011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400801" y="3778513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Shorter</a:t>
            </a:r>
            <a:r>
              <a:rPr lang="en-US" dirty="0" smtClean="0"/>
              <a:t> =</a:t>
            </a:r>
            <a:r>
              <a:rPr lang="hu-HU" dirty="0" smtClean="0"/>
              <a:t> </a:t>
            </a:r>
            <a:r>
              <a:rPr lang="hu-HU" dirty="0"/>
              <a:t>more intense</a:t>
            </a:r>
          </a:p>
        </p:txBody>
      </p:sp>
    </p:spTree>
    <p:extLst>
      <p:ext uri="{BB962C8B-B14F-4D97-AF65-F5344CB8AC3E}">
        <p14:creationId xmlns:p14="http://schemas.microsoft.com/office/powerpoint/2010/main" val="2955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_0001_LAP Wei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5" y="903234"/>
            <a:ext cx="7975158" cy="3343169"/>
          </a:xfrm>
          <a:prstGeom prst="rect">
            <a:avLst/>
          </a:prstGeom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679700" y="1792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de-DE" sz="180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722775" y="58598"/>
            <a:ext cx="3698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contrast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64709" y="4246403"/>
            <a:ext cx="4485523" cy="2554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b="1" dirty="0">
                <a:latin typeface="Arial" charset="0"/>
              </a:rPr>
              <a:t>	  </a:t>
            </a:r>
            <a:r>
              <a:rPr lang="de-DE" sz="2000" b="1" dirty="0" smtClean="0">
                <a:latin typeface="Arial" charset="0"/>
              </a:rPr>
              <a:t>Features</a:t>
            </a:r>
            <a:endParaRPr lang="de-DE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>
                <a:latin typeface="Arial" charset="0"/>
              </a:rPr>
              <a:t> </a:t>
            </a:r>
            <a:r>
              <a:rPr lang="de-DE" sz="2000" dirty="0" smtClean="0">
                <a:latin typeface="Arial" charset="0"/>
              </a:rPr>
              <a:t>ns-, ps-pedestal (ASE, OPF)</a:t>
            </a:r>
            <a:endParaRPr lang="de-DE" sz="2000" dirty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>
                <a:latin typeface="Arial" charset="0"/>
              </a:rPr>
              <a:t> </a:t>
            </a:r>
            <a:r>
              <a:rPr lang="de-DE" sz="2000" dirty="0" smtClean="0">
                <a:latin typeface="Arial" charset="0"/>
              </a:rPr>
              <a:t>Pre- and postpulses (double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de-DE" sz="2000" dirty="0" smtClean="0">
                <a:latin typeface="Arial" charset="0"/>
              </a:rPr>
              <a:t>   internal reflection from optics +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de-DE" sz="2000" dirty="0" smtClean="0">
                <a:latin typeface="Arial" charset="0"/>
              </a:rPr>
              <a:t>   nonlin. </a:t>
            </a:r>
            <a:r>
              <a:rPr lang="de-DE" sz="2000" dirty="0">
                <a:latin typeface="Arial" charset="0"/>
              </a:rPr>
              <a:t>p</a:t>
            </a:r>
            <a:r>
              <a:rPr lang="de-DE" sz="2000" dirty="0" smtClean="0">
                <a:latin typeface="Arial" charset="0"/>
              </a:rPr>
              <a:t>repulse gen., birefringence)</a:t>
            </a:r>
            <a:endParaRPr lang="de-DE" sz="2000" dirty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>
                <a:latin typeface="Arial" charset="0"/>
              </a:rPr>
              <a:t> </a:t>
            </a:r>
            <a:r>
              <a:rPr lang="de-DE" sz="2000" dirty="0" smtClean="0">
                <a:latin typeface="Arial" charset="0"/>
              </a:rPr>
              <a:t>Foot of the pulse (spectral clipping,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de-DE" sz="2000" dirty="0">
                <a:latin typeface="Arial" charset="0"/>
              </a:rPr>
              <a:t> </a:t>
            </a:r>
            <a:r>
              <a:rPr lang="de-DE" sz="2000" dirty="0" smtClean="0">
                <a:latin typeface="Arial" charset="0"/>
              </a:rPr>
              <a:t>  imperfect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smtClean="0">
                <a:latin typeface="Arial" charset="0"/>
              </a:rPr>
              <a:t>compression, pump noise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de-DE" sz="2000" dirty="0">
                <a:latin typeface="Arial" charset="0"/>
              </a:rPr>
              <a:t> </a:t>
            </a:r>
            <a:r>
              <a:rPr lang="de-DE" sz="2000" dirty="0" smtClean="0">
                <a:latin typeface="Arial" charset="0"/>
              </a:rPr>
              <a:t>  transfer)</a:t>
            </a:r>
            <a:endParaRPr lang="de-DE" sz="20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02" y="4879396"/>
            <a:ext cx="3591393" cy="2165834"/>
          </a:xfrm>
          <a:prstGeom prst="rect">
            <a:avLst/>
          </a:prstGeom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951798" y="4178364"/>
            <a:ext cx="5208098" cy="1015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/>
              <a:buChar char="à"/>
              <a:defRPr/>
            </a:pPr>
            <a:r>
              <a:rPr lang="de-DE" sz="2000" dirty="0" smtClean="0">
                <a:latin typeface="Arial" charset="0"/>
                <a:sym typeface="Wingdings" pitchFamily="2" charset="2"/>
              </a:rPr>
              <a:t>preplasma generation at 10</a:t>
            </a:r>
            <a:r>
              <a:rPr lang="de-DE" sz="2000" baseline="30000" dirty="0" smtClean="0">
                <a:latin typeface="Arial" charset="0"/>
                <a:sym typeface="Wingdings" pitchFamily="2" charset="2"/>
              </a:rPr>
              <a:t>10</a:t>
            </a:r>
            <a:r>
              <a:rPr lang="de-DE" sz="2000" dirty="0" smtClean="0">
                <a:latin typeface="Arial" charset="0"/>
                <a:sym typeface="Wingdings" pitchFamily="2" charset="2"/>
              </a:rPr>
              <a:t>-10</a:t>
            </a:r>
            <a:r>
              <a:rPr lang="de-DE" sz="2000" baseline="30000" dirty="0" smtClean="0">
                <a:latin typeface="Arial" charset="0"/>
                <a:sym typeface="Wingdings" pitchFamily="2" charset="2"/>
              </a:rPr>
              <a:t>12 </a:t>
            </a:r>
            <a:r>
              <a:rPr lang="de-DE" sz="2000" dirty="0" smtClean="0">
                <a:latin typeface="Arial" charset="0"/>
                <a:sym typeface="Wingdings" pitchFamily="2" charset="2"/>
              </a:rPr>
              <a:t>W/cm</a:t>
            </a:r>
            <a:r>
              <a:rPr lang="de-DE" sz="2000" baseline="30000" dirty="0" smtClean="0">
                <a:latin typeface="Arial" charset="0"/>
                <a:sym typeface="Wingdings" pitchFamily="2" charset="2"/>
              </a:rPr>
              <a:t>2</a:t>
            </a:r>
            <a:r>
              <a:rPr lang="de-DE" sz="2000" dirty="0" smtClean="0">
                <a:latin typeface="Arial" charset="0"/>
                <a:sym typeface="Wingdings" pitchFamily="2" charset="2"/>
              </a:rPr>
              <a:t> 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/>
              <a:buChar char="à"/>
              <a:defRPr/>
            </a:pPr>
            <a:r>
              <a:rPr lang="de-DE" sz="2000" dirty="0" smtClean="0">
                <a:latin typeface="Arial" charset="0"/>
                <a:sym typeface="Wingdings" pitchFamily="2" charset="2"/>
              </a:rPr>
              <a:t>no laser interaction with overdense plasmas </a:t>
            </a:r>
            <a:endParaRPr lang="en-US" sz="2000" dirty="0"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40685" y="1478947"/>
            <a:ext cx="0" cy="258810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2019" y="1689012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I(t)</a:t>
            </a:r>
            <a:endParaRPr lang="hu-HU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571999" y="4035245"/>
            <a:ext cx="3928165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84248" y="3894253"/>
            <a:ext cx="255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t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94643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LWS-20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contrast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13129" y="5759978"/>
            <a:ext cx="6207071" cy="792609"/>
          </a:xfrm>
        </p:spPr>
        <p:txBody>
          <a:bodyPr/>
          <a:lstStyle/>
          <a:p>
            <a:pPr marL="0" indent="0">
              <a:buNone/>
            </a:pPr>
            <a:r>
              <a:rPr lang="de-DE" sz="1200" dirty="0">
                <a:latin typeface="+mn-lt"/>
              </a:rPr>
              <a:t>HCF: </a:t>
            </a:r>
            <a:r>
              <a:rPr lang="de-DE" sz="1200" dirty="0" err="1">
                <a:latin typeface="+mn-lt"/>
              </a:rPr>
              <a:t>hollow</a:t>
            </a:r>
            <a:r>
              <a:rPr lang="de-DE" sz="1200" dirty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core</a:t>
            </a:r>
            <a:r>
              <a:rPr lang="de-DE" sz="1200" dirty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fiber</a:t>
            </a:r>
          </a:p>
          <a:p>
            <a:pPr marL="0" indent="0">
              <a:buNone/>
            </a:pPr>
            <a:r>
              <a:rPr lang="en-US" sz="1200" dirty="0" smtClean="0">
                <a:latin typeface="+mn-lt"/>
              </a:rPr>
              <a:t>PCF</a:t>
            </a:r>
            <a:r>
              <a:rPr lang="en-US" sz="1200" dirty="0">
                <a:latin typeface="+mn-lt"/>
              </a:rPr>
              <a:t>: photonic crystal fiber for optical synchronization of the pump and seed in </a:t>
            </a:r>
            <a:r>
              <a:rPr lang="en-US" sz="1200" dirty="0" smtClean="0">
                <a:latin typeface="+mn-lt"/>
              </a:rPr>
              <a:t>OPCPA</a:t>
            </a:r>
          </a:p>
          <a:p>
            <a:pPr marL="0" indent="0">
              <a:buNone/>
            </a:pPr>
            <a:r>
              <a:rPr lang="en-US" sz="1200" dirty="0" smtClean="0">
                <a:latin typeface="+mn-lt"/>
              </a:rPr>
              <a:t>AOM: </a:t>
            </a:r>
            <a:r>
              <a:rPr lang="de-DE" sz="1200" dirty="0" err="1" smtClean="0">
                <a:latin typeface="+mn-lt"/>
              </a:rPr>
              <a:t>acousto-optical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modulator</a:t>
            </a:r>
            <a:endParaRPr lang="de-DE" sz="1200" dirty="0" smtClean="0">
              <a:latin typeface="+mn-lt"/>
            </a:endParaRPr>
          </a:p>
        </p:txBody>
      </p:sp>
      <p:pic>
        <p:nvPicPr>
          <p:cNvPr id="49154" name="Picture 2" descr="setup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70" y="921895"/>
            <a:ext cx="7841608" cy="434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81299" y="1036805"/>
            <a:ext cx="4146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XPW: Cross-</a:t>
            </a:r>
            <a:r>
              <a:rPr lang="de-DE" sz="1600" dirty="0" err="1" smtClean="0"/>
              <a:t>polarized</a:t>
            </a:r>
            <a:r>
              <a:rPr lang="de-DE" sz="1600" dirty="0" smtClean="0"/>
              <a:t> </a:t>
            </a:r>
            <a:r>
              <a:rPr lang="de-DE" sz="1600" dirty="0" err="1" smtClean="0"/>
              <a:t>wave</a:t>
            </a:r>
            <a:r>
              <a:rPr lang="de-DE" sz="1600" dirty="0"/>
              <a:t> </a:t>
            </a:r>
            <a:r>
              <a:rPr lang="de-DE" sz="1600" dirty="0" err="1" smtClean="0"/>
              <a:t>generation</a:t>
            </a:r>
            <a:r>
              <a:rPr lang="de-DE" sz="1600" dirty="0" smtClean="0"/>
              <a:t> </a:t>
            </a:r>
            <a:r>
              <a:rPr lang="de-DE" sz="1600" dirty="0" err="1"/>
              <a:t>unit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5770534" y="819370"/>
            <a:ext cx="188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PM: Plasma </a:t>
            </a:r>
            <a:r>
              <a:rPr lang="de-DE" sz="1600" dirty="0" err="1"/>
              <a:t>mirror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466582" y="5282399"/>
            <a:ext cx="2388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err="1" smtClean="0"/>
              <a:t>Contrast</a:t>
            </a:r>
            <a:r>
              <a:rPr lang="de-DE" sz="1600" u="sng" dirty="0" smtClean="0"/>
              <a:t> </a:t>
            </a:r>
            <a:r>
              <a:rPr lang="de-DE" sz="1600" u="sng" dirty="0" err="1" smtClean="0"/>
              <a:t>of</a:t>
            </a:r>
            <a:r>
              <a:rPr lang="de-DE" sz="1600" u="sng" dirty="0" smtClean="0"/>
              <a:t> LWS-20:</a:t>
            </a:r>
          </a:p>
          <a:p>
            <a:r>
              <a:rPr lang="de-DE" sz="1600" dirty="0" smtClean="0"/>
              <a:t>10</a:t>
            </a:r>
            <a:r>
              <a:rPr lang="de-DE" sz="1600" baseline="30000" dirty="0" smtClean="0"/>
              <a:t>8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front end</a:t>
            </a:r>
          </a:p>
          <a:p>
            <a:r>
              <a:rPr lang="de-DE" sz="1600" dirty="0" smtClean="0"/>
              <a:t>+ 10</a:t>
            </a:r>
            <a:r>
              <a:rPr lang="de-DE" sz="1600" baseline="30000" dirty="0" smtClean="0"/>
              <a:t>4</a:t>
            </a:r>
            <a:r>
              <a:rPr lang="de-DE" sz="1600" dirty="0" smtClean="0"/>
              <a:t> XPW</a:t>
            </a:r>
          </a:p>
          <a:p>
            <a:r>
              <a:rPr lang="de-DE" sz="1600" dirty="0" smtClean="0"/>
              <a:t>+ 10</a:t>
            </a:r>
            <a:r>
              <a:rPr lang="de-DE" sz="1600" baseline="30000" dirty="0" smtClean="0"/>
              <a:t>5</a:t>
            </a:r>
            <a:r>
              <a:rPr lang="de-DE" sz="1600" dirty="0" smtClean="0"/>
              <a:t> OPCPA</a:t>
            </a:r>
          </a:p>
          <a:p>
            <a:r>
              <a:rPr lang="de-DE" sz="1600" dirty="0" smtClean="0"/>
              <a:t>+10</a:t>
            </a:r>
            <a:r>
              <a:rPr lang="de-DE" sz="1600" baseline="30000" dirty="0" smtClean="0"/>
              <a:t>2.5</a:t>
            </a:r>
            <a:r>
              <a:rPr lang="de-DE" sz="1600" dirty="0" smtClean="0"/>
              <a:t> PM</a:t>
            </a:r>
          </a:p>
          <a:p>
            <a:r>
              <a:rPr lang="de-DE" sz="1600" dirty="0" smtClean="0">
                <a:sym typeface="Wingdings" pitchFamily="2" charset="2"/>
              </a:rPr>
              <a:t> </a:t>
            </a:r>
            <a:r>
              <a:rPr lang="de-DE" sz="1600" u="sng" dirty="0" smtClean="0">
                <a:sym typeface="Wingdings" pitchFamily="2" charset="2"/>
              </a:rPr>
              <a:t>10</a:t>
            </a:r>
            <a:r>
              <a:rPr lang="de-DE" sz="1600" u="sng" baseline="30000" dirty="0" smtClean="0">
                <a:sym typeface="Wingdings" pitchFamily="2" charset="2"/>
              </a:rPr>
              <a:t>19</a:t>
            </a:r>
            <a:r>
              <a:rPr lang="de-DE" sz="1600" u="sng" dirty="0" smtClean="0">
                <a:sym typeface="Wingdings" pitchFamily="2" charset="2"/>
              </a:rPr>
              <a:t> </a:t>
            </a:r>
            <a:endParaRPr lang="de-DE" sz="1600" u="sng" dirty="0"/>
          </a:p>
        </p:txBody>
      </p:sp>
      <p:sp>
        <p:nvSpPr>
          <p:cNvPr id="11" name="Textfeld 10"/>
          <p:cNvSpPr txBox="1"/>
          <p:nvPr/>
        </p:nvSpPr>
        <p:spPr>
          <a:xfrm>
            <a:off x="4529467" y="6528018"/>
            <a:ext cx="4614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J. M. </a:t>
            </a:r>
            <a:r>
              <a:rPr lang="en-US" sz="1600" dirty="0" err="1" smtClean="0"/>
              <a:t>Mikhailova</a:t>
            </a:r>
            <a:r>
              <a:rPr lang="en-US" sz="1600" dirty="0" smtClean="0"/>
              <a:t> et al., Opt.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</a:t>
            </a:r>
            <a:r>
              <a:rPr lang="en-US" sz="1600" b="1" dirty="0" smtClean="0"/>
              <a:t>36</a:t>
            </a:r>
            <a:r>
              <a:rPr lang="en-US" sz="1600" dirty="0" smtClean="0"/>
              <a:t>, 3145 (2011)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927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_0001_LAP Wei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679700" y="1531032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de-DE" sz="180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8078" y="215381"/>
            <a:ext cx="85092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eaLnBrk="1" hangingPunct="1">
              <a:lnSpc>
                <a:spcPct val="100000"/>
              </a:lnSpc>
              <a:buNone/>
            </a:pPr>
            <a:r>
              <a:rPr lang="de-DE" sz="2800" b="1" dirty="0" smtClean="0">
                <a:sym typeface="Wingdings" pitchFamily="2" charset="2"/>
              </a:rPr>
              <a:t>Contrast improvement by short pump OPCPA</a:t>
            </a:r>
            <a:endParaRPr lang="en-US" sz="2800" b="1" dirty="0"/>
          </a:p>
        </p:txBody>
      </p:sp>
      <p:grpSp>
        <p:nvGrpSpPr>
          <p:cNvPr id="2" name="Group 14"/>
          <p:cNvGrpSpPr/>
          <p:nvPr/>
        </p:nvGrpSpPr>
        <p:grpSpPr>
          <a:xfrm>
            <a:off x="2661235" y="1682020"/>
            <a:ext cx="7114624" cy="4981100"/>
            <a:chOff x="2136297" y="334057"/>
            <a:chExt cx="7114624" cy="4981100"/>
          </a:xfrm>
        </p:grpSpPr>
        <p:grpSp>
          <p:nvGrpSpPr>
            <p:cNvPr id="5" name="Group 4"/>
            <p:cNvGrpSpPr/>
            <p:nvPr/>
          </p:nvGrpSpPr>
          <p:grpSpPr>
            <a:xfrm>
              <a:off x="2136297" y="334057"/>
              <a:ext cx="7114624" cy="4981100"/>
              <a:chOff x="921463" y="736727"/>
              <a:chExt cx="7301073" cy="511268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391830" y="1286634"/>
                <a:ext cx="6004290" cy="43292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463" y="736727"/>
                <a:ext cx="7301073" cy="5112688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/>
            <p:cNvCxnSpPr/>
            <p:nvPr/>
          </p:nvCxnSpPr>
          <p:spPr>
            <a:xfrm flipH="1">
              <a:off x="4157957" y="4052761"/>
              <a:ext cx="3885526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398750" y="3746575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/>
                <a:t>Detection limit</a:t>
              </a:r>
              <a:endParaRPr lang="hu-HU" sz="2000" dirty="0"/>
            </a:p>
          </p:txBody>
        </p: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18810" y="1291845"/>
            <a:ext cx="7237879" cy="1323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b="1" dirty="0" smtClean="0">
                <a:latin typeface="Arial" charset="0"/>
              </a:rPr>
              <a:t>Finite pump pulse duration </a:t>
            </a:r>
            <a:r>
              <a:rPr lang="de-DE" sz="2000" b="1" dirty="0" smtClean="0">
                <a:latin typeface="Arial" charset="0"/>
                <a:sym typeface="Wingdings" pitchFamily="2" charset="2"/>
              </a:rPr>
              <a:t> finite temporal gain window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de-DE" sz="2000" b="1" dirty="0" smtClean="0">
              <a:latin typeface="Arial" charset="0"/>
              <a:sym typeface="Wingdings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b="1" dirty="0" smtClean="0">
                <a:latin typeface="Arial" charset="0"/>
              </a:rPr>
              <a:t>Expected improvement </a:t>
            </a:r>
            <a:r>
              <a:rPr lang="de-DE" sz="2000" dirty="0" smtClean="0">
                <a:latin typeface="Arial" charset="0"/>
              </a:rPr>
              <a:t>@ 40-50 ps before pulse peak: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dirty="0" smtClean="0">
                <a:latin typeface="Arial" charset="0"/>
              </a:rPr>
              <a:t>1 µJ </a:t>
            </a:r>
            <a:r>
              <a:rPr lang="de-DE" sz="2000" dirty="0" smtClean="0">
                <a:latin typeface="Arial" charset="0"/>
                <a:sym typeface="Wingdings" pitchFamily="2" charset="2"/>
              </a:rPr>
              <a:t> 100 mJ  ~10</a:t>
            </a:r>
            <a:r>
              <a:rPr lang="de-DE" sz="2000" baseline="30000" dirty="0" smtClean="0">
                <a:latin typeface="Arial" charset="0"/>
                <a:sym typeface="Wingdings" pitchFamily="2" charset="2"/>
              </a:rPr>
              <a:t>5</a:t>
            </a:r>
            <a:r>
              <a:rPr lang="de-DE" sz="2000" dirty="0" smtClean="0">
                <a:latin typeface="Arial" charset="0"/>
                <a:sym typeface="Wingdings" pitchFamily="2" charset="2"/>
              </a:rPr>
              <a:t> </a:t>
            </a:r>
            <a:endParaRPr lang="de-DE" sz="20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803480" y="3905046"/>
            <a:ext cx="4733840" cy="16184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860124" y="5400160"/>
            <a:ext cx="2747358" cy="16184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01790" y="3921230"/>
            <a:ext cx="0" cy="1487022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83012" y="4446219"/>
            <a:ext cx="817853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10</a:t>
            </a:r>
            <a:r>
              <a:rPr lang="en-US" b="1" baseline="30000" dirty="0" smtClean="0"/>
              <a:t>5</a:t>
            </a:r>
            <a:r>
              <a:rPr lang="en-US" dirty="0" smtClean="0"/>
              <a:t> </a:t>
            </a:r>
            <a:endParaRPr lang="hu-HU" dirty="0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1214" y="2693834"/>
            <a:ext cx="3132589" cy="1323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b="1" dirty="0" smtClean="0">
                <a:latin typeface="Arial" charset="0"/>
              </a:rPr>
              <a:t>Measured improvement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dirty="0">
                <a:latin typeface="Arial" charset="0"/>
              </a:rPr>
              <a:t>w</a:t>
            </a:r>
            <a:r>
              <a:rPr lang="de-DE" sz="2000" dirty="0" smtClean="0">
                <a:latin typeface="Arial" charset="0"/>
              </a:rPr>
              <a:t>ith misaligned front end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dirty="0" smtClean="0">
                <a:latin typeface="Arial" charset="0"/>
              </a:rPr>
              <a:t>@ 40-50 ps before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dirty="0" smtClean="0">
                <a:latin typeface="Arial" charset="0"/>
              </a:rPr>
              <a:t>pulse peak: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78267" y="4084558"/>
            <a:ext cx="6018124" cy="1799581"/>
            <a:chOff x="4478267" y="4345814"/>
            <a:chExt cx="6018124" cy="1799581"/>
          </a:xfrm>
        </p:grpSpPr>
        <p:sp>
          <p:nvSpPr>
            <p:cNvPr id="9" name="Oval 8"/>
            <p:cNvSpPr/>
            <p:nvPr/>
          </p:nvSpPr>
          <p:spPr>
            <a:xfrm>
              <a:off x="4478267" y="4345814"/>
              <a:ext cx="6018124" cy="1799581"/>
            </a:xfrm>
            <a:custGeom>
              <a:avLst/>
              <a:gdLst>
                <a:gd name="connsiteX0" fmla="*/ 0 w 5248195"/>
                <a:gd name="connsiteY0" fmla="*/ 1033503 h 2067005"/>
                <a:gd name="connsiteX1" fmla="*/ 2624098 w 5248195"/>
                <a:gd name="connsiteY1" fmla="*/ 0 h 2067005"/>
                <a:gd name="connsiteX2" fmla="*/ 5248196 w 5248195"/>
                <a:gd name="connsiteY2" fmla="*/ 1033503 h 2067005"/>
                <a:gd name="connsiteX3" fmla="*/ 2624098 w 5248195"/>
                <a:gd name="connsiteY3" fmla="*/ 2067006 h 2067005"/>
                <a:gd name="connsiteX4" fmla="*/ 0 w 5248195"/>
                <a:gd name="connsiteY4" fmla="*/ 1033503 h 2067005"/>
                <a:gd name="connsiteX0" fmla="*/ 327 w 5248523"/>
                <a:gd name="connsiteY0" fmla="*/ 1033503 h 1429903"/>
                <a:gd name="connsiteX1" fmla="*/ 2624425 w 5248523"/>
                <a:gd name="connsiteY1" fmla="*/ 0 h 1429903"/>
                <a:gd name="connsiteX2" fmla="*/ 5248523 w 5248523"/>
                <a:gd name="connsiteY2" fmla="*/ 1033503 h 1429903"/>
                <a:gd name="connsiteX3" fmla="*/ 2762738 w 5248523"/>
                <a:gd name="connsiteY3" fmla="*/ 1390811 h 1429903"/>
                <a:gd name="connsiteX4" fmla="*/ 327 w 5248523"/>
                <a:gd name="connsiteY4" fmla="*/ 1033503 h 1429903"/>
                <a:gd name="connsiteX0" fmla="*/ 2 w 5248198"/>
                <a:gd name="connsiteY0" fmla="*/ 1033503 h 2312895"/>
                <a:gd name="connsiteX1" fmla="*/ 2624100 w 5248198"/>
                <a:gd name="connsiteY1" fmla="*/ 0 h 2312895"/>
                <a:gd name="connsiteX2" fmla="*/ 5248198 w 5248198"/>
                <a:gd name="connsiteY2" fmla="*/ 1033503 h 2312895"/>
                <a:gd name="connsiteX3" fmla="*/ 2631784 w 5248198"/>
                <a:gd name="connsiteY3" fmla="*/ 2312895 h 2312895"/>
                <a:gd name="connsiteX4" fmla="*/ 2 w 5248198"/>
                <a:gd name="connsiteY4" fmla="*/ 1033503 h 2312895"/>
                <a:gd name="connsiteX0" fmla="*/ 2 w 5248198"/>
                <a:gd name="connsiteY0" fmla="*/ 1033503 h 1033503"/>
                <a:gd name="connsiteX1" fmla="*/ 2624100 w 5248198"/>
                <a:gd name="connsiteY1" fmla="*/ 0 h 1033503"/>
                <a:gd name="connsiteX2" fmla="*/ 5248198 w 5248198"/>
                <a:gd name="connsiteY2" fmla="*/ 1033503 h 1033503"/>
                <a:gd name="connsiteX3" fmla="*/ 2 w 5248198"/>
                <a:gd name="connsiteY3" fmla="*/ 1033503 h 1033503"/>
                <a:gd name="connsiteX0" fmla="*/ 5248198 w 5339638"/>
                <a:gd name="connsiteY0" fmla="*/ 1033503 h 1124943"/>
                <a:gd name="connsiteX1" fmla="*/ 2 w 5339638"/>
                <a:gd name="connsiteY1" fmla="*/ 1033503 h 1124943"/>
                <a:gd name="connsiteX2" fmla="*/ 2624100 w 5339638"/>
                <a:gd name="connsiteY2" fmla="*/ 0 h 1124943"/>
                <a:gd name="connsiteX3" fmla="*/ 5339638 w 5339638"/>
                <a:gd name="connsiteY3" fmla="*/ 1124943 h 1124943"/>
                <a:gd name="connsiteX0" fmla="*/ 3022340 w 5342150"/>
                <a:gd name="connsiteY0" fmla="*/ 1755802 h 1786245"/>
                <a:gd name="connsiteX1" fmla="*/ 2514 w 5342150"/>
                <a:gd name="connsiteY1" fmla="*/ 1033503 h 1786245"/>
                <a:gd name="connsiteX2" fmla="*/ 2626612 w 5342150"/>
                <a:gd name="connsiteY2" fmla="*/ 0 h 1786245"/>
                <a:gd name="connsiteX3" fmla="*/ 5342150 w 5342150"/>
                <a:gd name="connsiteY3" fmla="*/ 1124943 h 1786245"/>
                <a:gd name="connsiteX0" fmla="*/ 2514 w 5342150"/>
                <a:gd name="connsiteY0" fmla="*/ 1033503 h 1124943"/>
                <a:gd name="connsiteX1" fmla="*/ 2626612 w 5342150"/>
                <a:gd name="connsiteY1" fmla="*/ 0 h 1124943"/>
                <a:gd name="connsiteX2" fmla="*/ 5342150 w 5342150"/>
                <a:gd name="connsiteY2" fmla="*/ 1124943 h 1124943"/>
                <a:gd name="connsiteX0" fmla="*/ 2514 w 5342150"/>
                <a:gd name="connsiteY0" fmla="*/ 1033503 h 1124943"/>
                <a:gd name="connsiteX1" fmla="*/ 2626612 w 5342150"/>
                <a:gd name="connsiteY1" fmla="*/ 0 h 1124943"/>
                <a:gd name="connsiteX2" fmla="*/ 5342150 w 5342150"/>
                <a:gd name="connsiteY2" fmla="*/ 1124943 h 1124943"/>
                <a:gd name="connsiteX0" fmla="*/ 2514 w 5342150"/>
                <a:gd name="connsiteY0" fmla="*/ 1033503 h 1124943"/>
                <a:gd name="connsiteX1" fmla="*/ 2626612 w 5342150"/>
                <a:gd name="connsiteY1" fmla="*/ 0 h 1124943"/>
                <a:gd name="connsiteX2" fmla="*/ 5342150 w 5342150"/>
                <a:gd name="connsiteY2" fmla="*/ 1124943 h 112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42150" h="1124943">
                  <a:moveTo>
                    <a:pt x="2514" y="1033503"/>
                  </a:moveTo>
                  <a:cubicBezTo>
                    <a:pt x="-63441" y="740869"/>
                    <a:pt x="1177363" y="0"/>
                    <a:pt x="2626612" y="0"/>
                  </a:cubicBezTo>
                  <a:cubicBezTo>
                    <a:pt x="4075861" y="0"/>
                    <a:pt x="5250710" y="462715"/>
                    <a:pt x="5342150" y="1124943"/>
                  </a:cubicBezTo>
                </a:path>
              </a:pathLst>
            </a:custGeom>
            <a:noFill/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38244" y="4963885"/>
              <a:ext cx="3565400" cy="437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Pump laser envelope</a:t>
              </a:r>
              <a:endParaRPr lang="hu-H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 Box 125"/>
          <p:cNvSpPr txBox="1">
            <a:spLocks noChangeArrowheads="1"/>
          </p:cNvSpPr>
          <p:nvPr/>
        </p:nvSpPr>
        <p:spPr bwMode="auto">
          <a:xfrm>
            <a:off x="1" y="6359936"/>
            <a:ext cx="9144000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de-DE" sz="1400" b="1" dirty="0" smtClean="0"/>
              <a:t>Free contrast review</a:t>
            </a:r>
            <a:r>
              <a:rPr lang="de-DE" sz="1300" b="1" dirty="0" smtClean="0"/>
              <a:t>: </a:t>
            </a:r>
            <a:r>
              <a:rPr lang="en-US" sz="1300" dirty="0"/>
              <a:t>Coherence and </a:t>
            </a:r>
            <a:r>
              <a:rPr lang="en-US" sz="1300" dirty="0" err="1"/>
              <a:t>Ultrashort</a:t>
            </a:r>
            <a:r>
              <a:rPr lang="en-US" sz="1300" dirty="0"/>
              <a:t> Pulse Laser Emission, ISBN 978-953-307-242-5, </a:t>
            </a:r>
            <a:r>
              <a:rPr lang="en-US" sz="1300" dirty="0" smtClean="0"/>
              <a:t>ed. F</a:t>
            </a:r>
            <a:r>
              <a:rPr lang="en-US" sz="1300" dirty="0"/>
              <a:t>. J. </a:t>
            </a:r>
            <a:r>
              <a:rPr lang="en-US" sz="1300" dirty="0" smtClean="0"/>
              <a:t>Duarte </a:t>
            </a:r>
            <a:r>
              <a:rPr lang="de-DE" sz="1300" dirty="0" smtClean="0"/>
              <a:t>(</a:t>
            </a:r>
            <a:r>
              <a:rPr lang="de-DE" sz="1300" dirty="0"/>
              <a:t>2011</a:t>
            </a:r>
            <a:r>
              <a:rPr lang="de-DE" sz="1300" dirty="0" smtClean="0"/>
              <a:t>);</a:t>
            </a:r>
            <a:r>
              <a:rPr lang="en-US" sz="1300" dirty="0" smtClean="0"/>
              <a:t> </a:t>
            </a:r>
            <a:r>
              <a:rPr lang="de-DE" sz="1300" dirty="0" smtClean="0"/>
              <a:t>Online</a:t>
            </a:r>
            <a:r>
              <a:rPr lang="de-DE" sz="1300" dirty="0"/>
              <a:t>: http://www.intechopen.com/articles/show/title/contrast-improvement-of-relativistic-few-cycle-light-pulses </a:t>
            </a:r>
          </a:p>
        </p:txBody>
      </p:sp>
    </p:spTree>
    <p:extLst>
      <p:ext uri="{BB962C8B-B14F-4D97-AF65-F5344CB8AC3E}">
        <p14:creationId xmlns:p14="http://schemas.microsoft.com/office/powerpoint/2010/main" val="399435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1_0001_LAP Wei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7" descr="C:\MPQ\LWS20\XPW\1-Paper draft\XPW-Fig1-OL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08050"/>
            <a:ext cx="5832475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79"/>
          <p:cNvSpPr txBox="1">
            <a:spLocks noChangeArrowheads="1"/>
          </p:cNvSpPr>
          <p:nvPr/>
        </p:nvSpPr>
        <p:spPr bwMode="auto">
          <a:xfrm>
            <a:off x="144070" y="4886546"/>
            <a:ext cx="270298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de-DE" sz="2000" b="1" dirty="0"/>
              <a:t>Profile after analyzer</a:t>
            </a:r>
          </a:p>
          <a:p>
            <a:pPr eaLnBrk="1" hangingPunct="1">
              <a:buNone/>
            </a:pPr>
            <a:r>
              <a:rPr lang="de-DE" sz="2000" dirty="0"/>
              <a:t>Energy: </a:t>
            </a:r>
            <a:r>
              <a:rPr lang="de-DE" sz="2000" dirty="0" smtClean="0"/>
              <a:t>20 µJ </a:t>
            </a:r>
            <a:endParaRPr lang="de-DE" sz="2000" dirty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smtClean="0">
                <a:sym typeface="Wingdings" pitchFamily="2" charset="2"/>
              </a:rPr>
              <a:t> ~ </a:t>
            </a:r>
            <a:r>
              <a:rPr lang="de-DE" sz="2000" dirty="0">
                <a:sym typeface="Wingdings" pitchFamily="2" charset="2"/>
              </a:rPr>
              <a:t>15 % conversion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smtClean="0">
                <a:sym typeface="Wingdings" pitchFamily="2" charset="2"/>
              </a:rPr>
              <a:t> ~  </a:t>
            </a:r>
            <a:r>
              <a:rPr lang="de-DE" sz="2000" dirty="0">
                <a:sym typeface="Wingdings" pitchFamily="2" charset="2"/>
              </a:rPr>
              <a:t>8 % throughput</a:t>
            </a:r>
            <a:endParaRPr lang="de-DE" sz="2000" dirty="0"/>
          </a:p>
        </p:txBody>
      </p:sp>
      <p:grpSp>
        <p:nvGrpSpPr>
          <p:cNvPr id="2" name="Group 23"/>
          <p:cNvGrpSpPr/>
          <p:nvPr/>
        </p:nvGrpSpPr>
        <p:grpSpPr>
          <a:xfrm>
            <a:off x="1691804" y="3212976"/>
            <a:ext cx="3816424" cy="3168352"/>
            <a:chOff x="2267744" y="3284984"/>
            <a:chExt cx="3816424" cy="3168352"/>
          </a:xfrm>
          <a:solidFill>
            <a:schemeClr val="bg1"/>
          </a:solidFill>
        </p:grpSpPr>
        <p:sp>
          <p:nvSpPr>
            <p:cNvPr id="22" name="Rectangle 21"/>
            <p:cNvSpPr/>
            <p:nvPr/>
          </p:nvSpPr>
          <p:spPr>
            <a:xfrm>
              <a:off x="2267744" y="3284984"/>
              <a:ext cx="1728192" cy="1368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79912" y="4077072"/>
              <a:ext cx="2304256" cy="23762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3347988" y="3429000"/>
            <a:ext cx="4536504" cy="2448272"/>
            <a:chOff x="3923928" y="3501008"/>
            <a:chExt cx="4536504" cy="2448272"/>
          </a:xfrm>
          <a:solidFill>
            <a:schemeClr val="bg1"/>
          </a:solidFill>
        </p:grpSpPr>
        <p:sp>
          <p:nvSpPr>
            <p:cNvPr id="25" name="Rectangle 24"/>
            <p:cNvSpPr/>
            <p:nvPr/>
          </p:nvSpPr>
          <p:spPr>
            <a:xfrm>
              <a:off x="3923928" y="3573016"/>
              <a:ext cx="79208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6" name="Rectangle 25"/>
            <p:cNvSpPr/>
            <p:nvPr/>
          </p:nvSpPr>
          <p:spPr>
            <a:xfrm rot="399665">
              <a:off x="4106782" y="3764353"/>
              <a:ext cx="2861499" cy="836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72200" y="3501008"/>
              <a:ext cx="2088232" cy="24482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987675" y="2906713"/>
            <a:ext cx="3313113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4" name="Group 31"/>
          <p:cNvGrpSpPr/>
          <p:nvPr/>
        </p:nvGrpSpPr>
        <p:grpSpPr>
          <a:xfrm>
            <a:off x="3492004" y="2423542"/>
            <a:ext cx="3744416" cy="717426"/>
            <a:chOff x="4067944" y="2492896"/>
            <a:chExt cx="3744416" cy="720080"/>
          </a:xfrm>
          <a:solidFill>
            <a:schemeClr val="bg1"/>
          </a:solidFill>
        </p:grpSpPr>
        <p:sp>
          <p:nvSpPr>
            <p:cNvPr id="30" name="Rectangle 29"/>
            <p:cNvSpPr/>
            <p:nvPr/>
          </p:nvSpPr>
          <p:spPr>
            <a:xfrm>
              <a:off x="4067944" y="2492896"/>
              <a:ext cx="2376264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56176" y="2780928"/>
              <a:ext cx="1656184" cy="432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3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de-DE" sz="4000" dirty="0"/>
              <a:t>Contrast improvement by </a:t>
            </a:r>
            <a:r>
              <a:rPr lang="de-DE" sz="4000" dirty="0" smtClean="0"/>
              <a:t>XPW</a:t>
            </a:r>
            <a:endParaRPr lang="en-US" sz="4000" dirty="0" smtClean="0"/>
          </a:p>
        </p:txBody>
      </p:sp>
      <p:sp>
        <p:nvSpPr>
          <p:cNvPr id="13322" name="TextBox 8"/>
          <p:cNvSpPr txBox="1">
            <a:spLocks noChangeArrowheads="1"/>
          </p:cNvSpPr>
          <p:nvPr/>
        </p:nvSpPr>
        <p:spPr bwMode="auto">
          <a:xfrm>
            <a:off x="36513" y="1485900"/>
            <a:ext cx="1943100" cy="21852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de-DE" sz="2000" dirty="0"/>
              <a:t>LWS-20 </a:t>
            </a:r>
          </a:p>
          <a:p>
            <a:pPr eaLnBrk="1" hangingPunct="1">
              <a:buNone/>
            </a:pPr>
            <a:r>
              <a:rPr lang="de-DE" sz="2000" dirty="0"/>
              <a:t>Front end:</a:t>
            </a:r>
          </a:p>
          <a:p>
            <a:pPr eaLnBrk="1" hangingPunct="1"/>
            <a:endParaRPr lang="de-DE" sz="2000" dirty="0"/>
          </a:p>
          <a:p>
            <a:pPr eaLnBrk="1" hangingPunct="1"/>
            <a:r>
              <a:rPr lang="de-DE" sz="2000" dirty="0"/>
              <a:t>Ti:Sa </a:t>
            </a:r>
            <a:r>
              <a:rPr lang="de-DE" sz="2000" dirty="0" smtClean="0"/>
              <a:t>oscillator</a:t>
            </a:r>
            <a:endParaRPr lang="de-DE" sz="2000" dirty="0"/>
          </a:p>
          <a:p>
            <a:pPr eaLnBrk="1" hangingPunct="1"/>
            <a:r>
              <a:rPr lang="de-DE" sz="2000" dirty="0" smtClean="0"/>
              <a:t>Ti:Sa 9 pass</a:t>
            </a:r>
          </a:p>
          <a:p>
            <a:pPr eaLnBrk="1" hangingPunct="1">
              <a:buNone/>
            </a:pPr>
            <a:r>
              <a:rPr lang="de-DE" sz="2000" dirty="0" smtClean="0"/>
              <a:t>  amplifier</a:t>
            </a:r>
            <a:endParaRPr lang="de-DE" sz="2000" dirty="0"/>
          </a:p>
          <a:p>
            <a:pPr eaLnBrk="1" hangingPunct="1"/>
            <a:r>
              <a:rPr lang="de-DE" sz="2000" dirty="0"/>
              <a:t>compressor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95963" y="1820863"/>
            <a:ext cx="1939925" cy="96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31913" y="1412875"/>
            <a:ext cx="719137" cy="5032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72"/>
          <p:cNvSpPr txBox="1">
            <a:spLocks noChangeArrowheads="1"/>
          </p:cNvSpPr>
          <p:nvPr/>
        </p:nvSpPr>
        <p:spPr bwMode="auto">
          <a:xfrm>
            <a:off x="5628505" y="5621114"/>
            <a:ext cx="3546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buNone/>
            </a:pPr>
            <a:r>
              <a:rPr lang="de-DE" sz="2000" b="1" dirty="0"/>
              <a:t>Profile at crystal</a:t>
            </a:r>
          </a:p>
          <a:p>
            <a:pPr algn="r" eaLnBrk="1" hangingPunct="1">
              <a:buNone/>
            </a:pPr>
            <a:r>
              <a:rPr lang="de-DE" sz="1600" dirty="0" smtClean="0"/>
              <a:t>E = 140 µJ, t ~ 6 fs, I ~ 7·10</a:t>
            </a:r>
            <a:r>
              <a:rPr lang="de-DE" sz="1600" baseline="30000" dirty="0" smtClean="0"/>
              <a:t>12</a:t>
            </a:r>
            <a:r>
              <a:rPr lang="de-DE" sz="1600" dirty="0" smtClean="0"/>
              <a:t> </a:t>
            </a:r>
            <a:r>
              <a:rPr lang="de-DE" sz="1600" dirty="0"/>
              <a:t>W/cm</a:t>
            </a:r>
            <a:r>
              <a:rPr lang="de-DE" sz="1600" baseline="30000" dirty="0"/>
              <a:t>2</a:t>
            </a:r>
          </a:p>
        </p:txBody>
      </p:sp>
      <p:sp>
        <p:nvSpPr>
          <p:cNvPr id="21" name="Text Box 125"/>
          <p:cNvSpPr txBox="1">
            <a:spLocks noChangeArrowheads="1"/>
          </p:cNvSpPr>
          <p:nvPr/>
        </p:nvSpPr>
        <p:spPr bwMode="auto">
          <a:xfrm>
            <a:off x="1" y="6359936"/>
            <a:ext cx="9144000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de-DE" sz="1400" b="1" dirty="0" smtClean="0"/>
              <a:t>Free contrast review</a:t>
            </a:r>
            <a:r>
              <a:rPr lang="de-DE" sz="1300" b="1" dirty="0" smtClean="0"/>
              <a:t>: </a:t>
            </a:r>
            <a:r>
              <a:rPr lang="en-US" sz="1300" dirty="0"/>
              <a:t>Coherence and </a:t>
            </a:r>
            <a:r>
              <a:rPr lang="en-US" sz="1300" dirty="0" err="1"/>
              <a:t>Ultrashort</a:t>
            </a:r>
            <a:r>
              <a:rPr lang="en-US" sz="1300" dirty="0"/>
              <a:t> Pulse Laser Emission, ISBN 978-953-307-242-5, </a:t>
            </a:r>
            <a:r>
              <a:rPr lang="en-US" sz="1300" dirty="0" smtClean="0"/>
              <a:t>ed. F</a:t>
            </a:r>
            <a:r>
              <a:rPr lang="en-US" sz="1300" dirty="0"/>
              <a:t>. J. </a:t>
            </a:r>
            <a:r>
              <a:rPr lang="en-US" sz="1300" dirty="0" smtClean="0"/>
              <a:t>Duarte </a:t>
            </a:r>
            <a:r>
              <a:rPr lang="de-DE" sz="1300" dirty="0" smtClean="0"/>
              <a:t>(</a:t>
            </a:r>
            <a:r>
              <a:rPr lang="de-DE" sz="1300" dirty="0"/>
              <a:t>2011</a:t>
            </a:r>
            <a:r>
              <a:rPr lang="de-DE" sz="1300" dirty="0" smtClean="0"/>
              <a:t>);</a:t>
            </a:r>
            <a:r>
              <a:rPr lang="en-US" sz="1300" dirty="0" smtClean="0"/>
              <a:t> </a:t>
            </a:r>
            <a:r>
              <a:rPr lang="de-DE" sz="1300" dirty="0" smtClean="0"/>
              <a:t>Online</a:t>
            </a:r>
            <a:r>
              <a:rPr lang="de-DE" sz="1300" dirty="0"/>
              <a:t>: http://www.intechopen.com/articles/show/title/contrast-improvement-of-relativistic-few-cycle-light-pulses </a:t>
            </a:r>
          </a:p>
        </p:txBody>
      </p:sp>
    </p:spTree>
    <p:extLst>
      <p:ext uri="{BB962C8B-B14F-4D97-AF65-F5344CB8AC3E}">
        <p14:creationId xmlns:p14="http://schemas.microsoft.com/office/powerpoint/2010/main" val="221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9" grpId="0" animBg="1"/>
      <p:bldP spid="33" grpId="0" animBg="1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1_0001_LAP Wei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eaLnBrk="1" hangingPunct="1"/>
            <a:r>
              <a:rPr lang="de-DE" sz="3200" dirty="0">
                <a:sym typeface="Wingdings" pitchFamily="2" charset="2"/>
              </a:rPr>
              <a:t>Contrast improvement by</a:t>
            </a:r>
            <a:r>
              <a:rPr lang="de-DE" sz="3200" dirty="0" smtClean="0"/>
              <a:t> XPW</a:t>
            </a:r>
          </a:p>
        </p:txBody>
      </p:sp>
      <p:sp>
        <p:nvSpPr>
          <p:cNvPr id="26" name="Rechteck 42"/>
          <p:cNvSpPr/>
          <p:nvPr/>
        </p:nvSpPr>
        <p:spPr>
          <a:xfrm>
            <a:off x="5019270" y="1532032"/>
            <a:ext cx="1898650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sz="1400" b="1" dirty="0">
                <a:solidFill>
                  <a:schemeClr val="tx1"/>
                </a:solidFill>
              </a:rPr>
              <a:t>after main pulse</a:t>
            </a:r>
          </a:p>
        </p:txBody>
      </p:sp>
      <p:sp>
        <p:nvSpPr>
          <p:cNvPr id="43" name="Rechteck 42"/>
          <p:cNvSpPr/>
          <p:nvPr/>
        </p:nvSpPr>
        <p:spPr>
          <a:xfrm>
            <a:off x="1606307" y="1524041"/>
            <a:ext cx="1898650" cy="233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sz="1400" b="1" dirty="0">
                <a:solidFill>
                  <a:schemeClr val="tx1"/>
                </a:solidFill>
              </a:rPr>
              <a:t>before main pulse</a:t>
            </a:r>
          </a:p>
        </p:txBody>
      </p:sp>
      <p:sp>
        <p:nvSpPr>
          <p:cNvPr id="24580" name="Text Box 435"/>
          <p:cNvSpPr txBox="1">
            <a:spLocks noChangeArrowheads="1"/>
          </p:cNvSpPr>
          <p:nvPr/>
        </p:nvSpPr>
        <p:spPr bwMode="auto">
          <a:xfrm>
            <a:off x="6964214" y="1812925"/>
            <a:ext cx="2092325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174625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de-DE" sz="1400" dirty="0">
              <a:solidFill>
                <a:srgbClr val="FF3300"/>
              </a:solidFill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de-DE" sz="1400" b="1" dirty="0"/>
              <a:t>misaligned LWS-20 contrast 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400" b="1" dirty="0"/>
              <a:t>   </a:t>
            </a:r>
            <a:r>
              <a:rPr lang="de-DE" sz="1400" b="1" dirty="0" smtClean="0"/>
              <a:t>5x10</a:t>
            </a:r>
            <a:r>
              <a:rPr lang="de-DE" sz="1400" b="1" baseline="30000" dirty="0" smtClean="0"/>
              <a:t>-6</a:t>
            </a:r>
            <a:r>
              <a:rPr lang="de-DE" sz="1400" b="1" dirty="0" smtClean="0"/>
              <a:t>    </a:t>
            </a:r>
            <a:r>
              <a:rPr lang="de-DE" sz="1400" b="1" dirty="0"/>
              <a:t>@      10ps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400" b="1" dirty="0"/>
              <a:t>   </a:t>
            </a:r>
            <a:r>
              <a:rPr lang="de-DE" sz="1400" b="1" dirty="0" smtClean="0"/>
              <a:t>5x10</a:t>
            </a:r>
            <a:r>
              <a:rPr lang="de-DE" sz="1400" b="1" baseline="30000" dirty="0" smtClean="0"/>
              <a:t>-7</a:t>
            </a:r>
            <a:r>
              <a:rPr lang="de-DE" sz="1400" b="1" dirty="0" smtClean="0"/>
              <a:t>    </a:t>
            </a:r>
            <a:r>
              <a:rPr lang="de-DE" sz="1400" b="1" dirty="0"/>
              <a:t>@      20ps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400" b="1" dirty="0">
                <a:solidFill>
                  <a:srgbClr val="FF3300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400" dirty="0">
              <a:solidFill>
                <a:srgbClr val="FF3300"/>
              </a:solidFill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de-DE" sz="1400" b="1" dirty="0">
                <a:solidFill>
                  <a:srgbClr val="FF0000"/>
                </a:solidFill>
              </a:rPr>
              <a:t>contrast of LWS-20 + XPW: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400" b="1" dirty="0">
                <a:solidFill>
                  <a:srgbClr val="FF0000"/>
                </a:solidFill>
              </a:rPr>
              <a:t>    </a:t>
            </a:r>
            <a:r>
              <a:rPr lang="de-DE" sz="1400" b="1" dirty="0" smtClean="0">
                <a:solidFill>
                  <a:srgbClr val="FF0000"/>
                </a:solidFill>
              </a:rPr>
              <a:t>5x10</a:t>
            </a:r>
            <a:r>
              <a:rPr lang="de-DE" sz="1400" b="1" baseline="30000" dirty="0" smtClean="0">
                <a:solidFill>
                  <a:srgbClr val="FF0000"/>
                </a:solidFill>
              </a:rPr>
              <a:t>-10</a:t>
            </a:r>
            <a:r>
              <a:rPr lang="de-DE" sz="1400" b="1" dirty="0" smtClean="0">
                <a:solidFill>
                  <a:srgbClr val="FF0000"/>
                </a:solidFill>
              </a:rPr>
              <a:t>   </a:t>
            </a:r>
            <a:r>
              <a:rPr lang="de-DE" sz="1400" b="1" dirty="0">
                <a:solidFill>
                  <a:srgbClr val="FF0000"/>
                </a:solidFill>
              </a:rPr>
              <a:t>@      10ps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400" b="1" dirty="0">
                <a:solidFill>
                  <a:srgbClr val="FF0000"/>
                </a:solidFill>
              </a:rPr>
              <a:t>    </a:t>
            </a:r>
            <a:r>
              <a:rPr lang="de-DE" sz="1400" b="1" dirty="0" smtClean="0">
                <a:solidFill>
                  <a:srgbClr val="FF0000"/>
                </a:solidFill>
              </a:rPr>
              <a:t>&lt; 10</a:t>
            </a:r>
            <a:r>
              <a:rPr lang="de-DE" sz="1400" b="1" baseline="30000" dirty="0" smtClean="0">
                <a:solidFill>
                  <a:srgbClr val="FF0000"/>
                </a:solidFill>
              </a:rPr>
              <a:t>-10</a:t>
            </a:r>
            <a:r>
              <a:rPr lang="de-DE" sz="1400" b="1" dirty="0" smtClean="0">
                <a:solidFill>
                  <a:srgbClr val="FF0000"/>
                </a:solidFill>
              </a:rPr>
              <a:t>    </a:t>
            </a:r>
            <a:r>
              <a:rPr lang="de-DE" sz="1400" b="1" dirty="0">
                <a:solidFill>
                  <a:srgbClr val="FF0000"/>
                </a:solidFill>
              </a:rPr>
              <a:t>@      20ps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400" dirty="0">
                <a:solidFill>
                  <a:srgbClr val="FF0000"/>
                </a:solidFill>
              </a:rPr>
              <a:t/>
            </a:r>
            <a:br>
              <a:rPr lang="de-DE" sz="1400" dirty="0">
                <a:solidFill>
                  <a:srgbClr val="FF0000"/>
                </a:solidFill>
              </a:rPr>
            </a:br>
            <a:endParaRPr lang="de-DE" sz="1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dirty="0"/>
              <a:t>	</a:t>
            </a:r>
            <a:r>
              <a:rPr lang="de-DE" sz="1800" b="1" dirty="0" smtClean="0"/>
              <a:t>Measured improvement: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b="1" dirty="0"/>
              <a:t>	</a:t>
            </a:r>
            <a:r>
              <a:rPr lang="de-DE" sz="1800" b="1" dirty="0" smtClean="0"/>
              <a:t>4</a:t>
            </a:r>
            <a:r>
              <a:rPr lang="de-DE" sz="1800" dirty="0" smtClean="0"/>
              <a:t> </a:t>
            </a:r>
            <a:r>
              <a:rPr lang="de-DE" sz="1800" dirty="0"/>
              <a:t>orders of magnitude improvement</a:t>
            </a: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0" y="1482725"/>
            <a:ext cx="204788" cy="417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907818"/>
              </p:ext>
            </p:extLst>
          </p:nvPr>
        </p:nvGraphicFramePr>
        <p:xfrm>
          <a:off x="-250813" y="1121134"/>
          <a:ext cx="8298382" cy="5796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1" name="Graph" r:id="rId5" imgW="4153814" imgH="2901696" progId="">
                  <p:embed/>
                </p:oleObj>
              </mc:Choice>
              <mc:Fallback>
                <p:oleObj name="Graph" r:id="rId5" imgW="4153814" imgH="29016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0813" y="1121134"/>
                        <a:ext cx="8298382" cy="5796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 flipH="1">
            <a:off x="2555633" y="3943665"/>
            <a:ext cx="2051850" cy="1361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72856" y="5534195"/>
            <a:ext cx="2134627" cy="12575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36392" y="3959849"/>
            <a:ext cx="0" cy="1582438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28623" y="4484838"/>
            <a:ext cx="817853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10</a:t>
            </a:r>
            <a:r>
              <a:rPr lang="en-US" b="1" baseline="30000" dirty="0" smtClean="0"/>
              <a:t>4</a:t>
            </a:r>
            <a:r>
              <a:rPr lang="en-US" dirty="0" smtClean="0"/>
              <a:t> </a:t>
            </a:r>
            <a:endParaRPr lang="hu-HU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280160" y="5752465"/>
            <a:ext cx="5616141" cy="0"/>
          </a:xfrm>
          <a:prstGeom prst="line">
            <a:avLst/>
          </a:prstGeom>
          <a:ln w="25400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57982" y="5446279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Detection limit</a:t>
            </a:r>
            <a:endParaRPr lang="hu-HU" sz="2000" dirty="0"/>
          </a:p>
        </p:txBody>
      </p:sp>
      <p:sp>
        <p:nvSpPr>
          <p:cNvPr id="17" name="Rectangle 16"/>
          <p:cNvSpPr/>
          <p:nvPr/>
        </p:nvSpPr>
        <p:spPr>
          <a:xfrm>
            <a:off x="1606307" y="1021060"/>
            <a:ext cx="6416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Expected improvement </a:t>
            </a:r>
            <a:r>
              <a:rPr lang="en-US" sz="2000" dirty="0" smtClean="0">
                <a:solidFill>
                  <a:srgbClr val="000000"/>
                </a:solidFill>
              </a:rPr>
              <a:t>with R=2x10</a:t>
            </a:r>
            <a:r>
              <a:rPr lang="en-US" sz="2000" baseline="30000" dirty="0" smtClean="0">
                <a:solidFill>
                  <a:srgbClr val="000000"/>
                </a:solidFill>
              </a:rPr>
              <a:t>4</a:t>
            </a:r>
            <a:r>
              <a:rPr lang="en-US" sz="2000" dirty="0" smtClean="0">
                <a:solidFill>
                  <a:srgbClr val="000000"/>
                </a:solidFill>
              </a:rPr>
              <a:t> polarizer: 10</a:t>
            </a:r>
            <a:r>
              <a:rPr lang="en-US" sz="2000" baseline="30000" dirty="0" smtClean="0">
                <a:solidFill>
                  <a:srgbClr val="000000"/>
                </a:solidFill>
              </a:rPr>
              <a:t>4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3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9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5750" y="5903737"/>
            <a:ext cx="8858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 smtClean="0">
                <a:cs typeface="Arial" pitchFamily="34" charset="0"/>
              </a:rPr>
              <a:t>Conclusions: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Reflectivity 70-80</a:t>
            </a:r>
            <a:r>
              <a:rPr lang="en-US" sz="2000" dirty="0" smtClean="0"/>
              <a:t>%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cs typeface="Arial" pitchFamily="34" charset="0"/>
              </a:rPr>
              <a:t>Reflectivity doesn’t decrease with </a:t>
            </a:r>
            <a:r>
              <a:rPr lang="en-US" sz="2000" dirty="0" err="1" smtClean="0">
                <a:cs typeface="Arial" pitchFamily="34" charset="0"/>
              </a:rPr>
              <a:t>fluence</a:t>
            </a:r>
            <a:r>
              <a:rPr lang="en-US" sz="2000" dirty="0" smtClean="0"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 very good input contrast!</a:t>
            </a:r>
            <a:endParaRPr lang="ru-RU" sz="1400" dirty="0" smtClean="0"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60" y="209832"/>
            <a:ext cx="9144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6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de-DE" sz="3200" dirty="0" smtClean="0">
                <a:sym typeface="Wingdings" pitchFamily="2" charset="2"/>
              </a:rPr>
              <a:t>Plasma mirror reflectivity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6580" r="14456" b="4188"/>
          <a:stretch/>
        </p:blipFill>
        <p:spPr>
          <a:xfrm>
            <a:off x="959739" y="915844"/>
            <a:ext cx="6710640" cy="50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4" descr="Graph2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38"/>
            <a:ext cx="7429500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39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988" name="Рисунок 8" descr="Graph444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495" y="3945686"/>
            <a:ext cx="3892550" cy="278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5750" y="5903737"/>
            <a:ext cx="4500563" cy="9294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 smtClean="0">
                <a:cs typeface="Arial" pitchFamily="34" charset="0"/>
              </a:rPr>
              <a:t>M</a:t>
            </a:r>
            <a:r>
              <a:rPr lang="ru-RU" sz="2000" b="1" dirty="0" smtClean="0">
                <a:cs typeface="Arial" pitchFamily="34" charset="0"/>
              </a:rPr>
              <a:t>easured </a:t>
            </a:r>
            <a:r>
              <a:rPr lang="en-US" sz="2000" b="1" dirty="0" smtClean="0">
                <a:cs typeface="Arial" pitchFamily="34" charset="0"/>
              </a:rPr>
              <a:t>contrast improvement: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 smtClean="0">
                <a:cs typeface="Arial" pitchFamily="34" charset="0"/>
              </a:rPr>
              <a:t>2.5 </a:t>
            </a:r>
            <a:r>
              <a:rPr lang="en-US" sz="2000" dirty="0" smtClean="0">
                <a:cs typeface="Arial" pitchFamily="34" charset="0"/>
              </a:rPr>
              <a:t>orders of magnitude</a:t>
            </a:r>
            <a:endParaRPr lang="en-US" sz="1400" dirty="0" smtClean="0"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 smtClean="0">
                <a:cs typeface="Arial" pitchFamily="34" charset="0"/>
              </a:rPr>
              <a:t>In cooperation with A. </a:t>
            </a:r>
            <a:r>
              <a:rPr lang="en-US" sz="1400" dirty="0" err="1" smtClean="0">
                <a:cs typeface="Arial" pitchFamily="34" charset="0"/>
              </a:rPr>
              <a:t>Borot</a:t>
            </a:r>
            <a:endParaRPr lang="ru-RU" sz="1400" dirty="0" smtClean="0"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60" y="209832"/>
            <a:ext cx="9144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6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de-DE" sz="3200" dirty="0">
                <a:sym typeface="Wingdings" pitchFamily="2" charset="2"/>
              </a:rPr>
              <a:t>Contrast improvement by plasma </a:t>
            </a:r>
            <a:r>
              <a:rPr lang="de-DE" sz="3200" dirty="0" smtClean="0">
                <a:sym typeface="Wingdings" pitchFamily="2" charset="2"/>
              </a:rPr>
              <a:t>mirror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5155" y="1112327"/>
            <a:ext cx="254589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4.3 hours of </a:t>
            </a:r>
          </a:p>
          <a:p>
            <a:pPr>
              <a:buNone/>
            </a:pPr>
            <a:r>
              <a:rPr lang="en-US" sz="2000" dirty="0" smtClean="0"/>
              <a:t>continuous </a:t>
            </a:r>
          </a:p>
          <a:p>
            <a:pPr>
              <a:buNone/>
            </a:pPr>
            <a:r>
              <a:rPr lang="en-US" sz="2000" dirty="0" smtClean="0"/>
              <a:t>operation</a:t>
            </a:r>
          </a:p>
          <a:p>
            <a:pPr>
              <a:buNone/>
            </a:pPr>
            <a:r>
              <a:rPr lang="en-US" sz="2000" dirty="0" smtClean="0"/>
              <a:t>time at 10 Hz !</a:t>
            </a:r>
          </a:p>
          <a:p>
            <a:pPr>
              <a:buNone/>
            </a:pPr>
            <a:endParaRPr lang="en-US" sz="800" b="1" dirty="0"/>
          </a:p>
          <a:p>
            <a:pPr>
              <a:buNone/>
            </a:pPr>
            <a:r>
              <a:rPr lang="en-US" sz="2000" b="1" dirty="0" smtClean="0"/>
              <a:t>Expected</a:t>
            </a:r>
          </a:p>
          <a:p>
            <a:pPr>
              <a:buNone/>
            </a:pPr>
            <a:r>
              <a:rPr lang="en-US" sz="2000" b="1" dirty="0" smtClean="0"/>
              <a:t>Improvement </a:t>
            </a:r>
            <a:r>
              <a:rPr lang="en-US" sz="2000" dirty="0" smtClean="0"/>
              <a:t>with</a:t>
            </a:r>
          </a:p>
          <a:p>
            <a:pPr>
              <a:buNone/>
            </a:pPr>
            <a:r>
              <a:rPr lang="en-US" sz="2000" dirty="0" smtClean="0"/>
              <a:t>AR targets and the</a:t>
            </a:r>
          </a:p>
          <a:p>
            <a:pPr>
              <a:buNone/>
            </a:pPr>
            <a:r>
              <a:rPr lang="en-US" sz="2000" dirty="0" smtClean="0"/>
              <a:t>measured 80 % refl.:</a:t>
            </a:r>
          </a:p>
          <a:p>
            <a:pPr>
              <a:buNone/>
            </a:pPr>
            <a:r>
              <a:rPr lang="en-US" sz="2000" dirty="0" smtClean="0"/>
              <a:t>	3x10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- 10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0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1_0001_LAP Wei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2" descr="fig3_re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" y="1200628"/>
            <a:ext cx="6975001" cy="533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8417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eaLnBrk="1" hangingPunct="1"/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LWS-20 contrast with cross-polarized wave generation (XPW) + Plasma mirror (PM)</a:t>
            </a:r>
          </a:p>
        </p:txBody>
      </p:sp>
      <p:sp>
        <p:nvSpPr>
          <p:cNvPr id="24580" name="Text Box 435"/>
          <p:cNvSpPr txBox="1">
            <a:spLocks noChangeArrowheads="1"/>
          </p:cNvSpPr>
          <p:nvPr/>
        </p:nvSpPr>
        <p:spPr bwMode="auto">
          <a:xfrm>
            <a:off x="6738916" y="1812925"/>
            <a:ext cx="25005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174625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1938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1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600" dirty="0" smtClean="0"/>
              <a:t>Combining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enhancement</a:t>
            </a:r>
            <a:r>
              <a:rPr lang="de-DE" sz="1600" dirty="0" smtClean="0"/>
              <a:t> factors and overestimating the optical parametric fluorescence (</a:t>
            </a:r>
            <a:r>
              <a:rPr lang="de-DE" sz="1600" b="1" dirty="0" smtClean="0"/>
              <a:t>10</a:t>
            </a:r>
            <a:r>
              <a:rPr lang="de-DE" sz="1600" b="1" baseline="30000" dirty="0" smtClean="0"/>
              <a:t>10.5</a:t>
            </a:r>
            <a:r>
              <a:rPr lang="de-DE" sz="1600" dirty="0" smtClean="0"/>
              <a:t>).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600" dirty="0"/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600" dirty="0"/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de-DE" sz="1600" b="1" dirty="0">
                <a:solidFill>
                  <a:srgbClr val="FF0000"/>
                </a:solidFill>
              </a:rPr>
              <a:t>contrast of LWS-20 + XPW + plasma mirror: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600" b="1" dirty="0">
                <a:solidFill>
                  <a:srgbClr val="FF0000"/>
                </a:solidFill>
              </a:rPr>
              <a:t>   10</a:t>
            </a:r>
            <a:r>
              <a:rPr lang="de-DE" sz="1600" b="1" baseline="30000" dirty="0">
                <a:solidFill>
                  <a:srgbClr val="FF0000"/>
                </a:solidFill>
              </a:rPr>
              <a:t>-10.5</a:t>
            </a:r>
            <a:r>
              <a:rPr lang="de-DE" sz="1600" b="1" dirty="0">
                <a:solidFill>
                  <a:srgbClr val="FF0000"/>
                </a:solidFill>
              </a:rPr>
              <a:t>  @       </a:t>
            </a:r>
            <a:r>
              <a:rPr lang="de-DE" sz="1600" b="1" dirty="0" smtClean="0">
                <a:solidFill>
                  <a:srgbClr val="FF0000"/>
                </a:solidFill>
              </a:rPr>
              <a:t>2ps</a:t>
            </a:r>
            <a:endParaRPr lang="de-DE" sz="1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600" b="1" dirty="0">
                <a:solidFill>
                  <a:srgbClr val="FF0000"/>
                </a:solidFill>
              </a:rPr>
              <a:t>   10</a:t>
            </a:r>
            <a:r>
              <a:rPr lang="de-DE" sz="1600" b="1" baseline="30000" dirty="0">
                <a:solidFill>
                  <a:srgbClr val="FF0000"/>
                </a:solidFill>
              </a:rPr>
              <a:t>-13</a:t>
            </a:r>
            <a:r>
              <a:rPr lang="de-DE" sz="1600" b="1" dirty="0">
                <a:solidFill>
                  <a:srgbClr val="FF0000"/>
                </a:solidFill>
              </a:rPr>
              <a:t>    @      20ps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600" b="1" dirty="0">
                <a:solidFill>
                  <a:srgbClr val="FF0000"/>
                </a:solidFill>
              </a:rPr>
              <a:t> &lt;10</a:t>
            </a:r>
            <a:r>
              <a:rPr lang="de-DE" sz="1600" b="1" baseline="30000" dirty="0">
                <a:solidFill>
                  <a:srgbClr val="FF0000"/>
                </a:solidFill>
              </a:rPr>
              <a:t>-19      </a:t>
            </a:r>
            <a:r>
              <a:rPr lang="de-DE" sz="1600" b="1" dirty="0">
                <a:solidFill>
                  <a:srgbClr val="FF0000"/>
                </a:solidFill>
              </a:rPr>
              <a:t>@ </a:t>
            </a:r>
            <a:r>
              <a:rPr lang="de-DE" sz="1600" b="1" dirty="0" smtClean="0">
                <a:solidFill>
                  <a:srgbClr val="FF0000"/>
                </a:solidFill>
              </a:rPr>
              <a:t>&gt;45ps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600" b="1" dirty="0">
                <a:solidFill>
                  <a:srgbClr val="FF0000"/>
                </a:solidFill>
              </a:rPr>
              <a:t>w</a:t>
            </a:r>
            <a:r>
              <a:rPr lang="de-DE" sz="1600" b="1" dirty="0" smtClean="0">
                <a:solidFill>
                  <a:srgbClr val="FF0000"/>
                </a:solidFill>
              </a:rPr>
              <a:t>ith 8 fs duration !!!</a:t>
            </a:r>
            <a:endParaRPr lang="de-DE" sz="1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1595221" y="1105500"/>
            <a:ext cx="1898650" cy="233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sz="1400" b="1" dirty="0">
                <a:solidFill>
                  <a:schemeClr val="tx1"/>
                </a:solidFill>
              </a:rPr>
              <a:t>before main pulse</a:t>
            </a:r>
          </a:p>
        </p:txBody>
      </p:sp>
      <p:sp>
        <p:nvSpPr>
          <p:cNvPr id="26" name="Rechteck 42"/>
          <p:cNvSpPr/>
          <p:nvPr/>
        </p:nvSpPr>
        <p:spPr>
          <a:xfrm>
            <a:off x="5652200" y="1112789"/>
            <a:ext cx="1569132" cy="194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sz="1400" b="1" dirty="0">
                <a:solidFill>
                  <a:schemeClr val="tx1"/>
                </a:solidFill>
              </a:rPr>
              <a:t>after main pulse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66282" y="4991260"/>
            <a:ext cx="213391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Measured trace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Combined results</a:t>
            </a:r>
            <a:endParaRPr lang="hu-HU" sz="1800" b="1" dirty="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5548837" y="3464235"/>
            <a:ext cx="123623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de-DE" sz="1800" b="1" dirty="0" smtClean="0"/>
              <a:t>Detection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de-DE" sz="1800" b="1" dirty="0" smtClean="0"/>
              <a:t>threshold</a:t>
            </a:r>
            <a:endParaRPr lang="de-DE" sz="1800" b="1" dirty="0"/>
          </a:p>
        </p:txBody>
      </p:sp>
      <p:sp>
        <p:nvSpPr>
          <p:cNvPr id="10" name="Line 33"/>
          <p:cNvSpPr>
            <a:spLocks noChangeShapeType="1"/>
          </p:cNvSpPr>
          <p:nvPr/>
        </p:nvSpPr>
        <p:spPr bwMode="auto">
          <a:xfrm>
            <a:off x="5676901" y="3456284"/>
            <a:ext cx="1248685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dirty="0"/>
          </a:p>
        </p:txBody>
      </p:sp>
      <p:sp>
        <p:nvSpPr>
          <p:cNvPr id="11" name="Textfeld 10"/>
          <p:cNvSpPr txBox="1"/>
          <p:nvPr/>
        </p:nvSpPr>
        <p:spPr>
          <a:xfrm>
            <a:off x="957129" y="6516052"/>
            <a:ext cx="515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J. M. </a:t>
            </a:r>
            <a:r>
              <a:rPr lang="en-US" dirty="0" err="1" smtClean="0"/>
              <a:t>Mikhailova</a:t>
            </a:r>
            <a:r>
              <a:rPr lang="en-US" dirty="0" smtClean="0"/>
              <a:t> et al., Opt. </a:t>
            </a:r>
            <a:r>
              <a:rPr lang="en-US" dirty="0" err="1" smtClean="0"/>
              <a:t>Lett</a:t>
            </a:r>
            <a:r>
              <a:rPr lang="en-US" dirty="0" smtClean="0"/>
              <a:t>. </a:t>
            </a:r>
            <a:r>
              <a:rPr lang="en-US" b="1" dirty="0" smtClean="0"/>
              <a:t>36</a:t>
            </a:r>
            <a:r>
              <a:rPr lang="en-US" dirty="0" smtClean="0"/>
              <a:t>, 3145 (2011)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85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 descr="1_0001_LAP Wei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3288"/>
          </a:xfrm>
        </p:spPr>
        <p:txBody>
          <a:bodyPr/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02826"/>
            <a:ext cx="8229600" cy="55022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de-DE" sz="2000" b="1" dirty="0" smtClean="0">
                <a:latin typeface="+mn-lt"/>
              </a:rPr>
              <a:t>1.) Few-cycle </a:t>
            </a:r>
            <a:r>
              <a:rPr lang="en-US" sz="2000" b="1" dirty="0" smtClean="0">
                <a:latin typeface="+mn-lt"/>
              </a:rPr>
              <a:t>Laser-Driven Electron Acceleration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latin typeface="+mn-lt"/>
              </a:rPr>
              <a:t>Laser-</a:t>
            </a:r>
            <a:r>
              <a:rPr lang="en-US" sz="1800" b="1" dirty="0" err="1" smtClean="0">
                <a:latin typeface="+mn-lt"/>
              </a:rPr>
              <a:t>wakefield</a:t>
            </a:r>
            <a:r>
              <a:rPr lang="en-US" sz="1800" b="1" dirty="0" smtClean="0">
                <a:latin typeface="+mn-lt"/>
              </a:rPr>
              <a:t> acceleration </a:t>
            </a:r>
            <a:r>
              <a:rPr lang="en-US" sz="1800" dirty="0" smtClean="0">
                <a:latin typeface="+mn-lt"/>
              </a:rPr>
              <a:t>to </a:t>
            </a:r>
            <a:r>
              <a:rPr lang="en-US" sz="1800" b="1" dirty="0" smtClean="0">
                <a:latin typeface="+mn-lt"/>
              </a:rPr>
              <a:t>sub-10-MeV </a:t>
            </a:r>
          </a:p>
          <a:p>
            <a:pPr lvl="1">
              <a:lnSpc>
                <a:spcPct val="80000"/>
              </a:lnSpc>
            </a:pPr>
            <a:r>
              <a:rPr lang="en-US" sz="1800" b="1" dirty="0" err="1" smtClean="0">
                <a:latin typeface="+mn-lt"/>
              </a:rPr>
              <a:t>Femtosec</a:t>
            </a:r>
            <a:r>
              <a:rPr lang="en-US" sz="1800" b="1" dirty="0" smtClean="0">
                <a:latin typeface="+mn-lt"/>
              </a:rPr>
              <a:t> to </a:t>
            </a:r>
            <a:r>
              <a:rPr lang="en-US" sz="1800" b="1" dirty="0" err="1" smtClean="0">
                <a:latin typeface="+mn-lt"/>
              </a:rPr>
              <a:t>attosec</a:t>
            </a:r>
            <a:r>
              <a:rPr lang="en-US" sz="1800" b="1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electron bunch duration</a:t>
            </a:r>
          </a:p>
          <a:p>
            <a:pPr>
              <a:lnSpc>
                <a:spcPct val="80000"/>
              </a:lnSpc>
            </a:pPr>
            <a:endParaRPr lang="de-DE" sz="2000" b="1" dirty="0" smtClean="0">
              <a:latin typeface="+mn-lt"/>
            </a:endParaRPr>
          </a:p>
          <a:p>
            <a:pPr>
              <a:lnSpc>
                <a:spcPct val="80000"/>
              </a:lnSpc>
            </a:pPr>
            <a:endParaRPr lang="de-DE" sz="2000" b="1" dirty="0" smtClean="0">
              <a:latin typeface="+mn-lt"/>
            </a:endParaRPr>
          </a:p>
          <a:p>
            <a:pPr marL="0" indent="0">
              <a:lnSpc>
                <a:spcPct val="80000"/>
              </a:lnSpc>
              <a:buNone/>
            </a:pPr>
            <a:endParaRPr lang="de-DE" sz="2000" b="1" dirty="0" smtClean="0">
              <a:latin typeface="+mn-lt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DE" sz="2000" b="1" dirty="0" smtClean="0">
                <a:latin typeface="+mn-lt"/>
              </a:rPr>
              <a:t>2.) High harmonic generation from gas targets</a:t>
            </a:r>
            <a:endParaRPr lang="en-US" sz="1800" b="1" dirty="0">
              <a:latin typeface="+mn-lt"/>
            </a:endParaRPr>
          </a:p>
          <a:p>
            <a:pPr lvl="1">
              <a:lnSpc>
                <a:spcPct val="80000"/>
              </a:lnSpc>
            </a:pPr>
            <a:r>
              <a:rPr lang="en-US" sz="1800" b="1" dirty="0">
                <a:latin typeface="+mn-lt"/>
              </a:rPr>
              <a:t>Single (few-)</a:t>
            </a:r>
            <a:r>
              <a:rPr lang="en-US" sz="1800" b="1" dirty="0" smtClean="0">
                <a:latin typeface="+mn-lt"/>
              </a:rPr>
              <a:t>100-attosecond </a:t>
            </a:r>
            <a:r>
              <a:rPr lang="en-US" sz="1800" b="1" dirty="0">
                <a:latin typeface="+mn-lt"/>
              </a:rPr>
              <a:t>pulse </a:t>
            </a:r>
            <a:r>
              <a:rPr lang="en-US" sz="1800" dirty="0" smtClean="0">
                <a:latin typeface="+mn-lt"/>
              </a:rPr>
              <a:t>generation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latin typeface="+mn-lt"/>
              </a:rPr>
              <a:t>up </a:t>
            </a:r>
            <a:r>
              <a:rPr lang="en-US" sz="1800" b="1" dirty="0">
                <a:latin typeface="+mn-lt"/>
              </a:rPr>
              <a:t>to 1 </a:t>
            </a:r>
            <a:r>
              <a:rPr lang="en-US" sz="1800" b="1" dirty="0" smtClean="0">
                <a:latin typeface="+mn-lt"/>
              </a:rPr>
              <a:t>µJ around 100 </a:t>
            </a:r>
            <a:r>
              <a:rPr lang="en-US" sz="1800" b="1" dirty="0" err="1" smtClean="0">
                <a:latin typeface="+mn-lt"/>
              </a:rPr>
              <a:t>eV</a:t>
            </a:r>
            <a:r>
              <a:rPr lang="en-US" sz="1800" b="1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in an attosecond pulse</a:t>
            </a:r>
          </a:p>
          <a:p>
            <a:pPr lvl="1">
              <a:lnSpc>
                <a:spcPct val="80000"/>
              </a:lnSpc>
              <a:buNone/>
            </a:pPr>
            <a:endParaRPr lang="en-US" sz="1800" b="1" dirty="0">
              <a:latin typeface="+mn-lt"/>
            </a:endParaRPr>
          </a:p>
          <a:p>
            <a:pPr lvl="1">
              <a:lnSpc>
                <a:spcPct val="80000"/>
              </a:lnSpc>
            </a:pPr>
            <a:endParaRPr lang="en-US" sz="1800" b="1" dirty="0">
              <a:latin typeface="+mn-lt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DE" sz="2000" b="1" dirty="0" smtClean="0">
                <a:latin typeface="+mn-lt"/>
              </a:rPr>
              <a:t>3.) Relativistic high harmonic generation in plasmas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latin typeface="+mn-lt"/>
              </a:rPr>
              <a:t>Shorter </a:t>
            </a:r>
            <a:r>
              <a:rPr lang="en-US" sz="1800" dirty="0">
                <a:latin typeface="+mn-lt"/>
              </a:rPr>
              <a:t>attosecond pulses</a:t>
            </a:r>
            <a:r>
              <a:rPr lang="en-US" sz="1800" b="1" dirty="0">
                <a:latin typeface="+mn-lt"/>
              </a:rPr>
              <a:t>, higher photon </a:t>
            </a:r>
            <a:r>
              <a:rPr lang="en-US" sz="1800" b="1" dirty="0" smtClean="0">
                <a:latin typeface="+mn-lt"/>
              </a:rPr>
              <a:t>energy</a:t>
            </a:r>
            <a:endParaRPr lang="en-US" sz="1800" b="1" dirty="0">
              <a:latin typeface="+mn-lt"/>
            </a:endParaRPr>
          </a:p>
          <a:p>
            <a:pPr lvl="1">
              <a:lnSpc>
                <a:spcPct val="80000"/>
              </a:lnSpc>
            </a:pPr>
            <a:r>
              <a:rPr lang="en-US" sz="1800" b="1" dirty="0">
                <a:latin typeface="+mn-lt"/>
              </a:rPr>
              <a:t>100 µJ – 1 mJ </a:t>
            </a:r>
            <a:r>
              <a:rPr lang="en-US" sz="1800" dirty="0">
                <a:latin typeface="+mn-lt"/>
              </a:rPr>
              <a:t>energy in </a:t>
            </a:r>
            <a:r>
              <a:rPr lang="en-US" sz="1800" dirty="0" smtClean="0">
                <a:latin typeface="+mn-lt"/>
              </a:rPr>
              <a:t>isolated attosecond </a:t>
            </a:r>
            <a:r>
              <a:rPr lang="en-US" sz="1800" dirty="0">
                <a:latin typeface="+mn-lt"/>
              </a:rPr>
              <a:t>pulse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9" y="2066748"/>
            <a:ext cx="2800503" cy="187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21424" y="4017509"/>
            <a:ext cx="2922576" cy="2500426"/>
            <a:chOff x="5866661" y="3770695"/>
            <a:chExt cx="3240000" cy="2772000"/>
          </a:xfrm>
        </p:grpSpPr>
        <p:pic>
          <p:nvPicPr>
            <p:cNvPr id="6" name="Grafik 7" descr="SHHG LWS10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2" r="3787" b="80172"/>
            <a:stretch/>
          </p:blipFill>
          <p:spPr bwMode="auto">
            <a:xfrm>
              <a:off x="5866661" y="3770695"/>
              <a:ext cx="3240000" cy="7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70" r="1139" b="-447"/>
            <a:stretch/>
          </p:blipFill>
          <p:spPr bwMode="auto">
            <a:xfrm>
              <a:off x="5866661" y="4562695"/>
              <a:ext cx="3240000" cy="19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09870" y="5693890"/>
            <a:ext cx="5270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de-DE" sz="1600" b="1" i="1" u="sng" dirty="0" smtClean="0"/>
              <a:t>2 &amp; 3: open up a new era of XUV </a:t>
            </a:r>
            <a:r>
              <a:rPr lang="de-DE" sz="1600" b="1" i="1" u="sng" dirty="0"/>
              <a:t>pump – XUV probe</a:t>
            </a:r>
            <a:r>
              <a:rPr lang="de-DE" sz="1600" b="1" u="sng" dirty="0"/>
              <a:t> </a:t>
            </a:r>
            <a:endParaRPr lang="de-DE" sz="1600" b="1" u="sng" dirty="0" smtClean="0"/>
          </a:p>
          <a:p>
            <a:pPr marL="0" lvl="1" algn="ctr"/>
            <a:r>
              <a:rPr lang="de-DE" sz="1600" b="1" u="sng" dirty="0" smtClean="0"/>
              <a:t>experiments with </a:t>
            </a:r>
            <a:r>
              <a:rPr lang="de-DE" sz="1600" b="1" u="sng" dirty="0"/>
              <a:t>single attosecond </a:t>
            </a:r>
            <a:r>
              <a:rPr lang="de-DE" sz="1600" b="1" u="sng" dirty="0" smtClean="0"/>
              <a:t>pulses!</a:t>
            </a:r>
            <a:endParaRPr lang="de-DE" sz="1600" b="1" u="sng" dirty="0"/>
          </a:p>
        </p:txBody>
      </p:sp>
      <p:pic>
        <p:nvPicPr>
          <p:cNvPr id="11" name="Picture 1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12" y="954075"/>
            <a:ext cx="3287695" cy="96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6334780"/>
            <a:ext cx="81787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smtClean="0"/>
              <a:t>Electrons: </a:t>
            </a:r>
            <a:r>
              <a:rPr lang="de-DE" sz="1400" dirty="0"/>
              <a:t>A. Buck </a:t>
            </a:r>
            <a:r>
              <a:rPr lang="de-DE" sz="1400" i="1" dirty="0"/>
              <a:t>et al.</a:t>
            </a:r>
            <a:r>
              <a:rPr lang="de-DE" sz="1400" dirty="0"/>
              <a:t> </a:t>
            </a:r>
            <a:r>
              <a:rPr lang="de-DE" sz="1400" i="1" dirty="0"/>
              <a:t>Nature Phys.</a:t>
            </a:r>
            <a:r>
              <a:rPr lang="de-DE" sz="1400" dirty="0"/>
              <a:t>, </a:t>
            </a:r>
            <a:r>
              <a:rPr lang="de-DE" sz="1400" b="1" dirty="0" smtClean="0"/>
              <a:t>7</a:t>
            </a:r>
            <a:r>
              <a:rPr lang="de-DE" sz="1400" dirty="0" smtClean="0"/>
              <a:t>, 543 (2011); K. Schmid </a:t>
            </a:r>
            <a:r>
              <a:rPr lang="de-DE" sz="1400" i="1" dirty="0" smtClean="0"/>
              <a:t>et al.</a:t>
            </a:r>
            <a:r>
              <a:rPr lang="de-DE" sz="1400" dirty="0" smtClean="0"/>
              <a:t> PRL </a:t>
            </a:r>
            <a:r>
              <a:rPr lang="hu-HU" sz="1400" b="1" dirty="0"/>
              <a:t>102</a:t>
            </a:r>
            <a:r>
              <a:rPr lang="hu-HU" sz="1400" dirty="0" smtClean="0"/>
              <a:t>, </a:t>
            </a:r>
            <a:r>
              <a:rPr lang="hu-HU" sz="1400" dirty="0"/>
              <a:t>124801</a:t>
            </a:r>
            <a:r>
              <a:rPr lang="de-DE" sz="1400" dirty="0" smtClean="0"/>
              <a:t> (2009)</a:t>
            </a:r>
          </a:p>
          <a:p>
            <a:r>
              <a:rPr lang="fr-FR" sz="1400" dirty="0" smtClean="0"/>
              <a:t>Plasma HHG: Y. Nomura </a:t>
            </a:r>
            <a:r>
              <a:rPr lang="fr-FR" sz="1400" i="1" dirty="0" smtClean="0"/>
              <a:t>et al. Nature </a:t>
            </a:r>
            <a:r>
              <a:rPr lang="fr-FR" sz="1400" i="1" dirty="0"/>
              <a:t>Phys</a:t>
            </a:r>
            <a:r>
              <a:rPr lang="fr-FR" sz="1400" i="1" dirty="0" smtClean="0"/>
              <a:t>.</a:t>
            </a:r>
            <a:r>
              <a:rPr lang="fr-FR" sz="1400" dirty="0" smtClean="0"/>
              <a:t> </a:t>
            </a:r>
            <a:r>
              <a:rPr lang="fr-FR" sz="1400" b="1" dirty="0" smtClean="0"/>
              <a:t>5</a:t>
            </a:r>
            <a:r>
              <a:rPr lang="fr-FR" sz="1400" dirty="0"/>
              <a:t>, </a:t>
            </a:r>
            <a:r>
              <a:rPr lang="fr-FR" sz="1400" dirty="0" smtClean="0"/>
              <a:t>124 </a:t>
            </a:r>
            <a:r>
              <a:rPr lang="hu-HU" sz="1400" dirty="0" smtClean="0"/>
              <a:t>(</a:t>
            </a:r>
            <a:r>
              <a:rPr lang="hu-HU" sz="1400" dirty="0"/>
              <a:t>2009</a:t>
            </a:r>
            <a:r>
              <a:rPr lang="hu-HU" sz="1400" dirty="0" smtClean="0"/>
              <a:t>)</a:t>
            </a:r>
            <a:r>
              <a:rPr lang="en-US" sz="1400" dirty="0" smtClean="0"/>
              <a:t>; </a:t>
            </a:r>
            <a:r>
              <a:rPr lang="de-DE" sz="1400" dirty="0" smtClean="0"/>
              <a:t>P. Heissler </a:t>
            </a:r>
            <a:r>
              <a:rPr lang="de-DE" sz="1400" i="1" dirty="0" smtClean="0"/>
              <a:t>et al.</a:t>
            </a:r>
            <a:r>
              <a:rPr lang="de-DE" sz="1400" dirty="0" smtClean="0"/>
              <a:t> PRL </a:t>
            </a:r>
            <a:r>
              <a:rPr lang="hu-HU" sz="1400" b="1" dirty="0" smtClean="0"/>
              <a:t>108</a:t>
            </a:r>
            <a:r>
              <a:rPr lang="hu-HU" sz="1400" dirty="0"/>
              <a:t>, 235003 (2012</a:t>
            </a:r>
            <a:r>
              <a:rPr lang="hu-HU" sz="1400" dirty="0" smtClean="0"/>
              <a:t>)</a:t>
            </a:r>
            <a:endParaRPr lang="de-DE" sz="1400" dirty="0"/>
          </a:p>
        </p:txBody>
      </p:sp>
      <p:sp>
        <p:nvSpPr>
          <p:cNvPr id="13" name="TextBox 9"/>
          <p:cNvSpPr txBox="1"/>
          <p:nvPr/>
        </p:nvSpPr>
        <p:spPr>
          <a:xfrm>
            <a:off x="382166" y="2304600"/>
            <a:ext cx="5650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de-DE" sz="1600" b="1" i="1" u="sng" dirty="0" smtClean="0"/>
              <a:t>1: </a:t>
            </a:r>
            <a:r>
              <a:rPr lang="de-DE" sz="1600" b="1" i="1" u="sng" dirty="0" err="1" smtClean="0"/>
              <a:t>opens</a:t>
            </a:r>
            <a:r>
              <a:rPr lang="de-DE" sz="1600" b="1" i="1" u="sng" dirty="0" smtClean="0"/>
              <a:t> up a new era </a:t>
            </a:r>
            <a:r>
              <a:rPr lang="de-DE" sz="1600" b="1" i="1" u="sng" dirty="0" err="1" smtClean="0"/>
              <a:t>of</a:t>
            </a:r>
            <a:r>
              <a:rPr lang="de-DE" sz="1600" b="1" i="1" u="sng" dirty="0" smtClean="0"/>
              <a:t> </a:t>
            </a:r>
            <a:r>
              <a:rPr lang="de-DE" sz="1600" b="1" u="sng" dirty="0" err="1" smtClean="0"/>
              <a:t>attosecond</a:t>
            </a:r>
            <a:r>
              <a:rPr lang="de-DE" sz="1600" b="1" u="sng" dirty="0" smtClean="0"/>
              <a:t> </a:t>
            </a:r>
            <a:r>
              <a:rPr lang="de-DE" sz="1600" b="1" u="sng" dirty="0" err="1" smtClean="0"/>
              <a:t>electron</a:t>
            </a:r>
            <a:r>
              <a:rPr lang="de-DE" sz="1600" b="1" u="sng" dirty="0" smtClean="0"/>
              <a:t> </a:t>
            </a:r>
            <a:r>
              <a:rPr lang="de-DE" sz="1600" b="1" u="sng" dirty="0" err="1" smtClean="0"/>
              <a:t>diffraction</a:t>
            </a:r>
            <a:endParaRPr lang="de-DE" sz="1600" b="1" u="sng" dirty="0"/>
          </a:p>
        </p:txBody>
      </p:sp>
    </p:spTree>
    <p:extLst>
      <p:ext uri="{BB962C8B-B14F-4D97-AF65-F5344CB8AC3E}">
        <p14:creationId xmlns:p14="http://schemas.microsoft.com/office/powerpoint/2010/main" val="15865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49375" y="1389063"/>
            <a:ext cx="5335588" cy="4921250"/>
            <a:chOff x="1334" y="848"/>
            <a:chExt cx="3071" cy="2899"/>
          </a:xfrm>
        </p:grpSpPr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2760" y="3648"/>
              <a:ext cx="225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YEAR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" name="Line 7"/>
            <p:cNvSpPr>
              <a:spLocks noChangeShapeType="1"/>
            </p:cNvSpPr>
            <p:nvPr/>
          </p:nvSpPr>
          <p:spPr bwMode="auto">
            <a:xfrm>
              <a:off x="1751" y="848"/>
              <a:ext cx="1" cy="25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Line 8"/>
            <p:cNvSpPr>
              <a:spLocks noChangeShapeType="1"/>
            </p:cNvSpPr>
            <p:nvPr/>
          </p:nvSpPr>
          <p:spPr bwMode="auto">
            <a:xfrm>
              <a:off x="1751" y="3444"/>
              <a:ext cx="259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H="1">
              <a:off x="2082" y="3399"/>
              <a:ext cx="1" cy="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3319" y="2043"/>
              <a:ext cx="144" cy="6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3457" y="2656"/>
              <a:ext cx="168" cy="3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3625" y="2999"/>
              <a:ext cx="181" cy="1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445" y="2638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2 w 30"/>
                <a:gd name="T5" fmla="*/ 24 h 24"/>
                <a:gd name="T6" fmla="*/ 12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2 w 30"/>
                <a:gd name="T17" fmla="*/ 0 h 24"/>
                <a:gd name="T18" fmla="*/ 12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445" y="2638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2 w 30"/>
                <a:gd name="T5" fmla="*/ 24 h 24"/>
                <a:gd name="T6" fmla="*/ 12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2 w 30"/>
                <a:gd name="T17" fmla="*/ 0 h 24"/>
                <a:gd name="T18" fmla="*/ 12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499" y="2470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3499" y="2470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475" y="2284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3475" y="2284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3655" y="2158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3655" y="2158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2832" y="1761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8 w 30"/>
                <a:gd name="T5" fmla="*/ 24 h 24"/>
                <a:gd name="T6" fmla="*/ 18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8 w 30"/>
                <a:gd name="T17" fmla="*/ 0 h 24"/>
                <a:gd name="T18" fmla="*/ 18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2832" y="1761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8 w 30"/>
                <a:gd name="T5" fmla="*/ 24 h 24"/>
                <a:gd name="T6" fmla="*/ 18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8 w 30"/>
                <a:gd name="T17" fmla="*/ 0 h 24"/>
                <a:gd name="T18" fmla="*/ 18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3325" y="1527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3325" y="1527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3361" y="1515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8 w 30"/>
                <a:gd name="T5" fmla="*/ 24 h 24"/>
                <a:gd name="T6" fmla="*/ 18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8 w 30"/>
                <a:gd name="T17" fmla="*/ 0 h 24"/>
                <a:gd name="T18" fmla="*/ 18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3361" y="1515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8 w 30"/>
                <a:gd name="T5" fmla="*/ 24 h 24"/>
                <a:gd name="T6" fmla="*/ 18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8 w 30"/>
                <a:gd name="T17" fmla="*/ 0 h 24"/>
                <a:gd name="T18" fmla="*/ 18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3601" y="1533"/>
              <a:ext cx="24" cy="30"/>
            </a:xfrm>
            <a:custGeom>
              <a:avLst/>
              <a:gdLst>
                <a:gd name="T0" fmla="*/ 24 w 24"/>
                <a:gd name="T1" fmla="*/ 12 h 30"/>
                <a:gd name="T2" fmla="*/ 24 w 24"/>
                <a:gd name="T3" fmla="*/ 24 h 30"/>
                <a:gd name="T4" fmla="*/ 12 w 24"/>
                <a:gd name="T5" fmla="*/ 30 h 30"/>
                <a:gd name="T6" fmla="*/ 12 w 24"/>
                <a:gd name="T7" fmla="*/ 30 h 30"/>
                <a:gd name="T8" fmla="*/ 0 w 24"/>
                <a:gd name="T9" fmla="*/ 24 h 30"/>
                <a:gd name="T10" fmla="*/ 0 w 24"/>
                <a:gd name="T11" fmla="*/ 12 h 30"/>
                <a:gd name="T12" fmla="*/ 0 w 24"/>
                <a:gd name="T13" fmla="*/ 12 h 30"/>
                <a:gd name="T14" fmla="*/ 0 w 24"/>
                <a:gd name="T15" fmla="*/ 6 h 30"/>
                <a:gd name="T16" fmla="*/ 12 w 24"/>
                <a:gd name="T17" fmla="*/ 0 h 30"/>
                <a:gd name="T18" fmla="*/ 12 w 24"/>
                <a:gd name="T19" fmla="*/ 0 h 30"/>
                <a:gd name="T20" fmla="*/ 24 w 24"/>
                <a:gd name="T21" fmla="*/ 6 h 30"/>
                <a:gd name="T22" fmla="*/ 24 w 24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30"/>
                <a:gd name="T38" fmla="*/ 24 w 2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30">
                  <a:moveTo>
                    <a:pt x="24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601" y="1533"/>
              <a:ext cx="24" cy="30"/>
            </a:xfrm>
            <a:custGeom>
              <a:avLst/>
              <a:gdLst>
                <a:gd name="T0" fmla="*/ 24 w 24"/>
                <a:gd name="T1" fmla="*/ 12 h 30"/>
                <a:gd name="T2" fmla="*/ 24 w 24"/>
                <a:gd name="T3" fmla="*/ 24 h 30"/>
                <a:gd name="T4" fmla="*/ 12 w 24"/>
                <a:gd name="T5" fmla="*/ 30 h 30"/>
                <a:gd name="T6" fmla="*/ 12 w 24"/>
                <a:gd name="T7" fmla="*/ 30 h 30"/>
                <a:gd name="T8" fmla="*/ 0 w 24"/>
                <a:gd name="T9" fmla="*/ 24 h 30"/>
                <a:gd name="T10" fmla="*/ 0 w 24"/>
                <a:gd name="T11" fmla="*/ 12 h 30"/>
                <a:gd name="T12" fmla="*/ 0 w 24"/>
                <a:gd name="T13" fmla="*/ 12 h 30"/>
                <a:gd name="T14" fmla="*/ 0 w 24"/>
                <a:gd name="T15" fmla="*/ 6 h 30"/>
                <a:gd name="T16" fmla="*/ 12 w 24"/>
                <a:gd name="T17" fmla="*/ 0 h 30"/>
                <a:gd name="T18" fmla="*/ 12 w 24"/>
                <a:gd name="T19" fmla="*/ 0 h 30"/>
                <a:gd name="T20" fmla="*/ 24 w 24"/>
                <a:gd name="T21" fmla="*/ 6 h 30"/>
                <a:gd name="T22" fmla="*/ 24 w 24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30"/>
                <a:gd name="T38" fmla="*/ 24 w 2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30">
                  <a:moveTo>
                    <a:pt x="24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24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2586" y="860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586" y="860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2508" y="1178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508" y="1178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2712" y="1443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2712" y="1443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381" y="1424"/>
              <a:ext cx="31" cy="31"/>
            </a:xfrm>
            <a:custGeom>
              <a:avLst/>
              <a:gdLst>
                <a:gd name="T0" fmla="*/ 31 w 31"/>
                <a:gd name="T1" fmla="*/ 12 h 31"/>
                <a:gd name="T2" fmla="*/ 31 w 31"/>
                <a:gd name="T3" fmla="*/ 25 h 31"/>
                <a:gd name="T4" fmla="*/ 19 w 31"/>
                <a:gd name="T5" fmla="*/ 31 h 31"/>
                <a:gd name="T6" fmla="*/ 19 w 31"/>
                <a:gd name="T7" fmla="*/ 31 h 31"/>
                <a:gd name="T8" fmla="*/ 6 w 31"/>
                <a:gd name="T9" fmla="*/ 25 h 31"/>
                <a:gd name="T10" fmla="*/ 0 w 31"/>
                <a:gd name="T11" fmla="*/ 12 h 31"/>
                <a:gd name="T12" fmla="*/ 0 w 31"/>
                <a:gd name="T13" fmla="*/ 12 h 31"/>
                <a:gd name="T14" fmla="*/ 6 w 31"/>
                <a:gd name="T15" fmla="*/ 6 h 31"/>
                <a:gd name="T16" fmla="*/ 19 w 31"/>
                <a:gd name="T17" fmla="*/ 0 h 31"/>
                <a:gd name="T18" fmla="*/ 19 w 31"/>
                <a:gd name="T19" fmla="*/ 0 h 31"/>
                <a:gd name="T20" fmla="*/ 31 w 31"/>
                <a:gd name="T21" fmla="*/ 6 h 31"/>
                <a:gd name="T22" fmla="*/ 31 w 31"/>
                <a:gd name="T23" fmla="*/ 12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31"/>
                <a:gd name="T38" fmla="*/ 31 w 3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31">
                  <a:moveTo>
                    <a:pt x="31" y="12"/>
                  </a:moveTo>
                  <a:lnTo>
                    <a:pt x="31" y="25"/>
                  </a:lnTo>
                  <a:lnTo>
                    <a:pt x="19" y="31"/>
                  </a:lnTo>
                  <a:lnTo>
                    <a:pt x="6" y="25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9" y="0"/>
                  </a:lnTo>
                  <a:lnTo>
                    <a:pt x="31" y="6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2381" y="1424"/>
              <a:ext cx="31" cy="31"/>
            </a:xfrm>
            <a:custGeom>
              <a:avLst/>
              <a:gdLst>
                <a:gd name="T0" fmla="*/ 31 w 31"/>
                <a:gd name="T1" fmla="*/ 12 h 31"/>
                <a:gd name="T2" fmla="*/ 31 w 31"/>
                <a:gd name="T3" fmla="*/ 25 h 31"/>
                <a:gd name="T4" fmla="*/ 19 w 31"/>
                <a:gd name="T5" fmla="*/ 31 h 31"/>
                <a:gd name="T6" fmla="*/ 19 w 31"/>
                <a:gd name="T7" fmla="*/ 31 h 31"/>
                <a:gd name="T8" fmla="*/ 6 w 31"/>
                <a:gd name="T9" fmla="*/ 25 h 31"/>
                <a:gd name="T10" fmla="*/ 0 w 31"/>
                <a:gd name="T11" fmla="*/ 12 h 31"/>
                <a:gd name="T12" fmla="*/ 0 w 31"/>
                <a:gd name="T13" fmla="*/ 12 h 31"/>
                <a:gd name="T14" fmla="*/ 6 w 31"/>
                <a:gd name="T15" fmla="*/ 6 h 31"/>
                <a:gd name="T16" fmla="*/ 19 w 31"/>
                <a:gd name="T17" fmla="*/ 0 h 31"/>
                <a:gd name="T18" fmla="*/ 19 w 31"/>
                <a:gd name="T19" fmla="*/ 0 h 31"/>
                <a:gd name="T20" fmla="*/ 31 w 31"/>
                <a:gd name="T21" fmla="*/ 6 h 31"/>
                <a:gd name="T22" fmla="*/ 31 w 31"/>
                <a:gd name="T23" fmla="*/ 12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31"/>
                <a:gd name="T38" fmla="*/ 31 w 3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31">
                  <a:moveTo>
                    <a:pt x="31" y="12"/>
                  </a:moveTo>
                  <a:lnTo>
                    <a:pt x="31" y="25"/>
                  </a:lnTo>
                  <a:lnTo>
                    <a:pt x="19" y="31"/>
                  </a:lnTo>
                  <a:lnTo>
                    <a:pt x="6" y="25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9" y="0"/>
                  </a:lnTo>
                  <a:lnTo>
                    <a:pt x="31" y="6"/>
                  </a:lnTo>
                  <a:lnTo>
                    <a:pt x="31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033" y="1178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2033" y="1178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2147" y="1467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2147" y="1467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1961" y="1178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1961" y="1178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2129" y="1557"/>
              <a:ext cx="24" cy="30"/>
            </a:xfrm>
            <a:custGeom>
              <a:avLst/>
              <a:gdLst>
                <a:gd name="T0" fmla="*/ 24 w 24"/>
                <a:gd name="T1" fmla="*/ 18 h 30"/>
                <a:gd name="T2" fmla="*/ 24 w 24"/>
                <a:gd name="T3" fmla="*/ 24 h 30"/>
                <a:gd name="T4" fmla="*/ 12 w 24"/>
                <a:gd name="T5" fmla="*/ 30 h 30"/>
                <a:gd name="T6" fmla="*/ 12 w 24"/>
                <a:gd name="T7" fmla="*/ 30 h 30"/>
                <a:gd name="T8" fmla="*/ 0 w 24"/>
                <a:gd name="T9" fmla="*/ 24 h 30"/>
                <a:gd name="T10" fmla="*/ 0 w 24"/>
                <a:gd name="T11" fmla="*/ 18 h 30"/>
                <a:gd name="T12" fmla="*/ 0 w 24"/>
                <a:gd name="T13" fmla="*/ 18 h 30"/>
                <a:gd name="T14" fmla="*/ 0 w 24"/>
                <a:gd name="T15" fmla="*/ 6 h 30"/>
                <a:gd name="T16" fmla="*/ 12 w 24"/>
                <a:gd name="T17" fmla="*/ 0 h 30"/>
                <a:gd name="T18" fmla="*/ 12 w 24"/>
                <a:gd name="T19" fmla="*/ 0 h 30"/>
                <a:gd name="T20" fmla="*/ 24 w 24"/>
                <a:gd name="T21" fmla="*/ 6 h 30"/>
                <a:gd name="T22" fmla="*/ 24 w 24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30"/>
                <a:gd name="T38" fmla="*/ 24 w 2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30">
                  <a:moveTo>
                    <a:pt x="24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2129" y="1557"/>
              <a:ext cx="24" cy="30"/>
            </a:xfrm>
            <a:custGeom>
              <a:avLst/>
              <a:gdLst>
                <a:gd name="T0" fmla="*/ 24 w 24"/>
                <a:gd name="T1" fmla="*/ 18 h 30"/>
                <a:gd name="T2" fmla="*/ 24 w 24"/>
                <a:gd name="T3" fmla="*/ 24 h 30"/>
                <a:gd name="T4" fmla="*/ 12 w 24"/>
                <a:gd name="T5" fmla="*/ 30 h 30"/>
                <a:gd name="T6" fmla="*/ 12 w 24"/>
                <a:gd name="T7" fmla="*/ 30 h 30"/>
                <a:gd name="T8" fmla="*/ 0 w 24"/>
                <a:gd name="T9" fmla="*/ 24 h 30"/>
                <a:gd name="T10" fmla="*/ 0 w 24"/>
                <a:gd name="T11" fmla="*/ 18 h 30"/>
                <a:gd name="T12" fmla="*/ 0 w 24"/>
                <a:gd name="T13" fmla="*/ 18 h 30"/>
                <a:gd name="T14" fmla="*/ 0 w 24"/>
                <a:gd name="T15" fmla="*/ 6 h 30"/>
                <a:gd name="T16" fmla="*/ 12 w 24"/>
                <a:gd name="T17" fmla="*/ 0 h 30"/>
                <a:gd name="T18" fmla="*/ 12 w 24"/>
                <a:gd name="T19" fmla="*/ 0 h 30"/>
                <a:gd name="T20" fmla="*/ 24 w 24"/>
                <a:gd name="T21" fmla="*/ 6 h 30"/>
                <a:gd name="T22" fmla="*/ 24 w 24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30"/>
                <a:gd name="T38" fmla="*/ 24 w 2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30">
                  <a:moveTo>
                    <a:pt x="24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24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2285" y="1761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8 w 30"/>
                <a:gd name="T5" fmla="*/ 24 h 24"/>
                <a:gd name="T6" fmla="*/ 18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8 w 30"/>
                <a:gd name="T17" fmla="*/ 0 h 24"/>
                <a:gd name="T18" fmla="*/ 18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2285" y="1761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8 w 30"/>
                <a:gd name="T5" fmla="*/ 24 h 24"/>
                <a:gd name="T6" fmla="*/ 18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8 w 30"/>
                <a:gd name="T17" fmla="*/ 0 h 24"/>
                <a:gd name="T18" fmla="*/ 18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8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2381" y="2079"/>
              <a:ext cx="25" cy="31"/>
            </a:xfrm>
            <a:custGeom>
              <a:avLst/>
              <a:gdLst>
                <a:gd name="T0" fmla="*/ 25 w 25"/>
                <a:gd name="T1" fmla="*/ 19 h 31"/>
                <a:gd name="T2" fmla="*/ 25 w 25"/>
                <a:gd name="T3" fmla="*/ 25 h 31"/>
                <a:gd name="T4" fmla="*/ 13 w 25"/>
                <a:gd name="T5" fmla="*/ 31 h 31"/>
                <a:gd name="T6" fmla="*/ 13 w 25"/>
                <a:gd name="T7" fmla="*/ 31 h 31"/>
                <a:gd name="T8" fmla="*/ 0 w 25"/>
                <a:gd name="T9" fmla="*/ 25 h 31"/>
                <a:gd name="T10" fmla="*/ 0 w 25"/>
                <a:gd name="T11" fmla="*/ 19 h 31"/>
                <a:gd name="T12" fmla="*/ 0 w 25"/>
                <a:gd name="T13" fmla="*/ 19 h 31"/>
                <a:gd name="T14" fmla="*/ 0 w 25"/>
                <a:gd name="T15" fmla="*/ 6 h 31"/>
                <a:gd name="T16" fmla="*/ 13 w 25"/>
                <a:gd name="T17" fmla="*/ 0 h 31"/>
                <a:gd name="T18" fmla="*/ 13 w 25"/>
                <a:gd name="T19" fmla="*/ 0 h 31"/>
                <a:gd name="T20" fmla="*/ 25 w 25"/>
                <a:gd name="T21" fmla="*/ 6 h 31"/>
                <a:gd name="T22" fmla="*/ 25 w 25"/>
                <a:gd name="T23" fmla="*/ 19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31"/>
                <a:gd name="T38" fmla="*/ 25 w 25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31">
                  <a:moveTo>
                    <a:pt x="25" y="19"/>
                  </a:moveTo>
                  <a:lnTo>
                    <a:pt x="25" y="25"/>
                  </a:lnTo>
                  <a:lnTo>
                    <a:pt x="13" y="31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6"/>
                  </a:lnTo>
                  <a:lnTo>
                    <a:pt x="13" y="0"/>
                  </a:lnTo>
                  <a:lnTo>
                    <a:pt x="25" y="6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2381" y="2079"/>
              <a:ext cx="25" cy="31"/>
            </a:xfrm>
            <a:custGeom>
              <a:avLst/>
              <a:gdLst>
                <a:gd name="T0" fmla="*/ 25 w 25"/>
                <a:gd name="T1" fmla="*/ 19 h 31"/>
                <a:gd name="T2" fmla="*/ 25 w 25"/>
                <a:gd name="T3" fmla="*/ 25 h 31"/>
                <a:gd name="T4" fmla="*/ 13 w 25"/>
                <a:gd name="T5" fmla="*/ 31 h 31"/>
                <a:gd name="T6" fmla="*/ 13 w 25"/>
                <a:gd name="T7" fmla="*/ 31 h 31"/>
                <a:gd name="T8" fmla="*/ 0 w 25"/>
                <a:gd name="T9" fmla="*/ 25 h 31"/>
                <a:gd name="T10" fmla="*/ 0 w 25"/>
                <a:gd name="T11" fmla="*/ 19 h 31"/>
                <a:gd name="T12" fmla="*/ 0 w 25"/>
                <a:gd name="T13" fmla="*/ 19 h 31"/>
                <a:gd name="T14" fmla="*/ 0 w 25"/>
                <a:gd name="T15" fmla="*/ 6 h 31"/>
                <a:gd name="T16" fmla="*/ 13 w 25"/>
                <a:gd name="T17" fmla="*/ 0 h 31"/>
                <a:gd name="T18" fmla="*/ 13 w 25"/>
                <a:gd name="T19" fmla="*/ 0 h 31"/>
                <a:gd name="T20" fmla="*/ 25 w 25"/>
                <a:gd name="T21" fmla="*/ 6 h 31"/>
                <a:gd name="T22" fmla="*/ 25 w 25"/>
                <a:gd name="T23" fmla="*/ 19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31"/>
                <a:gd name="T38" fmla="*/ 25 w 25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31">
                  <a:moveTo>
                    <a:pt x="25" y="19"/>
                  </a:moveTo>
                  <a:lnTo>
                    <a:pt x="25" y="25"/>
                  </a:lnTo>
                  <a:lnTo>
                    <a:pt x="13" y="31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6"/>
                  </a:lnTo>
                  <a:lnTo>
                    <a:pt x="13" y="0"/>
                  </a:lnTo>
                  <a:lnTo>
                    <a:pt x="25" y="6"/>
                  </a:lnTo>
                  <a:lnTo>
                    <a:pt x="25" y="19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2586" y="1815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" name="Freeform 50"/>
            <p:cNvSpPr>
              <a:spLocks/>
            </p:cNvSpPr>
            <p:nvPr/>
          </p:nvSpPr>
          <p:spPr bwMode="auto">
            <a:xfrm>
              <a:off x="2586" y="1815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2682" y="2320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52"/>
            <p:cNvSpPr>
              <a:spLocks/>
            </p:cNvSpPr>
            <p:nvPr/>
          </p:nvSpPr>
          <p:spPr bwMode="auto">
            <a:xfrm>
              <a:off x="2682" y="2320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53"/>
            <p:cNvSpPr>
              <a:spLocks/>
            </p:cNvSpPr>
            <p:nvPr/>
          </p:nvSpPr>
          <p:spPr bwMode="auto">
            <a:xfrm>
              <a:off x="2748" y="2680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54"/>
            <p:cNvSpPr>
              <a:spLocks/>
            </p:cNvSpPr>
            <p:nvPr/>
          </p:nvSpPr>
          <p:spPr bwMode="auto">
            <a:xfrm>
              <a:off x="2748" y="2680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2886" y="2338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2886" y="2338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2982" y="2350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2982" y="2350"/>
              <a:ext cx="30" cy="30"/>
            </a:xfrm>
            <a:custGeom>
              <a:avLst/>
              <a:gdLst>
                <a:gd name="T0" fmla="*/ 30 w 30"/>
                <a:gd name="T1" fmla="*/ 18 h 30"/>
                <a:gd name="T2" fmla="*/ 30 w 30"/>
                <a:gd name="T3" fmla="*/ 24 h 30"/>
                <a:gd name="T4" fmla="*/ 18 w 30"/>
                <a:gd name="T5" fmla="*/ 30 h 30"/>
                <a:gd name="T6" fmla="*/ 18 w 30"/>
                <a:gd name="T7" fmla="*/ 30 h 30"/>
                <a:gd name="T8" fmla="*/ 6 w 30"/>
                <a:gd name="T9" fmla="*/ 24 h 30"/>
                <a:gd name="T10" fmla="*/ 0 w 30"/>
                <a:gd name="T11" fmla="*/ 18 h 30"/>
                <a:gd name="T12" fmla="*/ 0 w 30"/>
                <a:gd name="T13" fmla="*/ 18 h 30"/>
                <a:gd name="T14" fmla="*/ 6 w 30"/>
                <a:gd name="T15" fmla="*/ 6 h 30"/>
                <a:gd name="T16" fmla="*/ 18 w 30"/>
                <a:gd name="T17" fmla="*/ 0 h 30"/>
                <a:gd name="T18" fmla="*/ 18 w 30"/>
                <a:gd name="T19" fmla="*/ 0 h 30"/>
                <a:gd name="T20" fmla="*/ 30 w 30"/>
                <a:gd name="T21" fmla="*/ 6 h 30"/>
                <a:gd name="T22" fmla="*/ 30 w 30"/>
                <a:gd name="T23" fmla="*/ 18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8"/>
                  </a:moveTo>
                  <a:lnTo>
                    <a:pt x="30" y="24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30" y="1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Line 59"/>
            <p:cNvSpPr>
              <a:spLocks noChangeShapeType="1"/>
            </p:cNvSpPr>
            <p:nvPr/>
          </p:nvSpPr>
          <p:spPr bwMode="auto">
            <a:xfrm>
              <a:off x="3415" y="2091"/>
              <a:ext cx="90" cy="5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3409" y="1382"/>
              <a:ext cx="84" cy="9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3529" y="1773"/>
              <a:ext cx="36" cy="6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9" name="Line 62"/>
            <p:cNvSpPr>
              <a:spLocks noChangeShapeType="1"/>
            </p:cNvSpPr>
            <p:nvPr/>
          </p:nvSpPr>
          <p:spPr bwMode="auto">
            <a:xfrm>
              <a:off x="3487" y="2296"/>
              <a:ext cx="30" cy="1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63"/>
            <p:cNvSpPr>
              <a:spLocks noChangeShapeType="1"/>
            </p:cNvSpPr>
            <p:nvPr/>
          </p:nvSpPr>
          <p:spPr bwMode="auto">
            <a:xfrm>
              <a:off x="3499" y="2104"/>
              <a:ext cx="36" cy="4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" name="Line 64"/>
            <p:cNvSpPr>
              <a:spLocks noChangeShapeType="1"/>
            </p:cNvSpPr>
            <p:nvPr/>
          </p:nvSpPr>
          <p:spPr bwMode="auto">
            <a:xfrm>
              <a:off x="2400" y="1436"/>
              <a:ext cx="198" cy="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Line 65"/>
            <p:cNvSpPr>
              <a:spLocks noChangeShapeType="1"/>
            </p:cNvSpPr>
            <p:nvPr/>
          </p:nvSpPr>
          <p:spPr bwMode="auto">
            <a:xfrm>
              <a:off x="2598" y="1833"/>
              <a:ext cx="306" cy="5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66"/>
            <p:cNvSpPr>
              <a:spLocks noChangeShapeType="1"/>
            </p:cNvSpPr>
            <p:nvPr/>
          </p:nvSpPr>
          <p:spPr bwMode="auto">
            <a:xfrm>
              <a:off x="3577" y="1340"/>
              <a:ext cx="36" cy="2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Line 67"/>
            <p:cNvSpPr>
              <a:spLocks noChangeShapeType="1"/>
            </p:cNvSpPr>
            <p:nvPr/>
          </p:nvSpPr>
          <p:spPr bwMode="auto">
            <a:xfrm>
              <a:off x="3619" y="1551"/>
              <a:ext cx="48" cy="6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Line 68"/>
            <p:cNvSpPr>
              <a:spLocks noChangeShapeType="1"/>
            </p:cNvSpPr>
            <p:nvPr/>
          </p:nvSpPr>
          <p:spPr bwMode="auto">
            <a:xfrm>
              <a:off x="2529" y="1205"/>
              <a:ext cx="354" cy="9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69"/>
            <p:cNvSpPr>
              <a:spLocks noChangeShapeType="1"/>
            </p:cNvSpPr>
            <p:nvPr/>
          </p:nvSpPr>
          <p:spPr bwMode="auto">
            <a:xfrm>
              <a:off x="2886" y="2107"/>
              <a:ext cx="114" cy="2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Line 70"/>
            <p:cNvSpPr>
              <a:spLocks noChangeShapeType="1"/>
            </p:cNvSpPr>
            <p:nvPr/>
          </p:nvSpPr>
          <p:spPr bwMode="auto">
            <a:xfrm>
              <a:off x="2141" y="1575"/>
              <a:ext cx="156" cy="19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Line 71"/>
            <p:cNvSpPr>
              <a:spLocks noChangeShapeType="1"/>
            </p:cNvSpPr>
            <p:nvPr/>
          </p:nvSpPr>
          <p:spPr bwMode="auto">
            <a:xfrm>
              <a:off x="2303" y="1773"/>
              <a:ext cx="91" cy="3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Line 72"/>
            <p:cNvSpPr>
              <a:spLocks noChangeShapeType="1"/>
            </p:cNvSpPr>
            <p:nvPr/>
          </p:nvSpPr>
          <p:spPr bwMode="auto">
            <a:xfrm>
              <a:off x="2387" y="2098"/>
              <a:ext cx="313" cy="2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>
              <a:off x="2700" y="2332"/>
              <a:ext cx="60" cy="36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Line 74"/>
            <p:cNvSpPr>
              <a:spLocks noChangeShapeType="1"/>
            </p:cNvSpPr>
            <p:nvPr/>
          </p:nvSpPr>
          <p:spPr bwMode="auto">
            <a:xfrm>
              <a:off x="2757" y="2695"/>
              <a:ext cx="190" cy="2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Line 75"/>
            <p:cNvSpPr>
              <a:spLocks noChangeShapeType="1"/>
            </p:cNvSpPr>
            <p:nvPr/>
          </p:nvSpPr>
          <p:spPr bwMode="auto">
            <a:xfrm>
              <a:off x="2971" y="2948"/>
              <a:ext cx="62" cy="1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>
              <a:off x="3034" y="3041"/>
              <a:ext cx="113" cy="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>
              <a:off x="2598" y="866"/>
              <a:ext cx="126" cy="60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5" name="Line 78"/>
            <p:cNvSpPr>
              <a:spLocks noChangeShapeType="1"/>
            </p:cNvSpPr>
            <p:nvPr/>
          </p:nvSpPr>
          <p:spPr bwMode="auto">
            <a:xfrm>
              <a:off x="3241" y="866"/>
              <a:ext cx="96" cy="6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6" name="Line 79"/>
            <p:cNvSpPr>
              <a:spLocks noChangeShapeType="1"/>
            </p:cNvSpPr>
            <p:nvPr/>
          </p:nvSpPr>
          <p:spPr bwMode="auto">
            <a:xfrm>
              <a:off x="3349" y="848"/>
              <a:ext cx="24" cy="6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7" name="Line 80"/>
            <p:cNvSpPr>
              <a:spLocks noChangeShapeType="1"/>
            </p:cNvSpPr>
            <p:nvPr/>
          </p:nvSpPr>
          <p:spPr bwMode="auto">
            <a:xfrm>
              <a:off x="1979" y="1190"/>
              <a:ext cx="186" cy="2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" name="Line 81"/>
            <p:cNvSpPr>
              <a:spLocks noChangeShapeType="1"/>
            </p:cNvSpPr>
            <p:nvPr/>
          </p:nvSpPr>
          <p:spPr bwMode="auto">
            <a:xfrm>
              <a:off x="1745" y="1028"/>
              <a:ext cx="306" cy="1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" name="Line 82"/>
            <p:cNvSpPr>
              <a:spLocks noChangeShapeType="1"/>
            </p:cNvSpPr>
            <p:nvPr/>
          </p:nvSpPr>
          <p:spPr bwMode="auto">
            <a:xfrm>
              <a:off x="1757" y="2963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0" name="Line 83"/>
            <p:cNvSpPr>
              <a:spLocks noChangeShapeType="1"/>
            </p:cNvSpPr>
            <p:nvPr/>
          </p:nvSpPr>
          <p:spPr bwMode="auto">
            <a:xfrm>
              <a:off x="2724" y="1449"/>
              <a:ext cx="126" cy="3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1" name="Line 84"/>
            <p:cNvSpPr>
              <a:spLocks noChangeShapeType="1"/>
            </p:cNvSpPr>
            <p:nvPr/>
          </p:nvSpPr>
          <p:spPr bwMode="auto">
            <a:xfrm>
              <a:off x="2406" y="3401"/>
              <a:ext cx="1" cy="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" name="Line 85"/>
            <p:cNvSpPr>
              <a:spLocks noChangeShapeType="1"/>
            </p:cNvSpPr>
            <p:nvPr/>
          </p:nvSpPr>
          <p:spPr bwMode="auto">
            <a:xfrm>
              <a:off x="2730" y="3401"/>
              <a:ext cx="1" cy="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" name="Line 86"/>
            <p:cNvSpPr>
              <a:spLocks noChangeShapeType="1"/>
            </p:cNvSpPr>
            <p:nvPr/>
          </p:nvSpPr>
          <p:spPr bwMode="auto">
            <a:xfrm>
              <a:off x="3054" y="3401"/>
              <a:ext cx="1" cy="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" name="Line 87"/>
            <p:cNvSpPr>
              <a:spLocks noChangeShapeType="1"/>
            </p:cNvSpPr>
            <p:nvPr/>
          </p:nvSpPr>
          <p:spPr bwMode="auto">
            <a:xfrm>
              <a:off x="3373" y="3401"/>
              <a:ext cx="1" cy="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" name="Line 88"/>
            <p:cNvSpPr>
              <a:spLocks noChangeShapeType="1"/>
            </p:cNvSpPr>
            <p:nvPr/>
          </p:nvSpPr>
          <p:spPr bwMode="auto">
            <a:xfrm>
              <a:off x="3703" y="3401"/>
              <a:ext cx="1" cy="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6" name="Line 89"/>
            <p:cNvSpPr>
              <a:spLocks noChangeShapeType="1"/>
            </p:cNvSpPr>
            <p:nvPr/>
          </p:nvSpPr>
          <p:spPr bwMode="auto">
            <a:xfrm>
              <a:off x="4028" y="3401"/>
              <a:ext cx="1" cy="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7" name="Line 90"/>
            <p:cNvSpPr>
              <a:spLocks noChangeShapeType="1"/>
            </p:cNvSpPr>
            <p:nvPr/>
          </p:nvSpPr>
          <p:spPr bwMode="auto">
            <a:xfrm>
              <a:off x="1751" y="2308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8" name="Line 91"/>
            <p:cNvSpPr>
              <a:spLocks noChangeShapeType="1"/>
            </p:cNvSpPr>
            <p:nvPr/>
          </p:nvSpPr>
          <p:spPr bwMode="auto">
            <a:xfrm>
              <a:off x="1757" y="1659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9" name="Line 92"/>
            <p:cNvSpPr>
              <a:spLocks noChangeShapeType="1"/>
            </p:cNvSpPr>
            <p:nvPr/>
          </p:nvSpPr>
          <p:spPr bwMode="auto">
            <a:xfrm>
              <a:off x="1757" y="1004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Freeform 93"/>
            <p:cNvSpPr>
              <a:spLocks/>
            </p:cNvSpPr>
            <p:nvPr/>
          </p:nvSpPr>
          <p:spPr bwMode="auto">
            <a:xfrm>
              <a:off x="1739" y="1016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2 w 30"/>
                <a:gd name="T5" fmla="*/ 24 h 24"/>
                <a:gd name="T6" fmla="*/ 12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2 w 30"/>
                <a:gd name="T17" fmla="*/ 0 h 24"/>
                <a:gd name="T18" fmla="*/ 12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1" name="Freeform 94"/>
            <p:cNvSpPr>
              <a:spLocks/>
            </p:cNvSpPr>
            <p:nvPr/>
          </p:nvSpPr>
          <p:spPr bwMode="auto">
            <a:xfrm>
              <a:off x="1739" y="1016"/>
              <a:ext cx="30" cy="24"/>
            </a:xfrm>
            <a:custGeom>
              <a:avLst/>
              <a:gdLst>
                <a:gd name="T0" fmla="*/ 30 w 30"/>
                <a:gd name="T1" fmla="*/ 12 h 24"/>
                <a:gd name="T2" fmla="*/ 24 w 30"/>
                <a:gd name="T3" fmla="*/ 24 h 24"/>
                <a:gd name="T4" fmla="*/ 12 w 30"/>
                <a:gd name="T5" fmla="*/ 24 h 24"/>
                <a:gd name="T6" fmla="*/ 12 w 30"/>
                <a:gd name="T7" fmla="*/ 24 h 24"/>
                <a:gd name="T8" fmla="*/ 6 w 30"/>
                <a:gd name="T9" fmla="*/ 24 h 24"/>
                <a:gd name="T10" fmla="*/ 0 w 30"/>
                <a:gd name="T11" fmla="*/ 12 h 24"/>
                <a:gd name="T12" fmla="*/ 0 w 30"/>
                <a:gd name="T13" fmla="*/ 12 h 24"/>
                <a:gd name="T14" fmla="*/ 6 w 30"/>
                <a:gd name="T15" fmla="*/ 0 h 24"/>
                <a:gd name="T16" fmla="*/ 12 w 30"/>
                <a:gd name="T17" fmla="*/ 0 h 24"/>
                <a:gd name="T18" fmla="*/ 12 w 30"/>
                <a:gd name="T19" fmla="*/ 0 h 24"/>
                <a:gd name="T20" fmla="*/ 24 w 30"/>
                <a:gd name="T21" fmla="*/ 0 h 24"/>
                <a:gd name="T22" fmla="*/ 30 w 30"/>
                <a:gd name="T23" fmla="*/ 12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4"/>
                <a:gd name="T38" fmla="*/ 30 w 3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4">
                  <a:moveTo>
                    <a:pt x="30" y="12"/>
                  </a:moveTo>
                  <a:lnTo>
                    <a:pt x="24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" name="Rectangle 95"/>
            <p:cNvSpPr>
              <a:spLocks noChangeArrowheads="1"/>
            </p:cNvSpPr>
            <p:nvPr/>
          </p:nvSpPr>
          <p:spPr bwMode="auto">
            <a:xfrm>
              <a:off x="1913" y="998"/>
              <a:ext cx="34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Nd:glass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93" name="Rectangle 96"/>
            <p:cNvSpPr>
              <a:spLocks noChangeArrowheads="1"/>
            </p:cNvSpPr>
            <p:nvPr/>
          </p:nvSpPr>
          <p:spPr bwMode="auto">
            <a:xfrm>
              <a:off x="2183" y="1298"/>
              <a:ext cx="30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S-P Dye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94" name="Rectangle 97"/>
            <p:cNvSpPr>
              <a:spLocks noChangeArrowheads="1"/>
            </p:cNvSpPr>
            <p:nvPr/>
          </p:nvSpPr>
          <p:spPr bwMode="auto">
            <a:xfrm>
              <a:off x="1889" y="1328"/>
              <a:ext cx="148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Dye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95" name="Rectangle 98"/>
            <p:cNvSpPr>
              <a:spLocks noChangeArrowheads="1"/>
            </p:cNvSpPr>
            <p:nvPr/>
          </p:nvSpPr>
          <p:spPr bwMode="auto">
            <a:xfrm>
              <a:off x="1949" y="1797"/>
              <a:ext cx="30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CW Dye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96" name="Rectangle 99"/>
            <p:cNvSpPr>
              <a:spLocks noChangeArrowheads="1"/>
            </p:cNvSpPr>
            <p:nvPr/>
          </p:nvSpPr>
          <p:spPr bwMode="auto">
            <a:xfrm>
              <a:off x="2940" y="1118"/>
              <a:ext cx="30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Nd:YAG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97" name="Rectangle 100"/>
            <p:cNvSpPr>
              <a:spLocks noChangeArrowheads="1"/>
            </p:cNvSpPr>
            <p:nvPr/>
          </p:nvSpPr>
          <p:spPr bwMode="auto">
            <a:xfrm>
              <a:off x="2766" y="1280"/>
              <a:ext cx="22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Diode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98" name="Rectangle 101"/>
            <p:cNvSpPr>
              <a:spLocks noChangeArrowheads="1"/>
            </p:cNvSpPr>
            <p:nvPr/>
          </p:nvSpPr>
          <p:spPr bwMode="auto">
            <a:xfrm>
              <a:off x="3409" y="1046"/>
              <a:ext cx="287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Nd:YLF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99" name="Rectangle 102"/>
            <p:cNvSpPr>
              <a:spLocks noChangeArrowheads="1"/>
            </p:cNvSpPr>
            <p:nvPr/>
          </p:nvSpPr>
          <p:spPr bwMode="auto">
            <a:xfrm>
              <a:off x="3992" y="2578"/>
              <a:ext cx="29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Cr:YAG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0" name="Rectangle 103"/>
            <p:cNvSpPr>
              <a:spLocks noChangeArrowheads="1"/>
            </p:cNvSpPr>
            <p:nvPr/>
          </p:nvSpPr>
          <p:spPr bwMode="auto">
            <a:xfrm>
              <a:off x="3583" y="2278"/>
              <a:ext cx="4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Cr:LiS(C)AF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1" name="Rectangle 104"/>
            <p:cNvSpPr>
              <a:spLocks noChangeArrowheads="1"/>
            </p:cNvSpPr>
            <p:nvPr/>
          </p:nvSpPr>
          <p:spPr bwMode="auto">
            <a:xfrm>
              <a:off x="3595" y="2389"/>
              <a:ext cx="286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Er:fiber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2" name="Rectangle 105"/>
            <p:cNvSpPr>
              <a:spLocks noChangeArrowheads="1"/>
            </p:cNvSpPr>
            <p:nvPr/>
          </p:nvSpPr>
          <p:spPr bwMode="auto">
            <a:xfrm>
              <a:off x="3648" y="2832"/>
              <a:ext cx="46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Cr:forsterite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3" name="Rectangle 106"/>
            <p:cNvSpPr>
              <a:spLocks noChangeArrowheads="1"/>
            </p:cNvSpPr>
            <p:nvPr/>
          </p:nvSpPr>
          <p:spPr bwMode="auto">
            <a:xfrm>
              <a:off x="3312" y="3120"/>
              <a:ext cx="433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Ti:sapphire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4" name="Rectangle 107"/>
            <p:cNvSpPr>
              <a:spLocks noChangeArrowheads="1"/>
            </p:cNvSpPr>
            <p:nvPr/>
          </p:nvSpPr>
          <p:spPr bwMode="auto">
            <a:xfrm>
              <a:off x="2243" y="2368"/>
              <a:ext cx="113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CP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5" name="Rectangle 108"/>
            <p:cNvSpPr>
              <a:spLocks noChangeArrowheads="1"/>
            </p:cNvSpPr>
            <p:nvPr/>
          </p:nvSpPr>
          <p:spPr bwMode="auto">
            <a:xfrm>
              <a:off x="2363" y="2368"/>
              <a:ext cx="67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M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6" name="Rectangle 109"/>
            <p:cNvSpPr>
              <a:spLocks noChangeArrowheads="1"/>
            </p:cNvSpPr>
            <p:nvPr/>
          </p:nvSpPr>
          <p:spPr bwMode="auto">
            <a:xfrm>
              <a:off x="2249" y="2927"/>
              <a:ext cx="598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w/Compression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7" name="Rectangle 110"/>
            <p:cNvSpPr>
              <a:spLocks noChangeArrowheads="1"/>
            </p:cNvSpPr>
            <p:nvPr/>
          </p:nvSpPr>
          <p:spPr bwMode="auto">
            <a:xfrm>
              <a:off x="2982" y="1989"/>
              <a:ext cx="21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Color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8" name="Rectangle 111"/>
            <p:cNvSpPr>
              <a:spLocks noChangeArrowheads="1"/>
            </p:cNvSpPr>
            <p:nvPr/>
          </p:nvSpPr>
          <p:spPr bwMode="auto">
            <a:xfrm>
              <a:off x="2958" y="2080"/>
              <a:ext cx="255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Center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9" name="Rectangle 112"/>
            <p:cNvSpPr>
              <a:spLocks noChangeArrowheads="1"/>
            </p:cNvSpPr>
            <p:nvPr/>
          </p:nvSpPr>
          <p:spPr bwMode="auto">
            <a:xfrm>
              <a:off x="1672" y="3498"/>
              <a:ext cx="28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1965     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0" name="Rectangle 113"/>
            <p:cNvSpPr>
              <a:spLocks noChangeArrowheads="1"/>
            </p:cNvSpPr>
            <p:nvPr/>
          </p:nvSpPr>
          <p:spPr bwMode="auto">
            <a:xfrm>
              <a:off x="1973" y="3498"/>
              <a:ext cx="555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1970      1975   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1" name="Rectangle 114"/>
            <p:cNvSpPr>
              <a:spLocks noChangeArrowheads="1"/>
            </p:cNvSpPr>
            <p:nvPr/>
          </p:nvSpPr>
          <p:spPr bwMode="auto">
            <a:xfrm>
              <a:off x="2562" y="3498"/>
              <a:ext cx="556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   1980     1985 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2" name="Rectangle 115"/>
            <p:cNvSpPr>
              <a:spLocks noChangeArrowheads="1"/>
            </p:cNvSpPr>
            <p:nvPr/>
          </p:nvSpPr>
          <p:spPr bwMode="auto">
            <a:xfrm>
              <a:off x="3151" y="3498"/>
              <a:ext cx="60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     1990      1995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3" name="Rectangle 116"/>
            <p:cNvSpPr>
              <a:spLocks noChangeArrowheads="1"/>
            </p:cNvSpPr>
            <p:nvPr/>
          </p:nvSpPr>
          <p:spPr bwMode="auto">
            <a:xfrm>
              <a:off x="2460" y="2368"/>
              <a:ext cx="148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Dye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4" name="Rectangle 117"/>
            <p:cNvSpPr>
              <a:spLocks noChangeArrowheads="1"/>
            </p:cNvSpPr>
            <p:nvPr/>
          </p:nvSpPr>
          <p:spPr bwMode="auto">
            <a:xfrm>
              <a:off x="3920" y="3498"/>
              <a:ext cx="17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2000</a:t>
              </a:r>
            </a:p>
          </p:txBody>
        </p:sp>
        <p:sp>
          <p:nvSpPr>
            <p:cNvPr id="115" name="Rectangle 118"/>
            <p:cNvSpPr>
              <a:spLocks noChangeArrowheads="1"/>
            </p:cNvSpPr>
            <p:nvPr/>
          </p:nvSpPr>
          <p:spPr bwMode="auto">
            <a:xfrm rot="-5400000">
              <a:off x="780" y="2156"/>
              <a:ext cx="120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SHORTEST PULSE DURATION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6" name="Rectangle 119"/>
            <p:cNvSpPr>
              <a:spLocks noChangeArrowheads="1"/>
            </p:cNvSpPr>
            <p:nvPr/>
          </p:nvSpPr>
          <p:spPr bwMode="auto">
            <a:xfrm>
              <a:off x="1522" y="956"/>
              <a:ext cx="184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10ps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7" name="Rectangle 120"/>
            <p:cNvSpPr>
              <a:spLocks noChangeArrowheads="1"/>
            </p:cNvSpPr>
            <p:nvPr/>
          </p:nvSpPr>
          <p:spPr bwMode="auto">
            <a:xfrm>
              <a:off x="1564" y="1605"/>
              <a:ext cx="13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1ps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8" name="Rectangle 121"/>
            <p:cNvSpPr>
              <a:spLocks noChangeArrowheads="1"/>
            </p:cNvSpPr>
            <p:nvPr/>
          </p:nvSpPr>
          <p:spPr bwMode="auto">
            <a:xfrm>
              <a:off x="1492" y="2266"/>
              <a:ext cx="206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100fs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9" name="Rectangle 122"/>
            <p:cNvSpPr>
              <a:spLocks noChangeArrowheads="1"/>
            </p:cNvSpPr>
            <p:nvPr/>
          </p:nvSpPr>
          <p:spPr bwMode="auto">
            <a:xfrm>
              <a:off x="1534" y="2909"/>
              <a:ext cx="161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10fs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20" name="Line 123"/>
            <p:cNvSpPr>
              <a:spLocks noChangeShapeType="1"/>
            </p:cNvSpPr>
            <p:nvPr/>
          </p:nvSpPr>
          <p:spPr bwMode="auto">
            <a:xfrm>
              <a:off x="3673" y="2182"/>
              <a:ext cx="27" cy="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1" name="Line 124"/>
            <p:cNvSpPr>
              <a:spLocks noChangeShapeType="1"/>
            </p:cNvSpPr>
            <p:nvPr/>
          </p:nvSpPr>
          <p:spPr bwMode="auto">
            <a:xfrm>
              <a:off x="3766" y="2488"/>
              <a:ext cx="13" cy="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2" name="Rectangle 125"/>
            <p:cNvSpPr>
              <a:spLocks noChangeArrowheads="1"/>
            </p:cNvSpPr>
            <p:nvPr/>
          </p:nvSpPr>
          <p:spPr bwMode="auto">
            <a:xfrm>
              <a:off x="2216" y="2521"/>
              <a:ext cx="862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" name="Freeform 126"/>
            <p:cNvSpPr>
              <a:spLocks/>
            </p:cNvSpPr>
            <p:nvPr/>
          </p:nvSpPr>
          <p:spPr bwMode="auto">
            <a:xfrm>
              <a:off x="3878" y="3131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4" name="Freeform 127"/>
            <p:cNvSpPr>
              <a:spLocks/>
            </p:cNvSpPr>
            <p:nvPr/>
          </p:nvSpPr>
          <p:spPr bwMode="auto">
            <a:xfrm>
              <a:off x="3878" y="3131"/>
              <a:ext cx="30" cy="30"/>
            </a:xfrm>
            <a:custGeom>
              <a:avLst/>
              <a:gdLst>
                <a:gd name="T0" fmla="*/ 30 w 30"/>
                <a:gd name="T1" fmla="*/ 12 h 30"/>
                <a:gd name="T2" fmla="*/ 24 w 30"/>
                <a:gd name="T3" fmla="*/ 24 h 30"/>
                <a:gd name="T4" fmla="*/ 12 w 30"/>
                <a:gd name="T5" fmla="*/ 30 h 30"/>
                <a:gd name="T6" fmla="*/ 12 w 30"/>
                <a:gd name="T7" fmla="*/ 30 h 30"/>
                <a:gd name="T8" fmla="*/ 6 w 30"/>
                <a:gd name="T9" fmla="*/ 24 h 30"/>
                <a:gd name="T10" fmla="*/ 0 w 30"/>
                <a:gd name="T11" fmla="*/ 12 h 30"/>
                <a:gd name="T12" fmla="*/ 0 w 30"/>
                <a:gd name="T13" fmla="*/ 12 h 30"/>
                <a:gd name="T14" fmla="*/ 6 w 30"/>
                <a:gd name="T15" fmla="*/ 6 h 30"/>
                <a:gd name="T16" fmla="*/ 12 w 30"/>
                <a:gd name="T17" fmla="*/ 0 h 30"/>
                <a:gd name="T18" fmla="*/ 12 w 30"/>
                <a:gd name="T19" fmla="*/ 0 h 30"/>
                <a:gd name="T20" fmla="*/ 24 w 30"/>
                <a:gd name="T21" fmla="*/ 6 h 30"/>
                <a:gd name="T22" fmla="*/ 30 w 30"/>
                <a:gd name="T23" fmla="*/ 1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0"/>
                <a:gd name="T38" fmla="*/ 30 w 3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0">
                  <a:moveTo>
                    <a:pt x="30" y="12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0" y="1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5" name="Line 128"/>
            <p:cNvSpPr>
              <a:spLocks noChangeShapeType="1"/>
            </p:cNvSpPr>
            <p:nvPr/>
          </p:nvSpPr>
          <p:spPr bwMode="auto">
            <a:xfrm>
              <a:off x="3806" y="3113"/>
              <a:ext cx="93" cy="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6" name="Oval 129"/>
            <p:cNvSpPr>
              <a:spLocks noChangeArrowheads="1"/>
            </p:cNvSpPr>
            <p:nvPr/>
          </p:nvSpPr>
          <p:spPr bwMode="auto">
            <a:xfrm>
              <a:off x="3521" y="2508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7" name="Oval 130"/>
            <p:cNvSpPr>
              <a:spLocks noChangeArrowheads="1"/>
            </p:cNvSpPr>
            <p:nvPr/>
          </p:nvSpPr>
          <p:spPr bwMode="auto">
            <a:xfrm>
              <a:off x="3497" y="2652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8" name="Oval 131"/>
            <p:cNvSpPr>
              <a:spLocks noChangeArrowheads="1"/>
            </p:cNvSpPr>
            <p:nvPr/>
          </p:nvSpPr>
          <p:spPr bwMode="auto">
            <a:xfrm>
              <a:off x="3611" y="2982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Oval 132"/>
            <p:cNvSpPr>
              <a:spLocks noChangeArrowheads="1"/>
            </p:cNvSpPr>
            <p:nvPr/>
          </p:nvSpPr>
          <p:spPr bwMode="auto">
            <a:xfrm>
              <a:off x="3527" y="2820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Oval 133"/>
            <p:cNvSpPr>
              <a:spLocks noChangeArrowheads="1"/>
            </p:cNvSpPr>
            <p:nvPr/>
          </p:nvSpPr>
          <p:spPr bwMode="auto">
            <a:xfrm>
              <a:off x="3554" y="2439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1" name="Line 134"/>
            <p:cNvSpPr>
              <a:spLocks noChangeShapeType="1"/>
            </p:cNvSpPr>
            <p:nvPr/>
          </p:nvSpPr>
          <p:spPr bwMode="auto">
            <a:xfrm>
              <a:off x="3539" y="2531"/>
              <a:ext cx="147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2" name="Line 135"/>
            <p:cNvSpPr>
              <a:spLocks noChangeShapeType="1"/>
            </p:cNvSpPr>
            <p:nvPr/>
          </p:nvSpPr>
          <p:spPr bwMode="auto">
            <a:xfrm>
              <a:off x="3810" y="2716"/>
              <a:ext cx="68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3" name="Line 136"/>
            <p:cNvSpPr>
              <a:spLocks noChangeShapeType="1"/>
            </p:cNvSpPr>
            <p:nvPr/>
          </p:nvSpPr>
          <p:spPr bwMode="auto">
            <a:xfrm>
              <a:off x="4332" y="3401"/>
              <a:ext cx="1" cy="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4" name="Rectangle 137"/>
            <p:cNvSpPr>
              <a:spLocks noChangeArrowheads="1"/>
            </p:cNvSpPr>
            <p:nvPr/>
          </p:nvSpPr>
          <p:spPr bwMode="auto">
            <a:xfrm>
              <a:off x="4226" y="3498"/>
              <a:ext cx="17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2005</a:t>
              </a:r>
            </a:p>
          </p:txBody>
        </p:sp>
        <p:sp>
          <p:nvSpPr>
            <p:cNvPr id="135" name="Oval 138"/>
            <p:cNvSpPr>
              <a:spLocks noChangeArrowheads="1"/>
            </p:cNvSpPr>
            <p:nvPr/>
          </p:nvSpPr>
          <p:spPr bwMode="auto">
            <a:xfrm>
              <a:off x="2873" y="2097"/>
              <a:ext cx="27" cy="3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Oval 139"/>
            <p:cNvSpPr>
              <a:spLocks noChangeArrowheads="1"/>
            </p:cNvSpPr>
            <p:nvPr/>
          </p:nvSpPr>
          <p:spPr bwMode="auto">
            <a:xfrm>
              <a:off x="3797" y="3105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7" name="Oval 140"/>
            <p:cNvSpPr>
              <a:spLocks noChangeArrowheads="1"/>
            </p:cNvSpPr>
            <p:nvPr/>
          </p:nvSpPr>
          <p:spPr bwMode="auto">
            <a:xfrm>
              <a:off x="4010" y="3159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8" name="Line 141"/>
            <p:cNvSpPr>
              <a:spLocks noChangeShapeType="1"/>
            </p:cNvSpPr>
            <p:nvPr/>
          </p:nvSpPr>
          <p:spPr bwMode="auto">
            <a:xfrm>
              <a:off x="3899" y="3146"/>
              <a:ext cx="129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9" name="Oval 142"/>
            <p:cNvSpPr>
              <a:spLocks noChangeArrowheads="1"/>
            </p:cNvSpPr>
            <p:nvPr/>
          </p:nvSpPr>
          <p:spPr bwMode="auto">
            <a:xfrm>
              <a:off x="4022" y="2805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0" name="Oval 143"/>
            <p:cNvSpPr>
              <a:spLocks noChangeArrowheads="1"/>
            </p:cNvSpPr>
            <p:nvPr/>
          </p:nvSpPr>
          <p:spPr bwMode="auto">
            <a:xfrm>
              <a:off x="3767" y="2526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1" name="Oval 144"/>
            <p:cNvSpPr>
              <a:spLocks noChangeArrowheads="1"/>
            </p:cNvSpPr>
            <p:nvPr/>
          </p:nvSpPr>
          <p:spPr bwMode="auto">
            <a:xfrm>
              <a:off x="4064" y="2736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2" name="Oval 145"/>
            <p:cNvSpPr>
              <a:spLocks noChangeArrowheads="1"/>
            </p:cNvSpPr>
            <p:nvPr/>
          </p:nvSpPr>
          <p:spPr bwMode="auto">
            <a:xfrm>
              <a:off x="3866" y="2745"/>
              <a:ext cx="27" cy="2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" name="Oval 146"/>
            <p:cNvSpPr>
              <a:spLocks noChangeArrowheads="1"/>
            </p:cNvSpPr>
            <p:nvPr/>
          </p:nvSpPr>
          <p:spPr bwMode="auto">
            <a:xfrm>
              <a:off x="3011" y="3024"/>
              <a:ext cx="36" cy="3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4" name="Oval 147"/>
            <p:cNvSpPr>
              <a:spLocks noChangeArrowheads="1"/>
            </p:cNvSpPr>
            <p:nvPr/>
          </p:nvSpPr>
          <p:spPr bwMode="auto">
            <a:xfrm>
              <a:off x="3137" y="3116"/>
              <a:ext cx="38" cy="3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Oval 148"/>
            <p:cNvSpPr>
              <a:spLocks noChangeArrowheads="1"/>
            </p:cNvSpPr>
            <p:nvPr/>
          </p:nvSpPr>
          <p:spPr bwMode="auto">
            <a:xfrm>
              <a:off x="2939" y="2912"/>
              <a:ext cx="38" cy="3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" name="Line 149"/>
            <p:cNvSpPr>
              <a:spLocks noChangeShapeType="1"/>
            </p:cNvSpPr>
            <p:nvPr/>
          </p:nvSpPr>
          <p:spPr bwMode="auto">
            <a:xfrm>
              <a:off x="3893" y="3152"/>
              <a:ext cx="66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7" name="Rectangle 150"/>
            <p:cNvSpPr>
              <a:spLocks noChangeArrowheads="1"/>
            </p:cNvSpPr>
            <p:nvPr/>
          </p:nvSpPr>
          <p:spPr bwMode="auto">
            <a:xfrm>
              <a:off x="3541" y="2620"/>
              <a:ext cx="308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Nd:fiber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48" name="Line 151"/>
            <p:cNvSpPr>
              <a:spLocks noChangeShapeType="1"/>
            </p:cNvSpPr>
            <p:nvPr/>
          </p:nvSpPr>
          <p:spPr bwMode="auto">
            <a:xfrm>
              <a:off x="3794" y="2546"/>
              <a:ext cx="270" cy="1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9" name="Oval 152"/>
            <p:cNvSpPr>
              <a:spLocks noChangeArrowheads="1"/>
            </p:cNvSpPr>
            <p:nvPr/>
          </p:nvSpPr>
          <p:spPr bwMode="auto">
            <a:xfrm>
              <a:off x="3957" y="3192"/>
              <a:ext cx="38" cy="3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153"/>
            <p:cNvSpPr>
              <a:spLocks noChangeShapeType="1"/>
            </p:cNvSpPr>
            <p:nvPr/>
          </p:nvSpPr>
          <p:spPr bwMode="auto">
            <a:xfrm>
              <a:off x="3893" y="2765"/>
              <a:ext cx="13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1" name="Oval 154"/>
            <p:cNvSpPr>
              <a:spLocks noChangeArrowheads="1"/>
            </p:cNvSpPr>
            <p:nvPr/>
          </p:nvSpPr>
          <p:spPr bwMode="auto">
            <a:xfrm>
              <a:off x="2179" y="2973"/>
              <a:ext cx="36" cy="3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52" name="Text Box 4"/>
          <p:cNvSpPr txBox="1">
            <a:spLocks noChangeArrowheads="1"/>
          </p:cNvSpPr>
          <p:nvPr/>
        </p:nvSpPr>
        <p:spPr bwMode="auto">
          <a:xfrm>
            <a:off x="1447648" y="167226"/>
            <a:ext cx="6240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Shorter pulses with low energy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4" name="Straight Connector 153"/>
          <p:cNvCxnSpPr/>
          <p:nvPr/>
        </p:nvCxnSpPr>
        <p:spPr>
          <a:xfrm>
            <a:off x="2098114" y="5427578"/>
            <a:ext cx="472587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6786208" y="524395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 optical cycle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786208" y="3137205"/>
            <a:ext cx="22621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shortest pulses </a:t>
            </a:r>
          </a:p>
          <a:p>
            <a:pPr algn="ctr"/>
            <a:r>
              <a:rPr lang="en-US" dirty="0" smtClean="0"/>
              <a:t>are shorter</a:t>
            </a:r>
            <a:r>
              <a:rPr lang="en-US" dirty="0"/>
              <a:t> </a:t>
            </a:r>
            <a:r>
              <a:rPr lang="en-US" dirty="0" smtClean="0"/>
              <a:t>than the </a:t>
            </a:r>
          </a:p>
          <a:p>
            <a:pPr algn="ctr"/>
            <a:r>
              <a:rPr lang="en-US" dirty="0" smtClean="0"/>
              <a:t>supported </a:t>
            </a:r>
          </a:p>
          <a:p>
            <a:pPr algn="ctr"/>
            <a:r>
              <a:rPr lang="en-US" dirty="0" smtClean="0"/>
              <a:t>gain bandwidth of </a:t>
            </a:r>
          </a:p>
          <a:p>
            <a:pPr algn="ctr"/>
            <a:r>
              <a:rPr lang="en-US" dirty="0" smtClean="0"/>
              <a:t>a given medium!!!</a:t>
            </a:r>
          </a:p>
          <a:p>
            <a:pPr algn="ctr"/>
            <a:r>
              <a:rPr lang="en-US" dirty="0" smtClean="0"/>
              <a:t>(Due to self-phase </a:t>
            </a:r>
          </a:p>
          <a:p>
            <a:pPr algn="ctr"/>
            <a:r>
              <a:rPr lang="en-US" dirty="0" smtClean="0"/>
              <a:t>modulation)</a:t>
            </a:r>
            <a:endParaRPr lang="hu-HU" dirty="0"/>
          </a:p>
        </p:txBody>
      </p:sp>
      <p:sp>
        <p:nvSpPr>
          <p:cNvPr id="159" name="TextBox 158"/>
          <p:cNvSpPr txBox="1"/>
          <p:nvPr/>
        </p:nvSpPr>
        <p:spPr>
          <a:xfrm>
            <a:off x="6954729" y="2110898"/>
            <a:ext cx="18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nJ</a:t>
            </a:r>
            <a:r>
              <a:rPr lang="en-US" dirty="0" smtClean="0"/>
              <a:t>-scale energy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752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54"/>
          <p:cNvGrpSpPr>
            <a:grpSpLocks/>
          </p:cNvGrpSpPr>
          <p:nvPr/>
        </p:nvGrpSpPr>
        <p:grpSpPr bwMode="auto">
          <a:xfrm>
            <a:off x="726252" y="1114598"/>
            <a:ext cx="3848089" cy="2722116"/>
            <a:chOff x="2747" y="618"/>
            <a:chExt cx="2611" cy="2043"/>
          </a:xfrm>
        </p:grpSpPr>
        <p:pic>
          <p:nvPicPr>
            <p:cNvPr id="24" name="Picture 55" descr="DSC_009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9" y="618"/>
              <a:ext cx="2569" cy="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56"/>
            <p:cNvSpPr txBox="1">
              <a:spLocks noChangeArrowheads="1"/>
            </p:cNvSpPr>
            <p:nvPr/>
          </p:nvSpPr>
          <p:spPr bwMode="auto">
            <a:xfrm>
              <a:off x="2747" y="1410"/>
              <a:ext cx="63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 dirty="0" smtClean="0">
                  <a:solidFill>
                    <a:schemeClr val="bg1"/>
                  </a:solidFill>
                </a:rPr>
                <a:t>BBO</a:t>
              </a:r>
            </a:p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b="1" dirty="0" smtClean="0">
                  <a:solidFill>
                    <a:schemeClr val="bg1"/>
                  </a:solidFill>
                </a:rPr>
                <a:t>crystal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06929" y="348712"/>
            <a:ext cx="726575" cy="5036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59579" y="-125161"/>
            <a:ext cx="80169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Noncollinear optical parametric chirped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 amplification (NOPCPA)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95288" y="3849053"/>
            <a:ext cx="3748142" cy="2554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  Advantages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de-DE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Broad</a:t>
            </a: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gain</a:t>
            </a: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bandwidth</a:t>
            </a: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supporting</a:t>
            </a: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few-cycle</a:t>
            </a: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pulses</a:t>
            </a:r>
            <a:endParaRPr lang="de-DE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</a:t>
            </a:r>
            <a:r>
              <a:rPr lang="de-DE" sz="2000" dirty="0" err="1"/>
              <a:t>Huge</a:t>
            </a:r>
            <a:r>
              <a:rPr lang="de-DE" sz="2000" dirty="0"/>
              <a:t> </a:t>
            </a:r>
            <a:r>
              <a:rPr lang="de-DE" sz="2000" dirty="0" err="1"/>
              <a:t>single</a:t>
            </a:r>
            <a:r>
              <a:rPr lang="de-DE" sz="2000" dirty="0"/>
              <a:t> pass </a:t>
            </a:r>
            <a:r>
              <a:rPr lang="de-DE" sz="2000" dirty="0" err="1"/>
              <a:t>gain</a:t>
            </a:r>
            <a:r>
              <a:rPr lang="de-DE" sz="2000" dirty="0"/>
              <a:t> (~10</a:t>
            </a:r>
            <a:r>
              <a:rPr lang="de-DE" sz="2000" baseline="30000" dirty="0"/>
              <a:t>6</a:t>
            </a:r>
            <a:r>
              <a:rPr lang="de-DE" sz="2000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</a:t>
            </a:r>
            <a:r>
              <a:rPr lang="de-DE" sz="2000" dirty="0" err="1"/>
              <a:t>No</a:t>
            </a:r>
            <a:r>
              <a:rPr lang="de-DE" sz="2000" dirty="0"/>
              <a:t> thermal </a:t>
            </a:r>
            <a:r>
              <a:rPr lang="de-DE" sz="2000" dirty="0" err="1"/>
              <a:t>load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endParaRPr lang="de-DE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sz="2000" dirty="0"/>
              <a:t>   </a:t>
            </a:r>
            <a:r>
              <a:rPr lang="de-DE" sz="2000" dirty="0" err="1"/>
              <a:t>amplifier</a:t>
            </a:r>
            <a:r>
              <a:rPr lang="de-DE" sz="2000" dirty="0"/>
              <a:t> </a:t>
            </a:r>
            <a:r>
              <a:rPr lang="de-DE" sz="2000" dirty="0" err="1"/>
              <a:t>crystals</a:t>
            </a:r>
            <a:endParaRPr lang="de-DE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contrast</a:t>
            </a:r>
            <a:r>
              <a:rPr lang="de-DE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achievable</a:t>
            </a:r>
            <a:endParaRPr lang="de-DE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US" sz="800" b="1" dirty="0"/>
          </a:p>
        </p:txBody>
      </p:sp>
      <p:pic>
        <p:nvPicPr>
          <p:cNvPr id="5126" name="Picture 8" descr="OPCPA_princip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1748" y="1003171"/>
            <a:ext cx="3774865" cy="272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140200" y="3803333"/>
            <a:ext cx="4679950" cy="25542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           </a:t>
            </a:r>
            <a:r>
              <a:rPr lang="de-DE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Challenges</a:t>
            </a:r>
            <a:endParaRPr lang="de-DE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</a:t>
            </a:r>
            <a:r>
              <a:rPr lang="de-DE" sz="2000" dirty="0" err="1"/>
              <a:t>Stretching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compression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sz="2000" dirty="0"/>
              <a:t>   huge spectral bandwidth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Pump laser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Synchronization of pump and seed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Amplification of the optical parametric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sz="2000" dirty="0"/>
              <a:t>   fluorescence (superfluorescence)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de-DE" sz="2000" dirty="0"/>
              <a:t> </a:t>
            </a:r>
            <a:r>
              <a:rPr lang="de-DE" sz="2000" dirty="0" err="1"/>
              <a:t>Carrier</a:t>
            </a:r>
            <a:r>
              <a:rPr lang="de-DE" sz="2000" dirty="0"/>
              <a:t> </a:t>
            </a:r>
            <a:r>
              <a:rPr lang="de-DE" sz="2000" dirty="0" err="1"/>
              <a:t>envelope</a:t>
            </a:r>
            <a:r>
              <a:rPr lang="de-DE" sz="2000" dirty="0"/>
              <a:t> </a:t>
            </a:r>
            <a:r>
              <a:rPr lang="de-DE" sz="2000" dirty="0" err="1"/>
              <a:t>phase</a:t>
            </a:r>
            <a:r>
              <a:rPr lang="de-DE" sz="2000" dirty="0"/>
              <a:t> </a:t>
            </a:r>
            <a:r>
              <a:rPr lang="de-DE" sz="2000" dirty="0" err="1"/>
              <a:t>stabilization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2756" y="1105090"/>
            <a:ext cx="4509867" cy="2728913"/>
            <a:chOff x="817540" y="1525340"/>
            <a:chExt cx="6749419" cy="4084060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1198540" y="2157539"/>
              <a:ext cx="4739640" cy="3451861"/>
            </a:xfrm>
            <a:prstGeom prst="straightConnector1">
              <a:avLst/>
            </a:prstGeom>
            <a:ln w="127000">
              <a:solidFill>
                <a:srgbClr val="27ED2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17540" y="2767140"/>
              <a:ext cx="5638801" cy="2263140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3438820" y="2409001"/>
              <a:ext cx="1013460" cy="1489710"/>
            </a:xfrm>
            <a:prstGeom prst="straightConnector1">
              <a:avLst/>
            </a:prstGeom>
            <a:ln w="4445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469301" y="2256600"/>
              <a:ext cx="739140" cy="1684020"/>
            </a:xfrm>
            <a:prstGeom prst="straightConnector1">
              <a:avLst/>
            </a:prstGeom>
            <a:ln w="44450">
              <a:solidFill>
                <a:srgbClr val="CC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438820" y="2088960"/>
              <a:ext cx="506730" cy="1882140"/>
            </a:xfrm>
            <a:prstGeom prst="straightConnector1">
              <a:avLst/>
            </a:prstGeom>
            <a:ln w="44450">
              <a:solidFill>
                <a:srgbClr val="CC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438820" y="1936560"/>
              <a:ext cx="312420" cy="203454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260000" y="1525340"/>
              <a:ext cx="1682205" cy="78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Pump</a:t>
              </a:r>
              <a:endPara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3495" y="2910469"/>
              <a:ext cx="1533464" cy="78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Seed</a:t>
              </a:r>
              <a:endPara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69376" y="1614834"/>
              <a:ext cx="1324749" cy="783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Idler</a:t>
              </a:r>
              <a:endParaRPr lang="hu-H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-3952" y="63963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200" dirty="0" err="1" smtClean="0">
                <a:solidFill>
                  <a:srgbClr val="000000"/>
                </a:solidFill>
              </a:rPr>
              <a:t>mJ-scale</a:t>
            </a:r>
            <a:r>
              <a:rPr lang="de-DE" sz="1200" dirty="0" smtClean="0">
                <a:solidFill>
                  <a:srgbClr val="000000"/>
                </a:solidFill>
              </a:rPr>
              <a:t> </a:t>
            </a:r>
            <a:r>
              <a:rPr lang="de-DE" sz="1200" dirty="0">
                <a:solidFill>
                  <a:srgbClr val="000000"/>
                </a:solidFill>
              </a:rPr>
              <a:t>OPCPA </a:t>
            </a:r>
            <a:r>
              <a:rPr lang="de-DE" sz="1200" dirty="0" err="1">
                <a:solidFill>
                  <a:srgbClr val="000000"/>
                </a:solidFill>
              </a:rPr>
              <a:t>systems</a:t>
            </a:r>
            <a:r>
              <a:rPr lang="de-DE" sz="1200" dirty="0" smtClean="0">
                <a:solidFill>
                  <a:srgbClr val="000000"/>
                </a:solidFill>
              </a:rPr>
              <a:t>: D. Herrmann </a:t>
            </a:r>
            <a:r>
              <a:rPr lang="de-DE" sz="1200" i="1" dirty="0" smtClean="0">
                <a:solidFill>
                  <a:srgbClr val="000000"/>
                </a:solidFill>
              </a:rPr>
              <a:t>et al. </a:t>
            </a:r>
            <a:r>
              <a:rPr lang="de-DE" sz="1200" i="1" dirty="0" err="1" smtClean="0">
                <a:solidFill>
                  <a:srgbClr val="000000"/>
                </a:solidFill>
              </a:rPr>
              <a:t>Opt</a:t>
            </a:r>
            <a:r>
              <a:rPr lang="de-DE" sz="1200" i="1" dirty="0" smtClean="0">
                <a:solidFill>
                  <a:srgbClr val="000000"/>
                </a:solidFill>
              </a:rPr>
              <a:t>. </a:t>
            </a:r>
            <a:r>
              <a:rPr lang="de-DE" sz="1200" i="1" dirty="0" err="1" smtClean="0">
                <a:solidFill>
                  <a:srgbClr val="000000"/>
                </a:solidFill>
              </a:rPr>
              <a:t>Lett</a:t>
            </a:r>
            <a:r>
              <a:rPr lang="de-DE" sz="1200" i="1" dirty="0" smtClean="0">
                <a:solidFill>
                  <a:srgbClr val="000000"/>
                </a:solidFill>
              </a:rPr>
              <a:t>.</a:t>
            </a:r>
            <a:r>
              <a:rPr lang="de-DE" sz="1200" dirty="0" smtClean="0">
                <a:solidFill>
                  <a:srgbClr val="000000"/>
                </a:solidFill>
              </a:rPr>
              <a:t>, </a:t>
            </a:r>
            <a:r>
              <a:rPr lang="de-DE" sz="1200" b="1" dirty="0" smtClean="0">
                <a:solidFill>
                  <a:srgbClr val="000000"/>
                </a:solidFill>
              </a:rPr>
              <a:t>34</a:t>
            </a:r>
            <a:r>
              <a:rPr lang="de-DE" sz="1200" dirty="0" smtClean="0">
                <a:solidFill>
                  <a:srgbClr val="000000"/>
                </a:solidFill>
              </a:rPr>
              <a:t>, 2459 (2009); </a:t>
            </a:r>
          </a:p>
          <a:p>
            <a:r>
              <a:rPr lang="it-IT" sz="1200" dirty="0" smtClean="0"/>
              <a:t>F. Tavella et al.</a:t>
            </a:r>
            <a:r>
              <a:rPr lang="en-US" sz="1200" dirty="0" smtClean="0"/>
              <a:t> </a:t>
            </a:r>
            <a:r>
              <a:rPr lang="hu-HU" sz="1200" dirty="0" smtClean="0"/>
              <a:t>Opt. Lett. </a:t>
            </a:r>
            <a:r>
              <a:rPr lang="hu-HU" sz="1200" b="1" dirty="0" smtClean="0"/>
              <a:t>32</a:t>
            </a:r>
            <a:r>
              <a:rPr lang="hu-HU" sz="1200" dirty="0" smtClean="0"/>
              <a:t>,2227</a:t>
            </a:r>
            <a:r>
              <a:rPr lang="en-US" sz="1200" dirty="0" smtClean="0"/>
              <a:t> </a:t>
            </a:r>
            <a:r>
              <a:rPr lang="hu-HU" sz="1200" dirty="0" smtClean="0"/>
              <a:t>(2007)</a:t>
            </a:r>
            <a:r>
              <a:rPr lang="de-DE" sz="1200" dirty="0" smtClean="0"/>
              <a:t>;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fi-FI" sz="1200" dirty="0" smtClean="0"/>
              <a:t>S</a:t>
            </a:r>
            <a:r>
              <a:rPr lang="fi-FI" sz="1200" dirty="0"/>
              <a:t>. Adachi et al. </a:t>
            </a:r>
            <a:r>
              <a:rPr lang="en-US" sz="1200" dirty="0"/>
              <a:t>Opt. Express </a:t>
            </a:r>
            <a:r>
              <a:rPr lang="en-US" sz="1200" b="1" dirty="0" smtClean="0"/>
              <a:t>16</a:t>
            </a:r>
            <a:r>
              <a:rPr lang="en-US" sz="1200" dirty="0" smtClean="0"/>
              <a:t>,14341 </a:t>
            </a:r>
            <a:r>
              <a:rPr lang="en-US" sz="1200" dirty="0"/>
              <a:t>(2008</a:t>
            </a:r>
            <a:r>
              <a:rPr lang="en-US" sz="1200" dirty="0" smtClean="0"/>
              <a:t>); </a:t>
            </a:r>
            <a:r>
              <a:rPr lang="nl-NL" sz="1200" dirty="0"/>
              <a:t>S. Witte et al.</a:t>
            </a:r>
            <a:r>
              <a:rPr lang="en-US" sz="1200" dirty="0"/>
              <a:t> </a:t>
            </a:r>
            <a:r>
              <a:rPr lang="hu-HU" sz="1200" dirty="0"/>
              <a:t>Opt. Express </a:t>
            </a:r>
            <a:r>
              <a:rPr lang="hu-HU" sz="1200" b="1" dirty="0" smtClean="0"/>
              <a:t>14</a:t>
            </a:r>
            <a:r>
              <a:rPr lang="hu-HU" sz="1200" dirty="0" smtClean="0"/>
              <a:t>,8168</a:t>
            </a:r>
            <a:r>
              <a:rPr lang="en-US" sz="1200" dirty="0"/>
              <a:t> </a:t>
            </a:r>
            <a:r>
              <a:rPr lang="hu-HU" sz="1200" dirty="0" smtClean="0"/>
              <a:t>(200</a:t>
            </a:r>
            <a:r>
              <a:rPr lang="de-DE" sz="1200" dirty="0" smtClean="0"/>
              <a:t>6)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6235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1_0001_LAP Wei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eaLnBrk="1" hangingPunct="1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Why to go to 5 fs 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5949" y="1129320"/>
            <a:ext cx="553869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200" u="sng" dirty="0" smtClean="0"/>
              <a:t>Generation of single attosecond light and </a:t>
            </a:r>
          </a:p>
          <a:p>
            <a:pPr>
              <a:buNone/>
            </a:pPr>
            <a:r>
              <a:rPr lang="de-DE" sz="2200" u="sng" dirty="0" smtClean="0"/>
              <a:t>electron pulses in gas and plasma medium</a:t>
            </a:r>
            <a:endParaRPr lang="de-DE" sz="2200" u="sng" dirty="0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56" y="2782440"/>
            <a:ext cx="5288689" cy="15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740214" y="2394872"/>
            <a:ext cx="85151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/>
              <a:t>20 fs</a:t>
            </a:r>
            <a:endParaRPr lang="de-DE" sz="2400" dirty="0"/>
          </a:p>
        </p:txBody>
      </p:sp>
      <p:sp>
        <p:nvSpPr>
          <p:cNvPr id="18" name="Textfeld 17"/>
          <p:cNvSpPr txBox="1"/>
          <p:nvPr/>
        </p:nvSpPr>
        <p:spPr>
          <a:xfrm>
            <a:off x="2242427" y="2399226"/>
            <a:ext cx="1244251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/>
              <a:t>5 fs cos</a:t>
            </a:r>
            <a:endParaRPr lang="de-DE" sz="2400" dirty="0"/>
          </a:p>
        </p:txBody>
      </p:sp>
      <p:sp>
        <p:nvSpPr>
          <p:cNvPr id="19" name="Textfeld 18"/>
          <p:cNvSpPr txBox="1"/>
          <p:nvPr/>
        </p:nvSpPr>
        <p:spPr>
          <a:xfrm>
            <a:off x="4075566" y="2403580"/>
            <a:ext cx="115929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/>
              <a:t>5 fs sin</a:t>
            </a:r>
            <a:endParaRPr lang="de-DE" sz="2400" dirty="0"/>
          </a:p>
        </p:txBody>
      </p:sp>
      <p:sp>
        <p:nvSpPr>
          <p:cNvPr id="20" name="Textfeld 19"/>
          <p:cNvSpPr txBox="1"/>
          <p:nvPr/>
        </p:nvSpPr>
        <p:spPr>
          <a:xfrm>
            <a:off x="1715588" y="2029100"/>
            <a:ext cx="225574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/>
              <a:t>Gas </a:t>
            </a:r>
            <a:r>
              <a:rPr lang="de-DE" sz="2400" dirty="0" err="1" smtClean="0"/>
              <a:t>harmonics</a:t>
            </a:r>
            <a:endParaRPr lang="de-DE" sz="2400" dirty="0"/>
          </a:p>
        </p:txBody>
      </p:sp>
      <p:sp>
        <p:nvSpPr>
          <p:cNvPr id="21" name="Textfeld 20"/>
          <p:cNvSpPr txBox="1"/>
          <p:nvPr/>
        </p:nvSpPr>
        <p:spPr>
          <a:xfrm>
            <a:off x="6034628" y="978625"/>
            <a:ext cx="24272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/>
              <a:t>Relativistic HHG</a:t>
            </a:r>
            <a:endParaRPr lang="de-DE" sz="2400" dirty="0"/>
          </a:p>
        </p:txBody>
      </p:sp>
      <p:pic>
        <p:nvPicPr>
          <p:cNvPr id="23" name="Grafik 22" descr="SHHG single attosec pulse spe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47006" y="1643906"/>
            <a:ext cx="3489062" cy="2531853"/>
          </a:xfrm>
          <a:prstGeom prst="rect">
            <a:avLst/>
          </a:prstGeom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682" y="4406529"/>
            <a:ext cx="5333302" cy="160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0" y="6078629"/>
            <a:ext cx="7063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None/>
            </a:pPr>
            <a:r>
              <a:rPr lang="de-DE" sz="1600" dirty="0" smtClean="0"/>
              <a:t>G. D. </a:t>
            </a:r>
            <a:r>
              <a:rPr lang="de-DE" sz="1600" dirty="0" err="1" smtClean="0"/>
              <a:t>Tsakiris</a:t>
            </a:r>
            <a:r>
              <a:rPr lang="de-DE" sz="1600" dirty="0" smtClean="0"/>
              <a:t> et al., New J. Phys. 8, 19 (2006)</a:t>
            </a:r>
          </a:p>
          <a:p>
            <a:r>
              <a:rPr lang="de-DE" sz="1600" dirty="0" smtClean="0"/>
              <a:t>N. M.Naumova et al., Phys. Plas. </a:t>
            </a:r>
            <a:r>
              <a:rPr lang="hu-HU" sz="1600" dirty="0"/>
              <a:t>12, 056707 </a:t>
            </a:r>
            <a:r>
              <a:rPr lang="en-US" sz="1600" dirty="0"/>
              <a:t>(</a:t>
            </a:r>
            <a:r>
              <a:rPr lang="hu-HU" sz="1600" dirty="0" smtClean="0"/>
              <a:t>2005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A. </a:t>
            </a:r>
            <a:r>
              <a:rPr lang="de-DE" sz="1600" dirty="0"/>
              <a:t>Baltuska et al., IEEE J. of Sel. Top. in Quantum Electronics 9, 972 (2003)</a:t>
            </a:r>
          </a:p>
          <a:p>
            <a:endParaRPr lang="de-DE" sz="1600" dirty="0" smtClean="0"/>
          </a:p>
        </p:txBody>
      </p:sp>
      <p:sp>
        <p:nvSpPr>
          <p:cNvPr id="25" name="Textfeld 24"/>
          <p:cNvSpPr txBox="1"/>
          <p:nvPr/>
        </p:nvSpPr>
        <p:spPr>
          <a:xfrm>
            <a:off x="6249482" y="1305200"/>
            <a:ext cx="1244251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/>
              <a:t>5 fs cos</a:t>
            </a:r>
            <a:endParaRPr lang="de-DE" sz="2400" dirty="0"/>
          </a:p>
        </p:txBody>
      </p:sp>
      <p:sp>
        <p:nvSpPr>
          <p:cNvPr id="26" name="Textfeld 20"/>
          <p:cNvSpPr txBox="1"/>
          <p:nvPr/>
        </p:nvSpPr>
        <p:spPr>
          <a:xfrm>
            <a:off x="6697568" y="4015585"/>
            <a:ext cx="14943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>
                <a:latin typeface="Symbol" pitchFamily="18" charset="2"/>
              </a:rPr>
              <a:t>l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 regime</a:t>
            </a:r>
            <a:endParaRPr lang="de-DE" sz="2400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55" y="4453821"/>
            <a:ext cx="305752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rafik 23" descr="SHHG single attosec pulse tem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67742" y="1570088"/>
            <a:ext cx="1400998" cy="10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3130" y="115757"/>
            <a:ext cx="8445260" cy="58111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Principle of optical parametric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ynthesizer</a:t>
            </a:r>
            <a:endParaRPr lang="en-US" sz="3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92000" y="5410200"/>
            <a:ext cx="1258887" cy="1146175"/>
            <a:chOff x="2787650" y="3000375"/>
            <a:chExt cx="1258887" cy="1146175"/>
          </a:xfrm>
        </p:grpSpPr>
        <p:pic>
          <p:nvPicPr>
            <p:cNvPr id="5" name="Picture 45" descr="DSC_01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7650" y="3000375"/>
              <a:ext cx="1258887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Line 47"/>
            <p:cNvSpPr>
              <a:spLocks noChangeShapeType="1"/>
            </p:cNvSpPr>
            <p:nvPr/>
          </p:nvSpPr>
          <p:spPr bwMode="auto">
            <a:xfrm flipV="1">
              <a:off x="2862263" y="3194050"/>
              <a:ext cx="1128712" cy="373062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3439390" y="3608388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70C0"/>
                  </a:solidFill>
                </a:rPr>
                <a:t>355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 smtClean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70C0"/>
                  </a:solidFill>
                </a:rPr>
                <a:t>19 mJ</a:t>
              </a:r>
              <a:endParaRPr lang="de-DE" sz="1200" b="1" dirty="0">
                <a:ln w="3175">
                  <a:solidFill>
                    <a:schemeClr val="bg1">
                      <a:alpha val="50000"/>
                    </a:schemeClr>
                  </a:solidFill>
                </a:ln>
                <a:solidFill>
                  <a:srgbClr val="0070C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1888" y="5407025"/>
            <a:ext cx="1258887" cy="1146175"/>
            <a:chOff x="821888" y="5407025"/>
            <a:chExt cx="1258887" cy="1146175"/>
          </a:xfrm>
        </p:grpSpPr>
        <p:pic>
          <p:nvPicPr>
            <p:cNvPr id="9" name="Picture 45" descr="DSC_01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1888" y="5407025"/>
              <a:ext cx="1258887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ine 47"/>
            <p:cNvSpPr>
              <a:spLocks noChangeShapeType="1"/>
            </p:cNvSpPr>
            <p:nvPr/>
          </p:nvSpPr>
          <p:spPr bwMode="auto">
            <a:xfrm flipV="1">
              <a:off x="896500" y="5600700"/>
              <a:ext cx="1128712" cy="37306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1446640" y="6021388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27ED2C"/>
                  </a:solidFill>
                  <a:effectLst/>
                </a:rPr>
                <a:t>532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 smtClean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27ED2C"/>
                  </a:solidFill>
                  <a:effectLst/>
                </a:rPr>
                <a:t>19 mJ</a:t>
              </a:r>
              <a:endParaRPr lang="de-DE" sz="1200" b="1" dirty="0">
                <a:ln w="3175">
                  <a:solidFill>
                    <a:schemeClr val="bg1">
                      <a:alpha val="50000"/>
                    </a:schemeClr>
                  </a:solidFill>
                </a:ln>
                <a:solidFill>
                  <a:srgbClr val="27ED2C"/>
                </a:solidFill>
                <a:effectLst/>
              </a:endParaRPr>
            </a:p>
          </p:txBody>
        </p:sp>
      </p:grp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341488" y="5387984"/>
            <a:ext cx="483084" cy="39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481" tIns="13241" rIns="26481" bIns="13241">
            <a:spAutoFit/>
          </a:bodyPr>
          <a:lstStyle/>
          <a:p>
            <a:pPr algn="ctr" defTabSz="265113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200" b="1" dirty="0" smtClean="0">
                <a:solidFill>
                  <a:srgbClr val="FF0000"/>
                </a:solidFill>
              </a:rPr>
              <a:t>1.8 µJ</a:t>
            </a:r>
            <a:endParaRPr lang="de-DE" sz="1200" b="1" dirty="0">
              <a:solidFill>
                <a:srgbClr val="FF0000"/>
              </a:solidFill>
            </a:endParaRPr>
          </a:p>
          <a:p>
            <a:pPr algn="ctr" defTabSz="265113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sz="1200" b="1" dirty="0">
                <a:solidFill>
                  <a:srgbClr val="FF0000"/>
                </a:solidFill>
              </a:rPr>
              <a:t>Seed</a:t>
            </a:r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 flipV="1">
            <a:off x="401322" y="5791199"/>
            <a:ext cx="1050009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833799"/>
              </p:ext>
            </p:extLst>
          </p:nvPr>
        </p:nvGraphicFramePr>
        <p:xfrm>
          <a:off x="792956" y="615417"/>
          <a:ext cx="7456487" cy="4994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97" name="Graph" r:id="rId5" imgW="4152900" imgH="2905125" progId="">
                  <p:embed/>
                </p:oleObj>
              </mc:Choice>
              <mc:Fallback>
                <p:oleObj name="Graph" r:id="rId5" imgW="4152900" imgH="2905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6" y="615417"/>
                        <a:ext cx="7456487" cy="49948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6963925" y="5403850"/>
            <a:ext cx="1258887" cy="1146175"/>
            <a:chOff x="2787650" y="3000375"/>
            <a:chExt cx="1258887" cy="1146175"/>
          </a:xfrm>
        </p:grpSpPr>
        <p:pic>
          <p:nvPicPr>
            <p:cNvPr id="38" name="Picture 45" descr="DSC_01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7650" y="3000375"/>
              <a:ext cx="1258887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Line 47"/>
            <p:cNvSpPr>
              <a:spLocks noChangeShapeType="1"/>
            </p:cNvSpPr>
            <p:nvPr/>
          </p:nvSpPr>
          <p:spPr bwMode="auto">
            <a:xfrm flipV="1">
              <a:off x="2862263" y="3194050"/>
              <a:ext cx="1128712" cy="373062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Text Box 48"/>
            <p:cNvSpPr txBox="1">
              <a:spLocks noChangeArrowheads="1"/>
            </p:cNvSpPr>
            <p:nvPr/>
          </p:nvSpPr>
          <p:spPr bwMode="auto">
            <a:xfrm>
              <a:off x="3439390" y="3608388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>
                  <a:ln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66FF"/>
                  </a:solidFill>
                </a:rPr>
                <a:t>355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 smtClean="0">
                  <a:ln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66FF"/>
                  </a:solidFill>
                </a:rPr>
                <a:t>300 mJ</a:t>
              </a:r>
              <a:endParaRPr lang="de-DE" sz="1200" b="1" dirty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0066FF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18676" y="5407025"/>
            <a:ext cx="1258887" cy="1146175"/>
            <a:chOff x="5018676" y="5407025"/>
            <a:chExt cx="1258887" cy="1146175"/>
          </a:xfrm>
        </p:grpSpPr>
        <p:pic>
          <p:nvPicPr>
            <p:cNvPr id="32" name="Picture 45" descr="DSC_01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8676" y="5407025"/>
              <a:ext cx="1258887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Line 47"/>
            <p:cNvSpPr>
              <a:spLocks noChangeShapeType="1"/>
            </p:cNvSpPr>
            <p:nvPr/>
          </p:nvSpPr>
          <p:spPr bwMode="auto">
            <a:xfrm flipV="1">
              <a:off x="5055188" y="5600700"/>
              <a:ext cx="1128712" cy="37306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Text Box 48"/>
            <p:cNvSpPr txBox="1">
              <a:spLocks noChangeArrowheads="1"/>
            </p:cNvSpPr>
            <p:nvPr/>
          </p:nvSpPr>
          <p:spPr bwMode="auto">
            <a:xfrm>
              <a:off x="5633903" y="6021388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66FF33"/>
                  </a:solidFill>
                </a:rPr>
                <a:t>532 nm</a:t>
              </a:r>
            </a:p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200" b="1" dirty="0" smtClean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66FF33"/>
                  </a:solidFill>
                </a:rPr>
                <a:t>400 mJ</a:t>
              </a:r>
              <a:endParaRPr lang="de-DE" sz="1200" b="1" dirty="0">
                <a:ln w="3175">
                  <a:solidFill>
                    <a:schemeClr val="bg1">
                      <a:alpha val="50000"/>
                    </a:schemeClr>
                  </a:solidFill>
                </a:ln>
                <a:solidFill>
                  <a:srgbClr val="66FF33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446641" y="5410200"/>
            <a:ext cx="2174802" cy="380999"/>
            <a:chOff x="1446641" y="5410200"/>
            <a:chExt cx="2174802" cy="380999"/>
          </a:xfrm>
        </p:grpSpPr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1446641" y="5791199"/>
              <a:ext cx="2174802" cy="0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 Box 49"/>
            <p:cNvSpPr txBox="1">
              <a:spLocks noChangeArrowheads="1"/>
            </p:cNvSpPr>
            <p:nvPr/>
          </p:nvSpPr>
          <p:spPr bwMode="auto">
            <a:xfrm>
              <a:off x="2268455" y="5410200"/>
              <a:ext cx="531174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rgbClr val="FF0000"/>
                  </a:solidFill>
                </a:rPr>
                <a:t>1,3 mJ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43740" y="5409271"/>
            <a:ext cx="1990163" cy="381928"/>
            <a:chOff x="3643740" y="5409271"/>
            <a:chExt cx="1990163" cy="381928"/>
          </a:xfrm>
        </p:grpSpPr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3643740" y="5791199"/>
              <a:ext cx="1990163" cy="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Text Box 49"/>
            <p:cNvSpPr txBox="1">
              <a:spLocks noChangeArrowheads="1"/>
            </p:cNvSpPr>
            <p:nvPr/>
          </p:nvSpPr>
          <p:spPr bwMode="auto">
            <a:xfrm>
              <a:off x="4403208" y="5409271"/>
              <a:ext cx="531175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rgbClr val="FF0000"/>
                  </a:solidFill>
                </a:rPr>
                <a:t>1,5 mJ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619543" y="5374613"/>
            <a:ext cx="1973825" cy="416585"/>
            <a:chOff x="5619543" y="5374613"/>
            <a:chExt cx="1973825" cy="416585"/>
          </a:xfrm>
        </p:grpSpPr>
        <p:sp>
          <p:nvSpPr>
            <p:cNvPr id="36" name="Line 22"/>
            <p:cNvSpPr>
              <a:spLocks noChangeShapeType="1"/>
            </p:cNvSpPr>
            <p:nvPr/>
          </p:nvSpPr>
          <p:spPr bwMode="auto">
            <a:xfrm>
              <a:off x="5619543" y="5791197"/>
              <a:ext cx="1973825" cy="1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Text Box 49"/>
            <p:cNvSpPr txBox="1">
              <a:spLocks noChangeArrowheads="1"/>
            </p:cNvSpPr>
            <p:nvPr/>
          </p:nvSpPr>
          <p:spPr bwMode="auto">
            <a:xfrm>
              <a:off x="6385641" y="5374613"/>
              <a:ext cx="487894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rgbClr val="FF0000"/>
                  </a:solidFill>
                </a:rPr>
                <a:t>67 mJ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10268" y="5363893"/>
            <a:ext cx="1278621" cy="427305"/>
            <a:chOff x="7610268" y="5363893"/>
            <a:chExt cx="1278621" cy="427305"/>
          </a:xfrm>
        </p:grpSpPr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7610268" y="5791197"/>
              <a:ext cx="1278621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8316036" y="5363893"/>
              <a:ext cx="572853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200" b="1" dirty="0" smtClean="0">
                  <a:solidFill>
                    <a:srgbClr val="FF0000"/>
                  </a:solidFill>
                </a:rPr>
                <a:t>101 mJ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153267"/>
              </p:ext>
            </p:extLst>
          </p:nvPr>
        </p:nvGraphicFramePr>
        <p:xfrm>
          <a:off x="792163" y="615950"/>
          <a:ext cx="7456487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98" name="Graph" r:id="rId7" imgW="4152900" imgH="2905125" progId="">
                  <p:embed/>
                </p:oleObj>
              </mc:Choice>
              <mc:Fallback>
                <p:oleObj name="Graph" r:id="rId7" imgW="4152900" imgH="2905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615950"/>
                        <a:ext cx="7456487" cy="499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725403"/>
              </p:ext>
            </p:extLst>
          </p:nvPr>
        </p:nvGraphicFramePr>
        <p:xfrm>
          <a:off x="792163" y="615950"/>
          <a:ext cx="7456487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99" name="Graph" r:id="rId9" imgW="4152900" imgH="2905125" progId="">
                  <p:embed/>
                </p:oleObj>
              </mc:Choice>
              <mc:Fallback>
                <p:oleObj name="Graph" r:id="rId9" imgW="4152900" imgH="2905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615950"/>
                        <a:ext cx="7456487" cy="499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250545"/>
              </p:ext>
            </p:extLst>
          </p:nvPr>
        </p:nvGraphicFramePr>
        <p:xfrm>
          <a:off x="792162" y="615950"/>
          <a:ext cx="7456488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0" name="Graph" r:id="rId11" imgW="4152900" imgH="2905125" progId="">
                  <p:embed/>
                </p:oleObj>
              </mc:Choice>
              <mc:Fallback>
                <p:oleObj name="Graph" r:id="rId11" imgW="4152900" imgH="2905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2" y="615950"/>
                        <a:ext cx="7456488" cy="499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120382"/>
              </p:ext>
            </p:extLst>
          </p:nvPr>
        </p:nvGraphicFramePr>
        <p:xfrm>
          <a:off x="792163" y="615950"/>
          <a:ext cx="7456487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1" name="Graph" r:id="rId13" imgW="4152900" imgH="2905125" progId="">
                  <p:embed/>
                </p:oleObj>
              </mc:Choice>
              <mc:Fallback>
                <p:oleObj name="Graph" r:id="rId13" imgW="4152900" imgH="2905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615950"/>
                        <a:ext cx="7456487" cy="499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14318" r="7177" b="29593"/>
          <a:stretch/>
        </p:blipFill>
        <p:spPr>
          <a:xfrm>
            <a:off x="7236036" y="1943100"/>
            <a:ext cx="1908000" cy="23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Grafik 22" descr="LWS-20 upgr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" y="1095071"/>
            <a:ext cx="8297966" cy="576292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for the 5 fs LWS-20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80318" y="3708875"/>
            <a:ext cx="78098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1064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nm</a:t>
            </a:r>
            <a:endParaRPr lang="de-DE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239354" y="4016523"/>
            <a:ext cx="504202" cy="333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2229383" y="4399660"/>
            <a:ext cx="659451" cy="42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2246475" y="4878224"/>
            <a:ext cx="504202" cy="1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1632603" y="3426864"/>
            <a:ext cx="0" cy="7263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/>
          <p:cNvGrpSpPr/>
          <p:nvPr/>
        </p:nvGrpSpPr>
        <p:grpSpPr>
          <a:xfrm>
            <a:off x="4540163" y="6255525"/>
            <a:ext cx="814295" cy="555476"/>
            <a:chOff x="4121063" y="6255525"/>
            <a:chExt cx="814295" cy="555476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4316278" y="6255525"/>
              <a:ext cx="619080" cy="555476"/>
              <a:chOff x="4188091" y="5537676"/>
              <a:chExt cx="619080" cy="555476"/>
            </a:xfrm>
          </p:grpSpPr>
          <p:sp>
            <p:nvSpPr>
              <p:cNvPr id="37" name="Abgerundetes Rechteck 36"/>
              <p:cNvSpPr/>
              <p:nvPr/>
            </p:nvSpPr>
            <p:spPr>
              <a:xfrm>
                <a:off x="4255807" y="5537676"/>
                <a:ext cx="478564" cy="555476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4188091" y="5614587"/>
                <a:ext cx="619080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de-DE" sz="1200" dirty="0" smtClean="0"/>
                  <a:t>Phase</a:t>
                </a:r>
              </a:p>
              <a:p>
                <a:pPr algn="ctr">
                  <a:buNone/>
                </a:pPr>
                <a:r>
                  <a:rPr lang="de-DE" sz="1200" dirty="0" err="1" smtClean="0"/>
                  <a:t>meter</a:t>
                </a:r>
                <a:endParaRPr lang="de-DE" sz="1200" dirty="0" smtClean="0"/>
              </a:p>
            </p:txBody>
          </p:sp>
        </p:grpSp>
        <p:sp>
          <p:nvSpPr>
            <p:cNvPr id="40" name="Rechteck 39"/>
            <p:cNvSpPr/>
            <p:nvPr/>
          </p:nvSpPr>
          <p:spPr>
            <a:xfrm>
              <a:off x="4121063" y="6289705"/>
              <a:ext cx="294362" cy="128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3" name="Gerade Verbindung 42"/>
            <p:cNvCxnSpPr/>
            <p:nvPr/>
          </p:nvCxnSpPr>
          <p:spPr>
            <a:xfrm>
              <a:off x="4124195" y="6278671"/>
              <a:ext cx="291230" cy="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>
              <a:off x="4126706" y="6426995"/>
              <a:ext cx="26670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hteck 62"/>
          <p:cNvSpPr/>
          <p:nvPr/>
        </p:nvSpPr>
        <p:spPr>
          <a:xfrm>
            <a:off x="5699715" y="5296459"/>
            <a:ext cx="397049" cy="1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Textfeld 63"/>
          <p:cNvSpPr txBox="1"/>
          <p:nvPr/>
        </p:nvSpPr>
        <p:spPr>
          <a:xfrm>
            <a:off x="5585853" y="5245355"/>
            <a:ext cx="824265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60-80 mJ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4949179" y="5098632"/>
            <a:ext cx="432310" cy="14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Textfeld 64"/>
          <p:cNvSpPr txBox="1"/>
          <p:nvPr/>
        </p:nvSpPr>
        <p:spPr>
          <a:xfrm>
            <a:off x="4747874" y="5083348"/>
            <a:ext cx="913963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85-130 mJ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203889" y="3602052"/>
            <a:ext cx="871671" cy="515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Fiber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amplifier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2141080" y="3963824"/>
            <a:ext cx="712147" cy="1136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0.5 J</a:t>
            </a:r>
          </a:p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532 nm</a:t>
            </a:r>
          </a:p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80 ps</a:t>
            </a: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0.35 J</a:t>
            </a: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355 </a:t>
            </a:r>
            <a:r>
              <a:rPr lang="de-DE" sz="1200" dirty="0" err="1" smtClean="0">
                <a:solidFill>
                  <a:srgbClr val="0000FF"/>
                </a:solidFill>
              </a:rPr>
              <a:t>nm</a:t>
            </a:r>
            <a:endParaRPr lang="de-DE" sz="12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80 ps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59595" y="1435835"/>
            <a:ext cx="2403134" cy="211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extBox 24"/>
          <p:cNvSpPr txBox="1"/>
          <p:nvPr/>
        </p:nvSpPr>
        <p:spPr>
          <a:xfrm>
            <a:off x="1688961" y="1367821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Femtopower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Compact Pro</a:t>
            </a:r>
            <a:endParaRPr lang="hu-H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8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_0001_LAP Wei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Grafik 22" descr="LWS-20 upgr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5071"/>
            <a:ext cx="8297966" cy="576292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5757"/>
            <a:ext cx="8602462" cy="5811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end &amp; hollow core fiber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1218" y="3708875"/>
            <a:ext cx="78098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1064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nm</a:t>
            </a:r>
            <a:endParaRPr lang="de-DE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1820254" y="4016523"/>
            <a:ext cx="504202" cy="333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1810283" y="4399660"/>
            <a:ext cx="659451" cy="42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1827375" y="4878224"/>
            <a:ext cx="504202" cy="1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1213503" y="3426864"/>
            <a:ext cx="0" cy="7263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53"/>
          <p:cNvGrpSpPr/>
          <p:nvPr/>
        </p:nvGrpSpPr>
        <p:grpSpPr>
          <a:xfrm>
            <a:off x="4121063" y="6255525"/>
            <a:ext cx="814295" cy="555476"/>
            <a:chOff x="4121063" y="6255525"/>
            <a:chExt cx="814295" cy="555476"/>
          </a:xfrm>
        </p:grpSpPr>
        <p:grpSp>
          <p:nvGrpSpPr>
            <p:cNvPr id="3" name="Gruppieren 38"/>
            <p:cNvGrpSpPr/>
            <p:nvPr/>
          </p:nvGrpSpPr>
          <p:grpSpPr>
            <a:xfrm>
              <a:off x="4316278" y="6255525"/>
              <a:ext cx="619080" cy="555476"/>
              <a:chOff x="4188091" y="5537676"/>
              <a:chExt cx="619080" cy="555476"/>
            </a:xfrm>
          </p:grpSpPr>
          <p:sp>
            <p:nvSpPr>
              <p:cNvPr id="37" name="Abgerundetes Rechteck 36"/>
              <p:cNvSpPr/>
              <p:nvPr/>
            </p:nvSpPr>
            <p:spPr>
              <a:xfrm>
                <a:off x="4255807" y="5537676"/>
                <a:ext cx="478564" cy="555476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4188091" y="5614587"/>
                <a:ext cx="619080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de-DE" sz="1200" dirty="0" smtClean="0"/>
                  <a:t>Phase</a:t>
                </a:r>
              </a:p>
              <a:p>
                <a:pPr algn="ctr">
                  <a:buNone/>
                </a:pPr>
                <a:r>
                  <a:rPr lang="de-DE" sz="1200" dirty="0" err="1" smtClean="0"/>
                  <a:t>meter</a:t>
                </a:r>
                <a:endParaRPr lang="de-DE" sz="1200" dirty="0" smtClean="0"/>
              </a:p>
            </p:txBody>
          </p:sp>
        </p:grpSp>
        <p:sp>
          <p:nvSpPr>
            <p:cNvPr id="40" name="Rechteck 39"/>
            <p:cNvSpPr/>
            <p:nvPr/>
          </p:nvSpPr>
          <p:spPr>
            <a:xfrm>
              <a:off x="4121063" y="6289705"/>
              <a:ext cx="294362" cy="128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3" name="Gerade Verbindung 42"/>
            <p:cNvCxnSpPr/>
            <p:nvPr/>
          </p:nvCxnSpPr>
          <p:spPr>
            <a:xfrm>
              <a:off x="4124195" y="6278671"/>
              <a:ext cx="291230" cy="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>
              <a:off x="4126706" y="6426995"/>
              <a:ext cx="26670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hteck 62"/>
          <p:cNvSpPr/>
          <p:nvPr/>
        </p:nvSpPr>
        <p:spPr>
          <a:xfrm>
            <a:off x="5280615" y="5296459"/>
            <a:ext cx="397049" cy="1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Textfeld 63"/>
          <p:cNvSpPr txBox="1"/>
          <p:nvPr/>
        </p:nvSpPr>
        <p:spPr>
          <a:xfrm>
            <a:off x="5166753" y="5245355"/>
            <a:ext cx="824265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60-80 mJ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4530079" y="5098632"/>
            <a:ext cx="432310" cy="14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Textfeld 64"/>
          <p:cNvSpPr txBox="1"/>
          <p:nvPr/>
        </p:nvSpPr>
        <p:spPr>
          <a:xfrm>
            <a:off x="4328774" y="5083348"/>
            <a:ext cx="913963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85-130 mJ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784789" y="3602052"/>
            <a:ext cx="871671" cy="515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Fiber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amplifier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1721980" y="3963824"/>
            <a:ext cx="712147" cy="1136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0.5 J</a:t>
            </a:r>
          </a:p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532 nm</a:t>
            </a:r>
          </a:p>
          <a:p>
            <a:pPr>
              <a:buNone/>
            </a:pPr>
            <a:r>
              <a:rPr lang="de-DE" sz="1200" dirty="0" smtClean="0">
                <a:solidFill>
                  <a:srgbClr val="008000"/>
                </a:solidFill>
              </a:rPr>
              <a:t>80 ps</a:t>
            </a: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0.35 J</a:t>
            </a: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355 </a:t>
            </a:r>
            <a:r>
              <a:rPr lang="de-DE" sz="1200" dirty="0" err="1" smtClean="0">
                <a:solidFill>
                  <a:srgbClr val="0000FF"/>
                </a:solidFill>
              </a:rPr>
              <a:t>nm</a:t>
            </a:r>
            <a:endParaRPr lang="de-DE" sz="12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de-DE" sz="1200" dirty="0" smtClean="0">
                <a:solidFill>
                  <a:srgbClr val="0000FF"/>
                </a:solidFill>
              </a:rPr>
              <a:t>80 ps</a:t>
            </a:r>
          </a:p>
        </p:txBody>
      </p:sp>
      <p:grpSp>
        <p:nvGrpSpPr>
          <p:cNvPr id="4" name="Group 59"/>
          <p:cNvGrpSpPr/>
          <p:nvPr/>
        </p:nvGrpSpPr>
        <p:grpSpPr>
          <a:xfrm>
            <a:off x="1372759" y="1367821"/>
            <a:ext cx="2579552" cy="338554"/>
            <a:chOff x="1773280" y="1360264"/>
            <a:chExt cx="2579552" cy="338554"/>
          </a:xfrm>
        </p:grpSpPr>
        <p:sp>
          <p:nvSpPr>
            <p:cNvPr id="61" name="Rectangle 60"/>
            <p:cNvSpPr/>
            <p:nvPr/>
          </p:nvSpPr>
          <p:spPr>
            <a:xfrm>
              <a:off x="1843914" y="1428278"/>
              <a:ext cx="2403134" cy="211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773280" y="1360264"/>
              <a:ext cx="2579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Femtopower</a:t>
              </a: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Compact Pro</a:t>
              </a:r>
              <a:endPara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Rechteck 5"/>
          <p:cNvSpPr/>
          <p:nvPr/>
        </p:nvSpPr>
        <p:spPr>
          <a:xfrm>
            <a:off x="106749" y="1175473"/>
            <a:ext cx="7076848" cy="14271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oup 124"/>
          <p:cNvGrpSpPr>
            <a:grpSpLocks/>
          </p:cNvGrpSpPr>
          <p:nvPr/>
        </p:nvGrpSpPr>
        <p:grpSpPr bwMode="auto">
          <a:xfrm>
            <a:off x="211371" y="3508618"/>
            <a:ext cx="3930809" cy="2474913"/>
            <a:chOff x="-1837" y="935"/>
            <a:chExt cx="1842" cy="1378"/>
          </a:xfrm>
        </p:grpSpPr>
        <p:pic>
          <p:nvPicPr>
            <p:cNvPr id="59" name="Picture 121" descr="DSC_0066sma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37" y="935"/>
              <a:ext cx="1842" cy="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122"/>
            <p:cNvSpPr txBox="1">
              <a:spLocks noChangeArrowheads="1"/>
            </p:cNvSpPr>
            <p:nvPr/>
          </p:nvSpPr>
          <p:spPr bwMode="auto">
            <a:xfrm>
              <a:off x="-1695" y="935"/>
              <a:ext cx="127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sz="1800" b="1">
                  <a:solidFill>
                    <a:schemeClr val="bg1"/>
                  </a:solidFill>
                </a:rPr>
                <a:t>1kHz Ti:Sa Front End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23"/>
          <p:cNvGrpSpPr>
            <a:grpSpLocks/>
          </p:cNvGrpSpPr>
          <p:nvPr/>
        </p:nvGrpSpPr>
        <p:grpSpPr bwMode="auto">
          <a:xfrm>
            <a:off x="4324339" y="3120218"/>
            <a:ext cx="4716463" cy="3536950"/>
            <a:chOff x="5760" y="210"/>
            <a:chExt cx="2971" cy="2228"/>
          </a:xfrm>
        </p:grpSpPr>
        <p:grpSp>
          <p:nvGrpSpPr>
            <p:cNvPr id="9" name="Group 87"/>
            <p:cNvGrpSpPr>
              <a:grpSpLocks/>
            </p:cNvGrpSpPr>
            <p:nvPr/>
          </p:nvGrpSpPr>
          <p:grpSpPr bwMode="auto">
            <a:xfrm>
              <a:off x="5760" y="210"/>
              <a:ext cx="2971" cy="2228"/>
              <a:chOff x="4187" y="2845"/>
              <a:chExt cx="3597" cy="2698"/>
            </a:xfrm>
          </p:grpSpPr>
          <p:pic>
            <p:nvPicPr>
              <p:cNvPr id="75" name="Picture 88" descr="IMG_055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87" y="2845"/>
                <a:ext cx="3597" cy="2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6" name="Straight Connector 1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549" y="5119"/>
                <a:ext cx="258" cy="12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77" name="Straight Connector 172"/>
              <p:cNvCxnSpPr>
                <a:cxnSpLocks noChangeShapeType="1"/>
              </p:cNvCxnSpPr>
              <p:nvPr/>
            </p:nvCxnSpPr>
            <p:spPr bwMode="auto">
              <a:xfrm>
                <a:off x="4477" y="3636"/>
                <a:ext cx="1537" cy="841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78" name="Oval 77"/>
              <p:cNvSpPr/>
              <p:nvPr/>
            </p:nvSpPr>
            <p:spPr>
              <a:xfrm>
                <a:off x="6102" y="3978"/>
                <a:ext cx="172" cy="246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79" name="AutoShape 92"/>
              <p:cNvSpPr>
                <a:spLocks/>
              </p:cNvSpPr>
              <p:nvPr/>
            </p:nvSpPr>
            <p:spPr bwMode="auto">
              <a:xfrm rot="1593903" flipH="1" flipV="1">
                <a:off x="5890" y="4880"/>
                <a:ext cx="1833" cy="28"/>
              </a:xfrm>
              <a:prstGeom prst="rtTriangle">
                <a:avLst/>
              </a:pr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de-DE" sz="2000"/>
              </a:p>
            </p:txBody>
          </p:sp>
          <p:sp>
            <p:nvSpPr>
              <p:cNvPr id="80" name="AutoShape 93"/>
              <p:cNvSpPr>
                <a:spLocks/>
              </p:cNvSpPr>
              <p:nvPr/>
            </p:nvSpPr>
            <p:spPr bwMode="auto">
              <a:xfrm rot="5400000">
                <a:off x="4690" y="3002"/>
                <a:ext cx="24" cy="9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300 w 21600"/>
                  <a:gd name="T13" fmla="*/ 6087 h 21600"/>
                  <a:gd name="T14" fmla="*/ 15300 w 21600"/>
                  <a:gd name="T15" fmla="*/ 155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565" y="21600"/>
                    </a:lnTo>
                    <a:lnTo>
                      <a:pt x="1303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de-DE"/>
              </a:p>
            </p:txBody>
          </p:sp>
          <p:cxnSp>
            <p:nvCxnSpPr>
              <p:cNvPr id="81" name="Straight Connector 164"/>
              <p:cNvCxnSpPr>
                <a:cxnSpLocks noChangeShapeType="1"/>
              </p:cNvCxnSpPr>
              <p:nvPr/>
            </p:nvCxnSpPr>
            <p:spPr bwMode="auto">
              <a:xfrm rot="16200000" flipH="1">
                <a:off x="4276" y="3434"/>
                <a:ext cx="152" cy="254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82" name="Line 95"/>
              <p:cNvSpPr>
                <a:spLocks noChangeShapeType="1"/>
              </p:cNvSpPr>
              <p:nvPr/>
            </p:nvSpPr>
            <p:spPr bwMode="auto">
              <a:xfrm flipH="1">
                <a:off x="4711" y="3477"/>
                <a:ext cx="469" cy="3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" name="Line 96"/>
              <p:cNvSpPr>
                <a:spLocks noChangeShapeType="1"/>
              </p:cNvSpPr>
              <p:nvPr/>
            </p:nvSpPr>
            <p:spPr bwMode="auto">
              <a:xfrm flipH="1" flipV="1">
                <a:off x="4697" y="3508"/>
                <a:ext cx="722" cy="342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" name="Line 97"/>
              <p:cNvSpPr>
                <a:spLocks noChangeShapeType="1"/>
              </p:cNvSpPr>
              <p:nvPr/>
            </p:nvSpPr>
            <p:spPr bwMode="auto">
              <a:xfrm flipH="1" flipV="1">
                <a:off x="5278" y="3591"/>
                <a:ext cx="264" cy="115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" name="Line 98"/>
              <p:cNvSpPr>
                <a:spLocks noChangeShapeType="1"/>
              </p:cNvSpPr>
              <p:nvPr/>
            </p:nvSpPr>
            <p:spPr bwMode="auto">
              <a:xfrm flipH="1" flipV="1">
                <a:off x="5206" y="3657"/>
                <a:ext cx="261" cy="12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" name="Line 99"/>
              <p:cNvSpPr>
                <a:spLocks noChangeShapeType="1"/>
              </p:cNvSpPr>
              <p:nvPr/>
            </p:nvSpPr>
            <p:spPr bwMode="auto">
              <a:xfrm flipH="1" flipV="1">
                <a:off x="5204" y="3659"/>
                <a:ext cx="204" cy="18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Line 100"/>
              <p:cNvSpPr>
                <a:spLocks noChangeShapeType="1"/>
              </p:cNvSpPr>
              <p:nvPr/>
            </p:nvSpPr>
            <p:spPr bwMode="auto">
              <a:xfrm flipH="1" flipV="1">
                <a:off x="5281" y="3592"/>
                <a:ext cx="193" cy="19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" name="Line 101"/>
              <p:cNvSpPr>
                <a:spLocks noChangeShapeType="1"/>
              </p:cNvSpPr>
              <p:nvPr/>
            </p:nvSpPr>
            <p:spPr bwMode="auto">
              <a:xfrm flipH="1" flipV="1">
                <a:off x="5359" y="3521"/>
                <a:ext cx="794" cy="30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Line 102"/>
              <p:cNvSpPr>
                <a:spLocks noChangeShapeType="1"/>
              </p:cNvSpPr>
              <p:nvPr/>
            </p:nvSpPr>
            <p:spPr bwMode="auto">
              <a:xfrm flipH="1" flipV="1">
                <a:off x="5732" y="3782"/>
                <a:ext cx="412" cy="38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" name="Line 103"/>
              <p:cNvSpPr>
                <a:spLocks noChangeShapeType="1"/>
              </p:cNvSpPr>
              <p:nvPr/>
            </p:nvSpPr>
            <p:spPr bwMode="auto">
              <a:xfrm flipH="1" flipV="1">
                <a:off x="5676" y="3863"/>
                <a:ext cx="421" cy="41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Line 104"/>
              <p:cNvSpPr>
                <a:spLocks noChangeShapeType="1"/>
              </p:cNvSpPr>
              <p:nvPr/>
            </p:nvSpPr>
            <p:spPr bwMode="auto">
              <a:xfrm flipH="1" flipV="1">
                <a:off x="5347" y="3520"/>
                <a:ext cx="187" cy="177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" name="Line 105"/>
              <p:cNvSpPr>
                <a:spLocks noChangeShapeType="1"/>
              </p:cNvSpPr>
              <p:nvPr/>
            </p:nvSpPr>
            <p:spPr bwMode="auto">
              <a:xfrm flipH="1" flipV="1">
                <a:off x="5675" y="3862"/>
                <a:ext cx="450" cy="204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" name="Line 106"/>
              <p:cNvSpPr>
                <a:spLocks noChangeShapeType="1"/>
              </p:cNvSpPr>
              <p:nvPr/>
            </p:nvSpPr>
            <p:spPr bwMode="auto">
              <a:xfrm flipH="1" flipV="1">
                <a:off x="5732" y="3785"/>
                <a:ext cx="358" cy="129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Oval 211"/>
              <p:cNvSpPr/>
              <p:nvPr/>
            </p:nvSpPr>
            <p:spPr>
              <a:xfrm>
                <a:off x="6812" y="3831"/>
                <a:ext cx="173" cy="246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95" name="Oval 211"/>
              <p:cNvSpPr/>
              <p:nvPr/>
            </p:nvSpPr>
            <p:spPr>
              <a:xfrm>
                <a:off x="4927" y="3151"/>
                <a:ext cx="173" cy="245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96" name="Line 109"/>
              <p:cNvSpPr>
                <a:spLocks noChangeShapeType="1"/>
              </p:cNvSpPr>
              <p:nvPr/>
            </p:nvSpPr>
            <p:spPr bwMode="auto">
              <a:xfrm flipH="1" flipV="1">
                <a:off x="6393" y="4127"/>
                <a:ext cx="1323" cy="67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" name="Line 110"/>
              <p:cNvSpPr>
                <a:spLocks noChangeShapeType="1"/>
              </p:cNvSpPr>
              <p:nvPr/>
            </p:nvSpPr>
            <p:spPr bwMode="auto">
              <a:xfrm flipV="1">
                <a:off x="6403" y="3987"/>
                <a:ext cx="606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" name="Line 111"/>
              <p:cNvSpPr>
                <a:spLocks noChangeShapeType="1"/>
              </p:cNvSpPr>
              <p:nvPr/>
            </p:nvSpPr>
            <p:spPr bwMode="auto">
              <a:xfrm flipH="1" flipV="1">
                <a:off x="7016" y="3986"/>
                <a:ext cx="461" cy="217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" name="Line 112"/>
              <p:cNvSpPr>
                <a:spLocks noChangeShapeType="1"/>
              </p:cNvSpPr>
              <p:nvPr/>
            </p:nvSpPr>
            <p:spPr bwMode="auto">
              <a:xfrm flipH="1" flipV="1">
                <a:off x="6886" y="3951"/>
                <a:ext cx="595" cy="24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" name="Line 113"/>
              <p:cNvSpPr>
                <a:spLocks noChangeShapeType="1"/>
              </p:cNvSpPr>
              <p:nvPr/>
            </p:nvSpPr>
            <p:spPr bwMode="auto">
              <a:xfrm flipH="1" flipV="1">
                <a:off x="6180" y="4095"/>
                <a:ext cx="1533" cy="70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" name="Line 114"/>
              <p:cNvSpPr>
                <a:spLocks noChangeShapeType="1"/>
              </p:cNvSpPr>
              <p:nvPr/>
            </p:nvSpPr>
            <p:spPr bwMode="auto">
              <a:xfrm flipH="1" flipV="1">
                <a:off x="5037" y="3277"/>
                <a:ext cx="1785" cy="651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" name="Line 115"/>
              <p:cNvSpPr>
                <a:spLocks noChangeShapeType="1"/>
              </p:cNvSpPr>
              <p:nvPr/>
            </p:nvSpPr>
            <p:spPr bwMode="auto">
              <a:xfrm flipH="1" flipV="1">
                <a:off x="4873" y="3208"/>
                <a:ext cx="82" cy="2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4" name="Text Box 119"/>
            <p:cNvSpPr txBox="1">
              <a:spLocks noChangeArrowheads="1"/>
            </p:cNvSpPr>
            <p:nvPr/>
          </p:nvSpPr>
          <p:spPr bwMode="auto">
            <a:xfrm>
              <a:off x="7293" y="300"/>
              <a:ext cx="13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Hollow Core Fibre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&amp; XPW setup</a:t>
              </a:r>
              <a:endParaRPr lang="en-US" sz="18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8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2112</Words>
  <Application>Microsoft Office PowerPoint</Application>
  <PresentationFormat>On-screen Show (4:3)</PresentationFormat>
  <Paragraphs>592</Paragraphs>
  <Slides>38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Default Design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to go to 5 fs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goals</vt:lpstr>
      <vt:lpstr>PowerPoint Presentation</vt:lpstr>
      <vt:lpstr>PowerPoint Presentation</vt:lpstr>
      <vt:lpstr>Applications: gas HHG</vt:lpstr>
      <vt:lpstr>Applications: relativistic HHG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Designing a New Grism Stretcher</vt:lpstr>
      <vt:lpstr>PowerPoint Presentation</vt:lpstr>
      <vt:lpstr>LWS-20 contrast</vt:lpstr>
      <vt:lpstr>PowerPoint Presentation</vt:lpstr>
      <vt:lpstr>Contrast improvement by XPW</vt:lpstr>
      <vt:lpstr>Contrast improvement by XPW</vt:lpstr>
      <vt:lpstr>PowerPoint Presentation</vt:lpstr>
      <vt:lpstr>PowerPoint Presentation</vt:lpstr>
      <vt:lpstr>LWS-20 contrast with cross-polarized wave generation (XPW) + Plasma mirror (PM)</vt:lpstr>
      <vt:lpstr>Applications</vt:lpstr>
    </vt:vector>
  </TitlesOfParts>
  <Company>MPQ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Pulsed radiation sources in research and development</dc:title>
  <dc:creator>Laszlo Veisz</dc:creator>
  <cp:lastModifiedBy>Laszlo Veisz</cp:lastModifiedBy>
  <cp:revision>398</cp:revision>
  <dcterms:created xsi:type="dcterms:W3CDTF">2007-11-19T23:42:48Z</dcterms:created>
  <dcterms:modified xsi:type="dcterms:W3CDTF">2013-09-29T01:19:22Z</dcterms:modified>
</cp:coreProperties>
</file>