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7" r:id="rId2"/>
    <p:sldId id="320" r:id="rId3"/>
    <p:sldId id="310" r:id="rId4"/>
    <p:sldId id="305" r:id="rId5"/>
    <p:sldId id="260" r:id="rId6"/>
    <p:sldId id="279" r:id="rId7"/>
    <p:sldId id="297" r:id="rId8"/>
    <p:sldId id="316" r:id="rId9"/>
    <p:sldId id="304" r:id="rId10"/>
    <p:sldId id="306" r:id="rId11"/>
    <p:sldId id="313" r:id="rId12"/>
    <p:sldId id="314" r:id="rId13"/>
    <p:sldId id="307" r:id="rId14"/>
    <p:sldId id="311" r:id="rId15"/>
    <p:sldId id="308" r:id="rId16"/>
    <p:sldId id="319" r:id="rId17"/>
    <p:sldId id="268" r:id="rId18"/>
    <p:sldId id="293" r:id="rId19"/>
    <p:sldId id="294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3399"/>
    <a:srgbClr val="FFFFFF"/>
    <a:srgbClr val="FF0066"/>
    <a:srgbClr val="FF0000"/>
    <a:srgbClr val="33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71" autoAdjust="0"/>
  </p:normalViewPr>
  <p:slideViewPr>
    <p:cSldViewPr snapToGrid="0">
      <p:cViewPr>
        <p:scale>
          <a:sx n="74" d="100"/>
          <a:sy n="74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248664-36AD-4387-8866-F6CB4DB9B2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553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1FCF75-3F29-48E6-8CAE-018B561CABC4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 lIns="87598" tIns="43799" rIns="87598" bIns="43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48664-36AD-4387-8866-F6CB4DB9B2B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52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748654-E965-4CF9-9933-44BBDE479055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 lIns="87598" tIns="43799" rIns="87598" bIns="43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/>
            <a:endParaRPr lang="en-US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91B9019-312F-4C2A-889C-F42841903D7C}" type="slidenum">
              <a:rPr lang="de-DE" sz="1200">
                <a:latin typeface="Calibri" pitchFamily="34" charset="0"/>
                <a:ea typeface="ＭＳ Ｐゴシック" charset="-128"/>
              </a:rPr>
              <a:pPr algn="r" defTabSz="457200"/>
              <a:t>6</a:t>
            </a:fld>
            <a:endParaRPr lang="de-DE" sz="120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42B16-1EC1-4430-AAF7-6705C17B748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 lIns="87598" tIns="43799" rIns="87598" bIns="43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91000" y="1143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25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posterkopf_I_querforma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hteck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6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Bild 9012" descr="logo uni mainz ne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199" y="5689601"/>
            <a:ext cx="130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feld 9017"/>
          <p:cNvSpPr txBox="1">
            <a:spLocks noChangeArrowheads="1"/>
          </p:cNvSpPr>
          <p:nvPr/>
        </p:nvSpPr>
        <p:spPr bwMode="auto">
          <a:xfrm>
            <a:off x="362450" y="2662427"/>
            <a:ext cx="8757633" cy="2308324"/>
          </a:xfrm>
          <a:prstGeom prst="rect">
            <a:avLst/>
          </a:prstGeom>
          <a:solidFill>
            <a:schemeClr val="accent2">
              <a:lumMod val="60000"/>
              <a:lumOff val="40000"/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B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Ecker, D. Hochhaus, B. Zielbauer, 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V.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Bagnoud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, P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Neumayer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, T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Kuehl, GSI (Germany) </a:t>
            </a:r>
          </a:p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E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Oliva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T. T. T. Le,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Ph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Zeitoun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L.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Lu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ENSTA (France) </a:t>
            </a:r>
          </a:p>
          <a:p>
            <a:pPr defTabSz="200025" eaLnBrk="0" hangingPunct="0"/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K.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Cassou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S.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Daboussi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O. A.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Guilbaud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S.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Kazamias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D. Ros, U. Paris-Sud (France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)</a:t>
            </a:r>
          </a:p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B. </a:t>
            </a:r>
            <a:r>
              <a:rPr lang="de-DE" altLang="ja-JP" sz="1600" b="1" i="1" smtClean="0">
                <a:solidFill>
                  <a:srgbClr val="003399"/>
                </a:solidFill>
                <a:ea typeface="ＭＳ Ｐゴシック" charset="-128"/>
              </a:rPr>
              <a:t>Landgraf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, J.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Seres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,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Ch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. Spielmann Jena (Germany)</a:t>
            </a:r>
          </a:p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D.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Ursescu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 INFN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Bucharest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 (Romania)</a:t>
            </a:r>
          </a:p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B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.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Aurand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, Lund Univ. (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Sweden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)</a:t>
            </a:r>
          </a:p>
          <a:p>
            <a:pPr defTabSz="200025" eaLnBrk="0" hangingPunct="0"/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H.Y. Zhao, Q. Jin, Institute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of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 Modern </a:t>
            </a:r>
            <a:r>
              <a:rPr lang="de-DE" altLang="ja-JP" sz="1600" b="1" i="1" dirty="0" err="1">
                <a:solidFill>
                  <a:srgbClr val="003399"/>
                </a:solidFill>
                <a:ea typeface="ＭＳ Ｐゴシック" charset="-128"/>
              </a:rPr>
              <a:t>Physics</a:t>
            </a:r>
            <a:r>
              <a:rPr lang="de-DE" altLang="ja-JP" sz="1600" b="1" i="1" dirty="0">
                <a:solidFill>
                  <a:srgbClr val="003399"/>
                </a:solidFill>
                <a:ea typeface="ＭＳ Ｐゴシック" charset="-128"/>
              </a:rPr>
              <a:t> (China) </a:t>
            </a:r>
            <a:endParaRPr lang="de-DE" altLang="ja-JP" sz="1600" b="1" i="1" dirty="0" smtClean="0">
              <a:solidFill>
                <a:srgbClr val="003399"/>
              </a:solidFill>
              <a:ea typeface="ＭＳ Ｐゴシック" charset="-128"/>
            </a:endParaRPr>
          </a:p>
          <a:p>
            <a:pPr defTabSz="200025" eaLnBrk="0" hangingPunct="0"/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S. </a:t>
            </a:r>
            <a:r>
              <a:rPr lang="de-DE" altLang="ja-JP" sz="1600" b="1" i="1" dirty="0" err="1" smtClean="0">
                <a:solidFill>
                  <a:srgbClr val="003399"/>
                </a:solidFill>
                <a:ea typeface="ＭＳ Ｐゴシック" charset="-128"/>
              </a:rPr>
              <a:t>Namba</a:t>
            </a:r>
            <a:r>
              <a:rPr lang="de-DE" altLang="ja-JP" sz="1600" b="1" i="1" dirty="0" smtClean="0">
                <a:solidFill>
                  <a:srgbClr val="003399"/>
                </a:solidFill>
                <a:ea typeface="ＭＳ Ｐゴシック" charset="-128"/>
              </a:rPr>
              <a:t>, Hiroshima University (Japan) </a:t>
            </a:r>
            <a:endParaRPr lang="de-DE" altLang="ja-JP" sz="1600" b="1" i="1" dirty="0">
              <a:solidFill>
                <a:srgbClr val="003399"/>
              </a:solidFill>
              <a:ea typeface="ＭＳ Ｐゴシック" charset="-128"/>
            </a:endParaRPr>
          </a:p>
          <a:p>
            <a:pPr defTabSz="200025" eaLnBrk="0" hangingPunct="0"/>
            <a:endParaRPr lang="de-DE" sz="1600" b="1" i="1" dirty="0">
              <a:solidFill>
                <a:srgbClr val="003399"/>
              </a:solidFill>
            </a:endParaRPr>
          </a:p>
        </p:txBody>
      </p:sp>
      <p:pic>
        <p:nvPicPr>
          <p:cNvPr id="27653" name="Picture 12" descr="HIJ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317" y="5784851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afik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117" y="5689601"/>
            <a:ext cx="1255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hteck 1"/>
          <p:cNvSpPr>
            <a:spLocks noChangeArrowheads="1"/>
          </p:cNvSpPr>
          <p:nvPr/>
        </p:nvSpPr>
        <p:spPr bwMode="auto">
          <a:xfrm>
            <a:off x="131763" y="6211888"/>
            <a:ext cx="1897062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200025" eaLnBrk="0" hangingPunct="0"/>
            <a:endParaRPr lang="de-DE" sz="500">
              <a:ea typeface="ＭＳ Ｐゴシック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0098" y="1740121"/>
            <a:ext cx="740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3399"/>
                </a:solidFill>
              </a:rPr>
              <a:t>Soft X-Ray </a:t>
            </a:r>
            <a:r>
              <a:rPr lang="en-US" sz="3600" b="1" dirty="0" smtClean="0">
                <a:solidFill>
                  <a:srgbClr val="003399"/>
                </a:solidFill>
              </a:rPr>
              <a:t>Lasers for FAIR</a:t>
            </a:r>
            <a:endParaRPr lang="de-DE" sz="3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3" r="25261"/>
          <a:stretch>
            <a:fillRect/>
          </a:stretch>
        </p:blipFill>
        <p:spPr bwMode="auto">
          <a:xfrm>
            <a:off x="98425" y="1547813"/>
            <a:ext cx="5726226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5704084" y="1586172"/>
            <a:ext cx="249041" cy="3149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200025"/>
            <a:r>
              <a:rPr lang="de-DE"/>
              <a:t> </a:t>
            </a: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662068" y="4901505"/>
            <a:ext cx="162583" cy="911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dirty="0" smtClean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double-pulses</a:t>
            </a:r>
            <a:endParaRPr lang="en-US" dirty="0"/>
          </a:p>
        </p:txBody>
      </p:sp>
      <p:sp>
        <p:nvSpPr>
          <p:cNvPr id="5123" name="Rechteck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95A5AD-2B47-480A-AF60-02675BA92158}" type="slidenum">
              <a:rPr lang="en-US" sz="1400" smtClean="0"/>
              <a:pPr/>
              <a:t>10</a:t>
            </a:fld>
            <a:endParaRPr lang="en-US" sz="1400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925911" y="1832605"/>
            <a:ext cx="29956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FontTx/>
              <a:buChar char="•"/>
            </a:pPr>
            <a:r>
              <a:rPr lang="en-US" sz="1600" dirty="0"/>
              <a:t> Collinear double-pulse</a:t>
            </a:r>
          </a:p>
          <a:p>
            <a:pPr algn="l"/>
            <a:r>
              <a:rPr lang="en-US" sz="1600" dirty="0"/>
              <a:t>  → one </a:t>
            </a:r>
            <a:r>
              <a:rPr lang="en-US" sz="1600" dirty="0" err="1" smtClean="0"/>
              <a:t>beamline</a:t>
            </a:r>
            <a:endParaRPr lang="en-US" sz="1100" dirty="0"/>
          </a:p>
          <a:p>
            <a:pPr algn="l">
              <a:buFontTx/>
              <a:buChar char="•"/>
            </a:pPr>
            <a:r>
              <a:rPr lang="en-US" sz="1600" dirty="0"/>
              <a:t> Adjustable energy </a:t>
            </a:r>
            <a:r>
              <a:rPr lang="en-US" sz="1600" dirty="0" smtClean="0"/>
              <a:t>ratio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 Adjustable delay  (0 – 2 ns</a:t>
            </a:r>
            <a:r>
              <a:rPr lang="en-US" sz="1600" dirty="0" smtClean="0"/>
              <a:t>)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 Different pulse </a:t>
            </a:r>
            <a:r>
              <a:rPr lang="en-US" sz="1600" dirty="0" smtClean="0"/>
              <a:t>durations</a:t>
            </a:r>
            <a:endParaRPr lang="en-US" sz="16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6688" y="1146175"/>
            <a:ext cx="30368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u="sng" dirty="0">
                <a:solidFill>
                  <a:srgbClr val="FF0066"/>
                </a:solidFill>
              </a:rPr>
              <a:t>Mach-</a:t>
            </a:r>
            <a:r>
              <a:rPr lang="en-US" sz="1600" b="1" u="sng" dirty="0" err="1">
                <a:solidFill>
                  <a:srgbClr val="FF0066"/>
                </a:solidFill>
              </a:rPr>
              <a:t>Zehnder</a:t>
            </a:r>
            <a:r>
              <a:rPr lang="en-US" sz="1600" b="1" u="sng" dirty="0">
                <a:solidFill>
                  <a:srgbClr val="FF0066"/>
                </a:solidFill>
              </a:rPr>
              <a:t> Interferometer</a:t>
            </a:r>
            <a:endParaRPr lang="en-US" sz="1600" u="sng" dirty="0">
              <a:solidFill>
                <a:srgbClr val="FF0066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041944" y="1441903"/>
            <a:ext cx="0" cy="671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908612" y="2142444"/>
            <a:ext cx="449721" cy="153636"/>
            <a:chOff x="166688" y="3007090"/>
            <a:chExt cx="4128964" cy="1410558"/>
          </a:xfrm>
        </p:grpSpPr>
        <p:pic>
          <p:nvPicPr>
            <p:cNvPr id="17" name="Picture 18" descr="MZ_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3007090"/>
              <a:ext cx="4128964" cy="14105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bgerundetes Rechteck 17"/>
            <p:cNvSpPr/>
            <p:nvPr/>
          </p:nvSpPr>
          <p:spPr>
            <a:xfrm>
              <a:off x="173128" y="3013530"/>
              <a:ext cx="4122524" cy="1404118"/>
            </a:xfrm>
            <a:prstGeom prst="roundRect">
              <a:avLst>
                <a:gd name="adj" fmla="val 10999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Gerade Verbindung 4"/>
          <p:cNvCxnSpPr/>
          <p:nvPr/>
        </p:nvCxnSpPr>
        <p:spPr>
          <a:xfrm>
            <a:off x="1378857" y="2168434"/>
            <a:ext cx="7286172" cy="17826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908612" y="2296080"/>
            <a:ext cx="3802725" cy="2897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18" descr="MZ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382" y="3944595"/>
            <a:ext cx="4128964" cy="14105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4675822" y="3951035"/>
            <a:ext cx="4122524" cy="1404118"/>
          </a:xfrm>
          <a:prstGeom prst="roundRect">
            <a:avLst>
              <a:gd name="adj" fmla="val 1099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dirty="0" err="1" smtClean="0"/>
              <a:t>Grazing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(„GRIP“)</a:t>
            </a:r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DA37EFC-096E-4773-8274-3BA62C62104D}" type="slidenum">
              <a:rPr lang="en-US" sz="1400" smtClean="0"/>
              <a:pPr/>
              <a:t>11</a:t>
            </a:fld>
            <a:endParaRPr lang="en-US" sz="1400" smtClean="0"/>
          </a:p>
        </p:txBody>
      </p:sp>
      <p:pic>
        <p:nvPicPr>
          <p:cNvPr id="6148" name="Picture 6" descr="F:\ICXRL 2012\Presentation\Pictures\IMG_1674 lowlow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913188"/>
            <a:ext cx="35115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F:\ICXRL 2012\Presentation\Pictures\IMG_1687 - low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13" y="1989138"/>
            <a:ext cx="281940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F:\ICXRL 2012\Presentation\Pictures\DGRIP Standard Setup Sketch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31900"/>
            <a:ext cx="39417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 flipV="1">
            <a:off x="651850" y="2249347"/>
            <a:ext cx="2332060" cy="1037693"/>
            <a:chOff x="1299520" y="1145743"/>
            <a:chExt cx="2332060" cy="1037693"/>
          </a:xfrm>
          <a:solidFill>
            <a:srgbClr val="00FF00"/>
          </a:solidFill>
        </p:grpSpPr>
        <p:sp>
          <p:nvSpPr>
            <p:cNvPr id="8" name="Rechteck 4"/>
            <p:cNvSpPr/>
            <p:nvPr/>
          </p:nvSpPr>
          <p:spPr>
            <a:xfrm>
              <a:off x="1299520" y="2126167"/>
              <a:ext cx="2332060" cy="49436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033" h="49436">
                  <a:moveTo>
                    <a:pt x="0" y="0"/>
                  </a:moveTo>
                  <a:lnTo>
                    <a:pt x="2903033" y="0"/>
                  </a:lnTo>
                  <a:lnTo>
                    <a:pt x="2877014" y="49436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4"/>
            <p:cNvSpPr/>
            <p:nvPr/>
          </p:nvSpPr>
          <p:spPr>
            <a:xfrm rot="5400000">
              <a:off x="3115174" y="1667030"/>
              <a:ext cx="985758" cy="47054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618" h="47055">
                  <a:moveTo>
                    <a:pt x="40761" y="0"/>
                  </a:moveTo>
                  <a:lnTo>
                    <a:pt x="2624600" y="0"/>
                  </a:lnTo>
                  <a:lnTo>
                    <a:pt x="2838620" y="47055"/>
                  </a:lnTo>
                  <a:lnTo>
                    <a:pt x="0" y="45719"/>
                  </a:lnTo>
                  <a:lnTo>
                    <a:pt x="4076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4"/>
            <p:cNvSpPr/>
            <p:nvPr/>
          </p:nvSpPr>
          <p:spPr>
            <a:xfrm rot="6897047">
              <a:off x="3025273" y="1532820"/>
              <a:ext cx="818575" cy="44421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  <a:gd name="connsiteX0" fmla="*/ 40761 w 2838622"/>
                <a:gd name="connsiteY0" fmla="*/ 0 h 65628"/>
                <a:gd name="connsiteX1" fmla="*/ 2753651 w 2838622"/>
                <a:gd name="connsiteY1" fmla="*/ 65628 h 65628"/>
                <a:gd name="connsiteX2" fmla="*/ 2838620 w 2838622"/>
                <a:gd name="connsiteY2" fmla="*/ 47055 h 65628"/>
                <a:gd name="connsiteX3" fmla="*/ 0 w 2838622"/>
                <a:gd name="connsiteY3" fmla="*/ 45719 h 65628"/>
                <a:gd name="connsiteX4" fmla="*/ 40761 w 2838622"/>
                <a:gd name="connsiteY4" fmla="*/ 0 h 65628"/>
                <a:gd name="connsiteX0" fmla="*/ 40761 w 3201581"/>
                <a:gd name="connsiteY0" fmla="*/ 1845 h 67473"/>
                <a:gd name="connsiteX1" fmla="*/ 2753651 w 3201581"/>
                <a:gd name="connsiteY1" fmla="*/ 67473 h 67473"/>
                <a:gd name="connsiteX2" fmla="*/ 3201583 w 3201581"/>
                <a:gd name="connsiteY2" fmla="*/ 0 h 67473"/>
                <a:gd name="connsiteX3" fmla="*/ 0 w 3201581"/>
                <a:gd name="connsiteY3" fmla="*/ 47564 h 67473"/>
                <a:gd name="connsiteX4" fmla="*/ 40761 w 3201581"/>
                <a:gd name="connsiteY4" fmla="*/ 1845 h 67473"/>
                <a:gd name="connsiteX0" fmla="*/ 40761 w 3201585"/>
                <a:gd name="connsiteY0" fmla="*/ 1845 h 47564"/>
                <a:gd name="connsiteX1" fmla="*/ 3019495 w 3201585"/>
                <a:gd name="connsiteY1" fmla="*/ 11290 h 47564"/>
                <a:gd name="connsiteX2" fmla="*/ 3201583 w 3201585"/>
                <a:gd name="connsiteY2" fmla="*/ 0 h 47564"/>
                <a:gd name="connsiteX3" fmla="*/ 0 w 3201585"/>
                <a:gd name="connsiteY3" fmla="*/ 47564 h 47564"/>
                <a:gd name="connsiteX4" fmla="*/ 40761 w 3201585"/>
                <a:gd name="connsiteY4" fmla="*/ 1845 h 47564"/>
                <a:gd name="connsiteX0" fmla="*/ 40761 w 3201581"/>
                <a:gd name="connsiteY0" fmla="*/ 1845 h 47564"/>
                <a:gd name="connsiteX1" fmla="*/ 3057422 w 3201581"/>
                <a:gd name="connsiteY1" fmla="*/ 14856 h 47564"/>
                <a:gd name="connsiteX2" fmla="*/ 3201583 w 3201581"/>
                <a:gd name="connsiteY2" fmla="*/ 0 h 47564"/>
                <a:gd name="connsiteX3" fmla="*/ 0 w 3201581"/>
                <a:gd name="connsiteY3" fmla="*/ 47564 h 47564"/>
                <a:gd name="connsiteX4" fmla="*/ 40761 w 3201581"/>
                <a:gd name="connsiteY4" fmla="*/ 1845 h 47564"/>
                <a:gd name="connsiteX0" fmla="*/ 40761 w 3236095"/>
                <a:gd name="connsiteY0" fmla="*/ 5980 h 51699"/>
                <a:gd name="connsiteX1" fmla="*/ 3057422 w 3236095"/>
                <a:gd name="connsiteY1" fmla="*/ 18991 h 51699"/>
                <a:gd name="connsiteX2" fmla="*/ 3236095 w 3236095"/>
                <a:gd name="connsiteY2" fmla="*/ 0 h 51699"/>
                <a:gd name="connsiteX3" fmla="*/ 0 w 3236095"/>
                <a:gd name="connsiteY3" fmla="*/ 51699 h 51699"/>
                <a:gd name="connsiteX4" fmla="*/ 40761 w 3236095"/>
                <a:gd name="connsiteY4" fmla="*/ 5980 h 51699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057422 w 3236095"/>
                <a:gd name="connsiteY2" fmla="*/ 43353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111588 w 3236095"/>
                <a:gd name="connsiteY2" fmla="*/ 15237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111588"/>
                <a:gd name="connsiteY0" fmla="*/ 30342 h 76061"/>
                <a:gd name="connsiteX1" fmla="*/ 2205935 w 3111588"/>
                <a:gd name="connsiteY1" fmla="*/ 0 h 76061"/>
                <a:gd name="connsiteX2" fmla="*/ 3111588 w 3111588"/>
                <a:gd name="connsiteY2" fmla="*/ 15237 h 76061"/>
                <a:gd name="connsiteX3" fmla="*/ 3072165 w 3111588"/>
                <a:gd name="connsiteY3" fmla="*/ 44006 h 76061"/>
                <a:gd name="connsiteX4" fmla="*/ 0 w 3111588"/>
                <a:gd name="connsiteY4" fmla="*/ 76061 h 76061"/>
                <a:gd name="connsiteX5" fmla="*/ 40761 w 3111588"/>
                <a:gd name="connsiteY5" fmla="*/ 30342 h 76061"/>
                <a:gd name="connsiteX0" fmla="*/ 40761 w 3212122"/>
                <a:gd name="connsiteY0" fmla="*/ 30342 h 76061"/>
                <a:gd name="connsiteX1" fmla="*/ 2205935 w 3212122"/>
                <a:gd name="connsiteY1" fmla="*/ 0 h 76061"/>
                <a:gd name="connsiteX2" fmla="*/ 3212122 w 3212122"/>
                <a:gd name="connsiteY2" fmla="*/ 30221 h 76061"/>
                <a:gd name="connsiteX3" fmla="*/ 3072165 w 3212122"/>
                <a:gd name="connsiteY3" fmla="*/ 44006 h 76061"/>
                <a:gd name="connsiteX4" fmla="*/ 0 w 3212122"/>
                <a:gd name="connsiteY4" fmla="*/ 76061 h 76061"/>
                <a:gd name="connsiteX5" fmla="*/ 40761 w 3212122"/>
                <a:gd name="connsiteY5" fmla="*/ 30342 h 76061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0 w 3212122"/>
                <a:gd name="connsiteY4" fmla="*/ 45840 h 45840"/>
                <a:gd name="connsiteX5" fmla="*/ 40761 w 3212122"/>
                <a:gd name="connsiteY5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216598 w 3212122"/>
                <a:gd name="connsiteY4" fmla="*/ 27969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354638 w 3212122"/>
                <a:gd name="connsiteY4" fmla="*/ 11428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92514 w 3212122"/>
                <a:gd name="connsiteY3" fmla="*/ 25049 h 45840"/>
                <a:gd name="connsiteX4" fmla="*/ 2354638 w 3212122"/>
                <a:gd name="connsiteY4" fmla="*/ 11428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  <a:gd name="connsiteX0" fmla="*/ 40761 w 3271125"/>
                <a:gd name="connsiteY0" fmla="*/ 0 h 45719"/>
                <a:gd name="connsiteX1" fmla="*/ 2295448 w 3271125"/>
                <a:gd name="connsiteY1" fmla="*/ 7589 h 45719"/>
                <a:gd name="connsiteX2" fmla="*/ 3271123 w 3271125"/>
                <a:gd name="connsiteY2" fmla="*/ 3085 h 45719"/>
                <a:gd name="connsiteX3" fmla="*/ 3092514 w 3271125"/>
                <a:gd name="connsiteY3" fmla="*/ 24928 h 45719"/>
                <a:gd name="connsiteX4" fmla="*/ 2354638 w 3271125"/>
                <a:gd name="connsiteY4" fmla="*/ 11307 h 45719"/>
                <a:gd name="connsiteX5" fmla="*/ 0 w 3271125"/>
                <a:gd name="connsiteY5" fmla="*/ 45719 h 45719"/>
                <a:gd name="connsiteX6" fmla="*/ 40761 w 3271125"/>
                <a:gd name="connsiteY6" fmla="*/ 0 h 45719"/>
                <a:gd name="connsiteX0" fmla="*/ 40761 w 3271121"/>
                <a:gd name="connsiteY0" fmla="*/ 1974 h 47693"/>
                <a:gd name="connsiteX1" fmla="*/ 2318072 w 3271121"/>
                <a:gd name="connsiteY1" fmla="*/ 0 h 47693"/>
                <a:gd name="connsiteX2" fmla="*/ 3271123 w 3271121"/>
                <a:gd name="connsiteY2" fmla="*/ 5059 h 47693"/>
                <a:gd name="connsiteX3" fmla="*/ 3092514 w 3271121"/>
                <a:gd name="connsiteY3" fmla="*/ 26902 h 47693"/>
                <a:gd name="connsiteX4" fmla="*/ 2354638 w 3271121"/>
                <a:gd name="connsiteY4" fmla="*/ 13281 h 47693"/>
                <a:gd name="connsiteX5" fmla="*/ 0 w 3271121"/>
                <a:gd name="connsiteY5" fmla="*/ 47693 h 47693"/>
                <a:gd name="connsiteX6" fmla="*/ 40761 w 3271121"/>
                <a:gd name="connsiteY6" fmla="*/ 1974 h 47693"/>
                <a:gd name="connsiteX0" fmla="*/ 40761 w 3271125"/>
                <a:gd name="connsiteY0" fmla="*/ 1974 h 47693"/>
                <a:gd name="connsiteX1" fmla="*/ 2318072 w 3271125"/>
                <a:gd name="connsiteY1" fmla="*/ 0 h 47693"/>
                <a:gd name="connsiteX2" fmla="*/ 3271123 w 3271125"/>
                <a:gd name="connsiteY2" fmla="*/ 5059 h 47693"/>
                <a:gd name="connsiteX3" fmla="*/ 3092514 w 3271125"/>
                <a:gd name="connsiteY3" fmla="*/ 26902 h 47693"/>
                <a:gd name="connsiteX4" fmla="*/ 2337099 w 3271125"/>
                <a:gd name="connsiteY4" fmla="*/ 25660 h 47693"/>
                <a:gd name="connsiteX5" fmla="*/ 0 w 3271125"/>
                <a:gd name="connsiteY5" fmla="*/ 47693 h 47693"/>
                <a:gd name="connsiteX6" fmla="*/ 40761 w 3271125"/>
                <a:gd name="connsiteY6" fmla="*/ 1974 h 47693"/>
                <a:gd name="connsiteX0" fmla="*/ 40761 w 3271121"/>
                <a:gd name="connsiteY0" fmla="*/ 0 h 45719"/>
                <a:gd name="connsiteX1" fmla="*/ 2230600 w 3271121"/>
                <a:gd name="connsiteY1" fmla="*/ 8508 h 45719"/>
                <a:gd name="connsiteX2" fmla="*/ 3271123 w 3271121"/>
                <a:gd name="connsiteY2" fmla="*/ 3085 h 45719"/>
                <a:gd name="connsiteX3" fmla="*/ 3092514 w 3271121"/>
                <a:gd name="connsiteY3" fmla="*/ 24928 h 45719"/>
                <a:gd name="connsiteX4" fmla="*/ 2337099 w 3271121"/>
                <a:gd name="connsiteY4" fmla="*/ 23686 h 45719"/>
                <a:gd name="connsiteX5" fmla="*/ 0 w 3271121"/>
                <a:gd name="connsiteY5" fmla="*/ 45719 h 45719"/>
                <a:gd name="connsiteX6" fmla="*/ 40761 w 3271121"/>
                <a:gd name="connsiteY6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1121" h="45719">
                  <a:moveTo>
                    <a:pt x="40761" y="0"/>
                  </a:moveTo>
                  <a:lnTo>
                    <a:pt x="2230600" y="8508"/>
                  </a:lnTo>
                  <a:lnTo>
                    <a:pt x="3271123" y="3085"/>
                  </a:lnTo>
                  <a:lnTo>
                    <a:pt x="3092514" y="24928"/>
                  </a:lnTo>
                  <a:lnTo>
                    <a:pt x="2337099" y="23686"/>
                  </a:lnTo>
                  <a:lnTo>
                    <a:pt x="0" y="45719"/>
                  </a:lnTo>
                  <a:lnTo>
                    <a:pt x="4076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hteck 1"/>
          <p:cNvSpPr/>
          <p:nvPr/>
        </p:nvSpPr>
        <p:spPr>
          <a:xfrm>
            <a:off x="168998" y="2160760"/>
            <a:ext cx="482852" cy="23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3887788" y="1237430"/>
            <a:ext cx="319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Grazing</a:t>
            </a:r>
            <a:r>
              <a:rPr lang="de-DE" dirty="0" smtClean="0"/>
              <a:t> angle: </a:t>
            </a:r>
            <a:r>
              <a:rPr lang="de-DE" b="1" dirty="0" smtClean="0"/>
              <a:t>25°</a:t>
            </a:r>
          </a:p>
          <a:p>
            <a:r>
              <a:rPr lang="de-DE" dirty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     TWE ~ 1.1 c</a:t>
            </a:r>
            <a:endParaRPr lang="en-US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873829" y="1560595"/>
            <a:ext cx="1161143" cy="131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Optimization of Ni-like XRL in double-pulse pumping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5011" y="4753944"/>
            <a:ext cx="3950062" cy="7484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Total pump energy:  ~ </a:t>
            </a:r>
            <a:r>
              <a:rPr lang="en-US" dirty="0"/>
              <a:t>600 </a:t>
            </a:r>
            <a:r>
              <a:rPr lang="en-US" dirty="0" err="1" smtClean="0"/>
              <a:t>mJ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output XRL energy: typ. 100 </a:t>
            </a:r>
            <a:r>
              <a:rPr lang="en-US" dirty="0" err="1" smtClean="0"/>
              <a:t>nJ</a:t>
            </a:r>
            <a:r>
              <a:rPr lang="en-US" dirty="0" smtClean="0"/>
              <a:t> </a:t>
            </a:r>
          </a:p>
        </p:txBody>
      </p:sp>
      <p:pic>
        <p:nvPicPr>
          <p:cNvPr id="7172" name="Picture 7" descr="shot_41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282" y="3483578"/>
            <a:ext cx="2833517" cy="283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042" y="1078431"/>
            <a:ext cx="2123561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28166" y="1201698"/>
            <a:ext cx="3243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de-DE" u="sng" dirty="0"/>
              <a:t>Parameter </a:t>
            </a:r>
            <a:r>
              <a:rPr lang="de-DE" u="sng" dirty="0" err="1"/>
              <a:t>optimization</a:t>
            </a:r>
            <a:endParaRPr lang="en-US" u="sng" dirty="0"/>
          </a:p>
          <a:p>
            <a:pPr>
              <a:defRPr/>
            </a:pPr>
            <a:r>
              <a:rPr lang="en-US" dirty="0" smtClean="0"/>
              <a:t>Delay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225 </a:t>
            </a:r>
            <a:r>
              <a:rPr lang="en-US" dirty="0" err="1" smtClean="0"/>
              <a:t>ps</a:t>
            </a:r>
            <a:endParaRPr lang="en-US" dirty="0"/>
          </a:p>
          <a:p>
            <a:pPr>
              <a:defRPr/>
            </a:pPr>
            <a:r>
              <a:rPr lang="en-US" dirty="0" smtClean="0"/>
              <a:t>Ratio	</a:t>
            </a:r>
            <a:r>
              <a:rPr lang="en-US" dirty="0" smtClean="0">
                <a:sym typeface="Wingdings" pitchFamily="2" charset="2"/>
              </a:rPr>
              <a:t> 25/75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(pre-</a:t>
            </a:r>
            <a:r>
              <a:rPr lang="en-US" dirty="0">
                <a:sym typeface="Wingdings" pitchFamily="2" charset="2"/>
              </a:rPr>
              <a:t>/main-pulse)</a:t>
            </a:r>
          </a:p>
          <a:p>
            <a:pPr>
              <a:defRPr/>
            </a:pPr>
            <a:r>
              <a:rPr lang="en-US" dirty="0" smtClean="0"/>
              <a:t>Main pulse</a:t>
            </a:r>
          </a:p>
          <a:p>
            <a:pPr>
              <a:defRPr/>
            </a:pPr>
            <a:r>
              <a:rPr lang="en-US" dirty="0" smtClean="0"/>
              <a:t>duration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3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5073198" y="6005819"/>
            <a:ext cx="3171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bg1"/>
                </a:solidFill>
              </a:rPr>
              <a:t>Divergence ~ </a:t>
            </a:r>
            <a:r>
              <a:rPr lang="en-US" sz="1600" b="1" dirty="0">
                <a:solidFill>
                  <a:schemeClr val="bg1"/>
                </a:solidFill>
              </a:rPr>
              <a:t>30 </a:t>
            </a:r>
            <a:r>
              <a:rPr lang="en-US" sz="1600" b="1" dirty="0" smtClean="0">
                <a:solidFill>
                  <a:schemeClr val="bg1"/>
                </a:solidFill>
              </a:rPr>
              <a:t>x 8 </a:t>
            </a:r>
            <a:r>
              <a:rPr lang="en-US" sz="1600" b="1" dirty="0" err="1" smtClean="0">
                <a:solidFill>
                  <a:schemeClr val="bg1"/>
                </a:solidFill>
              </a:rPr>
              <a:t>mrad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131254" y="349671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err="1">
                <a:solidFill>
                  <a:schemeClr val="bg1"/>
                </a:solidFill>
              </a:rPr>
              <a:t>Far-field</a:t>
            </a:r>
            <a:r>
              <a:rPr lang="de-DE" b="1" dirty="0">
                <a:solidFill>
                  <a:schemeClr val="bg1"/>
                </a:solidFill>
              </a:rPr>
              <a:t> beam </a:t>
            </a:r>
            <a:r>
              <a:rPr lang="de-DE" b="1" dirty="0" err="1">
                <a:solidFill>
                  <a:schemeClr val="bg1"/>
                </a:solidFill>
              </a:rPr>
              <a:t>profile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41" y="1273963"/>
            <a:ext cx="2990674" cy="225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23213" y="5635466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en-US" dirty="0"/>
              <a:t>Line </a:t>
            </a:r>
            <a:r>
              <a:rPr lang="en-US" dirty="0" smtClean="0"/>
              <a:t>focus: 70 </a:t>
            </a:r>
            <a:r>
              <a:rPr lang="en-US" dirty="0"/>
              <a:t>µm x 6 mm</a:t>
            </a:r>
          </a:p>
        </p:txBody>
      </p:sp>
    </p:spTree>
    <p:extLst>
      <p:ext uri="{BB962C8B-B14F-4D97-AF65-F5344CB8AC3E}">
        <p14:creationId xmlns:p14="http://schemas.microsoft.com/office/powerpoint/2010/main" val="28498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pieren 2"/>
          <p:cNvGrpSpPr>
            <a:grpSpLocks/>
          </p:cNvGrpSpPr>
          <p:nvPr/>
        </p:nvGrpSpPr>
        <p:grpSpPr bwMode="auto">
          <a:xfrm>
            <a:off x="98425" y="1547813"/>
            <a:ext cx="5854700" cy="4329112"/>
            <a:chOff x="445477" y="1547813"/>
            <a:chExt cx="5854763" cy="4329527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53" r="25261"/>
            <a:stretch>
              <a:fillRect/>
            </a:stretch>
          </p:blipFill>
          <p:spPr bwMode="auto">
            <a:xfrm>
              <a:off x="445477" y="1547813"/>
              <a:ext cx="5726288" cy="4329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6051196" y="1586176"/>
              <a:ext cx="249044" cy="3149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89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200025"/>
              <a:r>
                <a:rPr lang="de-DE"/>
                <a:t> </a:t>
              </a:r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6009180" y="4901826"/>
              <a:ext cx="162585" cy="91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89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en-US" dirty="0" smtClean="0"/>
              <a:t>Adding nanosecond </a:t>
            </a:r>
            <a:r>
              <a:rPr lang="en-US" dirty="0"/>
              <a:t>pre-pulse</a:t>
            </a:r>
          </a:p>
        </p:txBody>
      </p:sp>
      <p:sp>
        <p:nvSpPr>
          <p:cNvPr id="8195" name="Rechteck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F0133F-E858-43E4-976C-9E31E1465EC2}" type="slidenum">
              <a:rPr lang="en-US" sz="1400" smtClean="0"/>
              <a:pPr/>
              <a:t>13</a:t>
            </a:fld>
            <a:endParaRPr lang="en-US" sz="140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940425" y="1662337"/>
            <a:ext cx="29956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FontTx/>
              <a:buChar char="•"/>
            </a:pPr>
            <a:r>
              <a:rPr lang="en-US" sz="1600" dirty="0"/>
              <a:t> One beam splitter before</a:t>
            </a:r>
          </a:p>
          <a:p>
            <a:pPr algn="l"/>
            <a:r>
              <a:rPr lang="en-US" sz="1600" dirty="0"/>
              <a:t>   the preamplifier </a:t>
            </a:r>
            <a:r>
              <a:rPr lang="en-US" sz="1600" dirty="0" smtClean="0"/>
              <a:t>section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 Duration: 1.5 ns – 20 </a:t>
            </a:r>
            <a:r>
              <a:rPr lang="en-US" sz="1600" dirty="0" smtClean="0"/>
              <a:t>ns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 Energy: </a:t>
            </a:r>
            <a:br>
              <a:rPr lang="en-US" sz="1600" dirty="0"/>
            </a:br>
            <a:r>
              <a:rPr lang="en-US" sz="1600" dirty="0"/>
              <a:t>  1% - 25% of the main </a:t>
            </a:r>
            <a:r>
              <a:rPr lang="en-US" sz="1600" dirty="0" smtClean="0"/>
              <a:t>pulse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 Delay:</a:t>
            </a:r>
            <a:br>
              <a:rPr lang="en-US" sz="1600" dirty="0"/>
            </a:br>
            <a:r>
              <a:rPr lang="en-US" sz="1600" dirty="0"/>
              <a:t>  Via delay </a:t>
            </a:r>
            <a:r>
              <a:rPr lang="en-US" sz="1600" dirty="0" smtClean="0"/>
              <a:t>generator</a:t>
            </a:r>
            <a:endParaRPr lang="en-US" sz="16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289186" y="2849584"/>
            <a:ext cx="6722831" cy="1168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908612" y="3091535"/>
            <a:ext cx="4408356" cy="2551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5195648" y="4018400"/>
            <a:ext cx="3031686" cy="1671575"/>
            <a:chOff x="4542505" y="3800310"/>
            <a:chExt cx="3031686" cy="1671575"/>
          </a:xfrm>
        </p:grpSpPr>
        <p:sp>
          <p:nvSpPr>
            <p:cNvPr id="17" name="Abgerundetes Rechteck 16"/>
            <p:cNvSpPr/>
            <p:nvPr/>
          </p:nvSpPr>
          <p:spPr>
            <a:xfrm>
              <a:off x="4542505" y="3800310"/>
              <a:ext cx="3031686" cy="16715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339" y="3882189"/>
              <a:ext cx="2772773" cy="15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9" y="2844112"/>
            <a:ext cx="445408" cy="24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842753" y="2849584"/>
            <a:ext cx="446433" cy="239418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26" y="2323159"/>
            <a:ext cx="5358519" cy="283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triple</a:t>
            </a:r>
            <a:r>
              <a:rPr lang="de-DE" dirty="0" smtClean="0"/>
              <a:t>-pulse </a:t>
            </a:r>
            <a:r>
              <a:rPr lang="de-DE" dirty="0" err="1" smtClean="0"/>
              <a:t>pumping</a:t>
            </a:r>
            <a:endParaRPr lang="en-US" dirty="0"/>
          </a:p>
        </p:txBody>
      </p:sp>
      <p:pic>
        <p:nvPicPr>
          <p:cNvPr id="10249" name="Picture 18" descr="shot_405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699" y="1597830"/>
            <a:ext cx="2775730" cy="277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031" y="1356132"/>
            <a:ext cx="4544063" cy="748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kern="0" dirty="0" smtClean="0"/>
              <a:t>Total pump energy:  </a:t>
            </a:r>
          </a:p>
          <a:p>
            <a:pPr marL="0" indent="0">
              <a:buFontTx/>
              <a:buNone/>
              <a:defRPr/>
            </a:pPr>
            <a:r>
              <a:rPr lang="en-US" kern="0" dirty="0" smtClean="0"/>
              <a:t>~ 600 </a:t>
            </a:r>
            <a:r>
              <a:rPr lang="en-US" kern="0" dirty="0" err="1" smtClean="0"/>
              <a:t>mJ</a:t>
            </a:r>
            <a:r>
              <a:rPr lang="en-US" kern="0" dirty="0" smtClean="0"/>
              <a:t> (CPA) + 500 </a:t>
            </a:r>
            <a:r>
              <a:rPr lang="en-US" kern="0" dirty="0" err="1" smtClean="0"/>
              <a:t>mJ</a:t>
            </a:r>
            <a:r>
              <a:rPr lang="en-US" kern="0" dirty="0" smtClean="0"/>
              <a:t> (ns-pulse)</a:t>
            </a:r>
            <a:endParaRPr lang="en-US" kern="0" dirty="0"/>
          </a:p>
        </p:txBody>
      </p:sp>
      <p:sp>
        <p:nvSpPr>
          <p:cNvPr id="8" name="Rechteck 7"/>
          <p:cNvSpPr/>
          <p:nvPr/>
        </p:nvSpPr>
        <p:spPr>
          <a:xfrm>
            <a:off x="428166" y="2478956"/>
            <a:ext cx="3243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optimum delay</a:t>
            </a:r>
          </a:p>
          <a:p>
            <a:pPr>
              <a:defRPr/>
            </a:pPr>
            <a:r>
              <a:rPr lang="en-US" dirty="0" smtClean="0"/>
              <a:t>ns-pulse – CPA-pulses: 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/>
              <a:t>3 </a:t>
            </a:r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5243549" y="4518027"/>
            <a:ext cx="3331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Divergence ~ 15 x 15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5247366" y="158086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err="1">
                <a:solidFill>
                  <a:schemeClr val="bg1"/>
                </a:solidFill>
              </a:rPr>
              <a:t>Far-field</a:t>
            </a:r>
            <a:r>
              <a:rPr lang="de-DE" b="1" dirty="0">
                <a:solidFill>
                  <a:schemeClr val="bg1"/>
                </a:solidFill>
              </a:rPr>
              <a:t> beam </a:t>
            </a:r>
            <a:r>
              <a:rPr lang="de-DE" b="1" dirty="0" err="1">
                <a:solidFill>
                  <a:schemeClr val="bg1"/>
                </a:solidFill>
              </a:rPr>
              <a:t>profile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23094" y="5357611"/>
            <a:ext cx="3695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Experiments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Bucharest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decrease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8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1" y="1191006"/>
            <a:ext cx="8401050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dirty="0" smtClean="0"/>
              <a:t>Pulse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670749" y="252160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</a:rPr>
              <a:t>to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</a:rPr>
              <a:t>seed</a:t>
            </a:r>
            <a:r>
              <a:rPr lang="de-DE" sz="1600" b="1" dirty="0" smtClean="0">
                <a:solidFill>
                  <a:srgbClr val="0000FF"/>
                </a:solidFill>
              </a:rPr>
              <a:t> XRL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9627" y="3203214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FF00"/>
                </a:solidFill>
              </a:rPr>
              <a:t>to</a:t>
            </a:r>
            <a:r>
              <a:rPr lang="de-DE" sz="1600" b="1" dirty="0" smtClean="0">
                <a:solidFill>
                  <a:srgbClr val="00FF00"/>
                </a:solidFill>
              </a:rPr>
              <a:t> </a:t>
            </a:r>
            <a:r>
              <a:rPr lang="de-DE" sz="1600" b="1" dirty="0" err="1" smtClean="0">
                <a:solidFill>
                  <a:srgbClr val="00FF00"/>
                </a:solidFill>
              </a:rPr>
              <a:t>amplifier</a:t>
            </a:r>
            <a:endParaRPr lang="en-US" sz="1600" b="1" dirty="0">
              <a:solidFill>
                <a:srgbClr val="00FF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942730"/>
            <a:ext cx="5328567" cy="25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80571" y="269088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gold</a:t>
            </a:r>
            <a:endParaRPr lang="de-DE" sz="1400" b="1" dirty="0" smtClean="0"/>
          </a:p>
          <a:p>
            <a:r>
              <a:rPr lang="de-DE" sz="1400" b="1" dirty="0" err="1" smtClean="0"/>
              <a:t>grating</a:t>
            </a:r>
            <a:endParaRPr lang="en-US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065485" y="3125395"/>
            <a:ext cx="88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hor</a:t>
            </a:r>
            <a:r>
              <a:rPr lang="de-DE" sz="1400" b="1" dirty="0" smtClean="0"/>
              <a:t>. </a:t>
            </a:r>
            <a:r>
              <a:rPr lang="de-DE" sz="1400" b="1" dirty="0" err="1" smtClean="0"/>
              <a:t>fold</a:t>
            </a:r>
            <a:endParaRPr lang="de-DE" sz="1400" b="1" dirty="0" smtClean="0"/>
          </a:p>
          <a:p>
            <a:r>
              <a:rPr lang="de-DE" sz="1400" b="1" dirty="0" err="1" smtClean="0"/>
              <a:t>mirror</a:t>
            </a:r>
            <a:endParaRPr lang="en-US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467988" y="1208246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vert</a:t>
            </a:r>
            <a:r>
              <a:rPr lang="de-DE" sz="1400" b="1" dirty="0" smtClean="0"/>
              <a:t>. </a:t>
            </a:r>
            <a:r>
              <a:rPr lang="de-DE" sz="1400" b="1" dirty="0" err="1" smtClean="0"/>
              <a:t>fold</a:t>
            </a:r>
            <a:endParaRPr lang="de-DE" sz="1400" b="1" dirty="0" smtClean="0"/>
          </a:p>
          <a:p>
            <a:r>
              <a:rPr lang="de-DE" sz="1400" b="1" dirty="0" err="1" smtClean="0"/>
              <a:t>mirror</a:t>
            </a:r>
            <a:endParaRPr lang="en-US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80303" y="2475126"/>
            <a:ext cx="6415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delay</a:t>
            </a:r>
            <a:endParaRPr lang="de-DE" sz="1400" b="1" dirty="0"/>
          </a:p>
          <a:p>
            <a:r>
              <a:rPr lang="de-DE" sz="1400" b="1" dirty="0" err="1" smtClean="0"/>
              <a:t>line</a:t>
            </a:r>
            <a:endParaRPr lang="en-US" sz="14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54090" y="2274410"/>
            <a:ext cx="337761" cy="0"/>
          </a:xfrm>
          <a:prstGeom prst="straightConnector1">
            <a:avLst/>
          </a:prstGeom>
          <a:ln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7" y="4343734"/>
            <a:ext cx="48037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X-Ray Sources: Plasma XRL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37" y="1151623"/>
            <a:ext cx="43862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054" y="1225102"/>
            <a:ext cx="3504746" cy="233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 Box 28"/>
          <p:cNvSpPr txBox="1">
            <a:spLocks noChangeArrowheads="1"/>
          </p:cNvSpPr>
          <p:nvPr/>
        </p:nvSpPr>
        <p:spPr bwMode="auto">
          <a:xfrm>
            <a:off x="64633" y="6453414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1" dirty="0" err="1">
                <a:solidFill>
                  <a:srgbClr val="FF0000"/>
                </a:solidFill>
              </a:rPr>
              <a:t>B.Ecker</a:t>
            </a:r>
            <a:r>
              <a:rPr lang="de-DE" sz="1400" b="1" i="1" dirty="0">
                <a:solidFill>
                  <a:srgbClr val="FF0000"/>
                </a:solidFill>
              </a:rPr>
              <a:t> et al. </a:t>
            </a:r>
            <a:r>
              <a:rPr lang="de-DE" sz="1400" b="1" i="1" dirty="0" err="1">
                <a:solidFill>
                  <a:srgbClr val="FF0000"/>
                </a:solidFill>
              </a:rPr>
              <a:t>Optics</a:t>
            </a:r>
            <a:r>
              <a:rPr lang="de-DE" sz="1400" b="1" i="1" dirty="0">
                <a:solidFill>
                  <a:srgbClr val="FF0000"/>
                </a:solidFill>
              </a:rPr>
              <a:t> Express 2013 </a:t>
            </a:r>
            <a:r>
              <a:rPr lang="de-DE" sz="1400" b="1" i="1" dirty="0" err="1">
                <a:solidFill>
                  <a:srgbClr val="FF0000"/>
                </a:solidFill>
              </a:rPr>
              <a:t>submitted</a:t>
            </a:r>
            <a:endParaRPr lang="de-DE" sz="1400" b="1" i="1" dirty="0">
              <a:solidFill>
                <a:srgbClr val="FF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158942" y="3672573"/>
            <a:ext cx="221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/>
              <a:t>Ampl</a:t>
            </a:r>
            <a:r>
              <a:rPr lang="en-US" sz="1400" dirty="0" smtClean="0"/>
              <a:t>. line focus:</a:t>
            </a:r>
          </a:p>
          <a:p>
            <a:pPr>
              <a:defRPr/>
            </a:pPr>
            <a:r>
              <a:rPr lang="en-US" sz="1400" b="1" dirty="0" smtClean="0"/>
              <a:t>220 </a:t>
            </a:r>
            <a:r>
              <a:rPr lang="en-US" sz="1400" b="1" dirty="0"/>
              <a:t>µm x 2.5 mm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9090" y="5553353"/>
            <a:ext cx="29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Seed-injection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spherical</a:t>
            </a:r>
            <a:r>
              <a:rPr lang="de-DE" dirty="0" smtClean="0"/>
              <a:t> VUV-</a:t>
            </a:r>
            <a:r>
              <a:rPr lang="de-DE" dirty="0" err="1" smtClean="0"/>
              <a:t>mirror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28547" y="1652390"/>
            <a:ext cx="2903033" cy="803811"/>
            <a:chOff x="728547" y="1652390"/>
            <a:chExt cx="2903033" cy="803811"/>
          </a:xfrm>
          <a:solidFill>
            <a:srgbClr val="00FF00"/>
          </a:solidFill>
        </p:grpSpPr>
        <p:sp>
          <p:nvSpPr>
            <p:cNvPr id="5" name="Rechteck 4"/>
            <p:cNvSpPr/>
            <p:nvPr/>
          </p:nvSpPr>
          <p:spPr>
            <a:xfrm>
              <a:off x="728547" y="2126167"/>
              <a:ext cx="2903033" cy="49436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033" h="49436">
                  <a:moveTo>
                    <a:pt x="0" y="0"/>
                  </a:moveTo>
                  <a:lnTo>
                    <a:pt x="2903033" y="0"/>
                  </a:lnTo>
                  <a:lnTo>
                    <a:pt x="2877014" y="49436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4"/>
            <p:cNvSpPr/>
            <p:nvPr/>
          </p:nvSpPr>
          <p:spPr>
            <a:xfrm rot="5400000">
              <a:off x="3359299" y="1911155"/>
              <a:ext cx="497508" cy="47054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618" h="47055">
                  <a:moveTo>
                    <a:pt x="40761" y="0"/>
                  </a:moveTo>
                  <a:lnTo>
                    <a:pt x="2624600" y="0"/>
                  </a:lnTo>
                  <a:lnTo>
                    <a:pt x="2838620" y="47055"/>
                  </a:lnTo>
                  <a:lnTo>
                    <a:pt x="0" y="45719"/>
                  </a:lnTo>
                  <a:lnTo>
                    <a:pt x="4076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eck 4"/>
            <p:cNvSpPr/>
            <p:nvPr/>
          </p:nvSpPr>
          <p:spPr>
            <a:xfrm rot="6897047">
              <a:off x="3038842" y="2032026"/>
              <a:ext cx="803811" cy="44539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  <a:gd name="connsiteX0" fmla="*/ 40761 w 2838622"/>
                <a:gd name="connsiteY0" fmla="*/ 0 h 65628"/>
                <a:gd name="connsiteX1" fmla="*/ 2753651 w 2838622"/>
                <a:gd name="connsiteY1" fmla="*/ 65628 h 65628"/>
                <a:gd name="connsiteX2" fmla="*/ 2838620 w 2838622"/>
                <a:gd name="connsiteY2" fmla="*/ 47055 h 65628"/>
                <a:gd name="connsiteX3" fmla="*/ 0 w 2838622"/>
                <a:gd name="connsiteY3" fmla="*/ 45719 h 65628"/>
                <a:gd name="connsiteX4" fmla="*/ 40761 w 2838622"/>
                <a:gd name="connsiteY4" fmla="*/ 0 h 65628"/>
                <a:gd name="connsiteX0" fmla="*/ 40761 w 3201581"/>
                <a:gd name="connsiteY0" fmla="*/ 1845 h 67473"/>
                <a:gd name="connsiteX1" fmla="*/ 2753651 w 3201581"/>
                <a:gd name="connsiteY1" fmla="*/ 67473 h 67473"/>
                <a:gd name="connsiteX2" fmla="*/ 3201583 w 3201581"/>
                <a:gd name="connsiteY2" fmla="*/ 0 h 67473"/>
                <a:gd name="connsiteX3" fmla="*/ 0 w 3201581"/>
                <a:gd name="connsiteY3" fmla="*/ 47564 h 67473"/>
                <a:gd name="connsiteX4" fmla="*/ 40761 w 3201581"/>
                <a:gd name="connsiteY4" fmla="*/ 1845 h 67473"/>
                <a:gd name="connsiteX0" fmla="*/ 40761 w 3201585"/>
                <a:gd name="connsiteY0" fmla="*/ 1845 h 47564"/>
                <a:gd name="connsiteX1" fmla="*/ 3019495 w 3201585"/>
                <a:gd name="connsiteY1" fmla="*/ 11290 h 47564"/>
                <a:gd name="connsiteX2" fmla="*/ 3201583 w 3201585"/>
                <a:gd name="connsiteY2" fmla="*/ 0 h 47564"/>
                <a:gd name="connsiteX3" fmla="*/ 0 w 3201585"/>
                <a:gd name="connsiteY3" fmla="*/ 47564 h 47564"/>
                <a:gd name="connsiteX4" fmla="*/ 40761 w 3201585"/>
                <a:gd name="connsiteY4" fmla="*/ 1845 h 47564"/>
                <a:gd name="connsiteX0" fmla="*/ 40761 w 3201581"/>
                <a:gd name="connsiteY0" fmla="*/ 1845 h 47564"/>
                <a:gd name="connsiteX1" fmla="*/ 3057422 w 3201581"/>
                <a:gd name="connsiteY1" fmla="*/ 14856 h 47564"/>
                <a:gd name="connsiteX2" fmla="*/ 3201583 w 3201581"/>
                <a:gd name="connsiteY2" fmla="*/ 0 h 47564"/>
                <a:gd name="connsiteX3" fmla="*/ 0 w 3201581"/>
                <a:gd name="connsiteY3" fmla="*/ 47564 h 47564"/>
                <a:gd name="connsiteX4" fmla="*/ 40761 w 3201581"/>
                <a:gd name="connsiteY4" fmla="*/ 1845 h 47564"/>
                <a:gd name="connsiteX0" fmla="*/ 40761 w 3236095"/>
                <a:gd name="connsiteY0" fmla="*/ 5980 h 51699"/>
                <a:gd name="connsiteX1" fmla="*/ 3057422 w 3236095"/>
                <a:gd name="connsiteY1" fmla="*/ 18991 h 51699"/>
                <a:gd name="connsiteX2" fmla="*/ 3236095 w 3236095"/>
                <a:gd name="connsiteY2" fmla="*/ 0 h 51699"/>
                <a:gd name="connsiteX3" fmla="*/ 0 w 3236095"/>
                <a:gd name="connsiteY3" fmla="*/ 51699 h 51699"/>
                <a:gd name="connsiteX4" fmla="*/ 40761 w 3236095"/>
                <a:gd name="connsiteY4" fmla="*/ 5980 h 51699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057422 w 3236095"/>
                <a:gd name="connsiteY2" fmla="*/ 43353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111588 w 3236095"/>
                <a:gd name="connsiteY2" fmla="*/ 15237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111588"/>
                <a:gd name="connsiteY0" fmla="*/ 30342 h 76061"/>
                <a:gd name="connsiteX1" fmla="*/ 2205935 w 3111588"/>
                <a:gd name="connsiteY1" fmla="*/ 0 h 76061"/>
                <a:gd name="connsiteX2" fmla="*/ 3111588 w 3111588"/>
                <a:gd name="connsiteY2" fmla="*/ 15237 h 76061"/>
                <a:gd name="connsiteX3" fmla="*/ 3072165 w 3111588"/>
                <a:gd name="connsiteY3" fmla="*/ 44006 h 76061"/>
                <a:gd name="connsiteX4" fmla="*/ 0 w 3111588"/>
                <a:gd name="connsiteY4" fmla="*/ 76061 h 76061"/>
                <a:gd name="connsiteX5" fmla="*/ 40761 w 3111588"/>
                <a:gd name="connsiteY5" fmla="*/ 30342 h 76061"/>
                <a:gd name="connsiteX0" fmla="*/ 40761 w 3212122"/>
                <a:gd name="connsiteY0" fmla="*/ 30342 h 76061"/>
                <a:gd name="connsiteX1" fmla="*/ 2205935 w 3212122"/>
                <a:gd name="connsiteY1" fmla="*/ 0 h 76061"/>
                <a:gd name="connsiteX2" fmla="*/ 3212122 w 3212122"/>
                <a:gd name="connsiteY2" fmla="*/ 30221 h 76061"/>
                <a:gd name="connsiteX3" fmla="*/ 3072165 w 3212122"/>
                <a:gd name="connsiteY3" fmla="*/ 44006 h 76061"/>
                <a:gd name="connsiteX4" fmla="*/ 0 w 3212122"/>
                <a:gd name="connsiteY4" fmla="*/ 76061 h 76061"/>
                <a:gd name="connsiteX5" fmla="*/ 40761 w 3212122"/>
                <a:gd name="connsiteY5" fmla="*/ 30342 h 76061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0 w 3212122"/>
                <a:gd name="connsiteY4" fmla="*/ 45840 h 45840"/>
                <a:gd name="connsiteX5" fmla="*/ 40761 w 3212122"/>
                <a:gd name="connsiteY5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216598 w 3212122"/>
                <a:gd name="connsiteY4" fmla="*/ 27969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354638 w 3212122"/>
                <a:gd name="connsiteY4" fmla="*/ 11428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122" h="45840">
                  <a:moveTo>
                    <a:pt x="40761" y="121"/>
                  </a:moveTo>
                  <a:lnTo>
                    <a:pt x="2295448" y="7710"/>
                  </a:lnTo>
                  <a:lnTo>
                    <a:pt x="3212122" y="0"/>
                  </a:lnTo>
                  <a:lnTo>
                    <a:pt x="3072165" y="13785"/>
                  </a:lnTo>
                  <a:lnTo>
                    <a:pt x="2354638" y="11428"/>
                  </a:lnTo>
                  <a:lnTo>
                    <a:pt x="0" y="45840"/>
                  </a:lnTo>
                  <a:lnTo>
                    <a:pt x="40761" y="1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pieren 39"/>
          <p:cNvGrpSpPr/>
          <p:nvPr/>
        </p:nvGrpSpPr>
        <p:grpSpPr>
          <a:xfrm flipV="1">
            <a:off x="857251" y="2304394"/>
            <a:ext cx="2775611" cy="866126"/>
            <a:chOff x="857251" y="1652390"/>
            <a:chExt cx="2775611" cy="866126"/>
          </a:xfrm>
          <a:solidFill>
            <a:srgbClr val="0000FF"/>
          </a:solidFill>
        </p:grpSpPr>
        <p:sp>
          <p:nvSpPr>
            <p:cNvPr id="41" name="Rechteck 4"/>
            <p:cNvSpPr/>
            <p:nvPr/>
          </p:nvSpPr>
          <p:spPr>
            <a:xfrm>
              <a:off x="2440781" y="1995212"/>
              <a:ext cx="1190799" cy="47054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67489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7144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7054"/>
                <a:gd name="connsiteX1" fmla="*/ 2903033 w 2903033"/>
                <a:gd name="connsiteY1" fmla="*/ 0 h 47054"/>
                <a:gd name="connsiteX2" fmla="*/ 2826851 w 2903033"/>
                <a:gd name="connsiteY2" fmla="*/ 47054 h 47054"/>
                <a:gd name="connsiteX3" fmla="*/ 0 w 2903033"/>
                <a:gd name="connsiteY3" fmla="*/ 45719 h 47054"/>
                <a:gd name="connsiteX4" fmla="*/ 0 w 2903033"/>
                <a:gd name="connsiteY4" fmla="*/ 0 h 4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033" h="47054">
                  <a:moveTo>
                    <a:pt x="0" y="0"/>
                  </a:moveTo>
                  <a:lnTo>
                    <a:pt x="2903033" y="0"/>
                  </a:lnTo>
                  <a:lnTo>
                    <a:pt x="2826851" y="47054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"/>
            <p:cNvSpPr/>
            <p:nvPr/>
          </p:nvSpPr>
          <p:spPr>
            <a:xfrm rot="5400000">
              <a:off x="3432368" y="1839391"/>
              <a:ext cx="353957" cy="47030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  <a:gd name="connsiteX0" fmla="*/ 40761 w 2838618"/>
                <a:gd name="connsiteY0" fmla="*/ 2439 h 49494"/>
                <a:gd name="connsiteX1" fmla="*/ 2530380 w 2838618"/>
                <a:gd name="connsiteY1" fmla="*/ 0 h 49494"/>
                <a:gd name="connsiteX2" fmla="*/ 2838620 w 2838618"/>
                <a:gd name="connsiteY2" fmla="*/ 49494 h 49494"/>
                <a:gd name="connsiteX3" fmla="*/ 0 w 2838618"/>
                <a:gd name="connsiteY3" fmla="*/ 48158 h 49494"/>
                <a:gd name="connsiteX4" fmla="*/ 40761 w 2838618"/>
                <a:gd name="connsiteY4" fmla="*/ 2439 h 49494"/>
                <a:gd name="connsiteX0" fmla="*/ 40761 w 2800927"/>
                <a:gd name="connsiteY0" fmla="*/ 2439 h 48158"/>
                <a:gd name="connsiteX1" fmla="*/ 2530380 w 2800927"/>
                <a:gd name="connsiteY1" fmla="*/ 0 h 48158"/>
                <a:gd name="connsiteX2" fmla="*/ 2800924 w 2800927"/>
                <a:gd name="connsiteY2" fmla="*/ 44617 h 48158"/>
                <a:gd name="connsiteX3" fmla="*/ 0 w 2800927"/>
                <a:gd name="connsiteY3" fmla="*/ 48158 h 48158"/>
                <a:gd name="connsiteX4" fmla="*/ 40761 w 2800927"/>
                <a:gd name="connsiteY4" fmla="*/ 2439 h 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927" h="48158">
                  <a:moveTo>
                    <a:pt x="40761" y="2439"/>
                  </a:moveTo>
                  <a:lnTo>
                    <a:pt x="2530380" y="0"/>
                  </a:lnTo>
                  <a:lnTo>
                    <a:pt x="2800924" y="44617"/>
                  </a:lnTo>
                  <a:lnTo>
                    <a:pt x="0" y="48158"/>
                  </a:lnTo>
                  <a:lnTo>
                    <a:pt x="40761" y="24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hteck 4"/>
            <p:cNvSpPr/>
            <p:nvPr/>
          </p:nvSpPr>
          <p:spPr>
            <a:xfrm rot="6897047">
              <a:off x="3038842" y="2032026"/>
              <a:ext cx="803811" cy="44539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  <a:gd name="connsiteX0" fmla="*/ 40761 w 2838622"/>
                <a:gd name="connsiteY0" fmla="*/ 0 h 65628"/>
                <a:gd name="connsiteX1" fmla="*/ 2753651 w 2838622"/>
                <a:gd name="connsiteY1" fmla="*/ 65628 h 65628"/>
                <a:gd name="connsiteX2" fmla="*/ 2838620 w 2838622"/>
                <a:gd name="connsiteY2" fmla="*/ 47055 h 65628"/>
                <a:gd name="connsiteX3" fmla="*/ 0 w 2838622"/>
                <a:gd name="connsiteY3" fmla="*/ 45719 h 65628"/>
                <a:gd name="connsiteX4" fmla="*/ 40761 w 2838622"/>
                <a:gd name="connsiteY4" fmla="*/ 0 h 65628"/>
                <a:gd name="connsiteX0" fmla="*/ 40761 w 3201581"/>
                <a:gd name="connsiteY0" fmla="*/ 1845 h 67473"/>
                <a:gd name="connsiteX1" fmla="*/ 2753651 w 3201581"/>
                <a:gd name="connsiteY1" fmla="*/ 67473 h 67473"/>
                <a:gd name="connsiteX2" fmla="*/ 3201583 w 3201581"/>
                <a:gd name="connsiteY2" fmla="*/ 0 h 67473"/>
                <a:gd name="connsiteX3" fmla="*/ 0 w 3201581"/>
                <a:gd name="connsiteY3" fmla="*/ 47564 h 67473"/>
                <a:gd name="connsiteX4" fmla="*/ 40761 w 3201581"/>
                <a:gd name="connsiteY4" fmla="*/ 1845 h 67473"/>
                <a:gd name="connsiteX0" fmla="*/ 40761 w 3201585"/>
                <a:gd name="connsiteY0" fmla="*/ 1845 h 47564"/>
                <a:gd name="connsiteX1" fmla="*/ 3019495 w 3201585"/>
                <a:gd name="connsiteY1" fmla="*/ 11290 h 47564"/>
                <a:gd name="connsiteX2" fmla="*/ 3201583 w 3201585"/>
                <a:gd name="connsiteY2" fmla="*/ 0 h 47564"/>
                <a:gd name="connsiteX3" fmla="*/ 0 w 3201585"/>
                <a:gd name="connsiteY3" fmla="*/ 47564 h 47564"/>
                <a:gd name="connsiteX4" fmla="*/ 40761 w 3201585"/>
                <a:gd name="connsiteY4" fmla="*/ 1845 h 47564"/>
                <a:gd name="connsiteX0" fmla="*/ 40761 w 3201581"/>
                <a:gd name="connsiteY0" fmla="*/ 1845 h 47564"/>
                <a:gd name="connsiteX1" fmla="*/ 3057422 w 3201581"/>
                <a:gd name="connsiteY1" fmla="*/ 14856 h 47564"/>
                <a:gd name="connsiteX2" fmla="*/ 3201583 w 3201581"/>
                <a:gd name="connsiteY2" fmla="*/ 0 h 47564"/>
                <a:gd name="connsiteX3" fmla="*/ 0 w 3201581"/>
                <a:gd name="connsiteY3" fmla="*/ 47564 h 47564"/>
                <a:gd name="connsiteX4" fmla="*/ 40761 w 3201581"/>
                <a:gd name="connsiteY4" fmla="*/ 1845 h 47564"/>
                <a:gd name="connsiteX0" fmla="*/ 40761 w 3236095"/>
                <a:gd name="connsiteY0" fmla="*/ 5980 h 51699"/>
                <a:gd name="connsiteX1" fmla="*/ 3057422 w 3236095"/>
                <a:gd name="connsiteY1" fmla="*/ 18991 h 51699"/>
                <a:gd name="connsiteX2" fmla="*/ 3236095 w 3236095"/>
                <a:gd name="connsiteY2" fmla="*/ 0 h 51699"/>
                <a:gd name="connsiteX3" fmla="*/ 0 w 3236095"/>
                <a:gd name="connsiteY3" fmla="*/ 51699 h 51699"/>
                <a:gd name="connsiteX4" fmla="*/ 40761 w 3236095"/>
                <a:gd name="connsiteY4" fmla="*/ 5980 h 51699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057422 w 3236095"/>
                <a:gd name="connsiteY2" fmla="*/ 43353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236095"/>
                <a:gd name="connsiteY0" fmla="*/ 30342 h 76061"/>
                <a:gd name="connsiteX1" fmla="*/ 2205935 w 3236095"/>
                <a:gd name="connsiteY1" fmla="*/ 0 h 76061"/>
                <a:gd name="connsiteX2" fmla="*/ 3111588 w 3236095"/>
                <a:gd name="connsiteY2" fmla="*/ 15237 h 76061"/>
                <a:gd name="connsiteX3" fmla="*/ 3236095 w 3236095"/>
                <a:gd name="connsiteY3" fmla="*/ 24362 h 76061"/>
                <a:gd name="connsiteX4" fmla="*/ 0 w 3236095"/>
                <a:gd name="connsiteY4" fmla="*/ 76061 h 76061"/>
                <a:gd name="connsiteX5" fmla="*/ 40761 w 3236095"/>
                <a:gd name="connsiteY5" fmla="*/ 30342 h 76061"/>
                <a:gd name="connsiteX0" fmla="*/ 40761 w 3111588"/>
                <a:gd name="connsiteY0" fmla="*/ 30342 h 76061"/>
                <a:gd name="connsiteX1" fmla="*/ 2205935 w 3111588"/>
                <a:gd name="connsiteY1" fmla="*/ 0 h 76061"/>
                <a:gd name="connsiteX2" fmla="*/ 3111588 w 3111588"/>
                <a:gd name="connsiteY2" fmla="*/ 15237 h 76061"/>
                <a:gd name="connsiteX3" fmla="*/ 3072165 w 3111588"/>
                <a:gd name="connsiteY3" fmla="*/ 44006 h 76061"/>
                <a:gd name="connsiteX4" fmla="*/ 0 w 3111588"/>
                <a:gd name="connsiteY4" fmla="*/ 76061 h 76061"/>
                <a:gd name="connsiteX5" fmla="*/ 40761 w 3111588"/>
                <a:gd name="connsiteY5" fmla="*/ 30342 h 76061"/>
                <a:gd name="connsiteX0" fmla="*/ 40761 w 3212122"/>
                <a:gd name="connsiteY0" fmla="*/ 30342 h 76061"/>
                <a:gd name="connsiteX1" fmla="*/ 2205935 w 3212122"/>
                <a:gd name="connsiteY1" fmla="*/ 0 h 76061"/>
                <a:gd name="connsiteX2" fmla="*/ 3212122 w 3212122"/>
                <a:gd name="connsiteY2" fmla="*/ 30221 h 76061"/>
                <a:gd name="connsiteX3" fmla="*/ 3072165 w 3212122"/>
                <a:gd name="connsiteY3" fmla="*/ 44006 h 76061"/>
                <a:gd name="connsiteX4" fmla="*/ 0 w 3212122"/>
                <a:gd name="connsiteY4" fmla="*/ 76061 h 76061"/>
                <a:gd name="connsiteX5" fmla="*/ 40761 w 3212122"/>
                <a:gd name="connsiteY5" fmla="*/ 30342 h 76061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0 w 3212122"/>
                <a:gd name="connsiteY4" fmla="*/ 45840 h 45840"/>
                <a:gd name="connsiteX5" fmla="*/ 40761 w 3212122"/>
                <a:gd name="connsiteY5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216598 w 3212122"/>
                <a:gd name="connsiteY4" fmla="*/ 27969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  <a:gd name="connsiteX0" fmla="*/ 40761 w 3212122"/>
                <a:gd name="connsiteY0" fmla="*/ 121 h 45840"/>
                <a:gd name="connsiteX1" fmla="*/ 2295448 w 3212122"/>
                <a:gd name="connsiteY1" fmla="*/ 7710 h 45840"/>
                <a:gd name="connsiteX2" fmla="*/ 3212122 w 3212122"/>
                <a:gd name="connsiteY2" fmla="*/ 0 h 45840"/>
                <a:gd name="connsiteX3" fmla="*/ 3072165 w 3212122"/>
                <a:gd name="connsiteY3" fmla="*/ 13785 h 45840"/>
                <a:gd name="connsiteX4" fmla="*/ 2354638 w 3212122"/>
                <a:gd name="connsiteY4" fmla="*/ 11428 h 45840"/>
                <a:gd name="connsiteX5" fmla="*/ 0 w 3212122"/>
                <a:gd name="connsiteY5" fmla="*/ 45840 h 45840"/>
                <a:gd name="connsiteX6" fmla="*/ 40761 w 3212122"/>
                <a:gd name="connsiteY6" fmla="*/ 121 h 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122" h="45840">
                  <a:moveTo>
                    <a:pt x="40761" y="121"/>
                  </a:moveTo>
                  <a:lnTo>
                    <a:pt x="2295448" y="7710"/>
                  </a:lnTo>
                  <a:lnTo>
                    <a:pt x="3212122" y="0"/>
                  </a:lnTo>
                  <a:lnTo>
                    <a:pt x="3072165" y="13785"/>
                  </a:lnTo>
                  <a:lnTo>
                    <a:pt x="2354638" y="11428"/>
                  </a:lnTo>
                  <a:lnTo>
                    <a:pt x="0" y="45840"/>
                  </a:lnTo>
                  <a:lnTo>
                    <a:pt x="40761" y="1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 4"/>
            <p:cNvSpPr/>
            <p:nvPr/>
          </p:nvSpPr>
          <p:spPr>
            <a:xfrm>
              <a:off x="857251" y="2471462"/>
              <a:ext cx="1612312" cy="47054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67489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7144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21047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903033"/>
                <a:gd name="connsiteY0" fmla="*/ 0 h 47054"/>
                <a:gd name="connsiteX1" fmla="*/ 2903033 w 2903033"/>
                <a:gd name="connsiteY1" fmla="*/ 0 h 47054"/>
                <a:gd name="connsiteX2" fmla="*/ 2826851 w 2903033"/>
                <a:gd name="connsiteY2" fmla="*/ 47054 h 47054"/>
                <a:gd name="connsiteX3" fmla="*/ 0 w 2903033"/>
                <a:gd name="connsiteY3" fmla="*/ 45719 h 47054"/>
                <a:gd name="connsiteX4" fmla="*/ 0 w 2903033"/>
                <a:gd name="connsiteY4" fmla="*/ 0 h 4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033" h="47054">
                  <a:moveTo>
                    <a:pt x="0" y="0"/>
                  </a:moveTo>
                  <a:lnTo>
                    <a:pt x="2903033" y="0"/>
                  </a:lnTo>
                  <a:lnTo>
                    <a:pt x="2826851" y="47054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eck 4"/>
            <p:cNvSpPr/>
            <p:nvPr/>
          </p:nvSpPr>
          <p:spPr>
            <a:xfrm rot="5400000">
              <a:off x="2191043" y="2237157"/>
              <a:ext cx="515688" cy="47030"/>
            </a:xfrm>
            <a:custGeom>
              <a:avLst/>
              <a:gdLst>
                <a:gd name="connsiteX0" fmla="*/ 0 w 2903033"/>
                <a:gd name="connsiteY0" fmla="*/ 0 h 45719"/>
                <a:gd name="connsiteX1" fmla="*/ 2903033 w 2903033"/>
                <a:gd name="connsiteY1" fmla="*/ 0 h 45719"/>
                <a:gd name="connsiteX2" fmla="*/ 2903033 w 2903033"/>
                <a:gd name="connsiteY2" fmla="*/ 45719 h 45719"/>
                <a:gd name="connsiteX3" fmla="*/ 0 w 2903033"/>
                <a:gd name="connsiteY3" fmla="*/ 45719 h 45719"/>
                <a:gd name="connsiteX4" fmla="*/ 0 w 2903033"/>
                <a:gd name="connsiteY4" fmla="*/ 0 h 45719"/>
                <a:gd name="connsiteX0" fmla="*/ 0 w 2903033"/>
                <a:gd name="connsiteY0" fmla="*/ 0 h 49436"/>
                <a:gd name="connsiteX1" fmla="*/ 2903033 w 2903033"/>
                <a:gd name="connsiteY1" fmla="*/ 0 h 49436"/>
                <a:gd name="connsiteX2" fmla="*/ 2877014 w 2903033"/>
                <a:gd name="connsiteY2" fmla="*/ 49436 h 49436"/>
                <a:gd name="connsiteX3" fmla="*/ 0 w 2903033"/>
                <a:gd name="connsiteY3" fmla="*/ 45719 h 49436"/>
                <a:gd name="connsiteX4" fmla="*/ 0 w 2903033"/>
                <a:gd name="connsiteY4" fmla="*/ 0 h 49436"/>
                <a:gd name="connsiteX0" fmla="*/ 0 w 2877015"/>
                <a:gd name="connsiteY0" fmla="*/ 0 h 49436"/>
                <a:gd name="connsiteX1" fmla="*/ 2624600 w 2877015"/>
                <a:gd name="connsiteY1" fmla="*/ 0 h 49436"/>
                <a:gd name="connsiteX2" fmla="*/ 2877014 w 2877015"/>
                <a:gd name="connsiteY2" fmla="*/ 49436 h 49436"/>
                <a:gd name="connsiteX3" fmla="*/ 0 w 2877015"/>
                <a:gd name="connsiteY3" fmla="*/ 45719 h 49436"/>
                <a:gd name="connsiteX4" fmla="*/ 0 w 2877015"/>
                <a:gd name="connsiteY4" fmla="*/ 0 h 49436"/>
                <a:gd name="connsiteX0" fmla="*/ 0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0 w 2838618"/>
                <a:gd name="connsiteY4" fmla="*/ 0 h 47055"/>
                <a:gd name="connsiteX0" fmla="*/ 40761 w 2838618"/>
                <a:gd name="connsiteY0" fmla="*/ 0 h 47055"/>
                <a:gd name="connsiteX1" fmla="*/ 2624600 w 2838618"/>
                <a:gd name="connsiteY1" fmla="*/ 0 h 47055"/>
                <a:gd name="connsiteX2" fmla="*/ 2838620 w 2838618"/>
                <a:gd name="connsiteY2" fmla="*/ 47055 h 47055"/>
                <a:gd name="connsiteX3" fmla="*/ 0 w 2838618"/>
                <a:gd name="connsiteY3" fmla="*/ 45719 h 47055"/>
                <a:gd name="connsiteX4" fmla="*/ 40761 w 2838618"/>
                <a:gd name="connsiteY4" fmla="*/ 0 h 47055"/>
                <a:gd name="connsiteX0" fmla="*/ 40761 w 2838618"/>
                <a:gd name="connsiteY0" fmla="*/ 2439 h 49494"/>
                <a:gd name="connsiteX1" fmla="*/ 2530380 w 2838618"/>
                <a:gd name="connsiteY1" fmla="*/ 0 h 49494"/>
                <a:gd name="connsiteX2" fmla="*/ 2838620 w 2838618"/>
                <a:gd name="connsiteY2" fmla="*/ 49494 h 49494"/>
                <a:gd name="connsiteX3" fmla="*/ 0 w 2838618"/>
                <a:gd name="connsiteY3" fmla="*/ 48158 h 49494"/>
                <a:gd name="connsiteX4" fmla="*/ 40761 w 2838618"/>
                <a:gd name="connsiteY4" fmla="*/ 2439 h 49494"/>
                <a:gd name="connsiteX0" fmla="*/ 40761 w 2800927"/>
                <a:gd name="connsiteY0" fmla="*/ 2439 h 48158"/>
                <a:gd name="connsiteX1" fmla="*/ 2530380 w 2800927"/>
                <a:gd name="connsiteY1" fmla="*/ 0 h 48158"/>
                <a:gd name="connsiteX2" fmla="*/ 2800924 w 2800927"/>
                <a:gd name="connsiteY2" fmla="*/ 44617 h 48158"/>
                <a:gd name="connsiteX3" fmla="*/ 0 w 2800927"/>
                <a:gd name="connsiteY3" fmla="*/ 48158 h 48158"/>
                <a:gd name="connsiteX4" fmla="*/ 40761 w 2800927"/>
                <a:gd name="connsiteY4" fmla="*/ 2439 h 48158"/>
                <a:gd name="connsiteX0" fmla="*/ 3 w 2760163"/>
                <a:gd name="connsiteY0" fmla="*/ 2439 h 48158"/>
                <a:gd name="connsiteX1" fmla="*/ 2489622 w 2760163"/>
                <a:gd name="connsiteY1" fmla="*/ 0 h 48158"/>
                <a:gd name="connsiteX2" fmla="*/ 2760166 w 2760163"/>
                <a:gd name="connsiteY2" fmla="*/ 44617 h 48158"/>
                <a:gd name="connsiteX3" fmla="*/ 239643 w 2760163"/>
                <a:gd name="connsiteY3" fmla="*/ 48158 h 48158"/>
                <a:gd name="connsiteX4" fmla="*/ 3 w 2760163"/>
                <a:gd name="connsiteY4" fmla="*/ 2439 h 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163" h="48158">
                  <a:moveTo>
                    <a:pt x="3" y="2439"/>
                  </a:moveTo>
                  <a:lnTo>
                    <a:pt x="2489622" y="0"/>
                  </a:lnTo>
                  <a:lnTo>
                    <a:pt x="2760166" y="44617"/>
                  </a:lnTo>
                  <a:lnTo>
                    <a:pt x="239643" y="48158"/>
                  </a:lnTo>
                  <a:lnTo>
                    <a:pt x="3" y="24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11" y="3666645"/>
            <a:ext cx="3148693" cy="31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147426" y="5690382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/>
              <a:t>Seed line-focus:</a:t>
            </a:r>
          </a:p>
          <a:p>
            <a:pPr>
              <a:defRPr/>
            </a:pPr>
            <a:r>
              <a:rPr lang="en-US" sz="1400" b="1" dirty="0" smtClean="0"/>
              <a:t>90 </a:t>
            </a:r>
            <a:r>
              <a:rPr lang="en-US" sz="1400" b="1" dirty="0"/>
              <a:t>µm x 5.0 mm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712278" y="4138289"/>
            <a:ext cx="544865" cy="205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6599499" y="5690382"/>
            <a:ext cx="487101" cy="278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3107237" y="2183436"/>
            <a:ext cx="333510" cy="958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 rot="21283743">
            <a:off x="1901862" y="2943810"/>
            <a:ext cx="1248918" cy="1222955"/>
            <a:chOff x="1858320" y="2827698"/>
            <a:chExt cx="1248918" cy="1222955"/>
          </a:xfrm>
        </p:grpSpPr>
        <p:cxnSp>
          <p:nvCxnSpPr>
            <p:cNvPr id="45066" name="Gerade Verbindung 25"/>
            <p:cNvCxnSpPr>
              <a:cxnSpLocks noChangeShapeType="1"/>
            </p:cNvCxnSpPr>
            <p:nvPr/>
          </p:nvCxnSpPr>
          <p:spPr bwMode="auto">
            <a:xfrm flipH="1">
              <a:off x="1959918" y="2827698"/>
              <a:ext cx="1147320" cy="11064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2" name="Gerade Verbindung 25"/>
            <p:cNvCxnSpPr>
              <a:cxnSpLocks noChangeShapeType="1"/>
            </p:cNvCxnSpPr>
            <p:nvPr/>
          </p:nvCxnSpPr>
          <p:spPr bwMode="auto">
            <a:xfrm flipH="1">
              <a:off x="1858320" y="3579087"/>
              <a:ext cx="488969" cy="471566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160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Generates </a:t>
            </a:r>
            <a:r>
              <a:rPr lang="en-US" dirty="0" err="1" smtClean="0"/>
              <a:t>Microjoule</a:t>
            </a:r>
            <a:r>
              <a:rPr lang="en-US" dirty="0" smtClean="0"/>
              <a:t> at 100 </a:t>
            </a:r>
            <a:r>
              <a:rPr lang="en-US" dirty="0" err="1" smtClean="0"/>
              <a:t>eV</a:t>
            </a:r>
            <a:endParaRPr lang="en-US" dirty="0" smtClean="0"/>
          </a:p>
        </p:txBody>
      </p:sp>
      <p:pic>
        <p:nvPicPr>
          <p:cNvPr id="50181" name="Picture 15" descr="shot_5527 black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817" y="1526609"/>
            <a:ext cx="1549140" cy="13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feld 11"/>
          <p:cNvSpPr txBox="1">
            <a:spLocks noChangeArrowheads="1"/>
          </p:cNvSpPr>
          <p:nvPr/>
        </p:nvSpPr>
        <p:spPr bwMode="auto">
          <a:xfrm>
            <a:off x="179388" y="1268413"/>
            <a:ext cx="453201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Seed	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XRL: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130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nJ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, 15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mrad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x 15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mrad</a:t>
            </a:r>
            <a:endParaRPr lang="en-US" b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Spatial coupling	6%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Amplified 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Seed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XRL: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240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nJ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lvl="1"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2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mrad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x 2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mrad</a:t>
            </a:r>
            <a:endParaRPr lang="en-US" sz="600" b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b="1" u="sng" dirty="0" smtClean="0">
                <a:solidFill>
                  <a:srgbClr val="FF0000"/>
                </a:solidFill>
                <a:ea typeface="ＭＳ Ｐゴシック" charset="-128"/>
              </a:rPr>
              <a:t>→ </a:t>
            </a:r>
            <a:r>
              <a:rPr lang="en-US" sz="1600" b="1" u="sng" dirty="0">
                <a:solidFill>
                  <a:srgbClr val="FF0000"/>
                </a:solidFill>
                <a:ea typeface="ＭＳ Ｐゴシック" charset="-128"/>
              </a:rPr>
              <a:t>2 orders of magnitude in brilliance !!</a:t>
            </a:r>
          </a:p>
        </p:txBody>
      </p:sp>
      <p:pic>
        <p:nvPicPr>
          <p:cNvPr id="9" name="Picture 18" descr="shot_405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802" y="1526610"/>
            <a:ext cx="1387817" cy="138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660571" y="12046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Seed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952039" y="120469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Amplified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0" y="3674842"/>
            <a:ext cx="3895488" cy="188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56" y="3666216"/>
            <a:ext cx="4088021" cy="21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 flipH="1">
            <a:off x="646984" y="3286664"/>
            <a:ext cx="29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Decent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repeatability</a:t>
            </a:r>
            <a:r>
              <a:rPr lang="de-DE" sz="2000" b="1" dirty="0" smtClean="0"/>
              <a:t>...</a:t>
            </a:r>
            <a:endParaRPr lang="en-US" sz="2000" b="1" dirty="0"/>
          </a:p>
        </p:txBody>
      </p:sp>
      <p:sp>
        <p:nvSpPr>
          <p:cNvPr id="12" name="Textfeld 11"/>
          <p:cNvSpPr txBox="1"/>
          <p:nvPr/>
        </p:nvSpPr>
        <p:spPr>
          <a:xfrm flipH="1">
            <a:off x="5078989" y="3286664"/>
            <a:ext cx="3512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Gain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lifetime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measurement</a:t>
            </a:r>
            <a:endParaRPr lang="en-US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174533" y="479630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...</a:t>
            </a:r>
            <a:endParaRPr lang="en-US" sz="24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283232" y="4802832"/>
            <a:ext cx="1361803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626177" y="476250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~5ps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directions</a:t>
            </a:r>
            <a:endParaRPr lang="de-DE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497481"/>
            <a:ext cx="454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3164" y="3232821"/>
            <a:ext cx="273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feld 1"/>
          <p:cNvSpPr txBox="1">
            <a:spLocks noChangeArrowheads="1"/>
          </p:cNvSpPr>
          <p:nvPr/>
        </p:nvSpPr>
        <p:spPr bwMode="auto">
          <a:xfrm>
            <a:off x="5807068" y="5924542"/>
            <a:ext cx="298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err="1" smtClean="0"/>
              <a:t>Particle</a:t>
            </a:r>
            <a:r>
              <a:rPr lang="de-DE" sz="1600" dirty="0" smtClean="0"/>
              <a:t> </a:t>
            </a:r>
            <a:r>
              <a:rPr lang="de-DE" sz="1600" dirty="0" err="1" smtClean="0"/>
              <a:t>simulation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secondary-electron</a:t>
            </a:r>
            <a:r>
              <a:rPr lang="de-DE" sz="1600" dirty="0"/>
              <a:t> </a:t>
            </a:r>
            <a:r>
              <a:rPr lang="de-DE" sz="1600" dirty="0" err="1"/>
              <a:t>collection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493486" y="2808057"/>
            <a:ext cx="641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Fluorescence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Doppler-</a:t>
            </a:r>
            <a:r>
              <a:rPr lang="de-DE" dirty="0" err="1" smtClean="0"/>
              <a:t>shifted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keV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energies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err="1" smtClean="0">
                <a:sym typeface="Wingdings" pitchFamily="2" charset="2"/>
              </a:rPr>
              <a:t>Relativistic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velocity</a:t>
            </a:r>
            <a:r>
              <a:rPr lang="de-DE" dirty="0" smtClean="0">
                <a:sym typeface="Wingdings" pitchFamily="2" charset="2"/>
              </a:rPr>
              <a:t>  </a:t>
            </a:r>
            <a:r>
              <a:rPr lang="de-DE" dirty="0" err="1" smtClean="0">
                <a:sym typeface="Wingdings" pitchFamily="2" charset="2"/>
              </a:rPr>
              <a:t>emission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forward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32838" y="1281541"/>
            <a:ext cx="4807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dirty="0"/>
              <a:t>H</a:t>
            </a:r>
            <a:r>
              <a:rPr lang="de-DE" sz="2800" dirty="0" smtClean="0"/>
              <a:t>igher </a:t>
            </a:r>
            <a:r>
              <a:rPr lang="de-DE" sz="2800" dirty="0" err="1" smtClean="0"/>
              <a:t>rep</a:t>
            </a:r>
            <a:r>
              <a:rPr lang="de-DE" sz="2800" dirty="0" smtClean="0"/>
              <a:t>. </a:t>
            </a:r>
            <a:r>
              <a:rPr lang="de-DE" sz="2800" dirty="0" err="1" smtClean="0"/>
              <a:t>rates</a:t>
            </a:r>
            <a:r>
              <a:rPr lang="de-DE" sz="2800" dirty="0" smtClean="0"/>
              <a:t> </a:t>
            </a:r>
            <a:r>
              <a:rPr lang="de-DE" sz="2800" dirty="0" smtClean="0">
                <a:sym typeface="Wingdings" pitchFamily="2" charset="2"/>
              </a:rPr>
              <a:t> 1/10s</a:t>
            </a:r>
            <a:endParaRPr lang="de-DE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Larger </a:t>
            </a:r>
            <a:r>
              <a:rPr lang="de-DE" sz="2800" dirty="0" err="1" smtClean="0"/>
              <a:t>volume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amplifier</a:t>
            </a:r>
            <a:endParaRPr lang="de-DE" sz="2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78983" y="2438403"/>
            <a:ext cx="773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/>
              <a:t>Development </a:t>
            </a:r>
            <a:r>
              <a:rPr lang="de-DE" sz="2000" b="1" u="sng" dirty="0" err="1" smtClean="0"/>
              <a:t>of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highy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efficient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fluorescence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detection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system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9144000" cy="685800"/>
          </a:xfrm>
        </p:spPr>
        <p:txBody>
          <a:bodyPr/>
          <a:lstStyle/>
          <a:p>
            <a:r>
              <a:rPr lang="en-GB" smtClean="0">
                <a:solidFill>
                  <a:srgbClr val="365F91"/>
                </a:solidFill>
              </a:rPr>
              <a:t>FAIR</a:t>
            </a:r>
            <a:endParaRPr lang="de-DE" smtClean="0"/>
          </a:p>
        </p:txBody>
      </p:sp>
      <p:pic>
        <p:nvPicPr>
          <p:cNvPr id="53250" name="Picture 10" descr="FAIR_4_20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22337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15"/>
          <p:cNvSpPr>
            <a:spLocks noChangeArrowheads="1"/>
          </p:cNvSpPr>
          <p:nvPr/>
        </p:nvSpPr>
        <p:spPr bwMode="auto">
          <a:xfrm rot="-8828828">
            <a:off x="5345113" y="4710113"/>
            <a:ext cx="1227137" cy="276225"/>
          </a:xfrm>
          <a:prstGeom prst="rightArrow">
            <a:avLst>
              <a:gd name="adj1" fmla="val 49778"/>
              <a:gd name="adj2" fmla="val 185537"/>
            </a:avLst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3648884"/>
            <a:ext cx="9236075" cy="286232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accent3"/>
                </a:solidFill>
              </a:rPr>
              <a:t>The </a:t>
            </a:r>
            <a:r>
              <a:rPr lang="de-DE" dirty="0" err="1">
                <a:solidFill>
                  <a:schemeClr val="accent3"/>
                </a:solidFill>
              </a:rPr>
              <a:t>use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of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novel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laser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sources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HESR </a:t>
            </a:r>
            <a:r>
              <a:rPr lang="de-DE" dirty="0" err="1">
                <a:solidFill>
                  <a:schemeClr val="accent3"/>
                </a:solidFill>
              </a:rPr>
              <a:t>storage</a:t>
            </a:r>
            <a:r>
              <a:rPr lang="de-DE" dirty="0">
                <a:solidFill>
                  <a:schemeClr val="accent3"/>
                </a:solidFill>
              </a:rPr>
              <a:t> ring will </a:t>
            </a:r>
            <a:r>
              <a:rPr lang="de-DE" dirty="0" err="1">
                <a:solidFill>
                  <a:schemeClr val="accent3"/>
                </a:solidFill>
              </a:rPr>
              <a:t>allow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address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new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and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exciting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physics</a:t>
            </a:r>
            <a:endParaRPr lang="de-DE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3"/>
                </a:solidFill>
              </a:rPr>
              <a:t>Seeded</a:t>
            </a:r>
            <a:r>
              <a:rPr lang="de-DE" dirty="0" smtClean="0">
                <a:solidFill>
                  <a:schemeClr val="accent3"/>
                </a:solidFill>
              </a:rPr>
              <a:t> X-</a:t>
            </a:r>
            <a:r>
              <a:rPr lang="de-DE" dirty="0" err="1" smtClean="0">
                <a:solidFill>
                  <a:schemeClr val="accent3"/>
                </a:solidFill>
              </a:rPr>
              <a:t>ray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lasers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combine</a:t>
            </a:r>
            <a:r>
              <a:rPr lang="de-DE" dirty="0" smtClean="0">
                <a:solidFill>
                  <a:schemeClr val="accent3"/>
                </a:solidFill>
              </a:rPr>
              <a:t> high </a:t>
            </a:r>
            <a:r>
              <a:rPr lang="de-DE" dirty="0" err="1" smtClean="0">
                <a:solidFill>
                  <a:schemeClr val="accent3"/>
                </a:solidFill>
              </a:rPr>
              <a:t>brilliance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and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narrow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bandwidth</a:t>
            </a:r>
            <a:endParaRPr lang="de-DE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3"/>
                </a:solidFill>
              </a:rPr>
              <a:t>Highly-charged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ion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represent</a:t>
            </a:r>
            <a:r>
              <a:rPr lang="de-DE" dirty="0">
                <a:solidFill>
                  <a:schemeClr val="accent3"/>
                </a:solidFill>
              </a:rPr>
              <a:t> an </a:t>
            </a:r>
            <a:r>
              <a:rPr lang="de-DE" dirty="0" err="1">
                <a:solidFill>
                  <a:schemeClr val="accent3"/>
                </a:solidFill>
              </a:rPr>
              <a:t>attractive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test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ground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for</a:t>
            </a:r>
            <a:r>
              <a:rPr lang="de-DE" dirty="0">
                <a:solidFill>
                  <a:schemeClr val="accent3"/>
                </a:solidFill>
              </a:rPr>
              <a:t> high </a:t>
            </a:r>
            <a:r>
              <a:rPr lang="de-DE" dirty="0" err="1">
                <a:solidFill>
                  <a:schemeClr val="accent3"/>
                </a:solidFill>
              </a:rPr>
              <a:t>field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physics</a:t>
            </a:r>
            <a:r>
              <a:rPr lang="de-DE" dirty="0">
                <a:solidFill>
                  <a:schemeClr val="accent3"/>
                </a:solidFill>
              </a:rPr>
              <a:t> in </a:t>
            </a:r>
            <a:r>
              <a:rPr lang="de-DE" dirty="0" err="1">
                <a:solidFill>
                  <a:schemeClr val="accent3"/>
                </a:solidFill>
              </a:rPr>
              <a:t>bound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states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and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allow</a:t>
            </a:r>
            <a:r>
              <a:rPr lang="de-DE" dirty="0">
                <a:solidFill>
                  <a:schemeClr val="accent3"/>
                </a:solidFill>
              </a:rPr>
              <a:t> also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study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effect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of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external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field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exerted</a:t>
            </a:r>
            <a:r>
              <a:rPr lang="de-DE" dirty="0">
                <a:solidFill>
                  <a:schemeClr val="accent3"/>
                </a:solidFill>
              </a:rPr>
              <a:t> in </a:t>
            </a:r>
            <a:r>
              <a:rPr lang="de-DE" dirty="0" err="1">
                <a:solidFill>
                  <a:schemeClr val="accent3"/>
                </a:solidFill>
              </a:rPr>
              <a:t>collisions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with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photons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and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atoms</a:t>
            </a: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accent3"/>
                </a:solidFill>
              </a:rPr>
              <a:t>The large Doppler </a:t>
            </a:r>
            <a:r>
              <a:rPr lang="de-DE" dirty="0" err="1" smtClean="0">
                <a:solidFill>
                  <a:schemeClr val="accent3"/>
                </a:solidFill>
              </a:rPr>
              <a:t>boost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dramatically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extends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the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range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of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photon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energy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and</a:t>
            </a:r>
            <a:r>
              <a:rPr lang="de-DE" dirty="0" smtClean="0">
                <a:solidFill>
                  <a:schemeClr val="accent3"/>
                </a:solidFill>
              </a:rPr>
              <a:t> pulse power </a:t>
            </a:r>
            <a:r>
              <a:rPr lang="de-DE" dirty="0" err="1" smtClean="0">
                <a:solidFill>
                  <a:schemeClr val="accent3"/>
                </a:solidFill>
              </a:rPr>
              <a:t>of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present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and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evolving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laser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sources</a:t>
            </a:r>
            <a:endParaRPr lang="de-DE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accent3"/>
                </a:solidFill>
              </a:rPr>
              <a:t>The </a:t>
            </a:r>
            <a:r>
              <a:rPr lang="de-DE" dirty="0">
                <a:solidFill>
                  <a:schemeClr val="accent3"/>
                </a:solidFill>
              </a:rPr>
              <a:t>single-</a:t>
            </a:r>
            <a:r>
              <a:rPr lang="de-DE" dirty="0" err="1">
                <a:solidFill>
                  <a:schemeClr val="accent3"/>
                </a:solidFill>
              </a:rPr>
              <a:t>particle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detection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capability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enables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experiments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even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small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cross-sections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67623"/>
              </p:ext>
            </p:extLst>
          </p:nvPr>
        </p:nvGraphicFramePr>
        <p:xfrm>
          <a:off x="4256092" y="1266824"/>
          <a:ext cx="40513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Bitmap Image" r:id="rId3" imgW="6725589" imgH="5068007" progId="Paint.Picture">
                  <p:embed/>
                </p:oleObj>
              </mc:Choice>
              <mc:Fallback>
                <p:oleObj name="Bitmap Image" r:id="rId3" imgW="6725589" imgH="50680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92" y="1266824"/>
                        <a:ext cx="4051300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194180" y="1235074"/>
            <a:ext cx="227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/>
              <a:t>The chart of nuclei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090573" y="3526761"/>
            <a:ext cx="1949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„</a:t>
            </a:r>
            <a:r>
              <a:rPr lang="de-DE" sz="2000" dirty="0" err="1"/>
              <a:t>Darmstadtium</a:t>
            </a:r>
            <a:r>
              <a:rPr lang="de-DE" sz="2000" dirty="0"/>
              <a:t>“</a:t>
            </a: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H="1" flipV="1">
            <a:off x="7310442" y="1719261"/>
            <a:ext cx="615950" cy="12997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24435"/>
              </p:ext>
            </p:extLst>
          </p:nvPr>
        </p:nvGraphicFramePr>
        <p:xfrm>
          <a:off x="1397798" y="4891770"/>
          <a:ext cx="5497513" cy="129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Bitmap Image" r:id="rId5" imgW="7725853" imgH="1819529" progId="Paint.Picture">
                  <p:embed/>
                </p:oleObj>
              </mc:Choice>
              <mc:Fallback>
                <p:oleObj name="Bitmap Image" r:id="rId5" imgW="7725853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798" y="4891770"/>
                        <a:ext cx="5497513" cy="1294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428763" y="5956527"/>
            <a:ext cx="439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200"/>
              <a:t>208</a:t>
            </a:r>
          </a:p>
          <a:p>
            <a:pPr algn="l"/>
            <a:r>
              <a:rPr lang="de-DE" sz="1200"/>
              <a:t>82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6732" y="5956527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200"/>
              <a:t>62</a:t>
            </a:r>
          </a:p>
          <a:p>
            <a:pPr algn="l"/>
            <a:r>
              <a:rPr lang="de-DE" sz="1200"/>
              <a:t>28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673852" y="5956527"/>
            <a:ext cx="439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200"/>
              <a:t>269</a:t>
            </a:r>
          </a:p>
          <a:p>
            <a:pPr algn="l"/>
            <a:r>
              <a:rPr lang="de-DE" sz="1200"/>
              <a:t>110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54201" y="5958114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/>
              <a:t>Pb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01682" y="5958114"/>
            <a:ext cx="476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dirty="0"/>
              <a:t>Ni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021514" y="5958114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dirty="0" err="1"/>
              <a:t>Ds</a:t>
            </a:r>
            <a:endParaRPr lang="de-DE" sz="24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799624" y="5958114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dirty="0"/>
              <a:t>n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631635" y="6224814"/>
            <a:ext cx="1814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167956" y="5958114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dirty="0"/>
              <a:t>+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6453318" y="5958114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dirty="0"/>
              <a:t>+</a:t>
            </a:r>
          </a:p>
        </p:txBody>
      </p:sp>
      <p:pic>
        <p:nvPicPr>
          <p:cNvPr id="19" name="Picture 1026" descr="3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5" y="1433511"/>
            <a:ext cx="3625391" cy="28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spect="1" noChangeArrowheads="1"/>
          </p:cNvSpPr>
          <p:nvPr/>
        </p:nvSpPr>
        <p:spPr bwMode="auto">
          <a:xfrm>
            <a:off x="7718429" y="2869292"/>
            <a:ext cx="611187" cy="6111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 b="1" dirty="0" err="1"/>
              <a:t>Ds</a:t>
            </a:r>
            <a:endParaRPr lang="de-DE" sz="2400" b="1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GSI – </a:t>
            </a:r>
            <a:r>
              <a:rPr lang="de-DE" dirty="0" err="1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sz="2600" dirty="0" err="1" smtClean="0"/>
              <a:t>GSI‘s</a:t>
            </a:r>
            <a:r>
              <a:rPr lang="de-DE" sz="2600" dirty="0" smtClean="0"/>
              <a:t> </a:t>
            </a:r>
            <a:r>
              <a:rPr lang="de-DE" sz="2600" dirty="0" err="1" smtClean="0"/>
              <a:t>future</a:t>
            </a:r>
            <a:r>
              <a:rPr lang="de-DE" sz="2600" dirty="0" smtClean="0"/>
              <a:t>: </a:t>
            </a:r>
            <a:r>
              <a:rPr lang="de-DE" sz="2600" dirty="0" err="1" smtClean="0"/>
              <a:t>Facility</a:t>
            </a:r>
            <a:r>
              <a:rPr lang="de-DE" sz="2600" dirty="0" smtClean="0"/>
              <a:t> </a:t>
            </a:r>
            <a:r>
              <a:rPr lang="de-DE" sz="2600" dirty="0" err="1"/>
              <a:t>for</a:t>
            </a:r>
            <a:r>
              <a:rPr lang="de-DE" sz="2600" dirty="0"/>
              <a:t> Antiproton </a:t>
            </a:r>
            <a:r>
              <a:rPr lang="de-DE" sz="2600" dirty="0" err="1"/>
              <a:t>and</a:t>
            </a:r>
            <a:r>
              <a:rPr lang="de-DE" sz="2600" dirty="0"/>
              <a:t> Ion </a:t>
            </a:r>
            <a:r>
              <a:rPr lang="de-DE" sz="2600" dirty="0" smtClean="0"/>
              <a:t>Research</a:t>
            </a:r>
            <a:endParaRPr lang="de-DE" sz="2600" dirty="0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827088" y="3373438"/>
            <a:ext cx="222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ea typeface="ＭＳ Ｐゴシック" charset="-128"/>
              </a:rPr>
              <a:t>Ions and Antiprotons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" y="1843315"/>
            <a:ext cx="8970305" cy="426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752" y="1184271"/>
            <a:ext cx="2978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97915" y="5242827"/>
            <a:ext cx="6074099" cy="830997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 100x </a:t>
            </a:r>
            <a:r>
              <a:rPr lang="de-DE" sz="1600" b="1" dirty="0" err="1" smtClean="0">
                <a:latin typeface="Verdana" pitchFamily="34" charset="0"/>
                <a:ea typeface="ＭＳ Ｐゴシック" charset="-128"/>
              </a:rPr>
              <a:t>increased</a:t>
            </a: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 smtClean="0">
                <a:latin typeface="Verdana" pitchFamily="34" charset="0"/>
                <a:ea typeface="ＭＳ Ｐゴシック" charset="-128"/>
              </a:rPr>
              <a:t>primary</a:t>
            </a: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 smtClean="0">
                <a:latin typeface="Verdana" pitchFamily="34" charset="0"/>
                <a:ea typeface="ＭＳ Ｐゴシック" charset="-128"/>
              </a:rPr>
              <a:t>intensities</a:t>
            </a: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 (10</a:t>
            </a:r>
            <a:r>
              <a:rPr lang="de-DE" sz="1600" b="1" baseline="30000" dirty="0" smtClean="0">
                <a:latin typeface="Verdana" pitchFamily="34" charset="0"/>
                <a:ea typeface="ＭＳ Ｐゴシック" charset="-128"/>
              </a:rPr>
              <a:t>11</a:t>
            </a: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 smtClean="0">
                <a:latin typeface="Verdana" pitchFamily="34" charset="0"/>
                <a:ea typeface="ＭＳ Ｐゴシック" charset="-128"/>
              </a:rPr>
              <a:t>ions</a:t>
            </a:r>
            <a:r>
              <a:rPr lang="de-DE" sz="1600" b="1" dirty="0" smtClean="0">
                <a:latin typeface="Verdana" pitchFamily="34" charset="0"/>
                <a:ea typeface="ＭＳ Ｐゴシック" charset="-128"/>
              </a:rPr>
              <a:t>/s)</a:t>
            </a:r>
            <a:endParaRPr lang="de-DE" sz="1600" b="1" dirty="0">
              <a:latin typeface="Verdana" pitchFamily="34" charset="0"/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energies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from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rest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up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to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 35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GeV</a:t>
            </a:r>
            <a:r>
              <a:rPr lang="de-DE" sz="1600" b="1" dirty="0">
                <a:latin typeface="Verdana" pitchFamily="34" charset="0"/>
                <a:ea typeface="ＭＳ Ｐゴシック" charset="-128"/>
              </a:rPr>
              <a:t>/u</a:t>
            </a:r>
          </a:p>
          <a:p>
            <a:pPr>
              <a:buFontTx/>
              <a:buChar char="•"/>
            </a:pPr>
            <a:r>
              <a:rPr lang="de-DE" sz="1600" b="1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sz="1600" b="1" dirty="0" err="1">
                <a:latin typeface="Verdana" pitchFamily="34" charset="0"/>
                <a:ea typeface="ＭＳ Ｐゴシック" charset="-128"/>
              </a:rPr>
              <a:t>antiprotons</a:t>
            </a:r>
            <a:endParaRPr lang="de-DE" sz="1600" b="1" dirty="0"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6877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>
              <a:ea typeface="ＭＳ Ｐゴシック" charset="-128"/>
            </a:endParaRPr>
          </a:p>
        </p:txBody>
      </p:sp>
      <p:grpSp>
        <p:nvGrpSpPr>
          <p:cNvPr id="36878" name="Group 4"/>
          <p:cNvGrpSpPr>
            <a:grpSpLocks/>
          </p:cNvGrpSpPr>
          <p:nvPr/>
        </p:nvGrpSpPr>
        <p:grpSpPr bwMode="auto">
          <a:xfrm>
            <a:off x="0" y="6102350"/>
            <a:ext cx="9144000" cy="755650"/>
            <a:chOff x="113" y="3430"/>
            <a:chExt cx="5555" cy="476"/>
          </a:xfrm>
        </p:grpSpPr>
        <p:pic>
          <p:nvPicPr>
            <p:cNvPr id="36879" name="Picture 5" descr="CHINA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657"/>
              <a:ext cx="3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6" descr="GERMANY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657"/>
              <a:ext cx="39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7" descr="SPAIN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657"/>
              <a:ext cx="3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8" descr="FRANCE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657"/>
              <a:ext cx="3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3" name="Picture 9" descr="UK flag - United Kingdom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657"/>
              <a:ext cx="40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4" name="Picture 10" descr="INDIA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657"/>
              <a:ext cx="3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1" descr="ITALY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3657"/>
              <a:ext cx="36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12" descr="POLAND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657"/>
              <a:ext cx="408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13" descr="ROMANIA Fla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657"/>
              <a:ext cx="35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14" descr="SWEDEN flag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57"/>
              <a:ext cx="3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Picture 15" descr="gr-t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657"/>
              <a:ext cx="363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0" name="Picture 16" descr="fi-t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657"/>
              <a:ext cx="408" cy="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1" name="Picture 17" descr="flag of Russia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657"/>
              <a:ext cx="363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2" name="Rectangle 18"/>
            <p:cNvSpPr>
              <a:spLocks noChangeArrowheads="1"/>
            </p:cNvSpPr>
            <p:nvPr/>
          </p:nvSpPr>
          <p:spPr bwMode="auto">
            <a:xfrm>
              <a:off x="158" y="3430"/>
              <a:ext cx="548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800" dirty="0">
                  <a:ea typeface="ＭＳ Ｐゴシック" charset="-128"/>
                </a:rPr>
                <a:t>CN     DE      ES       FI        FR       GB      GR     IN       IT         PL       RO     RU     SE</a:t>
              </a:r>
            </a:p>
          </p:txBody>
        </p:sp>
      </p:grpSp>
      <p:pic>
        <p:nvPicPr>
          <p:cNvPr id="36870" name="Picture 20" descr="FAIR_V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85" y="1886857"/>
            <a:ext cx="1593435" cy="12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air-center.eu/uploads/pics/SuperFRS_3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42" y="1544705"/>
            <a:ext cx="4335556" cy="22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0" y="1236172"/>
            <a:ext cx="3786597" cy="2434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323528" y="1218915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/>
              <a:t>Superconducting</a:t>
            </a:r>
            <a:r>
              <a:rPr lang="de-DE" b="1" dirty="0" smtClean="0"/>
              <a:t> Fragment Separator:</a:t>
            </a:r>
            <a:endParaRPr lang="en-US" b="1" dirty="0" smtClean="0"/>
          </a:p>
          <a:p>
            <a:r>
              <a:rPr lang="en-US" dirty="0" smtClean="0"/>
              <a:t>next-generation </a:t>
            </a:r>
            <a:r>
              <a:rPr lang="en-US" dirty="0"/>
              <a:t>rare-isotope beam facility</a:t>
            </a:r>
          </a:p>
        </p:txBody>
      </p:sp>
      <p:sp>
        <p:nvSpPr>
          <p:cNvPr id="6" name="Rechteck 5"/>
          <p:cNvSpPr/>
          <p:nvPr/>
        </p:nvSpPr>
        <p:spPr>
          <a:xfrm>
            <a:off x="4835952" y="3752712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HESR: High-Energy Storage Ring</a:t>
            </a:r>
            <a:endParaRPr lang="en-US" b="1" dirty="0"/>
          </a:p>
        </p:txBody>
      </p:sp>
      <p:sp>
        <p:nvSpPr>
          <p:cNvPr id="2" name="Rechteck 1"/>
          <p:cNvSpPr/>
          <p:nvPr/>
        </p:nvSpPr>
        <p:spPr>
          <a:xfrm>
            <a:off x="5028629" y="1916206"/>
            <a:ext cx="3646836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dirty="0" err="1" smtClean="0">
                <a:latin typeface="Verdana" pitchFamily="34" charset="0"/>
                <a:ea typeface="ＭＳ Ｐゴシック" charset="-128"/>
              </a:rPr>
              <a:t>Fragmentation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and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in-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flight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separation</a:t>
            </a:r>
            <a:endParaRPr lang="de-DE" dirty="0" smtClean="0">
              <a:latin typeface="Verdana" pitchFamily="34" charset="0"/>
              <a:ea typeface="ＭＳ Ｐゴシック" charset="-128"/>
            </a:endParaRPr>
          </a:p>
          <a:p>
            <a:pPr marL="174625" indent="-174625">
              <a:buFontTx/>
              <a:buChar char="•"/>
            </a:pPr>
            <a:r>
              <a:rPr lang="de-DE" dirty="0" smtClean="0">
                <a:latin typeface="Verdana" pitchFamily="34" charset="0"/>
                <a:ea typeface="ＭＳ Ｐゴシック" charset="-128"/>
              </a:rPr>
              <a:t>10.000x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increased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intensity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for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>
                <a:latin typeface="Verdana" pitchFamily="34" charset="0"/>
                <a:ea typeface="ＭＳ Ｐゴシック" charset="-128"/>
              </a:rPr>
              <a:t>rare isotopes 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23528" y="4472561"/>
            <a:ext cx="3880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dirty="0" err="1" smtClean="0">
                <a:latin typeface="Verdana" pitchFamily="34" charset="0"/>
                <a:ea typeface="ＭＳ Ｐゴシック" charset="-128"/>
              </a:rPr>
              <a:t>storage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of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ions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for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hours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/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days</a:t>
            </a:r>
            <a:endParaRPr lang="de-DE" dirty="0" smtClean="0">
              <a:latin typeface="Verdana" pitchFamily="34" charset="0"/>
              <a:ea typeface="ＭＳ Ｐゴシック" charset="-128"/>
            </a:endParaRPr>
          </a:p>
          <a:p>
            <a:pPr marL="174625" indent="-174625">
              <a:buFontTx/>
              <a:buChar char="•"/>
            </a:pPr>
            <a:r>
              <a:rPr lang="de-DE" dirty="0">
                <a:latin typeface="Verdana" pitchFamily="34" charset="0"/>
                <a:ea typeface="ＭＳ Ｐゴシック" charset="-128"/>
              </a:rPr>
              <a:t>single-</a:t>
            </a:r>
            <a:r>
              <a:rPr lang="de-DE" dirty="0" err="1">
                <a:latin typeface="Verdana" pitchFamily="34" charset="0"/>
                <a:ea typeface="ＭＳ Ｐゴシック" charset="-128"/>
              </a:rPr>
              <a:t>ion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>
                <a:latin typeface="Verdana" pitchFamily="34" charset="0"/>
                <a:ea typeface="ＭＳ Ｐゴシック" charset="-128"/>
              </a:rPr>
              <a:t>up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>
                <a:latin typeface="Verdana" pitchFamily="34" charset="0"/>
                <a:ea typeface="ＭＳ Ｐゴシック" charset="-128"/>
              </a:rPr>
              <a:t>to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10</a:t>
            </a:r>
            <a:r>
              <a:rPr lang="de-DE" baseline="30000" dirty="0" smtClean="0">
                <a:latin typeface="Verdana" pitchFamily="34" charset="0"/>
                <a:ea typeface="ＭＳ Ｐゴシック" charset="-128"/>
              </a:rPr>
              <a:t>10</a:t>
            </a:r>
            <a:endParaRPr lang="de-DE" dirty="0" smtClean="0">
              <a:latin typeface="Verdana" pitchFamily="34" charset="0"/>
              <a:ea typeface="ＭＳ Ｐゴシック" charset="-128"/>
            </a:endParaRPr>
          </a:p>
          <a:p>
            <a:pPr marL="174625" indent="-174625">
              <a:buFontTx/>
              <a:buChar char="•"/>
            </a:pPr>
            <a:r>
              <a:rPr lang="de-DE" dirty="0" err="1">
                <a:latin typeface="Verdana" pitchFamily="34" charset="0"/>
                <a:ea typeface="ＭＳ Ｐゴシック" charset="-128"/>
              </a:rPr>
              <a:t>Electron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+ </a:t>
            </a:r>
            <a:r>
              <a:rPr lang="de-DE" dirty="0" err="1">
                <a:latin typeface="Verdana" pitchFamily="34" charset="0"/>
                <a:ea typeface="ＭＳ Ｐゴシック" charset="-128"/>
              </a:rPr>
              <a:t>stochastic</a:t>
            </a:r>
            <a:r>
              <a:rPr lang="de-DE" dirty="0">
                <a:latin typeface="Verdana" pitchFamily="34" charset="0"/>
                <a:ea typeface="ＭＳ Ｐゴシック" charset="-128"/>
              </a:rPr>
              <a:t> </a:t>
            </a:r>
            <a:r>
              <a:rPr lang="de-DE" dirty="0" err="1">
                <a:latin typeface="Verdana" pitchFamily="34" charset="0"/>
                <a:ea typeface="ＭＳ Ｐゴシック" charset="-128"/>
              </a:rPr>
              <a:t>cooling</a:t>
            </a:r>
            <a:endParaRPr lang="de-DE" dirty="0">
              <a:latin typeface="Verdana" pitchFamily="34" charset="0"/>
              <a:ea typeface="ＭＳ Ｐゴシック" charset="-128"/>
            </a:endParaRPr>
          </a:p>
          <a:p>
            <a:pPr marL="174625" indent="-174625"/>
            <a:r>
              <a:rPr lang="de-DE" dirty="0" smtClean="0">
                <a:latin typeface="Verdana" pitchFamily="34" charset="0"/>
                <a:ea typeface="ＭＳ Ｐゴシック" charset="-128"/>
                <a:sym typeface="Wingdings" pitchFamily="2" charset="2"/>
              </a:rPr>
              <a:t>	 </a:t>
            </a:r>
            <a:r>
              <a:rPr lang="de-DE" i="1" dirty="0">
                <a:latin typeface="Verdana" pitchFamily="34" charset="0"/>
                <a:ea typeface="ＭＳ Ｐゴシック" charset="-128"/>
              </a:rPr>
              <a:t>v</a:t>
            </a:r>
            <a:r>
              <a:rPr lang="de-DE" dirty="0">
                <a:latin typeface="Verdana" pitchFamily="34" charset="0"/>
                <a:ea typeface="ＭＳ Ｐゴシック" charset="-128"/>
              </a:rPr>
              <a:t>/</a:t>
            </a:r>
            <a:r>
              <a:rPr lang="de-DE" i="1" dirty="0">
                <a:latin typeface="Verdana" pitchFamily="34" charset="0"/>
                <a:ea typeface="ＭＳ Ｐゴシック" charset="-128"/>
              </a:rPr>
              <a:t>v</a:t>
            </a:r>
            <a:r>
              <a:rPr lang="de-DE" dirty="0">
                <a:latin typeface="Verdana" pitchFamily="34" charset="0"/>
                <a:ea typeface="ＭＳ Ｐゴシック" charset="-128"/>
              </a:rPr>
              <a:t>~10</a:t>
            </a:r>
            <a:r>
              <a:rPr lang="de-DE" baseline="30000" dirty="0">
                <a:latin typeface="Verdana" pitchFamily="34" charset="0"/>
                <a:ea typeface="ＭＳ Ｐゴシック" charset="-128"/>
              </a:rPr>
              <a:t>-4...-5</a:t>
            </a:r>
            <a:endParaRPr lang="de-DE" dirty="0" smtClean="0">
              <a:latin typeface="Verdana" pitchFamily="34" charset="0"/>
              <a:ea typeface="ＭＳ Ｐゴシック" charset="-128"/>
            </a:endParaRPr>
          </a:p>
          <a:p>
            <a:pPr marL="174625" indent="-174625">
              <a:buFontTx/>
              <a:buChar char="•"/>
            </a:pPr>
            <a:r>
              <a:rPr lang="de-DE" dirty="0" err="1" smtClean="0">
                <a:latin typeface="Verdana" pitchFamily="34" charset="0"/>
                <a:ea typeface="ＭＳ Ｐゴシック" charset="-128"/>
              </a:rPr>
              <a:t>Masses</a:t>
            </a:r>
            <a:r>
              <a:rPr lang="de-DE" dirty="0" smtClean="0">
                <a:latin typeface="Verdana" pitchFamily="34" charset="0"/>
                <a:ea typeface="ＭＳ Ｐゴシック" charset="-128"/>
              </a:rPr>
              <a:t>, </a:t>
            </a:r>
            <a:r>
              <a:rPr lang="de-DE" dirty="0" err="1" smtClean="0">
                <a:latin typeface="Verdana" pitchFamily="34" charset="0"/>
                <a:ea typeface="ＭＳ Ｐゴシック" charset="-128"/>
              </a:rPr>
              <a:t>lifetimes</a:t>
            </a:r>
            <a:endParaRPr lang="de-DE" dirty="0">
              <a:latin typeface="Verdana" pitchFamily="34" charset="0"/>
              <a:ea typeface="ＭＳ Ｐゴシック" charset="-128"/>
            </a:endParaRPr>
          </a:p>
          <a:p>
            <a:pPr marL="174625" indent="-174625">
              <a:buFontTx/>
              <a:buChar char="•"/>
            </a:pPr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</a:rPr>
              <a:t>Also</a:t>
            </a:r>
            <a:r>
              <a:rPr lang="de-DE" b="1" dirty="0">
                <a:solidFill>
                  <a:srgbClr val="FF0000"/>
                </a:solidFill>
                <a:latin typeface="Verdana" pitchFamily="34" charset="0"/>
                <a:ea typeface="ＭＳ Ｐゴシック" charset="-128"/>
              </a:rPr>
              <a:t>: Laser </a:t>
            </a:r>
            <a:r>
              <a:rPr lang="de-DE" b="1" dirty="0" err="1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</a:rPr>
              <a:t>spectroscopy</a:t>
            </a:r>
            <a:endParaRPr lang="de-DE" b="1" baseline="30000" dirty="0" smtClean="0">
              <a:solidFill>
                <a:srgbClr val="FF0000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FAIR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rare isotopes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4066710"/>
            <a:ext cx="4391686" cy="24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0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5" name="Picture 3" descr="lilike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61059" y="2054615"/>
            <a:ext cx="1656965" cy="14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3" name="Text Box 50"/>
          <p:cNvSpPr txBox="1">
            <a:spLocks noChangeArrowheads="1"/>
          </p:cNvSpPr>
          <p:nvPr/>
        </p:nvSpPr>
        <p:spPr bwMode="auto">
          <a:xfrm>
            <a:off x="525804" y="2128428"/>
            <a:ext cx="148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200025" eaLnBrk="0" hangingPunct="0"/>
            <a:r>
              <a:rPr lang="de-DE" sz="2400" dirty="0">
                <a:ea typeface="ＭＳ Ｐゴシック" charset="-128"/>
              </a:rPr>
              <a:t>Li-</a:t>
            </a:r>
            <a:r>
              <a:rPr lang="de-DE" sz="2400" dirty="0" err="1">
                <a:ea typeface="ＭＳ Ｐゴシック" charset="-128"/>
              </a:rPr>
              <a:t>like</a:t>
            </a:r>
            <a:r>
              <a:rPr lang="de-DE" sz="2400" dirty="0">
                <a:ea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</a:rPr>
              <a:t>ion</a:t>
            </a:r>
            <a:endParaRPr lang="de-DE" sz="2400" dirty="0">
              <a:ea typeface="ＭＳ Ｐゴシック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67184" y="4924196"/>
            <a:ext cx="388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radii</a:t>
            </a:r>
            <a:r>
              <a:rPr lang="de-DE" dirty="0" smtClean="0"/>
              <a:t>, isotope/</a:t>
            </a:r>
            <a:r>
              <a:rPr lang="de-DE" dirty="0" err="1" smtClean="0"/>
              <a:t>isotone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, 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Spin,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moments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Test QED </a:t>
            </a:r>
            <a:r>
              <a:rPr lang="de-DE" dirty="0"/>
              <a:t>in high </a:t>
            </a:r>
            <a:r>
              <a:rPr lang="de-DE" dirty="0" err="1" smtClean="0"/>
              <a:t>fields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385" y="4314354"/>
            <a:ext cx="1767624" cy="9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2" y="3519547"/>
            <a:ext cx="4099123" cy="286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87910" y="4153536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2p</a:t>
            </a:r>
            <a:r>
              <a:rPr lang="de-DE" sz="1600" baseline="-25000" dirty="0" smtClean="0">
                <a:solidFill>
                  <a:srgbClr val="0000FF"/>
                </a:solidFill>
              </a:rPr>
              <a:t>3/2</a:t>
            </a:r>
            <a:r>
              <a:rPr lang="de-DE" sz="1600" dirty="0" smtClean="0">
                <a:solidFill>
                  <a:srgbClr val="0000FF"/>
                </a:solidFill>
                <a:sym typeface="Wingdings" pitchFamily="2" charset="2"/>
              </a:rPr>
              <a:t>2s</a:t>
            </a:r>
            <a:r>
              <a:rPr lang="de-DE" sz="1600" baseline="-25000" dirty="0" smtClean="0">
                <a:solidFill>
                  <a:srgbClr val="0000FF"/>
                </a:solidFill>
                <a:sym typeface="Wingdings" pitchFamily="2" charset="2"/>
              </a:rPr>
              <a:t>1/2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292" y="5388337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2p</a:t>
            </a:r>
            <a:r>
              <a:rPr lang="de-DE" sz="1600" baseline="-25000" dirty="0" smtClean="0">
                <a:solidFill>
                  <a:srgbClr val="FF0000"/>
                </a:solidFill>
              </a:rPr>
              <a:t>1/2</a:t>
            </a:r>
            <a:r>
              <a:rPr lang="de-DE" sz="1600" dirty="0" smtClean="0">
                <a:solidFill>
                  <a:srgbClr val="FF0000"/>
                </a:solidFill>
                <a:sym typeface="Wingdings" pitchFamily="2" charset="2"/>
              </a:rPr>
              <a:t>2s</a:t>
            </a:r>
            <a:r>
              <a:rPr lang="de-DE" sz="1600" baseline="-25000" dirty="0" smtClean="0">
                <a:solidFill>
                  <a:srgbClr val="FF0000"/>
                </a:solidFill>
                <a:sym typeface="Wingdings" pitchFamily="2" charset="2"/>
              </a:rPr>
              <a:t>1/2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1943587" y="4420552"/>
            <a:ext cx="661852" cy="71990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225164" y="4705032"/>
            <a:ext cx="402982" cy="4383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Precision </a:t>
            </a:r>
            <a:r>
              <a:rPr lang="en-US" sz="2800" dirty="0" smtClean="0"/>
              <a:t>spectroscopy </a:t>
            </a:r>
            <a:r>
              <a:rPr lang="en-US" sz="2800" dirty="0"/>
              <a:t>on </a:t>
            </a:r>
            <a:r>
              <a:rPr lang="en-US" sz="2800" u="sng" dirty="0"/>
              <a:t>few</a:t>
            </a:r>
            <a:r>
              <a:rPr lang="en-US" sz="2800" dirty="0"/>
              <a:t>-electron </a:t>
            </a:r>
            <a:r>
              <a:rPr lang="en-US" sz="2800" dirty="0" smtClean="0"/>
              <a:t>heavy ions</a:t>
            </a:r>
            <a:endParaRPr lang="en-US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368113" y="1133728"/>
            <a:ext cx="7133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Accurate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electronic </a:t>
            </a:r>
            <a:r>
              <a:rPr lang="de-DE" sz="2400" dirty="0" err="1" smtClean="0"/>
              <a:t>factor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!</a:t>
            </a:r>
          </a:p>
          <a:p>
            <a:r>
              <a:rPr lang="de-DE" sz="2400" dirty="0" err="1" smtClean="0"/>
              <a:t>Fewer</a:t>
            </a:r>
            <a:r>
              <a:rPr lang="de-DE" sz="2400" dirty="0" smtClean="0"/>
              <a:t> </a:t>
            </a:r>
            <a:r>
              <a:rPr lang="de-DE" sz="2400" dirty="0" err="1" smtClean="0"/>
              <a:t>electrons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itchFamily="2" charset="2"/>
              </a:rPr>
              <a:t> simpler!</a:t>
            </a:r>
          </a:p>
        </p:txBody>
      </p:sp>
      <p:pic>
        <p:nvPicPr>
          <p:cNvPr id="1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582" y="2009584"/>
            <a:ext cx="3086418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3884983" y="2969233"/>
            <a:ext cx="23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rel. </a:t>
            </a:r>
            <a:r>
              <a:rPr lang="de-DE" sz="1400" dirty="0" err="1" smtClean="0"/>
              <a:t>contribution</a:t>
            </a:r>
            <a:r>
              <a:rPr lang="de-DE" sz="1400" dirty="0" smtClean="0"/>
              <a:t> (2p</a:t>
            </a:r>
            <a:r>
              <a:rPr lang="de-DE" sz="1400" baseline="-25000" dirty="0" smtClean="0"/>
              <a:t>1/2</a:t>
            </a:r>
            <a:r>
              <a:rPr lang="de-DE" sz="1400" dirty="0" smtClean="0"/>
              <a:t>-2s</a:t>
            </a:r>
            <a:r>
              <a:rPr lang="de-DE" sz="1400" baseline="-25000" dirty="0" smtClean="0"/>
              <a:t>1/2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01525" y="437701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nuclear</a:t>
            </a:r>
            <a:r>
              <a:rPr lang="de-DE" sz="1400" dirty="0" smtClean="0"/>
              <a:t> </a:t>
            </a:r>
            <a:r>
              <a:rPr lang="de-DE" sz="1400" dirty="0" err="1" smtClean="0"/>
              <a:t>charge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7008888" y="229379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1e</a:t>
            </a:r>
            <a:r>
              <a:rPr lang="de-DE" sz="1200" b="1" baseline="30000" dirty="0" smtClean="0">
                <a:solidFill>
                  <a:srgbClr val="FF0000"/>
                </a:solidFill>
              </a:rPr>
              <a:t>-</a:t>
            </a:r>
            <a:r>
              <a:rPr lang="de-DE" sz="1200" b="1" dirty="0" smtClean="0">
                <a:solidFill>
                  <a:srgbClr val="FF0000"/>
                </a:solidFill>
              </a:rPr>
              <a:t>-QED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13490" y="279059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7030A0"/>
                </a:solidFill>
              </a:rPr>
              <a:t>&lt;</a:t>
            </a:r>
            <a:r>
              <a:rPr lang="de-DE" sz="1200" b="1" i="1" dirty="0" smtClean="0">
                <a:solidFill>
                  <a:srgbClr val="7030A0"/>
                </a:solidFill>
                <a:latin typeface="Symbol" pitchFamily="18" charset="2"/>
              </a:rPr>
              <a:t>r </a:t>
            </a:r>
            <a:r>
              <a:rPr lang="de-DE" sz="1200" b="1" dirty="0" smtClean="0">
                <a:solidFill>
                  <a:srgbClr val="7030A0"/>
                </a:solidFill>
              </a:rPr>
              <a:t>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38633" y="290583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FF00"/>
                </a:solidFill>
              </a:rPr>
              <a:t>2e</a:t>
            </a:r>
            <a:r>
              <a:rPr lang="de-DE" sz="1200" b="1" baseline="30000" dirty="0" smtClean="0">
                <a:solidFill>
                  <a:srgbClr val="00FF00"/>
                </a:solidFill>
              </a:rPr>
              <a:t>-</a:t>
            </a:r>
            <a:r>
              <a:rPr lang="de-DE" sz="1200" b="1" dirty="0" smtClean="0">
                <a:solidFill>
                  <a:srgbClr val="00FF00"/>
                </a:solidFill>
              </a:rPr>
              <a:t>-QED</a:t>
            </a:r>
            <a:endParaRPr lang="en-US" sz="1200" b="1" dirty="0">
              <a:solidFill>
                <a:srgbClr val="00FF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20552479">
            <a:off x="6772661" y="3250623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rgbClr val="002060"/>
                </a:solidFill>
              </a:rPr>
              <a:t>theory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5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Extreme fields: lasers and heavy ions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8" name="Content Placeholder 7" descr="Laser Development Prelim.bmp"/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6" r="34584" b="5644"/>
          <a:stretch>
            <a:fillRect/>
          </a:stretch>
        </p:blipFill>
        <p:spPr>
          <a:xfrm>
            <a:off x="507990" y="1843545"/>
            <a:ext cx="3203575" cy="314801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85780" y="5618616"/>
            <a:ext cx="32877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457200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Sub-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MS PGothic" pitchFamily="34" charset="-128"/>
              </a:rPr>
              <a:t>femtosecond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 pulses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126" y="1223053"/>
            <a:ext cx="3455987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defTabSz="457200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Lasers           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6100" y="1223053"/>
            <a:ext cx="45656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defTabSz="457200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Heavy ions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3041" y="5084085"/>
            <a:ext cx="2820987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+mn-lt"/>
              </a:rPr>
              <a:t>(adapted from </a:t>
            </a:r>
            <a:r>
              <a:rPr lang="en-GB" sz="900" dirty="0" err="1">
                <a:solidFill>
                  <a:prstClr val="black"/>
                </a:solidFill>
                <a:latin typeface="+mn-lt"/>
              </a:rPr>
              <a:t>Mourou</a:t>
            </a:r>
            <a:r>
              <a:rPr lang="en-GB" sz="900" dirty="0">
                <a:solidFill>
                  <a:prstClr val="black"/>
                </a:solidFill>
                <a:latin typeface="+mn-lt"/>
              </a:rPr>
              <a:t>, Tajima, </a:t>
            </a:r>
            <a:r>
              <a:rPr lang="en-GB" sz="900" dirty="0" err="1">
                <a:solidFill>
                  <a:prstClr val="black"/>
                </a:solidFill>
                <a:latin typeface="+mn-lt"/>
              </a:rPr>
              <a:t>Bulanov</a:t>
            </a:r>
            <a:r>
              <a:rPr lang="en-GB" sz="900" dirty="0">
                <a:solidFill>
                  <a:prstClr val="black"/>
                </a:solidFill>
                <a:latin typeface="+mn-lt"/>
              </a:rPr>
              <a:t>, RMP </a:t>
            </a:r>
            <a:r>
              <a:rPr lang="en-GB" sz="900" b="1" dirty="0">
                <a:solidFill>
                  <a:prstClr val="black"/>
                </a:solidFill>
                <a:latin typeface="+mn-lt"/>
              </a:rPr>
              <a:t>78</a:t>
            </a:r>
            <a:r>
              <a:rPr lang="en-GB" sz="900" dirty="0">
                <a:solidFill>
                  <a:prstClr val="black"/>
                </a:solidFill>
                <a:latin typeface="+mn-lt"/>
              </a:rPr>
              <a:t>, 2006) </a:t>
            </a:r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394169"/>
              </p:ext>
            </p:extLst>
          </p:nvPr>
        </p:nvGraphicFramePr>
        <p:xfrm>
          <a:off x="4787900" y="1945141"/>
          <a:ext cx="3887788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Graph" r:id="rId5" imgW="0" imgH="0" progId="">
                  <p:embed/>
                </p:oleObj>
              </mc:Choice>
              <mc:Fallback>
                <p:oleObj name="Graph" r:id="rId5" imgW="0" imgH="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45141"/>
                        <a:ext cx="3887788" cy="356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0" name="TextBox 95"/>
          <p:cNvSpPr txBox="1">
            <a:spLocks noChangeArrowheads="1"/>
          </p:cNvSpPr>
          <p:nvPr/>
        </p:nvSpPr>
        <p:spPr bwMode="auto">
          <a:xfrm>
            <a:off x="5076825" y="554491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57200"/>
            <a:r>
              <a:rPr lang="en-US" dirty="0">
                <a:solidFill>
                  <a:srgbClr val="376092"/>
                </a:solidFill>
                <a:latin typeface="Calibri" pitchFamily="34" charset="0"/>
                <a:ea typeface="ＭＳ Ｐゴシック" charset="-128"/>
              </a:rPr>
              <a:t>Huge fields of </a:t>
            </a:r>
            <a:r>
              <a:rPr lang="en-US" u="sng" dirty="0">
                <a:solidFill>
                  <a:srgbClr val="376092"/>
                </a:solidFill>
                <a:latin typeface="Calibri" pitchFamily="34" charset="0"/>
                <a:ea typeface="ＭＳ Ｐゴシック" charset="-128"/>
              </a:rPr>
              <a:t>microscopic</a:t>
            </a:r>
            <a:r>
              <a:rPr lang="en-US" dirty="0">
                <a:solidFill>
                  <a:srgbClr val="376092"/>
                </a:solidFill>
                <a:latin typeface="Calibri" pitchFamily="34" charset="0"/>
                <a:ea typeface="ＭＳ Ｐゴシック" charset="-128"/>
              </a:rPr>
              <a:t> dimension are present in heavy ions! 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011863" y="1657803"/>
            <a:ext cx="2878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Equivalent to I</a:t>
            </a:r>
            <a:r>
              <a:rPr lang="de-DE"/>
              <a:t> </a:t>
            </a:r>
            <a:r>
              <a:rPr lang="de-DE">
                <a:cs typeface="Arial" charset="0"/>
              </a:rPr>
              <a:t>≥ </a:t>
            </a:r>
            <a:r>
              <a:rPr lang="de-DE"/>
              <a:t>10</a:t>
            </a:r>
            <a:r>
              <a:rPr lang="de-DE" baseline="30000"/>
              <a:t>28</a:t>
            </a:r>
            <a:r>
              <a:rPr lang="de-DE"/>
              <a:t> W/cm</a:t>
            </a:r>
            <a:r>
              <a:rPr lang="de-DE" baseline="30000"/>
              <a:t>2</a:t>
            </a:r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7524750" y="2018166"/>
            <a:ext cx="792163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4" grpId="0"/>
      <p:bldP spid="2078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717" y="3184608"/>
            <a:ext cx="4862841" cy="33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5528074" y="4293843"/>
            <a:ext cx="3301616" cy="3806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80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5528074" y="3814251"/>
            <a:ext cx="3301616" cy="3806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80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6887076" y="1348701"/>
            <a:ext cx="679736" cy="436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lilikei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668" y="1259242"/>
            <a:ext cx="695092" cy="61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800" dirty="0" smtClean="0"/>
              <a:t>XRL spectroscopy at the HESR – possible scenario</a:t>
            </a:r>
          </a:p>
        </p:txBody>
      </p:sp>
      <p:sp>
        <p:nvSpPr>
          <p:cNvPr id="46095" name="Text Box 47"/>
          <p:cNvSpPr txBox="1">
            <a:spLocks noChangeArrowheads="1"/>
          </p:cNvSpPr>
          <p:nvPr/>
        </p:nvSpPr>
        <p:spPr bwMode="auto">
          <a:xfrm>
            <a:off x="484183" y="1239466"/>
            <a:ext cx="3594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00025" eaLnBrk="0" hangingPunct="0"/>
            <a:r>
              <a:rPr lang="en-US" sz="2000" dirty="0">
                <a:ea typeface="ＭＳ Ｐゴシック" charset="-128"/>
              </a:rPr>
              <a:t>Collinear </a:t>
            </a:r>
            <a:r>
              <a:rPr lang="en-US" sz="2000" dirty="0" smtClean="0">
                <a:ea typeface="ＭＳ Ｐゴシック" charset="-128"/>
              </a:rPr>
              <a:t>spectroscopy, counter-propagating </a:t>
            </a:r>
            <a:r>
              <a:rPr lang="en-US" sz="2000" dirty="0">
                <a:ea typeface="ＭＳ Ｐゴシック" charset="-128"/>
              </a:rPr>
              <a:t>beams: </a:t>
            </a:r>
          </a:p>
          <a:p>
            <a:pPr defTabSz="200025" eaLnBrk="0" hangingPunct="0"/>
            <a:r>
              <a:rPr lang="en-US" sz="2000" dirty="0" smtClean="0">
                <a:ea typeface="ＭＳ Ｐゴシック" charset="-128"/>
                <a:sym typeface="Wingdings" pitchFamily="2" charset="2"/>
              </a:rPr>
              <a:t> </a:t>
            </a:r>
            <a:r>
              <a:rPr lang="en-US" sz="2000" b="1" u="sng" dirty="0" smtClean="0">
                <a:solidFill>
                  <a:srgbClr val="003399"/>
                </a:solidFill>
                <a:ea typeface="ＭＳ Ｐゴシック" charset="-128"/>
              </a:rPr>
              <a:t>Doppler effect!</a:t>
            </a:r>
            <a:endParaRPr lang="en-US" sz="2000" dirty="0">
              <a:solidFill>
                <a:srgbClr val="003399"/>
              </a:solidFill>
              <a:ea typeface="ＭＳ Ｐゴシック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8459" y="4925886"/>
            <a:ext cx="1432332" cy="40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2p</a:t>
            </a:r>
            <a:r>
              <a:rPr lang="de-DE" sz="1600" baseline="-25000" dirty="0" smtClean="0">
                <a:solidFill>
                  <a:srgbClr val="0000FF"/>
                </a:solidFill>
              </a:rPr>
              <a:t>3/2</a:t>
            </a:r>
            <a:r>
              <a:rPr lang="de-DE" sz="1600" dirty="0" smtClean="0">
                <a:solidFill>
                  <a:srgbClr val="0000FF"/>
                </a:solidFill>
                <a:sym typeface="Wingdings" pitchFamily="2" charset="2"/>
              </a:rPr>
              <a:t>2s</a:t>
            </a:r>
            <a:r>
              <a:rPr lang="de-DE" sz="1600" baseline="-25000" dirty="0" smtClean="0">
                <a:solidFill>
                  <a:srgbClr val="0000FF"/>
                </a:solidFill>
                <a:sym typeface="Wingdings" pitchFamily="2" charset="2"/>
              </a:rPr>
              <a:t>1/2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495967" y="5396953"/>
            <a:ext cx="12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2p</a:t>
            </a:r>
            <a:r>
              <a:rPr lang="de-DE" sz="1600" baseline="-25000" dirty="0" smtClean="0">
                <a:solidFill>
                  <a:srgbClr val="FF0000"/>
                </a:solidFill>
              </a:rPr>
              <a:t>1/2</a:t>
            </a:r>
            <a:r>
              <a:rPr lang="de-DE" sz="1600" dirty="0" smtClean="0">
                <a:solidFill>
                  <a:srgbClr val="FF0000"/>
                </a:solidFill>
                <a:sym typeface="Wingdings" pitchFamily="2" charset="2"/>
              </a:rPr>
              <a:t>2s</a:t>
            </a:r>
            <a:r>
              <a:rPr lang="de-DE" sz="1600" baseline="-25000" dirty="0" smtClean="0">
                <a:solidFill>
                  <a:srgbClr val="FF0000"/>
                </a:solidFill>
                <a:sym typeface="Wingdings" pitchFamily="2" charset="2"/>
              </a:rPr>
              <a:t>1/2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37680" y="4385757"/>
            <a:ext cx="120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 (18.9nm)</a:t>
            </a:r>
            <a:endParaRPr lang="en-US" sz="1400" dirty="0"/>
          </a:p>
        </p:txBody>
      </p:sp>
      <p:sp>
        <p:nvSpPr>
          <p:cNvPr id="34" name="Textfeld 33"/>
          <p:cNvSpPr txBox="1"/>
          <p:nvPr/>
        </p:nvSpPr>
        <p:spPr>
          <a:xfrm>
            <a:off x="7665136" y="3917645"/>
            <a:ext cx="117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Ag</a:t>
            </a:r>
            <a:r>
              <a:rPr lang="de-DE" sz="1400" dirty="0" smtClean="0"/>
              <a:t> (13.9nm)</a:t>
            </a:r>
            <a:endParaRPr lang="en-US" sz="1400" dirty="0"/>
          </a:p>
        </p:txBody>
      </p:sp>
      <p:pic>
        <p:nvPicPr>
          <p:cNvPr id="35" name="Picture 8" descr="HES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332" y="3518450"/>
            <a:ext cx="4726441" cy="27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185973" y="1899763"/>
                <a:ext cx="4234493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𝑟𝑒𝑠𝑡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73" y="1899763"/>
                <a:ext cx="4234493" cy="539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 nach rechts 3"/>
          <p:cNvSpPr/>
          <p:nvPr/>
        </p:nvSpPr>
        <p:spPr>
          <a:xfrm>
            <a:off x="5350430" y="1386983"/>
            <a:ext cx="1016000" cy="36031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7126613" y="13594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623059" y="312381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HESR: </a:t>
            </a:r>
            <a:r>
              <a:rPr lang="de-DE" sz="2400" i="1" dirty="0" smtClean="0">
                <a:latin typeface="Symbol" pitchFamily="18" charset="2"/>
              </a:rPr>
              <a:t>b </a:t>
            </a:r>
            <a:r>
              <a:rPr lang="de-DE" sz="2400" dirty="0" smtClean="0"/>
              <a:t>&gt; 0.98 (</a:t>
            </a:r>
            <a:r>
              <a:rPr lang="de-DE" sz="2400" i="1" dirty="0" smtClean="0">
                <a:latin typeface="Symbol" pitchFamily="18" charset="2"/>
              </a:rPr>
              <a:t>g</a:t>
            </a:r>
            <a:r>
              <a:rPr lang="de-DE" sz="2400" dirty="0" smtClean="0">
                <a:latin typeface="Symbol" pitchFamily="18" charset="2"/>
              </a:rPr>
              <a:t> </a:t>
            </a:r>
            <a:r>
              <a:rPr lang="de-DE" sz="2400" dirty="0" smtClean="0"/>
              <a:t>&gt; 6)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4550211" y="1313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FF0066"/>
                </a:solidFill>
              </a:rPr>
              <a:t>XRL</a:t>
            </a:r>
            <a:endParaRPr lang="en-US" sz="2400" b="1" i="1" dirty="0">
              <a:solidFill>
                <a:srgbClr val="FF0066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370698" y="2559787"/>
            <a:ext cx="4113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00025" eaLnBrk="0" hangingPunct="0">
              <a:buFont typeface="Arial" pitchFamily="34" charset="0"/>
              <a:buChar char="•"/>
            </a:pPr>
            <a:r>
              <a:rPr lang="en-US" sz="2000" b="1" u="sng" dirty="0" smtClean="0">
                <a:ea typeface="ＭＳ Ｐゴシック" charset="-128"/>
              </a:rPr>
              <a:t>tune </a:t>
            </a:r>
            <a:r>
              <a:rPr lang="en-US" sz="2000" b="1" dirty="0" smtClean="0">
                <a:ea typeface="ＭＳ Ｐゴシック" charset="-128"/>
              </a:rPr>
              <a:t>to scan energy range</a:t>
            </a:r>
          </a:p>
          <a:p>
            <a:pPr marL="285750" indent="-285750" defTabSz="200025" eaLnBrk="0" hangingPunct="0">
              <a:buFont typeface="Arial" pitchFamily="34" charset="0"/>
              <a:buChar char="•"/>
            </a:pPr>
            <a:r>
              <a:rPr lang="en-US" sz="2000" b="1" u="sng" dirty="0">
                <a:ea typeface="ＭＳ Ｐゴシック" charset="-128"/>
              </a:rPr>
              <a:t>boost</a:t>
            </a:r>
            <a:r>
              <a:rPr lang="en-US" sz="2000" b="1" dirty="0">
                <a:ea typeface="ＭＳ Ｐゴシック" charset="-128"/>
              </a:rPr>
              <a:t> energy in rest </a:t>
            </a:r>
            <a:r>
              <a:rPr lang="en-US" sz="2000" b="1" dirty="0" smtClean="0">
                <a:ea typeface="ＭＳ Ｐゴシック" charset="-128"/>
              </a:rPr>
              <a:t>frame</a:t>
            </a:r>
            <a:endParaRPr lang="en-US" sz="2000" b="1" dirty="0">
              <a:ea typeface="ＭＳ Ｐゴシック" charset="-128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484183" y="2743199"/>
            <a:ext cx="749531" cy="380615"/>
          </a:xfrm>
          <a:prstGeom prst="rightArrow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096025" y="4626524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       </a:t>
            </a:r>
            <a:r>
              <a:rPr lang="de-DE" sz="1400" dirty="0" err="1" smtClean="0"/>
              <a:t>energy</a:t>
            </a:r>
            <a:r>
              <a:rPr lang="de-DE" sz="1400" dirty="0" smtClean="0"/>
              <a:t> [eV]     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dirty="0" smtClean="0"/>
              <a:t>PHELIX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757238"/>
            <a:ext cx="91154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0" name="Picture 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7" t="-723"/>
          <a:stretch>
            <a:fillRect/>
          </a:stretch>
        </p:blipFill>
        <p:spPr bwMode="auto">
          <a:xfrm>
            <a:off x="3216296" y="1556992"/>
            <a:ext cx="292539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Bild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70" y="4005064"/>
            <a:ext cx="23924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Kompress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409" y="1556992"/>
            <a:ext cx="27750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7" descr="PA_offe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27" y="1556992"/>
            <a:ext cx="291084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2249"/>
              </p:ext>
            </p:extLst>
          </p:nvPr>
        </p:nvGraphicFramePr>
        <p:xfrm>
          <a:off x="3635896" y="3429000"/>
          <a:ext cx="5004048" cy="2987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2549"/>
                <a:gridCol w="1281524"/>
                <a:gridCol w="1220500"/>
                <a:gridCol w="1159475"/>
              </a:tblGrid>
              <a:tr h="39521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Long pulse (1w)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Long pulse (2w)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Short pulse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24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Pulse </a:t>
                      </a:r>
                      <a:r>
                        <a:rPr lang="de-DE" sz="1400" dirty="0" err="1" smtClean="0"/>
                        <a:t>duration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0.7...20 </a:t>
                      </a:r>
                      <a:r>
                        <a:rPr lang="de-DE" sz="1400" dirty="0" err="1" smtClean="0"/>
                        <a:t>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0.7...10 </a:t>
                      </a:r>
                      <a:r>
                        <a:rPr lang="de-DE" sz="1400" dirty="0" err="1" smtClean="0"/>
                        <a:t>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0.4...20 </a:t>
                      </a:r>
                      <a:r>
                        <a:rPr lang="de-DE" sz="1400" dirty="0" err="1" smtClean="0"/>
                        <a:t>ps</a:t>
                      </a:r>
                      <a:endParaRPr lang="en-US" sz="1400" dirty="0"/>
                    </a:p>
                  </a:txBody>
                  <a:tcPr anchor="ctr"/>
                </a:tc>
              </a:tr>
              <a:tr h="395214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Energy</a:t>
                      </a:r>
                      <a:r>
                        <a:rPr lang="de-DE" sz="1400" dirty="0" smtClean="0"/>
                        <a:t> on </a:t>
                      </a:r>
                      <a:r>
                        <a:rPr lang="de-DE" sz="1400" dirty="0" err="1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0.3...1</a:t>
                      </a:r>
                      <a:r>
                        <a:rPr lang="de-DE" sz="1400" baseline="0" dirty="0" smtClean="0"/>
                        <a:t> kJ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200</a:t>
                      </a:r>
                      <a:r>
                        <a:rPr lang="de-DE" sz="1400" baseline="0" dirty="0" smtClean="0"/>
                        <a:t> J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200</a:t>
                      </a:r>
                      <a:r>
                        <a:rPr lang="de-DE" sz="1400" baseline="0" dirty="0" smtClean="0"/>
                        <a:t> J</a:t>
                      </a:r>
                      <a:endParaRPr lang="en-US" sz="1400" dirty="0"/>
                    </a:p>
                  </a:txBody>
                  <a:tcPr anchor="ctr"/>
                </a:tc>
              </a:tr>
              <a:tr h="2324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Max.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intensity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</a:t>
                      </a:r>
                      <a:r>
                        <a:rPr lang="de-DE" sz="1400" baseline="30000" dirty="0" smtClean="0"/>
                        <a:t>16</a:t>
                      </a:r>
                      <a:r>
                        <a:rPr lang="de-DE" sz="1400" dirty="0" smtClean="0"/>
                        <a:t> W/cm</a:t>
                      </a:r>
                      <a:r>
                        <a:rPr lang="de-DE" sz="1400" baseline="30000" dirty="0" smtClean="0"/>
                        <a:t>2</a:t>
                      </a:r>
                      <a:endParaRPr lang="en-US" sz="1400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10</a:t>
                      </a:r>
                      <a:r>
                        <a:rPr lang="de-DE" sz="1400" baseline="30000" dirty="0" smtClean="0"/>
                        <a:t>21</a:t>
                      </a:r>
                      <a:r>
                        <a:rPr lang="de-DE" sz="1400" dirty="0" smtClean="0"/>
                        <a:t> W/cm</a:t>
                      </a:r>
                      <a:r>
                        <a:rPr lang="de-DE" sz="1400" baseline="30000" dirty="0" smtClean="0"/>
                        <a:t>2</a:t>
                      </a:r>
                      <a:endParaRPr lang="en-US" sz="1400" baseline="30000" dirty="0" smtClean="0"/>
                    </a:p>
                  </a:txBody>
                  <a:tcPr anchor="ctr"/>
                </a:tc>
              </a:tr>
              <a:tr h="232479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Contrast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50</a:t>
                      </a:r>
                      <a:r>
                        <a:rPr lang="de-DE" sz="1400" baseline="0" dirty="0" smtClean="0"/>
                        <a:t> dB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</a:t>
                      </a:r>
                      <a:r>
                        <a:rPr lang="de-DE" sz="1400" baseline="30000" dirty="0" smtClean="0"/>
                        <a:t>10</a:t>
                      </a:r>
                      <a:endParaRPr lang="en-US" sz="1400" baseline="30000" dirty="0"/>
                    </a:p>
                  </a:txBody>
                  <a:tcPr anchor="ctr"/>
                </a:tc>
              </a:tr>
              <a:tr h="39521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Rep. rate (</a:t>
                      </a:r>
                      <a:r>
                        <a:rPr lang="de-DE" sz="1400" dirty="0" err="1" smtClean="0"/>
                        <a:t>max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energy</a:t>
                      </a:r>
                      <a:r>
                        <a:rPr lang="de-DE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 </a:t>
                      </a:r>
                      <a:r>
                        <a:rPr lang="de-DE" sz="1400" dirty="0" err="1" smtClean="0"/>
                        <a:t>shot</a:t>
                      </a:r>
                      <a:r>
                        <a:rPr lang="de-DE" sz="1400" dirty="0" smtClean="0"/>
                        <a:t> /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hour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21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Rep rate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(Joule </a:t>
                      </a:r>
                      <a:r>
                        <a:rPr lang="de-DE" sz="1400" baseline="0" dirty="0" err="1" smtClean="0">
                          <a:solidFill>
                            <a:srgbClr val="FF0000"/>
                          </a:solidFill>
                        </a:rPr>
                        <a:t>level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</a:rPr>
                        <a:t>shot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 / 2 min.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91928" y="123048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Short pulse front-end</a:t>
            </a:r>
            <a:endParaRPr lang="en-US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304" y="1230486"/>
            <a:ext cx="286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High-</a:t>
            </a:r>
            <a:r>
              <a:rPr lang="de-DE" sz="1400" b="1" dirty="0" err="1" smtClean="0"/>
              <a:t>energy</a:t>
            </a:r>
            <a:r>
              <a:rPr lang="de-DE" sz="1400" b="1" dirty="0" smtClean="0"/>
              <a:t> pulse </a:t>
            </a:r>
            <a:r>
              <a:rPr lang="de-DE" sz="1400" b="1" dirty="0" err="1" smtClean="0"/>
              <a:t>compressor</a:t>
            </a:r>
            <a:endParaRPr lang="en-US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674112" y="123048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Main </a:t>
            </a:r>
            <a:r>
              <a:rPr lang="de-DE" sz="1400" b="1" dirty="0" err="1" smtClean="0"/>
              <a:t>amplifier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chain</a:t>
            </a:r>
            <a:endParaRPr lang="en-US" sz="1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1264" y="37077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Several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target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areas</a:t>
            </a:r>
            <a:endParaRPr lang="en-US" sz="14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80681"/>
            <a:ext cx="9144000" cy="591671"/>
          </a:xfrm>
        </p:spPr>
        <p:txBody>
          <a:bodyPr/>
          <a:lstStyle/>
          <a:p>
            <a:r>
              <a:rPr lang="de-DE" sz="2400" dirty="0"/>
              <a:t>PHELIX – </a:t>
            </a:r>
            <a:r>
              <a:rPr lang="de-DE" sz="2400" u="sng" dirty="0" err="1"/>
              <a:t>P</a:t>
            </a:r>
            <a:r>
              <a:rPr lang="de-DE" sz="2400" dirty="0" err="1"/>
              <a:t>etawatt</a:t>
            </a:r>
            <a:r>
              <a:rPr lang="de-DE" sz="2400" dirty="0"/>
              <a:t> </a:t>
            </a:r>
            <a:r>
              <a:rPr lang="de-DE" sz="2400" u="sng" dirty="0"/>
              <a:t>H</a:t>
            </a:r>
            <a:r>
              <a:rPr lang="de-DE" sz="2400" dirty="0"/>
              <a:t>igh </a:t>
            </a:r>
            <a:r>
              <a:rPr lang="de-DE" sz="2400" u="sng" dirty="0" err="1"/>
              <a:t>E</a:t>
            </a:r>
            <a:r>
              <a:rPr lang="de-DE" sz="2400" dirty="0" err="1"/>
              <a:t>nergy</a:t>
            </a:r>
            <a:r>
              <a:rPr lang="de-DE" sz="2400" dirty="0"/>
              <a:t> </a:t>
            </a:r>
            <a:r>
              <a:rPr lang="de-DE" sz="2400" u="sng" dirty="0"/>
              <a:t>L</a:t>
            </a:r>
            <a:r>
              <a:rPr lang="de-DE" sz="2400" dirty="0"/>
              <a:t>aser </a:t>
            </a:r>
            <a:r>
              <a:rPr lang="de-DE" sz="2400" dirty="0" err="1"/>
              <a:t>for</a:t>
            </a:r>
            <a:r>
              <a:rPr lang="de-DE" sz="2400" dirty="0"/>
              <a:t> heavy </a:t>
            </a:r>
            <a:r>
              <a:rPr lang="de-DE" sz="2400" u="sng" dirty="0"/>
              <a:t>I</a:t>
            </a:r>
            <a:r>
              <a:rPr lang="de-DE" sz="2400" dirty="0"/>
              <a:t>on </a:t>
            </a:r>
            <a:r>
              <a:rPr lang="de-DE" sz="2400" dirty="0" err="1"/>
              <a:t>e</a:t>
            </a:r>
            <a:r>
              <a:rPr lang="de-DE" sz="2400" u="sng" dirty="0" err="1"/>
              <a:t>X</a:t>
            </a:r>
            <a:r>
              <a:rPr lang="de-DE" sz="2400" dirty="0" err="1"/>
              <a:t>periments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layout">
  <a:themeElements>
    <a:clrScheme name="slide_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(4:3)</PresentationFormat>
  <Paragraphs>197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slide_layout</vt:lpstr>
      <vt:lpstr>Bitmap Image</vt:lpstr>
      <vt:lpstr>Graph</vt:lpstr>
      <vt:lpstr>PowerPoint Presentation</vt:lpstr>
      <vt:lpstr>GSI – today</vt:lpstr>
      <vt:lpstr>GSI‘s future: Facility for Antiproton and Ion Research</vt:lpstr>
      <vt:lpstr>FAIR tools to study rare isotopes</vt:lpstr>
      <vt:lpstr>Precision spectroscopy on few-electron heavy ions</vt:lpstr>
      <vt:lpstr>Extreme fields: lasers and heavy ions</vt:lpstr>
      <vt:lpstr>XRL spectroscopy at the HESR – possible scenario</vt:lpstr>
      <vt:lpstr>PHELIX laser architecture</vt:lpstr>
      <vt:lpstr>PHELIX – Petawatt High Energy Laser for heavy Ion eXperiments</vt:lpstr>
      <vt:lpstr>Generation of double-pulses</vt:lpstr>
      <vt:lpstr>Grazing incident pumping („GRIP“)</vt:lpstr>
      <vt:lpstr>Optimization of Ni-like XRL in double-pulse pumping</vt:lpstr>
      <vt:lpstr>Adding nanosecond pre-pulse</vt:lpstr>
      <vt:lpstr>Results with triple-pulse pumping</vt:lpstr>
      <vt:lpstr>Pulse compression and splitting</vt:lpstr>
      <vt:lpstr>X-Ray Sources: Plasma XRL</vt:lpstr>
      <vt:lpstr>Generates Microjoule at 100 eV</vt:lpstr>
      <vt:lpstr>Future directions</vt:lpstr>
      <vt:lpstr>FAIR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Kuehl</dc:creator>
  <cp:lastModifiedBy>Gast</cp:lastModifiedBy>
  <cp:revision>116</cp:revision>
  <dcterms:created xsi:type="dcterms:W3CDTF">2012-09-06T14:35:39Z</dcterms:created>
  <dcterms:modified xsi:type="dcterms:W3CDTF">2013-09-30T07:01:37Z</dcterms:modified>
</cp:coreProperties>
</file>